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44"/>
  </p:notesMasterIdLst>
  <p:sldIdLst>
    <p:sldId id="257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1" r:id="rId34"/>
    <p:sldId id="292" r:id="rId35"/>
    <p:sldId id="293" r:id="rId36"/>
    <p:sldId id="294" r:id="rId37"/>
    <p:sldId id="295" r:id="rId38"/>
    <p:sldId id="296" r:id="rId39"/>
    <p:sldId id="297" r:id="rId40"/>
    <p:sldId id="298" r:id="rId41"/>
    <p:sldId id="299" r:id="rId42"/>
    <p:sldId id="300" r:id="rId4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75B4AC-8D52-4E78-A504-2F6C99203C4D}" type="datetimeFigureOut">
              <a:rPr lang="en-GB" smtClean="0"/>
              <a:t>01/05/2017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AE61BF-8919-41E4-9516-47855DFA30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41164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smtClean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C6B7F894-49E6-4DB5-AD00-CA04A2638745}" type="slidenum">
              <a:rPr lang="ar-SA" altLang="en-US" smtClean="0"/>
              <a:pPr eaLnBrk="1" hangingPunct="1"/>
              <a:t>1</a:t>
            </a:fld>
            <a:endParaRPr lang="en-GB" alt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60BBCAA-DBB2-4C64-B003-01706A3C0113}" type="slidenum">
              <a:rPr lang="ar-SA" altLang="en-US" smtClean="0"/>
              <a:pPr eaLnBrk="1" hangingPunct="1"/>
              <a:t>10</a:t>
            </a:fld>
            <a:endParaRPr lang="en-GB" alt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60BBCAA-DBB2-4C64-B003-01706A3C0113}" type="slidenum">
              <a:rPr lang="ar-SA" altLang="en-US" smtClean="0"/>
              <a:pPr eaLnBrk="1" hangingPunct="1"/>
              <a:t>11</a:t>
            </a:fld>
            <a:endParaRPr lang="en-GB" alt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60BBCAA-DBB2-4C64-B003-01706A3C0113}" type="slidenum">
              <a:rPr lang="ar-SA" altLang="en-US" smtClean="0"/>
              <a:pPr eaLnBrk="1" hangingPunct="1"/>
              <a:t>12</a:t>
            </a:fld>
            <a:endParaRPr lang="en-GB" alt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60BBCAA-DBB2-4C64-B003-01706A3C0113}" type="slidenum">
              <a:rPr lang="ar-SA" altLang="en-US" smtClean="0"/>
              <a:pPr eaLnBrk="1" hangingPunct="1"/>
              <a:t>13</a:t>
            </a:fld>
            <a:endParaRPr lang="en-GB" alt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60BBCAA-DBB2-4C64-B003-01706A3C0113}" type="slidenum">
              <a:rPr lang="ar-SA" altLang="en-US" smtClean="0"/>
              <a:pPr eaLnBrk="1" hangingPunct="1"/>
              <a:t>14</a:t>
            </a:fld>
            <a:endParaRPr lang="en-GB" alt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60BBCAA-DBB2-4C64-B003-01706A3C0113}" type="slidenum">
              <a:rPr lang="ar-SA" altLang="en-US" smtClean="0"/>
              <a:pPr eaLnBrk="1" hangingPunct="1"/>
              <a:t>15</a:t>
            </a:fld>
            <a:endParaRPr lang="en-GB" alt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60BBCAA-DBB2-4C64-B003-01706A3C0113}" type="slidenum">
              <a:rPr lang="ar-SA" altLang="en-US" smtClean="0"/>
              <a:pPr eaLnBrk="1" hangingPunct="1"/>
              <a:t>16</a:t>
            </a:fld>
            <a:endParaRPr lang="en-GB" alt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60BBCAA-DBB2-4C64-B003-01706A3C0113}" type="slidenum">
              <a:rPr lang="ar-SA" altLang="en-US" smtClean="0"/>
              <a:pPr eaLnBrk="1" hangingPunct="1"/>
              <a:t>17</a:t>
            </a:fld>
            <a:endParaRPr lang="en-GB" alt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60BBCAA-DBB2-4C64-B003-01706A3C0113}" type="slidenum">
              <a:rPr lang="ar-SA" altLang="en-US" smtClean="0"/>
              <a:pPr eaLnBrk="1" hangingPunct="1"/>
              <a:t>18</a:t>
            </a:fld>
            <a:endParaRPr lang="en-GB" alt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60BBCAA-DBB2-4C64-B003-01706A3C0113}" type="slidenum">
              <a:rPr lang="ar-SA" altLang="en-US" smtClean="0"/>
              <a:pPr eaLnBrk="1" hangingPunct="1"/>
              <a:t>19</a:t>
            </a:fld>
            <a:endParaRPr lang="en-GB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60BBCAA-DBB2-4C64-B003-01706A3C0113}" type="slidenum">
              <a:rPr lang="ar-SA" altLang="en-US" smtClean="0"/>
              <a:pPr eaLnBrk="1" hangingPunct="1"/>
              <a:t>2</a:t>
            </a:fld>
            <a:endParaRPr lang="en-GB" alt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60BBCAA-DBB2-4C64-B003-01706A3C0113}" type="slidenum">
              <a:rPr lang="ar-SA" altLang="en-US" smtClean="0"/>
              <a:pPr eaLnBrk="1" hangingPunct="1"/>
              <a:t>20</a:t>
            </a:fld>
            <a:endParaRPr lang="en-GB" alt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60BBCAA-DBB2-4C64-B003-01706A3C0113}" type="slidenum">
              <a:rPr lang="ar-SA" altLang="en-US" smtClean="0"/>
              <a:pPr eaLnBrk="1" hangingPunct="1"/>
              <a:t>21</a:t>
            </a:fld>
            <a:endParaRPr lang="en-GB" alt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60BBCAA-DBB2-4C64-B003-01706A3C0113}" type="slidenum">
              <a:rPr lang="ar-SA" altLang="en-US" smtClean="0"/>
              <a:pPr eaLnBrk="1" hangingPunct="1"/>
              <a:t>22</a:t>
            </a:fld>
            <a:endParaRPr lang="en-GB" alt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60BBCAA-DBB2-4C64-B003-01706A3C0113}" type="slidenum">
              <a:rPr lang="ar-SA" altLang="en-US" smtClean="0"/>
              <a:pPr eaLnBrk="1" hangingPunct="1"/>
              <a:t>23</a:t>
            </a:fld>
            <a:endParaRPr lang="en-GB" altLang="en-U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60BBCAA-DBB2-4C64-B003-01706A3C0113}" type="slidenum">
              <a:rPr lang="ar-SA" altLang="en-US" smtClean="0"/>
              <a:pPr eaLnBrk="1" hangingPunct="1"/>
              <a:t>24</a:t>
            </a:fld>
            <a:endParaRPr lang="en-GB" altLang="en-US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60BBCAA-DBB2-4C64-B003-01706A3C0113}" type="slidenum">
              <a:rPr lang="ar-SA" altLang="en-US" smtClean="0"/>
              <a:pPr eaLnBrk="1" hangingPunct="1"/>
              <a:t>25</a:t>
            </a:fld>
            <a:endParaRPr lang="en-GB" altLang="en-US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60BBCAA-DBB2-4C64-B003-01706A3C0113}" type="slidenum">
              <a:rPr lang="ar-SA" altLang="en-US" smtClean="0"/>
              <a:pPr eaLnBrk="1" hangingPunct="1"/>
              <a:t>26</a:t>
            </a:fld>
            <a:endParaRPr lang="en-GB" altLang="en-US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60BBCAA-DBB2-4C64-B003-01706A3C0113}" type="slidenum">
              <a:rPr lang="ar-SA" altLang="en-US" smtClean="0"/>
              <a:pPr eaLnBrk="1" hangingPunct="1"/>
              <a:t>27</a:t>
            </a:fld>
            <a:endParaRPr lang="en-GB" altLang="en-US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60BBCAA-DBB2-4C64-B003-01706A3C0113}" type="slidenum">
              <a:rPr lang="ar-SA" altLang="en-US" smtClean="0"/>
              <a:pPr eaLnBrk="1" hangingPunct="1"/>
              <a:t>28</a:t>
            </a:fld>
            <a:endParaRPr lang="en-GB" altLang="en-US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60BBCAA-DBB2-4C64-B003-01706A3C0113}" type="slidenum">
              <a:rPr lang="ar-SA" altLang="en-US" smtClean="0"/>
              <a:pPr eaLnBrk="1" hangingPunct="1"/>
              <a:t>29</a:t>
            </a:fld>
            <a:endParaRPr lang="en-GB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60BBCAA-DBB2-4C64-B003-01706A3C0113}" type="slidenum">
              <a:rPr lang="ar-SA" altLang="en-US" smtClean="0"/>
              <a:pPr eaLnBrk="1" hangingPunct="1"/>
              <a:t>3</a:t>
            </a:fld>
            <a:endParaRPr lang="en-GB" altLang="en-US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60BBCAA-DBB2-4C64-B003-01706A3C0113}" type="slidenum">
              <a:rPr lang="ar-SA" altLang="en-US" smtClean="0"/>
              <a:pPr eaLnBrk="1" hangingPunct="1"/>
              <a:t>30</a:t>
            </a:fld>
            <a:endParaRPr lang="en-GB" altLang="en-US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60BBCAA-DBB2-4C64-B003-01706A3C0113}" type="slidenum">
              <a:rPr lang="ar-SA" altLang="en-US" smtClean="0"/>
              <a:pPr eaLnBrk="1" hangingPunct="1"/>
              <a:t>31</a:t>
            </a:fld>
            <a:endParaRPr lang="en-GB" altLang="en-US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60BBCAA-DBB2-4C64-B003-01706A3C0113}" type="slidenum">
              <a:rPr lang="ar-SA" altLang="en-US" smtClean="0"/>
              <a:pPr eaLnBrk="1" hangingPunct="1"/>
              <a:t>32</a:t>
            </a:fld>
            <a:endParaRPr lang="en-GB" altLang="en-US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60BBCAA-DBB2-4C64-B003-01706A3C0113}" type="slidenum">
              <a:rPr lang="ar-SA" altLang="en-US" smtClean="0"/>
              <a:pPr eaLnBrk="1" hangingPunct="1"/>
              <a:t>33</a:t>
            </a:fld>
            <a:endParaRPr lang="en-GB" altLang="en-US" smtClean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60BBCAA-DBB2-4C64-B003-01706A3C0113}" type="slidenum">
              <a:rPr lang="ar-SA" altLang="en-US" smtClean="0"/>
              <a:pPr eaLnBrk="1" hangingPunct="1"/>
              <a:t>34</a:t>
            </a:fld>
            <a:endParaRPr lang="en-GB" altLang="en-US" smtClean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60BBCAA-DBB2-4C64-B003-01706A3C0113}" type="slidenum">
              <a:rPr lang="ar-SA" altLang="en-US" smtClean="0"/>
              <a:pPr eaLnBrk="1" hangingPunct="1"/>
              <a:t>35</a:t>
            </a:fld>
            <a:endParaRPr lang="en-GB" altLang="en-US" smtClean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60BBCAA-DBB2-4C64-B003-01706A3C0113}" type="slidenum">
              <a:rPr lang="ar-SA" altLang="en-US" smtClean="0"/>
              <a:pPr eaLnBrk="1" hangingPunct="1"/>
              <a:t>36</a:t>
            </a:fld>
            <a:endParaRPr lang="en-GB" altLang="en-US" smtClean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60BBCAA-DBB2-4C64-B003-01706A3C0113}" type="slidenum">
              <a:rPr lang="ar-SA" altLang="en-US" smtClean="0"/>
              <a:pPr eaLnBrk="1" hangingPunct="1"/>
              <a:t>37</a:t>
            </a:fld>
            <a:endParaRPr lang="en-GB" altLang="en-US" smtClean="0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60BBCAA-DBB2-4C64-B003-01706A3C0113}" type="slidenum">
              <a:rPr lang="ar-SA" altLang="en-US" smtClean="0"/>
              <a:pPr eaLnBrk="1" hangingPunct="1"/>
              <a:t>38</a:t>
            </a:fld>
            <a:endParaRPr lang="en-GB" altLang="en-US" smtClean="0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60BBCAA-DBB2-4C64-B003-01706A3C0113}" type="slidenum">
              <a:rPr lang="ar-SA" altLang="en-US" smtClean="0"/>
              <a:pPr eaLnBrk="1" hangingPunct="1"/>
              <a:t>39</a:t>
            </a:fld>
            <a:endParaRPr lang="en-GB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60BBCAA-DBB2-4C64-B003-01706A3C0113}" type="slidenum">
              <a:rPr lang="ar-SA" altLang="en-US" smtClean="0"/>
              <a:pPr eaLnBrk="1" hangingPunct="1"/>
              <a:t>4</a:t>
            </a:fld>
            <a:endParaRPr lang="en-GB" altLang="en-US" smtClean="0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60BBCAA-DBB2-4C64-B003-01706A3C0113}" type="slidenum">
              <a:rPr lang="ar-SA" altLang="en-US" smtClean="0"/>
              <a:pPr eaLnBrk="1" hangingPunct="1"/>
              <a:t>40</a:t>
            </a:fld>
            <a:endParaRPr lang="en-GB" altLang="en-US" smtClean="0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60BBCAA-DBB2-4C64-B003-01706A3C0113}" type="slidenum">
              <a:rPr lang="ar-SA" altLang="en-US" smtClean="0"/>
              <a:pPr eaLnBrk="1" hangingPunct="1"/>
              <a:t>41</a:t>
            </a:fld>
            <a:endParaRPr lang="en-GB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60BBCAA-DBB2-4C64-B003-01706A3C0113}" type="slidenum">
              <a:rPr lang="ar-SA" altLang="en-US" smtClean="0"/>
              <a:pPr eaLnBrk="1" hangingPunct="1"/>
              <a:t>5</a:t>
            </a:fld>
            <a:endParaRPr lang="en-GB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60BBCAA-DBB2-4C64-B003-01706A3C0113}" type="slidenum">
              <a:rPr lang="ar-SA" altLang="en-US" smtClean="0"/>
              <a:pPr eaLnBrk="1" hangingPunct="1"/>
              <a:t>6</a:t>
            </a:fld>
            <a:endParaRPr lang="en-GB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60BBCAA-DBB2-4C64-B003-01706A3C0113}" type="slidenum">
              <a:rPr lang="ar-SA" altLang="en-US" smtClean="0"/>
              <a:pPr eaLnBrk="1" hangingPunct="1"/>
              <a:t>7</a:t>
            </a:fld>
            <a:endParaRPr lang="en-GB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60BBCAA-DBB2-4C64-B003-01706A3C0113}" type="slidenum">
              <a:rPr lang="ar-SA" altLang="en-US" smtClean="0"/>
              <a:pPr eaLnBrk="1" hangingPunct="1"/>
              <a:t>8</a:t>
            </a:fld>
            <a:endParaRPr lang="en-GB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60BBCAA-DBB2-4C64-B003-01706A3C0113}" type="slidenum">
              <a:rPr lang="ar-SA" altLang="en-US" smtClean="0"/>
              <a:pPr eaLnBrk="1" hangingPunct="1"/>
              <a:t>9</a:t>
            </a:fld>
            <a:endParaRPr lang="en-GB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 altLang="en-US">
                <a:solidFill>
                  <a:srgbClr val="000000"/>
                </a:solidFill>
              </a:rPr>
              <a:t>نظريات التعلم وتطبيقاته</a:t>
            </a:r>
            <a:r>
              <a:rPr lang="en-US" altLang="en-US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505070-8826-406E-BE5B-D3B9420A9E8A}" type="slidenum">
              <a:rPr lang="ar-SA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70235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 altLang="en-US">
                <a:solidFill>
                  <a:srgbClr val="000000"/>
                </a:solidFill>
              </a:rPr>
              <a:t>نظريات التعلم وتطبيقاته</a:t>
            </a:r>
            <a:r>
              <a:rPr lang="en-US" altLang="en-US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2F9713-F17A-49BA-A8F2-69BDC8B7ECC7}" type="slidenum">
              <a:rPr lang="ar-SA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6878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 altLang="en-US">
                <a:solidFill>
                  <a:srgbClr val="000000"/>
                </a:solidFill>
              </a:rPr>
              <a:t>نظريات التعلم وتطبيقاته</a:t>
            </a:r>
            <a:r>
              <a:rPr lang="en-US" altLang="en-US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437E63-B9DC-48F9-9806-E8E61A76F3AA}" type="slidenum">
              <a:rPr lang="ar-SA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17545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 altLang="en-US">
                <a:solidFill>
                  <a:srgbClr val="000000"/>
                </a:solidFill>
              </a:rPr>
              <a:t>نظريات التعلم وتطبيقاته</a:t>
            </a:r>
            <a:r>
              <a:rPr lang="en-US" altLang="en-US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43C109-91A8-4798-A5D3-3E7A1E7C0DB7}" type="slidenum">
              <a:rPr lang="ar-SA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99023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 altLang="en-US">
                <a:solidFill>
                  <a:srgbClr val="000000"/>
                </a:solidFill>
              </a:rPr>
              <a:t>نظريات التعلم وتطبيقاته</a:t>
            </a:r>
            <a:r>
              <a:rPr lang="en-US" altLang="en-US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0671D9-DB60-4C83-A17C-E54057FBC14D}" type="slidenum">
              <a:rPr lang="ar-SA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23789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 altLang="en-US">
                <a:solidFill>
                  <a:srgbClr val="000000"/>
                </a:solidFill>
              </a:rPr>
              <a:t>نظريات التعلم وتطبيقاته</a:t>
            </a:r>
            <a:r>
              <a:rPr lang="en-US" altLang="en-US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DA0976-B957-4691-9C80-A9BD013DC379}" type="slidenum">
              <a:rPr lang="ar-SA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376687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 altLang="en-US">
                <a:solidFill>
                  <a:srgbClr val="000000"/>
                </a:solidFill>
              </a:rPr>
              <a:t>نظريات التعلم وتطبيقاته</a:t>
            </a:r>
            <a:r>
              <a:rPr lang="en-US" altLang="en-US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A540FC-248B-42B2-A7DA-08DE15B2E220}" type="slidenum">
              <a:rPr lang="ar-SA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089078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 altLang="en-US">
                <a:solidFill>
                  <a:srgbClr val="000000"/>
                </a:solidFill>
              </a:rPr>
              <a:t>نظريات التعلم وتطبيقاته</a:t>
            </a:r>
            <a:r>
              <a:rPr lang="en-US" altLang="en-US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D837AA-B0F6-45C4-8ACB-BD777D9AB9FA}" type="slidenum">
              <a:rPr lang="ar-SA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7017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 altLang="en-US">
                <a:solidFill>
                  <a:srgbClr val="000000"/>
                </a:solidFill>
              </a:rPr>
              <a:t>نظريات التعلم وتطبيقاته</a:t>
            </a:r>
            <a:r>
              <a:rPr lang="en-US" altLang="en-US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B0A1DD-7575-4F0A-A934-D504061FDDB7}" type="slidenum">
              <a:rPr lang="ar-SA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350978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 altLang="en-US">
                <a:solidFill>
                  <a:srgbClr val="000000"/>
                </a:solidFill>
              </a:rPr>
              <a:t>نظريات التعلم وتطبيقاته</a:t>
            </a:r>
            <a:r>
              <a:rPr lang="en-US" altLang="en-US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7078DE-4A4F-476C-B6BC-4B1558018DC4}" type="slidenum">
              <a:rPr lang="ar-SA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346008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 altLang="en-US">
                <a:solidFill>
                  <a:srgbClr val="000000"/>
                </a:solidFill>
              </a:rPr>
              <a:t>نظريات التعلم وتطبيقاته</a:t>
            </a:r>
            <a:r>
              <a:rPr lang="en-US" altLang="en-US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AC6006-C8FF-468B-8230-FFF7AC84C685}" type="slidenum">
              <a:rPr lang="ar-SA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531153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 altLang="en-US">
                <a:solidFill>
                  <a:srgbClr val="000000"/>
                </a:solidFill>
              </a:rPr>
              <a:t>نظريات التعلم وتطبيقاته</a:t>
            </a:r>
            <a:r>
              <a:rPr lang="en-US" altLang="en-US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00A6ED-5D14-484F-99F5-9B158A0D1630}" type="slidenum">
              <a:rPr lang="ar-SA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94091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Untitled-1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algn="r" rtl="1" fontAlgn="base">
              <a:spcBef>
                <a:spcPct val="0"/>
              </a:spcBef>
              <a:spcAft>
                <a:spcPct val="0"/>
              </a:spcAft>
              <a:defRPr/>
            </a:pPr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rtl="1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ar-SA" altLang="en-US">
                <a:solidFill>
                  <a:srgbClr val="000000"/>
                </a:solidFill>
              </a:rPr>
              <a:t>نظريات التعلم وتطبيقاته</a:t>
            </a:r>
            <a:r>
              <a:rPr lang="en-US" altLang="en-US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pPr rtl="1" fontAlgn="base">
              <a:spcBef>
                <a:spcPct val="0"/>
              </a:spcBef>
              <a:spcAft>
                <a:spcPct val="0"/>
              </a:spcAft>
              <a:defRPr/>
            </a:pPr>
            <a:fld id="{37C2D66B-F238-48E3-92CB-BCC27815D653}" type="slidenum">
              <a:rPr lang="ar-SA" altLang="en-US">
                <a:solidFill>
                  <a:srgbClr val="000000"/>
                </a:solidFill>
              </a:rPr>
              <a:pPr rtl="1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  <p:pic>
        <p:nvPicPr>
          <p:cNvPr id="1032" name="Picture 8" descr="SUMYAH LOGOI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188" y="6297613"/>
            <a:ext cx="1547812" cy="560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65358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dt="0"/>
  <p:txStyles>
    <p:titleStyle>
      <a:lvl1pPr algn="ctr" rtl="1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1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cs typeface="Arial" charset="0"/>
        </a:defRPr>
      </a:lvl2pPr>
      <a:lvl3pPr algn="ctr" rtl="1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cs typeface="Arial" charset="0"/>
        </a:defRPr>
      </a:lvl3pPr>
      <a:lvl4pPr algn="ctr" rtl="1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cs typeface="Arial" charset="0"/>
        </a:defRPr>
      </a:lvl4pPr>
      <a:lvl5pPr algn="ctr" rtl="1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cs typeface="Arial" charset="0"/>
        </a:defRPr>
      </a:lvl5pPr>
      <a:lvl6pPr marL="457200" algn="ctr" rtl="1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cs typeface="Arial" charset="0"/>
        </a:defRPr>
      </a:lvl6pPr>
      <a:lvl7pPr marL="914400" algn="ctr" rtl="1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cs typeface="Arial" charset="0"/>
        </a:defRPr>
      </a:lvl7pPr>
      <a:lvl8pPr marL="1371600" algn="ctr" rtl="1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cs typeface="Arial" charset="0"/>
        </a:defRPr>
      </a:lvl8pPr>
      <a:lvl9pPr marL="1828800" algn="ctr" rtl="1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r" rtl="1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r" rtl="1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r" rtl="1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r" rtl="1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ar-AE" altLang="en-US" sz="1400" b="0" dirty="0" smtClean="0"/>
              <a:t>أدوات البحث التربوي </a:t>
            </a:r>
            <a:endParaRPr lang="en-US" altLang="en-US" sz="1400" b="0" dirty="0" smtClean="0"/>
          </a:p>
        </p:txBody>
      </p:sp>
      <p:sp>
        <p:nvSpPr>
          <p:cNvPr id="205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fld id="{62A35D93-95EC-4502-87D7-BEA85C2F9150}" type="slidenum">
              <a:rPr lang="ar-SA" altLang="en-US" sz="1400" b="0" smtClean="0"/>
              <a:pPr algn="ctr" eaLnBrk="1" hangingPunct="1">
                <a:spcBef>
                  <a:spcPct val="0"/>
                </a:spcBef>
                <a:buFontTx/>
                <a:buNone/>
              </a:pPr>
              <a:t>1</a:t>
            </a:fld>
            <a:endParaRPr lang="en-GB" altLang="en-US" sz="1400" b="0" smtClean="0"/>
          </a:p>
        </p:txBody>
      </p:sp>
      <p:sp>
        <p:nvSpPr>
          <p:cNvPr id="2052" name="Rectangle 13"/>
          <p:cNvSpPr>
            <a:spLocks noGrp="1" noChangeArrowheads="1"/>
          </p:cNvSpPr>
          <p:nvPr>
            <p:ph type="ctrTitle"/>
          </p:nvPr>
        </p:nvSpPr>
        <p:spPr>
          <a:xfrm>
            <a:off x="1116013" y="1628775"/>
            <a:ext cx="7772400" cy="147002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ar-AE" altLang="en-US" sz="7200" dirty="0" smtClean="0"/>
              <a:t>أدوات البحث التربوي </a:t>
            </a:r>
            <a:br>
              <a:rPr lang="ar-AE" altLang="en-US" sz="7200" dirty="0" smtClean="0"/>
            </a:br>
            <a:r>
              <a:rPr lang="ar-AE" altLang="en-US" sz="7200" dirty="0" smtClean="0"/>
              <a:t>الاستبيان </a:t>
            </a:r>
            <a:endParaRPr lang="en-GB" altLang="en-US" sz="7200" dirty="0" smtClean="0"/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subTitle" idx="1"/>
          </p:nvPr>
        </p:nvSpPr>
        <p:spPr>
          <a:xfrm>
            <a:off x="1331913" y="3908425"/>
            <a:ext cx="7232650" cy="1752600"/>
          </a:xfrm>
        </p:spPr>
        <p:txBody>
          <a:bodyPr>
            <a:normAutofit fontScale="92500" lnSpcReduction="10000"/>
          </a:bodyPr>
          <a:lstStyle/>
          <a:p>
            <a:pPr eaLnBrk="1" hangingPunct="1"/>
            <a:r>
              <a:rPr lang="ar-AE" altLang="en-US" sz="3600" b="0" dirty="0" smtClean="0"/>
              <a:t>طرق البحث التربوي (نفس 502)</a:t>
            </a:r>
          </a:p>
          <a:p>
            <a:pPr eaLnBrk="1" hangingPunct="1"/>
            <a:endParaRPr lang="ar-AE" altLang="en-US" sz="3600" dirty="0"/>
          </a:p>
          <a:p>
            <a:pPr eaLnBrk="1" hangingPunct="1"/>
            <a:r>
              <a:rPr lang="ar-AE" altLang="en-US" sz="3600" b="0" dirty="0" smtClean="0"/>
              <a:t>د.سمية النجاشي </a:t>
            </a:r>
            <a:endParaRPr lang="en-US" altLang="en-US" sz="3600" b="0" dirty="0" smtClean="0"/>
          </a:p>
        </p:txBody>
      </p:sp>
    </p:spTree>
    <p:extLst>
      <p:ext uri="{BB962C8B-B14F-4D97-AF65-F5344CB8AC3E}">
        <p14:creationId xmlns:p14="http://schemas.microsoft.com/office/powerpoint/2010/main" val="2750185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ar-AE" altLang="en-US" sz="1400" b="0" smtClean="0"/>
              <a:t>أدوات البحث التربوي </a:t>
            </a:r>
            <a:endParaRPr lang="en-US" altLang="en-US" sz="1400" b="0" dirty="0" smtClean="0"/>
          </a:p>
        </p:txBody>
      </p:sp>
      <p:sp>
        <p:nvSpPr>
          <p:cNvPr id="307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2DC6F164-5A33-4496-9A4C-04A20ED927C6}" type="slidenum">
              <a:rPr lang="ar-SA" altLang="en-US" sz="1400" b="0" smtClean="0"/>
              <a:pPr eaLnBrk="1" hangingPunct="1">
                <a:spcBef>
                  <a:spcPct val="0"/>
                </a:spcBef>
                <a:buFontTx/>
                <a:buNone/>
              </a:pPr>
              <a:t>10</a:t>
            </a:fld>
            <a:endParaRPr lang="en-GB" altLang="en-US" sz="1400" b="0" smtClean="0"/>
          </a:p>
        </p:txBody>
      </p:sp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ar-AE" altLang="en-US" dirty="0"/>
              <a:t>تحديد الأسئلة التي سيشملها الاستبيان </a:t>
            </a:r>
            <a:endParaRPr lang="en-US" altLang="en-US" dirty="0" smtClean="0"/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ar-AE" altLang="en-US" dirty="0" smtClean="0"/>
              <a:t>هل يرغب المشتركون في الإجابة عن الأسئلة ؟</a:t>
            </a:r>
          </a:p>
          <a:p>
            <a:pPr marL="0" indent="0" eaLnBrk="1" hangingPunct="1">
              <a:buNone/>
            </a:pPr>
            <a:r>
              <a:rPr lang="ar-AE" altLang="en-US" dirty="0" smtClean="0"/>
              <a:t>قد لا يرغب المشتركون في الإجابة عن الأسئلة عندما تكون الأسئلة مجهدة أو تمس خصوصيتهم .</a:t>
            </a:r>
          </a:p>
          <a:p>
            <a:pPr marL="0" indent="0" eaLnBrk="1" hangingPunct="1">
              <a:buNone/>
            </a:pPr>
            <a:r>
              <a:rPr lang="ar-AE" altLang="en-US" b="0" u="sng" dirty="0" smtClean="0"/>
              <a:t>الحلول :</a:t>
            </a:r>
          </a:p>
          <a:p>
            <a:pPr marL="0" indent="0" eaLnBrk="1" hangingPunct="1">
              <a:buNone/>
            </a:pPr>
            <a:r>
              <a:rPr lang="ar-AE" altLang="en-US" dirty="0" smtClean="0"/>
              <a:t>-وضع الأسئلة بشكل يقلل من الجهد المطلوب .</a:t>
            </a:r>
          </a:p>
          <a:p>
            <a:pPr marL="0" indent="0" eaLnBrk="1" hangingPunct="1">
              <a:buNone/>
            </a:pPr>
            <a:r>
              <a:rPr lang="ar-AE" altLang="en-US" dirty="0" smtClean="0"/>
              <a:t>-بالنسبة للأسئلة التي تمس الخصوصية : </a:t>
            </a:r>
          </a:p>
          <a:p>
            <a:pPr marL="0" indent="0" eaLnBrk="1" hangingPunct="1">
              <a:buNone/>
            </a:pPr>
            <a:r>
              <a:rPr lang="ar-AE" altLang="en-US" dirty="0"/>
              <a:t>	</a:t>
            </a:r>
            <a:r>
              <a:rPr lang="ar-AE" altLang="en-US" dirty="0" smtClean="0"/>
              <a:t>-توضع في نهاية الاستبيان .</a:t>
            </a:r>
          </a:p>
          <a:p>
            <a:pPr marL="0" indent="0" eaLnBrk="1" hangingPunct="1">
              <a:buNone/>
            </a:pPr>
            <a:r>
              <a:rPr lang="ar-AE" altLang="en-US" dirty="0"/>
              <a:t>	</a:t>
            </a:r>
            <a:r>
              <a:rPr lang="ar-AE" altLang="en-US" dirty="0" smtClean="0"/>
              <a:t>-توضع الإجابات بشكل مصنف وليس كإجابات محددة .</a:t>
            </a:r>
          </a:p>
          <a:p>
            <a:pPr marL="0" indent="0" eaLnBrk="1" hangingPunct="1">
              <a:buNone/>
            </a:pPr>
            <a:endParaRPr lang="ar-AE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40199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ar-AE" altLang="en-US" sz="1400" b="0" smtClean="0"/>
              <a:t>أدوات البحث التربوي </a:t>
            </a:r>
            <a:endParaRPr lang="en-US" altLang="en-US" sz="1400" b="0" dirty="0" smtClean="0"/>
          </a:p>
        </p:txBody>
      </p:sp>
      <p:sp>
        <p:nvSpPr>
          <p:cNvPr id="307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2DC6F164-5A33-4496-9A4C-04A20ED927C6}" type="slidenum">
              <a:rPr lang="ar-SA" altLang="en-US" sz="1400" b="0" smtClean="0"/>
              <a:pPr eaLnBrk="1" hangingPunct="1">
                <a:spcBef>
                  <a:spcPct val="0"/>
                </a:spcBef>
                <a:buFontTx/>
                <a:buNone/>
              </a:pPr>
              <a:t>11</a:t>
            </a:fld>
            <a:endParaRPr lang="en-GB" altLang="en-US" sz="1400" b="0" smtClean="0"/>
          </a:p>
        </p:txBody>
      </p:sp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ar-AE" altLang="en-US" dirty="0" smtClean="0"/>
              <a:t>بناء الأسئلة </a:t>
            </a:r>
            <a:endParaRPr lang="en-US" altLang="en-US" dirty="0" smtClean="0"/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ar-AE" altLang="en-US" dirty="0" smtClean="0"/>
              <a:t>هناك نوعان من البناء :</a:t>
            </a:r>
          </a:p>
          <a:p>
            <a:pPr lvl="1" eaLnBrk="1" hangingPunct="1"/>
            <a:r>
              <a:rPr lang="ar-AE" altLang="en-US" dirty="0" smtClean="0"/>
              <a:t>أسئلة مفتوحة </a:t>
            </a:r>
          </a:p>
          <a:p>
            <a:pPr lvl="1" eaLnBrk="1" hangingPunct="1"/>
            <a:r>
              <a:rPr lang="ar-AE" altLang="en-US" dirty="0" smtClean="0"/>
              <a:t>أسئلة مغلقة </a:t>
            </a:r>
            <a:endParaRPr lang="en-GB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40199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ar-AE" altLang="en-US" sz="1400" b="0" smtClean="0"/>
              <a:t>أدوات البحث التربوي </a:t>
            </a:r>
            <a:endParaRPr lang="en-US" altLang="en-US" sz="1400" b="0" dirty="0" smtClean="0"/>
          </a:p>
        </p:txBody>
      </p:sp>
      <p:sp>
        <p:nvSpPr>
          <p:cNvPr id="307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2DC6F164-5A33-4496-9A4C-04A20ED927C6}" type="slidenum">
              <a:rPr lang="ar-SA" altLang="en-US" sz="1400" b="0" smtClean="0"/>
              <a:pPr eaLnBrk="1" hangingPunct="1">
                <a:spcBef>
                  <a:spcPct val="0"/>
                </a:spcBef>
                <a:buFontTx/>
                <a:buNone/>
              </a:pPr>
              <a:t>12</a:t>
            </a:fld>
            <a:endParaRPr lang="en-GB" altLang="en-US" sz="1400" b="0" smtClean="0"/>
          </a:p>
        </p:txBody>
      </p:sp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ar-AE" altLang="en-US" dirty="0" smtClean="0"/>
              <a:t>بناء الأسئلة </a:t>
            </a:r>
            <a:br>
              <a:rPr lang="ar-AE" altLang="en-US" dirty="0" smtClean="0"/>
            </a:br>
            <a:r>
              <a:rPr lang="en-GB" altLang="en-US" dirty="0" smtClean="0"/>
              <a:t>Open-ended Questions</a:t>
            </a:r>
            <a:endParaRPr lang="en-US" altLang="en-US" dirty="0" smtClean="0"/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ar-AE" altLang="en-US" b="0" u="sng" dirty="0" smtClean="0"/>
              <a:t>الأسئلة المفتوحة :</a:t>
            </a:r>
          </a:p>
          <a:p>
            <a:pPr marL="0" indent="0" eaLnBrk="1" hangingPunct="1">
              <a:buNone/>
            </a:pPr>
            <a:r>
              <a:rPr lang="ar-AE" altLang="en-US" dirty="0" smtClean="0"/>
              <a:t>هي الأسئلة التي يترك </a:t>
            </a:r>
            <a:r>
              <a:rPr lang="ar-AE" altLang="en-US" dirty="0"/>
              <a:t>ا</a:t>
            </a:r>
            <a:r>
              <a:rPr lang="ar-AE" altLang="en-US" dirty="0" smtClean="0"/>
              <a:t>لباحث فيها حرية الإجابة عن السؤال للمشتركين من غير وضع اختيارات محددة .</a:t>
            </a:r>
          </a:p>
          <a:p>
            <a:pPr eaLnBrk="1" hangingPunct="1"/>
            <a:endParaRPr lang="en-GB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40199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ar-AE" altLang="en-US" dirty="0" smtClean="0"/>
              <a:t>مزايا وعيوب الأسئلة المفتوحة </a:t>
            </a:r>
            <a:endParaRPr lang="en-US" altLang="en-US" dirty="0" smtClean="0"/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ar-AE" u="sng" dirty="0" smtClean="0"/>
              <a:t>العيوب :</a:t>
            </a:r>
          </a:p>
          <a:p>
            <a:r>
              <a:rPr lang="ar-AE" dirty="0" smtClean="0"/>
              <a:t>صعوبة تسجيلها .</a:t>
            </a:r>
          </a:p>
          <a:p>
            <a:r>
              <a:rPr lang="ar-AE" dirty="0" smtClean="0"/>
              <a:t>صعوبة ترميزها .</a:t>
            </a:r>
          </a:p>
          <a:p>
            <a:r>
              <a:rPr lang="ar-AE" dirty="0" smtClean="0"/>
              <a:t>صعوبة إجراء الإحصاءات فيها.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ar-AE" u="sng" dirty="0" smtClean="0"/>
              <a:t>المزايا:</a:t>
            </a:r>
          </a:p>
          <a:p>
            <a:r>
              <a:rPr lang="ar-AE" smtClean="0"/>
              <a:t>تعطي المشترك فرصة </a:t>
            </a:r>
            <a:r>
              <a:rPr lang="ar-AE" dirty="0" smtClean="0"/>
              <a:t>للتعبير عن آرائه واتجاهاته من غير قيود. </a:t>
            </a:r>
          </a:p>
        </p:txBody>
      </p:sp>
      <p:sp>
        <p:nvSpPr>
          <p:cNvPr id="307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ar-AE" altLang="en-US" sz="1400" b="0" smtClean="0"/>
              <a:t>أدوات البحث التربوي </a:t>
            </a:r>
            <a:endParaRPr lang="en-US" altLang="en-US" sz="1400" b="0" dirty="0" smtClean="0"/>
          </a:p>
        </p:txBody>
      </p:sp>
      <p:sp>
        <p:nvSpPr>
          <p:cNvPr id="307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2DC6F164-5A33-4496-9A4C-04A20ED927C6}" type="slidenum">
              <a:rPr lang="ar-SA" altLang="en-US" sz="1400" b="0" smtClean="0"/>
              <a:pPr eaLnBrk="1" hangingPunct="1">
                <a:spcBef>
                  <a:spcPct val="0"/>
                </a:spcBef>
                <a:buFontTx/>
                <a:buNone/>
              </a:pPr>
              <a:t>13</a:t>
            </a:fld>
            <a:endParaRPr lang="en-GB" altLang="en-US" sz="1400" b="0" smtClean="0"/>
          </a:p>
        </p:txBody>
      </p:sp>
    </p:spTree>
    <p:extLst>
      <p:ext uri="{BB962C8B-B14F-4D97-AF65-F5344CB8AC3E}">
        <p14:creationId xmlns:p14="http://schemas.microsoft.com/office/powerpoint/2010/main" val="40199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ar-AE" altLang="en-US" sz="1400" b="0" smtClean="0"/>
              <a:t>أدوات البحث التربوي </a:t>
            </a:r>
            <a:endParaRPr lang="en-US" altLang="en-US" sz="1400" b="0" dirty="0" smtClean="0"/>
          </a:p>
        </p:txBody>
      </p:sp>
      <p:sp>
        <p:nvSpPr>
          <p:cNvPr id="307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2DC6F164-5A33-4496-9A4C-04A20ED927C6}" type="slidenum">
              <a:rPr lang="ar-SA" altLang="en-US" sz="1400" b="0" smtClean="0"/>
              <a:pPr eaLnBrk="1" hangingPunct="1">
                <a:spcBef>
                  <a:spcPct val="0"/>
                </a:spcBef>
                <a:buFontTx/>
                <a:buNone/>
              </a:pPr>
              <a:t>14</a:t>
            </a:fld>
            <a:endParaRPr lang="en-GB" altLang="en-US" sz="1400" b="0" smtClean="0"/>
          </a:p>
        </p:txBody>
      </p:sp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ar-AE" altLang="en-US" dirty="0" smtClean="0"/>
              <a:t>الأسئلة المفتوحة </a:t>
            </a:r>
            <a:endParaRPr lang="en-US" altLang="en-US" dirty="0" smtClean="0"/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None/>
            </a:pPr>
            <a:r>
              <a:rPr lang="ar-AE" altLang="en-US" u="sng" dirty="0" smtClean="0"/>
              <a:t>استخداماتها :</a:t>
            </a:r>
          </a:p>
          <a:p>
            <a:pPr eaLnBrk="1" hangingPunct="1"/>
            <a:r>
              <a:rPr lang="ar-AE" altLang="en-US" dirty="0" smtClean="0"/>
              <a:t>تستخدم في بداية الاستبيان بحيث يستفيد الباحث منها في فهم أجوبة الأسئلة المغلقة .</a:t>
            </a:r>
          </a:p>
          <a:p>
            <a:pPr eaLnBrk="1" hangingPunct="1"/>
            <a:r>
              <a:rPr lang="ar-AE" altLang="en-US" dirty="0" smtClean="0"/>
              <a:t>لا تفيد عندما تكون عينات البحث كبيرة .</a:t>
            </a:r>
          </a:p>
          <a:p>
            <a:pPr eaLnBrk="1" hangingPunct="1"/>
            <a:r>
              <a:rPr lang="ar-AE" altLang="en-US" dirty="0" smtClean="0"/>
              <a:t>تستخدم في الابحاث الاستكشافية </a:t>
            </a:r>
            <a:endParaRPr lang="en-GB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40199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ar-AE" altLang="en-US" sz="1400" b="0" smtClean="0"/>
              <a:t>أدوات البحث التربوي </a:t>
            </a:r>
            <a:endParaRPr lang="en-US" altLang="en-US" sz="1400" b="0" dirty="0" smtClean="0"/>
          </a:p>
        </p:txBody>
      </p:sp>
      <p:sp>
        <p:nvSpPr>
          <p:cNvPr id="307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2DC6F164-5A33-4496-9A4C-04A20ED927C6}" type="slidenum">
              <a:rPr lang="ar-SA" altLang="en-US" sz="1400" b="0" smtClean="0"/>
              <a:pPr eaLnBrk="1" hangingPunct="1">
                <a:spcBef>
                  <a:spcPct val="0"/>
                </a:spcBef>
                <a:buFontTx/>
                <a:buNone/>
              </a:pPr>
              <a:t>15</a:t>
            </a:fld>
            <a:endParaRPr lang="en-GB" altLang="en-US" sz="1400" b="0" smtClean="0"/>
          </a:p>
        </p:txBody>
      </p:sp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ar-AE" altLang="en-US" dirty="0" smtClean="0"/>
              <a:t>الأسئلة المغلقة </a:t>
            </a:r>
            <a:endParaRPr lang="en-US" altLang="en-US" dirty="0" smtClean="0"/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ar-AE" altLang="en-US" dirty="0" smtClean="0"/>
              <a:t>الأسئلة المغلقة هي الأسئلة التي يختار فيها الباحث إجابة واحدة من عدة إجابات محددة .</a:t>
            </a:r>
          </a:p>
          <a:p>
            <a:pPr eaLnBrk="1" hangingPunct="1"/>
            <a:endParaRPr lang="ar-AE" altLang="en-US" dirty="0"/>
          </a:p>
          <a:p>
            <a:pPr eaLnBrk="1" hangingPunct="1"/>
            <a:r>
              <a:rPr lang="ar-AE" altLang="en-US" dirty="0" smtClean="0"/>
              <a:t>هناك نوعان من الأسئلة المغلقة :</a:t>
            </a:r>
          </a:p>
          <a:p>
            <a:pPr lvl="1" eaLnBrk="1" hangingPunct="1"/>
            <a:r>
              <a:rPr lang="ar-AE" altLang="en-US" dirty="0" smtClean="0"/>
              <a:t>اختياري من متعدد .</a:t>
            </a:r>
          </a:p>
          <a:p>
            <a:pPr lvl="1" eaLnBrk="1" hangingPunct="1"/>
            <a:r>
              <a:rPr lang="ar-AE" altLang="en-US" dirty="0" smtClean="0"/>
              <a:t>مدرج </a:t>
            </a:r>
            <a:endParaRPr lang="en-GB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40199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ar-AE" altLang="en-US" sz="1400" b="0" smtClean="0"/>
              <a:t>أدوات البحث التربوي </a:t>
            </a:r>
            <a:endParaRPr lang="en-US" altLang="en-US" sz="1400" b="0" dirty="0" smtClean="0"/>
          </a:p>
        </p:txBody>
      </p:sp>
      <p:sp>
        <p:nvSpPr>
          <p:cNvPr id="307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2DC6F164-5A33-4496-9A4C-04A20ED927C6}" type="slidenum">
              <a:rPr lang="ar-SA" altLang="en-US" sz="1400" b="0" smtClean="0"/>
              <a:pPr eaLnBrk="1" hangingPunct="1">
                <a:spcBef>
                  <a:spcPct val="0"/>
                </a:spcBef>
                <a:buFontTx/>
                <a:buNone/>
              </a:pPr>
              <a:t>16</a:t>
            </a:fld>
            <a:endParaRPr lang="en-GB" altLang="en-US" sz="1400" b="0" smtClean="0"/>
          </a:p>
        </p:txBody>
      </p:sp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ar-AE" altLang="en-US" dirty="0" smtClean="0"/>
              <a:t>أسئلة اختياري من متعدد</a:t>
            </a:r>
            <a:endParaRPr lang="en-US" altLang="en-US" dirty="0" smtClean="0"/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ar-AE" altLang="en-US" dirty="0" smtClean="0"/>
              <a:t>عند وضع أسئلة الاختياري من متعدد يجب وضع أمرين في الاعتبار :</a:t>
            </a:r>
          </a:p>
          <a:p>
            <a:pPr lvl="1" eaLnBrk="1" hangingPunct="1"/>
            <a:r>
              <a:rPr lang="ar-AE" altLang="en-US" dirty="0" smtClean="0"/>
              <a:t>عدد الاختيارات </a:t>
            </a:r>
          </a:p>
          <a:p>
            <a:pPr lvl="2" eaLnBrk="1" hangingPunct="1"/>
            <a:r>
              <a:rPr lang="ar-AE" altLang="en-US" dirty="0" smtClean="0"/>
              <a:t>الاختيارات يجب أن تغطي كل الإجابات المحتملة وأن تكون منفصلة تماما عن بعضها .</a:t>
            </a:r>
          </a:p>
          <a:p>
            <a:pPr lvl="2" eaLnBrk="1" hangingPunct="1"/>
            <a:r>
              <a:rPr lang="ar-AE" altLang="en-US" dirty="0" smtClean="0"/>
              <a:t>خيار «أخرى» قد يضاف للخيارات .</a:t>
            </a:r>
          </a:p>
          <a:p>
            <a:pPr lvl="1" eaLnBrk="1" hangingPunct="1"/>
            <a:r>
              <a:rPr lang="ar-AE" altLang="en-US" dirty="0" smtClean="0"/>
              <a:t>ترتيب الاختيارات </a:t>
            </a:r>
          </a:p>
          <a:p>
            <a:pPr lvl="2" eaLnBrk="1" hangingPunct="1"/>
            <a:r>
              <a:rPr lang="ar-AE" altLang="en-US" dirty="0" smtClean="0"/>
              <a:t>وضع عدة نماذج من الاستبيان بحيث تكون الإجابة مرة في البداية ومرة في المنتصف ومرة في النهاية .</a:t>
            </a:r>
            <a:endParaRPr lang="en-GB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40199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ar-AE" altLang="en-US" sz="1400" b="0" smtClean="0"/>
              <a:t>أدوات البحث التربوي </a:t>
            </a:r>
            <a:endParaRPr lang="en-US" altLang="en-US" sz="1400" b="0" dirty="0" smtClean="0"/>
          </a:p>
        </p:txBody>
      </p:sp>
      <p:sp>
        <p:nvSpPr>
          <p:cNvPr id="307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2DC6F164-5A33-4496-9A4C-04A20ED927C6}" type="slidenum">
              <a:rPr lang="ar-SA" altLang="en-US" sz="1400" b="0" smtClean="0"/>
              <a:pPr eaLnBrk="1" hangingPunct="1">
                <a:spcBef>
                  <a:spcPct val="0"/>
                </a:spcBef>
                <a:buFontTx/>
                <a:buNone/>
              </a:pPr>
              <a:t>17</a:t>
            </a:fld>
            <a:endParaRPr lang="en-GB" altLang="en-US" sz="1400" b="0" smtClean="0"/>
          </a:p>
        </p:txBody>
      </p:sp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ar-AE" altLang="en-US" dirty="0" smtClean="0"/>
              <a:t>ملاحظات حول أسئلة الاختياري من متعدد </a:t>
            </a:r>
            <a:endParaRPr lang="en-US" altLang="en-US" dirty="0" smtClean="0"/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ar-AE" altLang="en-US" dirty="0" smtClean="0"/>
              <a:t>يجب أن يحدد الباحث ما إذا كان على المشتركين الإجابة عن سؤال واحد أو عدة أسئلة .</a:t>
            </a:r>
          </a:p>
          <a:p>
            <a:pPr eaLnBrk="1" hangingPunct="1"/>
            <a:r>
              <a:rPr lang="ar-AE" altLang="en-US" dirty="0" smtClean="0"/>
              <a:t>إذا كانت الخيارات في السؤال كثيرة يجب أن تقسم إلى قسمين .</a:t>
            </a:r>
          </a:p>
          <a:p>
            <a:pPr eaLnBrk="1" hangingPunct="1"/>
            <a:r>
              <a:rPr lang="ar-AE" altLang="en-US" dirty="0" smtClean="0"/>
              <a:t>إذا كانت معظم أجوبة المشتركين «لا شيء مما سبق» فهذا دليل على أن الاختيارات غير صحيحة .</a:t>
            </a:r>
          </a:p>
          <a:p>
            <a:pPr eaLnBrk="1" hangingPunct="1"/>
            <a:r>
              <a:rPr lang="ar-AE" altLang="en-US" dirty="0" smtClean="0"/>
              <a:t>يستفيد الباحث من استخدام الأسئلة المفتوحة من أجل تحديد الاختيارات في الأسئلة المغلقة .</a:t>
            </a:r>
            <a:endParaRPr lang="en-GB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40199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ar-AE" altLang="en-US" dirty="0"/>
              <a:t>مزايا وعيوب الأسئلة المغلقة .</a:t>
            </a:r>
            <a:endParaRPr lang="en-GB" altLang="en-US" dirty="0"/>
          </a:p>
        </p:txBody>
      </p:sp>
      <p:sp>
        <p:nvSpPr>
          <p:cNvPr id="3077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marL="0" indent="0" eaLnBrk="1" hangingPunct="1">
              <a:buNone/>
            </a:pPr>
            <a:r>
              <a:rPr lang="ar-AE" altLang="en-US" u="sng" dirty="0" smtClean="0"/>
              <a:t>العيوب :</a:t>
            </a:r>
          </a:p>
          <a:p>
            <a:pPr eaLnBrk="1" hangingPunct="1"/>
            <a:r>
              <a:rPr lang="ar-AE" altLang="en-US" dirty="0" smtClean="0"/>
              <a:t>صعوبة بنائها .</a:t>
            </a:r>
            <a:endParaRPr lang="en-GB" altLang="en-US" dirty="0" smtClean="0"/>
          </a:p>
        </p:txBody>
      </p:sp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ar-AE" u="sng" dirty="0" smtClean="0"/>
              <a:t>المزايا :</a:t>
            </a:r>
          </a:p>
          <a:p>
            <a:r>
              <a:rPr lang="ar-AE" dirty="0" smtClean="0"/>
              <a:t>سهولة التصحيح والإحصاء .</a:t>
            </a:r>
          </a:p>
          <a:p>
            <a:r>
              <a:rPr lang="ar-AE" dirty="0" smtClean="0"/>
              <a:t>يشجع المشتركين على الإجابة.</a:t>
            </a:r>
          </a:p>
          <a:p>
            <a:r>
              <a:rPr lang="ar-AE" dirty="0" smtClean="0"/>
              <a:t>تقلل تحيز المقابل حيث يستطيع المشترك إجابتها ذاتيا.</a:t>
            </a:r>
            <a:endParaRPr lang="en-GB" dirty="0"/>
          </a:p>
        </p:txBody>
      </p:sp>
      <p:sp>
        <p:nvSpPr>
          <p:cNvPr id="307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ar-AE" altLang="en-US" sz="1400" b="0" smtClean="0"/>
              <a:t>أدوات البحث التربوي </a:t>
            </a:r>
            <a:endParaRPr lang="en-US" altLang="en-US" sz="1400" b="0" dirty="0" smtClean="0"/>
          </a:p>
        </p:txBody>
      </p:sp>
      <p:sp>
        <p:nvSpPr>
          <p:cNvPr id="307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2DC6F164-5A33-4496-9A4C-04A20ED927C6}" type="slidenum">
              <a:rPr lang="ar-SA" altLang="en-US" sz="1400" b="0" smtClean="0"/>
              <a:pPr eaLnBrk="1" hangingPunct="1">
                <a:spcBef>
                  <a:spcPct val="0"/>
                </a:spcBef>
                <a:buFontTx/>
                <a:buNone/>
              </a:pPr>
              <a:t>18</a:t>
            </a:fld>
            <a:endParaRPr lang="en-GB" altLang="en-US" sz="1400" b="0" smtClean="0"/>
          </a:p>
        </p:txBody>
      </p:sp>
    </p:spTree>
    <p:extLst>
      <p:ext uri="{BB962C8B-B14F-4D97-AF65-F5344CB8AC3E}">
        <p14:creationId xmlns:p14="http://schemas.microsoft.com/office/powerpoint/2010/main" val="40199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ar-AE" altLang="en-US" sz="1400" b="0" smtClean="0"/>
              <a:t>أدوات البحث التربوي </a:t>
            </a:r>
            <a:endParaRPr lang="en-US" altLang="en-US" sz="1400" b="0" dirty="0" smtClean="0"/>
          </a:p>
        </p:txBody>
      </p:sp>
      <p:sp>
        <p:nvSpPr>
          <p:cNvPr id="307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2DC6F164-5A33-4496-9A4C-04A20ED927C6}" type="slidenum">
              <a:rPr lang="ar-SA" altLang="en-US" sz="1400" b="0" smtClean="0"/>
              <a:pPr eaLnBrk="1" hangingPunct="1">
                <a:spcBef>
                  <a:spcPct val="0"/>
                </a:spcBef>
                <a:buFontTx/>
                <a:buNone/>
              </a:pPr>
              <a:t>19</a:t>
            </a:fld>
            <a:endParaRPr lang="en-GB" altLang="en-US" sz="1400" b="0" smtClean="0"/>
          </a:p>
        </p:txBody>
      </p:sp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ar-AE" altLang="en-US" dirty="0" smtClean="0"/>
              <a:t>المقياس المدرج </a:t>
            </a:r>
            <a:endParaRPr lang="en-US" altLang="en-US" dirty="0" smtClean="0"/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None/>
            </a:pPr>
            <a:r>
              <a:rPr lang="ar-AE" altLang="en-US" dirty="0" smtClean="0"/>
              <a:t>المقياس المدرج هو مقياس حددت فيه أرقام أو أوصاف مختصرة لكل صنف من الاستجابات بحيث يختار المشترك أحد الأوصاف لكل سؤال من أسئلة الاستبيان .</a:t>
            </a:r>
          </a:p>
          <a:p>
            <a:pPr marL="0" indent="0" eaLnBrk="1" hangingPunct="1">
              <a:buNone/>
            </a:pPr>
            <a:r>
              <a:rPr lang="ar-AE" altLang="en-US" u="sng" dirty="0" smtClean="0"/>
              <a:t>أمثلة :</a:t>
            </a:r>
          </a:p>
          <a:p>
            <a:pPr marL="0" indent="0" eaLnBrk="1" hangingPunct="1">
              <a:buNone/>
            </a:pPr>
            <a:r>
              <a:rPr lang="ar-AE" altLang="en-US" dirty="0" smtClean="0"/>
              <a:t>مقياس ليكرت – مقياس ستابل –مقياس تمييز المعاني .</a:t>
            </a:r>
            <a:endParaRPr lang="en-GB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469127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ar-AE" altLang="en-US" sz="1400" b="0" smtClean="0"/>
              <a:t>أدوات البحث التربوي </a:t>
            </a:r>
            <a:endParaRPr lang="en-US" altLang="en-US" sz="1400" b="0" dirty="0" smtClean="0"/>
          </a:p>
        </p:txBody>
      </p:sp>
      <p:sp>
        <p:nvSpPr>
          <p:cNvPr id="307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2DC6F164-5A33-4496-9A4C-04A20ED927C6}" type="slidenum">
              <a:rPr lang="ar-SA" altLang="en-US" sz="1400" b="0" smtClean="0"/>
              <a:pPr eaLnBrk="1" hangingPunct="1">
                <a:spcBef>
                  <a:spcPct val="0"/>
                </a:spcBef>
                <a:buFontTx/>
                <a:buNone/>
              </a:pPr>
              <a:t>2</a:t>
            </a:fld>
            <a:endParaRPr lang="en-GB" altLang="en-US" sz="1400" b="0" smtClean="0"/>
          </a:p>
        </p:txBody>
      </p:sp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ar-AE" altLang="en-US" dirty="0" smtClean="0"/>
              <a:t>أهداف المحاضرة </a:t>
            </a:r>
            <a:endParaRPr lang="en-US" altLang="en-US" dirty="0" smtClean="0"/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ar-AE" altLang="en-US" dirty="0" smtClean="0"/>
          </a:p>
          <a:p>
            <a:pPr eaLnBrk="1" hangingPunct="1"/>
            <a:r>
              <a:rPr lang="ar-AE" altLang="en-US" dirty="0" smtClean="0"/>
              <a:t>التعريف بالاستبيان كأحد أدوات البحث التربوي </a:t>
            </a:r>
          </a:p>
          <a:p>
            <a:pPr eaLnBrk="1" hangingPunct="1"/>
            <a:r>
              <a:rPr lang="ar-AE" altLang="en-US" dirty="0" smtClean="0"/>
              <a:t>التعريف بطريقة بناء الاستبيان .</a:t>
            </a:r>
            <a:endParaRPr lang="en-GB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4277150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ar-AE" altLang="en-US" sz="1400" b="0" smtClean="0"/>
              <a:t>أدوات البحث التربوي </a:t>
            </a:r>
            <a:endParaRPr lang="en-US" altLang="en-US" sz="1400" b="0" dirty="0" smtClean="0"/>
          </a:p>
        </p:txBody>
      </p:sp>
      <p:sp>
        <p:nvSpPr>
          <p:cNvPr id="307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2DC6F164-5A33-4496-9A4C-04A20ED927C6}" type="slidenum">
              <a:rPr lang="ar-SA" altLang="en-US" sz="1400" b="0" smtClean="0"/>
              <a:pPr eaLnBrk="1" hangingPunct="1">
                <a:spcBef>
                  <a:spcPct val="0"/>
                </a:spcBef>
                <a:buFontTx/>
                <a:buNone/>
              </a:pPr>
              <a:t>20</a:t>
            </a:fld>
            <a:endParaRPr lang="en-GB" altLang="en-US" sz="1400" b="0" smtClean="0"/>
          </a:p>
        </p:txBody>
      </p:sp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ar-AE" altLang="en-US" dirty="0" smtClean="0"/>
              <a:t>مدرج ليكرت </a:t>
            </a:r>
            <a:br>
              <a:rPr lang="ar-AE" altLang="en-US" dirty="0" smtClean="0"/>
            </a:br>
            <a:r>
              <a:rPr lang="fr-FR" altLang="en-US" dirty="0" err="1" smtClean="0"/>
              <a:t>Likert</a:t>
            </a:r>
            <a:r>
              <a:rPr lang="fr-FR" altLang="en-US" dirty="0" smtClean="0"/>
              <a:t> </a:t>
            </a:r>
            <a:r>
              <a:rPr lang="fr-FR" altLang="en-US" dirty="0" err="1" smtClean="0"/>
              <a:t>Scale</a:t>
            </a:r>
            <a:endParaRPr lang="en-US" altLang="en-US" dirty="0" smtClean="0"/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ar-AE" altLang="en-US" dirty="0" smtClean="0"/>
              <a:t>يحتوي على إجابات محددة يكون طرفاها عادة «أوافق بشدة» و «لا أوافق بشدة». </a:t>
            </a:r>
          </a:p>
          <a:p>
            <a:pPr eaLnBrk="1" hangingPunct="1"/>
            <a:endParaRPr lang="en-GB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441920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ar-AE" altLang="en-US" dirty="0" smtClean="0"/>
              <a:t>مزايا وعيوب مدرج ليكرت </a:t>
            </a:r>
            <a:endParaRPr lang="en-US" altLang="en-US" dirty="0" smtClean="0"/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ar-AE" u="sng" dirty="0" smtClean="0"/>
              <a:t>العيوب :</a:t>
            </a:r>
          </a:p>
          <a:p>
            <a:r>
              <a:rPr lang="ar-AE" dirty="0" smtClean="0"/>
              <a:t>يحتاج وقتا طويلا للحل حيث يضطر المشترك لقراءة عبارات كاملة لحله 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ar-AE" u="sng" dirty="0" smtClean="0"/>
              <a:t>المزايا :</a:t>
            </a:r>
          </a:p>
          <a:p>
            <a:r>
              <a:rPr lang="ar-AE" dirty="0" smtClean="0"/>
              <a:t>سهل البناء </a:t>
            </a:r>
          </a:p>
          <a:p>
            <a:r>
              <a:rPr lang="ar-AE" dirty="0" smtClean="0"/>
              <a:t>سهل التطبيق </a:t>
            </a:r>
          </a:p>
          <a:p>
            <a:r>
              <a:rPr lang="ar-AE" dirty="0" smtClean="0"/>
              <a:t>سهل الفهم بالنسبة للمشتركين </a:t>
            </a:r>
          </a:p>
          <a:p>
            <a:r>
              <a:rPr lang="ar-AE" dirty="0" smtClean="0"/>
              <a:t>يمكن تطبيقه شفهيا أو كتابيا عبر أي وسيلة (البريد الالكتروني مثلا)</a:t>
            </a:r>
            <a:endParaRPr lang="en-GB" dirty="0"/>
          </a:p>
        </p:txBody>
      </p:sp>
      <p:sp>
        <p:nvSpPr>
          <p:cNvPr id="307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ar-AE" altLang="en-US" sz="1400" b="0" smtClean="0"/>
              <a:t>أدوات البحث التربوي </a:t>
            </a:r>
            <a:endParaRPr lang="en-US" altLang="en-US" sz="1400" b="0" dirty="0" smtClean="0"/>
          </a:p>
        </p:txBody>
      </p:sp>
      <p:sp>
        <p:nvSpPr>
          <p:cNvPr id="307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2DC6F164-5A33-4496-9A4C-04A20ED927C6}" type="slidenum">
              <a:rPr lang="ar-SA" altLang="en-US" sz="1400" b="0" smtClean="0"/>
              <a:pPr eaLnBrk="1" hangingPunct="1">
                <a:spcBef>
                  <a:spcPct val="0"/>
                </a:spcBef>
                <a:buFontTx/>
                <a:buNone/>
              </a:pPr>
              <a:t>21</a:t>
            </a:fld>
            <a:endParaRPr lang="en-GB" altLang="en-US" sz="1400" b="0" smtClean="0"/>
          </a:p>
        </p:txBody>
      </p:sp>
    </p:spTree>
    <p:extLst>
      <p:ext uri="{BB962C8B-B14F-4D97-AF65-F5344CB8AC3E}">
        <p14:creationId xmlns:p14="http://schemas.microsoft.com/office/powerpoint/2010/main" val="2441920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ar-AE" altLang="en-US" sz="1400" b="0" smtClean="0"/>
              <a:t>أدوات البحث التربوي </a:t>
            </a:r>
            <a:endParaRPr lang="en-US" altLang="en-US" sz="1400" b="0" dirty="0" smtClean="0"/>
          </a:p>
        </p:txBody>
      </p:sp>
      <p:sp>
        <p:nvSpPr>
          <p:cNvPr id="307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2DC6F164-5A33-4496-9A4C-04A20ED927C6}" type="slidenum">
              <a:rPr lang="ar-SA" altLang="en-US" sz="1400" b="0" smtClean="0"/>
              <a:pPr eaLnBrk="1" hangingPunct="1">
                <a:spcBef>
                  <a:spcPct val="0"/>
                </a:spcBef>
                <a:buFontTx/>
                <a:buNone/>
              </a:pPr>
              <a:t>22</a:t>
            </a:fld>
            <a:endParaRPr lang="en-GB" altLang="en-US" sz="1400" b="0" smtClean="0"/>
          </a:p>
        </p:txBody>
      </p:sp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ar-AE" altLang="en-US" dirty="0" smtClean="0"/>
              <a:t>القرارات الأربع عند تصميم مدرج ليكرت </a:t>
            </a:r>
            <a:endParaRPr lang="en-US" altLang="en-US" dirty="0" smtClean="0"/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None/>
            </a:pPr>
            <a:r>
              <a:rPr lang="ar-AE" altLang="en-US" dirty="0" smtClean="0"/>
              <a:t>1-عدد الخيارات في كل عبارة .</a:t>
            </a:r>
          </a:p>
          <a:p>
            <a:pPr marL="0" indent="0" eaLnBrk="1" hangingPunct="1">
              <a:buNone/>
            </a:pPr>
            <a:r>
              <a:rPr lang="ar-AE" altLang="en-US" dirty="0" smtClean="0"/>
              <a:t>2-التوازن أو عدم التوازن بين الخيارات</a:t>
            </a:r>
          </a:p>
          <a:p>
            <a:pPr marL="0" indent="0" eaLnBrk="1" hangingPunct="1">
              <a:buNone/>
            </a:pPr>
            <a:r>
              <a:rPr lang="ar-AE" altLang="en-US" dirty="0" smtClean="0"/>
              <a:t>3-استخدام </a:t>
            </a:r>
            <a:r>
              <a:rPr lang="ar-AE" altLang="en-US" dirty="0"/>
              <a:t>عدد زوجي أو فردي من الخيارات </a:t>
            </a:r>
            <a:r>
              <a:rPr lang="ar-AE" altLang="en-US" dirty="0" smtClean="0"/>
              <a:t>.</a:t>
            </a:r>
          </a:p>
          <a:p>
            <a:pPr marL="0" indent="0" eaLnBrk="1" hangingPunct="1">
              <a:buNone/>
            </a:pPr>
            <a:r>
              <a:rPr lang="ar-AE" altLang="en-US" dirty="0" smtClean="0"/>
              <a:t>4-استخدام خيارات إجبارية أو اختيارية  </a:t>
            </a:r>
            <a:endParaRPr lang="en-GB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441920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ar-AE" altLang="en-US" sz="1400" b="0" smtClean="0"/>
              <a:t>أدوات البحث التربوي </a:t>
            </a:r>
            <a:endParaRPr lang="en-US" altLang="en-US" sz="1400" b="0" dirty="0" smtClean="0"/>
          </a:p>
        </p:txBody>
      </p:sp>
      <p:sp>
        <p:nvSpPr>
          <p:cNvPr id="307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2DC6F164-5A33-4496-9A4C-04A20ED927C6}" type="slidenum">
              <a:rPr lang="ar-SA" altLang="en-US" sz="1400" b="0" smtClean="0"/>
              <a:pPr eaLnBrk="1" hangingPunct="1">
                <a:spcBef>
                  <a:spcPct val="0"/>
                </a:spcBef>
                <a:buFontTx/>
                <a:buNone/>
              </a:pPr>
              <a:t>23</a:t>
            </a:fld>
            <a:endParaRPr lang="en-GB" altLang="en-US" sz="1400" b="0" smtClean="0"/>
          </a:p>
        </p:txBody>
      </p:sp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ar-AE" altLang="en-US" dirty="0"/>
              <a:t>القرارات </a:t>
            </a:r>
            <a:r>
              <a:rPr lang="ar-AE" altLang="en-US" dirty="0" smtClean="0"/>
              <a:t>الاربع عند </a:t>
            </a:r>
            <a:r>
              <a:rPr lang="ar-AE" altLang="en-US" dirty="0"/>
              <a:t>تصميم مدرج ليكرت </a:t>
            </a:r>
            <a:endParaRPr lang="en-US" altLang="en-US" dirty="0" smtClean="0"/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None/>
            </a:pPr>
            <a:r>
              <a:rPr lang="ar-AE" altLang="en-US" u="sng" dirty="0" smtClean="0"/>
              <a:t>عدد الخيارات في كل عبارة :</a:t>
            </a:r>
          </a:p>
          <a:p>
            <a:pPr eaLnBrk="1" hangingPunct="1"/>
            <a:r>
              <a:rPr lang="ar-AE" altLang="en-US" dirty="0" smtClean="0"/>
              <a:t>زيادة عدد الخيارات يزيد دقة الجواب .</a:t>
            </a:r>
          </a:p>
          <a:p>
            <a:pPr eaLnBrk="1" hangingPunct="1"/>
            <a:r>
              <a:rPr lang="ar-AE" altLang="en-US" dirty="0" smtClean="0"/>
              <a:t>زيادة عدد الخيارات في نفس الوقت يزيد صعوبة الحل على المشتركين .</a:t>
            </a:r>
          </a:p>
          <a:p>
            <a:pPr eaLnBrk="1" hangingPunct="1"/>
            <a:r>
              <a:rPr lang="ar-AE" altLang="en-US" dirty="0" smtClean="0"/>
              <a:t>العدد الأمثل للخيارات هو 7 + أو – 2 .</a:t>
            </a:r>
            <a:endParaRPr lang="en-GB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441920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ar-AE" altLang="en-US" sz="1400" b="0" smtClean="0"/>
              <a:t>أدوات البحث التربوي </a:t>
            </a:r>
            <a:endParaRPr lang="en-US" altLang="en-US" sz="1400" b="0" dirty="0" smtClean="0"/>
          </a:p>
        </p:txBody>
      </p:sp>
      <p:sp>
        <p:nvSpPr>
          <p:cNvPr id="307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2DC6F164-5A33-4496-9A4C-04A20ED927C6}" type="slidenum">
              <a:rPr lang="ar-SA" altLang="en-US" sz="1400" b="0" smtClean="0"/>
              <a:pPr eaLnBrk="1" hangingPunct="1">
                <a:spcBef>
                  <a:spcPct val="0"/>
                </a:spcBef>
                <a:buFontTx/>
                <a:buNone/>
              </a:pPr>
              <a:t>24</a:t>
            </a:fld>
            <a:endParaRPr lang="en-GB" altLang="en-US" sz="1400" b="0" smtClean="0"/>
          </a:p>
        </p:txBody>
      </p:sp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ar-AE" altLang="en-US" dirty="0"/>
              <a:t>القرارات </a:t>
            </a:r>
            <a:r>
              <a:rPr lang="ar-AE" altLang="en-US" dirty="0" smtClean="0"/>
              <a:t>الأربع عند </a:t>
            </a:r>
            <a:r>
              <a:rPr lang="ar-AE" altLang="en-US" dirty="0"/>
              <a:t>تصميم مدرج ليكرت </a:t>
            </a:r>
            <a:endParaRPr lang="en-US" altLang="en-US" dirty="0" smtClean="0"/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None/>
            </a:pPr>
            <a:r>
              <a:rPr lang="ar-AE" altLang="en-US" u="sng" dirty="0" smtClean="0"/>
              <a:t>التوازن أو عدم التوازن بين الخيارات :</a:t>
            </a:r>
          </a:p>
          <a:p>
            <a:pPr eaLnBrk="1" hangingPunct="1"/>
            <a:r>
              <a:rPr lang="ar-AE" altLang="en-US" dirty="0" smtClean="0"/>
              <a:t>التوازن هو أن تكون الخيارات في الاتجاه المرغوب مساوية للخيارات في الاتجاه غير المرغوب .</a:t>
            </a:r>
          </a:p>
          <a:p>
            <a:pPr eaLnBrk="1" hangingPunct="1"/>
            <a:r>
              <a:rPr lang="ar-AE" altLang="en-US" dirty="0" smtClean="0"/>
              <a:t>التوازن هو الأسلوب الأمثل .</a:t>
            </a:r>
          </a:p>
          <a:p>
            <a:pPr eaLnBrk="1" hangingPunct="1"/>
            <a:r>
              <a:rPr lang="ar-AE" altLang="en-US" dirty="0" smtClean="0"/>
              <a:t>يمكن استخدام عدم التوازن إذا كان متوقعا أن إجابات المشتركين ستميل إلى اتجاه محدد لكن يجب أخذ ذلك في الاعتبار عند الإحصاء .</a:t>
            </a:r>
            <a:endParaRPr lang="en-GB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441920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ar-AE" altLang="en-US" sz="1400" b="0" smtClean="0"/>
              <a:t>أدوات البحث التربوي </a:t>
            </a:r>
            <a:endParaRPr lang="en-US" altLang="en-US" sz="1400" b="0" dirty="0" smtClean="0"/>
          </a:p>
        </p:txBody>
      </p:sp>
      <p:sp>
        <p:nvSpPr>
          <p:cNvPr id="307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2DC6F164-5A33-4496-9A4C-04A20ED927C6}" type="slidenum">
              <a:rPr lang="ar-SA" altLang="en-US" sz="1400" b="0" smtClean="0"/>
              <a:pPr eaLnBrk="1" hangingPunct="1">
                <a:spcBef>
                  <a:spcPct val="0"/>
                </a:spcBef>
                <a:buFontTx/>
                <a:buNone/>
              </a:pPr>
              <a:t>25</a:t>
            </a:fld>
            <a:endParaRPr lang="en-GB" altLang="en-US" sz="1400" b="0" smtClean="0"/>
          </a:p>
        </p:txBody>
      </p:sp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ar-AE" altLang="en-US" dirty="0"/>
              <a:t>القرارات </a:t>
            </a:r>
            <a:r>
              <a:rPr lang="ar-AE" altLang="en-US" dirty="0" smtClean="0"/>
              <a:t>الأربع عند </a:t>
            </a:r>
            <a:r>
              <a:rPr lang="ar-AE" altLang="en-US" dirty="0"/>
              <a:t>تصميم مدرج ليكرت </a:t>
            </a:r>
            <a:endParaRPr lang="en-US" altLang="en-US" dirty="0" smtClean="0"/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None/>
            </a:pPr>
            <a:r>
              <a:rPr lang="ar-AE" altLang="en-US" u="sng" dirty="0" smtClean="0"/>
              <a:t>استخدام عدد زوجي أو فردي من الخيارات :</a:t>
            </a:r>
          </a:p>
          <a:p>
            <a:pPr eaLnBrk="1" hangingPunct="1"/>
            <a:r>
              <a:rPr lang="ar-AE" altLang="en-US" dirty="0" smtClean="0"/>
              <a:t>الأفضل استخدام العدد الفردي ،وأن يكون الخيار في المنتصف هو خيار محايد وخاصة إذا كان متوقعا أن يجيب بعض المشتركين بالحياد .</a:t>
            </a:r>
          </a:p>
          <a:p>
            <a:pPr eaLnBrk="1" hangingPunct="1"/>
            <a:r>
              <a:rPr lang="ar-AE" altLang="en-US" dirty="0" smtClean="0"/>
              <a:t>وجود خيار الحياد وطريقة صياغته قد يؤثر على الاستجابة.</a:t>
            </a:r>
            <a:endParaRPr lang="en-GB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441920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ar-AE" altLang="en-US" sz="1400" b="0" smtClean="0"/>
              <a:t>أدوات البحث التربوي </a:t>
            </a:r>
            <a:endParaRPr lang="en-US" altLang="en-US" sz="1400" b="0" dirty="0" smtClean="0"/>
          </a:p>
        </p:txBody>
      </p:sp>
      <p:sp>
        <p:nvSpPr>
          <p:cNvPr id="307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2DC6F164-5A33-4496-9A4C-04A20ED927C6}" type="slidenum">
              <a:rPr lang="ar-SA" altLang="en-US" sz="1400" b="0" smtClean="0"/>
              <a:pPr eaLnBrk="1" hangingPunct="1">
                <a:spcBef>
                  <a:spcPct val="0"/>
                </a:spcBef>
                <a:buFontTx/>
                <a:buNone/>
              </a:pPr>
              <a:t>26</a:t>
            </a:fld>
            <a:endParaRPr lang="en-GB" altLang="en-US" sz="1400" b="0" smtClean="0"/>
          </a:p>
        </p:txBody>
      </p:sp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ar-AE" altLang="en-US" dirty="0"/>
              <a:t>القرارات </a:t>
            </a:r>
            <a:r>
              <a:rPr lang="ar-AE" altLang="en-US" dirty="0" smtClean="0"/>
              <a:t>الأربع عند </a:t>
            </a:r>
            <a:r>
              <a:rPr lang="ar-AE" altLang="en-US" dirty="0"/>
              <a:t>تصميم مدرج ليكرت </a:t>
            </a:r>
            <a:endParaRPr lang="en-US" altLang="en-US" dirty="0" smtClean="0"/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None/>
            </a:pPr>
            <a:r>
              <a:rPr lang="ar-AE" altLang="en-US" u="sng" dirty="0"/>
              <a:t>استخدام خيارات إجبارية أو اختيارية  </a:t>
            </a:r>
            <a:r>
              <a:rPr lang="ar-AE" altLang="en-US" u="sng" dirty="0" smtClean="0"/>
              <a:t>:</a:t>
            </a:r>
          </a:p>
          <a:p>
            <a:pPr eaLnBrk="1" hangingPunct="1"/>
            <a:r>
              <a:rPr lang="ar-AE" altLang="en-US" dirty="0" smtClean="0"/>
              <a:t>عند عدم وجود خيار «خيارات أخرى» قد يجد المشترك نفسه مضطرا لاختيار أي خيار موجود وهذا قد يشوش العمليات الإحصائية .</a:t>
            </a:r>
          </a:p>
          <a:p>
            <a:pPr eaLnBrk="1" hangingPunct="1"/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441920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ar-AE" altLang="en-US" sz="1400" b="0" smtClean="0"/>
              <a:t>أدوات البحث التربوي </a:t>
            </a:r>
            <a:endParaRPr lang="en-US" altLang="en-US" sz="1400" b="0" dirty="0" smtClean="0"/>
          </a:p>
        </p:txBody>
      </p:sp>
      <p:sp>
        <p:nvSpPr>
          <p:cNvPr id="307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2DC6F164-5A33-4496-9A4C-04A20ED927C6}" type="slidenum">
              <a:rPr lang="ar-SA" altLang="en-US" sz="1400" b="0" smtClean="0"/>
              <a:pPr eaLnBrk="1" hangingPunct="1">
                <a:spcBef>
                  <a:spcPct val="0"/>
                </a:spcBef>
                <a:buFontTx/>
                <a:buNone/>
              </a:pPr>
              <a:t>27</a:t>
            </a:fld>
            <a:endParaRPr lang="en-GB" altLang="en-US" sz="1400" b="0" smtClean="0"/>
          </a:p>
        </p:txBody>
      </p:sp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ar-AE" altLang="en-US" dirty="0"/>
              <a:t>ص</a:t>
            </a:r>
            <a:r>
              <a:rPr lang="ar-AE" altLang="en-US" dirty="0" smtClean="0"/>
              <a:t>ياغة الأسئلة </a:t>
            </a:r>
            <a:endParaRPr lang="en-US" altLang="en-US" dirty="0" smtClean="0"/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ar-AE" altLang="en-US" dirty="0" smtClean="0"/>
              <a:t>الصياغة الخاطئة تؤدي إلى خطأ المشتركين أو عدم إجابتهم عن الأسئلة .</a:t>
            </a:r>
          </a:p>
          <a:p>
            <a:pPr marL="0" indent="0" eaLnBrk="1" hangingPunct="1">
              <a:buNone/>
            </a:pPr>
            <a:r>
              <a:rPr lang="ar-AE" altLang="en-US" u="sng" dirty="0" smtClean="0"/>
              <a:t>الحلول: </a:t>
            </a:r>
          </a:p>
          <a:p>
            <a:pPr eaLnBrk="1" hangingPunct="1"/>
            <a:r>
              <a:rPr lang="ar-AE" altLang="en-US" dirty="0" smtClean="0"/>
              <a:t>تعريف الموضوع </a:t>
            </a:r>
          </a:p>
          <a:p>
            <a:pPr eaLnBrk="1" hangingPunct="1"/>
            <a:r>
              <a:rPr lang="ar-AE" altLang="en-US" dirty="0" smtClean="0"/>
              <a:t>استخدام كلمات واضحة </a:t>
            </a:r>
          </a:p>
          <a:p>
            <a:pPr eaLnBrk="1" hangingPunct="1"/>
            <a:r>
              <a:rPr lang="ar-AE" altLang="en-US" dirty="0" smtClean="0"/>
              <a:t>الابتعاد عن الكلمات المبهمة </a:t>
            </a:r>
          </a:p>
          <a:p>
            <a:pPr eaLnBrk="1" hangingPunct="1"/>
            <a:r>
              <a:rPr lang="ar-AE" altLang="en-US" dirty="0" smtClean="0"/>
              <a:t>تجنب الأسئلة المتحيزة </a:t>
            </a:r>
          </a:p>
          <a:p>
            <a:pPr eaLnBrk="1" hangingPunct="1"/>
            <a:r>
              <a:rPr lang="ar-AE" altLang="en-US" dirty="0" smtClean="0"/>
              <a:t>استخدام عبارات سالبة وموجبة </a:t>
            </a:r>
            <a:endParaRPr lang="en-GB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441920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ar-AE" altLang="en-US" sz="1400" b="0" smtClean="0"/>
              <a:t>أدوات البحث التربوي </a:t>
            </a:r>
            <a:endParaRPr lang="en-US" altLang="en-US" sz="1400" b="0" dirty="0" smtClean="0"/>
          </a:p>
        </p:txBody>
      </p:sp>
      <p:sp>
        <p:nvSpPr>
          <p:cNvPr id="307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2DC6F164-5A33-4496-9A4C-04A20ED927C6}" type="slidenum">
              <a:rPr lang="ar-SA" altLang="en-US" sz="1400" b="0" smtClean="0"/>
              <a:pPr eaLnBrk="1" hangingPunct="1">
                <a:spcBef>
                  <a:spcPct val="0"/>
                </a:spcBef>
                <a:buFontTx/>
                <a:buNone/>
              </a:pPr>
              <a:t>28</a:t>
            </a:fld>
            <a:endParaRPr lang="en-GB" altLang="en-US" sz="1400" b="0" smtClean="0"/>
          </a:p>
        </p:txBody>
      </p:sp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ar-AE" altLang="en-US" dirty="0" smtClean="0"/>
              <a:t>صياغة الأسئلة </a:t>
            </a:r>
            <a:endParaRPr lang="en-US" altLang="en-US" dirty="0" smtClean="0"/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None/>
            </a:pPr>
            <a:r>
              <a:rPr lang="ar-AE" altLang="en-US" u="sng" dirty="0" smtClean="0"/>
              <a:t>تعريف الموضوع : </a:t>
            </a:r>
          </a:p>
          <a:p>
            <a:pPr eaLnBrk="1" hangingPunct="1"/>
            <a:r>
              <a:rPr lang="ar-AE" altLang="en-US" dirty="0" smtClean="0"/>
              <a:t>يتم تعريف الموضوع بواسطة الإجابة عن أربع أسئلة :</a:t>
            </a:r>
          </a:p>
          <a:p>
            <a:pPr marL="0" indent="0" eaLnBrk="1" hangingPunct="1">
              <a:buNone/>
            </a:pPr>
            <a:r>
              <a:rPr lang="ar-AE" altLang="en-US" dirty="0" smtClean="0"/>
              <a:t>(ماذا-من-أين- متى )</a:t>
            </a:r>
          </a:p>
          <a:p>
            <a:pPr marL="0" indent="0" eaLnBrk="1" hangingPunct="1">
              <a:buNone/>
            </a:pPr>
            <a:r>
              <a:rPr lang="ar-AE" altLang="en-US" u="sng" dirty="0" smtClean="0"/>
              <a:t>مثال :</a:t>
            </a:r>
          </a:p>
          <a:p>
            <a:pPr eaLnBrk="1" hangingPunct="1"/>
            <a:r>
              <a:rPr lang="ar-AE" altLang="en-US" dirty="0" smtClean="0"/>
              <a:t>ما هو نوع الصابون الذي استخدمته شخصيا خلال </a:t>
            </a:r>
            <a:r>
              <a:rPr lang="ar-AE" altLang="en-US" dirty="0" smtClean="0"/>
              <a:t>الأسبوع </a:t>
            </a:r>
            <a:r>
              <a:rPr lang="ar-AE" altLang="en-US" dirty="0" smtClean="0"/>
              <a:t>الماضي في المنزل؟ إذا كان هناك أكثر من نوع الرجاء ذكرها جميعا .</a:t>
            </a:r>
          </a:p>
        </p:txBody>
      </p:sp>
    </p:spTree>
    <p:extLst>
      <p:ext uri="{BB962C8B-B14F-4D97-AF65-F5344CB8AC3E}">
        <p14:creationId xmlns:p14="http://schemas.microsoft.com/office/powerpoint/2010/main" val="2441920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ar-AE" altLang="en-US" sz="1400" b="0" smtClean="0"/>
              <a:t>أدوات البحث التربوي </a:t>
            </a:r>
            <a:endParaRPr lang="en-US" altLang="en-US" sz="1400" b="0" dirty="0" smtClean="0"/>
          </a:p>
        </p:txBody>
      </p:sp>
      <p:sp>
        <p:nvSpPr>
          <p:cNvPr id="307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2DC6F164-5A33-4496-9A4C-04A20ED927C6}" type="slidenum">
              <a:rPr lang="ar-SA" altLang="en-US" sz="1400" b="0" smtClean="0"/>
              <a:pPr eaLnBrk="1" hangingPunct="1">
                <a:spcBef>
                  <a:spcPct val="0"/>
                </a:spcBef>
                <a:buFontTx/>
                <a:buNone/>
              </a:pPr>
              <a:t>29</a:t>
            </a:fld>
            <a:endParaRPr lang="en-GB" altLang="en-US" sz="1400" b="0" smtClean="0"/>
          </a:p>
        </p:txBody>
      </p:sp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ar-AE" altLang="en-US" dirty="0" smtClean="0"/>
              <a:t>صياغة الأسئلة </a:t>
            </a:r>
            <a:endParaRPr lang="en-US" altLang="en-US" dirty="0" smtClean="0"/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None/>
            </a:pPr>
            <a:r>
              <a:rPr lang="ar-AE" altLang="en-US" u="sng" dirty="0" smtClean="0"/>
              <a:t>استخدام كلمات واضحة :</a:t>
            </a:r>
          </a:p>
          <a:p>
            <a:pPr eaLnBrk="1" hangingPunct="1"/>
            <a:endParaRPr lang="ar-AE" altLang="en-US" dirty="0" smtClean="0"/>
          </a:p>
          <a:p>
            <a:pPr marL="0" indent="0" eaLnBrk="1" hangingPunct="1">
              <a:buNone/>
            </a:pPr>
            <a:r>
              <a:rPr lang="ar-AE" altLang="en-US" dirty="0" smtClean="0"/>
              <a:t>أيهما أصوب؟</a:t>
            </a:r>
          </a:p>
          <a:p>
            <a:pPr marL="0" indent="0" eaLnBrk="1" hangingPunct="1">
              <a:buNone/>
            </a:pPr>
            <a:r>
              <a:rPr lang="ar-AE" altLang="en-US" dirty="0" smtClean="0"/>
              <a:t>-هل يراعي توزيع المدارس الكثافة السكانية في أحياء المدن؟</a:t>
            </a:r>
          </a:p>
          <a:p>
            <a:pPr marL="0" indent="0" eaLnBrk="1" hangingPunct="1">
              <a:buNone/>
            </a:pPr>
            <a:r>
              <a:rPr lang="ar-AE" altLang="en-US" dirty="0" smtClean="0"/>
              <a:t>-هل يسهل عليك العثور على مدرسة لأبنائك بالقرب من مسكنك ؟</a:t>
            </a:r>
            <a:endParaRPr lang="en-GB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441920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ar-AE" altLang="en-US" sz="1400" b="0" smtClean="0"/>
              <a:t>أدوات البحث التربوي </a:t>
            </a:r>
            <a:endParaRPr lang="en-US" altLang="en-US" sz="1400" b="0" dirty="0" smtClean="0"/>
          </a:p>
        </p:txBody>
      </p:sp>
      <p:sp>
        <p:nvSpPr>
          <p:cNvPr id="307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2DC6F164-5A33-4496-9A4C-04A20ED927C6}" type="slidenum">
              <a:rPr lang="ar-SA" altLang="en-US" sz="1400" b="0" smtClean="0"/>
              <a:pPr eaLnBrk="1" hangingPunct="1">
                <a:spcBef>
                  <a:spcPct val="0"/>
                </a:spcBef>
                <a:buFontTx/>
                <a:buNone/>
              </a:pPr>
              <a:t>3</a:t>
            </a:fld>
            <a:endParaRPr lang="en-GB" altLang="en-US" sz="1400" b="0" smtClean="0"/>
          </a:p>
        </p:txBody>
      </p:sp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ar-AE" altLang="en-US" dirty="0" smtClean="0"/>
              <a:t>تعريف الاستبيان </a:t>
            </a:r>
            <a:endParaRPr lang="en-US" altLang="en-US" dirty="0" smtClean="0"/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ar-AE" altLang="en-US" dirty="0" smtClean="0"/>
              <a:t>الاستبيان هو مجموعة من الأسئلة المكتوبة مصاغة بطريقة معينة للحصول </a:t>
            </a:r>
            <a:r>
              <a:rPr lang="ar-SA" altLang="en-US" dirty="0" smtClean="0"/>
              <a:t>ع</a:t>
            </a:r>
            <a:r>
              <a:rPr lang="ar-AE" altLang="en-US" dirty="0" smtClean="0"/>
              <a:t>لى </a:t>
            </a:r>
            <a:r>
              <a:rPr lang="ar-AE" altLang="en-US" dirty="0" smtClean="0"/>
              <a:t>إجابات محددة .</a:t>
            </a:r>
            <a:endParaRPr lang="en-GB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40199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ar-AE" altLang="en-US" sz="1400" b="0" smtClean="0"/>
              <a:t>أدوات البحث التربوي </a:t>
            </a:r>
            <a:endParaRPr lang="en-US" altLang="en-US" sz="1400" b="0" dirty="0" smtClean="0"/>
          </a:p>
        </p:txBody>
      </p:sp>
      <p:sp>
        <p:nvSpPr>
          <p:cNvPr id="307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2DC6F164-5A33-4496-9A4C-04A20ED927C6}" type="slidenum">
              <a:rPr lang="ar-SA" altLang="en-US" sz="1400" b="0" smtClean="0"/>
              <a:pPr eaLnBrk="1" hangingPunct="1">
                <a:spcBef>
                  <a:spcPct val="0"/>
                </a:spcBef>
                <a:buFontTx/>
                <a:buNone/>
              </a:pPr>
              <a:t>30</a:t>
            </a:fld>
            <a:endParaRPr lang="en-GB" altLang="en-US" sz="1400" b="0" smtClean="0"/>
          </a:p>
        </p:txBody>
      </p:sp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ar-AE" altLang="en-US" dirty="0" smtClean="0"/>
              <a:t>صياغة الأسئلة </a:t>
            </a:r>
            <a:endParaRPr lang="en-US" altLang="en-US" dirty="0" smtClean="0"/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None/>
            </a:pPr>
            <a:r>
              <a:rPr lang="ar-AE" altLang="en-US" u="sng" dirty="0" smtClean="0"/>
              <a:t>البعد عن الكلمات المبهمة :</a:t>
            </a:r>
          </a:p>
          <a:p>
            <a:pPr marL="0" indent="0" eaLnBrk="1" hangingPunct="1">
              <a:buNone/>
            </a:pPr>
            <a:r>
              <a:rPr lang="ar-AE" altLang="en-US" dirty="0" smtClean="0"/>
              <a:t>البعد عن الكلمات التي يكون لها أكثر من معنى .</a:t>
            </a:r>
            <a:endParaRPr lang="ar-AE" altLang="en-US" dirty="0"/>
          </a:p>
          <a:p>
            <a:pPr marL="0" indent="0" eaLnBrk="1" hangingPunct="1">
              <a:buNone/>
            </a:pPr>
            <a:r>
              <a:rPr lang="ar-AE" altLang="en-US" u="sng" dirty="0" smtClean="0"/>
              <a:t>أيهما أصوب ؟ </a:t>
            </a:r>
          </a:p>
          <a:p>
            <a:pPr marL="0" indent="0" eaLnBrk="1" hangingPunct="1">
              <a:buNone/>
            </a:pPr>
            <a:r>
              <a:rPr lang="ar-AE" altLang="en-US" dirty="0" smtClean="0"/>
              <a:t>-أذهب للسوق :</a:t>
            </a:r>
          </a:p>
          <a:p>
            <a:pPr marL="0" indent="0" eaLnBrk="1" hangingPunct="1">
              <a:buNone/>
            </a:pPr>
            <a:r>
              <a:rPr lang="ar-AE" altLang="en-US" dirty="0" smtClean="0"/>
              <a:t>دائما  			أحيانا 				نادرا </a:t>
            </a:r>
          </a:p>
          <a:p>
            <a:pPr marL="0" indent="0" eaLnBrk="1" hangingPunct="1">
              <a:buNone/>
            </a:pPr>
            <a:r>
              <a:rPr lang="ar-AE" altLang="en-US" dirty="0" smtClean="0"/>
              <a:t>أو </a:t>
            </a:r>
          </a:p>
          <a:p>
            <a:pPr marL="0" indent="0" eaLnBrk="1" hangingPunct="1">
              <a:buNone/>
            </a:pPr>
            <a:r>
              <a:rPr lang="ar-AE" altLang="en-US" dirty="0" smtClean="0"/>
              <a:t>-أذهب للسوق :</a:t>
            </a:r>
          </a:p>
          <a:p>
            <a:pPr marL="0" indent="0" eaLnBrk="1" hangingPunct="1">
              <a:buNone/>
            </a:pPr>
            <a:r>
              <a:rPr lang="ar-AE" altLang="en-US" dirty="0" smtClean="0"/>
              <a:t>يوميا    	3-4 مرات أسبوعيا 			</a:t>
            </a:r>
          </a:p>
          <a:p>
            <a:pPr marL="0" indent="0" eaLnBrk="1" hangingPunct="1">
              <a:buNone/>
            </a:pPr>
            <a:r>
              <a:rPr lang="ar-AE" altLang="en-US" dirty="0" smtClean="0"/>
              <a:t>مرة أو مرتين في الأسبوع .</a:t>
            </a:r>
          </a:p>
          <a:p>
            <a:pPr marL="0" indent="0" eaLnBrk="1" hangingPunct="1">
              <a:buNone/>
            </a:pPr>
            <a:endParaRPr lang="ar-AE" altLang="en-US" dirty="0"/>
          </a:p>
          <a:p>
            <a:pPr marL="0" indent="0" eaLnBrk="1" hangingPunct="1">
              <a:buNone/>
            </a:pPr>
            <a:r>
              <a:rPr lang="ar-AE" altLang="en-US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18764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ar-AE" altLang="en-US" sz="1400" b="0" smtClean="0"/>
              <a:t>أدوات البحث التربوي </a:t>
            </a:r>
            <a:endParaRPr lang="en-US" altLang="en-US" sz="1400" b="0" dirty="0" smtClean="0"/>
          </a:p>
        </p:txBody>
      </p:sp>
      <p:sp>
        <p:nvSpPr>
          <p:cNvPr id="307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2DC6F164-5A33-4496-9A4C-04A20ED927C6}" type="slidenum">
              <a:rPr lang="ar-SA" altLang="en-US" sz="1400" b="0" smtClean="0"/>
              <a:pPr eaLnBrk="1" hangingPunct="1">
                <a:spcBef>
                  <a:spcPct val="0"/>
                </a:spcBef>
                <a:buFontTx/>
                <a:buNone/>
              </a:pPr>
              <a:t>31</a:t>
            </a:fld>
            <a:endParaRPr lang="en-GB" altLang="en-US" sz="1400" b="0" smtClean="0"/>
          </a:p>
        </p:txBody>
      </p:sp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ar-AE" altLang="en-US" dirty="0" smtClean="0"/>
              <a:t>صياغة الأسئلة </a:t>
            </a:r>
            <a:endParaRPr lang="en-US" altLang="en-US" dirty="0" smtClean="0"/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None/>
            </a:pPr>
            <a:r>
              <a:rPr lang="ar-AE" altLang="en-US" u="sng" dirty="0" smtClean="0"/>
              <a:t>البعد عن الأسئلة الموجهة أو المتحيزة :</a:t>
            </a:r>
          </a:p>
          <a:p>
            <a:pPr marL="0" indent="0" eaLnBrk="1" hangingPunct="1">
              <a:buNone/>
            </a:pPr>
            <a:endParaRPr lang="ar-AE" altLang="en-US" u="sng" dirty="0"/>
          </a:p>
          <a:p>
            <a:pPr marL="0" indent="0" eaLnBrk="1" hangingPunct="1">
              <a:buNone/>
            </a:pPr>
            <a:r>
              <a:rPr lang="ar-AE" altLang="en-US" u="sng" dirty="0" smtClean="0"/>
              <a:t>مثال:</a:t>
            </a:r>
          </a:p>
          <a:p>
            <a:pPr marL="0" indent="0" eaLnBrk="1" hangingPunct="1">
              <a:buNone/>
            </a:pPr>
            <a:r>
              <a:rPr lang="ar-AE" altLang="en-US" dirty="0" smtClean="0"/>
              <a:t>هل يجب على المعلم إبلاغ الوالدين بمستوى ابنهما ؟ مع العلم أن الوالدين يجب أن يكونا على دراية بمستوى ابنهما في المدرسة .</a:t>
            </a:r>
          </a:p>
        </p:txBody>
      </p:sp>
    </p:spTree>
    <p:extLst>
      <p:ext uri="{BB962C8B-B14F-4D97-AF65-F5344CB8AC3E}">
        <p14:creationId xmlns:p14="http://schemas.microsoft.com/office/powerpoint/2010/main" val="2718764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صياغة الأسئلة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ar-AE" u="sng" dirty="0" smtClean="0"/>
              <a:t>وضع عبارات موجبة وسالبة :</a:t>
            </a:r>
          </a:p>
          <a:p>
            <a:r>
              <a:rPr lang="ar-AE" dirty="0" smtClean="0"/>
              <a:t>يجب توزيع العبارات بين موجبة وسالبة .</a:t>
            </a:r>
          </a:p>
          <a:p>
            <a:r>
              <a:rPr lang="ar-AE" dirty="0" smtClean="0"/>
              <a:t>وأيضا يمكن صياغة عدة نسخ من الاستبيان بحيث تكون العبارات الموجبة في الأول سالبة في الآخر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60152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ترتيب الأسئلة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ar-AE" dirty="0" smtClean="0"/>
              <a:t>خمس اعتبارات تؤخذ في الحسبان عند ترتيب الأسئلة :</a:t>
            </a:r>
          </a:p>
          <a:p>
            <a:r>
              <a:rPr lang="ar-AE" dirty="0" smtClean="0"/>
              <a:t>نوع الأسئلة (مفتوحة أو مغلقة)</a:t>
            </a:r>
          </a:p>
          <a:p>
            <a:r>
              <a:rPr lang="ar-AE" dirty="0" smtClean="0"/>
              <a:t>المعلومات المطلوبة </a:t>
            </a:r>
          </a:p>
          <a:p>
            <a:r>
              <a:rPr lang="ar-AE" dirty="0" smtClean="0"/>
              <a:t>صعوبة الأسئلة </a:t>
            </a:r>
          </a:p>
          <a:p>
            <a:r>
              <a:rPr lang="ar-AE" dirty="0" smtClean="0"/>
              <a:t>تأثيرها على ما بعدها </a:t>
            </a:r>
          </a:p>
          <a:p>
            <a:r>
              <a:rPr lang="ar-AE" dirty="0" smtClean="0"/>
              <a:t>موضوعات الأسئلة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02270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ترتيب الأسئلة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ar-AE" u="sng" dirty="0" smtClean="0"/>
              <a:t>نوع الأسئلة (مفتوحة أو مغلقة):</a:t>
            </a:r>
          </a:p>
          <a:p>
            <a:r>
              <a:rPr lang="ar-AE" dirty="0" smtClean="0"/>
              <a:t>الأسئلة المفتوحة تكون في البداية لأنها :</a:t>
            </a:r>
          </a:p>
          <a:p>
            <a:pPr lvl="1"/>
            <a:r>
              <a:rPr lang="ar-AE" dirty="0" smtClean="0"/>
              <a:t>تزيد من ثقة المشترك </a:t>
            </a:r>
          </a:p>
          <a:p>
            <a:pPr lvl="1"/>
            <a:r>
              <a:rPr lang="ar-AE" dirty="0" smtClean="0"/>
              <a:t>تزيد من تعاونه </a:t>
            </a:r>
          </a:p>
          <a:p>
            <a:pPr lvl="1"/>
            <a:r>
              <a:rPr lang="ar-AE" dirty="0" smtClean="0"/>
              <a:t>تمهد للموضوع </a:t>
            </a:r>
          </a:p>
          <a:p>
            <a:endParaRPr lang="ar-AE" dirty="0"/>
          </a:p>
          <a:p>
            <a:r>
              <a:rPr lang="ar-AE" dirty="0" smtClean="0"/>
              <a:t>يجب أن تكون الأسئلة :</a:t>
            </a:r>
          </a:p>
          <a:p>
            <a:pPr lvl="1"/>
            <a:r>
              <a:rPr lang="ar-AE" dirty="0" smtClean="0"/>
              <a:t>ممتعة </a:t>
            </a:r>
          </a:p>
          <a:p>
            <a:pPr lvl="1"/>
            <a:r>
              <a:rPr lang="ar-AE" dirty="0" smtClean="0"/>
              <a:t>وغير مقلقة للمشتركين</a:t>
            </a:r>
          </a:p>
          <a:p>
            <a:pPr lvl="1"/>
            <a:r>
              <a:rPr lang="ar-AE" dirty="0" smtClean="0"/>
              <a:t> بسيطة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02270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ترتيب الاسئلة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AE" dirty="0" smtClean="0"/>
              <a:t>تستخدم الأسئلة المفتوحة في بداية الاستبيان :</a:t>
            </a:r>
          </a:p>
          <a:p>
            <a:pPr lvl="1"/>
            <a:r>
              <a:rPr lang="ar-AE" dirty="0" smtClean="0"/>
              <a:t>لسؤال المشترك عن رأيه </a:t>
            </a:r>
          </a:p>
          <a:p>
            <a:pPr lvl="1"/>
            <a:r>
              <a:rPr lang="ar-AE" dirty="0" smtClean="0"/>
              <a:t>التأكد من انطباق شروط الاشتراك على المشترك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02270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ترتيب الأسئلة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AE" dirty="0"/>
              <a:t>المعلومات التي يهدف الاستبيان للحصول عليها هي ثلاثة أنواع :</a:t>
            </a:r>
          </a:p>
          <a:p>
            <a:pPr lvl="1"/>
            <a:r>
              <a:rPr lang="ar-AE" dirty="0"/>
              <a:t>معلومات أساسية (موضوع الاستبيان)</a:t>
            </a:r>
          </a:p>
          <a:p>
            <a:pPr lvl="1"/>
            <a:r>
              <a:rPr lang="ar-AE" dirty="0"/>
              <a:t>معلومات تصنيفية (</a:t>
            </a:r>
            <a:r>
              <a:rPr lang="ar-AE" dirty="0" smtClean="0"/>
              <a:t>خصائص </a:t>
            </a:r>
            <a:r>
              <a:rPr lang="ar-AE" dirty="0"/>
              <a:t>ديموجرافية)</a:t>
            </a:r>
          </a:p>
          <a:p>
            <a:pPr lvl="1"/>
            <a:r>
              <a:rPr lang="ar-AE" dirty="0"/>
              <a:t>معلومات شخصية (الاسم </a:t>
            </a:r>
            <a:r>
              <a:rPr lang="ar-AE" dirty="0" smtClean="0"/>
              <a:t>ووسائل </a:t>
            </a:r>
            <a:r>
              <a:rPr lang="ar-AE" dirty="0"/>
              <a:t>الاتصال)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02270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ترتيب الأسئلة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AE" dirty="0" smtClean="0"/>
              <a:t>المعلومات </a:t>
            </a:r>
            <a:r>
              <a:rPr lang="ar-AE" dirty="0"/>
              <a:t>الأساسية </a:t>
            </a:r>
            <a:r>
              <a:rPr lang="ar-AE" dirty="0" smtClean="0"/>
              <a:t>تأتي </a:t>
            </a:r>
            <a:r>
              <a:rPr lang="ar-AE" dirty="0"/>
              <a:t>في البداية .</a:t>
            </a:r>
          </a:p>
          <a:p>
            <a:r>
              <a:rPr lang="ar-AE" dirty="0"/>
              <a:t>المعلومات الشخصية تكون في النهاية .</a:t>
            </a:r>
          </a:p>
          <a:p>
            <a:r>
              <a:rPr lang="ar-AE" dirty="0"/>
              <a:t>كلما زادت الأسئلة خصوصية كلما تأخر ترتيبها في القائمة (مثل رقم الهاتف يكون في الأخير</a:t>
            </a:r>
            <a:r>
              <a:rPr lang="ar-AE" dirty="0" smtClean="0"/>
              <a:t>)- عللي؟</a:t>
            </a:r>
          </a:p>
          <a:p>
            <a:r>
              <a:rPr lang="ar-AE" dirty="0" smtClean="0"/>
              <a:t>قد تطلب المعلومات الشخصية والاتصال للتحقق من المشتركين الموجودين في قوائم الاشتراك أو لإيصال مكافآتهم .</a:t>
            </a:r>
            <a:endParaRPr lang="ar-AE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02270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ترتيب الأسئلة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ar-AE" u="sng" dirty="0" smtClean="0"/>
              <a:t>صعوبة الأسئلة :</a:t>
            </a:r>
          </a:p>
          <a:p>
            <a:r>
              <a:rPr lang="ar-AE" dirty="0" smtClean="0"/>
              <a:t>الأسئلة الأصعب تكون في النهاية . لماذا؟</a:t>
            </a:r>
          </a:p>
          <a:p>
            <a:r>
              <a:rPr lang="ar-AE" dirty="0" smtClean="0"/>
              <a:t>لأن المشترك يكون قد كون ألفة مع الاستبيان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02270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ترتيب الأسئلة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ar-AE" u="sng" dirty="0" smtClean="0"/>
              <a:t>موضوع الأسئلة :</a:t>
            </a:r>
          </a:p>
          <a:p>
            <a:r>
              <a:rPr lang="ar-AE" dirty="0" smtClean="0"/>
              <a:t>يفضل ترتيب الأسئلة من العام إلى الخاص . حتى لا تتأثر إجابات المشتركين على العام بعد الخاص .</a:t>
            </a:r>
          </a:p>
          <a:p>
            <a:r>
              <a:rPr lang="ar-AE" dirty="0" smtClean="0"/>
              <a:t>قد يتم ترتيب الأسئلة من الخاص للعام حين لا يكون للمشتركين خلفية كافية عن الموضوع .</a:t>
            </a:r>
          </a:p>
          <a:p>
            <a:r>
              <a:rPr lang="ar-AE" dirty="0" smtClean="0"/>
              <a:t>عند الانتقال من موضوع إلى موضوع آخر يجب التمهيد لذلك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3714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ar-AE" altLang="en-US" sz="1400" b="0" smtClean="0"/>
              <a:t>أدوات البحث التربوي </a:t>
            </a:r>
            <a:endParaRPr lang="en-US" altLang="en-US" sz="1400" b="0" dirty="0" smtClean="0"/>
          </a:p>
        </p:txBody>
      </p:sp>
      <p:sp>
        <p:nvSpPr>
          <p:cNvPr id="307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2DC6F164-5A33-4496-9A4C-04A20ED927C6}" type="slidenum">
              <a:rPr lang="ar-SA" altLang="en-US" sz="1400" b="0" smtClean="0"/>
              <a:pPr eaLnBrk="1" hangingPunct="1">
                <a:spcBef>
                  <a:spcPct val="0"/>
                </a:spcBef>
                <a:buFontTx/>
                <a:buNone/>
              </a:pPr>
              <a:t>4</a:t>
            </a:fld>
            <a:endParaRPr lang="en-GB" altLang="en-US" sz="1400" b="0" smtClean="0"/>
          </a:p>
        </p:txBody>
      </p:sp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ar-AE" altLang="en-US" dirty="0" smtClean="0"/>
              <a:t>أهمية الاستبيان </a:t>
            </a:r>
            <a:endParaRPr lang="en-US" altLang="en-US" dirty="0" smtClean="0"/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ar-AE" altLang="en-US" dirty="0" smtClean="0"/>
              <a:t>يجمع بيانات كمية بشكل يسهل تحليلها إحصائيا .</a:t>
            </a:r>
          </a:p>
          <a:p>
            <a:pPr eaLnBrk="1" hangingPunct="1"/>
            <a:r>
              <a:rPr lang="ar-AE" altLang="en-US" dirty="0" smtClean="0"/>
              <a:t>يوحد نوع المعلومات التي يجمعها باحثون مختلفون .</a:t>
            </a:r>
          </a:p>
          <a:p>
            <a:pPr eaLnBrk="1" hangingPunct="1"/>
            <a:r>
              <a:rPr lang="ar-AE" altLang="en-US" dirty="0" smtClean="0"/>
              <a:t>يزيد سرعة جمع البيانات وتسجيلها .</a:t>
            </a:r>
          </a:p>
          <a:p>
            <a:pPr marL="0" indent="0" eaLnBrk="1" hangingPunct="1">
              <a:buNone/>
            </a:pPr>
            <a:endParaRPr lang="ar-AE" altLang="en-US" dirty="0" smtClean="0"/>
          </a:p>
          <a:p>
            <a:pPr eaLnBrk="1" hangingPunct="1"/>
            <a:endParaRPr lang="en-GB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40199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الاختبار الأولي للاستبيان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ar-AE" dirty="0" smtClean="0"/>
              <a:t>قبل خروج الاستبيان للميدان لابد من اختباره .</a:t>
            </a:r>
          </a:p>
          <a:p>
            <a:pPr marL="0" indent="0">
              <a:buNone/>
            </a:pPr>
            <a:r>
              <a:rPr lang="ar-AE" dirty="0" smtClean="0"/>
              <a:t>عينة الاختبار من 15-30 شخص  يحملون خصائص العينة الفعلية .</a:t>
            </a:r>
          </a:p>
          <a:p>
            <a:pPr marL="0" indent="0">
              <a:buNone/>
            </a:pPr>
            <a:r>
              <a:rPr lang="ar-AE" dirty="0" smtClean="0"/>
              <a:t>يفضل أن يكون الاستبيان وجها لوجه وإن كانت طريقة جمعه الحقيقية مختلفة .</a:t>
            </a:r>
          </a:p>
          <a:p>
            <a:pPr marL="0" indent="0">
              <a:buNone/>
            </a:pPr>
            <a:r>
              <a:rPr lang="ar-AE" dirty="0" smtClean="0"/>
              <a:t>بعد إجراء تعديلات جوهرية على الاستبيان يعاد تطبيق الاختبار الأولي حتى يتحقق الباحث من أنه لا يحتاج تغييرات أخرى . </a:t>
            </a:r>
          </a:p>
          <a:p>
            <a:pPr marL="0" indent="0">
              <a:buNone/>
            </a:pPr>
            <a:r>
              <a:rPr lang="ar-AE" dirty="0" smtClean="0"/>
              <a:t>يقوم الباحث بتحليل نتائج الختبار الأولى كي يتعرف على طبيعة الإحصاءات المطلوبة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3714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AE" dirty="0" smtClean="0"/>
              <a:t>انتهت المحاضرة </a:t>
            </a: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3714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ar-AE" altLang="en-US" sz="1400" b="0" smtClean="0"/>
              <a:t>أدوات البحث التربوي </a:t>
            </a:r>
            <a:endParaRPr lang="en-US" altLang="en-US" sz="1400" b="0" dirty="0" smtClean="0"/>
          </a:p>
        </p:txBody>
      </p:sp>
      <p:sp>
        <p:nvSpPr>
          <p:cNvPr id="307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2DC6F164-5A33-4496-9A4C-04A20ED927C6}" type="slidenum">
              <a:rPr lang="ar-SA" altLang="en-US" sz="1400" b="0" smtClean="0"/>
              <a:pPr eaLnBrk="1" hangingPunct="1">
                <a:spcBef>
                  <a:spcPct val="0"/>
                </a:spcBef>
                <a:buFontTx/>
                <a:buNone/>
              </a:pPr>
              <a:t>5</a:t>
            </a:fld>
            <a:endParaRPr lang="en-GB" altLang="en-US" sz="1400" b="0" smtClean="0"/>
          </a:p>
        </p:txBody>
      </p:sp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ar-AE" altLang="en-US" dirty="0" smtClean="0"/>
              <a:t>خطوات عمل الاستبيان </a:t>
            </a:r>
            <a:endParaRPr lang="en-US" altLang="en-US" dirty="0" smtClean="0"/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None/>
            </a:pPr>
            <a:r>
              <a:rPr lang="ar-AE" altLang="en-US" dirty="0" smtClean="0"/>
              <a:t>1-تحديد المعلومات المطلوبة </a:t>
            </a:r>
          </a:p>
          <a:p>
            <a:pPr marL="0" indent="0" eaLnBrk="1" hangingPunct="1">
              <a:buNone/>
            </a:pPr>
            <a:r>
              <a:rPr lang="ar-AE" altLang="en-US" dirty="0"/>
              <a:t>2-تحديد الأسئلة التي سيشملها الاستبيان </a:t>
            </a:r>
            <a:endParaRPr lang="ar-AE" altLang="en-US" dirty="0" smtClean="0"/>
          </a:p>
          <a:p>
            <a:pPr marL="0" indent="0" eaLnBrk="1" hangingPunct="1">
              <a:buNone/>
            </a:pPr>
            <a:r>
              <a:rPr lang="ar-AE" altLang="en-US" dirty="0" smtClean="0"/>
              <a:t>3-بناء الأسئلة </a:t>
            </a:r>
          </a:p>
          <a:p>
            <a:pPr marL="0" indent="0" eaLnBrk="1" hangingPunct="1">
              <a:buNone/>
            </a:pPr>
            <a:r>
              <a:rPr lang="ar-AE" altLang="en-US" dirty="0" smtClean="0"/>
              <a:t>4-صياغة الأسئلة </a:t>
            </a:r>
          </a:p>
          <a:p>
            <a:pPr marL="0" indent="0" eaLnBrk="1" hangingPunct="1">
              <a:buNone/>
            </a:pPr>
            <a:r>
              <a:rPr lang="ar-AE" altLang="en-US" dirty="0" smtClean="0"/>
              <a:t>5-ترتيب الأسئلة  </a:t>
            </a:r>
            <a:endParaRPr lang="en-GB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40199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ar-AE" altLang="en-US" sz="1400" b="0" smtClean="0"/>
              <a:t>أدوات البحث التربوي </a:t>
            </a:r>
            <a:endParaRPr lang="en-US" altLang="en-US" sz="1400" b="0" dirty="0" smtClean="0"/>
          </a:p>
        </p:txBody>
      </p:sp>
      <p:sp>
        <p:nvSpPr>
          <p:cNvPr id="307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2DC6F164-5A33-4496-9A4C-04A20ED927C6}" type="slidenum">
              <a:rPr lang="ar-SA" altLang="en-US" sz="1400" b="0" smtClean="0"/>
              <a:pPr eaLnBrk="1" hangingPunct="1">
                <a:spcBef>
                  <a:spcPct val="0"/>
                </a:spcBef>
                <a:buFontTx/>
                <a:buNone/>
              </a:pPr>
              <a:t>6</a:t>
            </a:fld>
            <a:endParaRPr lang="en-GB" altLang="en-US" sz="1400" b="0" smtClean="0"/>
          </a:p>
        </p:txBody>
      </p:sp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ar-AE" altLang="en-US" dirty="0" smtClean="0"/>
              <a:t>تحديد المعلومات المطلوبة </a:t>
            </a:r>
            <a:endParaRPr lang="en-US" altLang="en-US" dirty="0" smtClean="0"/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ar-AE" altLang="en-US" dirty="0" smtClean="0"/>
              <a:t>مراجعة مشكلة البحث وأسئلته وفروضه عند عمل الأسئلة .</a:t>
            </a:r>
          </a:p>
          <a:p>
            <a:pPr eaLnBrk="1" hangingPunct="1"/>
            <a:r>
              <a:rPr lang="ar-AE" altLang="en-US" dirty="0" smtClean="0"/>
              <a:t>تحديد العينة التي سيوجه لها الاستبيان لصياغة الاستبيان باللغة المناسبة : (العمر-مستوى التعليم-خبرتهم بموضوع الاستبيان)</a:t>
            </a:r>
          </a:p>
          <a:p>
            <a:pPr eaLnBrk="1" hangingPunct="1"/>
            <a:endParaRPr lang="en-GB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40199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ar-AE" altLang="en-US" sz="1400" b="0" smtClean="0"/>
              <a:t>أدوات البحث التربوي </a:t>
            </a:r>
            <a:endParaRPr lang="en-US" altLang="en-US" sz="1400" b="0" dirty="0" smtClean="0"/>
          </a:p>
        </p:txBody>
      </p:sp>
      <p:sp>
        <p:nvSpPr>
          <p:cNvPr id="307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2DC6F164-5A33-4496-9A4C-04A20ED927C6}" type="slidenum">
              <a:rPr lang="ar-SA" altLang="en-US" sz="1400" b="0" smtClean="0"/>
              <a:pPr eaLnBrk="1" hangingPunct="1">
                <a:spcBef>
                  <a:spcPct val="0"/>
                </a:spcBef>
                <a:buFontTx/>
                <a:buNone/>
              </a:pPr>
              <a:t>7</a:t>
            </a:fld>
            <a:endParaRPr lang="en-GB" altLang="en-US" sz="1400" b="0" smtClean="0"/>
          </a:p>
        </p:txBody>
      </p:sp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ar-AE" altLang="en-US" dirty="0" smtClean="0"/>
              <a:t>تحديد الأسئلة التي سيشملها الاستبيان </a:t>
            </a:r>
            <a:endParaRPr lang="en-US" altLang="en-US" dirty="0" smtClean="0"/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None/>
            </a:pPr>
            <a:r>
              <a:rPr lang="ar-AE" altLang="en-US" dirty="0" smtClean="0"/>
              <a:t>س\هل السؤال ضروري للبحث؟</a:t>
            </a:r>
          </a:p>
          <a:p>
            <a:pPr marL="0" indent="0" eaLnBrk="1" hangingPunct="1">
              <a:buNone/>
            </a:pPr>
            <a:r>
              <a:rPr lang="ar-AE" altLang="en-US" dirty="0" smtClean="0"/>
              <a:t>يجب أن يعرف الباحث كيف سيستفيد من السؤال في بحثه .</a:t>
            </a:r>
          </a:p>
          <a:p>
            <a:pPr marL="0" indent="0" eaLnBrk="1" hangingPunct="1">
              <a:buNone/>
            </a:pPr>
            <a:r>
              <a:rPr lang="ar-AE" altLang="en-US" dirty="0" smtClean="0"/>
              <a:t>بعض الأسئلة لا ترتبط بموضوع البحث لكنها تفيد الباحث ،مثل:</a:t>
            </a:r>
          </a:p>
          <a:p>
            <a:pPr eaLnBrk="1" hangingPunct="1"/>
            <a:r>
              <a:rPr lang="ar-AE" altLang="en-US" dirty="0" smtClean="0"/>
              <a:t>وضع أسئلة مضللة بحيث لا يتضح هدف الاستبيان .</a:t>
            </a:r>
          </a:p>
          <a:p>
            <a:pPr eaLnBrk="1" hangingPunct="1"/>
            <a:r>
              <a:rPr lang="ar-AE" altLang="en-US" dirty="0" smtClean="0"/>
              <a:t>وضع أسئلة بسيطة لتشجيع المشترك على الحل .</a:t>
            </a:r>
          </a:p>
          <a:p>
            <a:pPr eaLnBrk="1" hangingPunct="1"/>
            <a:r>
              <a:rPr lang="ar-AE" altLang="en-US" dirty="0" smtClean="0"/>
              <a:t>وضع أسئلة مكررة للتأكد من صدق المشترك وثبات أجوبته.</a:t>
            </a:r>
          </a:p>
          <a:p>
            <a:pPr eaLnBrk="1" hangingPunct="1"/>
            <a:endParaRPr lang="en-GB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40199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ar-AE" altLang="en-US" sz="1400" b="0" smtClean="0"/>
              <a:t>أدوات البحث التربوي </a:t>
            </a:r>
            <a:endParaRPr lang="en-US" altLang="en-US" sz="1400" b="0" dirty="0" smtClean="0"/>
          </a:p>
        </p:txBody>
      </p:sp>
      <p:sp>
        <p:nvSpPr>
          <p:cNvPr id="307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2DC6F164-5A33-4496-9A4C-04A20ED927C6}" type="slidenum">
              <a:rPr lang="ar-SA" altLang="en-US" sz="1400" b="0" smtClean="0"/>
              <a:pPr eaLnBrk="1" hangingPunct="1">
                <a:spcBef>
                  <a:spcPct val="0"/>
                </a:spcBef>
                <a:buFontTx/>
                <a:buNone/>
              </a:pPr>
              <a:t>8</a:t>
            </a:fld>
            <a:endParaRPr lang="en-GB" altLang="en-US" sz="1400" b="0" smtClean="0"/>
          </a:p>
        </p:txBody>
      </p:sp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ar-AE" altLang="en-US" dirty="0"/>
              <a:t>تحديد الأسئلة التي سيشملها الاستبيان </a:t>
            </a:r>
            <a:endParaRPr lang="en-US" altLang="en-US" dirty="0" smtClean="0"/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ar-AE" altLang="en-US" dirty="0" smtClean="0"/>
              <a:t>هل تحتاج إلى أكثر من سؤال ؟</a:t>
            </a:r>
          </a:p>
          <a:p>
            <a:pPr marL="0" indent="0" eaLnBrk="1" hangingPunct="1">
              <a:buNone/>
            </a:pPr>
            <a:r>
              <a:rPr lang="ar-AE" altLang="en-US" dirty="0" smtClean="0"/>
              <a:t>يجب تجنب الأسئلة المزدوجة </a:t>
            </a:r>
            <a:endParaRPr lang="en-GB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40199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ar-AE" altLang="en-US" sz="1400" b="0" smtClean="0"/>
              <a:t>أدوات البحث التربوي </a:t>
            </a:r>
            <a:endParaRPr lang="en-US" altLang="en-US" sz="1400" b="0" dirty="0" smtClean="0"/>
          </a:p>
        </p:txBody>
      </p:sp>
      <p:sp>
        <p:nvSpPr>
          <p:cNvPr id="307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2DC6F164-5A33-4496-9A4C-04A20ED927C6}" type="slidenum">
              <a:rPr lang="ar-SA" altLang="en-US" sz="1400" b="0" smtClean="0"/>
              <a:pPr eaLnBrk="1" hangingPunct="1">
                <a:spcBef>
                  <a:spcPct val="0"/>
                </a:spcBef>
                <a:buFontTx/>
                <a:buNone/>
              </a:pPr>
              <a:t>9</a:t>
            </a:fld>
            <a:endParaRPr lang="en-GB" altLang="en-US" sz="1400" b="0" smtClean="0"/>
          </a:p>
        </p:txBody>
      </p:sp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ar-AE" altLang="en-US" dirty="0"/>
              <a:t>تحديد الأسئلة التي سيشملها الاستبيان </a:t>
            </a:r>
            <a:endParaRPr lang="en-US" altLang="en-US" dirty="0" smtClean="0"/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ar-AE" altLang="en-US" dirty="0" smtClean="0"/>
              <a:t>هل يستطيع المش</a:t>
            </a:r>
            <a:r>
              <a:rPr lang="ar-AE" altLang="en-US" dirty="0"/>
              <a:t>ت</a:t>
            </a:r>
            <a:r>
              <a:rPr lang="ar-AE" altLang="en-US" dirty="0" smtClean="0"/>
              <a:t>ركون الإجابة عن الأسئلة ؟</a:t>
            </a:r>
          </a:p>
          <a:p>
            <a:pPr marL="0" indent="0" eaLnBrk="1" hangingPunct="1">
              <a:buNone/>
            </a:pPr>
            <a:r>
              <a:rPr lang="ar-AE" altLang="en-US" dirty="0" smtClean="0"/>
              <a:t>قد لا يكون لدى المشترك علم بالموضوع وقد لا يتذكره .</a:t>
            </a:r>
          </a:p>
          <a:p>
            <a:pPr marL="0" indent="0" eaLnBrk="1" hangingPunct="1">
              <a:buNone/>
            </a:pPr>
            <a:r>
              <a:rPr lang="ar-AE" altLang="en-US" u="sng" dirty="0" smtClean="0"/>
              <a:t>الحلول :</a:t>
            </a:r>
          </a:p>
          <a:p>
            <a:pPr marL="0" indent="0" eaLnBrk="1" hangingPunct="1">
              <a:buNone/>
            </a:pPr>
            <a:r>
              <a:rPr lang="ar-AE" altLang="en-US" dirty="0" smtClean="0"/>
              <a:t>1-يمكن أن يضع الباحث خيار «لا أعلم» من ضمن الأجوبة .</a:t>
            </a:r>
            <a:r>
              <a:rPr lang="ar-AE" altLang="en-US" dirty="0"/>
              <a:t> </a:t>
            </a:r>
            <a:r>
              <a:rPr lang="ar-AE" altLang="en-US" dirty="0" smtClean="0"/>
              <a:t>فهذا الخيار يقلل الأجوبة الخاطئة ولا يقلل من نسبة الاستجابة.</a:t>
            </a:r>
          </a:p>
          <a:p>
            <a:pPr marL="0" indent="0" eaLnBrk="1" hangingPunct="1">
              <a:buNone/>
            </a:pPr>
            <a:r>
              <a:rPr lang="ar-AE" altLang="en-US" dirty="0" smtClean="0"/>
              <a:t>2-يمكن أن يضع الباحث أسئلة مساعدة للذاكرة ،ولكن هذا قد يؤدي إلى تحيز الإجابات .</a:t>
            </a:r>
          </a:p>
        </p:txBody>
      </p:sp>
    </p:spTree>
    <p:extLst>
      <p:ext uri="{BB962C8B-B14F-4D97-AF65-F5344CB8AC3E}">
        <p14:creationId xmlns:p14="http://schemas.microsoft.com/office/powerpoint/2010/main" val="40199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 عرض مدخل إلى علم النفس">
  <a:themeElements>
    <a:clrScheme name="1 عرض مدخل إلى علم النف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 عرض مدخل إلى علم النفس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ar-SA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ar-SA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1 عرض مدخل إلى علم النف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عرض مدخل إلى علم النف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عرض مدخل إلى علم النف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عرض مدخل إلى علم النف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عرض مدخل إلى علم النف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عرض مدخل إلى علم النف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 عرض مدخل إلى علم النف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 عرض مدخل إلى علم النف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 عرض مدخل إلى علم النف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 عرض مدخل إلى علم النف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 عرض مدخل إلى علم النف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 عرض مدخل إلى علم النف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879</TotalTime>
  <Words>1555</Words>
  <Application>Microsoft Office PowerPoint</Application>
  <PresentationFormat>On-screen Show (4:3)</PresentationFormat>
  <Paragraphs>319</Paragraphs>
  <Slides>41</Slides>
  <Notes>41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41</vt:i4>
      </vt:variant>
    </vt:vector>
  </HeadingPairs>
  <TitlesOfParts>
    <vt:vector size="43" baseType="lpstr">
      <vt:lpstr>Office Theme</vt:lpstr>
      <vt:lpstr>1 عرض مدخل إلى علم النفس</vt:lpstr>
      <vt:lpstr>أدوات البحث التربوي  الاستبيان </vt:lpstr>
      <vt:lpstr>أهداف المحاضرة </vt:lpstr>
      <vt:lpstr>تعريف الاستبيان </vt:lpstr>
      <vt:lpstr>أهمية الاستبيان </vt:lpstr>
      <vt:lpstr>خطوات عمل الاستبيان </vt:lpstr>
      <vt:lpstr>تحديد المعلومات المطلوبة </vt:lpstr>
      <vt:lpstr>تحديد الأسئلة التي سيشملها الاستبيان </vt:lpstr>
      <vt:lpstr>تحديد الأسئلة التي سيشملها الاستبيان </vt:lpstr>
      <vt:lpstr>تحديد الأسئلة التي سيشملها الاستبيان </vt:lpstr>
      <vt:lpstr>تحديد الأسئلة التي سيشملها الاستبيان </vt:lpstr>
      <vt:lpstr>بناء الأسئلة </vt:lpstr>
      <vt:lpstr>بناء الأسئلة  Open-ended Questions</vt:lpstr>
      <vt:lpstr>مزايا وعيوب الأسئلة المفتوحة </vt:lpstr>
      <vt:lpstr>الأسئلة المفتوحة </vt:lpstr>
      <vt:lpstr>الأسئلة المغلقة </vt:lpstr>
      <vt:lpstr>أسئلة اختياري من متعدد</vt:lpstr>
      <vt:lpstr>ملاحظات حول أسئلة الاختياري من متعدد </vt:lpstr>
      <vt:lpstr>مزايا وعيوب الأسئلة المغلقة .</vt:lpstr>
      <vt:lpstr>المقياس المدرج </vt:lpstr>
      <vt:lpstr>مدرج ليكرت  Likert Scale</vt:lpstr>
      <vt:lpstr>مزايا وعيوب مدرج ليكرت </vt:lpstr>
      <vt:lpstr>القرارات الأربع عند تصميم مدرج ليكرت </vt:lpstr>
      <vt:lpstr>القرارات الاربع عند تصميم مدرج ليكرت </vt:lpstr>
      <vt:lpstr>القرارات الأربع عند تصميم مدرج ليكرت </vt:lpstr>
      <vt:lpstr>القرارات الأربع عند تصميم مدرج ليكرت </vt:lpstr>
      <vt:lpstr>القرارات الأربع عند تصميم مدرج ليكرت </vt:lpstr>
      <vt:lpstr>صياغة الأسئلة </vt:lpstr>
      <vt:lpstr>صياغة الأسئلة </vt:lpstr>
      <vt:lpstr>صياغة الأسئلة </vt:lpstr>
      <vt:lpstr>صياغة الأسئلة </vt:lpstr>
      <vt:lpstr>صياغة الأسئلة </vt:lpstr>
      <vt:lpstr>صياغة الأسئلة </vt:lpstr>
      <vt:lpstr>ترتيب الأسئلة </vt:lpstr>
      <vt:lpstr>ترتيب الأسئلة </vt:lpstr>
      <vt:lpstr>ترتيب الاسئلة </vt:lpstr>
      <vt:lpstr>ترتيب الأسئلة </vt:lpstr>
      <vt:lpstr>ترتيب الأسئلة </vt:lpstr>
      <vt:lpstr>ترتيب الأسئلة </vt:lpstr>
      <vt:lpstr>ترتيب الأسئلة </vt:lpstr>
      <vt:lpstr>الاختبار الأولي للاستبيان </vt:lpstr>
      <vt:lpstr>انتهت المحاضرة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أدوات البحث التربوي  الاستبيان </dc:title>
  <dc:creator>Sumyah</dc:creator>
  <cp:lastModifiedBy>Sumyah</cp:lastModifiedBy>
  <cp:revision>78</cp:revision>
  <dcterms:created xsi:type="dcterms:W3CDTF">2006-08-16T00:00:00Z</dcterms:created>
  <dcterms:modified xsi:type="dcterms:W3CDTF">2017-05-01T20:08:53Z</dcterms:modified>
</cp:coreProperties>
</file>