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75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302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الصدق والثبات في أدوات البحث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5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لماذا يتم اختيار عينة للبحث 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توفير الجهد .</a:t>
            </a:r>
            <a:endParaRPr lang="en-GB" dirty="0"/>
          </a:p>
          <a:p>
            <a:pPr algn="just" rtl="1"/>
            <a:r>
              <a:rPr lang="ar-AE" dirty="0"/>
              <a:t>توفير الكلفة المادية .</a:t>
            </a:r>
            <a:endParaRPr lang="en-GB" dirty="0"/>
          </a:p>
          <a:p>
            <a:pPr algn="just" rtl="1"/>
            <a:r>
              <a:rPr lang="ar-AE" dirty="0"/>
              <a:t>تسهيل الإحصاء وزيادة الدقة الإحصائية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خطوات اختيار العينة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تحديد المجتمع الأصلي </a:t>
            </a:r>
            <a:r>
              <a:rPr lang="ar-AE" b="1" u="sng" dirty="0" smtClean="0"/>
              <a:t>:</a:t>
            </a:r>
            <a:endParaRPr lang="en-GB" b="1" u="sng" dirty="0"/>
          </a:p>
          <a:p>
            <a:pPr algn="just" rtl="1"/>
            <a:r>
              <a:rPr lang="ar-AE" dirty="0"/>
              <a:t>وضع قائمة بعناصر المجتمع الأصلي 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تحديد حجم العينة </a:t>
            </a:r>
            <a:r>
              <a:rPr lang="ar-AE" b="1" u="sng" dirty="0" smtClean="0"/>
              <a:t>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dirty="0"/>
              <a:t>العوامل المؤثرة في تحديد حجم العينة 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مستوى </a:t>
            </a:r>
            <a:r>
              <a:rPr lang="ar-AE" dirty="0"/>
              <a:t>الثقة </a:t>
            </a:r>
            <a:r>
              <a:rPr lang="ar-AE" dirty="0" smtClean="0"/>
              <a:t>.</a:t>
            </a:r>
            <a:r>
              <a:rPr lang="en-GB" dirty="0" smtClean="0"/>
              <a:t> </a:t>
            </a:r>
            <a:r>
              <a:rPr lang="ar-AE" dirty="0" smtClean="0"/>
              <a:t> </a:t>
            </a:r>
            <a:endParaRPr lang="ar-AE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التباين </a:t>
            </a:r>
            <a:r>
              <a:rPr lang="ar-AE" dirty="0"/>
              <a:t>: الاختلاف في أفراد المجتمع</a:t>
            </a:r>
            <a:r>
              <a:rPr lang="ar-AE" dirty="0" smtClean="0"/>
              <a:t>.</a:t>
            </a:r>
            <a:endParaRPr lang="ar-AE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-</a:t>
            </a:r>
            <a:r>
              <a:rPr lang="ar-AE" dirty="0"/>
              <a:t>نوع التحليل الإحصائي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حجم </a:t>
            </a:r>
            <a:r>
              <a:rPr lang="ar-AE" dirty="0"/>
              <a:t>المجتمع الأصلي : كلما زاد حجم المجتمع الأصلي زاد حجم العينة .</a:t>
            </a:r>
            <a:endParaRPr lang="en-GB" dirty="0"/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1-العينات </a:t>
            </a:r>
            <a:r>
              <a:rPr lang="ar-AE" b="1" u="sng" dirty="0"/>
              <a:t>العشوائية (</a:t>
            </a:r>
            <a:r>
              <a:rPr lang="ar-AE" b="1" u="sng" dirty="0" smtClean="0"/>
              <a:t>الاحتمالية) :</a:t>
            </a:r>
            <a:endParaRPr lang="en-GB" b="1" u="sng" dirty="0"/>
          </a:p>
          <a:p>
            <a:pPr algn="just" rtl="1"/>
            <a:r>
              <a:rPr lang="ar-AE" dirty="0"/>
              <a:t>تتيح لجميع أفراد المجتمع الدخول في البحث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2-العين</a:t>
            </a:r>
            <a:r>
              <a:rPr lang="ar-SA" b="1" u="sng" dirty="0" smtClean="0"/>
              <a:t>ات</a:t>
            </a:r>
            <a:r>
              <a:rPr lang="ar-AE" b="1" u="sng" dirty="0" smtClean="0"/>
              <a:t> </a:t>
            </a:r>
            <a:r>
              <a:rPr lang="ar-AE" b="1" u="sng" dirty="0"/>
              <a:t>غير العشوائية :</a:t>
            </a:r>
            <a:endParaRPr lang="en-GB" b="1" u="sng" dirty="0"/>
          </a:p>
          <a:p>
            <a:pPr algn="just" rtl="1"/>
            <a:r>
              <a:rPr lang="ar-AE" dirty="0"/>
              <a:t>يستند الباحث إلى معرفته بالمجتمع الأصلي :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u="sng" dirty="0"/>
              <a:t>العينة البسيطة : </a:t>
            </a:r>
            <a:endParaRPr lang="en-GB" u="sng" dirty="0"/>
          </a:p>
          <a:p>
            <a:pPr algn="just" rtl="1"/>
            <a:r>
              <a:rPr lang="ar-AE" dirty="0"/>
              <a:t>كل فرد يستطيع الدخول . (الفرصة غير الصفرية)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 smtClean="0"/>
              <a:t>هناك شرطان لاستخدام العينة البسيطة :</a:t>
            </a:r>
            <a:endParaRPr lang="en-GB" b="1" dirty="0"/>
          </a:p>
          <a:p>
            <a:pPr algn="just" rtl="1"/>
            <a:r>
              <a:rPr lang="ar-AE" dirty="0"/>
              <a:t>أن يكون جميع الأفراد في المجتمع الأصلي معروفين للباحث .</a:t>
            </a:r>
            <a:endParaRPr lang="en-GB" dirty="0"/>
          </a:p>
          <a:p>
            <a:pPr algn="just" rtl="1"/>
            <a:r>
              <a:rPr lang="ar-AE" dirty="0"/>
              <a:t>أن يكون المجتمع متجانسا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يعاب على هذه الطريقة : </a:t>
            </a:r>
            <a:endParaRPr lang="en-GB" b="1" dirty="0"/>
          </a:p>
          <a:p>
            <a:pPr algn="just" rtl="1"/>
            <a:r>
              <a:rPr lang="ar-AE" dirty="0"/>
              <a:t>أنها تحتاج </a:t>
            </a:r>
            <a:r>
              <a:rPr lang="ar-AE" dirty="0" smtClean="0"/>
              <a:t>عدد</a:t>
            </a:r>
            <a:r>
              <a:rPr lang="ar-SA" dirty="0" smtClean="0"/>
              <a:t>ا</a:t>
            </a:r>
            <a:r>
              <a:rPr lang="ar-AE" dirty="0" smtClean="0"/>
              <a:t> </a:t>
            </a:r>
            <a:r>
              <a:rPr lang="ar-AE" dirty="0"/>
              <a:t>كبيرا </a:t>
            </a:r>
            <a:r>
              <a:rPr lang="ar-AE" dirty="0" smtClean="0"/>
              <a:t>من الأفراد في العينة </a:t>
            </a:r>
            <a:endParaRPr lang="en-GB" dirty="0"/>
          </a:p>
          <a:p>
            <a:pPr algn="just" rtl="1"/>
            <a:r>
              <a:rPr lang="ar-AE" dirty="0"/>
              <a:t>عدم ضمان تمثيل المجتمع بصورة مناسبة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يمكن اختيار </a:t>
            </a:r>
            <a:r>
              <a:rPr lang="ar-AE" b="1" u="sng" dirty="0" smtClean="0"/>
              <a:t>العينة </a:t>
            </a:r>
            <a:r>
              <a:rPr lang="ar-SA" b="1" u="sng" dirty="0" smtClean="0"/>
              <a:t>البسيطة </a:t>
            </a:r>
            <a:r>
              <a:rPr lang="ar-AE" b="1" u="sng" dirty="0" smtClean="0"/>
              <a:t>عن </a:t>
            </a:r>
            <a:r>
              <a:rPr lang="ar-AE" b="1" u="sng" dirty="0"/>
              <a:t>طريق </a:t>
            </a:r>
            <a:r>
              <a:rPr lang="ar-SA" b="1" u="sng" dirty="0" smtClean="0"/>
              <a:t>:</a:t>
            </a:r>
            <a:endParaRPr lang="en-GB" b="1" u="sng" dirty="0"/>
          </a:p>
          <a:p>
            <a:pPr algn="just" rtl="1"/>
            <a:r>
              <a:rPr lang="ar-AE" dirty="0"/>
              <a:t>ترقيم أفراد المجتمع وعمل قرعة .</a:t>
            </a:r>
            <a:endParaRPr lang="en-GB" dirty="0"/>
          </a:p>
          <a:p>
            <a:pPr algn="just" rtl="1"/>
            <a:r>
              <a:rPr lang="ar-AE" dirty="0"/>
              <a:t>جداول الأرقام العشوائية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العشوائية  الطبقية : </a:t>
            </a:r>
            <a:endParaRPr lang="en-GB" b="1" u="sng" dirty="0"/>
          </a:p>
          <a:p>
            <a:pPr algn="just" rtl="1"/>
            <a:r>
              <a:rPr lang="ar-AE" dirty="0"/>
              <a:t>تجمع بين مميزات العشوائية </a:t>
            </a:r>
            <a:r>
              <a:rPr lang="ar-SA" dirty="0" smtClean="0"/>
              <a:t>البسيطة </a:t>
            </a:r>
            <a:r>
              <a:rPr lang="ar-AE" dirty="0" smtClean="0"/>
              <a:t>مع </a:t>
            </a:r>
            <a:r>
              <a:rPr lang="ar-AE" dirty="0"/>
              <a:t>الزيادة في دقة التحليل مما يزيد من التجانس داخل المجموعات ،ويقلل التجانس بين المجموعات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تتميز هذه الطريقة :</a:t>
            </a:r>
            <a:endParaRPr lang="en-GB" b="1" dirty="0"/>
          </a:p>
          <a:p>
            <a:pPr algn="just" rtl="1"/>
            <a:r>
              <a:rPr lang="ar-AE" dirty="0"/>
              <a:t>بضبط المتغيرات المتوقع تأثيرها على المتغير الرئيسي .</a:t>
            </a:r>
            <a:endParaRPr lang="en-GB" dirty="0"/>
          </a:p>
          <a:p>
            <a:pPr algn="just" rtl="1"/>
            <a:r>
              <a:rPr lang="ar-AE" dirty="0"/>
              <a:t>تمتاز العينة الطبقية بأنها احتمالية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عيوبها :</a:t>
            </a:r>
            <a:endParaRPr lang="en-GB" b="1" dirty="0"/>
          </a:p>
          <a:p>
            <a:pPr algn="just" rtl="1"/>
            <a:r>
              <a:rPr lang="ar-AE" dirty="0"/>
              <a:t>تتطلب الجهد والتكلفة </a:t>
            </a:r>
            <a:endParaRPr lang="en-GB" dirty="0"/>
          </a:p>
          <a:p>
            <a:pPr algn="just" rtl="1"/>
            <a:r>
              <a:rPr lang="ar-AE" dirty="0"/>
              <a:t>المعلومات المراد الحصول عليها تحتاج وقتا طويلا من كل فئة </a:t>
            </a:r>
            <a:endParaRPr lang="en-GB" dirty="0"/>
          </a:p>
          <a:p>
            <a:pPr algn="just" rtl="1"/>
            <a:r>
              <a:rPr lang="ar-AE" dirty="0"/>
              <a:t>بعض الفئات أو الطبقات لا تكون ممثلة للمجتمع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الاختيار من العينة العشوائية الطبقية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الاختيار النسبي : </a:t>
            </a:r>
            <a:endParaRPr lang="en-GB" b="1" dirty="0"/>
          </a:p>
          <a:p>
            <a:pPr algn="just" rtl="1"/>
            <a:r>
              <a:rPr lang="ar-AE" dirty="0"/>
              <a:t>أن يختار الأفراد من كل عينة بنسبة </a:t>
            </a:r>
            <a:r>
              <a:rPr lang="ar-AE" dirty="0" smtClean="0"/>
              <a:t>حسب </a:t>
            </a:r>
            <a:r>
              <a:rPr lang="ar-AE" dirty="0"/>
              <a:t>نسبة العينة للطبقة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العينة المتساوية :</a:t>
            </a:r>
            <a:endParaRPr lang="en-GB" b="1" dirty="0"/>
          </a:p>
          <a:p>
            <a:pPr algn="just" rtl="1"/>
            <a:r>
              <a:rPr lang="ar-AE" dirty="0"/>
              <a:t>أن يأخذ نفس عدد الأفراد من كل </a:t>
            </a:r>
            <a:r>
              <a:rPr lang="ar-SA" dirty="0" smtClean="0"/>
              <a:t>طبقة </a:t>
            </a:r>
            <a:r>
              <a:rPr lang="ar-AE" dirty="0" smtClean="0"/>
              <a:t>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العينة العشوائية المنتظمة :</a:t>
            </a:r>
            <a:endParaRPr lang="en-GB" b="1" dirty="0"/>
          </a:p>
          <a:p>
            <a:pPr algn="just" rtl="1"/>
            <a:r>
              <a:rPr lang="ar-AE" dirty="0"/>
              <a:t>يقوم الباحث بوضع المسافات بين أفراد المجتمع </a:t>
            </a:r>
            <a:r>
              <a:rPr lang="ar-AE" dirty="0" smtClean="0"/>
              <a:t>لاختيار </a:t>
            </a:r>
            <a:r>
              <a:rPr lang="ar-AE" dirty="0"/>
              <a:t>العينة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العنقودية العشوائية :</a:t>
            </a:r>
            <a:endParaRPr lang="en-GB" b="1" u="sng" dirty="0"/>
          </a:p>
          <a:p>
            <a:pPr algn="just" rtl="1"/>
            <a:r>
              <a:rPr lang="ar-AE" dirty="0"/>
              <a:t>تقسيم المجتمع إلى أقسام ثم تقسيم المجموعات إلى مجموعات أخرى </a:t>
            </a:r>
            <a:r>
              <a:rPr lang="ar-AE" dirty="0" smtClean="0"/>
              <a:t>.</a:t>
            </a:r>
          </a:p>
          <a:p>
            <a:pPr algn="just" rtl="1"/>
            <a:r>
              <a:rPr lang="ar-AE" b="1" dirty="0" smtClean="0"/>
              <a:t>هناك عدة أنواع :</a:t>
            </a:r>
            <a:endParaRPr lang="en-GB" b="1" dirty="0"/>
          </a:p>
          <a:p>
            <a:pPr lvl="2" algn="just" rtl="1"/>
            <a:r>
              <a:rPr lang="ar-AE" dirty="0"/>
              <a:t>عينة عنقودية ذات مرحلة واحدة </a:t>
            </a:r>
            <a:endParaRPr lang="en-GB" dirty="0"/>
          </a:p>
          <a:p>
            <a:pPr lvl="2" algn="just" rtl="1"/>
            <a:r>
              <a:rPr lang="ar-AE" dirty="0"/>
              <a:t>عينة عنقودية ذات مرحلتين </a:t>
            </a:r>
            <a:endParaRPr lang="en-GB" dirty="0"/>
          </a:p>
          <a:p>
            <a:pPr lvl="2" algn="just" rtl="1"/>
            <a:r>
              <a:rPr lang="ar-AE" dirty="0"/>
              <a:t>عينة عنقودية ذات عدة </a:t>
            </a:r>
            <a:r>
              <a:rPr lang="ar-AE" dirty="0" smtClean="0"/>
              <a:t>مراح</a:t>
            </a:r>
            <a:r>
              <a:rPr lang="ar-SA" dirty="0" smtClean="0"/>
              <a:t>ل</a:t>
            </a:r>
            <a:endParaRPr lang="ar-AE" dirty="0" smtClean="0"/>
          </a:p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عيوبها :</a:t>
            </a:r>
            <a:endParaRPr lang="ar-AE" b="1" u="sng" dirty="0"/>
          </a:p>
          <a:p>
            <a:pPr algn="just" rtl="1"/>
            <a:r>
              <a:rPr lang="ar-AE" dirty="0" smtClean="0"/>
              <a:t>أن </a:t>
            </a:r>
            <a:r>
              <a:rPr lang="ar-AE" dirty="0"/>
              <a:t>تقسيم المجموعات قد يكون غير </a:t>
            </a:r>
            <a:r>
              <a:rPr lang="ar-AE" dirty="0" smtClean="0"/>
              <a:t>عشوائي </a:t>
            </a:r>
            <a:r>
              <a:rPr lang="ar-AE" dirty="0"/>
              <a:t>.</a:t>
            </a:r>
            <a:endParaRPr lang="en-GB" dirty="0"/>
          </a:p>
          <a:p>
            <a:pPr algn="just" rtl="1"/>
            <a:r>
              <a:rPr lang="ar-AE" dirty="0" smtClean="0"/>
              <a:t>أن </a:t>
            </a:r>
            <a:r>
              <a:rPr lang="ar-AE" dirty="0"/>
              <a:t>كل مرحلة تمثل اختيار </a:t>
            </a:r>
            <a:r>
              <a:rPr lang="ar-AE" dirty="0" smtClean="0"/>
              <a:t>عش</a:t>
            </a:r>
            <a:r>
              <a:rPr lang="ar-AE" dirty="0"/>
              <a:t>و</a:t>
            </a:r>
            <a:r>
              <a:rPr lang="ar-AE" dirty="0" smtClean="0"/>
              <a:t>ائي </a:t>
            </a:r>
            <a:r>
              <a:rPr lang="ar-AE" dirty="0"/>
              <a:t>مما يزيد نسبة الخطأ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الغير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الصدفية : </a:t>
            </a:r>
            <a:endParaRPr lang="en-GB" b="1" u="sng" dirty="0"/>
          </a:p>
          <a:p>
            <a:pPr algn="just" rtl="1"/>
            <a:r>
              <a:rPr lang="ar-AE" dirty="0"/>
              <a:t>في هذا النوع من العينات يختار الباحث أفراد العينة دون معايير واضحة كأن يطلب من أي شخص يقابله في مكان ما أن يشارك في الدراسة .</a:t>
            </a:r>
            <a:endParaRPr lang="en-GB" dirty="0"/>
          </a:p>
          <a:p>
            <a:pPr algn="just" rtl="1"/>
            <a:r>
              <a:rPr lang="ar-AE" dirty="0"/>
              <a:t>قد يدخل فيها التحيز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العينة المقصودة : </a:t>
            </a:r>
            <a:endParaRPr lang="en-GB" b="1" u="sng" dirty="0"/>
          </a:p>
          <a:p>
            <a:pPr algn="just" rtl="1"/>
            <a:r>
              <a:rPr lang="ar-AE" dirty="0"/>
              <a:t>عندما يحتاج البحث إلى خصائص محددة للعينة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العينة الحصصية : </a:t>
            </a:r>
            <a:endParaRPr lang="en-GB" b="1" u="sng" dirty="0"/>
          </a:p>
          <a:p>
            <a:pPr algn="just" rtl="1"/>
            <a:r>
              <a:rPr lang="ar-AE" dirty="0"/>
              <a:t>تختلف عن الطبقية بأنها تكون بطريقة حصصية وليس عشوائية .</a:t>
            </a:r>
            <a:endParaRPr lang="en-GB" dirty="0"/>
          </a:p>
          <a:p>
            <a:pPr algn="just" rtl="1"/>
            <a:r>
              <a:rPr lang="ar-AE" dirty="0"/>
              <a:t>ولكن يمكن أن تكون متحيزة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هناك ما يسمى بالعينة المضاعفة </a:t>
            </a:r>
            <a:r>
              <a:rPr lang="ar-SA" smtClean="0"/>
              <a:t>(المزدوجة) </a:t>
            </a:r>
            <a:r>
              <a:rPr lang="ar-AE" dirty="0" smtClean="0"/>
              <a:t>وهو </a:t>
            </a:r>
            <a:r>
              <a:rPr lang="ar-AE" dirty="0" smtClean="0"/>
              <a:t>أن يحتاج الباحث لجمع بياناتة من عينة إضافية بعد أن جمعها من العينة الأساسية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التعريف بمهوم ثبات أداة البحث </a:t>
            </a:r>
          </a:p>
          <a:p>
            <a:pPr algn="just" rtl="1"/>
            <a:r>
              <a:rPr lang="ar-AE" dirty="0" smtClean="0"/>
              <a:t>التعريف بطرق التحقق من ثبات أداة البحث</a:t>
            </a:r>
          </a:p>
          <a:p>
            <a:pPr algn="just" rtl="1"/>
            <a:r>
              <a:rPr lang="ar-AE" dirty="0" smtClean="0"/>
              <a:t>التعريف بأنواع الصدق </a:t>
            </a:r>
          </a:p>
          <a:p>
            <a:pPr algn="just" rtl="1"/>
            <a:r>
              <a:rPr lang="ar-AE" dirty="0" smtClean="0"/>
              <a:t>التعريف بالعينات البحثية والهدف منها </a:t>
            </a:r>
          </a:p>
          <a:p>
            <a:pPr algn="just" rtl="1"/>
            <a:r>
              <a:rPr lang="ar-AE" dirty="0" smtClean="0"/>
              <a:t>التعريف بطرق اختيار العينة 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017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تمرين ختامي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صنفي العينات التالية :</a:t>
            </a:r>
          </a:p>
          <a:p>
            <a:pPr algn="just" rtl="1"/>
            <a:r>
              <a:rPr lang="ar-AE" dirty="0" smtClean="0"/>
              <a:t>باحث يقف عند مدخل ساحة مدرسة ثانوية ليعطي الاستبيان لأي طالب يمر من المدخل .</a:t>
            </a:r>
            <a:endParaRPr lang="ar-AE" dirty="0"/>
          </a:p>
          <a:p>
            <a:pPr algn="just" rtl="1"/>
            <a:r>
              <a:rPr lang="ar-AE" dirty="0" smtClean="0"/>
              <a:t>باحثة قسمت معلمات معهد التربية الفكرية إلى معلمات يعملن في الدور رقم (1) ومعلمات يعمل في الدور رقم (2). ثم قسمت المعلمات في كل دور حسب الغرف التي يعملن فيها . ثم اختارت معلمة من كل غرفة لإجراء الملاحظة .</a:t>
            </a:r>
          </a:p>
          <a:p>
            <a:pPr algn="just" rtl="1"/>
            <a:r>
              <a:rPr lang="ar-AE" smtClean="0"/>
              <a:t>باحث وزع الاستبيان على مدراء المدارس التي حصلت على شهادة الجودة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>
                <a:solidFill>
                  <a:schemeClr val="accent5"/>
                </a:solidFill>
              </a:rPr>
              <a:t>الثبات : </a:t>
            </a:r>
            <a:endParaRPr lang="en-GB" b="1" u="sng" dirty="0">
              <a:solidFill>
                <a:schemeClr val="accent5"/>
              </a:solidFill>
            </a:endParaRPr>
          </a:p>
          <a:p>
            <a:pPr algn="just" rtl="1"/>
            <a:r>
              <a:rPr lang="ar-AE" dirty="0"/>
              <a:t>درجة احتمالية تكرار النتيجة لأداة بحثية معينة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>
                <a:solidFill>
                  <a:schemeClr val="accent5"/>
                </a:solidFill>
              </a:rPr>
              <a:t>التحقق </a:t>
            </a:r>
            <a:r>
              <a:rPr lang="ar-AE" b="1" u="sng" dirty="0">
                <a:solidFill>
                  <a:schemeClr val="accent5"/>
                </a:solidFill>
              </a:rPr>
              <a:t>من الثبات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تكرار تطبيق الأداة .</a:t>
            </a:r>
            <a:endParaRPr lang="en-GB" dirty="0"/>
          </a:p>
          <a:p>
            <a:pPr algn="just" rtl="1"/>
            <a:r>
              <a:rPr lang="ar-AE" dirty="0"/>
              <a:t>استخدام نسخ متشابهة من نفس الأداة .</a:t>
            </a:r>
            <a:endParaRPr lang="en-GB" dirty="0"/>
          </a:p>
          <a:p>
            <a:pPr algn="just" rtl="1"/>
            <a:r>
              <a:rPr lang="ar-AE" dirty="0"/>
              <a:t>تقسيم الأداة إلى قسمين للمقارنة بينهما .</a:t>
            </a:r>
            <a:endParaRPr lang="en-GB" dirty="0"/>
          </a:p>
          <a:p>
            <a:pPr algn="just" rtl="1"/>
            <a:r>
              <a:rPr lang="ar-AE" dirty="0"/>
              <a:t>مقارنة قرارات باحثين مختلفين .</a:t>
            </a: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28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1-صدق </a:t>
            </a:r>
            <a:r>
              <a:rPr lang="ar-AE" b="1" u="sng" dirty="0" smtClean="0"/>
              <a:t>المح</a:t>
            </a:r>
            <a:r>
              <a:rPr lang="ar-SA" b="1" u="sng" dirty="0" smtClean="0"/>
              <a:t>كمين </a:t>
            </a:r>
            <a:r>
              <a:rPr lang="ar-AE" b="1" u="sng" dirty="0" smtClean="0"/>
              <a:t>: </a:t>
            </a:r>
            <a:endParaRPr lang="en-GB" b="1" u="sng" dirty="0"/>
          </a:p>
          <a:p>
            <a:pPr algn="just" rtl="1"/>
            <a:r>
              <a:rPr lang="ar-AE" dirty="0"/>
              <a:t>في هذا النوع من الصدق يضع الباحث المحتويات الأساسية لأداة البحث ويقوم بعرضها على مجموعة من الأشخاص المتصلين بموضوع الأداة بحيث يقومون بتقييم مدى ارتباط كل فقرة بموضوع الأداة .</a:t>
            </a:r>
            <a:endParaRPr lang="en-GB" dirty="0"/>
          </a:p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 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قام بتصميم بطاقة ملاحظة لملاحظة السلوك العدواني عند الأطفال ووضع في الاستمارة أنواع السلوك العدواني الذي يريد ملاحظته بحيث يحتوي كل نوع على أنواع فرعية . ثم قام بإعطاء الاستمارات </a:t>
            </a:r>
            <a:r>
              <a:rPr lang="ar-AE" dirty="0" smtClean="0"/>
              <a:t>لمجموعة من المتخصصين في مجال التربية لتقييم </a:t>
            </a:r>
            <a:r>
              <a:rPr lang="ar-AE" dirty="0"/>
              <a:t>مدى ارتباط كل فقرة بالسلوك العدواني الذي يمكن أن يظهر من الأطفال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2-الصدق </a:t>
            </a:r>
            <a:r>
              <a:rPr lang="ar-AE" b="1" u="sng" dirty="0"/>
              <a:t>التلازمي :</a:t>
            </a:r>
            <a:endParaRPr lang="en-GB" b="1" u="sng" dirty="0"/>
          </a:p>
          <a:p>
            <a:pPr algn="just" rtl="1"/>
            <a:r>
              <a:rPr lang="ar-AE" dirty="0"/>
              <a:t>ومعنى هذا الصدق هو أن تتفق نتائج أداة بحثية ما مع نتائج أداة أخرى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قام بملاحظة سلوك الأطفال وهم يلعبون في الحديقة ورصد سلوكياتهم ثم قام بمقارنة نتائجه بنتائج استمارة ملاحظة أخرى تستخدمها المعلمة في المدرسة عادة لتقييم سلوك الأطفال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3-</a:t>
            </a:r>
            <a:r>
              <a:rPr lang="ar-AE" b="1" u="sng" dirty="0" smtClean="0"/>
              <a:t>الصدق </a:t>
            </a:r>
            <a:r>
              <a:rPr lang="ar-SA" b="1" u="sng" dirty="0" smtClean="0"/>
              <a:t>الاتساق الداخلي </a:t>
            </a:r>
            <a:r>
              <a:rPr lang="ar-AE" b="1" u="sng" dirty="0" smtClean="0"/>
              <a:t>:</a:t>
            </a:r>
            <a:endParaRPr lang="en-GB" b="1" u="sng" dirty="0"/>
          </a:p>
          <a:p>
            <a:pPr algn="just" rtl="1"/>
            <a:r>
              <a:rPr lang="ar-SA" dirty="0" smtClean="0"/>
              <a:t>ويتم التأكد منه بالأساليب الإحصائية بعد تطبيق الاستبانة على عينة من المشتركين ، وحساب معامل ارتباط كل فقرة من فقرات الاستبانة بالدرجة الكلية للبعد أو الاستبانة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0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4</a:t>
            </a:r>
            <a:r>
              <a:rPr lang="ar-AE" b="1" u="sng" dirty="0" smtClean="0"/>
              <a:t>-الصدق </a:t>
            </a:r>
            <a:r>
              <a:rPr lang="ar-AE" b="1" u="sng" dirty="0"/>
              <a:t>البنائي :</a:t>
            </a:r>
            <a:endParaRPr lang="en-GB" b="1" u="sng" dirty="0"/>
          </a:p>
          <a:p>
            <a:pPr algn="just" rtl="1"/>
            <a:r>
              <a:rPr lang="ar-AE" dirty="0"/>
              <a:t>يمكن أن يحكم على الأداة أنها صادقة إذا كانت نتائجها تتفق مع نتائج نظريات علمية في المجال .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عمل استمارة ملاحظة للسلوك العدواني عند الأطفال ووجد أن السلوك العدواني يزداد إذا زادت المكافأت التي يحصل عليها الطفل . ورأى أن ذلك يتفق مع النظريات التربوية التي تقرر أن التعزيز للسلوك يزيد من احتمالية حدوثه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302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اختيار العينات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1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المجتمع الأصلي والعينة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المجتمع الأصلي للبحث :</a:t>
            </a:r>
            <a:endParaRPr lang="en-GB" b="1" u="sng" dirty="0"/>
          </a:p>
          <a:p>
            <a:pPr algn="just" rtl="1"/>
            <a:r>
              <a:rPr lang="ar-AE" dirty="0"/>
              <a:t>جميع مفردات الظاهرة التي يقوم الباحث بدراستها- مجموعة من الأفراد والأشياء والأحداث .</a:t>
            </a:r>
            <a:endParaRPr lang="en-GB" dirty="0"/>
          </a:p>
          <a:p>
            <a:pPr algn="just" rtl="1"/>
            <a:r>
              <a:rPr lang="ar-AE" dirty="0"/>
              <a:t>عندما يكون مجتمع البحث كبيرا فإن الباحث لا يستطيع تطبيق الدراسة على جميع المجتمع الأصلي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العينة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مجموعة جزئية من المجتمع الأصلي تحتوي عناصر من المجتمع الأصلي بهدف الحصول على معلومات عن المجتمع الأصلي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903</Words>
  <Application>Microsoft Office PowerPoint</Application>
  <PresentationFormat>On-screen Show (4:3)</PresentationFormat>
  <Paragraphs>129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الصدق والثبات في أدوات البحث </vt:lpstr>
      <vt:lpstr>أهداف المحاضرة </vt:lpstr>
      <vt:lpstr>أهداف المحاضرة </vt:lpstr>
      <vt:lpstr>أنواع الصدق </vt:lpstr>
      <vt:lpstr>أنواع الصدق </vt:lpstr>
      <vt:lpstr>أنواع الصدق </vt:lpstr>
      <vt:lpstr>أنواع الصدق </vt:lpstr>
      <vt:lpstr>اختيار العينات </vt:lpstr>
      <vt:lpstr>المجتمع الأصلي والعينة </vt:lpstr>
      <vt:lpstr>لماذا يتم اختيار عينة للبحث ؟</vt:lpstr>
      <vt:lpstr>خطوات اختيار العينة </vt:lpstr>
      <vt:lpstr>أنواع العينات </vt:lpstr>
      <vt:lpstr>أنواع العينات العشوائية </vt:lpstr>
      <vt:lpstr>أنواع العينات العشوائية </vt:lpstr>
      <vt:lpstr>أنواع العينات العشوائية </vt:lpstr>
      <vt:lpstr>أنواع الاختيار من العينة العشوائية الطبقية </vt:lpstr>
      <vt:lpstr>أنواع العينات العشوائية </vt:lpstr>
      <vt:lpstr>أنواع العينات العشوائية </vt:lpstr>
      <vt:lpstr>أنواع العينات الغير العشوائية </vt:lpstr>
      <vt:lpstr>تمرين ختامي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الصدق والثبات في أدوات البحث </dc:title>
  <dc:creator>Sumyah</dc:creator>
  <cp:lastModifiedBy>Sumyah</cp:lastModifiedBy>
  <cp:revision>27</cp:revision>
  <dcterms:created xsi:type="dcterms:W3CDTF">2006-08-16T00:00:00Z</dcterms:created>
  <dcterms:modified xsi:type="dcterms:W3CDTF">2017-05-01T20:44:04Z</dcterms:modified>
</cp:coreProperties>
</file>