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7" r:id="rId4"/>
    <p:sldId id="259" r:id="rId5"/>
    <p:sldId id="260" r:id="rId6"/>
    <p:sldId id="275" r:id="rId7"/>
    <p:sldId id="261" r:id="rId8"/>
    <p:sldId id="269" r:id="rId9"/>
    <p:sldId id="262" r:id="rId10"/>
    <p:sldId id="263" r:id="rId11"/>
    <p:sldId id="264" r:id="rId12"/>
    <p:sldId id="265" r:id="rId13"/>
    <p:sldId id="266" r:id="rId14"/>
    <p:sldId id="267" r:id="rId15"/>
    <p:sldId id="268" r:id="rId16"/>
    <p:sldId id="270" r:id="rId17"/>
    <p:sldId id="271" r:id="rId18"/>
    <p:sldId id="272" r:id="rId19"/>
    <p:sldId id="273" r:id="rId20"/>
    <p:sldId id="274" r:id="rId2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64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5/1/2017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5/1/2017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5/1/2017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5/1/2017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ln w="73025" cmpd="dbl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/>
              <a:t>الصدق والثبات في أدوات البحث 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AE" dirty="0" smtClean="0"/>
              <a:t>طرق البحث التربوي (نفس502)</a:t>
            </a:r>
          </a:p>
          <a:p>
            <a:endParaRPr lang="ar-AE" dirty="0"/>
          </a:p>
          <a:p>
            <a:r>
              <a:rPr lang="ar-AE" dirty="0" smtClean="0"/>
              <a:t>د.سمية النجاشي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5605401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76200" cmpd="dbl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accent2">
                    <a:lumMod val="50000"/>
                  </a:schemeClr>
                </a:solidFill>
              </a:rPr>
              <a:t>لماذا يتم اختيار عينة للبحث ؟</a:t>
            </a:r>
            <a:endParaRPr lang="en-GB" dirty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 rtl="1"/>
            <a:r>
              <a:rPr lang="ar-AE" dirty="0"/>
              <a:t>توفير الجهد .</a:t>
            </a:r>
            <a:endParaRPr lang="en-GB" dirty="0"/>
          </a:p>
          <a:p>
            <a:pPr algn="just" rtl="1"/>
            <a:r>
              <a:rPr lang="ar-AE" dirty="0"/>
              <a:t>توفير الكلفة المادية .</a:t>
            </a:r>
            <a:endParaRPr lang="en-GB" dirty="0"/>
          </a:p>
          <a:p>
            <a:pPr algn="just" rtl="1"/>
            <a:r>
              <a:rPr lang="ar-AE" dirty="0"/>
              <a:t>تسهيل الإحصاء وزيادة الدقة الإحصائية .</a:t>
            </a:r>
            <a:endParaRPr lang="en-GB" dirty="0"/>
          </a:p>
          <a:p>
            <a:pPr marL="0" indent="0" algn="just" rtl="1">
              <a:buNone/>
            </a:pPr>
            <a:endParaRPr lang="ar-AE" dirty="0" smtClean="0"/>
          </a:p>
        </p:txBody>
      </p:sp>
    </p:spTree>
    <p:extLst>
      <p:ext uri="{BB962C8B-B14F-4D97-AF65-F5344CB8AC3E}">
        <p14:creationId xmlns:p14="http://schemas.microsoft.com/office/powerpoint/2010/main" val="19455177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76200" cmpd="dbl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accent2">
                    <a:lumMod val="50000"/>
                  </a:schemeClr>
                </a:solidFill>
              </a:rPr>
              <a:t>خطوات اختيار العينة </a:t>
            </a:r>
            <a:endParaRPr lang="en-GB" dirty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 algn="just" rtl="1">
              <a:buNone/>
            </a:pPr>
            <a:r>
              <a:rPr lang="ar-AE" b="1" u="sng" dirty="0"/>
              <a:t>تحديد المجتمع الأصلي </a:t>
            </a:r>
            <a:r>
              <a:rPr lang="ar-AE" b="1" u="sng" dirty="0" smtClean="0"/>
              <a:t>:</a:t>
            </a:r>
            <a:endParaRPr lang="en-GB" b="1" u="sng" dirty="0"/>
          </a:p>
          <a:p>
            <a:pPr algn="just" rtl="1"/>
            <a:r>
              <a:rPr lang="ar-AE" dirty="0"/>
              <a:t>وضع قائمة بعناصر المجتمع الأصلي </a:t>
            </a:r>
            <a:endParaRPr lang="en-GB" dirty="0"/>
          </a:p>
          <a:p>
            <a:pPr marL="0" indent="0" algn="just" rtl="1">
              <a:buNone/>
            </a:pPr>
            <a:r>
              <a:rPr lang="ar-AE" b="1" u="sng" dirty="0"/>
              <a:t>تحديد حجم العينة </a:t>
            </a:r>
            <a:r>
              <a:rPr lang="ar-AE" b="1" u="sng" dirty="0" smtClean="0"/>
              <a:t>:</a:t>
            </a:r>
            <a:endParaRPr lang="en-GB" b="1" u="sng" dirty="0"/>
          </a:p>
          <a:p>
            <a:pPr marL="0" indent="0" algn="just" rtl="1">
              <a:buNone/>
            </a:pPr>
            <a:r>
              <a:rPr lang="ar-AE" dirty="0"/>
              <a:t>العوامل المؤثرة في تحديد حجم العينة </a:t>
            </a:r>
            <a:endParaRPr lang="en-GB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AE" dirty="0" smtClean="0"/>
              <a:t>مستوى </a:t>
            </a:r>
            <a:r>
              <a:rPr lang="ar-AE" dirty="0"/>
              <a:t>الثقة </a:t>
            </a:r>
            <a:r>
              <a:rPr lang="ar-AE" dirty="0" smtClean="0"/>
              <a:t>.</a:t>
            </a:r>
            <a:r>
              <a:rPr lang="en-GB" dirty="0" smtClean="0"/>
              <a:t> </a:t>
            </a:r>
            <a:r>
              <a:rPr lang="ar-AE" dirty="0" smtClean="0"/>
              <a:t> </a:t>
            </a:r>
            <a:endParaRPr lang="ar-AE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AE" dirty="0" smtClean="0"/>
              <a:t>التباين </a:t>
            </a:r>
            <a:r>
              <a:rPr lang="ar-AE" dirty="0"/>
              <a:t>: الاختلاف في أفراد المجتمع</a:t>
            </a:r>
            <a:r>
              <a:rPr lang="ar-AE" dirty="0" smtClean="0"/>
              <a:t>.</a:t>
            </a:r>
            <a:endParaRPr lang="ar-AE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AE" dirty="0" smtClean="0"/>
              <a:t>-</a:t>
            </a:r>
            <a:r>
              <a:rPr lang="ar-AE" dirty="0"/>
              <a:t>نوع التحليل الإحصائي .</a:t>
            </a:r>
            <a:endParaRPr lang="en-GB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AE" dirty="0" smtClean="0"/>
              <a:t>حجم </a:t>
            </a:r>
            <a:r>
              <a:rPr lang="ar-AE" dirty="0"/>
              <a:t>المجتمع الأصلي : كلما زاد حجم المجتمع الأصلي زاد حجم العينة .</a:t>
            </a:r>
            <a:endParaRPr lang="en-GB" dirty="0"/>
          </a:p>
          <a:p>
            <a:pPr marL="514350" indent="-514350" algn="just">
              <a:buFont typeface="+mj-lt"/>
              <a:buAutoNum type="arabicPeriod"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9455177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76200" cmpd="dbl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accent2">
                    <a:lumMod val="50000"/>
                  </a:schemeClr>
                </a:solidFill>
              </a:rPr>
              <a:t>أنواع العينات </a:t>
            </a:r>
            <a:endParaRPr lang="en-GB" dirty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 rtl="1">
              <a:buNone/>
            </a:pPr>
            <a:r>
              <a:rPr lang="ar-AE" b="1" u="sng" dirty="0" smtClean="0"/>
              <a:t>1-العينات </a:t>
            </a:r>
            <a:r>
              <a:rPr lang="ar-AE" b="1" u="sng" dirty="0"/>
              <a:t>العشوائية (</a:t>
            </a:r>
            <a:r>
              <a:rPr lang="ar-AE" b="1" u="sng" dirty="0" smtClean="0"/>
              <a:t>الاحتمالية) :</a:t>
            </a:r>
            <a:endParaRPr lang="en-GB" b="1" u="sng" dirty="0"/>
          </a:p>
          <a:p>
            <a:pPr algn="just" rtl="1"/>
            <a:r>
              <a:rPr lang="ar-AE" dirty="0"/>
              <a:t>تتيح لجميع أفراد المجتمع الدخول في البحث .</a:t>
            </a:r>
            <a:endParaRPr lang="en-GB" dirty="0"/>
          </a:p>
          <a:p>
            <a:pPr algn="just" rtl="1"/>
            <a:endParaRPr lang="ar-AE" dirty="0" smtClean="0"/>
          </a:p>
          <a:p>
            <a:pPr marL="0" indent="0" algn="just" rtl="1">
              <a:buNone/>
            </a:pPr>
            <a:r>
              <a:rPr lang="ar-AE" b="1" u="sng" dirty="0" smtClean="0"/>
              <a:t>2-العين</a:t>
            </a:r>
            <a:r>
              <a:rPr lang="ar-SA" b="1" u="sng" dirty="0" smtClean="0"/>
              <a:t>ات</a:t>
            </a:r>
            <a:r>
              <a:rPr lang="ar-AE" b="1" u="sng" dirty="0" smtClean="0"/>
              <a:t> </a:t>
            </a:r>
            <a:r>
              <a:rPr lang="ar-AE" b="1" u="sng" dirty="0"/>
              <a:t>غير العشوائية :</a:t>
            </a:r>
            <a:endParaRPr lang="en-GB" b="1" u="sng" dirty="0"/>
          </a:p>
          <a:p>
            <a:pPr algn="just" rtl="1"/>
            <a:r>
              <a:rPr lang="ar-AE" dirty="0"/>
              <a:t>يستند الباحث إلى معرفته بالمجتمع الأصلي :</a:t>
            </a:r>
            <a:endParaRPr lang="en-GB" dirty="0"/>
          </a:p>
          <a:p>
            <a:pPr marL="0" indent="0" algn="just" rtl="1">
              <a:buNone/>
            </a:pPr>
            <a:endParaRPr lang="ar-AE" dirty="0" smtClean="0"/>
          </a:p>
        </p:txBody>
      </p:sp>
    </p:spTree>
    <p:extLst>
      <p:ext uri="{BB962C8B-B14F-4D97-AF65-F5344CB8AC3E}">
        <p14:creationId xmlns:p14="http://schemas.microsoft.com/office/powerpoint/2010/main" val="19455177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76200" cmpd="dbl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accent2">
                    <a:lumMod val="50000"/>
                  </a:schemeClr>
                </a:solidFill>
              </a:rPr>
              <a:t>أنواع العينات العشوائية </a:t>
            </a:r>
            <a:endParaRPr lang="en-GB" dirty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 algn="just" rtl="1">
              <a:buNone/>
            </a:pPr>
            <a:r>
              <a:rPr lang="ar-AE" u="sng" dirty="0"/>
              <a:t>العينة البسيطة : </a:t>
            </a:r>
            <a:endParaRPr lang="en-GB" u="sng" dirty="0"/>
          </a:p>
          <a:p>
            <a:pPr algn="just" rtl="1"/>
            <a:r>
              <a:rPr lang="ar-AE" dirty="0"/>
              <a:t>كل فرد يستطيع الدخول . (الفرصة غير الصفرية)</a:t>
            </a:r>
            <a:endParaRPr lang="en-GB" dirty="0"/>
          </a:p>
          <a:p>
            <a:pPr marL="0" indent="0" algn="just" rtl="1">
              <a:buNone/>
            </a:pPr>
            <a:r>
              <a:rPr lang="ar-AE" b="1" dirty="0" smtClean="0"/>
              <a:t>هناك شرطان لاستخدام العينة البسيطة :</a:t>
            </a:r>
            <a:endParaRPr lang="en-GB" b="1" dirty="0"/>
          </a:p>
          <a:p>
            <a:pPr algn="just" rtl="1"/>
            <a:r>
              <a:rPr lang="ar-AE" dirty="0"/>
              <a:t>أن يكون جميع الأفراد في المجتمع الأصلي معروفين للباحث .</a:t>
            </a:r>
            <a:endParaRPr lang="en-GB" dirty="0"/>
          </a:p>
          <a:p>
            <a:pPr algn="just" rtl="1"/>
            <a:r>
              <a:rPr lang="ar-AE" dirty="0"/>
              <a:t>أن يكون المجتمع متجانسا .</a:t>
            </a:r>
            <a:endParaRPr lang="en-GB" dirty="0"/>
          </a:p>
          <a:p>
            <a:pPr marL="0" indent="0" algn="just" rtl="1">
              <a:buNone/>
            </a:pPr>
            <a:r>
              <a:rPr lang="ar-AE" b="1" dirty="0"/>
              <a:t>يعاب على هذه الطريقة : </a:t>
            </a:r>
            <a:endParaRPr lang="en-GB" b="1" dirty="0"/>
          </a:p>
          <a:p>
            <a:pPr algn="just" rtl="1"/>
            <a:r>
              <a:rPr lang="ar-AE" dirty="0"/>
              <a:t>أنها تحتاج </a:t>
            </a:r>
            <a:r>
              <a:rPr lang="ar-AE" dirty="0" smtClean="0"/>
              <a:t>عدد</a:t>
            </a:r>
            <a:r>
              <a:rPr lang="ar-SA" dirty="0" smtClean="0"/>
              <a:t>ا</a:t>
            </a:r>
            <a:r>
              <a:rPr lang="ar-AE" dirty="0" smtClean="0"/>
              <a:t> </a:t>
            </a:r>
            <a:r>
              <a:rPr lang="ar-AE" dirty="0"/>
              <a:t>كبيرا </a:t>
            </a:r>
            <a:r>
              <a:rPr lang="ar-AE" dirty="0" smtClean="0"/>
              <a:t>من الأفراد في العينة </a:t>
            </a:r>
            <a:endParaRPr lang="en-GB" dirty="0"/>
          </a:p>
          <a:p>
            <a:pPr algn="just" rtl="1"/>
            <a:r>
              <a:rPr lang="ar-AE" dirty="0"/>
              <a:t>عدم ضمان تمثيل المجتمع بصورة مناسبة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9455177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76200" cmpd="dbl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accent2">
                    <a:lumMod val="50000"/>
                  </a:schemeClr>
                </a:solidFill>
              </a:rPr>
              <a:t>أنواع العينات العشوائية </a:t>
            </a:r>
            <a:endParaRPr lang="en-GB" dirty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 rtl="1">
              <a:buNone/>
            </a:pPr>
            <a:r>
              <a:rPr lang="ar-SA" b="1" u="sng" dirty="0" smtClean="0"/>
              <a:t>يمكن اختيار </a:t>
            </a:r>
            <a:r>
              <a:rPr lang="ar-AE" b="1" u="sng" dirty="0" smtClean="0"/>
              <a:t>العينة </a:t>
            </a:r>
            <a:r>
              <a:rPr lang="ar-SA" b="1" u="sng" dirty="0" smtClean="0"/>
              <a:t>البسيطة </a:t>
            </a:r>
            <a:r>
              <a:rPr lang="ar-AE" b="1" u="sng" dirty="0" smtClean="0"/>
              <a:t>عن </a:t>
            </a:r>
            <a:r>
              <a:rPr lang="ar-AE" b="1" u="sng" dirty="0"/>
              <a:t>طريق </a:t>
            </a:r>
            <a:r>
              <a:rPr lang="ar-SA" b="1" u="sng" dirty="0" smtClean="0"/>
              <a:t>:</a:t>
            </a:r>
            <a:endParaRPr lang="en-GB" b="1" u="sng" dirty="0"/>
          </a:p>
          <a:p>
            <a:pPr algn="just" rtl="1"/>
            <a:r>
              <a:rPr lang="ar-AE" dirty="0"/>
              <a:t>ترقيم أفراد المجتمع وعمل قرعة .</a:t>
            </a:r>
            <a:endParaRPr lang="en-GB" dirty="0"/>
          </a:p>
          <a:p>
            <a:pPr algn="just" rtl="1"/>
            <a:r>
              <a:rPr lang="ar-AE" dirty="0"/>
              <a:t>جداول الأرقام العشوائية </a:t>
            </a:r>
            <a:r>
              <a:rPr lang="ar-AE" dirty="0" smtClean="0"/>
              <a:t>.</a:t>
            </a:r>
          </a:p>
          <a:p>
            <a:pPr marL="0" indent="0" algn="just" rtl="1">
              <a:buNone/>
            </a:pPr>
            <a:endParaRPr lang="ar-AE" dirty="0" smtClean="0"/>
          </a:p>
        </p:txBody>
      </p:sp>
    </p:spTree>
    <p:extLst>
      <p:ext uri="{BB962C8B-B14F-4D97-AF65-F5344CB8AC3E}">
        <p14:creationId xmlns:p14="http://schemas.microsoft.com/office/powerpoint/2010/main" val="19455177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76200" cmpd="dbl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accent2">
                    <a:lumMod val="50000"/>
                  </a:schemeClr>
                </a:solidFill>
              </a:rPr>
              <a:t>أنواع العينات العشوائية </a:t>
            </a:r>
            <a:endParaRPr lang="en-GB" dirty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0" indent="0" algn="just" rtl="1">
              <a:buNone/>
            </a:pPr>
            <a:r>
              <a:rPr lang="ar-AE" b="1" u="sng" dirty="0"/>
              <a:t>العينة العشوائية  الطبقية : </a:t>
            </a:r>
            <a:endParaRPr lang="en-GB" b="1" u="sng" dirty="0"/>
          </a:p>
          <a:p>
            <a:pPr algn="just" rtl="1"/>
            <a:r>
              <a:rPr lang="ar-AE" dirty="0"/>
              <a:t>تجمع بين مميزات العشوائية </a:t>
            </a:r>
            <a:r>
              <a:rPr lang="ar-SA" dirty="0" smtClean="0"/>
              <a:t>البسيطة </a:t>
            </a:r>
            <a:r>
              <a:rPr lang="ar-AE" dirty="0" smtClean="0"/>
              <a:t>مع </a:t>
            </a:r>
            <a:r>
              <a:rPr lang="ar-AE" dirty="0"/>
              <a:t>الزيادة في دقة التحليل مما يزيد من التجانس داخل المجموعات ،ويقلل التجانس بين المجموعات .</a:t>
            </a:r>
            <a:endParaRPr lang="en-GB" dirty="0"/>
          </a:p>
          <a:p>
            <a:pPr marL="0" indent="0" algn="just" rtl="1">
              <a:buNone/>
            </a:pPr>
            <a:r>
              <a:rPr lang="ar-AE" b="1" dirty="0"/>
              <a:t>تتميز هذه الطريقة :</a:t>
            </a:r>
            <a:endParaRPr lang="en-GB" b="1" dirty="0"/>
          </a:p>
          <a:p>
            <a:pPr algn="just" rtl="1"/>
            <a:r>
              <a:rPr lang="ar-AE" dirty="0"/>
              <a:t>بضبط المتغيرات المتوقع تأثيرها على المتغير الرئيسي .</a:t>
            </a:r>
            <a:endParaRPr lang="en-GB" dirty="0"/>
          </a:p>
          <a:p>
            <a:pPr algn="just" rtl="1"/>
            <a:r>
              <a:rPr lang="ar-AE" dirty="0"/>
              <a:t>تمتاز العينة الطبقية بأنها احتمالية .</a:t>
            </a:r>
            <a:endParaRPr lang="en-GB" dirty="0"/>
          </a:p>
          <a:p>
            <a:pPr marL="0" indent="0" algn="just" rtl="1">
              <a:buNone/>
            </a:pPr>
            <a:r>
              <a:rPr lang="ar-AE" b="1" dirty="0"/>
              <a:t>عيوبها :</a:t>
            </a:r>
            <a:endParaRPr lang="en-GB" b="1" dirty="0"/>
          </a:p>
          <a:p>
            <a:pPr algn="just" rtl="1"/>
            <a:r>
              <a:rPr lang="ar-AE" dirty="0"/>
              <a:t>تتطلب الجهد والتكلفة </a:t>
            </a:r>
            <a:endParaRPr lang="en-GB" dirty="0"/>
          </a:p>
          <a:p>
            <a:pPr algn="just" rtl="1"/>
            <a:r>
              <a:rPr lang="ar-AE" dirty="0"/>
              <a:t>المعلومات المراد الحصول عليها تحتاج وقتا طويلا من كل فئة </a:t>
            </a:r>
            <a:endParaRPr lang="en-GB" dirty="0"/>
          </a:p>
          <a:p>
            <a:pPr algn="just" rtl="1"/>
            <a:r>
              <a:rPr lang="ar-AE" dirty="0"/>
              <a:t>بعض الفئات أو الطبقات لا تكون ممثلة للمجتمع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9455177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76200" cmpd="dbl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accent2">
                    <a:lumMod val="50000"/>
                  </a:schemeClr>
                </a:solidFill>
              </a:rPr>
              <a:t>أنواع الاختيار من العينة العشوائية الطبقية </a:t>
            </a:r>
            <a:endParaRPr lang="en-GB" dirty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 rtl="1">
              <a:buNone/>
            </a:pPr>
            <a:r>
              <a:rPr lang="ar-AE" b="1" dirty="0"/>
              <a:t>الاختيار النسبي : </a:t>
            </a:r>
            <a:endParaRPr lang="en-GB" b="1" dirty="0"/>
          </a:p>
          <a:p>
            <a:pPr algn="just" rtl="1"/>
            <a:r>
              <a:rPr lang="ar-AE" dirty="0"/>
              <a:t>أن يختار الأفراد من كل عينة بنسبة </a:t>
            </a:r>
            <a:r>
              <a:rPr lang="ar-AE" dirty="0" smtClean="0"/>
              <a:t>حسب </a:t>
            </a:r>
            <a:r>
              <a:rPr lang="ar-AE" dirty="0"/>
              <a:t>نسبة العينة للطبقة .</a:t>
            </a:r>
            <a:endParaRPr lang="en-GB" dirty="0"/>
          </a:p>
          <a:p>
            <a:pPr marL="0" indent="0" algn="just" rtl="1">
              <a:buNone/>
            </a:pPr>
            <a:r>
              <a:rPr lang="ar-AE" b="1" dirty="0"/>
              <a:t>العينة المتساوية :</a:t>
            </a:r>
            <a:endParaRPr lang="en-GB" b="1" dirty="0"/>
          </a:p>
          <a:p>
            <a:pPr algn="just" rtl="1"/>
            <a:r>
              <a:rPr lang="ar-AE" dirty="0"/>
              <a:t>أن يأخذ نفس عدد الأفراد من كل </a:t>
            </a:r>
            <a:r>
              <a:rPr lang="ar-SA" dirty="0" smtClean="0"/>
              <a:t>طبقة </a:t>
            </a:r>
            <a:r>
              <a:rPr lang="ar-AE" dirty="0" smtClean="0"/>
              <a:t>.</a:t>
            </a:r>
            <a:endParaRPr lang="en-GB" dirty="0"/>
          </a:p>
          <a:p>
            <a:pPr marL="0" indent="0" algn="just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5953033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76200" cmpd="dbl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accent2">
                    <a:lumMod val="50000"/>
                  </a:schemeClr>
                </a:solidFill>
              </a:rPr>
              <a:t>أنواع العينات العشوائية </a:t>
            </a:r>
            <a:endParaRPr lang="en-GB" dirty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 rtl="1">
              <a:buNone/>
            </a:pPr>
            <a:r>
              <a:rPr lang="ar-AE" b="1" dirty="0"/>
              <a:t>العينة العشوائية المنتظمة :</a:t>
            </a:r>
            <a:endParaRPr lang="en-GB" b="1" dirty="0"/>
          </a:p>
          <a:p>
            <a:pPr algn="just" rtl="1"/>
            <a:r>
              <a:rPr lang="ar-AE" dirty="0"/>
              <a:t>يقوم الباحث بوضع المسافات بين أفراد المجتمع </a:t>
            </a:r>
            <a:r>
              <a:rPr lang="ar-AE" dirty="0" smtClean="0"/>
              <a:t>لاختيار </a:t>
            </a:r>
            <a:r>
              <a:rPr lang="ar-AE" dirty="0"/>
              <a:t>العينة .</a:t>
            </a:r>
            <a:endParaRPr lang="en-GB" dirty="0"/>
          </a:p>
          <a:p>
            <a:pPr marL="0" indent="0" algn="just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5953033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76200" cmpd="dbl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accent2">
                    <a:lumMod val="50000"/>
                  </a:schemeClr>
                </a:solidFill>
              </a:rPr>
              <a:t>أنواع العينات العشوائية </a:t>
            </a:r>
            <a:endParaRPr lang="en-GB" dirty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0" indent="0" algn="just" rtl="1">
              <a:buNone/>
            </a:pPr>
            <a:r>
              <a:rPr lang="ar-AE" b="1" u="sng" dirty="0"/>
              <a:t>العينة العنقودية العشوائية :</a:t>
            </a:r>
            <a:endParaRPr lang="en-GB" b="1" u="sng" dirty="0"/>
          </a:p>
          <a:p>
            <a:pPr algn="just" rtl="1"/>
            <a:r>
              <a:rPr lang="ar-AE" dirty="0"/>
              <a:t>تقسيم المجتمع إلى أقسام ثم تقسيم المجموعات إلى مجموعات أخرى </a:t>
            </a:r>
            <a:r>
              <a:rPr lang="ar-AE" dirty="0" smtClean="0"/>
              <a:t>.</a:t>
            </a:r>
          </a:p>
          <a:p>
            <a:pPr algn="just" rtl="1"/>
            <a:r>
              <a:rPr lang="ar-AE" b="1" dirty="0" smtClean="0"/>
              <a:t>هناك عدة أنواع :</a:t>
            </a:r>
            <a:endParaRPr lang="en-GB" b="1" dirty="0"/>
          </a:p>
          <a:p>
            <a:pPr lvl="2" algn="just" rtl="1"/>
            <a:r>
              <a:rPr lang="ar-AE" dirty="0"/>
              <a:t>عينة عنقودية ذات مرحلة واحدة </a:t>
            </a:r>
            <a:endParaRPr lang="en-GB" dirty="0"/>
          </a:p>
          <a:p>
            <a:pPr lvl="2" algn="just" rtl="1"/>
            <a:r>
              <a:rPr lang="ar-AE" dirty="0"/>
              <a:t>عينة عنقودية ذات مرحلتين </a:t>
            </a:r>
            <a:endParaRPr lang="en-GB" dirty="0"/>
          </a:p>
          <a:p>
            <a:pPr lvl="2" algn="just" rtl="1"/>
            <a:r>
              <a:rPr lang="ar-AE" dirty="0"/>
              <a:t>عينة عنقودية ذات عدة </a:t>
            </a:r>
            <a:r>
              <a:rPr lang="ar-AE" dirty="0" smtClean="0"/>
              <a:t>مراح</a:t>
            </a:r>
            <a:r>
              <a:rPr lang="ar-SA" dirty="0" smtClean="0"/>
              <a:t>ل</a:t>
            </a:r>
            <a:endParaRPr lang="ar-AE" dirty="0" smtClean="0"/>
          </a:p>
          <a:p>
            <a:pPr marL="0" indent="0" algn="just" rtl="1">
              <a:buNone/>
            </a:pPr>
            <a:endParaRPr lang="ar-AE" b="1" u="sng" dirty="0" smtClean="0"/>
          </a:p>
          <a:p>
            <a:pPr marL="0" indent="0" algn="just" rtl="1">
              <a:buNone/>
            </a:pPr>
            <a:r>
              <a:rPr lang="ar-AE" b="1" u="sng" dirty="0" smtClean="0"/>
              <a:t>عيوبها :</a:t>
            </a:r>
            <a:endParaRPr lang="ar-AE" b="1" u="sng" dirty="0"/>
          </a:p>
          <a:p>
            <a:pPr algn="just" rtl="1"/>
            <a:r>
              <a:rPr lang="ar-AE" dirty="0" smtClean="0"/>
              <a:t>أن </a:t>
            </a:r>
            <a:r>
              <a:rPr lang="ar-AE" dirty="0"/>
              <a:t>تقسيم المجموعات قد يكون غير </a:t>
            </a:r>
            <a:r>
              <a:rPr lang="ar-AE" dirty="0" smtClean="0"/>
              <a:t>عشوائي </a:t>
            </a:r>
            <a:r>
              <a:rPr lang="ar-AE" dirty="0"/>
              <a:t>.</a:t>
            </a:r>
            <a:endParaRPr lang="en-GB" dirty="0"/>
          </a:p>
          <a:p>
            <a:pPr algn="just" rtl="1"/>
            <a:r>
              <a:rPr lang="ar-AE" dirty="0" smtClean="0"/>
              <a:t>أن </a:t>
            </a:r>
            <a:r>
              <a:rPr lang="ar-AE" dirty="0"/>
              <a:t>كل مرحلة تمثل اختيار </a:t>
            </a:r>
            <a:r>
              <a:rPr lang="ar-AE" dirty="0" smtClean="0"/>
              <a:t>عش</a:t>
            </a:r>
            <a:r>
              <a:rPr lang="ar-AE" dirty="0"/>
              <a:t>و</a:t>
            </a:r>
            <a:r>
              <a:rPr lang="ar-AE" dirty="0" smtClean="0"/>
              <a:t>ائي </a:t>
            </a:r>
            <a:r>
              <a:rPr lang="ar-AE" dirty="0"/>
              <a:t>مما يزيد نسبة الخطأ </a:t>
            </a:r>
            <a:endParaRPr lang="en-GB" dirty="0"/>
          </a:p>
          <a:p>
            <a:pPr marL="0" indent="0" algn="just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5953033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76200" cmpd="dbl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accent2">
                    <a:lumMod val="50000"/>
                  </a:schemeClr>
                </a:solidFill>
              </a:rPr>
              <a:t>أنواع العينات الغير العشوائية </a:t>
            </a:r>
            <a:endParaRPr lang="en-GB" dirty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0" indent="0" algn="just" rtl="1">
              <a:buNone/>
            </a:pPr>
            <a:r>
              <a:rPr lang="ar-AE" b="1" u="sng" dirty="0"/>
              <a:t>العينة الصدفية : </a:t>
            </a:r>
            <a:endParaRPr lang="en-GB" b="1" u="sng" dirty="0"/>
          </a:p>
          <a:p>
            <a:pPr algn="just" rtl="1"/>
            <a:r>
              <a:rPr lang="ar-AE" dirty="0"/>
              <a:t>في هذا النوع من العينات يختار الباحث أفراد العينة دون معايير واضحة كأن يطلب من أي شخص يقابله في مكان ما أن يشارك في الدراسة .</a:t>
            </a:r>
            <a:endParaRPr lang="en-GB" dirty="0"/>
          </a:p>
          <a:p>
            <a:pPr algn="just" rtl="1"/>
            <a:r>
              <a:rPr lang="ar-AE" dirty="0"/>
              <a:t>قد يدخل فيها التحيز .</a:t>
            </a:r>
            <a:endParaRPr lang="en-GB" dirty="0"/>
          </a:p>
          <a:p>
            <a:pPr marL="0" indent="0" algn="just" rtl="1">
              <a:buNone/>
            </a:pPr>
            <a:r>
              <a:rPr lang="ar-AE" b="1" u="sng" dirty="0"/>
              <a:t>العينة المقصودة : </a:t>
            </a:r>
            <a:endParaRPr lang="en-GB" b="1" u="sng" dirty="0"/>
          </a:p>
          <a:p>
            <a:pPr algn="just" rtl="1"/>
            <a:r>
              <a:rPr lang="ar-AE" dirty="0"/>
              <a:t>عندما يحتاج البحث إلى خصائص محددة للعينة .</a:t>
            </a:r>
            <a:endParaRPr lang="en-GB" dirty="0"/>
          </a:p>
          <a:p>
            <a:pPr marL="0" indent="0" algn="just" rtl="1">
              <a:buNone/>
            </a:pPr>
            <a:r>
              <a:rPr lang="ar-AE" b="1" u="sng" dirty="0"/>
              <a:t>العينة الحصصية : </a:t>
            </a:r>
            <a:endParaRPr lang="en-GB" b="1" u="sng" dirty="0"/>
          </a:p>
          <a:p>
            <a:pPr algn="just" rtl="1"/>
            <a:r>
              <a:rPr lang="ar-AE" dirty="0"/>
              <a:t>تختلف عن الطبقية بأنها تكون بطريقة حصصية وليس عشوائية .</a:t>
            </a:r>
            <a:endParaRPr lang="en-GB" dirty="0"/>
          </a:p>
          <a:p>
            <a:pPr algn="just" rtl="1"/>
            <a:r>
              <a:rPr lang="ar-AE" dirty="0"/>
              <a:t>ولكن يمكن أن تكون متحيزة </a:t>
            </a:r>
            <a:r>
              <a:rPr lang="ar-AE" dirty="0" smtClean="0"/>
              <a:t>.</a:t>
            </a:r>
          </a:p>
          <a:p>
            <a:pPr algn="just" rtl="1"/>
            <a:endParaRPr lang="ar-AE" dirty="0"/>
          </a:p>
          <a:p>
            <a:pPr algn="just" rtl="1"/>
            <a:r>
              <a:rPr lang="ar-AE" dirty="0" smtClean="0"/>
              <a:t>هناك ما يسمى بالعينة المضاعفة </a:t>
            </a:r>
            <a:r>
              <a:rPr lang="ar-SA" smtClean="0"/>
              <a:t>(المزدوجة) </a:t>
            </a:r>
            <a:r>
              <a:rPr lang="ar-AE" dirty="0" smtClean="0"/>
              <a:t>وهو </a:t>
            </a:r>
            <a:r>
              <a:rPr lang="ar-AE" dirty="0" smtClean="0"/>
              <a:t>أن يحتاج الباحث لجمع بياناتة من عينة إضافية بعد أن جمعها من العينة الأساسية .</a:t>
            </a:r>
            <a:endParaRPr lang="en-GB" dirty="0"/>
          </a:p>
          <a:p>
            <a:pPr marL="0" indent="0" algn="just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5953033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76200" cmpd="dbl">
            <a:solidFill>
              <a:schemeClr val="tx1"/>
            </a:solidFill>
          </a:ln>
        </p:spPr>
        <p:txBody>
          <a:bodyPr>
            <a:normAutofit/>
          </a:bodyPr>
          <a:lstStyle/>
          <a:p>
            <a:r>
              <a:rPr lang="ar-AE" dirty="0" smtClean="0">
                <a:solidFill>
                  <a:schemeClr val="accent2">
                    <a:lumMod val="50000"/>
                  </a:schemeClr>
                </a:solidFill>
              </a:rPr>
              <a:t>أهداف المحاضرة </a:t>
            </a:r>
            <a:endParaRPr lang="en-GB" dirty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 rtl="1"/>
            <a:endParaRPr lang="ar-AE" dirty="0" smtClean="0"/>
          </a:p>
          <a:p>
            <a:pPr algn="just" rtl="1"/>
            <a:r>
              <a:rPr lang="ar-AE" dirty="0" smtClean="0"/>
              <a:t>التعريف بمهوم ثبات أداة البحث </a:t>
            </a:r>
          </a:p>
          <a:p>
            <a:pPr algn="just" rtl="1"/>
            <a:r>
              <a:rPr lang="ar-AE" dirty="0" smtClean="0"/>
              <a:t>التعريف بطرق التحقق من ثبات أداة البحث</a:t>
            </a:r>
          </a:p>
          <a:p>
            <a:pPr algn="just" rtl="1"/>
            <a:r>
              <a:rPr lang="ar-AE" dirty="0" smtClean="0"/>
              <a:t>التعريف بأنواع الصدق </a:t>
            </a:r>
          </a:p>
          <a:p>
            <a:pPr algn="just" rtl="1"/>
            <a:r>
              <a:rPr lang="ar-AE" dirty="0" smtClean="0"/>
              <a:t>التعريف بالعينات البحثية والهدف منها </a:t>
            </a:r>
          </a:p>
          <a:p>
            <a:pPr algn="just" rtl="1"/>
            <a:r>
              <a:rPr lang="ar-AE" dirty="0" smtClean="0"/>
              <a:t>التعريف بطرق اختيار العينة  </a:t>
            </a:r>
            <a:endParaRPr lang="en-GB" dirty="0"/>
          </a:p>
          <a:p>
            <a:pPr marL="0" indent="0" algn="just" rtl="1">
              <a:buNone/>
            </a:pPr>
            <a:endParaRPr lang="ar-AE" dirty="0" smtClean="0"/>
          </a:p>
        </p:txBody>
      </p:sp>
    </p:spTree>
    <p:extLst>
      <p:ext uri="{BB962C8B-B14F-4D97-AF65-F5344CB8AC3E}">
        <p14:creationId xmlns:p14="http://schemas.microsoft.com/office/powerpoint/2010/main" val="36017387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76200" cmpd="dbl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accent2">
                    <a:lumMod val="50000"/>
                  </a:schemeClr>
                </a:solidFill>
              </a:rPr>
              <a:t>تمرين ختامي </a:t>
            </a:r>
            <a:endParaRPr lang="en-GB" dirty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just" rtl="1">
              <a:buNone/>
            </a:pPr>
            <a:r>
              <a:rPr lang="ar-AE" b="1" u="sng" dirty="0" smtClean="0"/>
              <a:t>صنفي العينات التالية :</a:t>
            </a:r>
          </a:p>
          <a:p>
            <a:pPr algn="just" rtl="1"/>
            <a:r>
              <a:rPr lang="ar-AE" dirty="0" smtClean="0"/>
              <a:t>باحث يقف عند مدخل ساحة مدرسة ثانوية ليعطي الاستبيان لأي طالب يمر من المدخل .</a:t>
            </a:r>
            <a:endParaRPr lang="ar-AE" dirty="0"/>
          </a:p>
          <a:p>
            <a:pPr algn="just" rtl="1"/>
            <a:r>
              <a:rPr lang="ar-AE" dirty="0" smtClean="0"/>
              <a:t>باحثة قسمت معلمات معهد التربية الفكرية إلى معلمات يعملن في الدور رقم (1) ومعلمات يعمل في الدور رقم (2). ثم قسمت المعلمات في كل دور حسب الغرف التي يعملن فيها . ثم اختارت معلمة من كل غرفة لإجراء الملاحظة .</a:t>
            </a:r>
          </a:p>
          <a:p>
            <a:pPr algn="just" rtl="1"/>
            <a:r>
              <a:rPr lang="ar-AE" smtClean="0"/>
              <a:t>باحث وزع الاستبيان على مدراء المدارس التي حصلت على شهادة الجودة .</a:t>
            </a:r>
            <a:endParaRPr lang="ar-AE" dirty="0" smtClean="0"/>
          </a:p>
        </p:txBody>
      </p:sp>
    </p:spTree>
    <p:extLst>
      <p:ext uri="{BB962C8B-B14F-4D97-AF65-F5344CB8AC3E}">
        <p14:creationId xmlns:p14="http://schemas.microsoft.com/office/powerpoint/2010/main" val="25953033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76200" cmpd="dbl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accent2">
                    <a:lumMod val="50000"/>
                  </a:schemeClr>
                </a:solidFill>
              </a:rPr>
              <a:t>أهداف المحاضرة </a:t>
            </a:r>
            <a:endParaRPr lang="en-GB" dirty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just" rtl="1">
              <a:buNone/>
            </a:pPr>
            <a:r>
              <a:rPr lang="ar-AE" b="1" u="sng" dirty="0">
                <a:solidFill>
                  <a:schemeClr val="accent5"/>
                </a:solidFill>
              </a:rPr>
              <a:t>الثبات : </a:t>
            </a:r>
            <a:endParaRPr lang="en-GB" b="1" u="sng" dirty="0">
              <a:solidFill>
                <a:schemeClr val="accent5"/>
              </a:solidFill>
            </a:endParaRPr>
          </a:p>
          <a:p>
            <a:pPr algn="just" rtl="1"/>
            <a:r>
              <a:rPr lang="ar-AE" dirty="0"/>
              <a:t>درجة احتمالية تكرار النتيجة لأداة بحثية معينة .</a:t>
            </a:r>
            <a:endParaRPr lang="en-GB" dirty="0"/>
          </a:p>
          <a:p>
            <a:pPr marL="0" indent="0" algn="just" rtl="1">
              <a:buNone/>
            </a:pPr>
            <a:endParaRPr lang="ar-AE" dirty="0" smtClean="0"/>
          </a:p>
          <a:p>
            <a:pPr marL="0" indent="0" algn="just" rtl="1">
              <a:buNone/>
            </a:pPr>
            <a:r>
              <a:rPr lang="ar-AE" b="1" u="sng" dirty="0" smtClean="0">
                <a:solidFill>
                  <a:schemeClr val="accent5"/>
                </a:solidFill>
              </a:rPr>
              <a:t>التحقق </a:t>
            </a:r>
            <a:r>
              <a:rPr lang="ar-AE" b="1" u="sng" dirty="0">
                <a:solidFill>
                  <a:schemeClr val="accent5"/>
                </a:solidFill>
              </a:rPr>
              <a:t>من الثبات </a:t>
            </a:r>
            <a:r>
              <a:rPr lang="ar-AE" b="1" u="sng" dirty="0"/>
              <a:t>:</a:t>
            </a:r>
            <a:endParaRPr lang="en-GB" b="1" u="sng" dirty="0"/>
          </a:p>
          <a:p>
            <a:pPr algn="just" rtl="1"/>
            <a:r>
              <a:rPr lang="ar-AE" dirty="0"/>
              <a:t>تكرار تطبيق الأداة .</a:t>
            </a:r>
            <a:endParaRPr lang="en-GB" dirty="0"/>
          </a:p>
          <a:p>
            <a:pPr algn="just" rtl="1"/>
            <a:r>
              <a:rPr lang="ar-AE" dirty="0"/>
              <a:t>استخدام نسخ متشابهة من نفس الأداة .</a:t>
            </a:r>
            <a:endParaRPr lang="en-GB" dirty="0"/>
          </a:p>
          <a:p>
            <a:pPr algn="just" rtl="1"/>
            <a:r>
              <a:rPr lang="ar-AE" dirty="0"/>
              <a:t>تقسيم الأداة إلى قسمين للمقارنة بينهما .</a:t>
            </a:r>
            <a:endParaRPr lang="en-GB" dirty="0"/>
          </a:p>
          <a:p>
            <a:pPr algn="just" rtl="1"/>
            <a:r>
              <a:rPr lang="ar-AE" dirty="0"/>
              <a:t>مقارنة قرارات باحثين مختلفين .</a:t>
            </a:r>
            <a:endParaRPr lang="en-GB" dirty="0"/>
          </a:p>
          <a:p>
            <a:pPr marL="0" indent="0" algn="just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2912860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76200" cmpd="dbl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accent2">
                    <a:lumMod val="50000"/>
                  </a:schemeClr>
                </a:solidFill>
              </a:rPr>
              <a:t>أنواع الصدق </a:t>
            </a:r>
            <a:endParaRPr lang="en-GB" dirty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0" indent="0" algn="just" rtl="1">
              <a:buNone/>
            </a:pPr>
            <a:r>
              <a:rPr lang="ar-AE" b="1" u="sng" dirty="0" smtClean="0"/>
              <a:t>1-صدق </a:t>
            </a:r>
            <a:r>
              <a:rPr lang="ar-AE" b="1" u="sng" dirty="0" smtClean="0"/>
              <a:t>المح</a:t>
            </a:r>
            <a:r>
              <a:rPr lang="ar-SA" b="1" u="sng" dirty="0" smtClean="0"/>
              <a:t>كمين </a:t>
            </a:r>
            <a:r>
              <a:rPr lang="ar-AE" b="1" u="sng" dirty="0" smtClean="0"/>
              <a:t>: </a:t>
            </a:r>
            <a:endParaRPr lang="en-GB" b="1" u="sng" dirty="0"/>
          </a:p>
          <a:p>
            <a:pPr algn="just" rtl="1"/>
            <a:r>
              <a:rPr lang="ar-AE" dirty="0"/>
              <a:t>في هذا النوع من الصدق يضع الباحث المحتويات الأساسية لأداة البحث ويقوم بعرضها على مجموعة من الأشخاص المتصلين بموضوع الأداة بحيث يقومون بتقييم مدى ارتباط كل فقرة بموضوع الأداة .</a:t>
            </a:r>
            <a:endParaRPr lang="en-GB" dirty="0"/>
          </a:p>
          <a:p>
            <a:pPr marL="0" indent="0" algn="just" rtl="1">
              <a:buNone/>
            </a:pPr>
            <a:endParaRPr lang="ar-AE" b="1" u="sng" dirty="0" smtClean="0"/>
          </a:p>
          <a:p>
            <a:pPr marL="0" indent="0" algn="just" rtl="1">
              <a:buNone/>
            </a:pPr>
            <a:r>
              <a:rPr lang="ar-AE" b="1" u="sng" dirty="0" smtClean="0"/>
              <a:t>مثلا </a:t>
            </a:r>
            <a:r>
              <a:rPr lang="ar-AE" b="1" u="sng" dirty="0"/>
              <a:t>: </a:t>
            </a:r>
            <a:endParaRPr lang="en-GB" b="1" u="sng" dirty="0"/>
          </a:p>
          <a:p>
            <a:pPr algn="just" rtl="1"/>
            <a:r>
              <a:rPr lang="ar-AE" dirty="0"/>
              <a:t>باحث قام بتصميم بطاقة ملاحظة لملاحظة السلوك العدواني عند الأطفال ووضع في الاستمارة أنواع السلوك العدواني الذي يريد ملاحظته بحيث يحتوي كل نوع على أنواع فرعية . ثم قام بإعطاء الاستمارات </a:t>
            </a:r>
            <a:r>
              <a:rPr lang="ar-AE" dirty="0" smtClean="0"/>
              <a:t>لمجموعة من المتخصصين في مجال التربية لتقييم </a:t>
            </a:r>
            <a:r>
              <a:rPr lang="ar-AE" dirty="0"/>
              <a:t>مدى ارتباط كل فقرة بالسلوك العدواني الذي يمكن أن يظهر من الأطفال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9455177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76200" cmpd="dbl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accent2">
                    <a:lumMod val="50000"/>
                  </a:schemeClr>
                </a:solidFill>
              </a:rPr>
              <a:t>أنواع الصدق </a:t>
            </a:r>
            <a:endParaRPr lang="en-GB" dirty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just" rtl="1">
              <a:buNone/>
            </a:pPr>
            <a:r>
              <a:rPr lang="ar-AE" b="1" u="sng" dirty="0" smtClean="0"/>
              <a:t>2-الصدق </a:t>
            </a:r>
            <a:r>
              <a:rPr lang="ar-AE" b="1" u="sng" dirty="0"/>
              <a:t>التلازمي :</a:t>
            </a:r>
            <a:endParaRPr lang="en-GB" b="1" u="sng" dirty="0"/>
          </a:p>
          <a:p>
            <a:pPr algn="just" rtl="1"/>
            <a:r>
              <a:rPr lang="ar-AE" dirty="0"/>
              <a:t>ومعنى هذا الصدق هو أن تتفق نتائج أداة بحثية ما مع نتائج أداة أخرى .</a:t>
            </a:r>
            <a:endParaRPr lang="en-GB" dirty="0"/>
          </a:p>
          <a:p>
            <a:pPr algn="just" rtl="1"/>
            <a:endParaRPr lang="ar-AE" dirty="0" smtClean="0"/>
          </a:p>
          <a:p>
            <a:pPr marL="0" indent="0" algn="just" rtl="1">
              <a:buNone/>
            </a:pPr>
            <a:r>
              <a:rPr lang="ar-AE" b="1" u="sng" dirty="0" smtClean="0"/>
              <a:t>مثلا</a:t>
            </a:r>
            <a:r>
              <a:rPr lang="ar-AE" b="1" u="sng" dirty="0"/>
              <a:t>: </a:t>
            </a:r>
            <a:endParaRPr lang="en-GB" b="1" u="sng" dirty="0"/>
          </a:p>
          <a:p>
            <a:pPr algn="just" rtl="1"/>
            <a:r>
              <a:rPr lang="ar-AE" dirty="0"/>
              <a:t>باحث قام بملاحظة سلوك الأطفال وهم يلعبون في الحديقة ورصد سلوكياتهم ثم قام بمقارنة نتائجه بنتائج استمارة ملاحظة أخرى تستخدمها المعلمة في المدرسة عادة لتقييم سلوك الأطفال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9455177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76200" cmpd="dbl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accent2">
                    <a:lumMod val="50000"/>
                  </a:schemeClr>
                </a:solidFill>
              </a:rPr>
              <a:t>أنواع الصدق </a:t>
            </a:r>
            <a:endParaRPr lang="en-GB" dirty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 rtl="1">
              <a:buNone/>
            </a:pPr>
            <a:r>
              <a:rPr lang="ar-SA" b="1" u="sng" dirty="0" smtClean="0"/>
              <a:t>3-</a:t>
            </a:r>
            <a:r>
              <a:rPr lang="ar-AE" b="1" u="sng" dirty="0" smtClean="0"/>
              <a:t>الصدق </a:t>
            </a:r>
            <a:r>
              <a:rPr lang="ar-SA" b="1" u="sng" dirty="0" smtClean="0"/>
              <a:t>الاتساق الداخلي </a:t>
            </a:r>
            <a:r>
              <a:rPr lang="ar-AE" b="1" u="sng" dirty="0" smtClean="0"/>
              <a:t>:</a:t>
            </a:r>
            <a:endParaRPr lang="en-GB" b="1" u="sng" dirty="0"/>
          </a:p>
          <a:p>
            <a:pPr algn="just" rtl="1"/>
            <a:r>
              <a:rPr lang="ar-SA" dirty="0" smtClean="0"/>
              <a:t>ويتم التأكد منه بالأساليب الإحصائية بعد تطبيق الاستبانة على عينة من المشتركين ، وحساب معامل ارتباط كل فقرة من فقرات الاستبانة بالدرجة الكلية للبعد أو الاستبانة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7230405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76200" cmpd="dbl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accent2">
                    <a:lumMod val="50000"/>
                  </a:schemeClr>
                </a:solidFill>
              </a:rPr>
              <a:t>أنواع الصدق </a:t>
            </a:r>
            <a:endParaRPr lang="en-GB" dirty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 algn="just" rtl="1">
              <a:buNone/>
            </a:pPr>
            <a:r>
              <a:rPr lang="ar-SA" b="1" u="sng" dirty="0" smtClean="0"/>
              <a:t>4</a:t>
            </a:r>
            <a:r>
              <a:rPr lang="ar-AE" b="1" u="sng" dirty="0" smtClean="0"/>
              <a:t>-الصدق </a:t>
            </a:r>
            <a:r>
              <a:rPr lang="ar-AE" b="1" u="sng" dirty="0"/>
              <a:t>البنائي :</a:t>
            </a:r>
            <a:endParaRPr lang="en-GB" b="1" u="sng" dirty="0"/>
          </a:p>
          <a:p>
            <a:pPr algn="just" rtl="1"/>
            <a:r>
              <a:rPr lang="ar-AE" dirty="0"/>
              <a:t>يمكن أن يحكم على الأداة أنها صادقة إذا كانت نتائجها تتفق مع نتائج نظريات علمية في المجال . </a:t>
            </a:r>
            <a:endParaRPr lang="en-GB" dirty="0"/>
          </a:p>
          <a:p>
            <a:pPr marL="0" indent="0" algn="just" rtl="1">
              <a:buNone/>
            </a:pPr>
            <a:endParaRPr lang="ar-AE" dirty="0" smtClean="0"/>
          </a:p>
          <a:p>
            <a:pPr marL="0" indent="0" algn="just" rtl="1">
              <a:buNone/>
            </a:pPr>
            <a:r>
              <a:rPr lang="ar-AE" b="1" u="sng" dirty="0" smtClean="0"/>
              <a:t>مثلا</a:t>
            </a:r>
            <a:r>
              <a:rPr lang="ar-AE" b="1" u="sng" dirty="0"/>
              <a:t>: </a:t>
            </a:r>
            <a:endParaRPr lang="en-GB" b="1" u="sng" dirty="0"/>
          </a:p>
          <a:p>
            <a:pPr algn="just" rtl="1"/>
            <a:r>
              <a:rPr lang="ar-AE" dirty="0"/>
              <a:t>باحث عمل استمارة ملاحظة للسلوك العدواني عند الأطفال ووجد أن السلوك العدواني يزداد إذا زادت المكافأت التي يحصل عليها الطفل . ورأى أن ذلك يتفق مع النظريات التربوية التي تقرر أن التعزيز للسلوك يزيد من احتمالية حدوثه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9455177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ln w="73025" cmpd="dbl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/>
              <a:t>اختيار العينات 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AE" dirty="0" smtClean="0"/>
              <a:t>طرق البحث التربوي (نفس502)</a:t>
            </a:r>
          </a:p>
          <a:p>
            <a:endParaRPr lang="ar-AE" dirty="0"/>
          </a:p>
          <a:p>
            <a:r>
              <a:rPr lang="ar-AE" dirty="0" smtClean="0"/>
              <a:t>د.سمية النجاشي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8031054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76200" cmpd="dbl">
            <a:solidFill>
              <a:schemeClr val="tx1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accent2">
                    <a:lumMod val="50000"/>
                  </a:schemeClr>
                </a:solidFill>
              </a:rPr>
              <a:t>المجتمع الأصلي والعينة </a:t>
            </a:r>
            <a:endParaRPr lang="en-GB" dirty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 algn="just" rtl="1">
              <a:buNone/>
            </a:pPr>
            <a:r>
              <a:rPr lang="ar-AE" b="1" u="sng" dirty="0"/>
              <a:t>المجتمع الأصلي للبحث :</a:t>
            </a:r>
            <a:endParaRPr lang="en-GB" b="1" u="sng" dirty="0"/>
          </a:p>
          <a:p>
            <a:pPr algn="just" rtl="1"/>
            <a:r>
              <a:rPr lang="ar-AE" dirty="0"/>
              <a:t>جميع مفردات الظاهرة التي يقوم الباحث بدراستها- مجموعة من الأفراد والأشياء والأحداث .</a:t>
            </a:r>
            <a:endParaRPr lang="en-GB" dirty="0"/>
          </a:p>
          <a:p>
            <a:pPr algn="just" rtl="1"/>
            <a:r>
              <a:rPr lang="ar-AE" dirty="0"/>
              <a:t>عندما يكون مجتمع البحث كبيرا فإن الباحث لا يستطيع تطبيق الدراسة على جميع المجتمع الأصلي .</a:t>
            </a:r>
            <a:endParaRPr lang="en-GB" dirty="0"/>
          </a:p>
          <a:p>
            <a:pPr marL="0" indent="0" algn="just" rtl="1">
              <a:buNone/>
            </a:pPr>
            <a:endParaRPr lang="ar-AE" dirty="0" smtClean="0"/>
          </a:p>
          <a:p>
            <a:pPr marL="0" indent="0" algn="just" rtl="1">
              <a:buNone/>
            </a:pPr>
            <a:r>
              <a:rPr lang="ar-AE" b="1" u="sng" dirty="0" smtClean="0"/>
              <a:t>العينة </a:t>
            </a:r>
            <a:r>
              <a:rPr lang="ar-AE" b="1" u="sng" dirty="0"/>
              <a:t>:</a:t>
            </a:r>
            <a:endParaRPr lang="en-GB" b="1" u="sng" dirty="0"/>
          </a:p>
          <a:p>
            <a:pPr algn="just" rtl="1"/>
            <a:r>
              <a:rPr lang="ar-AE" dirty="0"/>
              <a:t>مجموعة جزئية من المجتمع الأصلي تحتوي عناصر من المجتمع الأصلي بهدف الحصول على معلومات عن المجتمع الأصلي .</a:t>
            </a:r>
            <a:endParaRPr lang="en-GB" dirty="0"/>
          </a:p>
          <a:p>
            <a:pPr marL="0" indent="0" algn="just" rtl="1">
              <a:buNone/>
            </a:pPr>
            <a:endParaRPr lang="ar-AE" dirty="0" smtClean="0"/>
          </a:p>
        </p:txBody>
      </p:sp>
    </p:spTree>
    <p:extLst>
      <p:ext uri="{BB962C8B-B14F-4D97-AF65-F5344CB8AC3E}">
        <p14:creationId xmlns:p14="http://schemas.microsoft.com/office/powerpoint/2010/main" val="19455177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197</TotalTime>
  <Words>903</Words>
  <Application>Microsoft Office PowerPoint</Application>
  <PresentationFormat>On-screen Show (4:3)</PresentationFormat>
  <Paragraphs>129</Paragraphs>
  <Slides>20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20</vt:i4>
      </vt:variant>
    </vt:vector>
  </HeadingPairs>
  <TitlesOfParts>
    <vt:vector size="21" baseType="lpstr">
      <vt:lpstr>Office Theme</vt:lpstr>
      <vt:lpstr>الصدق والثبات في أدوات البحث </vt:lpstr>
      <vt:lpstr>أهداف المحاضرة </vt:lpstr>
      <vt:lpstr>أهداف المحاضرة </vt:lpstr>
      <vt:lpstr>أنواع الصدق </vt:lpstr>
      <vt:lpstr>أنواع الصدق </vt:lpstr>
      <vt:lpstr>أنواع الصدق </vt:lpstr>
      <vt:lpstr>أنواع الصدق </vt:lpstr>
      <vt:lpstr>اختيار العينات </vt:lpstr>
      <vt:lpstr>المجتمع الأصلي والعينة </vt:lpstr>
      <vt:lpstr>لماذا يتم اختيار عينة للبحث ؟</vt:lpstr>
      <vt:lpstr>خطوات اختيار العينة </vt:lpstr>
      <vt:lpstr>أنواع العينات </vt:lpstr>
      <vt:lpstr>أنواع العينات العشوائية </vt:lpstr>
      <vt:lpstr>أنواع العينات العشوائية </vt:lpstr>
      <vt:lpstr>أنواع العينات العشوائية </vt:lpstr>
      <vt:lpstr>أنواع الاختيار من العينة العشوائية الطبقية </vt:lpstr>
      <vt:lpstr>أنواع العينات العشوائية </vt:lpstr>
      <vt:lpstr>أنواع العينات العشوائية </vt:lpstr>
      <vt:lpstr>أنواع العينات الغير العشوائية </vt:lpstr>
      <vt:lpstr>تمرين ختامي 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الصدق والثبات في أدوات البحث </dc:title>
  <dc:creator>Sumyah</dc:creator>
  <cp:lastModifiedBy>Sumyah</cp:lastModifiedBy>
  <cp:revision>27</cp:revision>
  <dcterms:created xsi:type="dcterms:W3CDTF">2006-08-16T00:00:00Z</dcterms:created>
  <dcterms:modified xsi:type="dcterms:W3CDTF">2017-05-01T20:44:04Z</dcterms:modified>
</cp:coreProperties>
</file>

<file path=docProps/thumbnail.jpeg>
</file>