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3.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7" r:id="rId2"/>
    <p:sldId id="265" r:id="rId3"/>
    <p:sldId id="266" r:id="rId4"/>
    <p:sldId id="267" r:id="rId5"/>
    <p:sldId id="268" r:id="rId6"/>
    <p:sldId id="271" r:id="rId7"/>
    <p:sldId id="272" r:id="rId8"/>
    <p:sldId id="273" r:id="rId9"/>
    <p:sldId id="274" r:id="rId10"/>
    <p:sldId id="275" r:id="rId11"/>
    <p:sldId id="276" r:id="rId12"/>
    <p:sldId id="278" r:id="rId13"/>
    <p:sldId id="279" r:id="rId14"/>
    <p:sldId id="280" r:id="rId15"/>
    <p:sldId id="281" r:id="rId16"/>
    <p:sldId id="282" r:id="rId17"/>
    <p:sldId id="283" r:id="rId18"/>
    <p:sldId id="284" r:id="rId19"/>
    <p:sldId id="285" r:id="rId20"/>
    <p:sldId id="286" r:id="rId21"/>
    <p:sldId id="287" r:id="rId22"/>
    <p:sldId id="288" r:id="rId23"/>
    <p:sldId id="289" r:id="rId24"/>
    <p:sldId id="290" r:id="rId25"/>
    <p:sldId id="291" r:id="rId26"/>
    <p:sldId id="292"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5E6E8F-7474-466C-9DEB-217D913254F2}" type="datetimeFigureOut">
              <a:rPr lang="en-US" smtClean="0"/>
              <a:t>11/30/2015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2B993D-9913-4256-B4A9-4BB981889BCF}" type="slidenum">
              <a:rPr lang="en-US" smtClean="0"/>
              <a:t>‹#›</a:t>
            </a:fld>
            <a:endParaRPr lang="en-US"/>
          </a:p>
        </p:txBody>
      </p:sp>
    </p:spTree>
    <p:extLst>
      <p:ext uri="{BB962C8B-B14F-4D97-AF65-F5344CB8AC3E}">
        <p14:creationId xmlns:p14="http://schemas.microsoft.com/office/powerpoint/2010/main" val="21326374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2EA6685-8D42-43B2-9099-B39E0FE2BB9A}" type="slidenum">
              <a:rPr lang="en-US" smtClean="0"/>
              <a:t>1</a:t>
            </a:fld>
            <a:endParaRPr lang="en-US"/>
          </a:p>
        </p:txBody>
      </p:sp>
    </p:spTree>
    <p:extLst>
      <p:ext uri="{BB962C8B-B14F-4D97-AF65-F5344CB8AC3E}">
        <p14:creationId xmlns:p14="http://schemas.microsoft.com/office/powerpoint/2010/main" val="2827748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10FC84E-6530-4612-81A9-236AA3BC9773}" type="slidenum">
              <a:rPr lang="en-US" smtClean="0"/>
              <a:pPr>
                <a:defRPr/>
              </a:pPr>
              <a:t>16</a:t>
            </a:fld>
            <a:endParaRPr lang="en-US"/>
          </a:p>
        </p:txBody>
      </p:sp>
    </p:spTree>
    <p:extLst>
      <p:ext uri="{BB962C8B-B14F-4D97-AF65-F5344CB8AC3E}">
        <p14:creationId xmlns:p14="http://schemas.microsoft.com/office/powerpoint/2010/main" val="3407128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ar-SA" smtClean="0"/>
          </a:p>
        </p:txBody>
      </p:sp>
      <p:sp>
        <p:nvSpPr>
          <p:cNvPr id="614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Tahoma" pitchFamily="34" charset="0"/>
              </a:defRPr>
            </a:lvl1pPr>
            <a:lvl2pPr marL="742950" indent="-285750">
              <a:defRPr>
                <a:solidFill>
                  <a:schemeClr val="tx1"/>
                </a:solidFill>
                <a:latin typeface="Tahoma" pitchFamily="34" charset="0"/>
              </a:defRPr>
            </a:lvl2pPr>
            <a:lvl3pPr marL="1143000" indent="-228600">
              <a:defRPr>
                <a:solidFill>
                  <a:schemeClr val="tx1"/>
                </a:solidFill>
                <a:latin typeface="Tahoma" pitchFamily="34" charset="0"/>
              </a:defRPr>
            </a:lvl3pPr>
            <a:lvl4pPr marL="1600200" indent="-228600">
              <a:defRPr>
                <a:solidFill>
                  <a:schemeClr val="tx1"/>
                </a:solidFill>
                <a:latin typeface="Tahoma" pitchFamily="34" charset="0"/>
              </a:defRPr>
            </a:lvl4pPr>
            <a:lvl5pPr marL="2057400" indent="-22860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fld id="{8B35B637-72A0-44FF-87BE-3E5D09C07190}" type="slidenum">
              <a:rPr lang="ar-SA" smtClean="0"/>
              <a:pPr/>
              <a:t>22</a:t>
            </a:fld>
            <a:endParaRPr 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EA6685-8D42-43B2-9099-B39E0FE2BB9A}" type="slidenum">
              <a:rPr lang="en-US" smtClean="0"/>
              <a:t>26</a:t>
            </a:fld>
            <a:endParaRPr lang="en-US"/>
          </a:p>
        </p:txBody>
      </p:sp>
    </p:spTree>
    <p:extLst>
      <p:ext uri="{BB962C8B-B14F-4D97-AF65-F5344CB8AC3E}">
        <p14:creationId xmlns:p14="http://schemas.microsoft.com/office/powerpoint/2010/main" val="1504136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6799D62-22FD-4C22-91CC-34EEAE3718C4}"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1355048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799D62-22FD-4C22-91CC-34EEAE3718C4}"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3834263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799D62-22FD-4C22-91CC-34EEAE3718C4}"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22902487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06400" y="228600"/>
            <a:ext cx="7772400" cy="1143000"/>
          </a:xfrm>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885950"/>
            <a:ext cx="4013200" cy="4171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622800" y="1885950"/>
            <a:ext cx="4013200" cy="41719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80C3E2-4DE3-45DE-8EDB-1C6431CF0453}" type="slidenum">
              <a:rPr lang="en-US"/>
              <a:pPr>
                <a:defRPr/>
              </a:pPr>
              <a:t>‹#›</a:t>
            </a:fld>
            <a:endParaRPr lang="en-US"/>
          </a:p>
        </p:txBody>
      </p:sp>
    </p:spTree>
    <p:extLst>
      <p:ext uri="{BB962C8B-B14F-4D97-AF65-F5344CB8AC3E}">
        <p14:creationId xmlns:p14="http://schemas.microsoft.com/office/powerpoint/2010/main" val="428417189"/>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6799D62-22FD-4C22-91CC-34EEAE3718C4}"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815164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799D62-22FD-4C22-91CC-34EEAE3718C4}" type="datetimeFigureOut">
              <a:rPr lang="en-US" smtClean="0"/>
              <a:t>11/30/2015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748902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6799D62-22FD-4C22-91CC-34EEAE3718C4}" type="datetimeFigureOut">
              <a:rPr lang="en-US" smtClean="0"/>
              <a:t>11/30/2015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4169328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6799D62-22FD-4C22-91CC-34EEAE3718C4}" type="datetimeFigureOut">
              <a:rPr lang="en-US" smtClean="0"/>
              <a:t>11/30/2015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2978123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6799D62-22FD-4C22-91CC-34EEAE3718C4}" type="datetimeFigureOut">
              <a:rPr lang="en-US" smtClean="0"/>
              <a:t>11/30/2015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234756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799D62-22FD-4C22-91CC-34EEAE3718C4}" type="datetimeFigureOut">
              <a:rPr lang="en-US" smtClean="0"/>
              <a:t>11/30/2015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19367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799D62-22FD-4C22-91CC-34EEAE3718C4}" type="datetimeFigureOut">
              <a:rPr lang="en-US" smtClean="0"/>
              <a:t>11/30/2015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4020672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799D62-22FD-4C22-91CC-34EEAE3718C4}" type="datetimeFigureOut">
              <a:rPr lang="en-US" smtClean="0"/>
              <a:t>11/30/2015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D4CE2A-4A0D-434C-88FA-677965D41703}" type="slidenum">
              <a:rPr lang="en-US" smtClean="0"/>
              <a:t>‹#›</a:t>
            </a:fld>
            <a:endParaRPr lang="en-US"/>
          </a:p>
        </p:txBody>
      </p:sp>
    </p:spTree>
    <p:extLst>
      <p:ext uri="{BB962C8B-B14F-4D97-AF65-F5344CB8AC3E}">
        <p14:creationId xmlns:p14="http://schemas.microsoft.com/office/powerpoint/2010/main" val="2483103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799D62-22FD-4C22-91CC-34EEAE3718C4}" type="datetimeFigureOut">
              <a:rPr lang="en-US" smtClean="0"/>
              <a:t>11/30/2015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D4CE2A-4A0D-434C-88FA-677965D41703}" type="slidenum">
              <a:rPr lang="en-US" smtClean="0"/>
              <a:t>‹#›</a:t>
            </a:fld>
            <a:endParaRPr lang="en-US"/>
          </a:p>
        </p:txBody>
      </p:sp>
    </p:spTree>
    <p:extLst>
      <p:ext uri="{BB962C8B-B14F-4D97-AF65-F5344CB8AC3E}">
        <p14:creationId xmlns:p14="http://schemas.microsoft.com/office/powerpoint/2010/main" val="3334321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1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12.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2.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17.xml"/><Relationship Id="rId4" Type="http://schemas.openxmlformats.org/officeDocument/2006/relationships/hyperlink" Target="http://www.biology-online.org/dictionary.asp?Term=Specific%20Immune%20Response"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2.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2.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1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1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12.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26.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6.xml"/><Relationship Id="rId1" Type="http://schemas.openxmlformats.org/officeDocument/2006/relationships/tags" Target="../tags/tag27.xml"/><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hyperlink" Target="http://sciencelearn.org.nz/About-this-site/Glossary/immune-cells" TargetMode="Externa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1371600" y="3048000"/>
            <a:ext cx="6019800" cy="1015663"/>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en-US"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a:p>
            <a:pPr algn="ctr"/>
            <a:endParaRPr lang="en-US" sz="2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Times New Roman" pitchFamily="18" charset="0"/>
              <a:cs typeface="Times New Roman" pitchFamily="18" charset="0"/>
            </a:endParaRPr>
          </a:p>
        </p:txBody>
      </p:sp>
      <p:sp>
        <p:nvSpPr>
          <p:cNvPr id="19" name="Rectangle 18"/>
          <p:cNvSpPr/>
          <p:nvPr/>
        </p:nvSpPr>
        <p:spPr>
          <a:xfrm>
            <a:off x="2795513" y="2020833"/>
            <a:ext cx="3813865" cy="2800767"/>
          </a:xfrm>
          <a:prstGeom prst="rect">
            <a:avLst/>
          </a:prstGeom>
          <a:noFill/>
        </p:spPr>
        <p:txBody>
          <a:bodyPr wrap="none" lIns="91440" tIns="45720" rIns="91440" bIns="45720">
            <a:spAutoFit/>
          </a:bodyPr>
          <a:lstStyle/>
          <a:p>
            <a:pPr algn="ctr"/>
            <a:endParaRPr lang="en-US" sz="1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12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a:endParaRPr lang="en-US"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endParaRPr>
          </a:p>
          <a:p>
            <a:pPr algn="ctr" eaLnBrk="1" hangingPunct="1"/>
            <a:r>
              <a:rPr lang="en-US" sz="2800" b="1" dirty="0">
                <a:ln w="10541" cmpd="sng">
                  <a:solidFill>
                    <a:schemeClr val="accent1">
                      <a:shade val="88000"/>
                      <a:satMod val="110000"/>
                    </a:schemeClr>
                  </a:solidFill>
                  <a:prstDash val="solid"/>
                </a:ln>
                <a:solidFill>
                  <a:srgbClr val="00B0F0"/>
                </a:solidFill>
                <a:latin typeface="Times New Roman" pitchFamily="18" charset="0"/>
                <a:cs typeface="Times New Roman" pitchFamily="18" charset="0"/>
              </a:rPr>
              <a:t>Zoology  Department</a:t>
            </a:r>
          </a:p>
          <a:p>
            <a:pPr algn="ctr" eaLnBrk="1" hangingPunct="1"/>
            <a:r>
              <a:rPr lang="en-US" sz="2800" b="1" dirty="0">
                <a:ln w="10541" cmpd="sng">
                  <a:solidFill>
                    <a:schemeClr val="accent1">
                      <a:shade val="88000"/>
                      <a:satMod val="110000"/>
                    </a:schemeClr>
                  </a:solidFill>
                  <a:prstDash val="solid"/>
                </a:ln>
                <a:solidFill>
                  <a:srgbClr val="00B0F0"/>
                </a:solidFill>
                <a:latin typeface="Times New Roman" pitchFamily="18" charset="0"/>
                <a:cs typeface="Times New Roman" pitchFamily="18" charset="0"/>
              </a:rPr>
              <a:t>Physiology Of Parasites</a:t>
            </a:r>
          </a:p>
          <a:p>
            <a:pPr algn="ctr" eaLnBrk="1" hangingPunct="1"/>
            <a:r>
              <a:rPr lang="en-US" sz="2800" b="1" dirty="0">
                <a:ln w="10541" cmpd="sng">
                  <a:solidFill>
                    <a:schemeClr val="accent1">
                      <a:shade val="88000"/>
                      <a:satMod val="110000"/>
                    </a:schemeClr>
                  </a:solidFill>
                  <a:prstDash val="solid"/>
                </a:ln>
                <a:solidFill>
                  <a:srgbClr val="00B0F0"/>
                </a:solidFill>
                <a:latin typeface="Times New Roman" pitchFamily="18" charset="0"/>
                <a:cs typeface="Times New Roman" pitchFamily="18" charset="0"/>
              </a:rPr>
              <a:t>(512) Zoo 3(2+1)</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69921" y="508807"/>
            <a:ext cx="7947220" cy="3024052"/>
          </a:xfrm>
          <a:prstGeom prst="rect">
            <a:avLst/>
          </a:prstGeom>
          <a:ln>
            <a:noFill/>
          </a:ln>
          <a:effectLst>
            <a:softEdge rad="112500"/>
          </a:effectLst>
        </p:spPr>
      </p:pic>
      <p:sp>
        <p:nvSpPr>
          <p:cNvPr id="12" name="Slide Number Placeholder 11"/>
          <p:cNvSpPr>
            <a:spLocks noGrp="1"/>
          </p:cNvSpPr>
          <p:nvPr>
            <p:ph type="sldNum" sz="quarter" idx="12"/>
          </p:nvPr>
        </p:nvSpPr>
        <p:spPr/>
        <p:txBody>
          <a:bodyPr/>
          <a:lstStyle/>
          <a:p>
            <a:fld id="{E1E86D11-CC3F-4E57-A6D5-2556FCDF859D}" type="slidenum">
              <a:rPr lang="en-US" smtClean="0">
                <a:latin typeface="Times New Roman" pitchFamily="18" charset="0"/>
                <a:cs typeface="Times New Roman" pitchFamily="18" charset="0"/>
              </a:rPr>
              <a:t>1</a:t>
            </a:fld>
            <a:endParaRPr lang="en-US" dirty="0">
              <a:latin typeface="Times New Roman" pitchFamily="18" charset="0"/>
              <a:cs typeface="Times New Roman" pitchFamily="18" charset="0"/>
            </a:endParaRPr>
          </a:p>
        </p:txBody>
      </p:sp>
      <p:sp>
        <p:nvSpPr>
          <p:cNvPr id="7" name="Rectangle 6"/>
          <p:cNvSpPr/>
          <p:nvPr/>
        </p:nvSpPr>
        <p:spPr>
          <a:xfrm>
            <a:off x="1907704" y="4744993"/>
            <a:ext cx="5984568" cy="954107"/>
          </a:xfrm>
          <a:prstGeom prst="rect">
            <a:avLst/>
          </a:prstGeom>
          <a:noFill/>
        </p:spPr>
        <p:txBody>
          <a:bodyPr wrap="square" lIns="91440" tIns="45720" rIns="91440" bIns="45720">
            <a:spAutoFit/>
          </a:bodyPr>
          <a:lstStyle/>
          <a:p>
            <a:pPr lvl="0" algn="ctr"/>
            <a:r>
              <a:rPr lang="en-US" sz="2800" b="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Introduction </a:t>
            </a:r>
            <a:r>
              <a:rPr lang="en-US" sz="2800" b="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to immune responses to parasitic infections</a:t>
            </a:r>
            <a:endParaRPr lang="en-US" sz="2800" b="1" dirty="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8" name="Flowchart: Process 7"/>
          <p:cNvSpPr/>
          <p:nvPr/>
        </p:nvSpPr>
        <p:spPr>
          <a:xfrm>
            <a:off x="0" y="6400800"/>
            <a:ext cx="9144000" cy="457199"/>
          </a:xfrm>
          <a:prstGeom prst="flowChartProcess">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latin typeface="Times New Roman" pitchFamily="18" charset="0"/>
              <a:cs typeface="Times New Roman" pitchFamily="18" charset="0"/>
            </a:endParaRPr>
          </a:p>
        </p:txBody>
      </p:sp>
      <p:sp>
        <p:nvSpPr>
          <p:cNvPr id="9" name="Flowchart: Process 8"/>
          <p:cNvSpPr/>
          <p:nvPr/>
        </p:nvSpPr>
        <p:spPr>
          <a:xfrm>
            <a:off x="-4485" y="6400801"/>
            <a:ext cx="9144000" cy="457199"/>
          </a:xfrm>
          <a:prstGeom prst="flowChartProcess">
            <a:avLst/>
          </a:prstGeom>
          <a:ln/>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solidFill>
                <a:srgbClr val="FF0000"/>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2929767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lowchart: Process 12"/>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7" name="Rectangle 6"/>
          <p:cNvSpPr/>
          <p:nvPr/>
        </p:nvSpPr>
        <p:spPr>
          <a:xfrm>
            <a:off x="990600" y="1524000"/>
            <a:ext cx="7086600" cy="2308324"/>
          </a:xfrm>
          <a:prstGeom prst="rect">
            <a:avLst/>
          </a:prstGeom>
        </p:spPr>
        <p:txBody>
          <a:bodyPr wrap="square">
            <a:spAutoFit/>
          </a:bodyPr>
          <a:lstStyle/>
          <a:p>
            <a:pPr algn="just">
              <a:lnSpc>
                <a:spcPct val="150000"/>
              </a:lnSpc>
              <a:defRPr/>
            </a:pPr>
            <a:r>
              <a:rPr lang="en-US" sz="2400" dirty="0" smtClean="0">
                <a:solidFill>
                  <a:schemeClr val="tx2"/>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If </a:t>
            </a:r>
            <a:r>
              <a:rPr lang="en-US" sz="2400" dirty="0">
                <a:latin typeface="Times New Roman" pitchFamily="18" charset="0"/>
                <a:cs typeface="Times New Roman" pitchFamily="18" charset="0"/>
              </a:rPr>
              <a:t>a pathogen is able to get past the body's first line of defense, and an infection starts, the body can rely on it's second line of defense.  This will result in what is called an………. </a:t>
            </a: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p:txBody>
      </p:sp>
      <p:sp>
        <p:nvSpPr>
          <p:cNvPr id="10" name="Title 9"/>
          <p:cNvSpPr>
            <a:spLocks noGrp="1"/>
          </p:cNvSpPr>
          <p:nvPr>
            <p:ph type="title"/>
          </p:nvPr>
        </p:nvSpPr>
        <p:spPr/>
        <p:txBody>
          <a:bodyPr>
            <a:normAutofit/>
          </a:bodyPr>
          <a:lstStyle/>
          <a:p>
            <a:r>
              <a:rPr lang="en-US" sz="2800" b="1" dirty="0" smtClean="0">
                <a:solidFill>
                  <a:srgbClr val="00B0F0"/>
                </a:solidFill>
                <a:latin typeface="Times New Roman" pitchFamily="18" charset="0"/>
                <a:cs typeface="Times New Roman" pitchFamily="18" charset="0"/>
              </a:rPr>
              <a:t>III-Second-Line Defenses</a:t>
            </a:r>
            <a:endParaRPr lang="en-US" sz="2800" b="1" dirty="0">
              <a:solidFill>
                <a:srgbClr val="00B0F0"/>
              </a:solidFill>
              <a:latin typeface="Times New Roman" pitchFamily="18" charset="0"/>
              <a:cs typeface="Times New Roman" pitchFamily="18" charset="0"/>
            </a:endParaRPr>
          </a:p>
        </p:txBody>
      </p:sp>
      <p:sp>
        <p:nvSpPr>
          <p:cNvPr id="11" name="Rectangle 10"/>
          <p:cNvSpPr/>
          <p:nvPr/>
        </p:nvSpPr>
        <p:spPr>
          <a:xfrm>
            <a:off x="2909109" y="3617785"/>
            <a:ext cx="3325782" cy="461665"/>
          </a:xfrm>
          <a:prstGeom prst="rect">
            <a:avLst/>
          </a:prstGeom>
        </p:spPr>
        <p:txBody>
          <a:bodyPr wrap="none">
            <a:spAutoFit/>
          </a:bodyPr>
          <a:lstStyle/>
          <a:p>
            <a:pPr algn="ctr"/>
            <a:r>
              <a:rPr lang="en-US" sz="2400" b="1" dirty="0" smtClean="0">
                <a:solidFill>
                  <a:srgbClr val="FF0000"/>
                </a:solidFill>
                <a:latin typeface="Times New Roman" pitchFamily="18" charset="0"/>
                <a:cs typeface="Times New Roman" pitchFamily="18" charset="0"/>
              </a:rPr>
              <a:t>Inflammatory response</a:t>
            </a:r>
            <a:r>
              <a:rPr lang="en-US" sz="2400" dirty="0" smtClean="0">
                <a:solidFill>
                  <a:srgbClr val="FF0000"/>
                </a:solidFill>
                <a:latin typeface="Times New Roman" pitchFamily="18" charset="0"/>
                <a:cs typeface="Times New Roman" pitchFamily="18" charset="0"/>
              </a:rPr>
              <a:t> </a:t>
            </a:r>
            <a:endParaRPr lang="en-US" sz="2400" dirty="0">
              <a:solidFill>
                <a:srgbClr val="FF0000"/>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3777340651"/>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Process 6"/>
          <p:cNvSpPr/>
          <p:nvPr/>
        </p:nvSpPr>
        <p:spPr>
          <a:xfrm>
            <a:off x="-2286" y="6400801"/>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4" name="Rectangle 3"/>
          <p:cNvSpPr/>
          <p:nvPr/>
        </p:nvSpPr>
        <p:spPr>
          <a:xfrm>
            <a:off x="381000" y="1209018"/>
            <a:ext cx="8305800" cy="5078313"/>
          </a:xfrm>
          <a:prstGeom prst="rect">
            <a:avLst/>
          </a:prstGeom>
        </p:spPr>
        <p:txBody>
          <a:bodyPr wrap="square">
            <a:spAutoFit/>
          </a:bodyPr>
          <a:lstStyle/>
          <a:p>
            <a:pPr algn="just">
              <a:lnSpc>
                <a:spcPct val="150000"/>
              </a:lnSpc>
              <a:defRPr/>
            </a:pPr>
            <a:r>
              <a:rPr lang="en-US" sz="2400" dirty="0" smtClean="0">
                <a:latin typeface="Times New Roman" pitchFamily="18" charset="0"/>
                <a:cs typeface="Times New Roman" pitchFamily="18" charset="0"/>
              </a:rPr>
              <a:t>Sometimes </a:t>
            </a:r>
            <a:r>
              <a:rPr lang="en-US" sz="2400" dirty="0">
                <a:latin typeface="Times New Roman" pitchFamily="18" charset="0"/>
                <a:cs typeface="Times New Roman" pitchFamily="18" charset="0"/>
              </a:rPr>
              <a:t>the second line of defense is still not enough and the pathogen is then heading for the body's last line of defense, the </a:t>
            </a:r>
            <a:r>
              <a:rPr lang="en-US" sz="2400" b="1" dirty="0">
                <a:solidFill>
                  <a:srgbClr val="FF0000"/>
                </a:solidFill>
                <a:latin typeface="Times New Roman" pitchFamily="18" charset="0"/>
                <a:cs typeface="Times New Roman" pitchFamily="18" charset="0"/>
              </a:rPr>
              <a:t>immune </a:t>
            </a:r>
            <a:r>
              <a:rPr lang="en-US" sz="2400" b="1" dirty="0" smtClean="0">
                <a:solidFill>
                  <a:srgbClr val="FF0000"/>
                </a:solidFill>
                <a:latin typeface="Times New Roman" pitchFamily="18" charset="0"/>
                <a:cs typeface="Times New Roman" pitchFamily="18" charset="0"/>
              </a:rPr>
              <a:t>system </a:t>
            </a:r>
            <a:r>
              <a:rPr lang="en-US" sz="2400" dirty="0" smtClean="0">
                <a:latin typeface="Times New Roman" pitchFamily="18" charset="0"/>
                <a:cs typeface="Times New Roman" pitchFamily="18" charset="0"/>
              </a:rPr>
              <a:t>. The </a:t>
            </a:r>
            <a:r>
              <a:rPr lang="en-US" sz="2400" dirty="0">
                <a:latin typeface="Times New Roman" pitchFamily="18" charset="0"/>
                <a:cs typeface="Times New Roman" pitchFamily="18" charset="0"/>
              </a:rPr>
              <a:t>immune system recognizes, attacks, destroys, and remembers each pathogen that enters the body.  It does this by making specialized cells and antibodies that render the pathogens </a:t>
            </a:r>
            <a:r>
              <a:rPr lang="en-US" sz="2400" dirty="0" smtClean="0">
                <a:latin typeface="Times New Roman" pitchFamily="18" charset="0"/>
                <a:cs typeface="Times New Roman" pitchFamily="18" charset="0"/>
              </a:rPr>
              <a:t>harmless . Unlike </a:t>
            </a:r>
            <a:r>
              <a:rPr lang="en-US" sz="2400" dirty="0">
                <a:latin typeface="Times New Roman" pitchFamily="18" charset="0"/>
                <a:cs typeface="Times New Roman" pitchFamily="18" charset="0"/>
              </a:rPr>
              <a:t>the first line and second line, defense the immune system differentiates among </a:t>
            </a:r>
            <a:r>
              <a:rPr lang="en-US" sz="2400" dirty="0" err="1" smtClean="0">
                <a:latin typeface="Times New Roman" pitchFamily="18" charset="0"/>
                <a:cs typeface="Times New Roman" pitchFamily="18" charset="0"/>
              </a:rPr>
              <a:t>pathogens.For</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each type of pathogen, the immune system produces cells that are specific for that particular pathogen.</a:t>
            </a:r>
            <a:r>
              <a:rPr lang="en-US" dirty="0"/>
              <a:t>  </a:t>
            </a:r>
          </a:p>
        </p:txBody>
      </p:sp>
      <p:sp>
        <p:nvSpPr>
          <p:cNvPr id="5" name="Rectangle 4"/>
          <p:cNvSpPr/>
          <p:nvPr/>
        </p:nvSpPr>
        <p:spPr>
          <a:xfrm>
            <a:off x="2743200" y="685800"/>
            <a:ext cx="3817648" cy="523220"/>
          </a:xfrm>
          <a:prstGeom prst="rect">
            <a:avLst/>
          </a:prstGeom>
        </p:spPr>
        <p:txBody>
          <a:bodyPr wrap="none">
            <a:spAutoFit/>
          </a:bodyPr>
          <a:lstStyle/>
          <a:p>
            <a:r>
              <a:rPr lang="en-US" sz="2800" b="1" dirty="0" smtClean="0">
                <a:solidFill>
                  <a:srgbClr val="00B0F0"/>
                </a:solidFill>
                <a:latin typeface="Times New Roman" pitchFamily="18" charset="0"/>
                <a:cs typeface="Times New Roman" pitchFamily="18" charset="0"/>
              </a:rPr>
              <a:t>IV-Third-Line Defenses</a:t>
            </a:r>
            <a:endParaRPr lang="en-US" sz="2800" dirty="0">
              <a:solidFill>
                <a:srgbClr val="00B0F0"/>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1935433945"/>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lowchart: Process 11"/>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13" name="Rectangle 3"/>
          <p:cNvSpPr>
            <a:spLocks noGrp="1" noChangeArrowheads="1"/>
          </p:cNvSpPr>
          <p:nvPr>
            <p:ph type="body" idx="1"/>
          </p:nvPr>
        </p:nvSpPr>
        <p:spPr>
          <a:xfrm>
            <a:off x="457200" y="1285220"/>
            <a:ext cx="5105400" cy="4886980"/>
          </a:xfrm>
        </p:spPr>
        <p:txBody>
          <a:bodyPr>
            <a:noAutofit/>
          </a:bodyPr>
          <a:lstStyle/>
          <a:p>
            <a:pPr marL="0" indent="0" algn="just" eaLnBrk="1" hangingPunct="1">
              <a:lnSpc>
                <a:spcPct val="150000"/>
              </a:lnSpc>
              <a:buNone/>
              <a:defRPr/>
            </a:pPr>
            <a:r>
              <a:rPr lang="en-US" sz="2400" dirty="0" smtClean="0">
                <a:latin typeface="Times New Roman" pitchFamily="18" charset="0"/>
                <a:cs typeface="Times New Roman" pitchFamily="18" charset="0"/>
              </a:rPr>
              <a:t>Is a milky body fluid that contains a type of white blood cells, called </a:t>
            </a:r>
            <a:r>
              <a:rPr lang="en-US" sz="2400" dirty="0" smtClean="0">
                <a:solidFill>
                  <a:srgbClr val="FF0000"/>
                </a:solidFill>
                <a:latin typeface="Times New Roman" pitchFamily="18" charset="0"/>
                <a:cs typeface="Times New Roman" pitchFamily="18" charset="0"/>
              </a:rPr>
              <a:t>lymphocytes</a:t>
            </a:r>
            <a:r>
              <a:rPr lang="en-US" sz="2400" dirty="0" smtClean="0">
                <a:latin typeface="Times New Roman" pitchFamily="18" charset="0"/>
                <a:cs typeface="Times New Roman" pitchFamily="18" charset="0"/>
              </a:rPr>
              <a:t>, along with proteins and fats.</a:t>
            </a:r>
          </a:p>
          <a:p>
            <a:pPr algn="just" eaLnBrk="1" hangingPunct="1">
              <a:lnSpc>
                <a:spcPct val="150000"/>
              </a:lnSpc>
              <a:defRPr/>
            </a:pPr>
            <a:r>
              <a:rPr lang="en-US" sz="2400" dirty="0" smtClean="0">
                <a:solidFill>
                  <a:srgbClr val="FF0000"/>
                </a:solidFill>
                <a:latin typeface="Times New Roman" pitchFamily="18" charset="0"/>
                <a:cs typeface="Times New Roman" pitchFamily="18" charset="0"/>
              </a:rPr>
              <a:t>Lymph</a:t>
            </a:r>
            <a:r>
              <a:rPr lang="en-US" sz="2400" dirty="0" smtClean="0">
                <a:solidFill>
                  <a:schemeClr val="tx2"/>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seeps outside the blood vessels in spaces of body tissues and is stored in the </a:t>
            </a:r>
            <a:r>
              <a:rPr lang="en-US" sz="2400" dirty="0" smtClean="0">
                <a:solidFill>
                  <a:srgbClr val="FF0000"/>
                </a:solidFill>
                <a:latin typeface="Times New Roman" pitchFamily="18" charset="0"/>
                <a:cs typeface="Times New Roman" pitchFamily="18" charset="0"/>
              </a:rPr>
              <a:t>lymphatic system </a:t>
            </a:r>
            <a:r>
              <a:rPr lang="en-US" sz="2400" dirty="0" smtClean="0">
                <a:solidFill>
                  <a:schemeClr val="tx2"/>
                </a:solidFill>
                <a:latin typeface="Times New Roman" pitchFamily="18" charset="0"/>
                <a:cs typeface="Times New Roman" pitchFamily="18" charset="0"/>
              </a:rPr>
              <a:t>to </a:t>
            </a:r>
            <a:r>
              <a:rPr lang="en-US" sz="2400" dirty="0" smtClean="0">
                <a:latin typeface="Times New Roman" pitchFamily="18" charset="0"/>
                <a:cs typeface="Times New Roman" pitchFamily="18" charset="0"/>
              </a:rPr>
              <a:t>flow back into the bloodstream. </a:t>
            </a:r>
          </a:p>
          <a:p>
            <a:pPr algn="just" eaLnBrk="1" hangingPunct="1">
              <a:lnSpc>
                <a:spcPct val="150000"/>
              </a:lnSpc>
              <a:buFont typeface="Wingdings" pitchFamily="2" charset="2"/>
              <a:buNone/>
              <a:defRPr/>
            </a:pPr>
            <a:endParaRPr lang="en-US" sz="2400" dirty="0" smtClean="0">
              <a:latin typeface="Times New Roman" pitchFamily="18" charset="0"/>
              <a:cs typeface="Times New Roman" pitchFamily="18" charset="0"/>
            </a:endParaRPr>
          </a:p>
        </p:txBody>
      </p:sp>
      <p:pic>
        <p:nvPicPr>
          <p:cNvPr id="14" name="Picture 5" descr="nh%20neut%20&amp;%20lymph%20x100%20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312929"/>
            <a:ext cx="2819400" cy="25649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3505200" y="595745"/>
            <a:ext cx="1776448" cy="523220"/>
          </a:xfrm>
          <a:prstGeom prst="rect">
            <a:avLst/>
          </a:prstGeom>
        </p:spPr>
        <p:txBody>
          <a:bodyPr wrap="none">
            <a:spAutoFit/>
          </a:bodyPr>
          <a:lstStyle/>
          <a:p>
            <a:r>
              <a:rPr lang="en-US" sz="2800" b="1" u="sng" dirty="0" smtClean="0">
                <a:solidFill>
                  <a:srgbClr val="FF0000"/>
                </a:solidFill>
                <a:latin typeface="Times New Roman" pitchFamily="18" charset="0"/>
                <a:cs typeface="Times New Roman" pitchFamily="18" charset="0"/>
              </a:rPr>
              <a:t>IV-Lymph</a:t>
            </a:r>
            <a:endParaRPr lang="en-US" sz="2800" dirty="0">
              <a:solidFill>
                <a:srgbClr val="FF0000"/>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3477009104"/>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Process 4"/>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7" name="Rectangle 3"/>
          <p:cNvSpPr>
            <a:spLocks noGrp="1" noChangeArrowheads="1"/>
          </p:cNvSpPr>
          <p:nvPr>
            <p:ph type="body" sz="half" idx="1"/>
          </p:nvPr>
        </p:nvSpPr>
        <p:spPr>
          <a:xfrm>
            <a:off x="304800" y="1524000"/>
            <a:ext cx="4876800" cy="3581400"/>
          </a:xfrm>
        </p:spPr>
        <p:txBody>
          <a:bodyPr>
            <a:normAutofit/>
          </a:bodyPr>
          <a:lstStyle/>
          <a:p>
            <a:pPr algn="just" eaLnBrk="1" hangingPunct="1">
              <a:lnSpc>
                <a:spcPct val="150000"/>
              </a:lnSpc>
              <a:buClr>
                <a:srgbClr val="FF0000"/>
              </a:buClr>
              <a:buFont typeface="Courier New" pitchFamily="49" charset="0"/>
              <a:buChar char="o"/>
              <a:defRPr/>
            </a:pPr>
            <a:r>
              <a:rPr lang="en-US" sz="2400" dirty="0" smtClean="0">
                <a:latin typeface="Times New Roman" pitchFamily="18" charset="0"/>
                <a:cs typeface="Times New Roman" pitchFamily="18" charset="0"/>
              </a:rPr>
              <a:t>Through the flow of blood in and out of arteries, and into the veins, and through the </a:t>
            </a:r>
            <a:r>
              <a:rPr lang="en-US" sz="2400" dirty="0" smtClean="0">
                <a:solidFill>
                  <a:srgbClr val="FF0000"/>
                </a:solidFill>
                <a:latin typeface="Times New Roman" pitchFamily="18" charset="0"/>
                <a:cs typeface="Times New Roman" pitchFamily="18" charset="0"/>
              </a:rPr>
              <a:t>lymph nodes </a:t>
            </a:r>
            <a:r>
              <a:rPr lang="en-US" sz="2400" dirty="0" smtClean="0">
                <a:latin typeface="Times New Roman" pitchFamily="18" charset="0"/>
                <a:cs typeface="Times New Roman" pitchFamily="18" charset="0"/>
              </a:rPr>
              <a:t>and into the </a:t>
            </a:r>
            <a:r>
              <a:rPr lang="en-US" sz="2400" dirty="0" smtClean="0">
                <a:solidFill>
                  <a:srgbClr val="FF0000"/>
                </a:solidFill>
                <a:latin typeface="Times New Roman" pitchFamily="18" charset="0"/>
                <a:cs typeface="Times New Roman" pitchFamily="18" charset="0"/>
              </a:rPr>
              <a:t>lymph</a:t>
            </a:r>
            <a:r>
              <a:rPr lang="en-US" sz="2400" dirty="0" smtClean="0">
                <a:latin typeface="Times New Roman" pitchFamily="18" charset="0"/>
                <a:cs typeface="Times New Roman" pitchFamily="18" charset="0"/>
              </a:rPr>
              <a:t>, the body is able to eliminate the products of cellular breakdown and bacterial invasion</a:t>
            </a:r>
            <a:r>
              <a:rPr lang="en-US" sz="2400" dirty="0" smtClean="0">
                <a:solidFill>
                  <a:schemeClr val="tx2"/>
                </a:solidFill>
                <a:latin typeface="Times New Roman" pitchFamily="18" charset="0"/>
                <a:cs typeface="Times New Roman" pitchFamily="18" charset="0"/>
              </a:rPr>
              <a:t>. </a:t>
            </a:r>
          </a:p>
          <a:p>
            <a:pPr eaLnBrk="1" hangingPunct="1">
              <a:buFont typeface="Wingdings" pitchFamily="2" charset="2"/>
              <a:buNone/>
              <a:defRPr/>
            </a:pPr>
            <a:endParaRPr lang="en-US" sz="2800" dirty="0" smtClean="0"/>
          </a:p>
        </p:txBody>
      </p:sp>
      <p:pic>
        <p:nvPicPr>
          <p:cNvPr id="8" name="Picture 5" descr="mesentericlymphnod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5410200" y="1752601"/>
            <a:ext cx="3505200" cy="3124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9" name="Rectangle 8"/>
          <p:cNvSpPr/>
          <p:nvPr/>
        </p:nvSpPr>
        <p:spPr>
          <a:xfrm>
            <a:off x="3340220" y="609600"/>
            <a:ext cx="2463560" cy="523220"/>
          </a:xfrm>
          <a:prstGeom prst="rect">
            <a:avLst/>
          </a:prstGeom>
        </p:spPr>
        <p:txBody>
          <a:bodyPr wrap="none">
            <a:spAutoFit/>
          </a:bodyPr>
          <a:lstStyle/>
          <a:p>
            <a:r>
              <a:rPr lang="en-US" sz="2800" b="1" u="sng" dirty="0" smtClean="0">
                <a:solidFill>
                  <a:srgbClr val="FF0000"/>
                </a:solidFill>
                <a:latin typeface="Times New Roman" pitchFamily="18" charset="0"/>
                <a:cs typeface="Times New Roman" pitchFamily="18" charset="0"/>
              </a:rPr>
              <a:t>Lymph (Cont.)</a:t>
            </a:r>
            <a:endParaRPr lang="en-US" sz="2800" dirty="0">
              <a:solidFill>
                <a:srgbClr val="FF0000"/>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1407520299"/>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Process 6"/>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5" name="Rectangle 4"/>
          <p:cNvSpPr/>
          <p:nvPr/>
        </p:nvSpPr>
        <p:spPr>
          <a:xfrm>
            <a:off x="990600" y="1302327"/>
            <a:ext cx="7162800" cy="5078313"/>
          </a:xfrm>
          <a:prstGeom prst="rect">
            <a:avLst/>
          </a:prstGeom>
        </p:spPr>
        <p:txBody>
          <a:bodyPr wrap="square">
            <a:spAutoFit/>
          </a:bodyPr>
          <a:lstStyle/>
          <a:p>
            <a:pPr marL="342900" indent="-342900" algn="just">
              <a:lnSpc>
                <a:spcPct val="150000"/>
              </a:lnSpc>
              <a:buClr>
                <a:srgbClr val="FF0000"/>
              </a:buClr>
              <a:buFont typeface="Wingdings" pitchFamily="2" charset="2"/>
              <a:buChar char="q"/>
              <a:defRPr/>
            </a:pPr>
            <a:r>
              <a:rPr lang="en-US" sz="2400" dirty="0">
                <a:latin typeface="Times New Roman" pitchFamily="18" charset="0"/>
                <a:cs typeface="Times New Roman" pitchFamily="18" charset="0"/>
              </a:rPr>
              <a:t>There are more than 100 tiny, oval structures called </a:t>
            </a:r>
            <a:r>
              <a:rPr lang="en-US" sz="2400" b="1" u="sng" dirty="0">
                <a:solidFill>
                  <a:srgbClr val="FF0000"/>
                </a:solidFill>
                <a:latin typeface="Times New Roman" pitchFamily="18" charset="0"/>
                <a:cs typeface="Times New Roman" pitchFamily="18" charset="0"/>
              </a:rPr>
              <a:t>lymph nodes</a:t>
            </a:r>
            <a:r>
              <a:rPr lang="en-US" sz="2400" dirty="0">
                <a:latin typeface="Times New Roman" pitchFamily="18" charset="0"/>
                <a:cs typeface="Times New Roman" pitchFamily="18" charset="0"/>
              </a:rPr>
              <a:t>. These are mainly in the neck, groin and armpits, but are scattered all along the lymph vessels. </a:t>
            </a:r>
          </a:p>
          <a:p>
            <a:pPr marL="342900" indent="-342900" algn="just">
              <a:lnSpc>
                <a:spcPct val="150000"/>
              </a:lnSpc>
              <a:buClr>
                <a:srgbClr val="FF0000"/>
              </a:buClr>
              <a:buFont typeface="Wingdings" pitchFamily="2" charset="2"/>
              <a:buChar char="q"/>
              <a:defRPr/>
            </a:pPr>
            <a:r>
              <a:rPr lang="en-US" sz="2400" dirty="0">
                <a:latin typeface="Times New Roman" pitchFamily="18" charset="0"/>
                <a:cs typeface="Times New Roman" pitchFamily="18" charset="0"/>
              </a:rPr>
              <a:t>They act as barriers to infection by filtering out and destroying toxins and germs. The largest body of lymphoid tissue in the human body is the spleen. As the lymph flows through lymph vessels, it passes through lymph nodes. </a:t>
            </a:r>
          </a:p>
          <a:p>
            <a:pPr marL="342900" indent="-342900" algn="just">
              <a:lnSpc>
                <a:spcPct val="150000"/>
              </a:lnSpc>
              <a:buClr>
                <a:srgbClr val="FF0000"/>
              </a:buClr>
              <a:buFont typeface="Wingdings" pitchFamily="2" charset="2"/>
              <a:buChar char="q"/>
              <a:defRPr/>
            </a:pPr>
            <a:endParaRPr lang="en-US" sz="2400" dirty="0">
              <a:latin typeface="Times New Roman" pitchFamily="18" charset="0"/>
              <a:cs typeface="Times New Roman" pitchFamily="18" charset="0"/>
            </a:endParaRPr>
          </a:p>
        </p:txBody>
      </p:sp>
      <p:sp>
        <p:nvSpPr>
          <p:cNvPr id="8" name="Title 7"/>
          <p:cNvSpPr>
            <a:spLocks noGrp="1"/>
          </p:cNvSpPr>
          <p:nvPr>
            <p:ph type="title"/>
          </p:nvPr>
        </p:nvSpPr>
        <p:spPr>
          <a:xfrm>
            <a:off x="3060820" y="538490"/>
            <a:ext cx="2463560" cy="523220"/>
          </a:xfrm>
          <a:prstGeom prst="rect">
            <a:avLst/>
          </a:prstGeom>
        </p:spPr>
        <p:txBody>
          <a:bodyPr wrap="none">
            <a:spAutoFit/>
          </a:bodyPr>
          <a:lstStyle/>
          <a:p>
            <a:r>
              <a:rPr lang="en-US" sz="2800" b="1" u="sng" dirty="0" smtClean="0">
                <a:solidFill>
                  <a:srgbClr val="FF0000"/>
                </a:solidFill>
                <a:latin typeface="Times New Roman" pitchFamily="18" charset="0"/>
                <a:cs typeface="Times New Roman" pitchFamily="18" charset="0"/>
              </a:rPr>
              <a:t>Lymph (Cont.)</a:t>
            </a:r>
            <a:endParaRPr lang="en-US" sz="2800" dirty="0">
              <a:solidFill>
                <a:srgbClr val="FF0000"/>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3132108926"/>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Process 3"/>
          <p:cNvSpPr/>
          <p:nvPr/>
        </p:nvSpPr>
        <p:spPr>
          <a:xfrm>
            <a:off x="0" y="6435193"/>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0975" y="1371600"/>
            <a:ext cx="3700463" cy="465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339426" y="457200"/>
            <a:ext cx="2463560" cy="523220"/>
          </a:xfrm>
          <a:prstGeom prst="rect">
            <a:avLst/>
          </a:prstGeom>
        </p:spPr>
        <p:txBody>
          <a:bodyPr wrap="none">
            <a:spAutoFit/>
          </a:bodyPr>
          <a:lstStyle/>
          <a:p>
            <a:r>
              <a:rPr lang="en-US" sz="2800" b="1" u="sng" dirty="0" smtClean="0">
                <a:solidFill>
                  <a:srgbClr val="FF0000"/>
                </a:solidFill>
                <a:latin typeface="Times New Roman" pitchFamily="18" charset="0"/>
                <a:cs typeface="Times New Roman" pitchFamily="18" charset="0"/>
              </a:rPr>
              <a:t>Lymph (Cont.)</a:t>
            </a:r>
            <a:endParaRPr lang="en-US" sz="2800" dirty="0"/>
          </a:p>
        </p:txBody>
      </p:sp>
    </p:spTree>
    <p:custDataLst>
      <p:tags r:id="rId1"/>
    </p:custDataLst>
    <p:extLst>
      <p:ext uri="{BB962C8B-B14F-4D97-AF65-F5344CB8AC3E}">
        <p14:creationId xmlns:p14="http://schemas.microsoft.com/office/powerpoint/2010/main" val="1116343018"/>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عنوان 1"/>
          <p:cNvSpPr>
            <a:spLocks noGrp="1"/>
          </p:cNvSpPr>
          <p:nvPr>
            <p:ph type="title"/>
          </p:nvPr>
        </p:nvSpPr>
        <p:spPr>
          <a:xfrm>
            <a:off x="395288" y="260350"/>
            <a:ext cx="8523287" cy="1023938"/>
          </a:xfrm>
        </p:spPr>
        <p:txBody>
          <a:bodyPr>
            <a:normAutofit/>
          </a:bodyPr>
          <a:lstStyle/>
          <a:p>
            <a:r>
              <a:rPr lang="en-US" sz="2800" b="1" dirty="0" smtClean="0">
                <a:solidFill>
                  <a:srgbClr val="FF0000"/>
                </a:solidFill>
                <a:latin typeface="Times New Roman" pitchFamily="18" charset="0"/>
                <a:cs typeface="Times New Roman" pitchFamily="18" charset="0"/>
              </a:rPr>
              <a:t>Blood cells</a:t>
            </a:r>
          </a:p>
        </p:txBody>
      </p:sp>
      <p:sp>
        <p:nvSpPr>
          <p:cNvPr id="4" name="Flowchart: Process 3"/>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2" name="Content Placeholder 1"/>
          <p:cNvSpPr>
            <a:spLocks noGrp="1"/>
          </p:cNvSpPr>
          <p:nvPr>
            <p:ph sz="half" idx="1"/>
          </p:nvPr>
        </p:nvSpPr>
        <p:spPr>
          <a:xfrm>
            <a:off x="431540" y="1484784"/>
            <a:ext cx="8280920" cy="4171950"/>
          </a:xfrm>
        </p:spPr>
        <p:txBody>
          <a:bodyPr>
            <a:noAutofit/>
          </a:bodyPr>
          <a:lstStyle/>
          <a:p>
            <a:pPr>
              <a:lnSpc>
                <a:spcPct val="150000"/>
              </a:lnSpc>
              <a:defRPr/>
            </a:pPr>
            <a:r>
              <a:rPr lang="en-US" sz="2400" dirty="0" smtClean="0">
                <a:latin typeface="Times New Roman" pitchFamily="18" charset="0"/>
                <a:cs typeface="Times New Roman" pitchFamily="18" charset="0"/>
              </a:rPr>
              <a:t>White </a:t>
            </a:r>
            <a:r>
              <a:rPr lang="en-US" sz="2400" dirty="0">
                <a:latin typeface="Times New Roman" pitchFamily="18" charset="0"/>
                <a:cs typeface="Times New Roman" pitchFamily="18" charset="0"/>
              </a:rPr>
              <a:t>blood cells called </a:t>
            </a:r>
            <a:r>
              <a:rPr lang="en-US" sz="2400" b="1" u="sng" dirty="0">
                <a:solidFill>
                  <a:srgbClr val="FF0000"/>
                </a:solidFill>
                <a:latin typeface="Times New Roman" pitchFamily="18" charset="0"/>
                <a:cs typeface="Times New Roman" pitchFamily="18" charset="0"/>
              </a:rPr>
              <a:t>macrophages</a:t>
            </a:r>
            <a:r>
              <a:rPr lang="en-US" sz="2400" dirty="0">
                <a:latin typeface="Times New Roman" pitchFamily="18" charset="0"/>
                <a:cs typeface="Times New Roman" pitchFamily="18" charset="0"/>
              </a:rPr>
              <a:t> trap and engulf cell </a:t>
            </a:r>
            <a:r>
              <a:rPr lang="en-US" sz="2400" dirty="0" smtClean="0">
                <a:latin typeface="Times New Roman" pitchFamily="18" charset="0"/>
                <a:cs typeface="Times New Roman" pitchFamily="18" charset="0"/>
              </a:rPr>
              <a:t>   debris </a:t>
            </a:r>
            <a:r>
              <a:rPr lang="en-US" sz="2400" dirty="0">
                <a:latin typeface="Times New Roman" pitchFamily="18" charset="0"/>
                <a:cs typeface="Times New Roman" pitchFamily="18" charset="0"/>
              </a:rPr>
              <a:t>and pathogens. Other white blood cells, called </a:t>
            </a:r>
          </a:p>
          <a:p>
            <a:pPr>
              <a:lnSpc>
                <a:spcPct val="150000"/>
              </a:lnSpc>
              <a:defRPr/>
            </a:pPr>
            <a:r>
              <a:rPr lang="en-US" sz="2400" b="1" u="sng" dirty="0">
                <a:solidFill>
                  <a:srgbClr val="FF0000"/>
                </a:solidFill>
                <a:latin typeface="Times New Roman" pitchFamily="18" charset="0"/>
                <a:cs typeface="Times New Roman" pitchFamily="18" charset="0"/>
              </a:rPr>
              <a:t>Lymphocytes</a:t>
            </a:r>
            <a:r>
              <a:rPr lang="en-US" sz="2400" dirty="0">
                <a:latin typeface="Times New Roman" pitchFamily="18" charset="0"/>
                <a:cs typeface="Times New Roman" pitchFamily="18" charset="0"/>
              </a:rPr>
              <a:t> - are a type of white blood cell capable of producing a </a:t>
            </a:r>
            <a:r>
              <a:rPr lang="en-US" sz="2400" i="1" dirty="0">
                <a:latin typeface="Times New Roman" pitchFamily="18" charset="0"/>
                <a:cs typeface="Times New Roman" pitchFamily="18" charset="0"/>
                <a:hlinkClick r:id="rId4"/>
              </a:rPr>
              <a:t>specific immune response</a:t>
            </a:r>
            <a:r>
              <a:rPr lang="en-US" sz="2400" dirty="0">
                <a:latin typeface="Times New Roman" pitchFamily="18" charset="0"/>
                <a:cs typeface="Times New Roman" pitchFamily="18" charset="0"/>
              </a:rPr>
              <a:t> to unique antigens.  They produce antibodies which are chemicals that mark pathogens for destruction</a:t>
            </a:r>
            <a:r>
              <a:rPr lang="en-US" sz="2400" dirty="0">
                <a:solidFill>
                  <a:schemeClr val="tx2"/>
                </a:solidFill>
              </a:rPr>
              <a:t>.  </a:t>
            </a:r>
          </a:p>
        </p:txBody>
      </p:sp>
    </p:spTree>
    <p:custDataLst>
      <p:tags r:id="rId1"/>
    </p:custDataLst>
    <p:extLst>
      <p:ext uri="{BB962C8B-B14F-4D97-AF65-F5344CB8AC3E}">
        <p14:creationId xmlns:p14="http://schemas.microsoft.com/office/powerpoint/2010/main" val="2309706469"/>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Process 5"/>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9" name="Rectangle 3"/>
          <p:cNvSpPr>
            <a:spLocks noGrp="1" noChangeArrowheads="1"/>
          </p:cNvSpPr>
          <p:nvPr>
            <p:ph type="body" sz="half" idx="1"/>
          </p:nvPr>
        </p:nvSpPr>
        <p:spPr>
          <a:xfrm>
            <a:off x="765571" y="1066800"/>
            <a:ext cx="7612857" cy="2765425"/>
          </a:xfrm>
        </p:spPr>
        <p:txBody>
          <a:bodyPr>
            <a:normAutofit lnSpcReduction="10000"/>
          </a:bodyPr>
          <a:lstStyle/>
          <a:p>
            <a:pPr algn="just" eaLnBrk="1" hangingPunct="1">
              <a:lnSpc>
                <a:spcPct val="150000"/>
              </a:lnSpc>
              <a:buClr>
                <a:srgbClr val="FF0000"/>
              </a:buClr>
              <a:buFont typeface="Courier New" pitchFamily="49" charset="0"/>
              <a:buChar char="o"/>
              <a:defRPr/>
            </a:pPr>
            <a:r>
              <a:rPr lang="en-US" sz="2400" dirty="0" smtClean="0">
                <a:latin typeface="Times New Roman" pitchFamily="18" charset="0"/>
                <a:cs typeface="Times New Roman" pitchFamily="18" charset="0"/>
              </a:rPr>
              <a:t>Once a white cell has left the blood vessel and migrated to the enemy, the next job is to EAT the microbe.</a:t>
            </a:r>
            <a:r>
              <a:rPr lang="en-US" sz="2400" b="1" dirty="0" smtClean="0">
                <a:latin typeface="Times New Roman" pitchFamily="18" charset="0"/>
                <a:cs typeface="Times New Roman" pitchFamily="18" charset="0"/>
              </a:rPr>
              <a:t> </a:t>
            </a:r>
          </a:p>
          <a:p>
            <a:pPr algn="just" eaLnBrk="1" hangingPunct="1">
              <a:lnSpc>
                <a:spcPct val="150000"/>
              </a:lnSpc>
              <a:buClr>
                <a:srgbClr val="FF0000"/>
              </a:buClr>
              <a:buFont typeface="Courier New" pitchFamily="49" charset="0"/>
              <a:buChar char="o"/>
              <a:defRPr/>
            </a:pPr>
            <a:r>
              <a:rPr lang="en-US" sz="2400" dirty="0" smtClean="0">
                <a:latin typeface="Times New Roman" pitchFamily="18" charset="0"/>
                <a:cs typeface="Times New Roman" pitchFamily="18" charset="0"/>
              </a:rPr>
              <a:t>The </a:t>
            </a:r>
            <a:r>
              <a:rPr lang="en-US" sz="2400" dirty="0" smtClean="0">
                <a:solidFill>
                  <a:srgbClr val="FF0000"/>
                </a:solidFill>
                <a:latin typeface="Times New Roman" pitchFamily="18" charset="0"/>
                <a:cs typeface="Times New Roman" pitchFamily="18" charset="0"/>
              </a:rPr>
              <a:t>macrophage</a:t>
            </a:r>
            <a:r>
              <a:rPr lang="en-US" sz="2400" dirty="0" smtClean="0">
                <a:latin typeface="Times New Roman" pitchFamily="18" charset="0"/>
                <a:cs typeface="Times New Roman" pitchFamily="18" charset="0"/>
              </a:rPr>
              <a:t> is a large phagocyte. A </a:t>
            </a:r>
            <a:r>
              <a:rPr lang="en-US" sz="2400" b="1" dirty="0" smtClean="0">
                <a:latin typeface="Times New Roman" pitchFamily="18" charset="0"/>
                <a:cs typeface="Times New Roman" pitchFamily="18" charset="0"/>
              </a:rPr>
              <a:t> </a:t>
            </a:r>
            <a:r>
              <a:rPr lang="en-US" sz="2400" b="1" u="sng" dirty="0" smtClean="0">
                <a:solidFill>
                  <a:srgbClr val="FF0000"/>
                </a:solidFill>
                <a:latin typeface="Times New Roman" pitchFamily="18" charset="0"/>
                <a:cs typeface="Times New Roman" pitchFamily="18" charset="0"/>
              </a:rPr>
              <a:t>phagocyte</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is an eating cell (</a:t>
            </a:r>
            <a:r>
              <a:rPr lang="en-US" sz="2400" dirty="0" err="1" smtClean="0">
                <a:latin typeface="Times New Roman" pitchFamily="18" charset="0"/>
                <a:cs typeface="Times New Roman" pitchFamily="18" charset="0"/>
              </a:rPr>
              <a:t>phago</a:t>
            </a:r>
            <a:r>
              <a:rPr lang="en-US" sz="2400" dirty="0" smtClean="0">
                <a:latin typeface="Times New Roman" pitchFamily="18" charset="0"/>
                <a:cs typeface="Times New Roman" pitchFamily="18" charset="0"/>
              </a:rPr>
              <a:t> = "eating", </a:t>
            </a:r>
            <a:r>
              <a:rPr lang="en-US" sz="2400" dirty="0" err="1" smtClean="0">
                <a:latin typeface="Times New Roman" pitchFamily="18" charset="0"/>
                <a:cs typeface="Times New Roman" pitchFamily="18" charset="0"/>
              </a:rPr>
              <a:t>cyte</a:t>
            </a:r>
            <a:r>
              <a:rPr lang="en-US" sz="2400" dirty="0" smtClean="0">
                <a:latin typeface="Times New Roman" pitchFamily="18" charset="0"/>
                <a:cs typeface="Times New Roman" pitchFamily="18" charset="0"/>
              </a:rPr>
              <a:t> = "cell") which engulfs invaders. </a:t>
            </a:r>
          </a:p>
        </p:txBody>
      </p:sp>
      <p:pic>
        <p:nvPicPr>
          <p:cNvPr id="10" name="Picture 6" descr="ma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685800" y="3810000"/>
            <a:ext cx="7848600" cy="24336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2" name="Rectangle 1"/>
          <p:cNvSpPr/>
          <p:nvPr/>
        </p:nvSpPr>
        <p:spPr>
          <a:xfrm>
            <a:off x="3276600" y="540327"/>
            <a:ext cx="3097323" cy="523220"/>
          </a:xfrm>
          <a:prstGeom prst="rect">
            <a:avLst/>
          </a:prstGeom>
        </p:spPr>
        <p:txBody>
          <a:bodyPr wrap="none">
            <a:spAutoFit/>
          </a:bodyPr>
          <a:lstStyle/>
          <a:p>
            <a:r>
              <a:rPr lang="en-US" sz="2800" b="1" dirty="0">
                <a:solidFill>
                  <a:srgbClr val="FF0000"/>
                </a:solidFill>
                <a:latin typeface="Times New Roman" pitchFamily="18" charset="0"/>
                <a:cs typeface="Times New Roman" pitchFamily="18" charset="0"/>
              </a:rPr>
              <a:t>Blood </a:t>
            </a:r>
            <a:r>
              <a:rPr lang="en-US" sz="2800" b="1" dirty="0" smtClean="0">
                <a:solidFill>
                  <a:srgbClr val="FF0000"/>
                </a:solidFill>
                <a:latin typeface="Times New Roman" pitchFamily="18" charset="0"/>
                <a:cs typeface="Times New Roman" pitchFamily="18" charset="0"/>
              </a:rPr>
              <a:t>cells ( Cont.)</a:t>
            </a:r>
            <a:endParaRPr lang="en-US" sz="2800" dirty="0"/>
          </a:p>
        </p:txBody>
      </p:sp>
    </p:spTree>
    <p:custDataLst>
      <p:tags r:id="rId1"/>
    </p:custDataLst>
    <p:extLst>
      <p:ext uri="{BB962C8B-B14F-4D97-AF65-F5344CB8AC3E}">
        <p14:creationId xmlns:p14="http://schemas.microsoft.com/office/powerpoint/2010/main" val="1488631926"/>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Process 3"/>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7" name="Rectangle 6"/>
          <p:cNvSpPr/>
          <p:nvPr/>
        </p:nvSpPr>
        <p:spPr>
          <a:xfrm>
            <a:off x="381000" y="990600"/>
            <a:ext cx="4191000" cy="5078313"/>
          </a:xfrm>
          <a:prstGeom prst="rect">
            <a:avLst/>
          </a:prstGeom>
        </p:spPr>
        <p:txBody>
          <a:bodyPr wrap="square">
            <a:spAutoFit/>
          </a:bodyPr>
          <a:lstStyle/>
          <a:p>
            <a:pPr algn="just">
              <a:lnSpc>
                <a:spcPct val="150000"/>
              </a:lnSpc>
              <a:defRPr/>
            </a:pPr>
            <a:r>
              <a:rPr lang="en-US" sz="2400" dirty="0">
                <a:latin typeface="Times New Roman" pitchFamily="18" charset="0"/>
                <a:cs typeface="Times New Roman" pitchFamily="18" charset="0"/>
              </a:rPr>
              <a:t>Immunity is the result of the action of two types lymphocytes, the </a:t>
            </a:r>
            <a:r>
              <a:rPr lang="en-US" sz="2400" dirty="0">
                <a:solidFill>
                  <a:srgbClr val="FF0000"/>
                </a:solidFill>
                <a:latin typeface="Times New Roman" pitchFamily="18" charset="0"/>
                <a:cs typeface="Times New Roman" pitchFamily="18" charset="0"/>
              </a:rPr>
              <a:t>B lymphocytes </a:t>
            </a:r>
            <a:r>
              <a:rPr lang="en-US" sz="2400" dirty="0">
                <a:latin typeface="Times New Roman" pitchFamily="18" charset="0"/>
                <a:cs typeface="Times New Roman" pitchFamily="18" charset="0"/>
              </a:rPr>
              <a:t>and the </a:t>
            </a:r>
            <a:r>
              <a:rPr lang="en-US" sz="2400" dirty="0" smtClean="0">
                <a:solidFill>
                  <a:srgbClr val="FF0000"/>
                </a:solidFill>
                <a:latin typeface="Times New Roman" pitchFamily="18" charset="0"/>
                <a:cs typeface="Times New Roman" pitchFamily="18" charset="0"/>
              </a:rPr>
              <a:t>T </a:t>
            </a:r>
            <a:r>
              <a:rPr lang="en-US" sz="2400" dirty="0">
                <a:solidFill>
                  <a:srgbClr val="FF0000"/>
                </a:solidFill>
                <a:latin typeface="Times New Roman" pitchFamily="18" charset="0"/>
                <a:cs typeface="Times New Roman" pitchFamily="18" charset="0"/>
              </a:rPr>
              <a:t>lymphocytes</a:t>
            </a:r>
            <a:r>
              <a:rPr lang="en-US" sz="2400" dirty="0">
                <a:latin typeface="Times New Roman" pitchFamily="18" charset="0"/>
                <a:cs typeface="Times New Roman" pitchFamily="18" charset="0"/>
              </a:rPr>
              <a:t>. </a:t>
            </a:r>
          </a:p>
          <a:p>
            <a:pPr algn="just">
              <a:lnSpc>
                <a:spcPct val="150000"/>
              </a:lnSpc>
              <a:defRPr/>
            </a:pPr>
            <a:r>
              <a:rPr lang="en-US" sz="2400" dirty="0">
                <a:latin typeface="Times New Roman" pitchFamily="18" charset="0"/>
                <a:cs typeface="Times New Roman" pitchFamily="18" charset="0"/>
              </a:rPr>
              <a:t>B cells produce antibodies that are secreted into the blood and lymph. </a:t>
            </a:r>
          </a:p>
          <a:p>
            <a:pPr algn="just">
              <a:lnSpc>
                <a:spcPct val="150000"/>
              </a:lnSpc>
              <a:defRPr/>
            </a:pPr>
            <a:r>
              <a:rPr lang="en-US" sz="2400" dirty="0">
                <a:latin typeface="Times New Roman" pitchFamily="18" charset="0"/>
                <a:cs typeface="Times New Roman" pitchFamily="18" charset="0"/>
              </a:rPr>
              <a:t>T cells attack the cells that have antigens that they recognize.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1295400"/>
            <a:ext cx="3829050" cy="4572000"/>
          </a:xfrm>
          <a:prstGeom prst="rect">
            <a:avLst/>
          </a:prstGeom>
          <a:ln>
            <a:noFill/>
          </a:ln>
          <a:effectLst>
            <a:softEdge rad="112500"/>
          </a:effectLst>
        </p:spPr>
      </p:pic>
    </p:spTree>
    <p:custDataLst>
      <p:tags r:id="rId1"/>
    </p:custDataLst>
    <p:extLst>
      <p:ext uri="{BB962C8B-B14F-4D97-AF65-F5344CB8AC3E}">
        <p14:creationId xmlns:p14="http://schemas.microsoft.com/office/powerpoint/2010/main" val="172218646"/>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Process 4"/>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4" name="Rectangle 3"/>
          <p:cNvSpPr/>
          <p:nvPr/>
        </p:nvSpPr>
        <p:spPr>
          <a:xfrm>
            <a:off x="609600" y="609600"/>
            <a:ext cx="8153400" cy="3416320"/>
          </a:xfrm>
          <a:prstGeom prst="rect">
            <a:avLst/>
          </a:prstGeom>
        </p:spPr>
        <p:txBody>
          <a:bodyPr wrap="square">
            <a:spAutoFit/>
          </a:bodyPr>
          <a:lstStyle/>
          <a:p>
            <a:pPr marL="342900" indent="-342900" algn="just">
              <a:lnSpc>
                <a:spcPct val="150000"/>
              </a:lnSpc>
              <a:buClr>
                <a:srgbClr val="FF0000"/>
              </a:buClr>
              <a:buFont typeface="Courier New" pitchFamily="49" charset="0"/>
              <a:buChar char="o"/>
            </a:pPr>
            <a:r>
              <a:rPr lang="en-US" sz="2400" b="1" dirty="0" smtClean="0">
                <a:solidFill>
                  <a:srgbClr val="FF0000"/>
                </a:solidFill>
                <a:latin typeface="Times New Roman" pitchFamily="18" charset="0"/>
                <a:cs typeface="Times New Roman" pitchFamily="18" charset="0"/>
              </a:rPr>
              <a:t>Killer T Cells</a:t>
            </a:r>
            <a:r>
              <a:rPr lang="en-US" sz="2400"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(lymphocytes) recognize surface markers on other cells labeled for destruction.   They, Killer T Cells,  help to keep virus-infected or malignant cells in check. </a:t>
            </a:r>
          </a:p>
          <a:p>
            <a:pPr marL="342900" indent="-342900" algn="just">
              <a:lnSpc>
                <a:spcPct val="150000"/>
              </a:lnSpc>
              <a:buClr>
                <a:srgbClr val="FF0000"/>
              </a:buClr>
              <a:buFont typeface="Courier New" pitchFamily="49" charset="0"/>
              <a:buChar char="o"/>
            </a:pPr>
            <a:r>
              <a:rPr lang="en-US" sz="2400" dirty="0" smtClean="0">
                <a:latin typeface="Times New Roman" pitchFamily="18" charset="0"/>
                <a:cs typeface="Times New Roman" pitchFamily="18" charset="0"/>
              </a:rPr>
              <a:t> Here, a smaller Killer T Cell (arrow) is attacking and killing a much larger flu virus-infected target. The sequence represents 30 minutes elapsed time. </a:t>
            </a:r>
            <a:endParaRPr lang="en-US" sz="2400" dirty="0">
              <a:latin typeface="Times New Roman" pitchFamily="18" charset="0"/>
              <a:cs typeface="Times New Roman" pitchFamily="18" charset="0"/>
            </a:endParaRPr>
          </a:p>
        </p:txBody>
      </p:sp>
      <p:pic>
        <p:nvPicPr>
          <p:cNvPr id="12" name="Picture 4"/>
          <p:cNvPicPr>
            <a:picLocks noGrp="1" noChangeAspect="1" noChangeArrowheads="1"/>
          </p:cNvPicPr>
          <p:nvPr>
            <p:ph/>
          </p:nvPr>
        </p:nvPicPr>
        <p:blipFill>
          <a:blip r:embed="rId3">
            <a:extLst>
              <a:ext uri="{28A0092B-C50C-407E-A947-70E740481C1C}">
                <a14:useLocalDpi xmlns:a14="http://schemas.microsoft.com/office/drawing/2010/main" val="0"/>
              </a:ext>
            </a:extLst>
          </a:blip>
          <a:srcRect/>
          <a:stretch>
            <a:fillRect/>
          </a:stretch>
        </p:blipFill>
        <p:spPr>
          <a:xfrm>
            <a:off x="762000" y="3871191"/>
            <a:ext cx="7848600" cy="252960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itle 2"/>
          <p:cNvSpPr>
            <a:spLocks noGrp="1"/>
          </p:cNvSpPr>
          <p:nvPr>
            <p:ph type="title"/>
          </p:nvPr>
        </p:nvSpPr>
        <p:spPr/>
        <p:txBody>
          <a:bodyPr/>
          <a:lstStyle/>
          <a:p>
            <a:endParaRPr lang="en-US"/>
          </a:p>
        </p:txBody>
      </p:sp>
    </p:spTree>
    <p:custDataLst>
      <p:tags r:id="rId1"/>
    </p:custDataLst>
    <p:extLst>
      <p:ext uri="{BB962C8B-B14F-4D97-AF65-F5344CB8AC3E}">
        <p14:creationId xmlns:p14="http://schemas.microsoft.com/office/powerpoint/2010/main" val="30030002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4"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to="" calcmode="lin" valueType="num">
                                      <p:cBhvr>
                                        <p:cTn id="7" dur="1" fill="hold"/>
                                        <p:tgtEl>
                                          <p:spTgt spid="12"/>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lowchart: Process 2"/>
          <p:cNvSpPr/>
          <p:nvPr/>
        </p:nvSpPr>
        <p:spPr>
          <a:xfrm>
            <a:off x="0" y="6400800"/>
            <a:ext cx="9144000" cy="457199"/>
          </a:xfrm>
          <a:prstGeom prst="flowChartProcess">
            <a:avLst/>
          </a:prstGeom>
          <a:solidFill>
            <a:srgbClr val="00B0F0"/>
          </a:solidFill>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7" name="Rectangle 6"/>
          <p:cNvSpPr/>
          <p:nvPr/>
        </p:nvSpPr>
        <p:spPr>
          <a:xfrm>
            <a:off x="1553459" y="457200"/>
            <a:ext cx="5966762" cy="905056"/>
          </a:xfrm>
          <a:prstGeom prst="rect">
            <a:avLst/>
          </a:prstGeom>
          <a:noFill/>
        </p:spPr>
        <p:txBody>
          <a:bodyPr wrap="none" lIns="91440" tIns="45720" rIns="91440" bIns="45720">
            <a:spAutoFit/>
          </a:bodyPr>
          <a:lstStyle/>
          <a:p>
            <a:pPr algn="ctr" eaLnBrk="1" hangingPunct="1">
              <a:lnSpc>
                <a:spcPct val="150000"/>
              </a:lnSpc>
            </a:pPr>
            <a:r>
              <a:rPr lang="en-US" sz="4000" b="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Introduction To Immunity</a:t>
            </a:r>
            <a:endParaRPr lang="en-US" sz="4000" b="1" dirty="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447800"/>
            <a:ext cx="8610600" cy="4800600"/>
          </a:xfrm>
          <a:prstGeom prst="rect">
            <a:avLst/>
          </a:prstGeom>
        </p:spPr>
      </p:pic>
    </p:spTree>
    <p:custDataLst>
      <p:tags r:id="rId1"/>
    </p:custDataLst>
    <p:extLst>
      <p:ext uri="{BB962C8B-B14F-4D97-AF65-F5344CB8AC3E}">
        <p14:creationId xmlns:p14="http://schemas.microsoft.com/office/powerpoint/2010/main" val="3370347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Process 5"/>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4" name="Rectangle 3"/>
          <p:cNvSpPr/>
          <p:nvPr/>
        </p:nvSpPr>
        <p:spPr>
          <a:xfrm>
            <a:off x="429491" y="914400"/>
            <a:ext cx="4343400" cy="5078313"/>
          </a:xfrm>
          <a:prstGeom prst="rect">
            <a:avLst/>
          </a:prstGeom>
        </p:spPr>
        <p:txBody>
          <a:bodyPr wrap="square">
            <a:spAutoFit/>
          </a:bodyPr>
          <a:lstStyle/>
          <a:p>
            <a:pPr algn="just">
              <a:lnSpc>
                <a:spcPct val="150000"/>
              </a:lnSpc>
              <a:defRPr/>
            </a:pPr>
            <a:r>
              <a:rPr lang="en-US" sz="2400" dirty="0">
                <a:latin typeface="Times New Roman" pitchFamily="18" charset="0"/>
                <a:cs typeface="Times New Roman" pitchFamily="18" charset="0"/>
              </a:rPr>
              <a:t>It has been estimated that during our lifetime, we will encounter a million foreign antigens capable of causing disease, and our bodies need the same amount of </a:t>
            </a:r>
            <a:r>
              <a:rPr lang="en-US" sz="2400" dirty="0" smtClean="0">
                <a:latin typeface="Times New Roman" pitchFamily="18" charset="0"/>
                <a:cs typeface="Times New Roman" pitchFamily="18" charset="0"/>
              </a:rPr>
              <a:t>Lymphocytes </a:t>
            </a:r>
            <a:r>
              <a:rPr lang="en-US" sz="2400" dirty="0">
                <a:latin typeface="Times New Roman" pitchFamily="18" charset="0"/>
                <a:cs typeface="Times New Roman" pitchFamily="18" charset="0"/>
              </a:rPr>
              <a:t>to defend against them. </a:t>
            </a:r>
            <a:r>
              <a:rPr lang="en-US" sz="2400" dirty="0" smtClean="0">
                <a:latin typeface="Times New Roman" pitchFamily="18" charset="0"/>
                <a:cs typeface="Times New Roman" pitchFamily="18" charset="0"/>
              </a:rPr>
              <a:t>There </a:t>
            </a:r>
            <a:r>
              <a:rPr lang="en-US" sz="2400" dirty="0">
                <a:latin typeface="Times New Roman" pitchFamily="18" charset="0"/>
                <a:cs typeface="Times New Roman" pitchFamily="18" charset="0"/>
              </a:rPr>
              <a:t>will always be a </a:t>
            </a:r>
            <a:r>
              <a:rPr lang="en-US" sz="2400" dirty="0">
                <a:solidFill>
                  <a:srgbClr val="FF0000"/>
                </a:solidFill>
                <a:latin typeface="Times New Roman" pitchFamily="18" charset="0"/>
                <a:cs typeface="Times New Roman" pitchFamily="18" charset="0"/>
              </a:rPr>
              <a:t>different type of lymphocyte for each possible antigen.</a:t>
            </a:r>
            <a:r>
              <a:rPr lang="en-US" sz="2400" dirty="0">
                <a:latin typeface="Times New Roman" pitchFamily="18" charset="0"/>
                <a:cs typeface="Times New Roman" pitchFamily="18" charset="0"/>
              </a:rPr>
              <a:t> </a:t>
            </a:r>
          </a:p>
        </p:txBody>
      </p:sp>
      <p:pic>
        <p:nvPicPr>
          <p:cNvPr id="9" name="Picture 5" descr="antibody"/>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953000" y="1066800"/>
            <a:ext cx="3962400" cy="41148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 Placeholder 2"/>
          <p:cNvSpPr>
            <a:spLocks noGrp="1"/>
          </p:cNvSpPr>
          <p:nvPr>
            <p:ph type="body" sz="half" idx="2"/>
          </p:nvPr>
        </p:nvSpPr>
        <p:spPr/>
        <p:txBody>
          <a:bodyPr/>
          <a:lstStyle/>
          <a:p>
            <a:endParaRPr lang="en-US"/>
          </a:p>
        </p:txBody>
      </p:sp>
    </p:spTree>
    <p:custDataLst>
      <p:tags r:id="rId1"/>
    </p:custDataLst>
    <p:extLst>
      <p:ext uri="{BB962C8B-B14F-4D97-AF65-F5344CB8AC3E}">
        <p14:creationId xmlns:p14="http://schemas.microsoft.com/office/powerpoint/2010/main" val="3257535517"/>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Process 3"/>
          <p:cNvSpPr/>
          <p:nvPr/>
        </p:nvSpPr>
        <p:spPr>
          <a:xfrm>
            <a:off x="0" y="640417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lnSpc>
                <a:spcPct val="150000"/>
              </a:lnSpc>
            </a:pPr>
            <a:endParaRPr lang="en-US">
              <a:solidFill>
                <a:srgbClr val="FF0000"/>
              </a:solidFill>
            </a:endParaRPr>
          </a:p>
        </p:txBody>
      </p:sp>
      <p:sp>
        <p:nvSpPr>
          <p:cNvPr id="6" name="Rectangle 4"/>
          <p:cNvSpPr>
            <a:spLocks noChangeArrowheads="1"/>
          </p:cNvSpPr>
          <p:nvPr/>
        </p:nvSpPr>
        <p:spPr bwMode="auto">
          <a:xfrm>
            <a:off x="762000" y="1071902"/>
            <a:ext cx="76200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lvl="0">
              <a:lnSpc>
                <a:spcPct val="150000"/>
              </a:lnSpc>
            </a:pPr>
            <a:r>
              <a:rPr lang="en-US" sz="2400" dirty="0">
                <a:latin typeface="Times New Roman" pitchFamily="18" charset="0"/>
                <a:cs typeface="Times New Roman" pitchFamily="18" charset="0"/>
              </a:rPr>
              <a:t>O</a:t>
            </a:r>
            <a:r>
              <a:rPr lang="en-US" sz="2400" dirty="0" smtClean="0">
                <a:latin typeface="Times New Roman" pitchFamily="18" charset="0"/>
                <a:cs typeface="Times New Roman" pitchFamily="18" charset="0"/>
              </a:rPr>
              <a:t>ccurs when one </a:t>
            </a:r>
            <a:r>
              <a:rPr lang="en-US" sz="2400" dirty="0">
                <a:latin typeface="Times New Roman" pitchFamily="18" charset="0"/>
                <a:cs typeface="Times New Roman" pitchFamily="18" charset="0"/>
              </a:rPr>
              <a:t>makes his/her own antibodies. This type of immunity is long term. </a:t>
            </a:r>
            <a:endParaRPr lang="en-US" sz="2400" dirty="0" smtClean="0">
              <a:latin typeface="Times New Roman" pitchFamily="18" charset="0"/>
              <a:cs typeface="Times New Roman" pitchFamily="18" charset="0"/>
            </a:endParaRPr>
          </a:p>
          <a:p>
            <a:pPr lvl="0">
              <a:lnSpc>
                <a:spcPct val="150000"/>
              </a:lnSpc>
            </a:pPr>
            <a:r>
              <a:rPr kumimoji="0" lang="en-US" sz="2400" b="1" i="0" u="none" strike="noStrike" cap="none" normalizeH="0" baseline="0" dirty="0" smtClean="0">
                <a:ln>
                  <a:noFill/>
                </a:ln>
                <a:solidFill>
                  <a:srgbClr val="FF0000"/>
                </a:solidFill>
                <a:effectLst/>
                <a:latin typeface="Times New Roman" pitchFamily="18" charset="0"/>
                <a:cs typeface="Times New Roman" pitchFamily="18" charset="0"/>
              </a:rPr>
              <a:t>Getting the disease</a:t>
            </a:r>
            <a:r>
              <a:rPr kumimoji="0" lang="en-US" sz="2400" b="0" i="0" u="none" strike="noStrike" cap="none" normalizeH="0" baseline="0" dirty="0" smtClean="0">
                <a:ln>
                  <a:noFill/>
                </a:ln>
                <a:effectLst/>
                <a:latin typeface="Times New Roman" pitchFamily="18" charset="0"/>
                <a:cs typeface="Times New Roman" pitchFamily="18" charset="0"/>
              </a:rPr>
              <a:t> : If you get an infectious disease (like Chicken Pox), often times, that stimulates the production of MEMORY cells which are then stored to prevent the infection in the future.</a:t>
            </a:r>
          </a:p>
          <a:p>
            <a:pPr eaLnBrk="1" hangingPunct="1">
              <a:lnSpc>
                <a:spcPct val="150000"/>
              </a:lnSpc>
              <a:buFontTx/>
              <a:buChar char="•"/>
            </a:pPr>
            <a:endParaRPr lang="en-US" sz="2400" dirty="0">
              <a:latin typeface="Times New Roman" pitchFamily="18" charset="0"/>
              <a:cs typeface="Times New Roman" pitchFamily="18" charset="0"/>
            </a:endParaRPr>
          </a:p>
          <a:p>
            <a:pPr>
              <a:lnSpc>
                <a:spcPct val="150000"/>
              </a:lnSpc>
            </a:pPr>
            <a:endParaRPr lang="en-US" sz="2400" b="1" dirty="0">
              <a:solidFill>
                <a:schemeClr val="tx2"/>
              </a:solidFill>
              <a:latin typeface="Arial" charset="0"/>
            </a:endParaRPr>
          </a:p>
        </p:txBody>
      </p:sp>
      <p:pic>
        <p:nvPicPr>
          <p:cNvPr id="9" name="Picture 7" descr="sick_gir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6674" y="3886200"/>
            <a:ext cx="3144838" cy="239871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3173997" y="401782"/>
            <a:ext cx="3142783" cy="661207"/>
          </a:xfrm>
          <a:prstGeom prst="rect">
            <a:avLst/>
          </a:prstGeom>
        </p:spPr>
        <p:txBody>
          <a:bodyPr wrap="none">
            <a:spAutoFit/>
          </a:bodyPr>
          <a:lstStyle/>
          <a:p>
            <a:pPr>
              <a:lnSpc>
                <a:spcPct val="150000"/>
              </a:lnSpc>
            </a:pPr>
            <a:r>
              <a:rPr lang="en-US" sz="2800" b="1" dirty="0" smtClean="0">
                <a:solidFill>
                  <a:srgbClr val="00B0F0"/>
                </a:solidFill>
                <a:latin typeface="Times New Roman" pitchFamily="18" charset="0"/>
                <a:cs typeface="Times New Roman" pitchFamily="18" charset="0"/>
              </a:rPr>
              <a:t>V-Active Immunity</a:t>
            </a:r>
            <a:endParaRPr lang="en-US" sz="2800" dirty="0">
              <a:solidFill>
                <a:srgbClr val="00B0F0"/>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2242929912"/>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4"/>
          <p:cNvSpPr>
            <a:spLocks noChangeArrowheads="1"/>
          </p:cNvSpPr>
          <p:nvPr/>
        </p:nvSpPr>
        <p:spPr bwMode="auto">
          <a:xfrm>
            <a:off x="627856" y="1396464"/>
            <a:ext cx="7888288"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
              <a:lnSpc>
                <a:spcPct val="150000"/>
              </a:lnSpc>
            </a:pPr>
            <a:r>
              <a:rPr lang="en-US" sz="2400" dirty="0" smtClean="0">
                <a:latin typeface="Times New Roman" pitchFamily="18" charset="0"/>
                <a:cs typeface="Times New Roman" pitchFamily="18" charset="0"/>
              </a:rPr>
              <a:t>Occurs </a:t>
            </a:r>
            <a:r>
              <a:rPr lang="en-US" sz="2400" dirty="0">
                <a:latin typeface="Times New Roman" pitchFamily="18" charset="0"/>
                <a:cs typeface="Times New Roman" pitchFamily="18" charset="0"/>
              </a:rPr>
              <a:t>when the antibodies come from some other source. This type of immunity is short </a:t>
            </a:r>
            <a:r>
              <a:rPr lang="en-US" sz="2400" dirty="0" smtClean="0">
                <a:latin typeface="Times New Roman" pitchFamily="18" charset="0"/>
                <a:cs typeface="Times New Roman" pitchFamily="18" charset="0"/>
              </a:rPr>
              <a:t>term </a:t>
            </a:r>
            <a:r>
              <a:rPr kumimoji="0" lang="en-US" sz="2400" b="1" i="0" u="none" strike="noStrike" cap="none" normalizeH="0" baseline="0" dirty="0" smtClean="0">
                <a:ln>
                  <a:noFill/>
                </a:ln>
                <a:solidFill>
                  <a:srgbClr val="FF0000"/>
                </a:solidFill>
                <a:effectLst/>
                <a:latin typeface="Times New Roman" pitchFamily="18" charset="0"/>
                <a:cs typeface="Times New Roman" pitchFamily="18" charset="0"/>
              </a:rPr>
              <a:t>Breast milk</a:t>
            </a:r>
            <a:r>
              <a:rPr kumimoji="0" lang="en-US" sz="2400" b="0" i="0" u="none" strike="noStrike" cap="none" normalizeH="0" baseline="0" dirty="0" smtClean="0">
                <a:ln>
                  <a:noFill/>
                </a:ln>
                <a:solidFill>
                  <a:srgbClr val="FF0000"/>
                </a:solidFill>
                <a:effectLst/>
                <a:latin typeface="Times New Roman" pitchFamily="18" charset="0"/>
                <a:cs typeface="Times New Roman" pitchFamily="18" charset="0"/>
              </a:rPr>
              <a:t> </a:t>
            </a:r>
            <a:r>
              <a:rPr kumimoji="0" lang="en-US" sz="2400" b="0" i="0" u="none" strike="noStrike" cap="none" normalizeH="0" baseline="0" dirty="0" smtClean="0">
                <a:ln>
                  <a:noFill/>
                </a:ln>
                <a:effectLst/>
                <a:latin typeface="Times New Roman" pitchFamily="18" charset="0"/>
                <a:cs typeface="Times New Roman" pitchFamily="18" charset="0"/>
              </a:rPr>
              <a:t>. </a:t>
            </a:r>
          </a:p>
          <a:p>
            <a:pPr algn="just">
              <a:lnSpc>
                <a:spcPct val="150000"/>
              </a:lnSpc>
            </a:pPr>
            <a:r>
              <a:rPr kumimoji="0" lang="en-US" sz="2400" b="0" i="0" u="none" strike="noStrike" cap="none" normalizeH="0" baseline="0" dirty="0" smtClean="0">
                <a:ln>
                  <a:noFill/>
                </a:ln>
                <a:effectLst/>
                <a:latin typeface="Times New Roman" pitchFamily="18" charset="0"/>
                <a:cs typeface="Times New Roman" pitchFamily="18" charset="0"/>
              </a:rPr>
              <a:t>Milk from a mother's breast contains antibodies. The baby is acquiring passive immunity. These antibodies will only last several weeks</a:t>
            </a:r>
            <a:r>
              <a:rPr kumimoji="0" lang="en-US" sz="3200" b="0" i="0" u="none" strike="noStrike" cap="none" normalizeH="0" baseline="0" dirty="0" smtClean="0">
                <a:ln>
                  <a:noFill/>
                </a:ln>
                <a:effectLst/>
                <a:latin typeface="Times New Roman" pitchFamily="18" charset="0"/>
                <a:cs typeface="Times New Roman" pitchFamily="18" charset="0"/>
              </a:rPr>
              <a:t>.</a:t>
            </a:r>
            <a:r>
              <a:rPr lang="en-US" sz="3200"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 </a:t>
            </a:r>
            <a:endParaRPr lang="en-US" sz="2400" dirty="0">
              <a:latin typeface="Times New Roman" pitchFamily="18" charset="0"/>
              <a:cs typeface="Times New Roman" pitchFamily="18" charset="0"/>
            </a:endParaRPr>
          </a:p>
          <a:p>
            <a:pPr algn="just">
              <a:lnSpc>
                <a:spcPct val="150000"/>
              </a:lnSpc>
            </a:pPr>
            <a:endParaRPr lang="en-US" sz="2400" dirty="0">
              <a:solidFill>
                <a:schemeClr val="tx2"/>
              </a:solidFill>
              <a:latin typeface="Times New Roman" pitchFamily="18" charset="0"/>
              <a:cs typeface="Times New Roman" pitchFamily="18" charset="0"/>
            </a:endParaRPr>
          </a:p>
        </p:txBody>
      </p:sp>
      <p:pic>
        <p:nvPicPr>
          <p:cNvPr id="60423" name="Picture 7" descr="breast_mil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1" y="3691617"/>
            <a:ext cx="2666999" cy="267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lowchart: Process 5"/>
          <p:cNvSpPr/>
          <p:nvPr/>
        </p:nvSpPr>
        <p:spPr>
          <a:xfrm>
            <a:off x="0" y="6400799"/>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2" name="Rectangle 1"/>
          <p:cNvSpPr/>
          <p:nvPr/>
        </p:nvSpPr>
        <p:spPr>
          <a:xfrm>
            <a:off x="3124200" y="762000"/>
            <a:ext cx="3538148" cy="523220"/>
          </a:xfrm>
          <a:prstGeom prst="rect">
            <a:avLst/>
          </a:prstGeom>
        </p:spPr>
        <p:txBody>
          <a:bodyPr wrap="none">
            <a:spAutoFit/>
          </a:bodyPr>
          <a:lstStyle/>
          <a:p>
            <a:r>
              <a:rPr lang="en-US" sz="2800" b="1" dirty="0" smtClean="0">
                <a:solidFill>
                  <a:srgbClr val="00B0F0"/>
                </a:solidFill>
                <a:latin typeface="Times New Roman" pitchFamily="18" charset="0"/>
                <a:cs typeface="Times New Roman" pitchFamily="18" charset="0"/>
              </a:rPr>
              <a:t>VI-Passive Immunity</a:t>
            </a:r>
            <a:r>
              <a:rPr lang="en-US" sz="2800" dirty="0" smtClean="0">
                <a:solidFill>
                  <a:srgbClr val="00B0F0"/>
                </a:solidFill>
                <a:latin typeface="Times New Roman" pitchFamily="18" charset="0"/>
                <a:cs typeface="Times New Roman" pitchFamily="18" charset="0"/>
              </a:rPr>
              <a:t> </a:t>
            </a:r>
            <a:endParaRPr lang="en-US" sz="2800" dirty="0">
              <a:solidFill>
                <a:srgbClr val="00B0F0"/>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38783603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ln w="1905"/>
                <a:solidFill>
                  <a:srgbClr val="FF0000"/>
                </a:solidFill>
                <a:effectLst>
                  <a:innerShdw blurRad="69850" dist="43180" dir="5400000">
                    <a:srgbClr val="000000">
                      <a:alpha val="65000"/>
                    </a:srgbClr>
                  </a:innerShdw>
                </a:effectLst>
                <a:latin typeface="Times New Roman" pitchFamily="18" charset="0"/>
                <a:ea typeface="+mn-ea"/>
                <a:cs typeface="Times New Roman" pitchFamily="18" charset="0"/>
              </a:rPr>
              <a:t>Final Activity</a:t>
            </a:r>
          </a:p>
        </p:txBody>
      </p:sp>
      <p:sp>
        <p:nvSpPr>
          <p:cNvPr id="4" name="Flowchart: Process 3"/>
          <p:cNvSpPr/>
          <p:nvPr/>
        </p:nvSpPr>
        <p:spPr>
          <a:xfrm>
            <a:off x="0" y="6400799"/>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6" name="Rectangle 5"/>
          <p:cNvSpPr/>
          <p:nvPr/>
        </p:nvSpPr>
        <p:spPr>
          <a:xfrm>
            <a:off x="685800" y="1524000"/>
            <a:ext cx="7772400" cy="2862322"/>
          </a:xfrm>
          <a:prstGeom prst="rect">
            <a:avLst/>
          </a:prstGeom>
        </p:spPr>
        <p:txBody>
          <a:bodyPr wrap="square">
            <a:spAutoFit/>
          </a:bodyPr>
          <a:lstStyle/>
          <a:p>
            <a:pPr marL="342900" indent="-342900">
              <a:lnSpc>
                <a:spcPct val="150000"/>
              </a:lnSpc>
              <a:buClr>
                <a:srgbClr val="FF0000"/>
              </a:buClr>
              <a:buFont typeface="Wingdings" pitchFamily="2" charset="2"/>
              <a:buChar char="Ø"/>
            </a:pPr>
            <a:r>
              <a:rPr lang="en-US" sz="2400" dirty="0" smtClean="0">
                <a:latin typeface="Times New Roman" pitchFamily="18" charset="0"/>
                <a:cs typeface="Times New Roman" pitchFamily="18" charset="0"/>
              </a:rPr>
              <a:t> </a:t>
            </a:r>
            <a:r>
              <a:rPr lang="en-US" sz="2400" b="1" dirty="0" smtClean="0">
                <a:solidFill>
                  <a:srgbClr val="FF0000"/>
                </a:solidFill>
                <a:latin typeface="Times New Roman" pitchFamily="18" charset="0"/>
                <a:cs typeface="Times New Roman" pitchFamily="18" charset="0"/>
              </a:rPr>
              <a:t>Discuss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about the different lymphocyte cells and </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explain the development of the cells, their function, structure and activity</a:t>
            </a:r>
            <a:r>
              <a:rPr lang="en-US" sz="2400" dirty="0" smtClean="0">
                <a:latin typeface="Times New Roman" pitchFamily="18" charset="0"/>
                <a:cs typeface="Times New Roman" pitchFamily="18" charset="0"/>
              </a:rPr>
              <a:t>.</a:t>
            </a:r>
          </a:p>
          <a:p>
            <a:pPr marL="342900" indent="-342900">
              <a:lnSpc>
                <a:spcPct val="150000"/>
              </a:lnSpc>
              <a:buClr>
                <a:srgbClr val="FF0000"/>
              </a:buClr>
              <a:buFont typeface="Wingdings" pitchFamily="2" charset="2"/>
              <a:buChar char="Ø"/>
            </a:pPr>
            <a:r>
              <a:rPr lang="en-US" sz="2400" b="1" dirty="0">
                <a:solidFill>
                  <a:srgbClr val="FF0000"/>
                </a:solidFill>
                <a:latin typeface="Times New Roman" pitchFamily="18" charset="0"/>
                <a:cs typeface="Times New Roman" pitchFamily="18" charset="0"/>
              </a:rPr>
              <a:t>Analysis and Conclusions</a:t>
            </a:r>
            <a:endParaRPr lang="en-US" sz="2400" b="1" dirty="0" smtClean="0">
              <a:solidFill>
                <a:srgbClr val="FF0000"/>
              </a:solidFill>
              <a:latin typeface="Times New Roman" pitchFamily="18" charset="0"/>
              <a:cs typeface="Times New Roman" pitchFamily="18" charset="0"/>
            </a:endParaRPr>
          </a:p>
          <a:p>
            <a:pPr marL="342900" indent="-342900">
              <a:lnSpc>
                <a:spcPct val="150000"/>
              </a:lnSpc>
              <a:buClr>
                <a:srgbClr val="FF0000"/>
              </a:buClr>
              <a:buFont typeface="Wingdings" pitchFamily="2" charset="2"/>
              <a:buChar char="Ø"/>
            </a:pPr>
            <a:r>
              <a:rPr lang="en-US" sz="2400" dirty="0" smtClean="0">
                <a:latin typeface="Times New Roman" pitchFamily="18" charset="0"/>
                <a:cs typeface="Times New Roman" pitchFamily="18" charset="0"/>
              </a:rPr>
              <a:t>Contrast </a:t>
            </a:r>
            <a:r>
              <a:rPr lang="en-US" sz="2400" dirty="0">
                <a:latin typeface="Times New Roman" pitchFamily="18" charset="0"/>
                <a:cs typeface="Times New Roman" pitchFamily="18" charset="0"/>
              </a:rPr>
              <a:t>B cells with killer T cells.</a:t>
            </a:r>
          </a:p>
        </p:txBody>
      </p:sp>
    </p:spTree>
    <p:custDataLst>
      <p:tags r:id="rId1"/>
    </p:custDataLst>
    <p:extLst>
      <p:ext uri="{BB962C8B-B14F-4D97-AF65-F5344CB8AC3E}">
        <p14:creationId xmlns:p14="http://schemas.microsoft.com/office/powerpoint/2010/main" val="2456155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Final Activity</a:t>
            </a:r>
            <a:endParaRPr lang="en-US" sz="28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219200"/>
            <a:ext cx="8153400" cy="5067300"/>
          </a:xfrm>
          <a:prstGeom prst="rect">
            <a:avLst/>
          </a:prstGeom>
        </p:spPr>
      </p:pic>
    </p:spTree>
    <p:custDataLst>
      <p:tags r:id="rId1"/>
    </p:custDataLst>
    <p:extLst>
      <p:ext uri="{BB962C8B-B14F-4D97-AF65-F5344CB8AC3E}">
        <p14:creationId xmlns:p14="http://schemas.microsoft.com/office/powerpoint/2010/main" val="12858759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vaccin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733800" y="4222321"/>
            <a:ext cx="4883150" cy="217847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7"/>
          <p:cNvSpPr>
            <a:spLocks noChangeArrowheads="1"/>
          </p:cNvSpPr>
          <p:nvPr/>
        </p:nvSpPr>
        <p:spPr bwMode="auto">
          <a:xfrm>
            <a:off x="762000" y="762000"/>
            <a:ext cx="7620000"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algn="ctr" eaLnBrk="1" hangingPunct="1"/>
            <a:r>
              <a:rPr lang="en-US" sz="2800" b="1" dirty="0" smtClean="0">
                <a:solidFill>
                  <a:srgbClr val="FF0000"/>
                </a:solidFill>
                <a:latin typeface="Times New Roman" pitchFamily="18" charset="0"/>
                <a:cs typeface="Times New Roman" pitchFamily="18" charset="0"/>
              </a:rPr>
              <a:t>Vaccination</a:t>
            </a:r>
            <a:r>
              <a:rPr lang="en-US" sz="3200" dirty="0" smtClean="0">
                <a:latin typeface="Times New Roman" pitchFamily="18" charset="0"/>
                <a:cs typeface="Times New Roman" pitchFamily="18" charset="0"/>
              </a:rPr>
              <a:t> </a:t>
            </a:r>
          </a:p>
          <a:p>
            <a:pPr algn="just" eaLnBrk="1" hangingPunct="1">
              <a:lnSpc>
                <a:spcPct val="150000"/>
              </a:lnSpc>
            </a:pPr>
            <a:r>
              <a:rPr lang="en-US" sz="2400" dirty="0" smtClean="0">
                <a:latin typeface="Times New Roman" pitchFamily="18" charset="0"/>
                <a:cs typeface="Times New Roman" pitchFamily="18" charset="0"/>
              </a:rPr>
              <a:t>A </a:t>
            </a:r>
            <a:r>
              <a:rPr lang="en-US" sz="2400" dirty="0">
                <a:latin typeface="Times New Roman" pitchFamily="18" charset="0"/>
                <a:cs typeface="Times New Roman" pitchFamily="18" charset="0"/>
              </a:rPr>
              <a:t>vaccination is an injection of a weakened form of the actual antigen that causes the disease. The injection is too weak to make you sick, but your B lymphocytes will recognize the antigen and react as if it were the "real thing". Thus, you produce MEMORY cells for long term immunity. </a:t>
            </a:r>
          </a:p>
        </p:txBody>
      </p:sp>
      <p:sp>
        <p:nvSpPr>
          <p:cNvPr id="6" name="Flowchart: Process 5"/>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36763833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1E86D11-CC3F-4E57-A6D5-2556FCDF859D}" type="slidenum">
              <a:rPr lang="en-US" smtClean="0"/>
              <a:t>26</a:t>
            </a:fld>
            <a:endParaRPr lang="en-US"/>
          </a:p>
        </p:txBody>
      </p:sp>
      <p:sp>
        <p:nvSpPr>
          <p:cNvPr id="5" name="Rectangle 4"/>
          <p:cNvSpPr/>
          <p:nvPr/>
        </p:nvSpPr>
        <p:spPr>
          <a:xfrm>
            <a:off x="3481326" y="381000"/>
            <a:ext cx="1702710" cy="523220"/>
          </a:xfrm>
          <a:prstGeom prst="rect">
            <a:avLst/>
          </a:prstGeom>
          <a:noFill/>
        </p:spPr>
        <p:txBody>
          <a:bodyPr wrap="none" lIns="91440" tIns="45720" rIns="91440" bIns="45720">
            <a:spAutoFit/>
          </a:bodyPr>
          <a:lstStyle/>
          <a:p>
            <a:pPr algn="ctr"/>
            <a:r>
              <a:rPr lang="en-US" sz="2800" b="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Summary</a:t>
            </a:r>
            <a:endParaRPr lang="en-US" sz="2800" b="1" dirty="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endParaRPr>
          </a:p>
        </p:txBody>
      </p:sp>
      <p:sp>
        <p:nvSpPr>
          <p:cNvPr id="7" name="Flowchart: Process 6"/>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066800"/>
            <a:ext cx="8534400" cy="508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0447929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Content Placeholder 2"/>
          <p:cNvSpPr>
            <a:spLocks noGrp="1"/>
          </p:cNvSpPr>
          <p:nvPr>
            <p:ph idx="1"/>
          </p:nvPr>
        </p:nvSpPr>
        <p:spPr>
          <a:xfrm>
            <a:off x="600856" y="836712"/>
            <a:ext cx="7920880" cy="4032448"/>
          </a:xfrm>
        </p:spPr>
        <p:txBody>
          <a:bodyPr>
            <a:noAutofit/>
          </a:bodyPr>
          <a:lstStyle/>
          <a:p>
            <a:pPr marL="0" indent="0" algn="just">
              <a:lnSpc>
                <a:spcPct val="150000"/>
              </a:lnSpc>
              <a:buClr>
                <a:srgbClr val="FF0000"/>
              </a:buClr>
              <a:buNone/>
            </a:pPr>
            <a:endParaRPr lang="ar-SA" sz="2400" dirty="0" smtClean="0">
              <a:latin typeface="Times New Roman" pitchFamily="18" charset="0"/>
              <a:cs typeface="Times New Roman" pitchFamily="18" charset="0"/>
            </a:endParaRPr>
          </a:p>
          <a:p>
            <a:pPr marL="0" indent="0" algn="just">
              <a:lnSpc>
                <a:spcPct val="150000"/>
              </a:lnSpc>
              <a:buClr>
                <a:srgbClr val="FF0000"/>
              </a:buClr>
              <a:buNone/>
            </a:pPr>
            <a:endParaRPr lang="ar-SA" sz="2400" dirty="0" smtClean="0">
              <a:latin typeface="Times New Roman" pitchFamily="18" charset="0"/>
              <a:cs typeface="Times New Roman" pitchFamily="18" charset="0"/>
            </a:endParaRPr>
          </a:p>
        </p:txBody>
      </p:sp>
      <p:sp>
        <p:nvSpPr>
          <p:cNvPr id="4" name="Flowchart: Process 3"/>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lnSpc>
                <a:spcPct val="150000"/>
              </a:lnSpc>
            </a:pPr>
            <a:endParaRPr lang="en-US" sz="2400">
              <a:solidFill>
                <a:srgbClr val="FF0000"/>
              </a:solidFill>
              <a:latin typeface="Times New Roman" pitchFamily="18" charset="0"/>
              <a:cs typeface="Times New Roman" pitchFamily="18" charset="0"/>
            </a:endParaRPr>
          </a:p>
        </p:txBody>
      </p:sp>
      <p:pic>
        <p:nvPicPr>
          <p:cNvPr id="2" name="Female 12"/>
          <p:cNvPicPr>
            <a:picLocks noChangeAspect="1"/>
          </p:cNvPicPr>
          <p:nvPr>
            <p:custDataLst>
              <p:tags r:id="rId2"/>
            </p:custDataLst>
          </p:nvPr>
        </p:nvPicPr>
        <p:blipFill>
          <a:blip r:embed="rId4">
            <a:extLst>
              <a:ext uri="{28A0092B-C50C-407E-A947-70E740481C1C}">
                <a14:useLocalDpi xmlns:a14="http://schemas.microsoft.com/office/drawing/2010/main" val="0"/>
              </a:ext>
            </a:extLst>
          </a:blip>
          <a:stretch>
            <a:fillRect/>
          </a:stretch>
        </p:blipFill>
        <p:spPr>
          <a:xfrm>
            <a:off x="5486400" y="3810000"/>
            <a:ext cx="3490168" cy="2590800"/>
          </a:xfrm>
          <a:prstGeom prst="rect">
            <a:avLst/>
          </a:prstGeom>
          <a:ln>
            <a:noFill/>
          </a:ln>
          <a:effectLst>
            <a:softEdge rad="112500"/>
          </a:effectLst>
        </p:spPr>
      </p:pic>
      <p:sp>
        <p:nvSpPr>
          <p:cNvPr id="6" name="Rectangle 2"/>
          <p:cNvSpPr>
            <a:spLocks noGrp="1" noChangeArrowheads="1"/>
          </p:cNvSpPr>
          <p:nvPr>
            <p:ph type="title"/>
          </p:nvPr>
        </p:nvSpPr>
        <p:spPr>
          <a:xfrm>
            <a:off x="457200" y="274638"/>
            <a:ext cx="8229600" cy="1143000"/>
          </a:xfrm>
        </p:spPr>
        <p:txBody>
          <a:bodyPr>
            <a:normAutofit/>
          </a:bodyPr>
          <a:lstStyle/>
          <a:p>
            <a:pPr eaLnBrk="1" hangingPunct="1">
              <a:lnSpc>
                <a:spcPct val="150000"/>
              </a:lnSpc>
              <a:defRPr/>
            </a:pPr>
            <a:r>
              <a:rPr lang="en-US" sz="2800" b="1" dirty="0" smtClean="0">
                <a:solidFill>
                  <a:srgbClr val="FF0000"/>
                </a:solidFill>
                <a:latin typeface="Times New Roman" pitchFamily="18" charset="0"/>
                <a:cs typeface="Times New Roman" pitchFamily="18" charset="0"/>
              </a:rPr>
              <a:t>What is an infectious disease?</a:t>
            </a:r>
          </a:p>
        </p:txBody>
      </p:sp>
      <p:sp>
        <p:nvSpPr>
          <p:cNvPr id="7" name="Rectangle 3"/>
          <p:cNvSpPr txBox="1">
            <a:spLocks noChangeArrowheads="1"/>
          </p:cNvSpPr>
          <p:nvPr/>
        </p:nvSpPr>
        <p:spPr>
          <a:xfrm>
            <a:off x="685800" y="1600200"/>
            <a:ext cx="7467600" cy="25146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lnSpc>
                <a:spcPct val="150000"/>
              </a:lnSpc>
              <a:buClr>
                <a:srgbClr val="FF0000"/>
              </a:buClr>
              <a:buFont typeface="Courier New" pitchFamily="49" charset="0"/>
              <a:buChar char="o"/>
              <a:defRPr/>
            </a:pPr>
            <a:r>
              <a:rPr lang="en-US" sz="2400" dirty="0" smtClean="0">
                <a:latin typeface="Times New Roman" pitchFamily="18" charset="0"/>
                <a:cs typeface="Times New Roman" pitchFamily="18" charset="0"/>
              </a:rPr>
              <a:t>An </a:t>
            </a:r>
            <a:r>
              <a:rPr lang="en-US" sz="2400" dirty="0" smtClean="0">
                <a:solidFill>
                  <a:srgbClr val="FF0000"/>
                </a:solidFill>
                <a:latin typeface="Times New Roman" pitchFamily="18" charset="0"/>
                <a:cs typeface="Times New Roman" pitchFamily="18" charset="0"/>
              </a:rPr>
              <a:t>infectious disease </a:t>
            </a:r>
            <a:r>
              <a:rPr lang="en-US" sz="2400" dirty="0" smtClean="0">
                <a:latin typeface="Times New Roman" pitchFamily="18" charset="0"/>
                <a:cs typeface="Times New Roman" pitchFamily="18" charset="0"/>
              </a:rPr>
              <a:t>is one in which minute organisms, invisible to the naked eye, invade and multiply within the body . Many of these organisms are contagious, that is they spread between people in close contact. </a:t>
            </a:r>
            <a:endParaRPr lang="en-US" sz="2400" dirty="0">
              <a:latin typeface="Times New Roman" pitchFamily="18" charset="0"/>
              <a:cs typeface="Times New Roman" pitchFamily="18" charset="0"/>
            </a:endParaRPr>
          </a:p>
        </p:txBody>
      </p:sp>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82686" y="4191000"/>
            <a:ext cx="2247900" cy="2038350"/>
          </a:xfrm>
          <a:prstGeom prst="rect">
            <a:avLst/>
          </a:prstGeom>
        </p:spPr>
      </p:pic>
    </p:spTree>
    <p:custDataLst>
      <p:tags r:id="rId1"/>
    </p:custDataLst>
    <p:extLst>
      <p:ext uri="{BB962C8B-B14F-4D97-AF65-F5344CB8AC3E}">
        <p14:creationId xmlns:p14="http://schemas.microsoft.com/office/powerpoint/2010/main" val="115341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144" y="1301751"/>
            <a:ext cx="7611082" cy="2051050"/>
          </a:xfrm>
        </p:spPr>
        <p:txBody>
          <a:bodyPr>
            <a:normAutofit/>
          </a:bodyPr>
          <a:lstStyle/>
          <a:p>
            <a:pPr algn="just">
              <a:lnSpc>
                <a:spcPct val="150000"/>
              </a:lnSpc>
              <a:defRPr/>
            </a:pPr>
            <a:r>
              <a:rPr lang="en-US" sz="2400" dirty="0">
                <a:solidFill>
                  <a:srgbClr val="FF0000"/>
                </a:solidFill>
                <a:latin typeface="Times New Roman" pitchFamily="18" charset="0"/>
                <a:cs typeface="Times New Roman" pitchFamily="18" charset="0"/>
              </a:rPr>
              <a:t>Endemic diseases </a:t>
            </a:r>
            <a:r>
              <a:rPr lang="en-US" sz="2400" dirty="0">
                <a:latin typeface="Times New Roman" pitchFamily="18" charset="0"/>
                <a:cs typeface="Times New Roman" pitchFamily="18" charset="0"/>
              </a:rPr>
              <a:t>are those found normally in a </a:t>
            </a:r>
            <a:r>
              <a:rPr lang="en-US" sz="2400" dirty="0" smtClean="0">
                <a:latin typeface="Times New Roman" pitchFamily="18" charset="0"/>
                <a:cs typeface="Times New Roman" pitchFamily="18" charset="0"/>
              </a:rPr>
              <a:t>population .For </a:t>
            </a:r>
            <a:r>
              <a:rPr lang="en-US" sz="2400" dirty="0">
                <a:latin typeface="Times New Roman" pitchFamily="18" charset="0"/>
                <a:cs typeface="Times New Roman" pitchFamily="18" charset="0"/>
              </a:rPr>
              <a:t>example…….</a:t>
            </a:r>
          </a:p>
          <a:p>
            <a:pPr marL="0" indent="0" algn="just">
              <a:lnSpc>
                <a:spcPct val="150000"/>
              </a:lnSpc>
              <a:buNone/>
            </a:pPr>
            <a:endParaRPr lang="en-US" sz="2400" dirty="0" smtClean="0">
              <a:latin typeface="Times New Roman" pitchFamily="18" charset="0"/>
              <a:cs typeface="Times New Roman" pitchFamily="18" charset="0"/>
            </a:endParaRPr>
          </a:p>
          <a:p>
            <a:pPr marL="0" indent="0" algn="just">
              <a:lnSpc>
                <a:spcPct val="150000"/>
              </a:lnSpc>
              <a:buNone/>
            </a:pPr>
            <a:endParaRPr lang="en-US" sz="2400" dirty="0" smtClean="0">
              <a:latin typeface="Times New Roman" pitchFamily="18" charset="0"/>
              <a:cs typeface="Times New Roman" pitchFamily="18" charset="0"/>
            </a:endParaRPr>
          </a:p>
          <a:p>
            <a:pPr marL="0" indent="0" algn="just">
              <a:lnSpc>
                <a:spcPct val="150000"/>
              </a:lnSpc>
              <a:buNone/>
            </a:pPr>
            <a:endParaRPr lang="en-US" sz="2400" dirty="0">
              <a:latin typeface="Times New Roman" pitchFamily="18" charset="0"/>
              <a:cs typeface="Times New Roman" pitchFamily="18" charset="0"/>
            </a:endParaRPr>
          </a:p>
        </p:txBody>
      </p:sp>
      <p:pic>
        <p:nvPicPr>
          <p:cNvPr id="4" name="Picture 5" descr="Cold"/>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a:xfrm>
            <a:off x="4611640" y="1877290"/>
            <a:ext cx="3922760" cy="269471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txBox="1">
            <a:spLocks noChangeArrowheads="1"/>
          </p:cNvSpPr>
          <p:nvPr/>
        </p:nvSpPr>
        <p:spPr>
          <a:xfrm>
            <a:off x="583432" y="3734738"/>
            <a:ext cx="7722368" cy="312326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50000"/>
              </a:lnSpc>
              <a:buNone/>
              <a:defRPr/>
            </a:pPr>
            <a:endParaRPr lang="en-US" sz="2400" dirty="0" smtClean="0">
              <a:latin typeface="Times New Roman" pitchFamily="18" charset="0"/>
              <a:cs typeface="Times New Roman" pitchFamily="18" charset="0"/>
            </a:endParaRPr>
          </a:p>
          <a:p>
            <a:pPr marL="0" indent="0" algn="just">
              <a:lnSpc>
                <a:spcPct val="150000"/>
              </a:lnSpc>
              <a:buNone/>
              <a:defRPr/>
            </a:pPr>
            <a:r>
              <a:rPr lang="en-US" sz="2400" dirty="0" smtClean="0">
                <a:latin typeface="Times New Roman" pitchFamily="18" charset="0"/>
                <a:cs typeface="Times New Roman" pitchFamily="18" charset="0"/>
              </a:rPr>
              <a:t>An </a:t>
            </a:r>
            <a:r>
              <a:rPr lang="en-US" sz="2400" dirty="0" smtClean="0">
                <a:solidFill>
                  <a:srgbClr val="FF0000"/>
                </a:solidFill>
                <a:latin typeface="Times New Roman" pitchFamily="18" charset="0"/>
                <a:cs typeface="Times New Roman" pitchFamily="18" charset="0"/>
              </a:rPr>
              <a:t>epidemic disease </a:t>
            </a:r>
            <a:r>
              <a:rPr lang="en-US" sz="2400" dirty="0" smtClean="0">
                <a:latin typeface="Times New Roman" pitchFamily="18" charset="0"/>
                <a:cs typeface="Times New Roman" pitchFamily="18" charset="0"/>
              </a:rPr>
              <a:t>is a disease that many people acquire over a short period of time. For example………</a:t>
            </a:r>
            <a:endParaRPr lang="en-US" sz="2400" dirty="0">
              <a:latin typeface="Times New Roman" pitchFamily="18" charset="0"/>
              <a:cs typeface="Times New Roman" pitchFamily="18" charset="0"/>
            </a:endParaRPr>
          </a:p>
        </p:txBody>
      </p:sp>
      <p:sp>
        <p:nvSpPr>
          <p:cNvPr id="6" name="Rectangle 3"/>
          <p:cNvSpPr txBox="1">
            <a:spLocks noChangeArrowheads="1"/>
          </p:cNvSpPr>
          <p:nvPr/>
        </p:nvSpPr>
        <p:spPr bwMode="auto">
          <a:xfrm>
            <a:off x="597287" y="5486399"/>
            <a:ext cx="7624938" cy="1103313"/>
          </a:xfrm>
          <a:prstGeom prst="rect">
            <a:avLst/>
          </a:prstGeom>
          <a:noFill/>
          <a:ln w="9525">
            <a:noFill/>
            <a:miter lim="800000"/>
            <a:headEnd/>
            <a:tailEnd/>
          </a:ln>
          <a:effectLst/>
        </p:spPr>
        <p:txBody>
          <a:bodyPr/>
          <a:lstStyle/>
          <a:p>
            <a:pPr algn="just" eaLnBrk="1" hangingPunct="1">
              <a:spcBef>
                <a:spcPct val="20000"/>
              </a:spcBef>
              <a:buClr>
                <a:schemeClr val="hlink"/>
              </a:buClr>
              <a:buSzPct val="80000"/>
              <a:defRPr/>
            </a:pPr>
            <a:r>
              <a:rPr lang="en-US" sz="2400" kern="0" dirty="0" smtClean="0">
                <a:latin typeface="Times New Roman" pitchFamily="18" charset="0"/>
                <a:cs typeface="Times New Roman" pitchFamily="18" charset="0"/>
              </a:rPr>
              <a:t>A </a:t>
            </a:r>
            <a:r>
              <a:rPr lang="en-US" sz="2400" kern="0" dirty="0">
                <a:solidFill>
                  <a:srgbClr val="FF0000"/>
                </a:solidFill>
                <a:latin typeface="Times New Roman" pitchFamily="18" charset="0"/>
                <a:cs typeface="Times New Roman" pitchFamily="18" charset="0"/>
              </a:rPr>
              <a:t>pandemic disease</a:t>
            </a:r>
            <a:r>
              <a:rPr lang="en-US" sz="2400" kern="0" dirty="0">
                <a:latin typeface="Times New Roman" pitchFamily="18" charset="0"/>
                <a:cs typeface="Times New Roman" pitchFamily="18" charset="0"/>
              </a:rPr>
              <a:t> is a world-wide epidemic disease.</a:t>
            </a:r>
          </a:p>
          <a:p>
            <a:pPr marL="342900" indent="-342900" algn="just" eaLnBrk="1" hangingPunct="1">
              <a:spcBef>
                <a:spcPct val="20000"/>
              </a:spcBef>
              <a:buClr>
                <a:schemeClr val="hlink"/>
              </a:buClr>
              <a:buSzPct val="80000"/>
              <a:buFont typeface="Wingdings" pitchFamily="2" charset="2"/>
              <a:buChar char="n"/>
              <a:defRPr/>
            </a:pPr>
            <a:endParaRPr lang="en-US" sz="2400" kern="0" dirty="0">
              <a:latin typeface="Times New Roman" pitchFamily="18" charset="0"/>
              <a:cs typeface="Times New Roman" pitchFamily="18" charset="0"/>
            </a:endParaRPr>
          </a:p>
        </p:txBody>
      </p:sp>
      <p:sp>
        <p:nvSpPr>
          <p:cNvPr id="7" name="Flowchart: Process 6"/>
          <p:cNvSpPr/>
          <p:nvPr/>
        </p:nvSpPr>
        <p:spPr>
          <a:xfrm>
            <a:off x="0" y="6400801"/>
            <a:ext cx="9143999"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just">
              <a:lnSpc>
                <a:spcPct val="150000"/>
              </a:lnSpc>
            </a:pPr>
            <a:endParaRPr lang="en-US" sz="2400">
              <a:solidFill>
                <a:srgbClr val="FF0000"/>
              </a:solidFill>
              <a:latin typeface="Times New Roman" pitchFamily="18" charset="0"/>
              <a:cs typeface="Times New Roman" pitchFamily="18" charset="0"/>
            </a:endParaRPr>
          </a:p>
        </p:txBody>
      </p:sp>
      <p:sp>
        <p:nvSpPr>
          <p:cNvPr id="8" name="Rectangle 2"/>
          <p:cNvSpPr txBox="1">
            <a:spLocks noChangeArrowheads="1"/>
          </p:cNvSpPr>
          <p:nvPr/>
        </p:nvSpPr>
        <p:spPr>
          <a:xfrm>
            <a:off x="534941" y="274638"/>
            <a:ext cx="8153399"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just">
              <a:lnSpc>
                <a:spcPct val="150000"/>
              </a:lnSpc>
              <a:defRPr/>
            </a:pPr>
            <a:r>
              <a:rPr lang="en-US" sz="2800" b="1" dirty="0" smtClean="0">
                <a:solidFill>
                  <a:srgbClr val="FF0000"/>
                </a:solidFill>
                <a:latin typeface="Times New Roman" pitchFamily="18" charset="0"/>
                <a:cs typeface="Times New Roman" pitchFamily="18" charset="0"/>
              </a:rPr>
              <a:t>What is an infectious disease?</a:t>
            </a:r>
            <a:endParaRPr lang="en-US" sz="2800" b="1" dirty="0">
              <a:solidFill>
                <a:srgbClr val="FF0000"/>
              </a:solidFill>
              <a:latin typeface="Times New Roman" pitchFamily="18" charset="0"/>
              <a:cs typeface="Times New Roman" pitchFamily="18" charset="0"/>
            </a:endParaRPr>
          </a:p>
        </p:txBody>
      </p:sp>
    </p:spTree>
    <p:custDataLst>
      <p:tags r:id="rId1"/>
    </p:custDataLst>
    <p:extLst>
      <p:ext uri="{BB962C8B-B14F-4D97-AF65-F5344CB8AC3E}">
        <p14:creationId xmlns:p14="http://schemas.microsoft.com/office/powerpoint/2010/main" val="29001144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00" y="76200"/>
            <a:ext cx="3049600" cy="2209800"/>
          </a:xfrm>
          <a:prstGeom prst="rect">
            <a:avLst/>
          </a:prstGeom>
        </p:spPr>
      </p:pic>
      <p:sp>
        <p:nvSpPr>
          <p:cNvPr id="2" name="Title 1"/>
          <p:cNvSpPr>
            <a:spLocks noGrp="1"/>
          </p:cNvSpPr>
          <p:nvPr>
            <p:ph type="title"/>
          </p:nvPr>
        </p:nvSpPr>
        <p:spPr>
          <a:xfrm>
            <a:off x="457200" y="457200"/>
            <a:ext cx="8229600" cy="1143000"/>
          </a:xfrm>
        </p:spPr>
        <p:txBody>
          <a:bodyPr>
            <a:noAutofit/>
          </a:bodyPr>
          <a:lstStyle/>
          <a:p>
            <a:pPr fontAlgn="base">
              <a:lnSpc>
                <a:spcPct val="150000"/>
              </a:lnSpc>
              <a:spcAft>
                <a:spcPct val="0"/>
              </a:spcAft>
            </a:pPr>
            <a:r>
              <a:rPr lang="en-US" sz="2800" b="1" dirty="0">
                <a:ln w="1905"/>
                <a:solidFill>
                  <a:srgbClr val="FF0000"/>
                </a:solidFill>
                <a:effectLst>
                  <a:innerShdw blurRad="69850" dist="43180" dir="5400000">
                    <a:srgbClr val="000000">
                      <a:alpha val="65000"/>
                    </a:srgbClr>
                  </a:innerShdw>
                </a:effectLst>
                <a:latin typeface="Times New Roman" pitchFamily="18" charset="0"/>
                <a:ea typeface="+mn-ea"/>
                <a:cs typeface="Times New Roman" pitchFamily="18" charset="0"/>
              </a:rPr>
              <a:t>Objective</a:t>
            </a:r>
            <a:r>
              <a:rPr lang="en-US" sz="2800" b="1" dirty="0">
                <a:ln w="1905"/>
                <a:solidFill>
                  <a:srgbClr val="FF00FF"/>
                </a:solidFill>
                <a:effectLst>
                  <a:innerShdw blurRad="69850" dist="43180" dir="5400000">
                    <a:srgbClr val="000000">
                      <a:alpha val="65000"/>
                    </a:srgbClr>
                  </a:innerShdw>
                </a:effectLst>
                <a:latin typeface="Times New Roman" pitchFamily="18" charset="0"/>
                <a:ea typeface="+mn-ea"/>
                <a:cs typeface="Times New Roman" pitchFamily="18" charset="0"/>
              </a:rPr>
              <a:t/>
            </a:r>
            <a:br>
              <a:rPr lang="en-US" sz="2800" b="1" dirty="0">
                <a:ln w="1905"/>
                <a:solidFill>
                  <a:srgbClr val="FF00FF"/>
                </a:solidFill>
                <a:effectLst>
                  <a:innerShdw blurRad="69850" dist="43180" dir="5400000">
                    <a:srgbClr val="000000">
                      <a:alpha val="65000"/>
                    </a:srgbClr>
                  </a:innerShdw>
                </a:effectLst>
                <a:latin typeface="Times New Roman" pitchFamily="18" charset="0"/>
                <a:ea typeface="+mn-ea"/>
                <a:cs typeface="Times New Roman" pitchFamily="18" charset="0"/>
              </a:rPr>
            </a:br>
            <a:endParaRPr lang="en-US" sz="2800" b="1" dirty="0">
              <a:ln w="1905"/>
              <a:solidFill>
                <a:srgbClr val="FF00FF"/>
              </a:solidFill>
              <a:effectLst>
                <a:innerShdw blurRad="69850" dist="43180" dir="5400000">
                  <a:srgbClr val="000000">
                    <a:alpha val="65000"/>
                  </a:srgbClr>
                </a:innerShdw>
              </a:effectLst>
              <a:latin typeface="Times New Roman" pitchFamily="18" charset="0"/>
              <a:ea typeface="+mn-ea"/>
              <a:cs typeface="Times New Roman" pitchFamily="18" charset="0"/>
            </a:endParaRPr>
          </a:p>
        </p:txBody>
      </p:sp>
      <p:sp>
        <p:nvSpPr>
          <p:cNvPr id="3" name="Content Placeholder 2"/>
          <p:cNvSpPr>
            <a:spLocks noGrp="1"/>
          </p:cNvSpPr>
          <p:nvPr>
            <p:ph idx="1"/>
          </p:nvPr>
        </p:nvSpPr>
        <p:spPr>
          <a:xfrm>
            <a:off x="762000" y="2286000"/>
            <a:ext cx="7909424" cy="1474440"/>
          </a:xfrm>
        </p:spPr>
        <p:txBody>
          <a:bodyPr>
            <a:noAutofit/>
          </a:bodyPr>
          <a:lstStyle/>
          <a:p>
            <a:pPr>
              <a:lnSpc>
                <a:spcPct val="150000"/>
              </a:lnSpc>
            </a:pPr>
            <a:r>
              <a:rPr lang="en-AU" sz="2400" dirty="0">
                <a:latin typeface="Times New Roman" pitchFamily="18" charset="0"/>
                <a:cs typeface="Times New Roman" pitchFamily="18" charset="0"/>
              </a:rPr>
              <a:t>By the end of the course, students </a:t>
            </a:r>
            <a:r>
              <a:rPr lang="en-US" sz="2400" dirty="0" smtClean="0">
                <a:latin typeface="Times New Roman" pitchFamily="18" charset="0"/>
                <a:cs typeface="Times New Roman" pitchFamily="18" charset="0"/>
              </a:rPr>
              <a:t>can: </a:t>
            </a:r>
          </a:p>
          <a:p>
            <a:pPr>
              <a:lnSpc>
                <a:spcPct val="150000"/>
              </a:lnSpc>
            </a:pPr>
            <a:r>
              <a:rPr lang="en-US" sz="2400" dirty="0" smtClean="0">
                <a:latin typeface="Times New Roman" pitchFamily="18" charset="0"/>
                <a:cs typeface="Times New Roman" pitchFamily="18" charset="0"/>
              </a:rPr>
              <a:t>Explain in simple terms what the </a:t>
            </a:r>
            <a:r>
              <a:rPr lang="en-US" sz="2400" u="sng" dirty="0" smtClean="0">
                <a:solidFill>
                  <a:srgbClr val="FF0000"/>
                </a:solidFill>
                <a:latin typeface="Times New Roman" pitchFamily="18" charset="0"/>
                <a:cs typeface="Times New Roman" pitchFamily="18" charset="0"/>
              </a:rPr>
              <a:t>immune system</a:t>
            </a:r>
            <a:r>
              <a:rPr lang="en-US" sz="2400" u="sng" dirty="0" smtClean="0">
                <a:solidFill>
                  <a:srgbClr val="0070C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is ?</a:t>
            </a:r>
          </a:p>
          <a:p>
            <a:pPr>
              <a:lnSpc>
                <a:spcPct val="150000"/>
              </a:lnSpc>
            </a:pPr>
            <a:r>
              <a:rPr lang="en-US" sz="2400" dirty="0" smtClean="0">
                <a:latin typeface="Times New Roman" pitchFamily="18" charset="0"/>
                <a:cs typeface="Times New Roman" pitchFamily="18" charset="0"/>
              </a:rPr>
              <a:t>List some of the names of the cells in the immune system</a:t>
            </a:r>
          </a:p>
          <a:p>
            <a:pPr>
              <a:lnSpc>
                <a:spcPct val="150000"/>
              </a:lnSpc>
            </a:pPr>
            <a:r>
              <a:rPr lang="en-US" sz="2400" dirty="0" smtClean="0">
                <a:latin typeface="Times New Roman" pitchFamily="18" charset="0"/>
                <a:cs typeface="Times New Roman" pitchFamily="18" charset="0"/>
              </a:rPr>
              <a:t>Explain some of the functions of the </a:t>
            </a:r>
            <a:r>
              <a:rPr lang="en-US" sz="2400" dirty="0" smtClean="0">
                <a:solidFill>
                  <a:srgbClr val="FF0000"/>
                </a:solidFill>
                <a:latin typeface="Times New Roman" pitchFamily="18" charset="0"/>
                <a:cs typeface="Times New Roman" pitchFamily="18" charset="0"/>
                <a:hlinkClick r:id="rId4" tooltip="Cells that circulate in the blood that help fight off or prevent disease."/>
              </a:rPr>
              <a:t>immune cells</a:t>
            </a:r>
            <a:r>
              <a:rPr lang="en-US" sz="2400" dirty="0" smtClean="0">
                <a:solidFill>
                  <a:srgbClr val="FF0000"/>
                </a:solidFill>
                <a:latin typeface="Times New Roman" pitchFamily="18" charset="0"/>
                <a:cs typeface="Times New Roman" pitchFamily="18" charset="0"/>
              </a:rPr>
              <a:t>.</a:t>
            </a:r>
            <a:endParaRPr lang="en-US" sz="2400" dirty="0">
              <a:solidFill>
                <a:srgbClr val="FF0000"/>
              </a:solidFill>
              <a:latin typeface="Times New Roman" pitchFamily="18" charset="0"/>
              <a:cs typeface="Times New Roman" pitchFamily="18" charset="0"/>
            </a:endParaRPr>
          </a:p>
        </p:txBody>
      </p:sp>
      <p:sp>
        <p:nvSpPr>
          <p:cNvPr id="4" name="Flowchart: Process 3"/>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12026675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611560" y="1124744"/>
            <a:ext cx="7772400" cy="1079500"/>
          </a:xfrm>
        </p:spPr>
        <p:txBody>
          <a:bodyPr>
            <a:noAutofit/>
            <a:scene3d>
              <a:camera prst="orthographicFront"/>
              <a:lightRig rig="glow" dir="tl">
                <a:rot lat="0" lon="0" rev="5400000"/>
              </a:lightRig>
            </a:scene3d>
            <a:sp3d contourW="12700">
              <a:bevelT w="25400" h="25400"/>
              <a:contourClr>
                <a:schemeClr val="accent6">
                  <a:shade val="73000"/>
                </a:schemeClr>
              </a:contourClr>
            </a:sp3d>
          </a:bodyPr>
          <a:lstStyle/>
          <a:p>
            <a:pPr>
              <a:lnSpc>
                <a:spcPct val="150000"/>
              </a:lnSpc>
            </a:pPr>
            <a:r>
              <a:rPr lang="en-US" sz="2800" b="1" dirty="0">
                <a:ln w="11430"/>
                <a:solidFill>
                  <a:srgbClr val="FF0000"/>
                </a:solidFill>
                <a:effectLst>
                  <a:outerShdw blurRad="80000" dist="40000" dir="5040000" algn="tl">
                    <a:srgbClr val="000000">
                      <a:alpha val="30000"/>
                    </a:srgbClr>
                  </a:outerShdw>
                </a:effectLst>
                <a:latin typeface="Times New Roman" pitchFamily="18" charset="0"/>
                <a:ea typeface="+mn-ea"/>
                <a:cs typeface="Times New Roman" pitchFamily="18" charset="0"/>
              </a:rPr>
              <a:t>Content</a:t>
            </a:r>
            <a:r>
              <a:rPr lang="en-US" sz="2800" b="1" dirty="0" smtClean="0">
                <a:ln w="11430"/>
                <a:gradFill flip="none" rotWithShape="1">
                  <a:gsLst>
                    <a:gs pos="0">
                      <a:srgbClr val="FF00FF"/>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scaled="0"/>
                  <a:tileRect/>
                </a:gradFill>
                <a:effectLst>
                  <a:outerShdw blurRad="80000" dist="40000" dir="5040000" algn="tl">
                    <a:srgbClr val="000000">
                      <a:alpha val="30000"/>
                    </a:srgbClr>
                  </a:outerShdw>
                </a:effectLst>
                <a:latin typeface="Times New Roman" pitchFamily="18" charset="0"/>
                <a:cs typeface="Times New Roman" pitchFamily="18" charset="0"/>
              </a:rPr>
              <a:t/>
            </a:r>
            <a:br>
              <a:rPr lang="en-US" sz="2800" b="1" dirty="0" smtClean="0">
                <a:ln w="11430"/>
                <a:gradFill flip="none" rotWithShape="1">
                  <a:gsLst>
                    <a:gs pos="0">
                      <a:srgbClr val="FF00FF"/>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scaled="0"/>
                  <a:tileRect/>
                </a:gradFill>
                <a:effectLst>
                  <a:outerShdw blurRad="80000" dist="40000" dir="5040000" algn="tl">
                    <a:srgbClr val="000000">
                      <a:alpha val="30000"/>
                    </a:srgbClr>
                  </a:outerShdw>
                </a:effectLst>
                <a:latin typeface="Times New Roman" pitchFamily="18" charset="0"/>
                <a:cs typeface="Times New Roman" pitchFamily="18" charset="0"/>
              </a:rPr>
            </a:br>
            <a:r>
              <a:rPr lang="en-US" sz="2800" b="1" dirty="0" smtClean="0">
                <a:ln w="11430"/>
                <a:solidFill>
                  <a:srgbClr val="FF0000"/>
                </a:solidFill>
                <a:effectLst>
                  <a:outerShdw blurRad="80000" dist="40000" dir="5040000" algn="tl">
                    <a:srgbClr val="000000">
                      <a:alpha val="30000"/>
                    </a:srgbClr>
                  </a:outerShdw>
                </a:effectLst>
                <a:latin typeface="Times New Roman" pitchFamily="18" charset="0"/>
                <a:cs typeface="Times New Roman" pitchFamily="18" charset="0"/>
              </a:rPr>
              <a:t>I. The Immune System</a:t>
            </a:r>
            <a:r>
              <a:rPr lang="en-US" sz="2800" b="1" dirty="0" smtClean="0">
                <a:ln w="11430"/>
                <a:gradFill flip="none" rotWithShape="1">
                  <a:gsLst>
                    <a:gs pos="0">
                      <a:srgbClr val="FF00FF"/>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scaled="0"/>
                  <a:tileRect/>
                </a:gradFill>
                <a:effectLst>
                  <a:outerShdw blurRad="80000" dist="40000" dir="5040000" algn="tl">
                    <a:srgbClr val="000000">
                      <a:alpha val="30000"/>
                    </a:srgbClr>
                  </a:outerShdw>
                </a:effectLst>
                <a:latin typeface="Times New Roman" pitchFamily="18" charset="0"/>
                <a:cs typeface="Times New Roman" pitchFamily="18" charset="0"/>
              </a:rPr>
              <a:t/>
            </a:r>
            <a:br>
              <a:rPr lang="en-US" sz="2800" b="1" dirty="0" smtClean="0">
                <a:ln w="11430"/>
                <a:gradFill flip="none" rotWithShape="1">
                  <a:gsLst>
                    <a:gs pos="0">
                      <a:srgbClr val="FF00FF"/>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scaled="0"/>
                  <a:tileRect/>
                </a:gradFill>
                <a:effectLst>
                  <a:outerShdw blurRad="80000" dist="40000" dir="5040000" algn="tl">
                    <a:srgbClr val="000000">
                      <a:alpha val="30000"/>
                    </a:srgbClr>
                  </a:outerShdw>
                </a:effectLst>
                <a:latin typeface="Times New Roman" pitchFamily="18" charset="0"/>
                <a:cs typeface="Times New Roman" pitchFamily="18" charset="0"/>
              </a:rPr>
            </a:br>
            <a:r>
              <a:rPr lang="en-US" sz="2800" b="1" dirty="0" smtClean="0">
                <a:ln w="11430"/>
                <a:gradFill flip="none" rotWithShape="1">
                  <a:gsLst>
                    <a:gs pos="0">
                      <a:srgbClr val="FF00FF"/>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scaled="0"/>
                  <a:tileRect/>
                </a:gradFill>
                <a:effectLst>
                  <a:outerShdw blurRad="80000" dist="40000" dir="5040000" algn="tl">
                    <a:srgbClr val="000000">
                      <a:alpha val="30000"/>
                    </a:srgbClr>
                  </a:outerShdw>
                </a:effectLst>
                <a:latin typeface="Times New Roman" pitchFamily="18" charset="0"/>
                <a:cs typeface="Times New Roman" pitchFamily="18" charset="0"/>
              </a:rPr>
              <a:t/>
            </a:r>
            <a:br>
              <a:rPr lang="en-US" sz="2800" b="1" dirty="0" smtClean="0">
                <a:ln w="11430"/>
                <a:gradFill flip="none" rotWithShape="1">
                  <a:gsLst>
                    <a:gs pos="0">
                      <a:srgbClr val="FF00FF"/>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scaled="0"/>
                  <a:tileRect/>
                </a:gradFill>
                <a:effectLst>
                  <a:outerShdw blurRad="80000" dist="40000" dir="5040000" algn="tl">
                    <a:srgbClr val="000000">
                      <a:alpha val="30000"/>
                    </a:srgbClr>
                  </a:outerShdw>
                </a:effectLst>
                <a:latin typeface="Times New Roman" pitchFamily="18" charset="0"/>
                <a:cs typeface="Times New Roman" pitchFamily="18" charset="0"/>
              </a:rPr>
            </a:br>
            <a:endParaRPr lang="ar-SA" sz="2800" b="1" dirty="0" smtClean="0">
              <a:ln w="11430"/>
              <a:gradFill flip="none" rotWithShape="1">
                <a:gsLst>
                  <a:gs pos="0">
                    <a:srgbClr val="FF00FF"/>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scaled="0"/>
                <a:tileRect/>
              </a:gradFill>
              <a:effectLst>
                <a:outerShdw blurRad="80000" dist="40000" dir="5040000" algn="tl">
                  <a:srgbClr val="000000">
                    <a:alpha val="30000"/>
                  </a:srgbClr>
                </a:outerShdw>
              </a:effectLst>
              <a:latin typeface="Times New Roman" pitchFamily="18" charset="0"/>
              <a:cs typeface="Times New Roman" pitchFamily="18" charset="0"/>
            </a:endParaRPr>
          </a:p>
        </p:txBody>
      </p:sp>
      <p:sp>
        <p:nvSpPr>
          <p:cNvPr id="4099" name="Content Placeholder 2"/>
          <p:cNvSpPr>
            <a:spLocks noGrp="1"/>
          </p:cNvSpPr>
          <p:nvPr>
            <p:ph idx="1"/>
          </p:nvPr>
        </p:nvSpPr>
        <p:spPr>
          <a:xfrm>
            <a:off x="630678" y="1752600"/>
            <a:ext cx="7979922" cy="2790801"/>
          </a:xfrm>
        </p:spPr>
        <p:txBody>
          <a:bodyPr>
            <a:normAutofit lnSpcReduction="10000"/>
          </a:bodyPr>
          <a:lstStyle/>
          <a:p>
            <a:pPr marL="0" indent="0" algn="just">
              <a:lnSpc>
                <a:spcPct val="150000"/>
              </a:lnSpc>
              <a:buClr>
                <a:srgbClr val="FF0000"/>
              </a:buClr>
              <a:buNone/>
            </a:pPr>
            <a:r>
              <a:rPr lang="en-US" sz="2400" b="1" dirty="0" smtClean="0">
                <a:solidFill>
                  <a:srgbClr val="FF0000"/>
                </a:solidFill>
                <a:latin typeface="Times New Roman" pitchFamily="18" charset="0"/>
                <a:cs typeface="Times New Roman" pitchFamily="18" charset="0"/>
              </a:rPr>
              <a:t>The Immune System</a:t>
            </a:r>
            <a:r>
              <a:rPr lang="en-US" sz="2400" b="1"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includes all parts of the body that help in the recognition and destruction of foreign </a:t>
            </a:r>
            <a:r>
              <a:rPr lang="en-US" sz="2400" dirty="0" err="1" smtClean="0">
                <a:latin typeface="Times New Roman" pitchFamily="18" charset="0"/>
                <a:cs typeface="Times New Roman" pitchFamily="18" charset="0"/>
              </a:rPr>
              <a:t>materials.White</a:t>
            </a:r>
            <a:r>
              <a:rPr lang="en-US" sz="2400" dirty="0" smtClean="0">
                <a:latin typeface="Times New Roman" pitchFamily="18" charset="0"/>
                <a:cs typeface="Times New Roman" pitchFamily="18" charset="0"/>
              </a:rPr>
              <a:t> blood cells, phagocytes and lymphocytes, bone marrow, lymph nodes, tonsils, thymus, and spleen are all part of the immune system.  </a:t>
            </a:r>
          </a:p>
          <a:p>
            <a:pPr marL="0" indent="0" algn="just">
              <a:lnSpc>
                <a:spcPct val="150000"/>
              </a:lnSpc>
              <a:buClr>
                <a:srgbClr val="FF0000"/>
              </a:buClr>
              <a:buNone/>
            </a:pPr>
            <a:endParaRPr lang="ar-SA" sz="2400" dirty="0" smtClean="0">
              <a:latin typeface="Times New Roman" pitchFamily="18" charset="0"/>
              <a:cs typeface="Times New Roman" pitchFamily="18" charset="0"/>
            </a:endParaRPr>
          </a:p>
        </p:txBody>
      </p:sp>
      <p:sp>
        <p:nvSpPr>
          <p:cNvPr id="4" name="Flowchart: Process 3"/>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Tree>
    <p:custDataLst>
      <p:tags r:id="rId1"/>
    </p:custDataLst>
    <p:extLst>
      <p:ext uri="{BB962C8B-B14F-4D97-AF65-F5344CB8AC3E}">
        <p14:creationId xmlns:p14="http://schemas.microsoft.com/office/powerpoint/2010/main" val="4086261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Process 3"/>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71600" y="609600"/>
            <a:ext cx="6172199" cy="5638800"/>
          </a:xfrm>
        </p:spPr>
      </p:pic>
    </p:spTree>
    <p:custDataLst>
      <p:tags r:id="rId1"/>
    </p:custDataLst>
    <p:extLst>
      <p:ext uri="{BB962C8B-B14F-4D97-AF65-F5344CB8AC3E}">
        <p14:creationId xmlns:p14="http://schemas.microsoft.com/office/powerpoint/2010/main" val="41897616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723900" y="457200"/>
            <a:ext cx="7696200" cy="914400"/>
          </a:xfrm>
        </p:spPr>
        <p:txBody>
          <a:bodyPr>
            <a:noAutofit/>
          </a:bodyPr>
          <a:lstStyle/>
          <a:p>
            <a:r>
              <a:rPr lang="en-US" altLang="zh-CN" sz="2800" b="1" dirty="0" smtClean="0">
                <a:solidFill>
                  <a:srgbClr val="00B0F0"/>
                </a:solidFill>
                <a:latin typeface="Times New Roman" pitchFamily="18" charset="0"/>
                <a:ea typeface="SimSun" pitchFamily="2" charset="-122"/>
                <a:cs typeface="Times New Roman" pitchFamily="18" charset="0"/>
              </a:rPr>
              <a:t>II .</a:t>
            </a:r>
            <a:r>
              <a:rPr lang="en-US" sz="2800" b="1" i="1" dirty="0" smtClean="0">
                <a:solidFill>
                  <a:srgbClr val="92D050"/>
                </a:solidFill>
              </a:rPr>
              <a:t> </a:t>
            </a:r>
            <a:r>
              <a:rPr lang="en-US" sz="2800" b="1" dirty="0" smtClean="0">
                <a:solidFill>
                  <a:srgbClr val="00B0F0"/>
                </a:solidFill>
                <a:latin typeface="Times New Roman" pitchFamily="18" charset="0"/>
                <a:cs typeface="Times New Roman" pitchFamily="18" charset="0"/>
              </a:rPr>
              <a:t>First-Line Defenses / Innate Immune System</a:t>
            </a:r>
            <a:endParaRPr lang="en-US" altLang="zh-CN" sz="2800" b="1" dirty="0" smtClean="0">
              <a:solidFill>
                <a:srgbClr val="00B0F0"/>
              </a:solidFill>
              <a:latin typeface="Times New Roman" pitchFamily="18" charset="0"/>
              <a:ea typeface="SimSun" pitchFamily="2" charset="-122"/>
              <a:cs typeface="Times New Roman" pitchFamily="18" charset="0"/>
            </a:endParaRPr>
          </a:p>
        </p:txBody>
      </p:sp>
      <p:sp>
        <p:nvSpPr>
          <p:cNvPr id="4" name="Flowchart: Process 3"/>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2" name="Content Placeholder 1"/>
          <p:cNvSpPr>
            <a:spLocks noGrp="1"/>
          </p:cNvSpPr>
          <p:nvPr>
            <p:ph idx="1"/>
          </p:nvPr>
        </p:nvSpPr>
        <p:spPr>
          <a:xfrm>
            <a:off x="990600" y="1226128"/>
            <a:ext cx="7581900" cy="5174672"/>
          </a:xfrm>
        </p:spPr>
        <p:txBody>
          <a:bodyPr>
            <a:noAutofit/>
          </a:bodyPr>
          <a:lstStyle/>
          <a:p>
            <a:pPr marL="0" indent="0">
              <a:lnSpc>
                <a:spcPct val="150000"/>
              </a:lnSpc>
              <a:buNone/>
              <a:defRPr/>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body's first line of defense against </a:t>
            </a:r>
            <a:r>
              <a:rPr lang="en-US" sz="2400" dirty="0" smtClean="0">
                <a:latin typeface="Times New Roman" pitchFamily="18" charset="0"/>
                <a:cs typeface="Times New Roman" pitchFamily="18" charset="0"/>
              </a:rPr>
              <a:t>pathogens is :</a:t>
            </a:r>
            <a:endParaRPr lang="en-US" sz="2400" dirty="0">
              <a:latin typeface="Times New Roman" pitchFamily="18" charset="0"/>
              <a:cs typeface="Times New Roman" pitchFamily="18" charset="0"/>
            </a:endParaRPr>
          </a:p>
          <a:p>
            <a:pPr>
              <a:lnSpc>
                <a:spcPct val="150000"/>
              </a:lnSpc>
              <a:buClr>
                <a:srgbClr val="FF0000"/>
              </a:buClr>
              <a:buFont typeface="Courier New" pitchFamily="49" charset="0"/>
              <a:buChar char="o"/>
              <a:defRPr/>
            </a:pPr>
            <a:r>
              <a:rPr lang="en-US" sz="2400" dirty="0">
                <a:latin typeface="Times New Roman" pitchFamily="18" charset="0"/>
                <a:cs typeface="Times New Roman" pitchFamily="18" charset="0"/>
              </a:rPr>
              <a:t>Skin – acts as a barrier to invasion</a:t>
            </a:r>
          </a:p>
          <a:p>
            <a:pPr>
              <a:lnSpc>
                <a:spcPct val="150000"/>
              </a:lnSpc>
              <a:buClr>
                <a:srgbClr val="FF0000"/>
              </a:buClr>
              <a:buFont typeface="Courier New" pitchFamily="49" charset="0"/>
              <a:buChar char="o"/>
              <a:defRPr/>
            </a:pPr>
            <a:r>
              <a:rPr lang="en-US" sz="2400" dirty="0">
                <a:latin typeface="Times New Roman" pitchFamily="18" charset="0"/>
                <a:cs typeface="Times New Roman" pitchFamily="18" charset="0"/>
              </a:rPr>
              <a:t>Sweat – has chemicals which can kill different pathogens. </a:t>
            </a:r>
          </a:p>
          <a:p>
            <a:pPr>
              <a:lnSpc>
                <a:spcPct val="150000"/>
              </a:lnSpc>
              <a:buClr>
                <a:srgbClr val="FF0000"/>
              </a:buClr>
              <a:buFont typeface="Courier New" pitchFamily="49" charset="0"/>
              <a:buChar char="o"/>
              <a:defRPr/>
            </a:pPr>
            <a:r>
              <a:rPr lang="en-US" sz="2400" dirty="0">
                <a:latin typeface="Times New Roman" pitchFamily="18" charset="0"/>
                <a:cs typeface="Times New Roman" pitchFamily="18" charset="0"/>
              </a:rPr>
              <a:t>Tears - have powerful </a:t>
            </a:r>
            <a:r>
              <a:rPr lang="en-US" sz="2400" dirty="0" smtClean="0">
                <a:latin typeface="Times New Roman" pitchFamily="18" charset="0"/>
                <a:cs typeface="Times New Roman" pitchFamily="18" charset="0"/>
              </a:rPr>
              <a:t>digestive lysozyme.</a:t>
            </a:r>
            <a:endParaRPr lang="en-US" sz="2400" dirty="0">
              <a:latin typeface="Times New Roman" pitchFamily="18" charset="0"/>
              <a:cs typeface="Times New Roman" pitchFamily="18" charset="0"/>
            </a:endParaRPr>
          </a:p>
          <a:p>
            <a:pPr>
              <a:lnSpc>
                <a:spcPct val="150000"/>
              </a:lnSpc>
              <a:buClr>
                <a:srgbClr val="FF0000"/>
              </a:buClr>
              <a:buFont typeface="Courier New" pitchFamily="49" charset="0"/>
              <a:buChar char="o"/>
              <a:defRPr/>
            </a:pPr>
            <a:r>
              <a:rPr lang="en-US" sz="2400" dirty="0">
                <a:latin typeface="Times New Roman" pitchFamily="18" charset="0"/>
                <a:cs typeface="Times New Roman" pitchFamily="18" charset="0"/>
              </a:rPr>
              <a:t>Saliva – also has lysozyme.</a:t>
            </a:r>
          </a:p>
          <a:p>
            <a:pPr>
              <a:lnSpc>
                <a:spcPct val="150000"/>
              </a:lnSpc>
              <a:buClr>
                <a:srgbClr val="FF0000"/>
              </a:buClr>
              <a:buFont typeface="Courier New" pitchFamily="49" charset="0"/>
              <a:buChar char="o"/>
              <a:defRPr/>
            </a:pPr>
            <a:r>
              <a:rPr lang="en-US" sz="2400" dirty="0">
                <a:latin typeface="Times New Roman" pitchFamily="18" charset="0"/>
                <a:cs typeface="Times New Roman" pitchFamily="18" charset="0"/>
              </a:rPr>
              <a:t>Mucus - can trap pathogens, which are then </a:t>
            </a:r>
            <a:r>
              <a:rPr lang="en-US" sz="2400" dirty="0" smtClean="0">
                <a:latin typeface="Times New Roman" pitchFamily="18" charset="0"/>
                <a:cs typeface="Times New Roman" pitchFamily="18" charset="0"/>
              </a:rPr>
              <a:t>sneezed,</a:t>
            </a:r>
          </a:p>
          <a:p>
            <a:pPr marL="0" indent="0">
              <a:lnSpc>
                <a:spcPct val="150000"/>
              </a:lnSpc>
              <a:buClr>
                <a:srgbClr val="FF0000"/>
              </a:buClr>
              <a:buNone/>
              <a:defRPr/>
            </a:pPr>
            <a:r>
              <a:rPr lang="en-US" sz="2400" dirty="0" smtClean="0">
                <a:latin typeface="Times New Roman" pitchFamily="18" charset="0"/>
                <a:cs typeface="Times New Roman" pitchFamily="18" charset="0"/>
              </a:rPr>
              <a:t>coughed</a:t>
            </a:r>
            <a:r>
              <a:rPr lang="en-US" sz="2400" dirty="0">
                <a:latin typeface="Times New Roman" pitchFamily="18" charset="0"/>
                <a:cs typeface="Times New Roman" pitchFamily="18" charset="0"/>
              </a:rPr>
              <a:t>, washed away, or destroyed by chemicals. </a:t>
            </a:r>
          </a:p>
          <a:p>
            <a:pPr>
              <a:lnSpc>
                <a:spcPct val="150000"/>
              </a:lnSpc>
              <a:buClr>
                <a:srgbClr val="FF0000"/>
              </a:buClr>
              <a:buFont typeface="Courier New" pitchFamily="49" charset="0"/>
              <a:buChar char="o"/>
              <a:defRPr/>
            </a:pPr>
            <a:r>
              <a:rPr lang="en-US" sz="2400" dirty="0">
                <a:latin typeface="Times New Roman" pitchFamily="18" charset="0"/>
                <a:cs typeface="Times New Roman" pitchFamily="18" charset="0"/>
              </a:rPr>
              <a:t>Stomach Acid – destroys pathogens</a:t>
            </a:r>
          </a:p>
        </p:txBody>
      </p:sp>
    </p:spTree>
    <p:custDataLst>
      <p:tags r:id="rId1"/>
    </p:custDataLst>
    <p:extLst>
      <p:ext uri="{BB962C8B-B14F-4D97-AF65-F5344CB8AC3E}">
        <p14:creationId xmlns:p14="http://schemas.microsoft.com/office/powerpoint/2010/main" val="487132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0600" y="1143000"/>
            <a:ext cx="7239000" cy="5078313"/>
          </a:xfrm>
          <a:prstGeom prst="rect">
            <a:avLst/>
          </a:prstGeom>
        </p:spPr>
        <p:txBody>
          <a:bodyPr wrap="square">
            <a:spAutoFit/>
          </a:bodyPr>
          <a:lstStyle/>
          <a:p>
            <a:pPr algn="just">
              <a:lnSpc>
                <a:spcPct val="150000"/>
              </a:lnSpc>
              <a:defRPr/>
            </a:pPr>
            <a:r>
              <a:rPr lang="en-US" sz="2400" b="1" dirty="0">
                <a:solidFill>
                  <a:srgbClr val="FF0000"/>
                </a:solidFill>
                <a:latin typeface="Times New Roman" pitchFamily="18" charset="0"/>
                <a:cs typeface="Times New Roman" pitchFamily="18" charset="0"/>
              </a:rPr>
              <a:t>Inflammatory response</a:t>
            </a:r>
            <a:r>
              <a:rPr lang="en-US" sz="2400" dirty="0">
                <a:solidFill>
                  <a:srgbClr val="FF0000"/>
                </a:solidFill>
                <a:latin typeface="Times New Roman" pitchFamily="18" charset="0"/>
                <a:cs typeface="Times New Roman" pitchFamily="18" charset="0"/>
              </a:rPr>
              <a:t> </a:t>
            </a:r>
            <a:r>
              <a:rPr lang="en-US" sz="2400" dirty="0">
                <a:latin typeface="Times New Roman" pitchFamily="18" charset="0"/>
                <a:cs typeface="Times New Roman" pitchFamily="18" charset="0"/>
              </a:rPr>
              <a:t>causes </a:t>
            </a:r>
            <a:r>
              <a:rPr lang="en-US" sz="2400" dirty="0" smtClean="0">
                <a:latin typeface="Times New Roman" pitchFamily="18" charset="0"/>
                <a:cs typeface="Times New Roman" pitchFamily="18" charset="0"/>
              </a:rPr>
              <a:t>:</a:t>
            </a:r>
            <a:endParaRPr lang="en-US" sz="2400" dirty="0">
              <a:latin typeface="Times New Roman" pitchFamily="18" charset="0"/>
              <a:cs typeface="Times New Roman" pitchFamily="18" charset="0"/>
            </a:endParaRPr>
          </a:p>
          <a:p>
            <a:pPr algn="just">
              <a:lnSpc>
                <a:spcPct val="150000"/>
              </a:lnSpc>
              <a:defRPr/>
            </a:pPr>
            <a:r>
              <a:rPr lang="en-US" sz="2400" b="1" dirty="0" smtClean="0">
                <a:solidFill>
                  <a:srgbClr val="FF0000"/>
                </a:solidFill>
                <a:latin typeface="Times New Roman" pitchFamily="18" charset="0"/>
                <a:cs typeface="Times New Roman" pitchFamily="18" charset="0"/>
              </a:rPr>
              <a:t>Redness</a:t>
            </a:r>
            <a:r>
              <a:rPr lang="en-US" sz="2400"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due </a:t>
            </a:r>
            <a:r>
              <a:rPr lang="en-US" sz="2400" dirty="0">
                <a:latin typeface="Times New Roman" pitchFamily="18" charset="0"/>
                <a:cs typeface="Times New Roman" pitchFamily="18" charset="0"/>
              </a:rPr>
              <a:t>to capillary dilation resulting in increased blood </a:t>
            </a:r>
            <a:r>
              <a:rPr lang="en-US" sz="2400" dirty="0" smtClean="0">
                <a:latin typeface="Times New Roman" pitchFamily="18" charset="0"/>
                <a:cs typeface="Times New Roman" pitchFamily="18" charset="0"/>
              </a:rPr>
              <a:t>flow. </a:t>
            </a:r>
            <a:endParaRPr lang="en-US" sz="2400" dirty="0">
              <a:latin typeface="Times New Roman" pitchFamily="18" charset="0"/>
              <a:cs typeface="Times New Roman" pitchFamily="18" charset="0"/>
            </a:endParaRPr>
          </a:p>
          <a:p>
            <a:pPr algn="just">
              <a:lnSpc>
                <a:spcPct val="150000"/>
              </a:lnSpc>
              <a:defRPr/>
            </a:pPr>
            <a:r>
              <a:rPr lang="en-US" sz="2400" b="1" dirty="0">
                <a:solidFill>
                  <a:srgbClr val="FF0000"/>
                </a:solidFill>
                <a:latin typeface="Times New Roman" pitchFamily="18" charset="0"/>
                <a:cs typeface="Times New Roman" pitchFamily="18" charset="0"/>
              </a:rPr>
              <a:t>Heat </a:t>
            </a:r>
            <a:r>
              <a:rPr lang="en-US" sz="2400" dirty="0" smtClean="0">
                <a:latin typeface="Times New Roman" pitchFamily="18" charset="0"/>
                <a:cs typeface="Times New Roman" pitchFamily="18" charset="0"/>
              </a:rPr>
              <a:t>due </a:t>
            </a:r>
            <a:r>
              <a:rPr lang="en-US" sz="2400" dirty="0">
                <a:latin typeface="Times New Roman" pitchFamily="18" charset="0"/>
                <a:cs typeface="Times New Roman" pitchFamily="18" charset="0"/>
              </a:rPr>
              <a:t>to capillary dilation resulting in increased blood </a:t>
            </a:r>
            <a:r>
              <a:rPr lang="en-US" sz="2400" dirty="0" smtClean="0">
                <a:latin typeface="Times New Roman" pitchFamily="18" charset="0"/>
                <a:cs typeface="Times New Roman" pitchFamily="18" charset="0"/>
              </a:rPr>
              <a:t>flow.</a:t>
            </a:r>
            <a:endParaRPr lang="en-US" sz="2400" dirty="0">
              <a:latin typeface="Times New Roman" pitchFamily="18" charset="0"/>
              <a:cs typeface="Times New Roman" pitchFamily="18" charset="0"/>
            </a:endParaRPr>
          </a:p>
          <a:p>
            <a:pPr algn="just">
              <a:lnSpc>
                <a:spcPct val="150000"/>
              </a:lnSpc>
              <a:defRPr/>
            </a:pPr>
            <a:r>
              <a:rPr lang="en-US" sz="2400" b="1" dirty="0">
                <a:solidFill>
                  <a:srgbClr val="FF0000"/>
                </a:solidFill>
                <a:latin typeface="Times New Roman" pitchFamily="18" charset="0"/>
                <a:cs typeface="Times New Roman" pitchFamily="18" charset="0"/>
              </a:rPr>
              <a:t>Swelling</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due </a:t>
            </a:r>
            <a:r>
              <a:rPr lang="en-US" sz="2400" dirty="0">
                <a:latin typeface="Times New Roman" pitchFamily="18" charset="0"/>
                <a:cs typeface="Times New Roman" pitchFamily="18" charset="0"/>
              </a:rPr>
              <a:t>to passage of plasma from the blood stream into the damaged </a:t>
            </a:r>
            <a:r>
              <a:rPr lang="en-US" sz="2400" dirty="0" smtClean="0">
                <a:latin typeface="Times New Roman" pitchFamily="18" charset="0"/>
                <a:cs typeface="Times New Roman" pitchFamily="18" charset="0"/>
              </a:rPr>
              <a:t>tissue.</a:t>
            </a:r>
            <a:endParaRPr lang="en-US" sz="2400" dirty="0">
              <a:latin typeface="Times New Roman" pitchFamily="18" charset="0"/>
              <a:cs typeface="Times New Roman" pitchFamily="18" charset="0"/>
            </a:endParaRPr>
          </a:p>
          <a:p>
            <a:pPr algn="just">
              <a:lnSpc>
                <a:spcPct val="150000"/>
              </a:lnSpc>
              <a:defRPr/>
            </a:pPr>
            <a:r>
              <a:rPr lang="en-US" sz="2400" b="1" dirty="0" smtClean="0">
                <a:solidFill>
                  <a:srgbClr val="FF0000"/>
                </a:solidFill>
                <a:latin typeface="Times New Roman" pitchFamily="18" charset="0"/>
                <a:cs typeface="Times New Roman" pitchFamily="18" charset="0"/>
              </a:rPr>
              <a:t>Pain</a:t>
            </a:r>
            <a:r>
              <a:rPr lang="en-US" sz="2400" dirty="0" smtClean="0">
                <a:solidFill>
                  <a:srgbClr val="FF0000"/>
                </a:solidFill>
                <a:latin typeface="Times New Roman" pitchFamily="18" charset="0"/>
                <a:cs typeface="Times New Roman" pitchFamily="18" charset="0"/>
              </a:rPr>
              <a:t> </a:t>
            </a:r>
            <a:r>
              <a:rPr lang="en-US" sz="2400" dirty="0" smtClean="0">
                <a:latin typeface="Times New Roman" pitchFamily="18" charset="0"/>
                <a:cs typeface="Times New Roman" pitchFamily="18" charset="0"/>
              </a:rPr>
              <a:t>due </a:t>
            </a:r>
            <a:r>
              <a:rPr lang="en-US" sz="2400" dirty="0">
                <a:latin typeface="Times New Roman" pitchFamily="18" charset="0"/>
                <a:cs typeface="Times New Roman" pitchFamily="18" charset="0"/>
              </a:rPr>
              <a:t>mainly to tissue destruction and, to a lesser extent, swelling. </a:t>
            </a:r>
          </a:p>
        </p:txBody>
      </p:sp>
      <p:sp>
        <p:nvSpPr>
          <p:cNvPr id="10" name="Flowchart: Process 9"/>
          <p:cNvSpPr/>
          <p:nvPr/>
        </p:nvSpPr>
        <p:spPr>
          <a:xfrm>
            <a:off x="0" y="6400800"/>
            <a:ext cx="9144000" cy="457199"/>
          </a:xfrm>
          <a:prstGeom prst="flowChartProcess">
            <a:avLst/>
          </a:prstGeom>
          <a:solidFill>
            <a:srgbClr val="00B0F0"/>
          </a:solidFill>
          <a:ln>
            <a:noFill/>
          </a:ln>
        </p:spPr>
        <p:style>
          <a:lnRef idx="1">
            <a:schemeClr val="accent4"/>
          </a:lnRef>
          <a:fillRef idx="3">
            <a:schemeClr val="accent4"/>
          </a:fillRef>
          <a:effectRef idx="2">
            <a:schemeClr val="accent4"/>
          </a:effectRef>
          <a:fontRef idx="minor">
            <a:schemeClr val="lt1"/>
          </a:fontRef>
        </p:style>
        <p:txBody>
          <a:bodyPr rtlCol="0" anchor="ctr"/>
          <a:lstStyle/>
          <a:p>
            <a:pPr algn="ctr"/>
            <a:endParaRPr lang="en-US">
              <a:solidFill>
                <a:srgbClr val="FF0000"/>
              </a:solidFill>
            </a:endParaRPr>
          </a:p>
        </p:txBody>
      </p:sp>
      <p:sp>
        <p:nvSpPr>
          <p:cNvPr id="8" name="Rectangle 7"/>
          <p:cNvSpPr/>
          <p:nvPr/>
        </p:nvSpPr>
        <p:spPr>
          <a:xfrm>
            <a:off x="2819400" y="499130"/>
            <a:ext cx="3849067" cy="523220"/>
          </a:xfrm>
          <a:prstGeom prst="rect">
            <a:avLst/>
          </a:prstGeom>
        </p:spPr>
        <p:txBody>
          <a:bodyPr wrap="none">
            <a:spAutoFit/>
          </a:bodyPr>
          <a:lstStyle/>
          <a:p>
            <a:r>
              <a:rPr lang="en-US" sz="2800" b="1" dirty="0" smtClean="0">
                <a:solidFill>
                  <a:srgbClr val="FF0000"/>
                </a:solidFill>
                <a:latin typeface="Times New Roman" pitchFamily="18" charset="0"/>
                <a:cs typeface="Times New Roman" pitchFamily="18" charset="0"/>
              </a:rPr>
              <a:t>Inflammatory response</a:t>
            </a:r>
            <a:r>
              <a:rPr lang="en-US" sz="2800" dirty="0" smtClean="0">
                <a:solidFill>
                  <a:srgbClr val="FF0000"/>
                </a:solidFill>
                <a:latin typeface="Times New Roman" pitchFamily="18" charset="0"/>
                <a:cs typeface="Times New Roman" pitchFamily="18" charset="0"/>
              </a:rPr>
              <a:t> </a:t>
            </a:r>
            <a:endParaRPr lang="en-US" sz="2800" dirty="0"/>
          </a:p>
        </p:txBody>
      </p:sp>
    </p:spTree>
    <p:custDataLst>
      <p:tags r:id="rId1"/>
    </p:custDataLst>
    <p:extLst>
      <p:ext uri="{BB962C8B-B14F-4D97-AF65-F5344CB8AC3E}">
        <p14:creationId xmlns:p14="http://schemas.microsoft.com/office/powerpoint/2010/main" val="1558188534"/>
      </p:ext>
    </p:extLst>
  </p:cSld>
  <p:clrMapOvr>
    <a:masterClrMapping/>
  </p:clrMapOvr>
  <p:transition spd="slow">
    <p:push dir="u"/>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TITLE_TAG" val="Start"/>
  <p:tag name="ARTICULATE_AUDIO_RECORDED" val="1"/>
  <p:tag name="TIMELINE" val="9.00/14.00/19.00/24.00"/>
  <p:tag name="AUDIO_ID" val="257"/>
  <p:tag name="ARTICULATE_USED_LAYOUT" val="1"/>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PLAYER_CONTROL_GLOSSARY" val="True"/>
  <p:tag name="ARTICULATE_SLIDE_THUMBNAIL_REFRESH" val="1"/>
</p:tagLst>
</file>

<file path=ppt/tags/tag10.xml><?xml version="1.0" encoding="utf-8"?>
<p:tagLst xmlns:a="http://schemas.openxmlformats.org/drawingml/2006/main" xmlns:r="http://schemas.openxmlformats.org/officeDocument/2006/relationships" xmlns:p="http://schemas.openxmlformats.org/presentationml/2006/main">
  <p:tag name="ARTICULATE_TITLE_TAG" val="Inflammatory response "/>
  <p:tag name="AUDIO_ID" val="272"/>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UDIO_ID" val="271"/>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TITLE_TAG" val="IV-Third-Line Defenses"/>
  <p:tag name="AUDIO_ID" val="273"/>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TITLE_TAG" val="Lymph"/>
  <p:tag name="AUDIO_ID" val="274"/>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TITLE_TAG" val="Lymph (Cont.)"/>
  <p:tag name="AUDIO_ID" val="275"/>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UDIO_ID" val="276"/>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TITLE_TAG" val="Lymph (Cont.)"/>
  <p:tag name="AUDIO_ID" val="277"/>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UDIO_ID" val="278"/>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TITLE_TAG" val="Blood cells(Cont.)"/>
  <p:tag name="AUDIO_ID" val="279"/>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TITLE_TAG" val="Blood cells(Cont.)"/>
  <p:tag name="AUDIO_ID" val="280"/>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TITLE_TAG" val="Introduction"/>
  <p:tag name="AUDIO_ID" val="265"/>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TITLE_TAG" val="Blood cells(Cont.)"/>
  <p:tag name="AUDIO_ID" val="281"/>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TITLE_TAG" val="Mechanisms of infection"/>
  <p:tag name="AUDIO_ID" val="282"/>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TITLE_TAG" val="Mechanisms of infection"/>
  <p:tag name="AUDIO_ID" val="283"/>
  <p:tag name="ARTICULATE_USED_LAYOUT" val="1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TITLE_TAG" val="Mechanisms of infection"/>
  <p:tag name="AUDIO_ID" val="299"/>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UDIO_ID" val="293"/>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UDIO_ID" val="304"/>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TITLE_TAG" val="Vaccination"/>
  <p:tag name="AUDIO_ID" val="300"/>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TITLE_TAG" val="Summary"/>
  <p:tag name="AUDIO_ID" val="294"/>
  <p:tag name="ARTICULATE_USED_LAYOUT" val="6"/>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TITLE_TAG" val="How to study parasitology?"/>
  <p:tag name="AUDIO_ID" val="266"/>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CHARACTER_FILE" val=".\characters\57d4043e-f9de-4e39-b8c8-f062e5c83452.emf"/>
  <p:tag name="ARTICULATE_CHARACTER_TYPE" val="illustrated"/>
  <p:tag name="ARTICULATE_CHARACTER_ID" val="Female 12"/>
  <p:tag name="ARTICULATE_CHARACTER_EXPRESSION" val="12/f12_6_asking_head_side_standing.wmf"/>
  <p:tag name="ARTICULATE_CHARACTER_POSE" val="12/f12_13_pointer1_body_side_standing.wmf"/>
  <p:tag name="ARTICULATE_CHARACTER_FLIP" val="False"/>
</p:tagLst>
</file>

<file path=ppt/tags/tag5.xml><?xml version="1.0" encoding="utf-8"?>
<p:tagLst xmlns:a="http://schemas.openxmlformats.org/drawingml/2006/main" xmlns:r="http://schemas.openxmlformats.org/officeDocument/2006/relationships" xmlns:p="http://schemas.openxmlformats.org/presentationml/2006/main">
  <p:tag name="ARTICULATE_TITLE_TAG" val="What is an infectious disease?"/>
  <p:tag name="AUDIO_ID" val="296"/>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UDIO_ID" val="267"/>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269"/>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TITLE_TAG" val="Organs of the immune system"/>
  <p:tag name="AUDIO_ID" val="297"/>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UDIO_ID" val="270"/>
  <p:tag name="ARTICULATE_USED_LAYOUT" val="2"/>
  <p:tag name="ARTICULATE_NAV_LEVEL" val="1"/>
  <p:tag name="ARTICULATE_SLIDE_PRESENTER" val="Dina Metwally"/>
  <p:tag name="ARTICULATE_SLIDE_PRESENTER_GUID" val="7cffbe0c-4cd0-4d1e-ae67-2e0ce331a14b"/>
  <p:tag name="ARTICULATE_SLIDE_PAUSE" val="1"/>
  <p:tag name="ARTICULATE_LOCK_SLIDE" val="0"/>
  <p:tag name="ARTICULATE_HIDE_SLIDE" val="0"/>
  <p:tag name="ARTICULATE_PLAYER_CONTROL_PREVIOUS" val="True"/>
  <p:tag name="ARTICULATE_PLAYER_CONTROL_NEXT" val="True"/>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988</Words>
  <Application>Microsoft Office PowerPoint</Application>
  <PresentationFormat>On-screen Show (4:3)</PresentationFormat>
  <Paragraphs>89</Paragraphs>
  <Slides>26</Slides>
  <Notes>4</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Office Theme</vt:lpstr>
      <vt:lpstr>PowerPoint Presentation</vt:lpstr>
      <vt:lpstr>PowerPoint Presentation</vt:lpstr>
      <vt:lpstr>What is an infectious disease?</vt:lpstr>
      <vt:lpstr>PowerPoint Presentation</vt:lpstr>
      <vt:lpstr>Objective </vt:lpstr>
      <vt:lpstr>Content I. The Immune System  </vt:lpstr>
      <vt:lpstr>PowerPoint Presentation</vt:lpstr>
      <vt:lpstr>II . First-Line Defenses / Innate Immune System</vt:lpstr>
      <vt:lpstr>PowerPoint Presentation</vt:lpstr>
      <vt:lpstr>III-Second-Line Defenses</vt:lpstr>
      <vt:lpstr>PowerPoint Presentation</vt:lpstr>
      <vt:lpstr>PowerPoint Presentation</vt:lpstr>
      <vt:lpstr>PowerPoint Presentation</vt:lpstr>
      <vt:lpstr>Lymph (Cont.)</vt:lpstr>
      <vt:lpstr>PowerPoint Presentation</vt:lpstr>
      <vt:lpstr>Blood cells</vt:lpstr>
      <vt:lpstr>PowerPoint Presentation</vt:lpstr>
      <vt:lpstr>PowerPoint Presentation</vt:lpstr>
      <vt:lpstr>PowerPoint Presentation</vt:lpstr>
      <vt:lpstr>PowerPoint Presentation</vt:lpstr>
      <vt:lpstr>PowerPoint Presentation</vt:lpstr>
      <vt:lpstr>PowerPoint Presentation</vt:lpstr>
      <vt:lpstr>Final Activity</vt:lpstr>
      <vt:lpstr>Final Activity</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toshiba</dc:creator>
  <cp:lastModifiedBy>toshiba</cp:lastModifiedBy>
  <cp:revision>3</cp:revision>
  <dcterms:created xsi:type="dcterms:W3CDTF">2015-11-30T04:08:44Z</dcterms:created>
  <dcterms:modified xsi:type="dcterms:W3CDTF">2015-11-30T04:31:17Z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D2A3C063-AF02-489B-BF67-D4D0652A8B37</vt:lpwstr>
  </property>
  <property fmtid="{D5CDD505-2E9C-101B-9397-08002B2CF9AE}" pid="3" name="ArticulatePath">
    <vt:lpwstr>Presentation1</vt:lpwstr>
  </property>
</Properties>
</file>