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33"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DEBF5E-0E1B-4236-A74C-180B52C1BF76}"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EBF5E-0E1B-4236-A74C-180B52C1BF76}"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EBF5E-0E1B-4236-A74C-180B52C1BF76}"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EBF5E-0E1B-4236-A74C-180B52C1BF76}"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EBF5E-0E1B-4236-A74C-180B52C1BF76}" type="datetimeFigureOut">
              <a:rPr lang="en-US" smtClean="0"/>
              <a:pPr/>
              <a:t>2/28/2018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DEBF5E-0E1B-4236-A74C-180B52C1BF76}"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DEBF5E-0E1B-4236-A74C-180B52C1BF76}" type="datetimeFigureOut">
              <a:rPr lang="en-US" smtClean="0"/>
              <a:pPr/>
              <a:t>2/28/2018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DEBF5E-0E1B-4236-A74C-180B52C1BF76}" type="datetimeFigureOut">
              <a:rPr lang="en-US" smtClean="0"/>
              <a:pPr/>
              <a:t>2/28/2018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EBF5E-0E1B-4236-A74C-180B52C1BF76}" type="datetimeFigureOut">
              <a:rPr lang="en-US" smtClean="0"/>
              <a:pPr/>
              <a:t>2/28/2018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EBF5E-0E1B-4236-A74C-180B52C1BF76}"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EBF5E-0E1B-4236-A74C-180B52C1BF76}" type="datetimeFigureOut">
              <a:rPr lang="en-US" smtClean="0"/>
              <a:pPr/>
              <a:t>2/28/2018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FD2439-BE9D-40DA-B1ED-6E89559207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EBF5E-0E1B-4236-A74C-180B52C1BF76}" type="datetimeFigureOut">
              <a:rPr lang="en-US" smtClean="0"/>
              <a:pPr/>
              <a:t>2/28/2018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FD2439-BE9D-40DA-B1ED-6E89559207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2.png"/><Relationship Id="rId4" Type="http://schemas.openxmlformats.org/officeDocument/2006/relationships/image" Target="../media/image41.png"/></Relationships>
</file>

<file path=ppt/slides/_rels/slide64.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 Id="rId5" Type="http://schemas.openxmlformats.org/officeDocument/2006/relationships/image" Target="../media/image50.png"/><Relationship Id="rId4" Type="http://schemas.openxmlformats.org/officeDocument/2006/relationships/image" Target="../media/image49.png"/></Relationships>
</file>

<file path=ppt/slides/_rels/slide73.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1">
                    <a:lumMod val="75000"/>
                  </a:schemeClr>
                </a:solidFill>
              </a:rPr>
              <a:t>Thermodynamic </a:t>
            </a:r>
            <a:r>
              <a:rPr lang="en-US" b="1" dirty="0">
                <a:solidFill>
                  <a:schemeClr val="accent1">
                    <a:lumMod val="75000"/>
                  </a:schemeClr>
                </a:solidFill>
              </a:rPr>
              <a:t>of polymers in solution</a:t>
            </a:r>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t>1-2.2. Notion of good solvent and mediocre solvent </a:t>
            </a:r>
          </a:p>
        </p:txBody>
      </p:sp>
      <p:sp>
        <p:nvSpPr>
          <p:cNvPr id="3" name="Content Placeholder 2"/>
          <p:cNvSpPr>
            <a:spLocks noGrp="1"/>
          </p:cNvSpPr>
          <p:nvPr>
            <p:ph idx="1"/>
          </p:nvPr>
        </p:nvSpPr>
        <p:spPr>
          <a:xfrm>
            <a:off x="457200" y="1500174"/>
            <a:ext cx="8229600" cy="4625989"/>
          </a:xfrm>
        </p:spPr>
        <p:txBody>
          <a:bodyPr>
            <a:normAutofit/>
          </a:bodyPr>
          <a:lstStyle/>
          <a:p>
            <a:pPr>
              <a:buNone/>
            </a:pPr>
            <a:r>
              <a:rPr lang="en-US" sz="2800" dirty="0" smtClean="0"/>
              <a:t>     The </a:t>
            </a:r>
            <a:r>
              <a:rPr lang="en-US" sz="2800" dirty="0"/>
              <a:t>dissolution phenomenon of solute (2) in solvent (1) is effective when the free enthalpy of mixture (ΔG</a:t>
            </a:r>
            <a:r>
              <a:rPr lang="en-US" sz="2800" baseline="-25000" dirty="0"/>
              <a:t>M</a:t>
            </a:r>
            <a:r>
              <a:rPr lang="en-US" sz="2800" dirty="0"/>
              <a:t>)  take a negative value. </a:t>
            </a:r>
            <a:endParaRPr lang="en-US" sz="2800" dirty="0" smtClean="0"/>
          </a:p>
          <a:p>
            <a:pPr>
              <a:buNone/>
            </a:pPr>
            <a:r>
              <a:rPr lang="en-US" sz="2800" dirty="0" smtClean="0"/>
              <a:t>     As </a:t>
            </a:r>
            <a:r>
              <a:rPr lang="en-US" sz="2800" dirty="0"/>
              <a:t>the </a:t>
            </a:r>
            <a:r>
              <a:rPr lang="en-US" sz="2800" dirty="0" smtClean="0"/>
              <a:t>entropy of mixture is </a:t>
            </a:r>
            <a:r>
              <a:rPr lang="en-US" sz="2800" dirty="0"/>
              <a:t>always positive, the dissolution is conditioned essentially by the sign and the heat  intensity of the </a:t>
            </a:r>
            <a:r>
              <a:rPr lang="en-US" sz="2800" dirty="0" smtClean="0"/>
              <a:t>this mixture </a:t>
            </a:r>
            <a:r>
              <a:rPr lang="en-US" sz="2800" dirty="0"/>
              <a:t>ΔH</a:t>
            </a:r>
            <a:r>
              <a:rPr lang="en-US" sz="2800" baseline="-25000" dirty="0"/>
              <a:t>M</a:t>
            </a:r>
            <a:r>
              <a:rPr lang="en-US" sz="2800" dirty="0" smtClean="0"/>
              <a:t>.</a:t>
            </a:r>
          </a:p>
          <a:p>
            <a:pPr>
              <a:buNone/>
            </a:pPr>
            <a:endParaRPr lang="en-US" sz="2800" dirty="0"/>
          </a:p>
          <a:p>
            <a:pPr>
              <a:buNone/>
            </a:pPr>
            <a:r>
              <a:rPr lang="en-US" sz="2800" i="1" dirty="0" smtClean="0"/>
              <a:t>     </a:t>
            </a:r>
            <a:r>
              <a:rPr lang="en-US" sz="2800" i="1" dirty="0" smtClean="0">
                <a:solidFill>
                  <a:srgbClr val="FF0000"/>
                </a:solidFill>
              </a:rPr>
              <a:t>Therefore</a:t>
            </a:r>
            <a:r>
              <a:rPr lang="en-US" sz="2800" i="1" dirty="0">
                <a:solidFill>
                  <a:srgbClr val="FF0000"/>
                </a:solidFill>
              </a:rPr>
              <a:t>, the interaction parameter χ</a:t>
            </a:r>
            <a:r>
              <a:rPr lang="en-US" sz="2800" i="1" baseline="-25000" dirty="0">
                <a:solidFill>
                  <a:srgbClr val="FF0000"/>
                </a:solidFill>
              </a:rPr>
              <a:t>12</a:t>
            </a:r>
            <a:r>
              <a:rPr lang="en-US" sz="2800" i="1" dirty="0">
                <a:solidFill>
                  <a:srgbClr val="FF0000"/>
                </a:solidFill>
              </a:rPr>
              <a:t> is  measures the quality of a solvent towards a determined polymer.</a:t>
            </a:r>
            <a:endParaRPr lang="en-US" sz="2800" dirty="0">
              <a:solidFill>
                <a:srgbClr val="FF0000"/>
              </a:solidFill>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00042"/>
            <a:ext cx="9001156" cy="5626121"/>
          </a:xfrm>
        </p:spPr>
        <p:txBody>
          <a:bodyPr>
            <a:normAutofit/>
          </a:bodyPr>
          <a:lstStyle/>
          <a:p>
            <a:pPr>
              <a:buNone/>
            </a:pPr>
            <a:r>
              <a:rPr lang="en-US" sz="2800" dirty="0" smtClean="0"/>
              <a:t>    By analogy </a:t>
            </a:r>
            <a:r>
              <a:rPr lang="en-US" sz="2800" dirty="0"/>
              <a:t>with the theory of the simple regular solutions, the expression of the </a:t>
            </a:r>
            <a:r>
              <a:rPr lang="en-US" sz="2800" dirty="0" smtClean="0"/>
              <a:t>heat of mixture ΔH</a:t>
            </a:r>
            <a:r>
              <a:rPr lang="en-US" sz="2800" baseline="-25000" dirty="0" smtClean="0"/>
              <a:t>M </a:t>
            </a:r>
            <a:r>
              <a:rPr lang="en-US" sz="2800" dirty="0"/>
              <a:t>calculated from the Flory –Huggins theory is affected by a positive sign (</a:t>
            </a:r>
            <a:r>
              <a:rPr lang="en-US" sz="2800" i="1" dirty="0"/>
              <a:t>endothermic mixture</a:t>
            </a:r>
            <a:r>
              <a:rPr lang="en-US" sz="2800" dirty="0"/>
              <a:t>). This is practically true for the majority  of macromolecular solutions. </a:t>
            </a:r>
            <a:endParaRPr lang="en-US" sz="2800" dirty="0" smtClean="0"/>
          </a:p>
          <a:p>
            <a:pPr>
              <a:buNone/>
            </a:pPr>
            <a:r>
              <a:rPr lang="en-US" sz="2800" dirty="0"/>
              <a:t> </a:t>
            </a:r>
            <a:r>
              <a:rPr lang="en-US" sz="2800" dirty="0" smtClean="0"/>
              <a:t>   Some </a:t>
            </a:r>
            <a:r>
              <a:rPr lang="en-US" sz="2800" dirty="0"/>
              <a:t>time, we observe some exceptions when the constituents(solvent and polymer) have a polar structures</a:t>
            </a:r>
            <a:r>
              <a:rPr lang="en-US" sz="2800" dirty="0" smtClean="0"/>
              <a:t>.</a:t>
            </a:r>
          </a:p>
          <a:p>
            <a:pPr>
              <a:buNone/>
            </a:pPr>
            <a:r>
              <a:rPr lang="en-US" sz="2800" dirty="0" smtClean="0"/>
              <a:t> </a:t>
            </a:r>
            <a:endParaRPr lang="en-US" sz="2800" dirty="0"/>
          </a:p>
          <a:p>
            <a:pPr>
              <a:buNone/>
            </a:pPr>
            <a:r>
              <a:rPr lang="en-US" sz="2800" i="1" dirty="0" smtClean="0"/>
              <a:t>    Example</a:t>
            </a:r>
            <a:r>
              <a:rPr lang="en-US" sz="2800" dirty="0"/>
              <a:t>:   the dissolution of the poly(</a:t>
            </a:r>
            <a:r>
              <a:rPr lang="en-US" sz="2800" dirty="0" err="1"/>
              <a:t>methylmethacrylate</a:t>
            </a:r>
            <a:r>
              <a:rPr lang="en-US" sz="2800" dirty="0"/>
              <a:t>) in trichloroethylene  give a negative value for ΔH</a:t>
            </a:r>
            <a:r>
              <a:rPr lang="en-US" sz="2800" baseline="-25000" dirty="0"/>
              <a:t>M</a:t>
            </a:r>
            <a:r>
              <a:rPr lang="en-US" sz="2800" dirty="0"/>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The </a:t>
            </a:r>
            <a:r>
              <a:rPr lang="en-US" dirty="0"/>
              <a:t>endothermic macromolecular </a:t>
            </a:r>
            <a:r>
              <a:rPr lang="en-US" dirty="0" smtClean="0"/>
              <a:t>solutions, </a:t>
            </a:r>
            <a:r>
              <a:rPr lang="en-US" dirty="0"/>
              <a:t>which represent </a:t>
            </a:r>
            <a:r>
              <a:rPr lang="en-US" dirty="0" smtClean="0"/>
              <a:t> the </a:t>
            </a:r>
            <a:r>
              <a:rPr lang="en-US" dirty="0"/>
              <a:t>major part of the </a:t>
            </a:r>
            <a:r>
              <a:rPr lang="en-US" dirty="0" smtClean="0"/>
              <a:t> </a:t>
            </a:r>
            <a:r>
              <a:rPr lang="en-US" dirty="0"/>
              <a:t>real </a:t>
            </a:r>
            <a:r>
              <a:rPr lang="en-US" dirty="0" smtClean="0"/>
              <a:t>cases, are </a:t>
            </a:r>
            <a:r>
              <a:rPr lang="en-US" dirty="0"/>
              <a:t>in opposite, characterized by the positive values of the interaction parameters χ</a:t>
            </a:r>
            <a:r>
              <a:rPr lang="en-US" baseline="-25000" dirty="0"/>
              <a:t>12</a:t>
            </a:r>
            <a:r>
              <a:rPr lang="en-US" dirty="0"/>
              <a: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401080" cy="6215106"/>
          </a:xfrm>
        </p:spPr>
        <p:txBody>
          <a:bodyPr>
            <a:normAutofit/>
          </a:bodyPr>
          <a:lstStyle/>
          <a:p>
            <a:pPr>
              <a:buNone/>
            </a:pPr>
            <a:r>
              <a:rPr lang="en-US" dirty="0" smtClean="0"/>
              <a:t>    For </a:t>
            </a:r>
            <a:r>
              <a:rPr lang="en-US" dirty="0"/>
              <a:t>a endothermic mixture realized at temperature T, the complete dissolution of the macromolecular solute is the best with the weak interaction parameters. </a:t>
            </a:r>
            <a:endParaRPr lang="en-US" dirty="0" smtClean="0"/>
          </a:p>
          <a:p>
            <a:pPr>
              <a:buNone/>
            </a:pPr>
            <a:r>
              <a:rPr lang="en-US" dirty="0">
                <a:solidFill>
                  <a:srgbClr val="FF0000"/>
                </a:solidFill>
              </a:rPr>
              <a:t> </a:t>
            </a:r>
            <a:r>
              <a:rPr lang="en-US" dirty="0" smtClean="0">
                <a:solidFill>
                  <a:srgbClr val="FF0000"/>
                </a:solidFill>
              </a:rPr>
              <a:t>   “The solvents </a:t>
            </a:r>
            <a:r>
              <a:rPr lang="en-US" dirty="0">
                <a:solidFill>
                  <a:srgbClr val="FF0000"/>
                </a:solidFill>
              </a:rPr>
              <a:t>with the weak interaction parameters is designed by good </a:t>
            </a:r>
            <a:r>
              <a:rPr lang="en-US" dirty="0" smtClean="0">
                <a:solidFill>
                  <a:srgbClr val="FF0000"/>
                </a:solidFill>
              </a:rPr>
              <a:t>solvents </a:t>
            </a:r>
            <a:r>
              <a:rPr lang="en-US" dirty="0">
                <a:solidFill>
                  <a:srgbClr val="FF0000"/>
                </a:solidFill>
              </a:rPr>
              <a:t>for the polymer </a:t>
            </a:r>
            <a:r>
              <a:rPr lang="en-US" dirty="0" smtClean="0">
                <a:solidFill>
                  <a:srgbClr val="FF0000"/>
                </a:solidFill>
              </a:rPr>
              <a:t>considered”. </a:t>
            </a:r>
          </a:p>
          <a:p>
            <a:pPr>
              <a:buNone/>
            </a:pPr>
            <a:r>
              <a:rPr lang="en-US" dirty="0">
                <a:solidFill>
                  <a:srgbClr val="FF0000"/>
                </a:solidFill>
              </a:rPr>
              <a:t> </a:t>
            </a:r>
            <a:r>
              <a:rPr lang="en-US" dirty="0" smtClean="0">
                <a:solidFill>
                  <a:srgbClr val="FF0000"/>
                </a:solidFill>
              </a:rPr>
              <a:t>   </a:t>
            </a:r>
            <a:r>
              <a:rPr lang="en-US" dirty="0" smtClean="0"/>
              <a:t>In </a:t>
            </a:r>
            <a:r>
              <a:rPr lang="en-US" dirty="0"/>
              <a:t>this way, </a:t>
            </a:r>
            <a:r>
              <a:rPr lang="en-US" dirty="0" smtClean="0"/>
              <a:t>by example, the </a:t>
            </a:r>
            <a:r>
              <a:rPr lang="en-US" dirty="0"/>
              <a:t>natural rubber-carbon tetrachloride, </a:t>
            </a:r>
            <a:r>
              <a:rPr lang="en-US" dirty="0" smtClean="0"/>
              <a:t>poly(vinyl-</a:t>
            </a:r>
            <a:r>
              <a:rPr lang="en-US" dirty="0" err="1" smtClean="0"/>
              <a:t>tetrahydrofuran</a:t>
            </a:r>
            <a:r>
              <a:rPr lang="en-US" dirty="0" smtClean="0"/>
              <a:t> </a:t>
            </a:r>
            <a:r>
              <a:rPr lang="en-US" dirty="0"/>
              <a:t>chloride) and cellulose nitrate are respectively characterized by  χ</a:t>
            </a:r>
            <a:r>
              <a:rPr lang="en-US" baseline="-25000" dirty="0"/>
              <a:t>12 </a:t>
            </a:r>
            <a:r>
              <a:rPr lang="en-US" dirty="0"/>
              <a:t> </a:t>
            </a:r>
            <a:r>
              <a:rPr lang="en-US" dirty="0" smtClean="0"/>
              <a:t>= </a:t>
            </a:r>
            <a:r>
              <a:rPr lang="en-US" dirty="0"/>
              <a:t>0.28, 0.14 and 0.27.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642918"/>
            <a:ext cx="8643998" cy="5483245"/>
          </a:xfrm>
        </p:spPr>
        <p:txBody>
          <a:bodyPr/>
          <a:lstStyle/>
          <a:p>
            <a:pPr>
              <a:buNone/>
            </a:pPr>
            <a:r>
              <a:rPr lang="en-US" dirty="0" smtClean="0"/>
              <a:t>    On opposite, </a:t>
            </a:r>
          </a:p>
          <a:p>
            <a:pPr>
              <a:buNone/>
            </a:pPr>
            <a:r>
              <a:rPr lang="en-US" dirty="0">
                <a:solidFill>
                  <a:srgbClr val="FF0000"/>
                </a:solidFill>
              </a:rPr>
              <a:t> </a:t>
            </a:r>
            <a:r>
              <a:rPr lang="en-US" dirty="0" smtClean="0">
                <a:solidFill>
                  <a:srgbClr val="FF0000"/>
                </a:solidFill>
              </a:rPr>
              <a:t>   “the solvents with the χ</a:t>
            </a:r>
            <a:r>
              <a:rPr lang="en-US" baseline="-25000" dirty="0" smtClean="0">
                <a:solidFill>
                  <a:srgbClr val="FF0000"/>
                </a:solidFill>
              </a:rPr>
              <a:t>12</a:t>
            </a:r>
            <a:r>
              <a:rPr lang="en-US" dirty="0" smtClean="0">
                <a:solidFill>
                  <a:srgbClr val="FF0000"/>
                </a:solidFill>
              </a:rPr>
              <a:t> near 0.5 is designed by the mediocre solvents for the polymer considered”.</a:t>
            </a:r>
            <a:r>
              <a:rPr lang="en-US" dirty="0" smtClean="0"/>
              <a:t> </a:t>
            </a:r>
          </a:p>
          <a:p>
            <a:pPr>
              <a:buNone/>
            </a:pPr>
            <a:r>
              <a:rPr lang="en-US" dirty="0"/>
              <a:t> </a:t>
            </a:r>
            <a:r>
              <a:rPr lang="en-US" dirty="0" smtClean="0"/>
              <a:t>  By example, the </a:t>
            </a:r>
            <a:r>
              <a:rPr lang="en-US" dirty="0" err="1" smtClean="0"/>
              <a:t>polyisobutylene</a:t>
            </a:r>
            <a:r>
              <a:rPr lang="en-US" dirty="0" smtClean="0"/>
              <a:t> is dissolved easily at ordinary temperature in the </a:t>
            </a:r>
            <a:r>
              <a:rPr lang="en-US" dirty="0" err="1" smtClean="0"/>
              <a:t>cyclohexane</a:t>
            </a:r>
            <a:r>
              <a:rPr lang="en-US" dirty="0" smtClean="0"/>
              <a:t> (χ</a:t>
            </a:r>
            <a:r>
              <a:rPr lang="en-US" baseline="-25000" dirty="0" smtClean="0"/>
              <a:t>12</a:t>
            </a:r>
            <a:r>
              <a:rPr lang="en-US" dirty="0" smtClean="0"/>
              <a:t>= 0.44) than in benzene (χ</a:t>
            </a:r>
            <a:r>
              <a:rPr lang="en-US" baseline="-25000" dirty="0" smtClean="0"/>
              <a:t>12 </a:t>
            </a:r>
            <a:r>
              <a:rPr lang="en-US" dirty="0" smtClean="0"/>
              <a:t>= 0.5). The good solvent and the bad solvent are closely lied to the temperature.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2800" b="1" dirty="0" smtClean="0"/>
              <a:t>1-3. Real </a:t>
            </a:r>
            <a:r>
              <a:rPr lang="en-US" sz="2800" b="1" dirty="0"/>
              <a:t>macromolecular solutions</a:t>
            </a:r>
            <a:r>
              <a:rPr lang="en-US" sz="1600" dirty="0"/>
              <a:t/>
            </a:r>
            <a:br>
              <a:rPr lang="en-US" sz="1600" dirty="0"/>
            </a:br>
            <a:endParaRPr lang="en-US" dirty="0"/>
          </a:p>
        </p:txBody>
      </p:sp>
      <p:sp>
        <p:nvSpPr>
          <p:cNvPr id="3" name="Content Placeholder 2"/>
          <p:cNvSpPr>
            <a:spLocks noGrp="1"/>
          </p:cNvSpPr>
          <p:nvPr>
            <p:ph idx="1"/>
          </p:nvPr>
        </p:nvSpPr>
        <p:spPr>
          <a:xfrm>
            <a:off x="285720" y="1214422"/>
            <a:ext cx="8643998" cy="5357850"/>
          </a:xfrm>
        </p:spPr>
        <p:txBody>
          <a:bodyPr>
            <a:normAutofit fontScale="77500" lnSpcReduction="20000"/>
          </a:bodyPr>
          <a:lstStyle/>
          <a:p>
            <a:pPr>
              <a:lnSpc>
                <a:spcPct val="150000"/>
              </a:lnSpc>
            </a:pPr>
            <a:r>
              <a:rPr lang="en-US" sz="3000" dirty="0"/>
              <a:t>In general, in the case of a real macromolecular </a:t>
            </a:r>
            <a:r>
              <a:rPr lang="en-US" sz="3000" dirty="0" smtClean="0"/>
              <a:t>solution, </a:t>
            </a:r>
            <a:r>
              <a:rPr lang="en-US" sz="3000" dirty="0"/>
              <a:t>which the heat of mixture ΔH</a:t>
            </a:r>
            <a:r>
              <a:rPr lang="en-US" sz="3000" baseline="-25000" dirty="0"/>
              <a:t>M</a:t>
            </a:r>
            <a:r>
              <a:rPr lang="en-US" sz="3000" dirty="0"/>
              <a:t> take an notable value or which the constitutes of the mixture are more </a:t>
            </a:r>
            <a:r>
              <a:rPr lang="en-US" sz="3000" dirty="0" smtClean="0"/>
              <a:t>polar, </a:t>
            </a:r>
            <a:r>
              <a:rPr lang="en-US" sz="3000" dirty="0"/>
              <a:t>the regular macromolecular solution concept is not applicable. In this fact, for this type of solutions it is impossible to identify the entropy of configuration </a:t>
            </a:r>
            <a:r>
              <a:rPr lang="en-US" sz="3000" dirty="0" err="1"/>
              <a:t>ΔS</a:t>
            </a:r>
            <a:r>
              <a:rPr lang="en-US" sz="3000" baseline="-25000" dirty="0" err="1"/>
              <a:t>conf</a:t>
            </a:r>
            <a:r>
              <a:rPr lang="en-US" sz="3000" baseline="-25000" dirty="0"/>
              <a:t>.</a:t>
            </a:r>
            <a:r>
              <a:rPr lang="en-US" sz="3000" dirty="0"/>
              <a:t>  with its entropy of mixture ΔS</a:t>
            </a:r>
            <a:r>
              <a:rPr lang="en-US" sz="3000" baseline="-25000" dirty="0"/>
              <a:t>M</a:t>
            </a:r>
            <a:r>
              <a:rPr lang="en-US" sz="3000" dirty="0"/>
              <a:t>. Because the disposition of the macromolecular segments in solution do not only governed by the statistical considerations, and if  ΔH</a:t>
            </a:r>
            <a:r>
              <a:rPr lang="en-US" sz="3000" baseline="-25000" dirty="0"/>
              <a:t>M</a:t>
            </a:r>
            <a:r>
              <a:rPr lang="en-US" sz="3000" dirty="0"/>
              <a:t> is positive, the segments of macromolecules tempt  to withdraw into oneself </a:t>
            </a:r>
            <a:r>
              <a:rPr lang="en-US" sz="3000" dirty="0" smtClean="0"/>
              <a:t>to </a:t>
            </a:r>
            <a:r>
              <a:rPr lang="en-US" sz="3000" dirty="0"/>
              <a:t>favorite the segment-segment interactions.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2" cstate="print"/>
          <a:srcRect/>
          <a:stretch>
            <a:fillRect/>
          </a:stretch>
        </p:blipFill>
        <p:spPr bwMode="auto">
          <a:xfrm>
            <a:off x="142844" y="1285860"/>
            <a:ext cx="8715436" cy="342980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normAutofit/>
          </a:bodyPr>
          <a:lstStyle/>
          <a:p>
            <a:r>
              <a:rPr lang="en-US" sz="2400" dirty="0" smtClean="0">
                <a:solidFill>
                  <a:srgbClr val="FF0000"/>
                </a:solidFill>
              </a:rPr>
              <a:t>Now its possible to resume the definition of the different categories  of macromolecular solution  </a:t>
            </a:r>
            <a:endParaRPr lang="ar-SA" sz="2400" dirty="0">
              <a:solidFill>
                <a:srgbClr val="FF0000"/>
              </a:solidFill>
            </a:endParaRPr>
          </a:p>
        </p:txBody>
      </p:sp>
      <p:pic>
        <p:nvPicPr>
          <p:cNvPr id="153602" name="Picture 2"/>
          <p:cNvPicPr>
            <a:picLocks noChangeAspect="1" noChangeArrowheads="1"/>
          </p:cNvPicPr>
          <p:nvPr/>
        </p:nvPicPr>
        <p:blipFill>
          <a:blip r:embed="rId2" cstate="print"/>
          <a:srcRect/>
          <a:stretch>
            <a:fillRect/>
          </a:stretch>
        </p:blipFill>
        <p:spPr bwMode="auto">
          <a:xfrm>
            <a:off x="467544" y="980728"/>
            <a:ext cx="8352928" cy="573325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dirty="0" smtClean="0"/>
              <a:t>2.Macromolecular diluted solutions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000108"/>
            <a:ext cx="8229600" cy="5126055"/>
          </a:xfrm>
        </p:spPr>
        <p:txBody>
          <a:bodyPr>
            <a:normAutofit lnSpcReduction="10000"/>
          </a:bodyPr>
          <a:lstStyle/>
          <a:p>
            <a:r>
              <a:rPr lang="en-US" sz="3000" dirty="0" smtClean="0"/>
              <a:t>In general, we admit that the macromolecular chains in solution has practically a homogeny repartition when the fraction volume of solute are superior to 0.04. Before this limit, the effective volumes occupied by the chains can be more or less separated and the Flory-Huggins  do not experimentally  verified. In particular, the partial molar entropy of solvent take clearly the weak values than the deducted by the calculation. For the such as diluted solutions, the partial molar entropy of solvent can write as fellow.</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42844" y="2285992"/>
            <a:ext cx="8572560" cy="229156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Autofit/>
          </a:bodyPr>
          <a:lstStyle/>
          <a:p>
            <a:pPr lvl="0"/>
            <a:r>
              <a:rPr lang="en-US" sz="3200" b="1" dirty="0" smtClean="0"/>
              <a:t/>
            </a:r>
            <a:br>
              <a:rPr lang="en-US" sz="3200" b="1" dirty="0" smtClean="0"/>
            </a:br>
            <a:r>
              <a:rPr lang="en-US" sz="2400" b="1" dirty="0" smtClean="0">
                <a:solidFill>
                  <a:schemeClr val="accent1">
                    <a:lumMod val="75000"/>
                  </a:schemeClr>
                </a:solidFill>
              </a:rPr>
              <a:t>Flory - </a:t>
            </a:r>
            <a:r>
              <a:rPr lang="en-US" sz="2400" b="1" dirty="0">
                <a:solidFill>
                  <a:schemeClr val="accent1">
                    <a:lumMod val="75000"/>
                  </a:schemeClr>
                </a:solidFill>
              </a:rPr>
              <a:t>Huggins theory  </a:t>
            </a:r>
            <a:r>
              <a:rPr lang="en-US" sz="2400" dirty="0">
                <a:solidFill>
                  <a:schemeClr val="accent1">
                    <a:lumMod val="75000"/>
                  </a:schemeClr>
                </a:solidFill>
              </a:rPr>
              <a:t/>
            </a:r>
            <a:br>
              <a:rPr lang="en-US" sz="2400" dirty="0">
                <a:solidFill>
                  <a:schemeClr val="accent1">
                    <a:lumMod val="75000"/>
                  </a:schemeClr>
                </a:solidFill>
              </a:rPr>
            </a:br>
            <a:r>
              <a:rPr lang="en-US" sz="2400" b="1" i="1" dirty="0">
                <a:solidFill>
                  <a:schemeClr val="accent1">
                    <a:lumMod val="75000"/>
                  </a:schemeClr>
                </a:solidFill>
              </a:rPr>
              <a:t> </a:t>
            </a:r>
            <a:r>
              <a:rPr lang="en-US" sz="2400" b="1" i="1" dirty="0" err="1">
                <a:solidFill>
                  <a:schemeClr val="accent1">
                    <a:lumMod val="75000"/>
                  </a:schemeClr>
                </a:solidFill>
              </a:rPr>
              <a:t>Athermal</a:t>
            </a:r>
            <a:r>
              <a:rPr lang="en-US" sz="2400" b="1" i="1" dirty="0">
                <a:solidFill>
                  <a:schemeClr val="accent1">
                    <a:lumMod val="75000"/>
                  </a:schemeClr>
                </a:solidFill>
              </a:rPr>
              <a:t> macromolecular solutions</a:t>
            </a:r>
            <a:r>
              <a:rPr lang="en-US" sz="2400" dirty="0"/>
              <a:t/>
            </a:r>
            <a:br>
              <a:rPr lang="en-US" sz="2400" dirty="0"/>
            </a:br>
            <a:endParaRPr lang="en-US" sz="2400" dirty="0"/>
          </a:p>
        </p:txBody>
      </p:sp>
      <p:pic>
        <p:nvPicPr>
          <p:cNvPr id="1026" name="Picture 2"/>
          <p:cNvPicPr>
            <a:picLocks noGrp="1" noChangeAspect="1" noChangeArrowheads="1"/>
          </p:cNvPicPr>
          <p:nvPr>
            <p:ph idx="1"/>
          </p:nvPr>
        </p:nvPicPr>
        <p:blipFill>
          <a:blip r:embed="rId2" cstate="print"/>
          <a:stretch>
            <a:fillRect/>
          </a:stretch>
        </p:blipFill>
        <p:spPr bwMode="auto">
          <a:xfrm>
            <a:off x="642910" y="1357298"/>
            <a:ext cx="7572428" cy="52864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2.1 Notion of the excluded volume </a:t>
            </a:r>
            <a:r>
              <a:rPr lang="en-US" sz="3200" dirty="0" smtClean="0"/>
              <a:t/>
            </a:r>
            <a:br>
              <a:rPr lang="en-US" sz="3200" dirty="0" smtClean="0"/>
            </a:br>
            <a:endParaRPr lang="en-US" sz="32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14414" y="1285860"/>
            <a:ext cx="7072362" cy="4643469"/>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357158" y="428604"/>
            <a:ext cx="8143932" cy="6215106"/>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500034" y="785794"/>
            <a:ext cx="7858180" cy="5286411"/>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Grp="1" noChangeAspect="1" noChangeArrowheads="1"/>
          </p:cNvPicPr>
          <p:nvPr>
            <p:ph idx="1"/>
          </p:nvPr>
        </p:nvPicPr>
        <p:blipFill>
          <a:blip r:embed="rId2" cstate="print"/>
          <a:srcRect/>
          <a:stretch>
            <a:fillRect/>
          </a:stretch>
        </p:blipFill>
        <p:spPr bwMode="auto">
          <a:xfrm>
            <a:off x="357158" y="571480"/>
            <a:ext cx="8215370" cy="4786346"/>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Autofit/>
          </a:bodyPr>
          <a:lstStyle/>
          <a:p>
            <a:r>
              <a:rPr lang="en-US" sz="3200" b="1" i="1" dirty="0" smtClean="0"/>
              <a:t>2.2  Flory and </a:t>
            </a:r>
            <a:r>
              <a:rPr lang="en-US" sz="3200" b="1" i="1" dirty="0" err="1" smtClean="0"/>
              <a:t>Krigbaum</a:t>
            </a:r>
            <a:r>
              <a:rPr lang="en-US" sz="3200" b="1" i="1" dirty="0" smtClean="0"/>
              <a:t>  Theory</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857232"/>
            <a:ext cx="8229600" cy="5643602"/>
          </a:xfrm>
        </p:spPr>
        <p:txBody>
          <a:bodyPr>
            <a:normAutofit fontScale="85000" lnSpcReduction="10000"/>
          </a:bodyPr>
          <a:lstStyle/>
          <a:p>
            <a:r>
              <a:rPr lang="en-US" dirty="0" smtClean="0"/>
              <a:t>The spherical and stick forms of macromolecules proposed by </a:t>
            </a:r>
            <a:r>
              <a:rPr lang="en-US" dirty="0" err="1" smtClean="0"/>
              <a:t>Zimm</a:t>
            </a:r>
            <a:r>
              <a:rPr lang="en-US" dirty="0" smtClean="0"/>
              <a:t> and Huggins are in reality two models very simplified. This proposition constitutes two cases diametrically opposed of macromolecules in solution which depended to the </a:t>
            </a:r>
            <a:r>
              <a:rPr lang="en-US" dirty="0" err="1" smtClean="0"/>
              <a:t>solvatation</a:t>
            </a:r>
            <a:r>
              <a:rPr lang="en-US" dirty="0" smtClean="0"/>
              <a:t> of the solvent.</a:t>
            </a:r>
          </a:p>
          <a:p>
            <a:r>
              <a:rPr lang="en-US" dirty="0" smtClean="0"/>
              <a:t>Flory and </a:t>
            </a:r>
            <a:r>
              <a:rPr lang="en-US" dirty="0" err="1" smtClean="0"/>
              <a:t>Krigbaum</a:t>
            </a:r>
            <a:r>
              <a:rPr lang="en-US" dirty="0" smtClean="0"/>
              <a:t> have calculated  the general expressions of the excluded volume u and the second </a:t>
            </a:r>
            <a:r>
              <a:rPr lang="en-US" dirty="0" err="1" smtClean="0"/>
              <a:t>virial</a:t>
            </a:r>
            <a:r>
              <a:rPr lang="en-US" dirty="0" smtClean="0"/>
              <a:t> coefficient (A</a:t>
            </a:r>
            <a:r>
              <a:rPr lang="en-US" baseline="-25000" dirty="0" smtClean="0"/>
              <a:t>2</a:t>
            </a:r>
            <a:r>
              <a:rPr lang="en-US" dirty="0" smtClean="0"/>
              <a:t>) which characterize  the macromolecules gifted by a good flexibility. In the case of a very diluted macromolecular solution , each isolated macromolecule can be definite by a  radial function of segments distribution since the mass center of the molecule.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Grp="1" noChangeAspect="1" noChangeArrowheads="1"/>
          </p:cNvPicPr>
          <p:nvPr>
            <p:ph idx="1"/>
          </p:nvPr>
        </p:nvPicPr>
        <p:blipFill>
          <a:blip r:embed="rId2" cstate="print"/>
          <a:srcRect/>
          <a:stretch>
            <a:fillRect/>
          </a:stretch>
        </p:blipFill>
        <p:spPr bwMode="auto">
          <a:xfrm>
            <a:off x="642910" y="1071546"/>
            <a:ext cx="7786742" cy="500066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i="1" dirty="0" smtClean="0"/>
              <a:t>2.2.1 Volume excluded by a flexible</a:t>
            </a:r>
            <a:r>
              <a:rPr lang="en-US" b="1" i="1" dirty="0" smtClean="0"/>
              <a:t> </a:t>
            </a:r>
            <a:r>
              <a:rPr lang="en-US" sz="3600" b="1" i="1" dirty="0" smtClean="0"/>
              <a:t>macromolecular chain</a:t>
            </a:r>
            <a:r>
              <a:rPr lang="en-US" dirty="0" smtClean="0"/>
              <a:t/>
            </a:r>
            <a:br>
              <a:rPr lang="en-US" dirty="0" smtClean="0"/>
            </a:b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928662" y="1357298"/>
            <a:ext cx="7572428" cy="4929222"/>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Grp="1" noChangeAspect="1" noChangeArrowheads="1"/>
          </p:cNvPicPr>
          <p:nvPr>
            <p:ph idx="1"/>
          </p:nvPr>
        </p:nvPicPr>
        <p:blipFill>
          <a:blip r:embed="rId2" cstate="print"/>
          <a:srcRect/>
          <a:stretch>
            <a:fillRect/>
          </a:stretch>
        </p:blipFill>
        <p:spPr bwMode="auto">
          <a:xfrm>
            <a:off x="428596" y="1857364"/>
            <a:ext cx="8143932" cy="3714775"/>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srcRect/>
          <a:stretch>
            <a:fillRect/>
          </a:stretch>
        </p:blipFill>
        <p:spPr bwMode="auto">
          <a:xfrm>
            <a:off x="214282" y="642918"/>
            <a:ext cx="8358246" cy="5643602"/>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p:cNvPicPr>
            <a:picLocks noGrp="1" noChangeAspect="1" noChangeArrowheads="1"/>
          </p:cNvPicPr>
          <p:nvPr>
            <p:ph idx="1"/>
          </p:nvPr>
        </p:nvPicPr>
        <p:blipFill>
          <a:blip r:embed="rId2" cstate="print"/>
          <a:srcRect/>
          <a:stretch>
            <a:fillRect/>
          </a:stretch>
        </p:blipFill>
        <p:spPr bwMode="auto">
          <a:xfrm>
            <a:off x="642910" y="785794"/>
            <a:ext cx="7572428" cy="5429288"/>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cstate="print"/>
          <a:srcRect/>
          <a:stretch>
            <a:fillRect/>
          </a:stretch>
        </p:blipFill>
        <p:spPr bwMode="auto">
          <a:xfrm>
            <a:off x="214282" y="571480"/>
            <a:ext cx="8358246" cy="47863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fontScale="90000"/>
          </a:bodyPr>
          <a:lstStyle/>
          <a:p>
            <a:r>
              <a:rPr lang="en-US" sz="3600" b="1" i="1" dirty="0" smtClean="0"/>
              <a:t>2.1.2 θ-Solvent and θ-temperature</a:t>
            </a:r>
            <a:r>
              <a:rPr lang="en-US" dirty="0" smtClean="0"/>
              <a:t/>
            </a:r>
            <a:br>
              <a:rPr lang="en-US" dirty="0" smtClean="0"/>
            </a:br>
            <a:endParaRPr lang="en-US" dirty="0"/>
          </a:p>
        </p:txBody>
      </p:sp>
      <p:sp>
        <p:nvSpPr>
          <p:cNvPr id="3" name="Content Placeholder 2"/>
          <p:cNvSpPr>
            <a:spLocks noGrp="1"/>
          </p:cNvSpPr>
          <p:nvPr>
            <p:ph idx="1"/>
          </p:nvPr>
        </p:nvSpPr>
        <p:spPr>
          <a:xfrm>
            <a:off x="457200" y="1000108"/>
            <a:ext cx="8229600" cy="5500726"/>
          </a:xfrm>
        </p:spPr>
        <p:txBody>
          <a:bodyPr>
            <a:normAutofit fontScale="92500" lnSpcReduction="10000"/>
          </a:bodyPr>
          <a:lstStyle/>
          <a:p>
            <a:r>
              <a:rPr lang="en-US" sz="3000" dirty="0" smtClean="0"/>
              <a:t>One of the principal consequences of the Flory –</a:t>
            </a:r>
            <a:r>
              <a:rPr lang="en-US" sz="3000" dirty="0" err="1" smtClean="0"/>
              <a:t>Krigbaum</a:t>
            </a:r>
            <a:r>
              <a:rPr lang="en-US" sz="3000" dirty="0" smtClean="0"/>
              <a:t> theory is that the excluded volume (u) and the second </a:t>
            </a:r>
            <a:r>
              <a:rPr lang="en-US" sz="3000" dirty="0" err="1" smtClean="0"/>
              <a:t>virial</a:t>
            </a:r>
            <a:r>
              <a:rPr lang="en-US" sz="3000" dirty="0" smtClean="0"/>
              <a:t> coefficient (A</a:t>
            </a:r>
            <a:r>
              <a:rPr lang="en-US" sz="3000" baseline="-25000" dirty="0" smtClean="0"/>
              <a:t>2</a:t>
            </a:r>
            <a:r>
              <a:rPr lang="en-US" sz="3000" dirty="0" smtClean="0"/>
              <a:t>) are both functions of the interaction parameter χ</a:t>
            </a:r>
            <a:r>
              <a:rPr lang="en-US" sz="3000" baseline="-25000" dirty="0" smtClean="0"/>
              <a:t>12</a:t>
            </a:r>
            <a:r>
              <a:rPr lang="en-US" sz="3000" dirty="0" smtClean="0"/>
              <a:t>.</a:t>
            </a:r>
          </a:p>
          <a:p>
            <a:r>
              <a:rPr lang="en-US" sz="3000" dirty="0" smtClean="0"/>
              <a:t>When χ</a:t>
            </a:r>
            <a:r>
              <a:rPr lang="en-US" sz="3000" baseline="-25000" dirty="0" smtClean="0"/>
              <a:t>12</a:t>
            </a:r>
            <a:r>
              <a:rPr lang="en-US" sz="3000" dirty="0" smtClean="0"/>
              <a:t> is negative, the case of certain exceptional couples polymer-solvent, the quantity (1/2- χ</a:t>
            </a:r>
            <a:r>
              <a:rPr lang="en-US" sz="3000" baseline="-25000" dirty="0" smtClean="0"/>
              <a:t>12</a:t>
            </a:r>
            <a:r>
              <a:rPr lang="en-US" sz="3000" dirty="0" smtClean="0"/>
              <a:t>) is always positive and the excluded volume (u) and the second coefficient  of </a:t>
            </a:r>
            <a:r>
              <a:rPr lang="en-US" sz="3000" dirty="0" err="1" smtClean="0"/>
              <a:t>Virial</a:t>
            </a:r>
            <a:r>
              <a:rPr lang="en-US" sz="3000" dirty="0" smtClean="0"/>
              <a:t> (A</a:t>
            </a:r>
            <a:r>
              <a:rPr lang="en-US" sz="3000" baseline="-25000" dirty="0" smtClean="0"/>
              <a:t>2</a:t>
            </a:r>
            <a:r>
              <a:rPr lang="en-US" sz="3000" dirty="0" smtClean="0"/>
              <a:t>) increase with the absolute value of χ</a:t>
            </a:r>
            <a:r>
              <a:rPr lang="en-US" sz="3000" baseline="-25000" dirty="0" smtClean="0"/>
              <a:t>12</a:t>
            </a:r>
            <a:r>
              <a:rPr lang="en-US" sz="3000" dirty="0" smtClean="0"/>
              <a:t>. In this fact, the segment-solvent intermolecular interactions are energetically more favored  than the segment-segment </a:t>
            </a:r>
            <a:r>
              <a:rPr lang="en-US" sz="3000" dirty="0" err="1" smtClean="0"/>
              <a:t>intramolecular</a:t>
            </a:r>
            <a:r>
              <a:rPr lang="en-US" sz="3000" dirty="0" smtClean="0"/>
              <a:t> interactions, this fact induce  a strong deployment of each macromolecular ball.</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p:cNvPicPr>
            <a:picLocks noGrp="1" noChangeAspect="1" noChangeArrowheads="1"/>
          </p:cNvPicPr>
          <p:nvPr>
            <p:ph idx="1"/>
          </p:nvPr>
        </p:nvPicPr>
        <p:blipFill>
          <a:blip r:embed="rId2" cstate="print"/>
          <a:srcRect/>
          <a:stretch>
            <a:fillRect/>
          </a:stretch>
        </p:blipFill>
        <p:spPr bwMode="auto">
          <a:xfrm>
            <a:off x="285720" y="785794"/>
            <a:ext cx="8072494" cy="5429288"/>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715040"/>
          </a:xfrm>
        </p:spPr>
        <p:txBody>
          <a:bodyPr>
            <a:normAutofit fontScale="92500" lnSpcReduction="10000"/>
          </a:bodyPr>
          <a:lstStyle/>
          <a:p>
            <a:r>
              <a:rPr lang="en-US" dirty="0" smtClean="0"/>
              <a:t>When the interaction parameter is exactly 0.5, the relation (20) shows that the excluded volume  is nil. The absolute temperature to which the value of the interaction parameter  is 0.5 is called θ-temperature or Flory temperature. A Such as solvent necessary a mediocre solvent for this polymer taking in the same conditions of temperature is designed as θ-solvent. θ-solvent can be a pure liquid or a mixture of liquid.</a:t>
            </a:r>
          </a:p>
          <a:p>
            <a:r>
              <a:rPr lang="en-US" dirty="0" smtClean="0"/>
              <a:t>Other definition, the θ-temperature can be defined more </a:t>
            </a:r>
            <a:r>
              <a:rPr lang="en-US" dirty="0" err="1" smtClean="0"/>
              <a:t>rigourosely</a:t>
            </a:r>
            <a:r>
              <a:rPr lang="en-US" dirty="0" smtClean="0"/>
              <a:t> as the temperature of the macromolecular solution which the second coefficient of </a:t>
            </a:r>
            <a:r>
              <a:rPr lang="en-US" dirty="0" err="1" smtClean="0"/>
              <a:t>Virial</a:t>
            </a:r>
            <a:r>
              <a:rPr lang="en-US" dirty="0" smtClean="0"/>
              <a:t> A</a:t>
            </a:r>
            <a:r>
              <a:rPr lang="en-US" baseline="-25000" dirty="0" smtClean="0"/>
              <a:t>2</a:t>
            </a:r>
            <a:r>
              <a:rPr lang="en-US" dirty="0" smtClean="0"/>
              <a:t> is nil.</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25602"/>
          </a:xfrm>
        </p:spPr>
        <p:txBody>
          <a:bodyPr>
            <a:normAutofit fontScale="90000"/>
          </a:bodyPr>
          <a:lstStyle/>
          <a:p>
            <a:r>
              <a:rPr lang="en-US" sz="3600" b="1" dirty="0" smtClean="0"/>
              <a:t>Example of  experimental determination of interaction parameters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b="1" dirty="0" smtClean="0"/>
              <a:t>Inverse gas chromatography</a:t>
            </a:r>
          </a:p>
          <a:p>
            <a:pPr>
              <a:buNone/>
            </a:pPr>
            <a:endParaRPr lang="en-US" b="1" dirty="0" smtClean="0"/>
          </a:p>
          <a:p>
            <a:r>
              <a:rPr lang="en-US" dirty="0" smtClean="0"/>
              <a:t>Employed in it inverse state,  this technique leads to several parameters as </a:t>
            </a:r>
            <a:r>
              <a:rPr lang="en-US" dirty="0" err="1" smtClean="0"/>
              <a:t>ΔHa</a:t>
            </a:r>
            <a:r>
              <a:rPr lang="en-US" dirty="0" smtClean="0"/>
              <a:t> ( heat of absorption), </a:t>
            </a:r>
            <a:r>
              <a:rPr lang="en-US" dirty="0" err="1" smtClean="0"/>
              <a:t>ΔHd</a:t>
            </a:r>
            <a:r>
              <a:rPr lang="en-US" dirty="0" smtClean="0"/>
              <a:t>( heat of dissolution), </a:t>
            </a:r>
            <a:r>
              <a:rPr lang="en-US" dirty="0" err="1" smtClean="0"/>
              <a:t>Tg</a:t>
            </a:r>
            <a:r>
              <a:rPr lang="en-US" dirty="0" smtClean="0"/>
              <a:t> ( glass transition temperature) and the  solvent –polymer, non solvent polymer and polymer-polymer interaction parameters of Flory.</a:t>
            </a:r>
          </a:p>
          <a:p>
            <a:pPr>
              <a:buNone/>
            </a:pP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785794"/>
            <a:ext cx="8229600" cy="5340369"/>
          </a:xfrm>
        </p:spPr>
        <p:txBody>
          <a:bodyPr/>
          <a:lstStyle/>
          <a:p>
            <a:pPr algn="just">
              <a:lnSpc>
                <a:spcPct val="150000"/>
              </a:lnSpc>
              <a:buNone/>
            </a:pPr>
            <a:r>
              <a:rPr lang="en-US" dirty="0" smtClean="0"/>
              <a:t>Inverse state means the injection of a known substance called probe and study of the stationary phase ( polymer).</a:t>
            </a:r>
          </a:p>
          <a:p>
            <a:pPr algn="just">
              <a:lnSpc>
                <a:spcPct val="150000"/>
              </a:lnSpc>
              <a:buNone/>
            </a:pPr>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714348" y="785794"/>
            <a:ext cx="7858180" cy="5214974"/>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72164"/>
          </a:xfrm>
        </p:spPr>
        <p:txBody>
          <a:bodyPr>
            <a:normAutofit fontScale="92500" lnSpcReduction="20000"/>
          </a:bodyPr>
          <a:lstStyle/>
          <a:p>
            <a:pPr>
              <a:buNone/>
            </a:pPr>
            <a:r>
              <a:rPr lang="en-US" dirty="0" smtClean="0"/>
              <a:t>	</a:t>
            </a:r>
          </a:p>
          <a:p>
            <a:pPr lvl="0"/>
            <a:r>
              <a:rPr lang="en-US" dirty="0" smtClean="0"/>
              <a:t>The principal element in the inverse gas chromatography is the column.</a:t>
            </a:r>
          </a:p>
          <a:p>
            <a:pPr lvl="0"/>
            <a:r>
              <a:rPr lang="en-US" dirty="0" smtClean="0"/>
              <a:t>The column is treated and loaded by a inert support impregnate by the polymer.</a:t>
            </a:r>
          </a:p>
          <a:p>
            <a:pPr lvl="0"/>
            <a:r>
              <a:rPr lang="en-US" dirty="0" smtClean="0"/>
              <a:t>The infinite quantity (some </a:t>
            </a:r>
            <a:r>
              <a:rPr lang="en-US" dirty="0" err="1" smtClean="0"/>
              <a:t>μl</a:t>
            </a:r>
            <a:r>
              <a:rPr lang="en-US" dirty="0" smtClean="0"/>
              <a:t>) of molecule probe ( solute) is injected in the column loaded.  </a:t>
            </a:r>
          </a:p>
          <a:p>
            <a:pPr lvl="0"/>
            <a:r>
              <a:rPr lang="en-US" dirty="0" smtClean="0"/>
              <a:t>The retention time of the </a:t>
            </a:r>
            <a:r>
              <a:rPr lang="en-US" dirty="0" err="1" smtClean="0"/>
              <a:t>solvute</a:t>
            </a:r>
            <a:r>
              <a:rPr lang="en-US" dirty="0" smtClean="0"/>
              <a:t> is taking at the summit of the peak.</a:t>
            </a:r>
          </a:p>
          <a:p>
            <a:r>
              <a:rPr lang="en-US" dirty="0" smtClean="0"/>
              <a:t> </a:t>
            </a:r>
          </a:p>
          <a:p>
            <a:r>
              <a:rPr lang="en-US" dirty="0" smtClean="0"/>
              <a:t>The retention volume Vg is calculate according to the following equation: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Grp="1" noChangeAspect="1" noChangeArrowheads="1"/>
          </p:cNvPicPr>
          <p:nvPr>
            <p:ph idx="1"/>
          </p:nvPr>
        </p:nvPicPr>
        <p:blipFill>
          <a:blip r:embed="rId2" cstate="print"/>
          <a:srcRect/>
          <a:stretch>
            <a:fillRect/>
          </a:stretch>
        </p:blipFill>
        <p:spPr bwMode="auto">
          <a:xfrm>
            <a:off x="142844" y="500042"/>
            <a:ext cx="8786874" cy="5715040"/>
          </a:xfrm>
          <a:prstGeom prst="rect">
            <a:avLst/>
          </a:prstGeom>
          <a:noFill/>
          <a:ln w="9525">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428596" y="642918"/>
            <a:ext cx="7929618" cy="5715040"/>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285720" y="928670"/>
            <a:ext cx="8001056" cy="5286412"/>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srcRect/>
          <a:stretch>
            <a:fillRect/>
          </a:stretch>
        </p:blipFill>
        <p:spPr bwMode="auto">
          <a:xfrm>
            <a:off x="285720" y="857232"/>
            <a:ext cx="8429684" cy="521497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b="1" i="1" dirty="0" smtClean="0"/>
              <a:t>Zone of non equilibrium</a:t>
            </a:r>
          </a:p>
          <a:p>
            <a:pPr lvl="0">
              <a:buNone/>
            </a:pPr>
            <a:endParaRPr lang="en-US" b="1" dirty="0" smtClean="0"/>
          </a:p>
          <a:p>
            <a:pPr>
              <a:buNone/>
            </a:pPr>
            <a:r>
              <a:rPr lang="en-US" dirty="0" smtClean="0"/>
              <a:t>    In this zone the retention mechanism is generally complex, the stationary polymeric phase is in the  chromatographic non equilibrium due to the </a:t>
            </a:r>
            <a:r>
              <a:rPr lang="en-US" dirty="0" err="1" smtClean="0"/>
              <a:t>the</a:t>
            </a:r>
            <a:r>
              <a:rPr lang="en-US" dirty="0" smtClean="0"/>
              <a:t> physic state transition of this phase.</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bwMode="auto">
          <a:xfrm>
            <a:off x="357158" y="357166"/>
            <a:ext cx="8429684" cy="5857916"/>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The interactions polymer-solvent</a:t>
            </a:r>
            <a:r>
              <a:rPr lang="en-US" sz="3200" dirty="0" smtClean="0"/>
              <a:t/>
            </a:r>
            <a:br>
              <a:rPr lang="en-US" sz="3200" dirty="0" smtClean="0"/>
            </a:br>
            <a:endParaRPr lang="en-US" sz="3200"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428596" y="1357298"/>
            <a:ext cx="7929618" cy="4929221"/>
          </a:xfrm>
          <a:prstGeom prst="rect">
            <a:avLst/>
          </a:prstGeom>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The interaction solvent/Polymer-Polymer</a:t>
            </a:r>
            <a:r>
              <a:rPr lang="en-US" dirty="0" smtClean="0"/>
              <a:t/>
            </a:r>
            <a:br>
              <a:rPr lang="en-US" dirty="0" smtClean="0"/>
            </a:b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357158" y="1142984"/>
            <a:ext cx="8001056" cy="5286412"/>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Here, χ </a:t>
            </a:r>
            <a:r>
              <a:rPr lang="en-US" baseline="-25000" dirty="0" smtClean="0"/>
              <a:t>1(2,3)</a:t>
            </a:r>
            <a:r>
              <a:rPr lang="en-US" dirty="0" smtClean="0"/>
              <a:t> is related to other binary interaction parameters as shown in the following expression:</a:t>
            </a:r>
          </a:p>
          <a:p>
            <a:pPr>
              <a:buNone/>
            </a:pPr>
            <a:endParaRPr lang="en-US" dirty="0" smtClean="0"/>
          </a:p>
          <a:p>
            <a:pPr algn="ctr">
              <a:buNone/>
            </a:pPr>
            <a:r>
              <a:rPr lang="en-US" dirty="0" smtClean="0"/>
              <a:t>χ </a:t>
            </a:r>
            <a:r>
              <a:rPr lang="en-US" baseline="-25000" dirty="0" smtClean="0"/>
              <a:t>1(2,3) = </a:t>
            </a:r>
            <a:r>
              <a:rPr lang="en-US" dirty="0" smtClean="0"/>
              <a:t>φ</a:t>
            </a:r>
            <a:r>
              <a:rPr lang="en-US" baseline="-25000" dirty="0" smtClean="0"/>
              <a:t>2 </a:t>
            </a:r>
            <a:r>
              <a:rPr lang="en-US" dirty="0" smtClean="0"/>
              <a:t>x χ</a:t>
            </a:r>
            <a:r>
              <a:rPr lang="en-US" baseline="-25000" dirty="0" smtClean="0"/>
              <a:t>12</a:t>
            </a:r>
            <a:r>
              <a:rPr lang="en-US" dirty="0" smtClean="0"/>
              <a:t> + φ</a:t>
            </a:r>
            <a:r>
              <a:rPr lang="en-US" baseline="-25000" dirty="0" smtClean="0"/>
              <a:t>3 </a:t>
            </a:r>
            <a:r>
              <a:rPr lang="en-US" dirty="0" smtClean="0"/>
              <a:t>x χ</a:t>
            </a:r>
            <a:r>
              <a:rPr lang="en-US" baseline="-25000" dirty="0" smtClean="0"/>
              <a:t>13</a:t>
            </a:r>
            <a:r>
              <a:rPr lang="en-US" dirty="0" smtClean="0"/>
              <a:t> + φ</a:t>
            </a:r>
            <a:r>
              <a:rPr lang="en-US" baseline="-25000" dirty="0" smtClean="0"/>
              <a:t>2 </a:t>
            </a:r>
            <a:r>
              <a:rPr lang="en-US" dirty="0" smtClean="0"/>
              <a:t>x φ</a:t>
            </a:r>
            <a:r>
              <a:rPr lang="en-US" baseline="-25000" dirty="0" smtClean="0"/>
              <a:t>3 </a:t>
            </a:r>
            <a:r>
              <a:rPr lang="en-US" dirty="0" smtClean="0"/>
              <a:t>x χ</a:t>
            </a:r>
            <a:r>
              <a:rPr lang="en-US" baseline="-25000" dirty="0" smtClean="0"/>
              <a:t>13</a:t>
            </a:r>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The interaction Polymer-Polymer</a:t>
            </a:r>
            <a:r>
              <a:rPr lang="en-US" dirty="0" smtClean="0"/>
              <a:t/>
            </a:r>
            <a:br>
              <a:rPr lang="en-US" dirty="0" smtClean="0"/>
            </a:br>
            <a:endParaRPr lang="en-U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285720" y="1071546"/>
            <a:ext cx="8358246" cy="5072098"/>
          </a:xfrm>
          <a:prstGeom prst="rect">
            <a:avLst/>
          </a:prstGeom>
          <a:noFill/>
          <a:ln w="9525">
            <a:noFill/>
            <a:miter lim="800000"/>
            <a:headEnd/>
            <a:tailEnd/>
          </a:ln>
          <a:effec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Grp="1" noChangeAspect="1" noChangeArrowheads="1"/>
          </p:cNvPicPr>
          <p:nvPr>
            <p:ph idx="1"/>
          </p:nvPr>
        </p:nvPicPr>
        <p:blipFill>
          <a:blip r:embed="rId2" cstate="print"/>
          <a:srcRect/>
          <a:stretch>
            <a:fillRect/>
          </a:stretch>
        </p:blipFill>
        <p:spPr bwMode="auto">
          <a:xfrm>
            <a:off x="714348" y="2000240"/>
            <a:ext cx="7572428" cy="3571900"/>
          </a:xfrm>
          <a:prstGeom prst="rect">
            <a:avLst/>
          </a:prstGeom>
          <a:noFill/>
          <a:ln w="9525">
            <a:noFill/>
            <a:miter lim="800000"/>
            <a:headEnd/>
            <a:tailEnd/>
          </a:ln>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
            </a:r>
            <a:br>
              <a:rPr lang="en-US" sz="3200" b="1" dirty="0" smtClean="0"/>
            </a:br>
            <a:r>
              <a:rPr lang="en-US" sz="3200" b="1" dirty="0" smtClean="0"/>
              <a:t>3. </a:t>
            </a:r>
            <a:r>
              <a:rPr lang="en-US" sz="3100" b="1" dirty="0" smtClean="0"/>
              <a:t>Osmotic pressure of diluted macromolecular in solution</a:t>
            </a:r>
            <a:br>
              <a:rPr lang="en-US" sz="3100" b="1" dirty="0" smtClean="0"/>
            </a:br>
            <a:r>
              <a:rPr lang="en-US" sz="3100" b="1" dirty="0" smtClean="0"/>
              <a:t/>
            </a:r>
            <a:br>
              <a:rPr lang="en-US" sz="3100" b="1" dirty="0" smtClean="0"/>
            </a:br>
            <a:r>
              <a:rPr lang="en-US" sz="2800" dirty="0" smtClean="0"/>
              <a:t>The osmotic phenomena trough a membrane “ semi-permeable” is widely employed in the physical chemistry macromolecular. </a:t>
            </a:r>
            <a:br>
              <a:rPr lang="en-US" sz="2800" dirty="0" smtClean="0"/>
            </a:br>
            <a:r>
              <a:rPr lang="en-US" sz="3200" dirty="0" smtClean="0"/>
              <a:t/>
            </a:r>
            <a:br>
              <a:rPr lang="en-US" sz="3200" dirty="0" smtClean="0"/>
            </a:br>
            <a:r>
              <a:rPr lang="en-US" sz="3200" b="1" dirty="0" smtClean="0"/>
              <a:t> </a:t>
            </a:r>
            <a:r>
              <a:rPr lang="en-US" sz="3200" dirty="0" smtClean="0"/>
              <a:t/>
            </a:r>
            <a:br>
              <a:rPr lang="en-US" sz="3200" dirty="0" smtClean="0"/>
            </a:br>
            <a:endParaRPr lang="en-US" sz="3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714348" y="1214422"/>
            <a:ext cx="7286676" cy="4786346"/>
          </a:xfrm>
          <a:prstGeom prst="rect">
            <a:avLst/>
          </a:prstGeom>
          <a:noFill/>
          <a:ln w="9525">
            <a:noFill/>
            <a:miter lim="800000"/>
            <a:headEnd/>
            <a:tailEnd/>
          </a:ln>
          <a:effec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sz="2800" dirty="0" smtClean="0"/>
          </a:p>
          <a:p>
            <a:pPr>
              <a:buNone/>
            </a:pPr>
            <a:r>
              <a:rPr lang="en-US" sz="2800" dirty="0" smtClean="0"/>
              <a:t>The difference between P and P</a:t>
            </a:r>
            <a:r>
              <a:rPr lang="en-US" sz="2800" baseline="-25000" dirty="0" smtClean="0"/>
              <a:t>o</a:t>
            </a:r>
            <a:r>
              <a:rPr lang="en-US" sz="2800" dirty="0" smtClean="0"/>
              <a:t> is called </a:t>
            </a:r>
            <a:r>
              <a:rPr lang="en-US" sz="2800" dirty="0" err="1" smtClean="0"/>
              <a:t>osmometric</a:t>
            </a:r>
            <a:r>
              <a:rPr lang="en-US" sz="2800" dirty="0" smtClean="0"/>
              <a:t> pressure      = P  -  P</a:t>
            </a:r>
            <a:r>
              <a:rPr lang="en-US" sz="2800" baseline="-25000" dirty="0" smtClean="0"/>
              <a:t>o</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3100" b="1" i="1" dirty="0" smtClean="0"/>
              <a:t>1-2. The regular macromolecular solutions</a:t>
            </a:r>
            <a:endParaRPr lang="en-US" sz="3100" dirty="0"/>
          </a:p>
        </p:txBody>
      </p:sp>
      <p:sp>
        <p:nvSpPr>
          <p:cNvPr id="3" name="Content Placeholder 2"/>
          <p:cNvSpPr>
            <a:spLocks noGrp="1"/>
          </p:cNvSpPr>
          <p:nvPr>
            <p:ph idx="1"/>
          </p:nvPr>
        </p:nvSpPr>
        <p:spPr/>
        <p:txBody>
          <a:bodyPr/>
          <a:lstStyle/>
          <a:p>
            <a:r>
              <a:rPr lang="en-US" dirty="0"/>
              <a:t>A </a:t>
            </a:r>
            <a:r>
              <a:rPr lang="en-US" sz="2800" dirty="0"/>
              <a:t>regular solution is characterized by a small value of </a:t>
            </a:r>
            <a:r>
              <a:rPr lang="en-US" sz="2800" dirty="0" smtClean="0"/>
              <a:t>enthalpy of mixture (</a:t>
            </a:r>
            <a:r>
              <a:rPr lang="en-US" sz="2800" dirty="0"/>
              <a:t>ΔH</a:t>
            </a:r>
            <a:r>
              <a:rPr lang="en-US" sz="2800" baseline="-25000" dirty="0"/>
              <a:t>M</a:t>
            </a:r>
            <a:r>
              <a:rPr lang="en-US" sz="2800" dirty="0"/>
              <a:t>) compared with the thermal agitation energy which is alone responsible of the molecular repartition in the liquid network. </a:t>
            </a:r>
            <a:endParaRPr lang="en-US" sz="2800" dirty="0" smtClean="0"/>
          </a:p>
          <a:p>
            <a:r>
              <a:rPr lang="en-US" sz="2800" dirty="0" smtClean="0"/>
              <a:t>So</a:t>
            </a:r>
            <a:r>
              <a:rPr lang="en-US" sz="2800" dirty="0"/>
              <a:t>, the mixture entropy of regular solution (polymer -solvent) has the same value that attributed to </a:t>
            </a:r>
            <a:r>
              <a:rPr lang="en-US" sz="2800" dirty="0" err="1"/>
              <a:t>athermal</a:t>
            </a:r>
            <a:r>
              <a:rPr lang="en-US" sz="2800" dirty="0"/>
              <a:t> macromolecular solution. This constitutes the ideal model of the real polymer solutions.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1143000"/>
          </a:xfrm>
        </p:spPr>
        <p:txBody>
          <a:bodyPr>
            <a:normAutofit fontScale="90000"/>
          </a:bodyPr>
          <a:lstStyle/>
          <a:p>
            <a:r>
              <a:rPr lang="en-US" sz="3100" b="1" i="1" dirty="0" smtClean="0"/>
              <a:t/>
            </a:r>
            <a:br>
              <a:rPr lang="en-US" sz="3100" b="1" i="1" dirty="0" smtClean="0"/>
            </a:br>
            <a:r>
              <a:rPr lang="en-US" sz="3100" b="1" i="1" dirty="0" smtClean="0"/>
              <a:t/>
            </a:r>
            <a:br>
              <a:rPr lang="en-US" sz="3100" b="1" i="1" dirty="0" smtClean="0"/>
            </a:br>
            <a:r>
              <a:rPr lang="en-US" sz="3100" b="1" i="1" dirty="0" smtClean="0"/>
              <a:t>4.1 </a:t>
            </a:r>
            <a:r>
              <a:rPr lang="en-US" sz="3100" b="1" i="1" dirty="0" err="1" smtClean="0"/>
              <a:t>Thermodynamique</a:t>
            </a:r>
            <a:r>
              <a:rPr lang="en-US" sz="3100" b="1" i="1" dirty="0" smtClean="0"/>
              <a:t> expression of the osmotic pressure</a:t>
            </a:r>
            <a:r>
              <a:rPr lang="en-US" dirty="0" smtClean="0"/>
              <a:t/>
            </a:r>
            <a:br>
              <a:rPr lang="en-US" dirty="0" smtClean="0"/>
            </a:br>
            <a:endParaRPr lang="en-US" dirty="0"/>
          </a:p>
        </p:txBody>
      </p:sp>
      <p:pic>
        <p:nvPicPr>
          <p:cNvPr id="63490" name="Picture 2"/>
          <p:cNvPicPr>
            <a:picLocks noGrp="1" noChangeAspect="1" noChangeArrowheads="1"/>
          </p:cNvPicPr>
          <p:nvPr>
            <p:ph idx="1"/>
          </p:nvPr>
        </p:nvPicPr>
        <p:blipFill>
          <a:blip r:embed="rId2" cstate="print"/>
          <a:srcRect/>
          <a:stretch>
            <a:fillRect/>
          </a:stretch>
        </p:blipFill>
        <p:spPr bwMode="auto">
          <a:xfrm>
            <a:off x="1142976" y="1500174"/>
            <a:ext cx="6715172" cy="4357717"/>
          </a:xfrm>
          <a:prstGeom prst="rect">
            <a:avLst/>
          </a:prstGeom>
          <a:noFill/>
          <a:ln w="9525">
            <a:noFill/>
            <a:miter lim="800000"/>
            <a:headEnd/>
            <a:tailEnd/>
          </a:ln>
          <a:effec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5" name="Picture 3"/>
          <p:cNvPicPr>
            <a:picLocks noGrp="1" noChangeAspect="1" noChangeArrowheads="1"/>
          </p:cNvPicPr>
          <p:nvPr>
            <p:ph idx="1"/>
          </p:nvPr>
        </p:nvPicPr>
        <p:blipFill>
          <a:blip r:embed="rId2" cstate="print"/>
          <a:srcRect/>
          <a:stretch>
            <a:fillRect/>
          </a:stretch>
        </p:blipFill>
        <p:spPr bwMode="auto">
          <a:xfrm>
            <a:off x="928662" y="1643050"/>
            <a:ext cx="7286676" cy="4286280"/>
          </a:xfrm>
          <a:prstGeom prst="rect">
            <a:avLst/>
          </a:prstGeom>
          <a:noFill/>
          <a:ln w="9525">
            <a:noFill/>
            <a:miter lim="800000"/>
            <a:headEnd/>
            <a:tailEnd/>
          </a:ln>
          <a:effec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b="1" dirty="0" smtClean="0"/>
              <a:t/>
            </a:r>
            <a:br>
              <a:rPr lang="en-US" sz="3100" b="1" dirty="0" smtClean="0"/>
            </a:br>
            <a:r>
              <a:rPr lang="en-US" sz="3100" b="1" dirty="0" smtClean="0"/>
              <a:t>4.2 Determination of average number molecular weights</a:t>
            </a:r>
            <a:r>
              <a:rPr lang="en-US" dirty="0" smtClean="0"/>
              <a:t/>
            </a:r>
            <a:br>
              <a:rPr lang="en-US" dirty="0" smtClean="0"/>
            </a:br>
            <a:endParaRPr lang="en-US" dirty="0"/>
          </a:p>
        </p:txBody>
      </p:sp>
      <p:pic>
        <p:nvPicPr>
          <p:cNvPr id="65538" name="Picture 2"/>
          <p:cNvPicPr>
            <a:picLocks noGrp="1" noChangeAspect="1" noChangeArrowheads="1"/>
          </p:cNvPicPr>
          <p:nvPr>
            <p:ph idx="1"/>
          </p:nvPr>
        </p:nvPicPr>
        <p:blipFill>
          <a:blip r:embed="rId2" cstate="print"/>
          <a:srcRect/>
          <a:stretch>
            <a:fillRect/>
          </a:stretch>
        </p:blipFill>
        <p:spPr bwMode="auto">
          <a:xfrm>
            <a:off x="857224" y="1857364"/>
            <a:ext cx="7429552" cy="3071834"/>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p:cNvPicPr>
            <a:picLocks noGrp="1" noChangeAspect="1" noChangeArrowheads="1"/>
          </p:cNvPicPr>
          <p:nvPr>
            <p:ph idx="1"/>
          </p:nvPr>
        </p:nvPicPr>
        <p:blipFill>
          <a:blip r:embed="rId2" cstate="print"/>
          <a:srcRect/>
          <a:stretch>
            <a:fillRect/>
          </a:stretch>
        </p:blipFill>
        <p:spPr bwMode="auto">
          <a:xfrm>
            <a:off x="1000100" y="642918"/>
            <a:ext cx="7572428" cy="5363388"/>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i="1" dirty="0" smtClean="0"/>
              <a:t>3.3 Determination of interaction parameters</a:t>
            </a:r>
            <a:endParaRPr lang="en-US" sz="3200" dirty="0"/>
          </a:p>
        </p:txBody>
      </p:sp>
      <p:pic>
        <p:nvPicPr>
          <p:cNvPr id="67586" name="Picture 2"/>
          <p:cNvPicPr>
            <a:picLocks noGrp="1" noChangeAspect="1" noChangeArrowheads="1"/>
          </p:cNvPicPr>
          <p:nvPr>
            <p:ph idx="1"/>
          </p:nvPr>
        </p:nvPicPr>
        <p:blipFill>
          <a:blip r:embed="rId2" cstate="print"/>
          <a:srcRect/>
          <a:stretch>
            <a:fillRect/>
          </a:stretch>
        </p:blipFill>
        <p:spPr bwMode="auto">
          <a:xfrm>
            <a:off x="357158" y="1571612"/>
            <a:ext cx="7786742" cy="4429156"/>
          </a:xfrm>
          <a:prstGeom prst="rect">
            <a:avLst/>
          </a:prstGeom>
          <a:noFill/>
          <a:ln w="9525">
            <a:noFill/>
            <a:miter lim="800000"/>
            <a:headEnd/>
            <a:tailEnd/>
          </a:ln>
          <a:effec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100" b="1" dirty="0" smtClean="0"/>
              <a:t>3.4 Thermodynamic methods study based on the </a:t>
            </a:r>
            <a:r>
              <a:rPr lang="en-US" sz="3100" b="1" dirty="0" err="1" smtClean="0"/>
              <a:t>Raoult’s</a:t>
            </a:r>
            <a:r>
              <a:rPr lang="en-US" sz="3100" b="1" dirty="0" smtClean="0"/>
              <a:t> laws</a:t>
            </a:r>
            <a:r>
              <a:rPr lang="en-US" dirty="0" smtClean="0"/>
              <a:t/>
            </a:r>
            <a:br>
              <a:rPr lang="en-US" dirty="0" smtClean="0"/>
            </a:br>
            <a:endParaRPr lang="en-US" dirty="0"/>
          </a:p>
        </p:txBody>
      </p:sp>
      <p:pic>
        <p:nvPicPr>
          <p:cNvPr id="68610" name="Picture 2"/>
          <p:cNvPicPr>
            <a:picLocks noGrp="1" noChangeAspect="1" noChangeArrowheads="1"/>
          </p:cNvPicPr>
          <p:nvPr>
            <p:ph idx="1"/>
          </p:nvPr>
        </p:nvPicPr>
        <p:blipFill>
          <a:blip r:embed="rId2" cstate="print"/>
          <a:srcRect/>
          <a:stretch>
            <a:fillRect/>
          </a:stretch>
        </p:blipFill>
        <p:spPr bwMode="auto">
          <a:xfrm>
            <a:off x="571472" y="1928802"/>
            <a:ext cx="7715304" cy="3929090"/>
          </a:xfrm>
          <a:prstGeom prst="rect">
            <a:avLst/>
          </a:prstGeom>
          <a:noFill/>
          <a:ln w="9525">
            <a:noFill/>
            <a:miter lim="800000"/>
            <a:headEnd/>
            <a:tailEnd/>
          </a:ln>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Boiling method</a:t>
            </a:r>
            <a:endParaRPr lang="en-US" sz="2800" dirty="0"/>
          </a:p>
        </p:txBody>
      </p:sp>
      <p:pic>
        <p:nvPicPr>
          <p:cNvPr id="69634" name="Picture 2"/>
          <p:cNvPicPr>
            <a:picLocks noGrp="1" noChangeAspect="1" noChangeArrowheads="1"/>
          </p:cNvPicPr>
          <p:nvPr>
            <p:ph idx="1"/>
          </p:nvPr>
        </p:nvPicPr>
        <p:blipFill>
          <a:blip r:embed="rId2" cstate="print"/>
          <a:srcRect/>
          <a:stretch>
            <a:fillRect/>
          </a:stretch>
        </p:blipFill>
        <p:spPr bwMode="auto">
          <a:xfrm>
            <a:off x="1142976" y="2357430"/>
            <a:ext cx="6786610" cy="2786082"/>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Tonometry</a:t>
            </a:r>
            <a:r>
              <a:rPr lang="en-US" sz="3200" b="1" dirty="0" smtClean="0"/>
              <a:t> method</a:t>
            </a:r>
            <a:endParaRPr lang="en-US" sz="3200" b="1" dirty="0"/>
          </a:p>
        </p:txBody>
      </p:sp>
      <p:pic>
        <p:nvPicPr>
          <p:cNvPr id="70658" name="Picture 2"/>
          <p:cNvPicPr>
            <a:picLocks noGrp="1" noChangeAspect="1" noChangeArrowheads="1"/>
          </p:cNvPicPr>
          <p:nvPr>
            <p:ph idx="1"/>
          </p:nvPr>
        </p:nvPicPr>
        <p:blipFill>
          <a:blip r:embed="rId2" cstate="print"/>
          <a:srcRect/>
          <a:stretch>
            <a:fillRect/>
          </a:stretch>
        </p:blipFill>
        <p:spPr bwMode="auto">
          <a:xfrm>
            <a:off x="714348" y="1785926"/>
            <a:ext cx="7358114" cy="3500462"/>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solidFill>
                  <a:srgbClr val="FF0000"/>
                </a:solidFill>
              </a:rPr>
              <a:t>4. Solubility of polymers</a:t>
            </a:r>
            <a:br>
              <a:rPr lang="en-US" sz="3200" b="1" dirty="0" smtClean="0">
                <a:solidFill>
                  <a:srgbClr val="FF0000"/>
                </a:solidFill>
              </a:rPr>
            </a:br>
            <a:r>
              <a:rPr lang="en-US" sz="3200" b="1" dirty="0" smtClean="0"/>
              <a:t/>
            </a:r>
            <a:br>
              <a:rPr lang="en-US" sz="3200" b="1" dirty="0" smtClean="0"/>
            </a:br>
            <a:r>
              <a:rPr lang="en-US" sz="3200" b="1" i="1" dirty="0" smtClean="0">
                <a:solidFill>
                  <a:srgbClr val="00B050"/>
                </a:solidFill>
              </a:rPr>
              <a:t>4.1 Hildebrand Solubility parameters </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normAutofit/>
          </a:bodyPr>
          <a:lstStyle/>
          <a:p>
            <a:pPr algn="just"/>
            <a:r>
              <a:rPr lang="en-US" sz="2800" dirty="0" err="1" smtClean="0"/>
              <a:t>Hidebrand</a:t>
            </a:r>
            <a:r>
              <a:rPr lang="en-US" sz="2800" dirty="0" smtClean="0"/>
              <a:t> has defined a solubility parameter (</a:t>
            </a:r>
            <a:r>
              <a:rPr lang="en-US" sz="2800" dirty="0" smtClean="0">
                <a:sym typeface="Symbol"/>
              </a:rPr>
              <a:t></a:t>
            </a:r>
            <a:r>
              <a:rPr lang="en-US" sz="2800" dirty="0" smtClean="0"/>
              <a:t> ) charactering each molecule of the same type as     </a:t>
            </a:r>
          </a:p>
          <a:p>
            <a:pPr algn="just">
              <a:buNone/>
            </a:pPr>
            <a:r>
              <a:rPr lang="en-US" sz="2800" dirty="0" smtClean="0"/>
              <a:t>	where is the associated energy of the same type of molecule and z, the coordination number of the liquid network ( the number of the  immediate  molecules neighbor),  the partial molar volume of the solvent.</a:t>
            </a:r>
          </a:p>
          <a:p>
            <a:pPr algn="just">
              <a:buNone/>
            </a:pPr>
            <a:r>
              <a:rPr lang="en-US" sz="2800" dirty="0" smtClean="0"/>
              <a:t>	This parameter can be reach experimentally from the vaporization energy of liquids. </a:t>
            </a:r>
            <a:endParaRPr lang="en-US" sz="28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229600" cy="4983179"/>
          </a:xfrm>
        </p:spPr>
        <p:txBody>
          <a:bodyPr>
            <a:normAutofit fontScale="85000" lnSpcReduction="10000"/>
          </a:bodyPr>
          <a:lstStyle/>
          <a:p>
            <a:pPr>
              <a:buNone/>
            </a:pPr>
            <a:r>
              <a:rPr lang="en-US" dirty="0" smtClean="0"/>
              <a:t>The enthalpy of mixture take  definitively this form</a:t>
            </a:r>
          </a:p>
          <a:p>
            <a:endParaRPr lang="en-US" dirty="0" smtClean="0"/>
          </a:p>
          <a:p>
            <a:pPr>
              <a:buNone/>
            </a:pPr>
            <a:r>
              <a:rPr lang="en-US" dirty="0" smtClean="0"/>
              <a:t>	It well know that the solubility solute /solvent is possible when </a:t>
            </a:r>
          </a:p>
          <a:p>
            <a:pPr>
              <a:buNone/>
            </a:pPr>
            <a:endParaRPr lang="en-US" dirty="0" smtClean="0"/>
          </a:p>
          <a:p>
            <a:pPr algn="ctr">
              <a:buNone/>
            </a:pPr>
            <a:r>
              <a:rPr lang="en-US" dirty="0" smtClean="0"/>
              <a:t>	ΔG</a:t>
            </a:r>
            <a:r>
              <a:rPr lang="en-US" baseline="-25000" dirty="0" smtClean="0"/>
              <a:t>M</a:t>
            </a:r>
            <a:r>
              <a:rPr lang="en-US" dirty="0" smtClean="0"/>
              <a:t> =ΔH</a:t>
            </a:r>
            <a:r>
              <a:rPr lang="en-US" baseline="-25000" dirty="0" smtClean="0"/>
              <a:t>M</a:t>
            </a:r>
            <a:r>
              <a:rPr lang="en-US" dirty="0" smtClean="0"/>
              <a:t>-TΔS</a:t>
            </a:r>
            <a:r>
              <a:rPr lang="en-US" baseline="-25000" dirty="0" smtClean="0"/>
              <a:t>M</a:t>
            </a:r>
            <a:r>
              <a:rPr lang="en-US" dirty="0" smtClean="0"/>
              <a:t> &lt; 0                ΔS</a:t>
            </a:r>
            <a:r>
              <a:rPr lang="en-US" baseline="-25000" dirty="0" smtClean="0"/>
              <a:t>M</a:t>
            </a:r>
            <a:r>
              <a:rPr lang="en-US" dirty="0" smtClean="0"/>
              <a:t>   is always positive</a:t>
            </a:r>
          </a:p>
          <a:p>
            <a:pPr>
              <a:buNone/>
            </a:pPr>
            <a:r>
              <a:rPr lang="en-US" dirty="0" smtClean="0"/>
              <a:t>  </a:t>
            </a:r>
          </a:p>
          <a:p>
            <a:pPr>
              <a:buNone/>
            </a:pPr>
            <a:r>
              <a:rPr lang="en-US" dirty="0" smtClean="0"/>
              <a:t>	for a good solubility  ΔH</a:t>
            </a:r>
            <a:r>
              <a:rPr lang="en-US" baseline="-25000" dirty="0" smtClean="0"/>
              <a:t>M</a:t>
            </a:r>
            <a:r>
              <a:rPr lang="en-US" dirty="0" smtClean="0"/>
              <a:t>   take the weak positive value </a:t>
            </a:r>
          </a:p>
          <a:p>
            <a:pPr>
              <a:buNone/>
            </a:pPr>
            <a:r>
              <a:rPr lang="en-US" dirty="0" smtClean="0"/>
              <a:t>	The necessary condition for obtain a solution is  </a:t>
            </a:r>
          </a:p>
          <a:p>
            <a:pPr>
              <a:buNone/>
            </a:pPr>
            <a:r>
              <a:rPr lang="en-US" dirty="0" smtClean="0"/>
              <a:t> </a:t>
            </a:r>
          </a:p>
          <a:p>
            <a:pPr algn="ctr">
              <a:buNone/>
            </a:pPr>
            <a:r>
              <a:rPr lang="en-US" dirty="0" smtClean="0"/>
              <a:t> ΔH</a:t>
            </a:r>
            <a:r>
              <a:rPr lang="en-US" baseline="-25000" dirty="0" smtClean="0"/>
              <a:t>M</a:t>
            </a:r>
            <a:r>
              <a:rPr lang="en-US" dirty="0" smtClean="0"/>
              <a:t> ≈ 0   or   δ</a:t>
            </a:r>
            <a:r>
              <a:rPr lang="en-US" baseline="-25000" dirty="0" smtClean="0"/>
              <a:t>1</a:t>
            </a:r>
            <a:r>
              <a:rPr lang="en-US" dirty="0" smtClean="0"/>
              <a:t> ≈ δ</a:t>
            </a:r>
            <a:r>
              <a:rPr lang="en-US" baseline="-25000" dirty="0" smtClean="0"/>
              <a:t>2</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1-2.1. Heat of mixtures, Interaction parameter χ </a:t>
            </a:r>
            <a:r>
              <a:rPr lang="en-US" sz="2800" baseline="-25000" dirty="0"/>
              <a:t>1,2</a:t>
            </a:r>
            <a:endParaRPr lang="en-US" sz="2800" dirty="0"/>
          </a:p>
        </p:txBody>
      </p:sp>
      <p:sp>
        <p:nvSpPr>
          <p:cNvPr id="3" name="Content Placeholder 2"/>
          <p:cNvSpPr>
            <a:spLocks noGrp="1"/>
          </p:cNvSpPr>
          <p:nvPr>
            <p:ph idx="1"/>
          </p:nvPr>
        </p:nvSpPr>
        <p:spPr/>
        <p:txBody>
          <a:bodyPr/>
          <a:lstStyle/>
          <a:p>
            <a:r>
              <a:rPr lang="en-US" sz="2800" dirty="0"/>
              <a:t>In the Flory –Huggins theory, the calculation of the mixture heat ΔH</a:t>
            </a:r>
            <a:r>
              <a:rPr lang="en-US" sz="2800" baseline="-25000" dirty="0"/>
              <a:t>M</a:t>
            </a:r>
            <a:r>
              <a:rPr lang="en-US" sz="2800" dirty="0"/>
              <a:t> is exactly the same that those evaluated for the mixture enthalpy of the regular simple solution. The segment macromolecular notion drive to the consideration of the elementary interactions solvent-solvent, solvent-segment and segment-segment respectively characterized by the energies ε</a:t>
            </a:r>
            <a:r>
              <a:rPr lang="en-US" sz="2800" baseline="-25000" dirty="0"/>
              <a:t>11</a:t>
            </a:r>
            <a:r>
              <a:rPr lang="en-US" sz="2800" dirty="0"/>
              <a:t>,ε</a:t>
            </a:r>
            <a:r>
              <a:rPr lang="en-US" sz="2800" baseline="-25000" dirty="0"/>
              <a:t>12 </a:t>
            </a:r>
            <a:r>
              <a:rPr lang="en-US" sz="2800" dirty="0"/>
              <a:t>and ε</a:t>
            </a:r>
            <a:r>
              <a:rPr lang="en-US" sz="2800" baseline="-25000" dirty="0"/>
              <a:t>22</a:t>
            </a:r>
            <a:r>
              <a:rPr lang="en-US" sz="2800" dirty="0"/>
              <a:t>.</a:t>
            </a:r>
          </a:p>
          <a:p>
            <a:pPr>
              <a:buNone/>
            </a:pP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
            </a:r>
            <a:br>
              <a:rPr lang="en-US" sz="3200" b="1" dirty="0" smtClean="0"/>
            </a:br>
            <a:r>
              <a:rPr lang="en-US" sz="3200" b="1" dirty="0" smtClean="0"/>
              <a:t>4. </a:t>
            </a:r>
            <a:r>
              <a:rPr lang="en-US" sz="3200" b="1" dirty="0" smtClean="0">
                <a:solidFill>
                  <a:srgbClr val="FF0000"/>
                </a:solidFill>
              </a:rPr>
              <a:t>The phases separation in the systems at weak interactions</a:t>
            </a:r>
            <a:r>
              <a:rPr lang="en-US" sz="3200" dirty="0" smtClean="0"/>
              <a:t/>
            </a:r>
            <a:br>
              <a:rPr lang="en-US" sz="3200" dirty="0" smtClean="0"/>
            </a:br>
            <a:endParaRPr lang="en-US" sz="3200" dirty="0"/>
          </a:p>
        </p:txBody>
      </p:sp>
      <p:sp>
        <p:nvSpPr>
          <p:cNvPr id="3" name="Content Placeholder 2"/>
          <p:cNvSpPr>
            <a:spLocks noGrp="1"/>
          </p:cNvSpPr>
          <p:nvPr>
            <p:ph idx="1"/>
          </p:nvPr>
        </p:nvSpPr>
        <p:spPr>
          <a:xfrm>
            <a:off x="457200" y="1428736"/>
            <a:ext cx="8229600" cy="4697427"/>
          </a:xfrm>
        </p:spPr>
        <p:txBody>
          <a:bodyPr>
            <a:normAutofit/>
          </a:bodyPr>
          <a:lstStyle/>
          <a:p>
            <a:pPr>
              <a:lnSpc>
                <a:spcPct val="150000"/>
              </a:lnSpc>
            </a:pPr>
            <a:r>
              <a:rPr lang="en-US" sz="2400" b="1" dirty="0" smtClean="0">
                <a:solidFill>
                  <a:schemeClr val="accent1"/>
                </a:solidFill>
              </a:rPr>
              <a:t>4.1 The binary systems</a:t>
            </a:r>
            <a:endParaRPr lang="en-US" sz="2400" dirty="0" smtClean="0">
              <a:solidFill>
                <a:schemeClr val="accent1"/>
              </a:solidFill>
            </a:endParaRPr>
          </a:p>
          <a:p>
            <a:pPr>
              <a:lnSpc>
                <a:spcPct val="150000"/>
              </a:lnSpc>
              <a:buNone/>
            </a:pPr>
            <a:r>
              <a:rPr lang="en-US" sz="2400" dirty="0" smtClean="0"/>
              <a:t>     Systems containing  a polymer and solvent </a:t>
            </a:r>
          </a:p>
          <a:p>
            <a:pPr>
              <a:lnSpc>
                <a:spcPct val="150000"/>
              </a:lnSpc>
              <a:buNone/>
            </a:pPr>
            <a:r>
              <a:rPr lang="en-US" sz="2400" b="1" i="1" dirty="0" smtClean="0"/>
              <a:t>     </a:t>
            </a:r>
            <a:r>
              <a:rPr lang="en-US" sz="2400" b="1" i="1" dirty="0" smtClean="0">
                <a:solidFill>
                  <a:srgbClr val="00B050"/>
                </a:solidFill>
              </a:rPr>
              <a:t>4.1.1 </a:t>
            </a:r>
            <a:r>
              <a:rPr lang="en-US" sz="2400" b="1" i="1" dirty="0" err="1" smtClean="0">
                <a:solidFill>
                  <a:srgbClr val="00B050"/>
                </a:solidFill>
              </a:rPr>
              <a:t>Athermic</a:t>
            </a:r>
            <a:r>
              <a:rPr lang="en-US" sz="2400" b="1" i="1" dirty="0" smtClean="0">
                <a:solidFill>
                  <a:srgbClr val="00B050"/>
                </a:solidFill>
              </a:rPr>
              <a:t> solutions</a:t>
            </a:r>
            <a:endParaRPr lang="en-US" sz="2400" b="1" dirty="0" smtClean="0">
              <a:solidFill>
                <a:srgbClr val="00B050"/>
              </a:solidFill>
            </a:endParaRPr>
          </a:p>
          <a:p>
            <a:pPr algn="just">
              <a:lnSpc>
                <a:spcPct val="150000"/>
              </a:lnSpc>
              <a:buNone/>
            </a:pPr>
            <a:r>
              <a:rPr lang="en-US" sz="2400" dirty="0" smtClean="0"/>
              <a:t>      According to the hypotheses that the dissolution of the flexible macromolecular chains are occurs neither variation of volume and nor energy transfer during the mixing.  The variation of energy take the following equation:</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571472" y="1714488"/>
            <a:ext cx="7572428" cy="2986893"/>
          </a:xfrm>
          <a:prstGeom prst="rect">
            <a:avLst/>
          </a:prstGeom>
          <a:noFill/>
          <a:ln w="9525">
            <a:noFill/>
            <a:miter lim="800000"/>
            <a:headEnd/>
            <a:tailEnd/>
          </a:ln>
          <a:effectLst/>
        </p:spPr>
      </p:pic>
      <p:sp>
        <p:nvSpPr>
          <p:cNvPr id="1028" name="Rectangle 4"/>
          <p:cNvSpPr>
            <a:spLocks noChangeArrowheads="1"/>
          </p:cNvSpPr>
          <p:nvPr/>
        </p:nvSpPr>
        <p:spPr bwMode="auto">
          <a:xfrm>
            <a:off x="1071538" y="4857760"/>
            <a:ext cx="728667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x is the ratio of the molar volume of solute /molar volume of solvent. x is proportional to the </a:t>
            </a:r>
            <a:r>
              <a:rPr kumimoji="0" lang="en-US"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polymerirization</a:t>
            </a:r>
            <a:r>
              <a:rPr kumimoji="0" lang="en-US"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degree.</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p:cNvPicPr>
            <a:picLocks noGrp="1" noChangeAspect="1" noChangeArrowheads="1"/>
          </p:cNvPicPr>
          <p:nvPr>
            <p:ph idx="1"/>
          </p:nvPr>
        </p:nvPicPr>
        <p:blipFill>
          <a:blip r:embed="rId2" cstate="print"/>
          <a:srcRect/>
          <a:stretch>
            <a:fillRect/>
          </a:stretch>
        </p:blipFill>
        <p:spPr bwMode="auto">
          <a:xfrm>
            <a:off x="2786050" y="3786190"/>
            <a:ext cx="3714776" cy="857256"/>
          </a:xfrm>
          <a:prstGeom prst="rect">
            <a:avLst/>
          </a:prstGeom>
          <a:noFill/>
          <a:ln w="9525">
            <a:noFill/>
            <a:miter lim="800000"/>
            <a:headEnd/>
            <a:tailEnd/>
          </a:ln>
          <a:effectLst/>
        </p:spPr>
      </p:pic>
      <p:sp>
        <p:nvSpPr>
          <p:cNvPr id="2050" name="Rectangle 2"/>
          <p:cNvSpPr>
            <a:spLocks noChangeArrowheads="1"/>
          </p:cNvSpPr>
          <p:nvPr/>
        </p:nvSpPr>
        <p:spPr bwMode="auto">
          <a:xfrm>
            <a:off x="1000100" y="353777"/>
            <a:ext cx="707236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tab pos="757238" algn="l"/>
                <a:tab pos="2971800" algn="ctr"/>
              </a:tabLst>
            </a:pPr>
            <a:r>
              <a:rPr kumimoji="0" lang="en-US" sz="2400" b="1" i="1" u="none" strike="noStrike" cap="none" normalizeH="0" baseline="0" dirty="0" smtClean="0">
                <a:ln>
                  <a:noFill/>
                </a:ln>
                <a:solidFill>
                  <a:srgbClr val="00B050"/>
                </a:solidFill>
                <a:effectLst/>
                <a:latin typeface="Calibri" pitchFamily="34" charset="0"/>
                <a:ea typeface="Calibri" pitchFamily="34" charset="0"/>
                <a:cs typeface="Arial" pitchFamily="34" charset="0"/>
              </a:rPr>
              <a:t>1.1.2 Regular solutions</a:t>
            </a:r>
            <a:endParaRPr kumimoji="0" lang="en-US" sz="2400" b="1" i="1" u="none" strike="noStrike" cap="none" normalizeH="0" baseline="0" dirty="0" smtClean="0">
              <a:ln>
                <a:noFill/>
              </a:ln>
              <a:solidFill>
                <a:srgbClr val="00B050"/>
              </a:solidFill>
              <a:effectLst/>
              <a:latin typeface="Arial" pitchFamily="34" charset="0"/>
              <a:cs typeface="Arial" pitchFamily="34" charset="0"/>
            </a:endParaRPr>
          </a:p>
          <a:p>
            <a:pPr marL="0" marR="0" lvl="0" indent="0" algn="justLow" defTabSz="914400" rtl="0" eaLnBrk="0" fontAlgn="base" latinLnBrk="0" hangingPunct="0">
              <a:lnSpc>
                <a:spcPct val="150000"/>
              </a:lnSpc>
              <a:spcBef>
                <a:spcPct val="0"/>
              </a:spcBef>
              <a:spcAft>
                <a:spcPct val="0"/>
              </a:spcAft>
              <a:buClrTx/>
              <a:buSzTx/>
              <a:buFontTx/>
              <a:buNone/>
              <a:tabLst>
                <a:tab pos="757238" algn="l"/>
                <a:tab pos="2971800" algn="ctr"/>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In the regular solutions model, Flory supposes that if the mixture occurs with energy transfer, the enthalpy effect  is very weak. In this case, the enthalpy of mixture take this form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1071538" y="5000636"/>
            <a:ext cx="721523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where χ is the interaction parameter solute-solvent.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2" name="Picture 2"/>
          <p:cNvPicPr>
            <a:picLocks noGrp="1" noChangeAspect="1" noChangeArrowheads="1"/>
          </p:cNvPicPr>
          <p:nvPr>
            <p:ph idx="1"/>
          </p:nvPr>
        </p:nvPicPr>
        <p:blipFill>
          <a:blip r:embed="rId3" cstate="print"/>
          <a:srcRect/>
          <a:stretch>
            <a:fillRect/>
          </a:stretch>
        </p:blipFill>
        <p:spPr bwMode="auto">
          <a:xfrm>
            <a:off x="3571868" y="1071546"/>
            <a:ext cx="1500198" cy="642942"/>
          </a:xfrm>
          <a:prstGeom prst="rect">
            <a:avLst/>
          </a:prstGeom>
          <a:noFill/>
          <a:ln w="9525">
            <a:noFill/>
            <a:miter lim="800000"/>
            <a:headEnd/>
            <a:tailEnd/>
          </a:ln>
          <a:effectLst/>
        </p:spPr>
      </p:pic>
      <p:pic>
        <p:nvPicPr>
          <p:cNvPr id="76803" name="Picture 3"/>
          <p:cNvPicPr>
            <a:picLocks noChangeAspect="1" noChangeArrowheads="1"/>
          </p:cNvPicPr>
          <p:nvPr/>
        </p:nvPicPr>
        <p:blipFill>
          <a:blip r:embed="rId4" cstate="print"/>
          <a:srcRect/>
          <a:stretch>
            <a:fillRect/>
          </a:stretch>
        </p:blipFill>
        <p:spPr bwMode="auto">
          <a:xfrm>
            <a:off x="2643174" y="2571744"/>
            <a:ext cx="3929090" cy="690566"/>
          </a:xfrm>
          <a:prstGeom prst="rect">
            <a:avLst/>
          </a:prstGeom>
          <a:noFill/>
          <a:ln w="9525">
            <a:noFill/>
            <a:miter lim="800000"/>
            <a:headEnd/>
            <a:tailEnd/>
          </a:ln>
          <a:effectLst/>
        </p:spPr>
      </p:pic>
      <p:pic>
        <p:nvPicPr>
          <p:cNvPr id="76804" name="Picture 4"/>
          <p:cNvPicPr>
            <a:picLocks noChangeAspect="1" noChangeArrowheads="1"/>
          </p:cNvPicPr>
          <p:nvPr/>
        </p:nvPicPr>
        <p:blipFill>
          <a:blip r:embed="rId5" cstate="print"/>
          <a:srcRect/>
          <a:stretch>
            <a:fillRect/>
          </a:stretch>
        </p:blipFill>
        <p:spPr bwMode="auto">
          <a:xfrm>
            <a:off x="2928926" y="4081469"/>
            <a:ext cx="3643338" cy="847729"/>
          </a:xfrm>
          <a:prstGeom prst="rect">
            <a:avLst/>
          </a:prstGeom>
          <a:noFill/>
          <a:ln w="9525">
            <a:noFill/>
            <a:miter lim="800000"/>
            <a:headEnd/>
            <a:tailEnd/>
          </a:ln>
          <a:effectLst/>
        </p:spPr>
      </p:pic>
      <p:sp>
        <p:nvSpPr>
          <p:cNvPr id="768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6805" name="Object 5"/>
          <p:cNvGraphicFramePr>
            <a:graphicFrameLocks noChangeAspect="1"/>
          </p:cNvGraphicFramePr>
          <p:nvPr/>
        </p:nvGraphicFramePr>
        <p:xfrm>
          <a:off x="3071802" y="5429264"/>
          <a:ext cx="3357586" cy="785818"/>
        </p:xfrm>
        <a:graphic>
          <a:graphicData uri="http://schemas.openxmlformats.org/presentationml/2006/ole">
            <p:oleObj spid="_x0000_s76805" name="معادلة" r:id="rId6" imgW="2273300" imgH="393700" progId="Equation.3">
              <p:embed/>
            </p:oleObj>
          </a:graphicData>
        </a:graphic>
      </p:graphicFrame>
      <p:sp>
        <p:nvSpPr>
          <p:cNvPr id="76807" name="Rectangle 7"/>
          <p:cNvSpPr>
            <a:spLocks noChangeArrowheads="1"/>
          </p:cNvSpPr>
          <p:nvPr/>
        </p:nvSpPr>
        <p:spPr bwMode="auto">
          <a:xfrm>
            <a:off x="642942" y="324129"/>
            <a:ext cx="81439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partial molar enthalpy of solvent take this expression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08" name="Rectangle 8"/>
          <p:cNvSpPr>
            <a:spLocks noChangeArrowheads="1"/>
          </p:cNvSpPr>
          <p:nvPr/>
        </p:nvSpPr>
        <p:spPr bwMode="auto">
          <a:xfrm>
            <a:off x="246483" y="1928802"/>
            <a:ext cx="846892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variation of the free enthalpy of mixture can be write as fellow</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6809" name="Rectangle 9"/>
          <p:cNvSpPr>
            <a:spLocks noChangeArrowheads="1"/>
          </p:cNvSpPr>
          <p:nvPr/>
        </p:nvSpPr>
        <p:spPr bwMode="auto">
          <a:xfrm>
            <a:off x="214281" y="3257552"/>
            <a:ext cx="8715437"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and the variation of the chemical potential of solvent and solute can be expressed as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2"/>
          <p:cNvSpPr/>
          <p:nvPr/>
        </p:nvSpPr>
        <p:spPr>
          <a:xfrm>
            <a:off x="1285852" y="5131370"/>
            <a:ext cx="724878" cy="461665"/>
          </a:xfrm>
          <a:prstGeom prst="rect">
            <a:avLst/>
          </a:prstGeom>
        </p:spPr>
        <p:txBody>
          <a:bodyPr wrap="none">
            <a:spAutoFit/>
          </a:bodyPr>
          <a:lstStyle/>
          <a:p>
            <a:r>
              <a:rPr lang="en-US" sz="2400" dirty="0" smtClean="0"/>
              <a:t>and </a:t>
            </a:r>
            <a:endParaRPr lang="en-US" sz="2400" dirty="0"/>
          </a:p>
        </p:txBody>
      </p:sp>
      <p:sp>
        <p:nvSpPr>
          <p:cNvPr id="14" name="Rectangle 13"/>
          <p:cNvSpPr/>
          <p:nvPr/>
        </p:nvSpPr>
        <p:spPr>
          <a:xfrm>
            <a:off x="7072330" y="4357694"/>
            <a:ext cx="442750" cy="369332"/>
          </a:xfrm>
          <a:prstGeom prst="rect">
            <a:avLst/>
          </a:prstGeom>
        </p:spPr>
        <p:txBody>
          <a:bodyPr wrap="none">
            <a:spAutoFit/>
          </a:bodyPr>
          <a:lstStyle/>
          <a:p>
            <a:r>
              <a:rPr lang="en-US" dirty="0" smtClean="0"/>
              <a:t>(6)</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fontScale="90000"/>
          </a:bodyPr>
          <a:lstStyle/>
          <a:p>
            <a:pPr algn="l"/>
            <a:r>
              <a:rPr lang="en-US" sz="3600" b="1" i="1" dirty="0" smtClean="0">
                <a:solidFill>
                  <a:srgbClr val="00B050"/>
                </a:solidFill>
              </a:rPr>
              <a:t>1.1.3 The phases separation</a:t>
            </a:r>
            <a:r>
              <a:rPr lang="en-US" dirty="0" smtClean="0"/>
              <a:t/>
            </a:r>
            <a:br>
              <a:rPr lang="en-US" dirty="0" smtClean="0"/>
            </a:br>
            <a:endParaRPr lang="en-US" dirty="0"/>
          </a:p>
        </p:txBody>
      </p:sp>
      <p:sp>
        <p:nvSpPr>
          <p:cNvPr id="3" name="Content Placeholder 2"/>
          <p:cNvSpPr>
            <a:spLocks noGrp="1"/>
          </p:cNvSpPr>
          <p:nvPr>
            <p:ph idx="1"/>
          </p:nvPr>
        </p:nvSpPr>
        <p:spPr>
          <a:xfrm>
            <a:off x="457200" y="1142984"/>
            <a:ext cx="8229600" cy="4525963"/>
          </a:xfrm>
        </p:spPr>
        <p:txBody>
          <a:bodyPr/>
          <a:lstStyle/>
          <a:p>
            <a:pPr>
              <a:buNone/>
            </a:pPr>
            <a:r>
              <a:rPr lang="en-US" sz="2800" dirty="0" smtClean="0"/>
              <a:t>	The equation ( 6) can be rewrite only with the volume fraction of solute φ</a:t>
            </a:r>
            <a:r>
              <a:rPr lang="en-US" sz="2800" baseline="-25000" dirty="0" smtClean="0"/>
              <a:t>2</a:t>
            </a:r>
            <a:r>
              <a:rPr lang="en-US" sz="2800" dirty="0" smtClean="0"/>
              <a:t> :</a:t>
            </a:r>
          </a:p>
          <a:p>
            <a:endParaRPr lang="en-US" dirty="0"/>
          </a:p>
        </p:txBody>
      </p:sp>
      <p:pic>
        <p:nvPicPr>
          <p:cNvPr id="77826" name="Picture 2"/>
          <p:cNvPicPr>
            <a:picLocks noChangeAspect="1" noChangeArrowheads="1"/>
          </p:cNvPicPr>
          <p:nvPr/>
        </p:nvPicPr>
        <p:blipFill>
          <a:blip r:embed="rId2" cstate="print"/>
          <a:srcRect/>
          <a:stretch>
            <a:fillRect/>
          </a:stretch>
        </p:blipFill>
        <p:spPr bwMode="auto">
          <a:xfrm>
            <a:off x="2857488" y="3214686"/>
            <a:ext cx="3714776" cy="857256"/>
          </a:xfrm>
          <a:prstGeom prst="rect">
            <a:avLst/>
          </a:prstGeom>
          <a:noFill/>
          <a:ln w="9525">
            <a:noFill/>
            <a:miter lim="800000"/>
            <a:headEnd/>
            <a:tailEnd/>
          </a:ln>
          <a:effec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71546"/>
            <a:ext cx="8229600" cy="5054617"/>
          </a:xfrm>
        </p:spPr>
        <p:txBody>
          <a:bodyPr>
            <a:normAutofit/>
          </a:bodyPr>
          <a:lstStyle/>
          <a:p>
            <a:pPr>
              <a:lnSpc>
                <a:spcPct val="150000"/>
              </a:lnSpc>
            </a:pPr>
            <a:r>
              <a:rPr lang="en-US" sz="2800" b="1" dirty="0" smtClean="0">
                <a:solidFill>
                  <a:srgbClr val="FF0000"/>
                </a:solidFill>
              </a:rPr>
              <a:t>4.2 The ternary systems</a:t>
            </a:r>
            <a:endParaRPr lang="en-US" sz="2800" dirty="0" smtClean="0">
              <a:solidFill>
                <a:srgbClr val="FF0000"/>
              </a:solidFill>
            </a:endParaRPr>
          </a:p>
          <a:p>
            <a:pPr>
              <a:lnSpc>
                <a:spcPct val="150000"/>
              </a:lnSpc>
              <a:buNone/>
            </a:pPr>
            <a:r>
              <a:rPr lang="en-US" sz="2400" i="1" dirty="0" smtClean="0">
                <a:solidFill>
                  <a:srgbClr val="00B050"/>
                </a:solidFill>
              </a:rPr>
              <a:t>    </a:t>
            </a:r>
            <a:r>
              <a:rPr lang="en-US" sz="2400" b="1" i="1" dirty="0" smtClean="0">
                <a:solidFill>
                  <a:srgbClr val="00B050"/>
                </a:solidFill>
              </a:rPr>
              <a:t>4.2.1 Ternary systems with a macromolecular component</a:t>
            </a:r>
            <a:endParaRPr lang="en-US" sz="2400" b="1" dirty="0" smtClean="0">
              <a:solidFill>
                <a:srgbClr val="00B050"/>
              </a:solidFill>
            </a:endParaRPr>
          </a:p>
          <a:p>
            <a:pPr>
              <a:lnSpc>
                <a:spcPct val="150000"/>
              </a:lnSpc>
              <a:buNone/>
            </a:pPr>
            <a:r>
              <a:rPr lang="en-US" sz="2800" dirty="0" smtClean="0"/>
              <a:t>    </a:t>
            </a:r>
            <a:r>
              <a:rPr lang="en-US" sz="2400" dirty="0" smtClean="0"/>
              <a:t>The general problem was treated by Scott.  Scott proposes two different approximations  for simplified the calculation:</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p:cNvPicPr>
            <a:picLocks noGrp="1" noChangeAspect="1" noChangeArrowheads="1"/>
          </p:cNvPicPr>
          <p:nvPr>
            <p:ph idx="1"/>
          </p:nvPr>
        </p:nvPicPr>
        <p:blipFill>
          <a:blip r:embed="rId2" cstate="print"/>
          <a:srcRect/>
          <a:stretch>
            <a:fillRect/>
          </a:stretch>
        </p:blipFill>
        <p:spPr bwMode="auto">
          <a:xfrm>
            <a:off x="2786050" y="2857496"/>
            <a:ext cx="3214710" cy="857256"/>
          </a:xfrm>
          <a:prstGeom prst="rect">
            <a:avLst/>
          </a:prstGeom>
          <a:noFill/>
          <a:ln w="9525">
            <a:noFill/>
            <a:miter lim="800000"/>
            <a:headEnd/>
            <a:tailEnd/>
          </a:ln>
          <a:effectLst/>
        </p:spPr>
      </p:pic>
      <p:pic>
        <p:nvPicPr>
          <p:cNvPr id="78851" name="Picture 3"/>
          <p:cNvPicPr>
            <a:picLocks noChangeAspect="1" noChangeArrowheads="1"/>
          </p:cNvPicPr>
          <p:nvPr/>
        </p:nvPicPr>
        <p:blipFill>
          <a:blip r:embed="rId3" cstate="print"/>
          <a:srcRect/>
          <a:stretch>
            <a:fillRect/>
          </a:stretch>
        </p:blipFill>
        <p:spPr bwMode="auto">
          <a:xfrm>
            <a:off x="2428860" y="4643446"/>
            <a:ext cx="4071966" cy="928694"/>
          </a:xfrm>
          <a:prstGeom prst="rect">
            <a:avLst/>
          </a:prstGeom>
          <a:noFill/>
          <a:ln w="9525">
            <a:noFill/>
            <a:miter lim="800000"/>
            <a:headEnd/>
            <a:tailEnd/>
          </a:ln>
          <a:effectLst/>
        </p:spPr>
      </p:pic>
      <p:sp>
        <p:nvSpPr>
          <p:cNvPr id="78852" name="Rectangle 4"/>
          <p:cNvSpPr>
            <a:spLocks noChangeArrowheads="1"/>
          </p:cNvSpPr>
          <p:nvPr/>
        </p:nvSpPr>
        <p:spPr bwMode="auto">
          <a:xfrm>
            <a:off x="428596" y="571480"/>
            <a:ext cx="8286808" cy="22486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In case of the single liquid approximation (the composition of the solvent is the same in the two phases ) . The mixture is equivalent to a binary system which the Flory interaction parameter 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3" name="Rectangle 5"/>
          <p:cNvSpPr>
            <a:spLocks noChangeArrowheads="1"/>
          </p:cNvSpPr>
          <p:nvPr/>
        </p:nvSpPr>
        <p:spPr bwMode="auto">
          <a:xfrm>
            <a:off x="455776" y="4000504"/>
            <a:ext cx="726981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The variation of the chemical potential of the polymer is: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8854" name="Rectangle 6"/>
          <p:cNvSpPr>
            <a:spLocks noChangeArrowheads="1"/>
          </p:cNvSpPr>
          <p:nvPr/>
        </p:nvSpPr>
        <p:spPr bwMode="auto">
          <a:xfrm>
            <a:off x="513364" y="5786454"/>
            <a:ext cx="3844322"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with   x</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1</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x</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2</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1    and     x</a:t>
            </a:r>
            <a:r>
              <a:rPr kumimoji="0" lang="en-US" sz="2400" b="0" i="0" u="none" strike="noStrike" cap="none" normalizeH="0" baseline="-30000" dirty="0" smtClean="0">
                <a:ln>
                  <a:noFill/>
                </a:ln>
                <a:solidFill>
                  <a:schemeClr val="tx1"/>
                </a:solidFill>
                <a:effectLst/>
                <a:latin typeface="Calibri" pitchFamily="34" charset="0"/>
                <a:ea typeface="Calibri" pitchFamily="34" charset="0"/>
                <a:cs typeface="Arial" pitchFamily="34" charset="0"/>
              </a:rPr>
              <a:t>3</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=x</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lnSpc>
                <a:spcPct val="150000"/>
              </a:lnSpc>
              <a:buNone/>
            </a:pPr>
            <a:r>
              <a:rPr lang="en-US" sz="2400" dirty="0" smtClean="0"/>
              <a:t>b) The second approximation is the case of the complete immiscibility, the polymer and the solvent  are supposed to be completely immiscible ( one phase containing the two solvents and other phase containing the swelled polymer).</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714356"/>
            <a:ext cx="8229600" cy="5572164"/>
          </a:xfrm>
        </p:spPr>
        <p:txBody>
          <a:bodyPr>
            <a:normAutofit fontScale="62500" lnSpcReduction="20000"/>
          </a:bodyPr>
          <a:lstStyle/>
          <a:p>
            <a:pPr>
              <a:lnSpc>
                <a:spcPct val="170000"/>
              </a:lnSpc>
              <a:buNone/>
            </a:pPr>
            <a:r>
              <a:rPr lang="en-US" sz="3800" b="1" i="1" dirty="0" smtClean="0">
                <a:solidFill>
                  <a:schemeClr val="accent2"/>
                </a:solidFill>
              </a:rPr>
              <a:t>4.2.1.1  Polymer – solvent – non solvent systems</a:t>
            </a:r>
            <a:endParaRPr lang="en-US" sz="3800" b="1" dirty="0" smtClean="0">
              <a:solidFill>
                <a:schemeClr val="accent2"/>
              </a:solidFill>
            </a:endParaRPr>
          </a:p>
          <a:p>
            <a:pPr algn="just">
              <a:lnSpc>
                <a:spcPct val="170000"/>
              </a:lnSpc>
              <a:buNone/>
            </a:pPr>
            <a:r>
              <a:rPr lang="en-US" dirty="0" smtClean="0"/>
              <a:t>The more simple case is those of </a:t>
            </a:r>
            <a:r>
              <a:rPr lang="en-US" dirty="0" err="1" smtClean="0"/>
              <a:t>Tompa</a:t>
            </a:r>
            <a:r>
              <a:rPr lang="en-US" dirty="0" smtClean="0"/>
              <a:t>. </a:t>
            </a:r>
            <a:r>
              <a:rPr lang="en-US" dirty="0" err="1" smtClean="0"/>
              <a:t>Tompa</a:t>
            </a:r>
            <a:r>
              <a:rPr lang="en-US" dirty="0" smtClean="0"/>
              <a:t> considers  that the</a:t>
            </a:r>
          </a:p>
          <a:p>
            <a:pPr algn="just">
              <a:lnSpc>
                <a:spcPct val="170000"/>
              </a:lnSpc>
              <a:buNone/>
            </a:pPr>
            <a:r>
              <a:rPr lang="en-US" dirty="0" smtClean="0"/>
              <a:t>interaction constant between the polymer and one of the liquids is equal to</a:t>
            </a:r>
          </a:p>
          <a:p>
            <a:pPr algn="just">
              <a:lnSpc>
                <a:spcPct val="170000"/>
              </a:lnSpc>
              <a:buNone/>
            </a:pPr>
            <a:r>
              <a:rPr lang="en-US" dirty="0" smtClean="0"/>
              <a:t>the relative constant of the two liquids</a:t>
            </a:r>
          </a:p>
          <a:p>
            <a:pPr>
              <a:lnSpc>
                <a:spcPct val="170000"/>
              </a:lnSpc>
              <a:buNone/>
            </a:pPr>
            <a:r>
              <a:rPr lang="en-US" dirty="0" smtClean="0"/>
              <a:t>                                         </a:t>
            </a:r>
            <a:r>
              <a:rPr lang="el-GR" dirty="0" smtClean="0"/>
              <a:t>χ</a:t>
            </a:r>
            <a:r>
              <a:rPr lang="en-US" dirty="0" smtClean="0"/>
              <a:t>12     =      </a:t>
            </a:r>
            <a:r>
              <a:rPr lang="el-GR" dirty="0" smtClean="0"/>
              <a:t>χ</a:t>
            </a:r>
            <a:r>
              <a:rPr lang="en-US" dirty="0" smtClean="0"/>
              <a:t>13   =    </a:t>
            </a:r>
            <a:r>
              <a:rPr lang="el-GR" dirty="0" smtClean="0"/>
              <a:t>χ</a:t>
            </a:r>
            <a:r>
              <a:rPr lang="en-US" dirty="0" smtClean="0"/>
              <a:t>                              (11)</a:t>
            </a:r>
          </a:p>
          <a:p>
            <a:pPr>
              <a:lnSpc>
                <a:spcPct val="170000"/>
              </a:lnSpc>
              <a:buNone/>
            </a:pPr>
            <a:r>
              <a:rPr lang="en-US" dirty="0" smtClean="0"/>
              <a:t>The solvent is designed by (2), the non solvent by (1) and the polymer by (3)</a:t>
            </a:r>
          </a:p>
          <a:p>
            <a:pPr>
              <a:lnSpc>
                <a:spcPct val="170000"/>
              </a:lnSpc>
              <a:buNone/>
            </a:pPr>
            <a:r>
              <a:rPr lang="en-US" dirty="0" err="1" smtClean="0"/>
              <a:t>Tompa</a:t>
            </a:r>
            <a:r>
              <a:rPr lang="en-US" dirty="0" smtClean="0"/>
              <a:t> considers also that the interaction parameters of the solvent and polymer is nil:     </a:t>
            </a:r>
          </a:p>
          <a:p>
            <a:pPr>
              <a:lnSpc>
                <a:spcPct val="170000"/>
              </a:lnSpc>
              <a:buNone/>
            </a:pPr>
            <a:r>
              <a:rPr lang="en-US" dirty="0" smtClean="0"/>
              <a:t>		χ</a:t>
            </a:r>
            <a:r>
              <a:rPr lang="en-US" baseline="-25000" dirty="0" smtClean="0"/>
              <a:t>23</a:t>
            </a:r>
            <a:r>
              <a:rPr lang="en-US" dirty="0" smtClean="0"/>
              <a:t> =   0    where       χ</a:t>
            </a:r>
            <a:r>
              <a:rPr lang="en-US" baseline="-25000" dirty="0" smtClean="0"/>
              <a:t>2  </a:t>
            </a:r>
            <a:r>
              <a:rPr lang="en-US" dirty="0" smtClean="0"/>
              <a:t>=    χ</a:t>
            </a:r>
            <a:r>
              <a:rPr lang="en-US" baseline="-25000" dirty="0" smtClean="0"/>
              <a:t>3</a:t>
            </a:r>
            <a:r>
              <a:rPr lang="en-US" dirty="0" smtClean="0"/>
              <a:t> =    0       and       χ</a:t>
            </a:r>
            <a:r>
              <a:rPr lang="en-US" baseline="-25000" dirty="0" smtClean="0"/>
              <a:t>1</a:t>
            </a:r>
            <a:r>
              <a:rPr lang="en-US" dirty="0" smtClean="0"/>
              <a:t> = χ   and from the a) supposition of  Scott        x</a:t>
            </a:r>
            <a:r>
              <a:rPr lang="en-US" baseline="-25000" dirty="0" smtClean="0"/>
              <a:t>1</a:t>
            </a:r>
            <a:r>
              <a:rPr lang="en-US" dirty="0" smtClean="0"/>
              <a:t>    =   x</a:t>
            </a:r>
            <a:r>
              <a:rPr lang="en-US" baseline="-25000" dirty="0" smtClean="0"/>
              <a:t>2</a:t>
            </a:r>
            <a:r>
              <a:rPr lang="en-US" dirty="0" smtClean="0"/>
              <a:t>   =  1      and   x</a:t>
            </a:r>
            <a:r>
              <a:rPr lang="en-US" baseline="-25000" dirty="0" smtClean="0"/>
              <a:t>3</a:t>
            </a:r>
            <a:r>
              <a:rPr lang="en-US" dirty="0" smtClean="0"/>
              <a:t>    =    x  </a:t>
            </a:r>
          </a:p>
          <a:p>
            <a:pPr>
              <a:lnSpc>
                <a:spcPct val="170000"/>
              </a:lnSpc>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428596" y="1000108"/>
            <a:ext cx="842968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5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With the negligence of the entropic term of χ, the variation of the chemical potentials are: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0900" name="Picture 4"/>
          <p:cNvPicPr>
            <a:picLocks noGrp="1" noChangeAspect="1" noChangeArrowheads="1"/>
          </p:cNvPicPr>
          <p:nvPr>
            <p:ph idx="1"/>
          </p:nvPr>
        </p:nvPicPr>
        <p:blipFill>
          <a:blip r:embed="rId2" cstate="print"/>
          <a:srcRect/>
          <a:stretch>
            <a:fillRect/>
          </a:stretch>
        </p:blipFill>
        <p:spPr bwMode="auto">
          <a:xfrm>
            <a:off x="142844" y="2357430"/>
            <a:ext cx="7929618" cy="364333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Grp="1" noChangeAspect="1" noChangeArrowheads="1"/>
          </p:cNvPicPr>
          <p:nvPr>
            <p:ph idx="1"/>
          </p:nvPr>
        </p:nvPicPr>
        <p:blipFill>
          <a:blip r:embed="rId2" cstate="print"/>
          <a:srcRect/>
          <a:stretch>
            <a:fillRect/>
          </a:stretch>
        </p:blipFill>
        <p:spPr bwMode="auto">
          <a:xfrm>
            <a:off x="285720" y="1785926"/>
            <a:ext cx="8643998" cy="1285884"/>
          </a:xfrm>
          <a:prstGeom prst="rect">
            <a:avLst/>
          </a:prstGeom>
          <a:noFill/>
          <a:ln w="9525">
            <a:noFill/>
            <a:miter lim="800000"/>
            <a:headEnd/>
            <a:tailEnd/>
          </a:ln>
          <a:effectLst/>
        </p:spPr>
      </p:pic>
      <p:sp>
        <p:nvSpPr>
          <p:cNvPr id="4100" name="Rectangle 4"/>
          <p:cNvSpPr>
            <a:spLocks noChangeArrowheads="1"/>
          </p:cNvSpPr>
          <p:nvPr/>
        </p:nvSpPr>
        <p:spPr bwMode="auto">
          <a:xfrm>
            <a:off x="0" y="0"/>
            <a:ext cx="82867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4300" algn="justLow" defTabSz="914400" rtl="0" eaLnBrk="1" fontAlgn="base" latinLnBrk="0" hangingPunct="1">
              <a:lnSpc>
                <a:spcPct val="100000"/>
              </a:lnSpc>
              <a:spcBef>
                <a:spcPct val="0"/>
              </a:spcBef>
              <a:spcAft>
                <a:spcPct val="0"/>
              </a:spcAft>
              <a:buClrTx/>
              <a:buSzTx/>
              <a:buFontTx/>
              <a:buNone/>
              <a:tabLst/>
            </a:pPr>
            <a:endParaRPr lang="en-US" sz="2800" dirty="0" smtClean="0">
              <a:latin typeface="Calibri" pitchFamily="34" charset="0"/>
              <a:ea typeface="Calibri" pitchFamily="34" charset="0"/>
              <a:cs typeface="Arial" pitchFamily="34" charset="0"/>
            </a:endParaRPr>
          </a:p>
          <a:p>
            <a:pPr marL="0" marR="0" lvl="0" indent="114300" algn="justLow" defTabSz="914400" rtl="0" eaLnBrk="1" fontAlgn="base" latinLnBrk="0" hangingPunct="1">
              <a:lnSpc>
                <a:spcPct val="100000"/>
              </a:lnSpc>
              <a:spcBef>
                <a:spcPct val="0"/>
              </a:spcBef>
              <a:spcAft>
                <a:spcPct val="0"/>
              </a:spcAft>
              <a:buClrTx/>
              <a:buSzTx/>
              <a:buFontTx/>
              <a:buNone/>
              <a:tabLst/>
            </a:pPr>
            <a:r>
              <a:rPr lang="en-US" sz="2800" dirty="0" smtClean="0">
                <a:latin typeface="Calibri" pitchFamily="34" charset="0"/>
                <a:ea typeface="Calibri" pitchFamily="34" charset="0"/>
                <a:cs typeface="Arial" pitchFamily="34" charset="0"/>
              </a:rPr>
              <a:t>If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z is the adjacent cells to the segment  number in the liquid crystalline network model of Flory.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42852"/>
            <a:ext cx="8715436" cy="6429420"/>
          </a:xfrm>
        </p:spPr>
        <p:txBody>
          <a:bodyPr>
            <a:normAutofit fontScale="70000" lnSpcReduction="20000"/>
          </a:bodyPr>
          <a:lstStyle/>
          <a:p>
            <a:pPr>
              <a:lnSpc>
                <a:spcPct val="170000"/>
              </a:lnSpc>
              <a:buNone/>
            </a:pPr>
            <a:r>
              <a:rPr lang="en-US" b="1" i="1" dirty="0" smtClean="0">
                <a:solidFill>
                  <a:schemeClr val="accent2"/>
                </a:solidFill>
              </a:rPr>
              <a:t>4.2.1.2 Polymer –Solvent (1) – Solvent (2) systems  (Scott)</a:t>
            </a:r>
            <a:endParaRPr lang="en-US" b="1" dirty="0" smtClean="0">
              <a:solidFill>
                <a:schemeClr val="accent2"/>
              </a:solidFill>
            </a:endParaRPr>
          </a:p>
          <a:p>
            <a:pPr>
              <a:lnSpc>
                <a:spcPct val="170000"/>
              </a:lnSpc>
              <a:buNone/>
            </a:pPr>
            <a:r>
              <a:rPr lang="en-US" dirty="0" smtClean="0"/>
              <a:t>The conditions x</a:t>
            </a:r>
            <a:r>
              <a:rPr lang="en-US" baseline="-25000" dirty="0" smtClean="0"/>
              <a:t>1</a:t>
            </a:r>
            <a:r>
              <a:rPr lang="en-US" dirty="0" smtClean="0"/>
              <a:t>  = x</a:t>
            </a:r>
            <a:r>
              <a:rPr lang="en-US" baseline="-25000" dirty="0" smtClean="0"/>
              <a:t>2</a:t>
            </a:r>
            <a:r>
              <a:rPr lang="en-US" dirty="0" smtClean="0"/>
              <a:t> and x = x</a:t>
            </a:r>
            <a:r>
              <a:rPr lang="en-US" baseline="-25000" dirty="0" smtClean="0"/>
              <a:t>3</a:t>
            </a:r>
            <a:r>
              <a:rPr lang="en-US" dirty="0" smtClean="0"/>
              <a:t> are always applicable  and χ</a:t>
            </a:r>
            <a:r>
              <a:rPr lang="en-US" baseline="-25000" dirty="0" smtClean="0"/>
              <a:t>13</a:t>
            </a:r>
            <a:r>
              <a:rPr lang="en-US" dirty="0" smtClean="0"/>
              <a:t> and χ</a:t>
            </a:r>
            <a:r>
              <a:rPr lang="en-US" baseline="-25000" dirty="0" smtClean="0"/>
              <a:t>23</a:t>
            </a:r>
            <a:r>
              <a:rPr lang="en-US" dirty="0" smtClean="0"/>
              <a:t> are</a:t>
            </a:r>
          </a:p>
          <a:p>
            <a:pPr>
              <a:lnSpc>
                <a:spcPct val="170000"/>
              </a:lnSpc>
              <a:buNone/>
            </a:pPr>
            <a:r>
              <a:rPr lang="en-US" dirty="0" smtClean="0"/>
              <a:t>inferior to 0.5  while χ</a:t>
            </a:r>
            <a:r>
              <a:rPr lang="en-US" baseline="-25000" dirty="0" smtClean="0"/>
              <a:t>12</a:t>
            </a:r>
            <a:r>
              <a:rPr lang="en-US" dirty="0" smtClean="0"/>
              <a:t> is inferior to 2. The three components are in</a:t>
            </a:r>
          </a:p>
          <a:p>
            <a:pPr>
              <a:lnSpc>
                <a:spcPct val="170000"/>
              </a:lnSpc>
              <a:buNone/>
            </a:pPr>
            <a:r>
              <a:rPr lang="en-US" dirty="0" smtClean="0"/>
              <a:t>principle miscible in all proportions.</a:t>
            </a:r>
          </a:p>
          <a:p>
            <a:pPr>
              <a:lnSpc>
                <a:spcPct val="170000"/>
              </a:lnSpc>
              <a:buNone/>
            </a:pPr>
            <a:r>
              <a:rPr lang="en-US" dirty="0" smtClean="0"/>
              <a:t>     According to Peterson et al. if the binary mixture of the two solvents is</a:t>
            </a:r>
          </a:p>
          <a:p>
            <a:pPr>
              <a:lnSpc>
                <a:spcPct val="170000"/>
              </a:lnSpc>
              <a:buNone/>
            </a:pPr>
            <a:r>
              <a:rPr lang="en-US" dirty="0" smtClean="0"/>
              <a:t>assimilated to a unique solvent, the interaction between the polymer(A)</a:t>
            </a:r>
          </a:p>
          <a:p>
            <a:pPr>
              <a:lnSpc>
                <a:spcPct val="170000"/>
              </a:lnSpc>
              <a:buNone/>
            </a:pPr>
            <a:r>
              <a:rPr lang="en-US" dirty="0" smtClean="0"/>
              <a:t>and the solvent (S) is according to Scott take the following equation:</a:t>
            </a:r>
          </a:p>
          <a:p>
            <a:pPr>
              <a:lnSpc>
                <a:spcPct val="170000"/>
              </a:lnSpc>
              <a:buNone/>
            </a:pPr>
            <a:r>
              <a:rPr lang="en-US" dirty="0" smtClean="0"/>
              <a:t>				</a:t>
            </a:r>
            <a:r>
              <a:rPr lang="en-US" dirty="0" err="1" smtClean="0"/>
              <a:t>χ</a:t>
            </a:r>
            <a:r>
              <a:rPr lang="en-US" baseline="-25000" dirty="0" err="1" smtClean="0"/>
              <a:t>AS</a:t>
            </a:r>
            <a:r>
              <a:rPr lang="en-US" dirty="0" smtClean="0"/>
              <a:t> = x</a:t>
            </a:r>
            <a:r>
              <a:rPr lang="en-US" baseline="-25000" dirty="0" smtClean="0"/>
              <a:t>1</a:t>
            </a:r>
            <a:r>
              <a:rPr lang="en-US" dirty="0" smtClean="0"/>
              <a:t>χ</a:t>
            </a:r>
            <a:r>
              <a:rPr lang="en-US" baseline="-25000" dirty="0" smtClean="0"/>
              <a:t>A1</a:t>
            </a:r>
            <a:r>
              <a:rPr lang="en-US" dirty="0" smtClean="0"/>
              <a:t>  +   x</a:t>
            </a:r>
            <a:r>
              <a:rPr lang="en-US" baseline="-25000" dirty="0" smtClean="0"/>
              <a:t>2</a:t>
            </a:r>
            <a:r>
              <a:rPr lang="en-US" dirty="0" smtClean="0"/>
              <a:t>χ</a:t>
            </a:r>
            <a:r>
              <a:rPr lang="en-US" baseline="-25000" dirty="0" smtClean="0"/>
              <a:t>A2</a:t>
            </a:r>
            <a:r>
              <a:rPr lang="en-US" dirty="0" smtClean="0"/>
              <a:t>   -   x</a:t>
            </a:r>
            <a:r>
              <a:rPr lang="en-US" baseline="-25000" dirty="0" smtClean="0"/>
              <a:t>1</a:t>
            </a:r>
            <a:r>
              <a:rPr lang="en-US" dirty="0" smtClean="0"/>
              <a:t>x</a:t>
            </a:r>
            <a:r>
              <a:rPr lang="en-US" baseline="-25000" dirty="0" smtClean="0"/>
              <a:t>2</a:t>
            </a:r>
            <a:r>
              <a:rPr lang="en-US" dirty="0" smtClean="0"/>
              <a:t>χ</a:t>
            </a:r>
            <a:r>
              <a:rPr lang="en-US" baseline="-25000" dirty="0" smtClean="0"/>
              <a:t>12           </a:t>
            </a:r>
            <a:r>
              <a:rPr lang="en-US" dirty="0" smtClean="0"/>
              <a:t>(15)</a:t>
            </a:r>
          </a:p>
          <a:p>
            <a:pPr>
              <a:lnSpc>
                <a:spcPct val="170000"/>
              </a:lnSpc>
              <a:buNone/>
            </a:pPr>
            <a:r>
              <a:rPr lang="en-US" dirty="0" smtClean="0"/>
              <a:t>where x</a:t>
            </a:r>
            <a:r>
              <a:rPr lang="en-US" baseline="-25000" dirty="0" smtClean="0"/>
              <a:t>1</a:t>
            </a:r>
            <a:r>
              <a:rPr lang="en-US" dirty="0" smtClean="0"/>
              <a:t> and x</a:t>
            </a:r>
            <a:r>
              <a:rPr lang="en-US" baseline="-25000" dirty="0" smtClean="0"/>
              <a:t>2</a:t>
            </a:r>
            <a:r>
              <a:rPr lang="en-US" dirty="0" smtClean="0"/>
              <a:t> are the molar fraction of the solvent 1 and solvent 2 and</a:t>
            </a:r>
          </a:p>
          <a:p>
            <a:pPr>
              <a:lnSpc>
                <a:spcPct val="170000"/>
              </a:lnSpc>
              <a:buNone/>
            </a:pPr>
            <a:r>
              <a:rPr lang="en-US" dirty="0" smtClean="0"/>
              <a:t>χ</a:t>
            </a:r>
            <a:r>
              <a:rPr lang="en-US" baseline="-25000" dirty="0" smtClean="0"/>
              <a:t>A1</a:t>
            </a:r>
            <a:r>
              <a:rPr lang="en-US" dirty="0" smtClean="0"/>
              <a:t> and χ</a:t>
            </a:r>
            <a:r>
              <a:rPr lang="en-US" baseline="-25000" dirty="0" smtClean="0"/>
              <a:t>A2</a:t>
            </a:r>
            <a:r>
              <a:rPr lang="en-US" dirty="0" smtClean="0"/>
              <a:t> are the interaction parameters between the polymer and each</a:t>
            </a:r>
          </a:p>
          <a:p>
            <a:pPr>
              <a:lnSpc>
                <a:spcPct val="170000"/>
              </a:lnSpc>
              <a:buNone/>
            </a:pPr>
            <a:r>
              <a:rPr lang="en-US" dirty="0" smtClean="0"/>
              <a:t>solvent.</a:t>
            </a:r>
          </a:p>
          <a:p>
            <a:pPr>
              <a:lnSpc>
                <a:spcPct val="170000"/>
              </a:lnSpc>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928671"/>
            <a:ext cx="8715436" cy="4000528"/>
          </a:xfrm>
        </p:spPr>
        <p:txBody>
          <a:bodyPr/>
          <a:lstStyle/>
          <a:p>
            <a:pPr>
              <a:lnSpc>
                <a:spcPct val="150000"/>
              </a:lnSpc>
              <a:buNone/>
            </a:pPr>
            <a:r>
              <a:rPr lang="en-US" sz="2800" dirty="0" smtClean="0">
                <a:solidFill>
                  <a:schemeClr val="accent2"/>
                </a:solidFill>
              </a:rPr>
              <a:t>4.2.1.3 Polymer – non solvent (1) – non solvent (2) Systems</a:t>
            </a:r>
          </a:p>
          <a:p>
            <a:pPr>
              <a:lnSpc>
                <a:spcPct val="150000"/>
              </a:lnSpc>
              <a:buNone/>
            </a:pPr>
            <a:r>
              <a:rPr lang="en-US" sz="2800" dirty="0" smtClean="0"/>
              <a:t>A polymer insoluble in the solvent (1) and insoluble in</a:t>
            </a:r>
          </a:p>
          <a:p>
            <a:pPr>
              <a:lnSpc>
                <a:spcPct val="150000"/>
              </a:lnSpc>
              <a:buNone/>
            </a:pPr>
            <a:r>
              <a:rPr lang="en-US" sz="2800" dirty="0" smtClean="0"/>
              <a:t>solvent (2)separately but it can be </a:t>
            </a:r>
            <a:r>
              <a:rPr lang="en-US" sz="2800" u="sng" dirty="0" smtClean="0"/>
              <a:t>soluble in their mixture</a:t>
            </a:r>
            <a:r>
              <a:rPr lang="en-US" sz="2800" dirty="0" smtClean="0"/>
              <a:t>.</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p:cNvPicPr>
            <a:picLocks noGrp="1" noChangeAspect="1" noChangeArrowheads="1"/>
          </p:cNvPicPr>
          <p:nvPr>
            <p:ph idx="1"/>
          </p:nvPr>
        </p:nvPicPr>
        <p:blipFill>
          <a:blip r:embed="rId2" cstate="print"/>
          <a:srcRect/>
          <a:stretch>
            <a:fillRect/>
          </a:stretch>
        </p:blipFill>
        <p:spPr bwMode="auto">
          <a:xfrm>
            <a:off x="6643702" y="857232"/>
            <a:ext cx="1571636" cy="1071570"/>
          </a:xfrm>
          <a:prstGeom prst="rect">
            <a:avLst/>
          </a:prstGeom>
          <a:noFill/>
          <a:ln w="9525">
            <a:noFill/>
            <a:miter lim="800000"/>
            <a:headEnd/>
            <a:tailEnd/>
          </a:ln>
          <a:effectLst/>
        </p:spPr>
      </p:pic>
      <p:pic>
        <p:nvPicPr>
          <p:cNvPr id="83971" name="Picture 3"/>
          <p:cNvPicPr>
            <a:picLocks noChangeAspect="1" noChangeArrowheads="1"/>
          </p:cNvPicPr>
          <p:nvPr/>
        </p:nvPicPr>
        <p:blipFill>
          <a:blip r:embed="rId3" cstate="print"/>
          <a:srcRect/>
          <a:stretch>
            <a:fillRect/>
          </a:stretch>
        </p:blipFill>
        <p:spPr bwMode="auto">
          <a:xfrm>
            <a:off x="6643709" y="2514599"/>
            <a:ext cx="1500191" cy="1128715"/>
          </a:xfrm>
          <a:prstGeom prst="rect">
            <a:avLst/>
          </a:prstGeom>
          <a:noFill/>
          <a:ln w="9525">
            <a:noFill/>
            <a:miter lim="800000"/>
            <a:headEnd/>
            <a:tailEnd/>
          </a:ln>
          <a:effectLst/>
        </p:spPr>
      </p:pic>
      <p:pic>
        <p:nvPicPr>
          <p:cNvPr id="83972" name="Picture 4"/>
          <p:cNvPicPr>
            <a:picLocks noChangeAspect="1" noChangeArrowheads="1"/>
          </p:cNvPicPr>
          <p:nvPr/>
        </p:nvPicPr>
        <p:blipFill>
          <a:blip r:embed="rId4" cstate="print"/>
          <a:srcRect/>
          <a:stretch>
            <a:fillRect/>
          </a:stretch>
        </p:blipFill>
        <p:spPr bwMode="auto">
          <a:xfrm>
            <a:off x="6643702" y="3786190"/>
            <a:ext cx="1714512" cy="1214446"/>
          </a:xfrm>
          <a:prstGeom prst="rect">
            <a:avLst/>
          </a:prstGeom>
          <a:noFill/>
          <a:ln w="9525">
            <a:noFill/>
            <a:miter lim="800000"/>
            <a:headEnd/>
            <a:tailEnd/>
          </a:ln>
          <a:effectLst/>
        </p:spPr>
      </p:pic>
      <p:pic>
        <p:nvPicPr>
          <p:cNvPr id="83973" name="Picture 5"/>
          <p:cNvPicPr>
            <a:picLocks noChangeAspect="1" noChangeArrowheads="1"/>
          </p:cNvPicPr>
          <p:nvPr/>
        </p:nvPicPr>
        <p:blipFill>
          <a:blip r:embed="rId5" cstate="print"/>
          <a:srcRect/>
          <a:stretch>
            <a:fillRect/>
          </a:stretch>
        </p:blipFill>
        <p:spPr bwMode="auto">
          <a:xfrm>
            <a:off x="6643702" y="5072074"/>
            <a:ext cx="1857388" cy="1357322"/>
          </a:xfrm>
          <a:prstGeom prst="rect">
            <a:avLst/>
          </a:prstGeom>
          <a:noFill/>
          <a:ln w="9525">
            <a:noFill/>
            <a:miter lim="800000"/>
            <a:headEnd/>
            <a:tailEnd/>
          </a:ln>
          <a:effectLst/>
        </p:spPr>
      </p:pic>
      <p:sp>
        <p:nvSpPr>
          <p:cNvPr id="83975" name="Rectangle 7"/>
          <p:cNvSpPr>
            <a:spLocks noChangeArrowheads="1"/>
          </p:cNvSpPr>
          <p:nvPr/>
        </p:nvSpPr>
        <p:spPr bwMode="auto">
          <a:xfrm>
            <a:off x="285720" y="0"/>
            <a:ext cx="82868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4.3 The </a:t>
            </a:r>
            <a:r>
              <a:rPr kumimoji="0" lang="en-US" sz="2400" b="1"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Polydispersed</a:t>
            </a:r>
            <a:r>
              <a:rPr kumimoji="0" lang="en-US"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 macromolecular systems</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57238" algn="l"/>
                <a:tab pos="2971800" algn="ctr"/>
              </a:tabLst>
            </a:pPr>
            <a:r>
              <a:rPr kumimoji="0" lang="en-US" sz="2400" b="0" i="1" u="none" strike="noStrike" cap="none" normalizeH="0" baseline="0" dirty="0" smtClean="0">
                <a:ln>
                  <a:noFill/>
                </a:ln>
                <a:solidFill>
                  <a:srgbClr val="00B050"/>
                </a:solidFill>
                <a:effectLst/>
                <a:latin typeface="Calibri" pitchFamily="34" charset="0"/>
                <a:ea typeface="Calibri" pitchFamily="34" charset="0"/>
                <a:cs typeface="Arial" pitchFamily="34" charset="0"/>
              </a:rPr>
              <a:t>4.3.1. The average molecular seizes</a:t>
            </a:r>
          </a:p>
          <a:p>
            <a:pPr marL="0" marR="0" lvl="0" indent="0" algn="justLow" defTabSz="914400" rtl="0" eaLnBrk="0" fontAlgn="base" latinLnBrk="0" hangingPunct="0">
              <a:lnSpc>
                <a:spcPct val="100000"/>
              </a:lnSpc>
              <a:spcBef>
                <a:spcPct val="0"/>
              </a:spcBef>
              <a:spcAft>
                <a:spcPct val="0"/>
              </a:spcAft>
              <a:buClrTx/>
              <a:buSzTx/>
              <a:buFontTx/>
              <a:buNone/>
              <a:tabLst>
                <a:tab pos="757238" algn="l"/>
                <a:tab pos="2971800" algn="ctr"/>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 The average number molecular weight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3976" name="Rectangle 8"/>
          <p:cNvSpPr>
            <a:spLocks noChangeArrowheads="1"/>
          </p:cNvSpPr>
          <p:nvPr/>
        </p:nvSpPr>
        <p:spPr bwMode="auto">
          <a:xfrm>
            <a:off x="0" y="200024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757238" algn="l"/>
                <a:tab pos="2971800" algn="ctr"/>
              </a:tabLst>
            </a:pP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N</a:t>
            </a:r>
            <a:r>
              <a:rPr kumimoji="0" lang="en-US" sz="2400" b="0" i="1" u="none" strike="noStrike" cap="none" normalizeH="0" baseline="-30000" dirty="0" smtClean="0">
                <a:ln>
                  <a:noFill/>
                </a:ln>
                <a:solidFill>
                  <a:schemeClr val="tx1"/>
                </a:solidFill>
                <a:effectLst/>
                <a:latin typeface="Calibri" pitchFamily="34" charset="0"/>
                <a:ea typeface="Calibri" pitchFamily="34" charset="0"/>
                <a:cs typeface="Arial" pitchFamily="34" charset="0"/>
              </a:rPr>
              <a:t>i</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number of molecules </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and M</a:t>
            </a:r>
            <a:r>
              <a:rPr kumimoji="0" lang="en-US" sz="2400" b="0" i="1" u="none" strike="noStrike" cap="none" normalizeH="0" baseline="-30000" dirty="0" smtClean="0">
                <a:ln>
                  <a:noFill/>
                </a:ln>
                <a:solidFill>
                  <a:schemeClr val="tx1"/>
                </a:solidFill>
                <a:effectLst/>
                <a:latin typeface="Calibri" pitchFamily="34" charset="0"/>
                <a:ea typeface="Calibri" pitchFamily="34" charset="0"/>
                <a:cs typeface="Arial" pitchFamily="34" charset="0"/>
              </a:rPr>
              <a:t>i</a:t>
            </a:r>
            <a:r>
              <a:rPr kumimoji="0" lang="en-US" sz="2400" b="0" i="1"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is the molecule weight of molecule </a:t>
            </a:r>
            <a:r>
              <a:rPr kumimoji="0" lang="en-US" sz="2400" b="0" i="1" u="none" strike="noStrike" cap="none" normalizeH="0" baseline="0" dirty="0" err="1" smtClean="0">
                <a:ln>
                  <a:noFill/>
                </a:ln>
                <a:solidFill>
                  <a:schemeClr val="tx1"/>
                </a:solidFill>
                <a:effectLst/>
                <a:latin typeface="Calibri" pitchFamily="34" charset="0"/>
                <a:ea typeface="Calibri" pitchFamily="34" charset="0"/>
                <a:cs typeface="Arial" pitchFamily="34" charset="0"/>
              </a:rPr>
              <a:t>i</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3978" name="Rectangle 10"/>
          <p:cNvSpPr>
            <a:spLocks noChangeArrowheads="1"/>
          </p:cNvSpPr>
          <p:nvPr/>
        </p:nvSpPr>
        <p:spPr bwMode="auto">
          <a:xfrm>
            <a:off x="357158" y="2753021"/>
            <a:ext cx="800105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b) The average weight molecular weight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3979" name="Rectangle 11"/>
          <p:cNvSpPr>
            <a:spLocks noChangeArrowheads="1"/>
          </p:cNvSpPr>
          <p:nvPr/>
        </p:nvSpPr>
        <p:spPr bwMode="auto">
          <a:xfrm>
            <a:off x="696913" y="6572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57238" algn="l"/>
                <a:tab pos="2971800" algn="ctr"/>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3980" name="Rectangle 12"/>
          <p:cNvSpPr>
            <a:spLocks noChangeArrowheads="1"/>
          </p:cNvSpPr>
          <p:nvPr/>
        </p:nvSpPr>
        <p:spPr bwMode="auto">
          <a:xfrm>
            <a:off x="357158" y="4110343"/>
            <a:ext cx="514350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tab pos="757238" algn="l"/>
                <a:tab pos="2971800" algn="ctr"/>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 The average molecular weight “Z”</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3982" name="Rectangle 14"/>
          <p:cNvSpPr>
            <a:spLocks noChangeArrowheads="1"/>
          </p:cNvSpPr>
          <p:nvPr/>
        </p:nvSpPr>
        <p:spPr bwMode="auto">
          <a:xfrm>
            <a:off x="350031" y="5467665"/>
            <a:ext cx="607935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d) The average </a:t>
            </a:r>
            <a:r>
              <a:rPr kumimoji="0" lang="en-US" sz="2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viscosimetric</a:t>
            </a:r>
            <a:r>
              <a:rPr kumimoji="0" lang="en-US" sz="2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molecular weight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6"/>
          <p:cNvSpPr/>
          <p:nvPr/>
        </p:nvSpPr>
        <p:spPr>
          <a:xfrm>
            <a:off x="714348" y="6060064"/>
            <a:ext cx="5857916" cy="369332"/>
          </a:xfrm>
          <a:prstGeom prst="rect">
            <a:avLst/>
          </a:prstGeom>
        </p:spPr>
        <p:txBody>
          <a:bodyPr wrap="square">
            <a:spAutoFit/>
          </a:bodyPr>
          <a:lstStyle/>
          <a:p>
            <a:r>
              <a:rPr lang="en-US" i="1" dirty="0" smtClean="0"/>
              <a:t>a</a:t>
            </a:r>
            <a:r>
              <a:rPr lang="en-US" dirty="0" smtClean="0"/>
              <a:t> is the coefficient of </a:t>
            </a:r>
            <a:r>
              <a:rPr lang="en-US" dirty="0" err="1" smtClean="0"/>
              <a:t>viscosimetri</a:t>
            </a:r>
            <a:r>
              <a:rPr lang="en-US" dirty="0" smtClean="0"/>
              <a:t> equation: [</a:t>
            </a:r>
            <a:r>
              <a:rPr lang="el-GR" dirty="0" smtClean="0"/>
              <a:t>η</a:t>
            </a:r>
            <a:r>
              <a:rPr lang="en-US" dirty="0" smtClean="0"/>
              <a:t>]=</a:t>
            </a:r>
            <a:r>
              <a:rPr lang="en-US" dirty="0" err="1" smtClean="0"/>
              <a:t>kM</a:t>
            </a:r>
            <a:r>
              <a:rPr lang="en-US" baseline="30000" dirty="0" err="1" smtClean="0"/>
              <a:t>a</a:t>
            </a:r>
            <a:r>
              <a:rPr lang="en-US" dirty="0" smtClean="0"/>
              <a:t> </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2"/>
          <p:cNvPicPr>
            <a:picLocks noGrp="1" noChangeAspect="1" noChangeArrowheads="1"/>
          </p:cNvPicPr>
          <p:nvPr>
            <p:ph idx="1"/>
          </p:nvPr>
        </p:nvPicPr>
        <p:blipFill>
          <a:blip r:embed="rId2" cstate="print"/>
          <a:srcRect/>
          <a:stretch>
            <a:fillRect/>
          </a:stretch>
        </p:blipFill>
        <p:spPr bwMode="auto">
          <a:xfrm>
            <a:off x="714348" y="857232"/>
            <a:ext cx="7858180" cy="5572164"/>
          </a:xfrm>
          <a:prstGeom prst="rect">
            <a:avLst/>
          </a:prstGeom>
          <a:noFill/>
          <a:ln w="9525">
            <a:noFill/>
            <a:miter lim="800000"/>
            <a:headEnd/>
            <a:tailEnd/>
          </a:ln>
          <a:effectLst/>
        </p:spPr>
      </p:pic>
      <p:sp>
        <p:nvSpPr>
          <p:cNvPr id="6" name="Rectangle 5"/>
          <p:cNvSpPr/>
          <p:nvPr/>
        </p:nvSpPr>
        <p:spPr>
          <a:xfrm>
            <a:off x="1214414" y="857232"/>
            <a:ext cx="2214578"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Mn, Mw, Mz and Mv</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nSpc>
                <a:spcPct val="150000"/>
              </a:lnSpc>
              <a:buNone/>
            </a:pPr>
            <a:r>
              <a:rPr lang="en-US" b="1" dirty="0" smtClean="0">
                <a:solidFill>
                  <a:srgbClr val="FF0000"/>
                </a:solidFill>
              </a:rPr>
              <a:t>5. Experimental realization of fractionally </a:t>
            </a:r>
            <a:endParaRPr lang="en-US" dirty="0" smtClean="0">
              <a:solidFill>
                <a:srgbClr val="FF0000"/>
              </a:solidFill>
            </a:endParaRPr>
          </a:p>
          <a:p>
            <a:pPr>
              <a:lnSpc>
                <a:spcPct val="150000"/>
              </a:lnSpc>
              <a:buNone/>
            </a:pPr>
            <a:r>
              <a:rPr lang="en-US" i="1" dirty="0" smtClean="0">
                <a:solidFill>
                  <a:srgbClr val="00B050"/>
                </a:solidFill>
              </a:rPr>
              <a:t>5.1 The fractioned precipitation</a:t>
            </a:r>
            <a:endParaRPr lang="en-US" dirty="0" smtClean="0">
              <a:solidFill>
                <a:srgbClr val="00B050"/>
              </a:solidFill>
            </a:endParaRPr>
          </a:p>
          <a:p>
            <a:pPr>
              <a:lnSpc>
                <a:spcPct val="150000"/>
              </a:lnSpc>
              <a:buNone/>
            </a:pPr>
            <a:r>
              <a:rPr lang="en-US" sz="2800" dirty="0" smtClean="0"/>
              <a:t>This operation is realized by three different ways</a:t>
            </a:r>
          </a:p>
          <a:p>
            <a:pPr>
              <a:lnSpc>
                <a:spcPct val="150000"/>
              </a:lnSpc>
            </a:pPr>
            <a:r>
              <a:rPr lang="en-US" sz="2400" dirty="0" smtClean="0"/>
              <a:t>The addition of a non solvent (precipitant) into the solution</a:t>
            </a:r>
          </a:p>
          <a:p>
            <a:pPr>
              <a:lnSpc>
                <a:spcPct val="150000"/>
              </a:lnSpc>
            </a:pPr>
            <a:r>
              <a:rPr lang="en-US" sz="2400" dirty="0" smtClean="0"/>
              <a:t>The evaporation of solvent</a:t>
            </a:r>
          </a:p>
          <a:p>
            <a:pPr lvl="0">
              <a:lnSpc>
                <a:spcPct val="150000"/>
              </a:lnSpc>
            </a:pPr>
            <a:r>
              <a:rPr lang="en-US" sz="2400" dirty="0" smtClean="0"/>
              <a:t>The  variation of temperature</a:t>
            </a:r>
          </a:p>
          <a:p>
            <a:pPr>
              <a:lnSpc>
                <a:spcPct val="150000"/>
              </a:lnSpc>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pPr>
              <a:lnSpc>
                <a:spcPct val="150000"/>
              </a:lnSpc>
            </a:pPr>
            <a:r>
              <a:rPr lang="en-US" i="1" dirty="0" smtClean="0">
                <a:solidFill>
                  <a:srgbClr val="00B050"/>
                </a:solidFill>
              </a:rPr>
              <a:t>5.1.1 Method by addition of a non solvent</a:t>
            </a:r>
            <a:endParaRPr lang="en-US" dirty="0" smtClean="0">
              <a:solidFill>
                <a:srgbClr val="00B050"/>
              </a:solidFill>
            </a:endParaRPr>
          </a:p>
          <a:p>
            <a:pPr>
              <a:lnSpc>
                <a:spcPct val="150000"/>
              </a:lnSpc>
              <a:buNone/>
            </a:pPr>
            <a:r>
              <a:rPr lang="en-US" sz="2800" dirty="0" smtClean="0"/>
              <a:t>The polymer dissolved in an adequate solvent</a:t>
            </a:r>
          </a:p>
          <a:p>
            <a:pPr>
              <a:lnSpc>
                <a:spcPct val="150000"/>
              </a:lnSpc>
              <a:buNone/>
            </a:pPr>
            <a:r>
              <a:rPr lang="en-US" sz="2800" dirty="0" smtClean="0"/>
              <a:t>then is added progressively to a non solvent and</a:t>
            </a:r>
          </a:p>
          <a:p>
            <a:pPr>
              <a:lnSpc>
                <a:spcPct val="150000"/>
              </a:lnSpc>
              <a:buNone/>
            </a:pPr>
            <a:r>
              <a:rPr lang="en-US" sz="2800" dirty="0" smtClean="0"/>
              <a:t>the polymer precipitates immediately. </a:t>
            </a:r>
          </a:p>
          <a:p>
            <a:pPr>
              <a:lnSpc>
                <a:spcPct val="150000"/>
              </a:lnSpc>
              <a:buNone/>
            </a:pPr>
            <a:r>
              <a:rPr lang="en-US" sz="2800" dirty="0" smtClean="0"/>
              <a:t>The polymer is then recuperates by filtration</a:t>
            </a:r>
            <a:r>
              <a:rPr lang="en-US" dirty="0" smtClean="0"/>
              <a:t>.</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857232"/>
            <a:ext cx="7901014" cy="5268931"/>
          </a:xfrm>
        </p:spPr>
        <p:txBody>
          <a:bodyPr/>
          <a:lstStyle/>
          <a:p>
            <a:pPr>
              <a:lnSpc>
                <a:spcPct val="150000"/>
              </a:lnSpc>
              <a:buNone/>
            </a:pPr>
            <a:r>
              <a:rPr lang="en-US" i="1" dirty="0" smtClean="0">
                <a:solidFill>
                  <a:srgbClr val="00B050"/>
                </a:solidFill>
              </a:rPr>
              <a:t>5.1.2 Method by evaporation of solvent</a:t>
            </a:r>
            <a:endParaRPr lang="en-US" dirty="0" smtClean="0">
              <a:solidFill>
                <a:srgbClr val="00B050"/>
              </a:solidFill>
            </a:endParaRPr>
          </a:p>
          <a:p>
            <a:pPr algn="just">
              <a:lnSpc>
                <a:spcPct val="150000"/>
              </a:lnSpc>
              <a:buNone/>
            </a:pPr>
            <a:r>
              <a:rPr lang="en-US" sz="2800" dirty="0" smtClean="0"/>
              <a:t>    The Principe of this operation is based on the  concentration of the polymeric solution. This solvent is evaporated by air up to the total evaporation of solvent.</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solidFill>
                  <a:srgbClr val="00B050"/>
                </a:solidFill>
              </a:rPr>
              <a:t>5.1.3 Method by variation of the temperature</a:t>
            </a:r>
          </a:p>
          <a:p>
            <a:pPr>
              <a:lnSpc>
                <a:spcPct val="150000"/>
              </a:lnSpc>
              <a:buNone/>
            </a:pPr>
            <a:r>
              <a:rPr lang="en-US" dirty="0" smtClean="0"/>
              <a:t>    </a:t>
            </a:r>
            <a:r>
              <a:rPr lang="en-US" sz="2800" dirty="0" smtClean="0"/>
              <a:t>Some solvents are mediocre or bad, the cooling operation can be used for recuperate the polymer by decantation.</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1"/>
          </p:nvPr>
        </p:nvPicPr>
        <p:blipFill>
          <a:blip r:embed="rId2" cstate="print"/>
          <a:srcRect/>
          <a:stretch>
            <a:fillRect/>
          </a:stretch>
        </p:blipFill>
        <p:spPr bwMode="auto">
          <a:xfrm>
            <a:off x="0" y="714356"/>
            <a:ext cx="8715404" cy="57150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The free enthalpy of mixture (ΔG</a:t>
            </a:r>
            <a:r>
              <a:rPr lang="en-US" sz="2800" baseline="-25000" dirty="0"/>
              <a:t>M</a:t>
            </a:r>
            <a:r>
              <a:rPr lang="en-US" sz="2800" dirty="0"/>
              <a:t>) of the regular macromolecular solution, which indicates practically the case of a real solution at weak thermal effect, is:</a:t>
            </a:r>
          </a:p>
          <a:p>
            <a:pPr>
              <a:buNone/>
            </a:pPr>
            <a:endParaRPr lang="en-US" sz="2800" b="1" dirty="0" smtClean="0"/>
          </a:p>
          <a:p>
            <a:pPr>
              <a:buNone/>
            </a:pPr>
            <a:r>
              <a:rPr lang="en-US" sz="2800" b="1" dirty="0"/>
              <a:t>	</a:t>
            </a:r>
            <a:r>
              <a:rPr lang="en-US" sz="2800" b="1" dirty="0" smtClean="0"/>
              <a:t>	ΔG</a:t>
            </a:r>
            <a:r>
              <a:rPr lang="en-US" sz="2800" b="1" baseline="-25000" dirty="0" smtClean="0"/>
              <a:t>M</a:t>
            </a:r>
            <a:r>
              <a:rPr lang="en-US" sz="2800" b="1" dirty="0"/>
              <a:t>= RT(N</a:t>
            </a:r>
            <a:r>
              <a:rPr lang="en-US" sz="2800" b="1" baseline="-25000" dirty="0"/>
              <a:t>1</a:t>
            </a:r>
            <a:r>
              <a:rPr lang="en-US" sz="2800" b="1" dirty="0"/>
              <a:t>Logφ</a:t>
            </a:r>
            <a:r>
              <a:rPr lang="en-US" sz="2800" b="1" baseline="-25000" dirty="0"/>
              <a:t>1</a:t>
            </a:r>
            <a:r>
              <a:rPr lang="en-US" sz="2800" b="1" dirty="0"/>
              <a:t>  +  N</a:t>
            </a:r>
            <a:r>
              <a:rPr lang="en-US" sz="2800" b="1" baseline="-25000" dirty="0"/>
              <a:t>2</a:t>
            </a:r>
            <a:r>
              <a:rPr lang="en-US" sz="2800" b="1" dirty="0"/>
              <a:t>Logφ</a:t>
            </a:r>
            <a:r>
              <a:rPr lang="en-US" sz="2800" b="1" baseline="-25000" dirty="0"/>
              <a:t>2</a:t>
            </a:r>
            <a:r>
              <a:rPr lang="en-US" sz="2800" b="1" dirty="0"/>
              <a:t> +χ</a:t>
            </a:r>
            <a:r>
              <a:rPr lang="en-US" sz="2800" b="1" baseline="-25000" dirty="0"/>
              <a:t>12</a:t>
            </a:r>
            <a:r>
              <a:rPr lang="en-US" sz="2800" b="1" dirty="0"/>
              <a:t>N</a:t>
            </a:r>
            <a:r>
              <a:rPr lang="en-US" sz="2800" b="1" baseline="-25000" dirty="0"/>
              <a:t>1</a:t>
            </a:r>
            <a:r>
              <a:rPr lang="en-US" sz="2800" b="1" dirty="0"/>
              <a:t>φ</a:t>
            </a:r>
            <a:r>
              <a:rPr lang="en-US" sz="2800" b="1" baseline="-25000" dirty="0"/>
              <a:t>2</a:t>
            </a:r>
            <a:r>
              <a:rPr lang="en-US" sz="2800" b="1" dirty="0"/>
              <a:t>)</a:t>
            </a:r>
            <a:endParaRPr lang="en-US" sz="2800" dirty="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427</TotalTime>
  <Words>2058</Words>
  <Application>Microsoft Office PowerPoint</Application>
  <PresentationFormat>On-screen Show (4:3)</PresentationFormat>
  <Paragraphs>159</Paragraphs>
  <Slides>77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79" baseType="lpstr">
      <vt:lpstr>Office Theme</vt:lpstr>
      <vt:lpstr>معادلة</vt:lpstr>
      <vt:lpstr>Thermodynamic of polymers in solution</vt:lpstr>
      <vt:lpstr> Flory - Huggins theory    Athermal macromolecular solutions </vt:lpstr>
      <vt:lpstr>Slide 3</vt:lpstr>
      <vt:lpstr>Slide 4</vt:lpstr>
      <vt:lpstr> 1-2. The regular macromolecular solutions</vt:lpstr>
      <vt:lpstr>1-2.1. Heat of mixtures, Interaction parameter χ 1,2</vt:lpstr>
      <vt:lpstr>Slide 7</vt:lpstr>
      <vt:lpstr>Slide 8</vt:lpstr>
      <vt:lpstr>Slide 9</vt:lpstr>
      <vt:lpstr>1-2.2. Notion of good solvent and mediocre solvent </vt:lpstr>
      <vt:lpstr>Slide 11</vt:lpstr>
      <vt:lpstr>Slide 12</vt:lpstr>
      <vt:lpstr>Slide 13</vt:lpstr>
      <vt:lpstr>Slide 14</vt:lpstr>
      <vt:lpstr>1-3. Real macromolecular solutions </vt:lpstr>
      <vt:lpstr>Slide 16</vt:lpstr>
      <vt:lpstr>Now its possible to resume the definition of the different categories  of macromolecular solution  </vt:lpstr>
      <vt:lpstr>2.Macromolecular diluted solutions </vt:lpstr>
      <vt:lpstr>Slide 19</vt:lpstr>
      <vt:lpstr>2.1 Notion of the excluded volume  </vt:lpstr>
      <vt:lpstr>Slide 21</vt:lpstr>
      <vt:lpstr>Slide 22</vt:lpstr>
      <vt:lpstr>Slide 23</vt:lpstr>
      <vt:lpstr>2.2  Flory and Krigbaum  Theory </vt:lpstr>
      <vt:lpstr>Slide 25</vt:lpstr>
      <vt:lpstr>2.2.1 Volume excluded by a flexible macromolecular chain </vt:lpstr>
      <vt:lpstr>Slide 27</vt:lpstr>
      <vt:lpstr>Slide 28</vt:lpstr>
      <vt:lpstr>Slide 29</vt:lpstr>
      <vt:lpstr>2.1.2 θ-Solvent and θ-temperature </vt:lpstr>
      <vt:lpstr>Slide 31</vt:lpstr>
      <vt:lpstr>Slide 32</vt:lpstr>
      <vt:lpstr>Example of  experimental determination of interaction parameters </vt:lpstr>
      <vt:lpstr> </vt:lpstr>
      <vt:lpstr>Slide 35</vt:lpstr>
      <vt:lpstr>Slide 36</vt:lpstr>
      <vt:lpstr>Slide 37</vt:lpstr>
      <vt:lpstr>Slide 38</vt:lpstr>
      <vt:lpstr>Slide 39</vt:lpstr>
      <vt:lpstr>Slide 40</vt:lpstr>
      <vt:lpstr>Slide 41</vt:lpstr>
      <vt:lpstr>The interactions polymer-solvent </vt:lpstr>
      <vt:lpstr>The interaction solvent/Polymer-Polymer </vt:lpstr>
      <vt:lpstr>Slide 44</vt:lpstr>
      <vt:lpstr>The interaction Polymer-Polymer </vt:lpstr>
      <vt:lpstr>Slide 46</vt:lpstr>
      <vt:lpstr>       3. Osmotic pressure of diluted macromolecular in solution  The osmotic phenomena trough a membrane “ semi-permeable” is widely employed in the physical chemistry macromolecular.     </vt:lpstr>
      <vt:lpstr>Slide 48</vt:lpstr>
      <vt:lpstr>Slide 49</vt:lpstr>
      <vt:lpstr>  4.1 Thermodynamique expression of the osmotic pressure </vt:lpstr>
      <vt:lpstr>Slide 51</vt:lpstr>
      <vt:lpstr> 4.2 Determination of average number molecular weights </vt:lpstr>
      <vt:lpstr>Slide 53</vt:lpstr>
      <vt:lpstr>3.3 Determination of interaction parameters</vt:lpstr>
      <vt:lpstr> 3.4 Thermodynamic methods study based on the Raoult’s laws </vt:lpstr>
      <vt:lpstr>Boiling method</vt:lpstr>
      <vt:lpstr>Tonometry method</vt:lpstr>
      <vt:lpstr>4. Solubility of polymers  4.1 Hildebrand Solubility parameters  </vt:lpstr>
      <vt:lpstr>Slide 59</vt:lpstr>
      <vt:lpstr> 4. The phases separation in the systems at weak interactions </vt:lpstr>
      <vt:lpstr>Slide 61</vt:lpstr>
      <vt:lpstr>Slide 62</vt:lpstr>
      <vt:lpstr>Slide 63</vt:lpstr>
      <vt:lpstr>1.1.3 The phases separation </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vector>
  </TitlesOfParts>
  <Company>ksu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Thermodynamique of polymers in solution</dc:title>
  <dc:creator>taouak</dc:creator>
  <cp:lastModifiedBy>L</cp:lastModifiedBy>
  <cp:revision>38</cp:revision>
  <dcterms:created xsi:type="dcterms:W3CDTF">2009-11-01T14:22:44Z</dcterms:created>
  <dcterms:modified xsi:type="dcterms:W3CDTF">2018-02-28T12:01:13Z</dcterms:modified>
</cp:coreProperties>
</file>