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sldIdLst>
    <p:sldId id="256" r:id="rId3"/>
    <p:sldId id="265" r:id="rId4"/>
    <p:sldId id="257" r:id="rId5"/>
    <p:sldId id="262" r:id="rId6"/>
    <p:sldId id="260" r:id="rId7"/>
    <p:sldId id="270" r:id="rId8"/>
    <p:sldId id="271" r:id="rId9"/>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9B9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108" autoAdjust="0"/>
    <p:restoredTop sz="94660"/>
  </p:normalViewPr>
  <p:slideViewPr>
    <p:cSldViewPr snapToGrid="0">
      <p:cViewPr varScale="1">
        <p:scale>
          <a:sx n="103" d="100"/>
          <a:sy n="103" d="100"/>
        </p:scale>
        <p:origin x="114" y="3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العنوان الرئيسي</a:t>
            </a:r>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0C6A2BE3-D94C-467B-95E5-C501A7953FE9}" type="datetimeFigureOut">
              <a:rPr lang="ar-SA" smtClean="0"/>
              <a:t>09/02/1445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4D88903-6889-4FF4-9A32-2E9C92755AC1}" type="slidenum">
              <a:rPr lang="ar-SA" smtClean="0"/>
              <a:t>‹#›</a:t>
            </a:fld>
            <a:endParaRPr lang="ar-SA"/>
          </a:p>
        </p:txBody>
      </p:sp>
    </p:spTree>
    <p:extLst>
      <p:ext uri="{BB962C8B-B14F-4D97-AF65-F5344CB8AC3E}">
        <p14:creationId xmlns:p14="http://schemas.microsoft.com/office/powerpoint/2010/main" val="208559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0C6A2BE3-D94C-467B-95E5-C501A7953FE9}" type="datetimeFigureOut">
              <a:rPr lang="ar-SA" smtClean="0"/>
              <a:t>09/02/1445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4D88903-6889-4FF4-9A32-2E9C92755AC1}" type="slidenum">
              <a:rPr lang="ar-SA" smtClean="0"/>
              <a:t>‹#›</a:t>
            </a:fld>
            <a:endParaRPr lang="ar-SA"/>
          </a:p>
        </p:txBody>
      </p:sp>
    </p:spTree>
    <p:extLst>
      <p:ext uri="{BB962C8B-B14F-4D97-AF65-F5344CB8AC3E}">
        <p14:creationId xmlns:p14="http://schemas.microsoft.com/office/powerpoint/2010/main" val="1685881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0C6A2BE3-D94C-467B-95E5-C501A7953FE9}" type="datetimeFigureOut">
              <a:rPr lang="ar-SA" smtClean="0"/>
              <a:t>09/02/1445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4D88903-6889-4FF4-9A32-2E9C92755AC1}" type="slidenum">
              <a:rPr lang="ar-SA" smtClean="0"/>
              <a:t>‹#›</a:t>
            </a:fld>
            <a:endParaRPr lang="ar-SA"/>
          </a:p>
        </p:txBody>
      </p:sp>
    </p:spTree>
    <p:extLst>
      <p:ext uri="{BB962C8B-B14F-4D97-AF65-F5344CB8AC3E}">
        <p14:creationId xmlns:p14="http://schemas.microsoft.com/office/powerpoint/2010/main" val="1142974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910080" y="359898"/>
            <a:ext cx="9875520" cy="1472184"/>
          </a:xfrm>
        </p:spPr>
        <p:txBody>
          <a:bodyPr anchor="b"/>
          <a:lstStyle>
            <a:lvl1pPr algn="l">
              <a:defRPr/>
            </a:lvl1pPr>
            <a:extLst/>
          </a:lstStyle>
          <a:p>
            <a:r>
              <a:rPr kumimoji="0" lang="ar-SA"/>
              <a:t>انقر لتحرير نمط العنوان الرئيسي</a:t>
            </a:r>
            <a:endParaRPr kumimoji="0" lang="en-US"/>
          </a:p>
        </p:txBody>
      </p:sp>
      <p:sp>
        <p:nvSpPr>
          <p:cNvPr id="22" name="عنوان فرعي 21"/>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p>
            <a:endParaRPr lang="en-US">
              <a:solidFill>
                <a:srgbClr val="E7DEC9">
                  <a:shade val="50000"/>
                  <a:satMod val="200000"/>
                </a:srgbClr>
              </a:solidFill>
            </a:endParaRPr>
          </a:p>
        </p:txBody>
      </p:sp>
      <p:sp>
        <p:nvSpPr>
          <p:cNvPr id="20" name="عنصر نائب للتذييل 19"/>
          <p:cNvSpPr>
            <a:spLocks noGrp="1"/>
          </p:cNvSpPr>
          <p:nvPr>
            <p:ph type="ftr" sz="quarter" idx="11"/>
          </p:nvPr>
        </p:nvSpPr>
        <p:spPr/>
        <p:txBody>
          <a:bodyPr/>
          <a:lstStyle/>
          <a:p>
            <a:endParaRPr lang="en-US">
              <a:solidFill>
                <a:srgbClr val="E7DEC9">
                  <a:shade val="50000"/>
                  <a:satMod val="200000"/>
                </a:srgbClr>
              </a:solidFill>
            </a:endParaRPr>
          </a:p>
        </p:txBody>
      </p:sp>
      <p:sp>
        <p:nvSpPr>
          <p:cNvPr id="10" name="عنصر نائب لرقم الشريحة 9"/>
          <p:cNvSpPr>
            <a:spLocks noGrp="1"/>
          </p:cNvSpPr>
          <p:nvPr>
            <p:ph type="sldNum" sz="quarter" idx="12"/>
          </p:nvPr>
        </p:nvSpPr>
        <p:spPr/>
        <p:txBody>
          <a:bodyPr/>
          <a:lstStyle/>
          <a:p>
            <a:fld id="{B2133581-8EFA-4693-AE49-CE629DF7DAB5}" type="slidenum">
              <a:rPr lang="ar-SA" smtClean="0">
                <a:solidFill>
                  <a:srgbClr val="E7DEC9">
                    <a:shade val="50000"/>
                    <a:satMod val="200000"/>
                  </a:srgbClr>
                </a:solidFill>
              </a:rPr>
              <a:pPr/>
              <a:t>‹#›</a:t>
            </a:fld>
            <a:endParaRPr lang="en-US">
              <a:solidFill>
                <a:srgbClr val="E7DEC9">
                  <a:shade val="50000"/>
                  <a:satMod val="200000"/>
                </a:srgbClr>
              </a:solidFill>
            </a:endParaRPr>
          </a:p>
        </p:txBody>
      </p:sp>
      <p:sp>
        <p:nvSpPr>
          <p:cNvPr id="8" name="شكل بيضاوي 7"/>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pPr>
            <a:endParaRPr lang="en-US" sz="1800">
              <a:solidFill>
                <a:prstClr val="black"/>
              </a:solidFill>
            </a:endParaRPr>
          </a:p>
        </p:txBody>
      </p:sp>
      <p:sp>
        <p:nvSpPr>
          <p:cNvPr id="9" name="شكل بيضاوي 8"/>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pPr>
            <a:endParaRPr lang="en-US" sz="1800">
              <a:solidFill>
                <a:prstClr val="black"/>
              </a:solidFill>
            </a:endParaRPr>
          </a:p>
        </p:txBody>
      </p:sp>
    </p:spTree>
    <p:extLst>
      <p:ext uri="{BB962C8B-B14F-4D97-AF65-F5344CB8AC3E}">
        <p14:creationId xmlns:p14="http://schemas.microsoft.com/office/powerpoint/2010/main" val="28676334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endParaRPr lang="en-US">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p>
            <a:endParaRPr lang="en-US">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p>
            <a:fld id="{2D72A4F6-A5EE-4902-A1D6-B041A087C0D3}" type="slidenum">
              <a:rPr lang="ar-SA"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8169426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1800">
              <a:solidFill>
                <a:prstClr val="white"/>
              </a:solidFill>
            </a:endParaRPr>
          </a:p>
        </p:txBody>
      </p:sp>
      <p:sp>
        <p:nvSpPr>
          <p:cNvPr id="2" name="عنوان 1"/>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a:t>انقر لتحرير أنماط النص الرئيسي</a:t>
            </a:r>
          </a:p>
        </p:txBody>
      </p:sp>
      <p:sp>
        <p:nvSpPr>
          <p:cNvPr id="4" name="عنصر نائب للتاريخ 3"/>
          <p:cNvSpPr>
            <a:spLocks noGrp="1"/>
          </p:cNvSpPr>
          <p:nvPr>
            <p:ph type="dt" sz="half" idx="10"/>
          </p:nvPr>
        </p:nvSpPr>
        <p:spPr/>
        <p:txBody>
          <a:bodyPr/>
          <a:lstStyle/>
          <a:p>
            <a:endParaRPr lang="en-US">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p>
            <a:endParaRPr lang="en-US">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p>
            <a:fld id="{123B1FE0-79E6-4F1A-87DF-A5ED13067902}" type="slidenum">
              <a:rPr lang="ar-SA" smtClean="0">
                <a:solidFill>
                  <a:srgbClr val="E7DEC9">
                    <a:shade val="50000"/>
                    <a:satMod val="200000"/>
                  </a:srgbClr>
                </a:solidFill>
              </a:rPr>
              <a:pPr/>
              <a:t>‹#›</a:t>
            </a:fld>
            <a:endParaRPr lang="en-US">
              <a:solidFill>
                <a:srgbClr val="E7DEC9">
                  <a:shade val="50000"/>
                  <a:satMod val="200000"/>
                </a:srgbClr>
              </a:solidFill>
            </a:endParaRPr>
          </a:p>
        </p:txBody>
      </p:sp>
      <p:sp>
        <p:nvSpPr>
          <p:cNvPr id="10" name="مستطيل 9"/>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1800">
              <a:solidFill>
                <a:prstClr val="white"/>
              </a:solidFill>
            </a:endParaRPr>
          </a:p>
        </p:txBody>
      </p:sp>
      <p:sp>
        <p:nvSpPr>
          <p:cNvPr id="8" name="شكل بيضاوي 7"/>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pPr>
            <a:endParaRPr lang="en-US" sz="1800">
              <a:solidFill>
                <a:prstClr val="black"/>
              </a:solidFill>
            </a:endParaRPr>
          </a:p>
        </p:txBody>
      </p:sp>
      <p:sp>
        <p:nvSpPr>
          <p:cNvPr id="9" name="شكل بيضاوي 8"/>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base">
              <a:spcBef>
                <a:spcPct val="0"/>
              </a:spcBef>
              <a:spcAft>
                <a:spcPct val="0"/>
              </a:spcAft>
            </a:pPr>
            <a:endParaRPr lang="en-US" sz="1800">
              <a:solidFill>
                <a:prstClr val="black"/>
              </a:solidFill>
            </a:endParaRPr>
          </a:p>
        </p:txBody>
      </p:sp>
    </p:spTree>
    <p:extLst>
      <p:ext uri="{BB962C8B-B14F-4D97-AF65-F5344CB8AC3E}">
        <p14:creationId xmlns:p14="http://schemas.microsoft.com/office/powerpoint/2010/main" val="17087272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914144" y="274320"/>
            <a:ext cx="9997440" cy="1143000"/>
          </a:xfrm>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محتوى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endParaRPr lang="en-US">
              <a:solidFill>
                <a:srgbClr val="E7DEC9">
                  <a:shade val="50000"/>
                  <a:satMod val="200000"/>
                </a:srgbClr>
              </a:solidFill>
            </a:endParaRPr>
          </a:p>
        </p:txBody>
      </p:sp>
      <p:sp>
        <p:nvSpPr>
          <p:cNvPr id="6" name="عنصر نائب للتذييل 5"/>
          <p:cNvSpPr>
            <a:spLocks noGrp="1"/>
          </p:cNvSpPr>
          <p:nvPr>
            <p:ph type="ftr" sz="quarter" idx="11"/>
          </p:nvPr>
        </p:nvSpPr>
        <p:spPr/>
        <p:txBody>
          <a:bodyPr/>
          <a:lstStyle/>
          <a:p>
            <a:endParaRPr lang="en-US">
              <a:solidFill>
                <a:srgbClr val="E7DEC9">
                  <a:shade val="50000"/>
                  <a:satMod val="200000"/>
                </a:srgbClr>
              </a:solidFill>
            </a:endParaRPr>
          </a:p>
        </p:txBody>
      </p:sp>
      <p:sp>
        <p:nvSpPr>
          <p:cNvPr id="7" name="عنصر نائب لرقم الشريحة 6"/>
          <p:cNvSpPr>
            <a:spLocks noGrp="1"/>
          </p:cNvSpPr>
          <p:nvPr>
            <p:ph type="sldNum" sz="quarter" idx="12"/>
          </p:nvPr>
        </p:nvSpPr>
        <p:spPr/>
        <p:txBody>
          <a:bodyPr/>
          <a:lstStyle/>
          <a:p>
            <a:fld id="{D5E93247-393D-4271-958D-65425140CC2A}" type="slidenum">
              <a:rPr lang="ar-SA"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23990679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a:t>انقر لتحرير أنماط النص الرئيسي</a:t>
            </a:r>
          </a:p>
        </p:txBody>
      </p:sp>
      <p:sp>
        <p:nvSpPr>
          <p:cNvPr id="4" name="عنصر نائب للنص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a:t>انقر لتحرير أنماط النص الرئيسي</a:t>
            </a:r>
          </a:p>
        </p:txBody>
      </p:sp>
      <p:sp>
        <p:nvSpPr>
          <p:cNvPr id="5" name="عنصر نائب للمحتوى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6" name="عنصر نائب للمحتوى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7" name="عنصر نائب للتاريخ 6"/>
          <p:cNvSpPr>
            <a:spLocks noGrp="1"/>
          </p:cNvSpPr>
          <p:nvPr>
            <p:ph type="dt" sz="half" idx="10"/>
          </p:nvPr>
        </p:nvSpPr>
        <p:spPr/>
        <p:txBody>
          <a:bodyPr/>
          <a:lstStyle/>
          <a:p>
            <a:endParaRPr lang="en-US">
              <a:solidFill>
                <a:srgbClr val="E7DEC9">
                  <a:shade val="50000"/>
                  <a:satMod val="200000"/>
                </a:srgbClr>
              </a:solidFill>
            </a:endParaRPr>
          </a:p>
        </p:txBody>
      </p:sp>
      <p:sp>
        <p:nvSpPr>
          <p:cNvPr id="8" name="عنصر نائب للتذييل 7"/>
          <p:cNvSpPr>
            <a:spLocks noGrp="1"/>
          </p:cNvSpPr>
          <p:nvPr>
            <p:ph type="ftr" sz="quarter" idx="11"/>
          </p:nvPr>
        </p:nvSpPr>
        <p:spPr/>
        <p:txBody>
          <a:bodyPr/>
          <a:lstStyle/>
          <a:p>
            <a:endParaRPr lang="en-US">
              <a:solidFill>
                <a:srgbClr val="E7DEC9">
                  <a:shade val="50000"/>
                  <a:satMod val="200000"/>
                </a:srgbClr>
              </a:solidFill>
            </a:endParaRPr>
          </a:p>
        </p:txBody>
      </p:sp>
      <p:sp>
        <p:nvSpPr>
          <p:cNvPr id="9" name="عنصر نائب لرقم الشريحة 8"/>
          <p:cNvSpPr>
            <a:spLocks noGrp="1"/>
          </p:cNvSpPr>
          <p:nvPr>
            <p:ph type="sldNum" sz="quarter" idx="12"/>
          </p:nvPr>
        </p:nvSpPr>
        <p:spPr/>
        <p:txBody>
          <a:bodyPr/>
          <a:lstStyle/>
          <a:p>
            <a:fld id="{2BBF41AC-4C7F-4FF9-89CB-3E611B11887A}" type="slidenum">
              <a:rPr lang="ar-SA"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31501111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914144" y="274320"/>
            <a:ext cx="9997440" cy="1143000"/>
          </a:xfrm>
        </p:spPr>
        <p:txBody>
          <a:bodyPr anchor="ctr"/>
          <a:lstStyle/>
          <a:p>
            <a:r>
              <a:rPr kumimoji="0" lang="ar-SA"/>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endParaRPr lang="en-US">
              <a:solidFill>
                <a:srgbClr val="E7DEC9">
                  <a:shade val="50000"/>
                  <a:satMod val="200000"/>
                </a:srgbClr>
              </a:solidFill>
            </a:endParaRPr>
          </a:p>
        </p:txBody>
      </p:sp>
      <p:sp>
        <p:nvSpPr>
          <p:cNvPr id="4" name="عنصر نائب للتذييل 3"/>
          <p:cNvSpPr>
            <a:spLocks noGrp="1"/>
          </p:cNvSpPr>
          <p:nvPr>
            <p:ph type="ftr" sz="quarter" idx="11"/>
          </p:nvPr>
        </p:nvSpPr>
        <p:spPr/>
        <p:txBody>
          <a:bodyPr/>
          <a:lstStyle/>
          <a:p>
            <a:endParaRPr lang="en-US">
              <a:solidFill>
                <a:srgbClr val="E7DEC9">
                  <a:shade val="50000"/>
                  <a:satMod val="200000"/>
                </a:srgbClr>
              </a:solidFill>
            </a:endParaRPr>
          </a:p>
        </p:txBody>
      </p:sp>
      <p:sp>
        <p:nvSpPr>
          <p:cNvPr id="5" name="عنصر نائب لرقم الشريحة 4"/>
          <p:cNvSpPr>
            <a:spLocks noGrp="1"/>
          </p:cNvSpPr>
          <p:nvPr>
            <p:ph type="sldNum" sz="quarter" idx="12"/>
          </p:nvPr>
        </p:nvSpPr>
        <p:spPr/>
        <p:txBody>
          <a:bodyPr/>
          <a:lstStyle/>
          <a:p>
            <a:fld id="{B9651FA6-7F83-4174-BA1E-928A7A7E76DA}" type="slidenum">
              <a:rPr lang="ar-SA"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36875576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1800">
              <a:solidFill>
                <a:prstClr val="white"/>
              </a:solidFill>
            </a:endParaRPr>
          </a:p>
        </p:txBody>
      </p:sp>
      <p:sp>
        <p:nvSpPr>
          <p:cNvPr id="2" name="عنصر نائب للتاريخ 1"/>
          <p:cNvSpPr>
            <a:spLocks noGrp="1"/>
          </p:cNvSpPr>
          <p:nvPr>
            <p:ph type="dt" sz="half" idx="10"/>
          </p:nvPr>
        </p:nvSpPr>
        <p:spPr/>
        <p:txBody>
          <a:bodyPr/>
          <a:lstStyle/>
          <a:p>
            <a:endParaRPr lang="en-US">
              <a:solidFill>
                <a:srgbClr val="E7DEC9">
                  <a:shade val="50000"/>
                  <a:satMod val="200000"/>
                </a:srgbClr>
              </a:solidFill>
            </a:endParaRPr>
          </a:p>
        </p:txBody>
      </p:sp>
      <p:sp>
        <p:nvSpPr>
          <p:cNvPr id="3" name="عنصر نائب للتذييل 2"/>
          <p:cNvSpPr>
            <a:spLocks noGrp="1"/>
          </p:cNvSpPr>
          <p:nvPr>
            <p:ph type="ftr" sz="quarter" idx="11"/>
          </p:nvPr>
        </p:nvSpPr>
        <p:spPr/>
        <p:txBody>
          <a:bodyPr/>
          <a:lstStyle/>
          <a:p>
            <a:endParaRPr lang="en-US">
              <a:solidFill>
                <a:srgbClr val="E7DEC9">
                  <a:shade val="50000"/>
                  <a:satMod val="200000"/>
                </a:srgbClr>
              </a:solidFill>
            </a:endParaRPr>
          </a:p>
        </p:txBody>
      </p:sp>
      <p:sp>
        <p:nvSpPr>
          <p:cNvPr id="4" name="عنصر نائب لرقم الشريحة 3"/>
          <p:cNvSpPr>
            <a:spLocks noGrp="1"/>
          </p:cNvSpPr>
          <p:nvPr>
            <p:ph type="sldNum" sz="quarter" idx="12"/>
          </p:nvPr>
        </p:nvSpPr>
        <p:spPr/>
        <p:txBody>
          <a:bodyPr/>
          <a:lstStyle/>
          <a:p>
            <a:fld id="{625D035F-4285-48E5-9EB0-7B2DD2E78518}" type="slidenum">
              <a:rPr lang="ar-SA" smtClean="0">
                <a:solidFill>
                  <a:srgbClr val="E7DEC9">
                    <a:shade val="50000"/>
                    <a:satMod val="200000"/>
                  </a:srgbClr>
                </a:solidFill>
              </a:rPr>
              <a:pPr/>
              <a:t>‹#›</a:t>
            </a:fld>
            <a:endParaRPr lang="en-US">
              <a:solidFill>
                <a:srgbClr val="E7DEC9">
                  <a:shade val="50000"/>
                  <a:satMod val="200000"/>
                </a:srgbClr>
              </a:solidFill>
            </a:endParaRPr>
          </a:p>
        </p:txBody>
      </p:sp>
      <p:sp>
        <p:nvSpPr>
          <p:cNvPr id="6" name="مستطيل 5"/>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1800">
              <a:solidFill>
                <a:prstClr val="white"/>
              </a:solidFill>
            </a:endParaRPr>
          </a:p>
        </p:txBody>
      </p:sp>
    </p:spTree>
    <p:extLst>
      <p:ext uri="{BB962C8B-B14F-4D97-AF65-F5344CB8AC3E}">
        <p14:creationId xmlns:p14="http://schemas.microsoft.com/office/powerpoint/2010/main" val="25788258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a:t>انقر لتحرير أنماط النص الرئيسي</a:t>
            </a:r>
          </a:p>
        </p:txBody>
      </p:sp>
      <p:sp>
        <p:nvSpPr>
          <p:cNvPr id="4" name="عنصر نائب للمحتوى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endParaRPr lang="en-US">
              <a:solidFill>
                <a:srgbClr val="E7DEC9">
                  <a:shade val="50000"/>
                  <a:satMod val="200000"/>
                </a:srgbClr>
              </a:solidFill>
            </a:endParaRPr>
          </a:p>
        </p:txBody>
      </p:sp>
      <p:sp>
        <p:nvSpPr>
          <p:cNvPr id="6" name="عنصر نائب للتذييل 5"/>
          <p:cNvSpPr>
            <a:spLocks noGrp="1"/>
          </p:cNvSpPr>
          <p:nvPr>
            <p:ph type="ftr" sz="quarter" idx="11"/>
          </p:nvPr>
        </p:nvSpPr>
        <p:spPr/>
        <p:txBody>
          <a:bodyPr/>
          <a:lstStyle/>
          <a:p>
            <a:endParaRPr lang="en-US">
              <a:solidFill>
                <a:srgbClr val="E7DEC9">
                  <a:shade val="50000"/>
                  <a:satMod val="200000"/>
                </a:srgbClr>
              </a:solidFill>
            </a:endParaRPr>
          </a:p>
        </p:txBody>
      </p:sp>
      <p:sp>
        <p:nvSpPr>
          <p:cNvPr id="7" name="عنصر نائب لرقم الشريحة 6"/>
          <p:cNvSpPr>
            <a:spLocks noGrp="1"/>
          </p:cNvSpPr>
          <p:nvPr>
            <p:ph type="sldNum" sz="quarter" idx="12"/>
          </p:nvPr>
        </p:nvSpPr>
        <p:spPr/>
        <p:txBody>
          <a:bodyPr/>
          <a:lstStyle/>
          <a:p>
            <a:fld id="{59E378D9-37AC-4014-BE6A-5D8C085FF477}" type="slidenum">
              <a:rPr lang="ar-SA"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2227751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0C6A2BE3-D94C-467B-95E5-C501A7953FE9}" type="datetimeFigureOut">
              <a:rPr lang="ar-SA" smtClean="0"/>
              <a:t>09/02/1445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4D88903-6889-4FF4-9A32-2E9C92755AC1}" type="slidenum">
              <a:rPr lang="ar-SA" smtClean="0"/>
              <a:t>‹#›</a:t>
            </a:fld>
            <a:endParaRPr lang="ar-SA"/>
          </a:p>
        </p:txBody>
      </p:sp>
    </p:spTree>
    <p:extLst>
      <p:ext uri="{BB962C8B-B14F-4D97-AF65-F5344CB8AC3E}">
        <p14:creationId xmlns:p14="http://schemas.microsoft.com/office/powerpoint/2010/main" val="34914046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ar-SA"/>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endParaRPr lang="en-US">
              <a:solidFill>
                <a:srgbClr val="E7DEC9">
                  <a:shade val="50000"/>
                  <a:satMod val="200000"/>
                </a:srgbClr>
              </a:solidFill>
            </a:endParaRPr>
          </a:p>
        </p:txBody>
      </p:sp>
      <p:sp>
        <p:nvSpPr>
          <p:cNvPr id="6" name="عنصر نائب للتذييل 5"/>
          <p:cNvSpPr>
            <a:spLocks noGrp="1"/>
          </p:cNvSpPr>
          <p:nvPr>
            <p:ph type="ftr" sz="quarter" idx="11"/>
          </p:nvPr>
        </p:nvSpPr>
        <p:spPr/>
        <p:txBody>
          <a:bodyPr/>
          <a:lstStyle/>
          <a:p>
            <a:endParaRPr lang="en-US">
              <a:solidFill>
                <a:srgbClr val="E7DEC9">
                  <a:shade val="50000"/>
                  <a:satMod val="200000"/>
                </a:srgbClr>
              </a:solidFill>
            </a:endParaRPr>
          </a:p>
        </p:txBody>
      </p:sp>
      <p:sp>
        <p:nvSpPr>
          <p:cNvPr id="7" name="عنصر نائب لرقم الشريحة 6"/>
          <p:cNvSpPr>
            <a:spLocks noGrp="1"/>
          </p:cNvSpPr>
          <p:nvPr>
            <p:ph type="sldNum" sz="quarter" idx="12"/>
          </p:nvPr>
        </p:nvSpPr>
        <p:spPr/>
        <p:txBody>
          <a:bodyPr/>
          <a:lstStyle/>
          <a:p>
            <a:fld id="{87FB1736-667E-4451-93AC-4CEEDBE0B023}" type="slidenum">
              <a:rPr lang="ar-SA" smtClean="0">
                <a:solidFill>
                  <a:srgbClr val="E7DEC9">
                    <a:shade val="50000"/>
                    <a:satMod val="200000"/>
                  </a:srgbClr>
                </a:solidFill>
              </a:rPr>
              <a:pPr/>
              <a:t>‹#›</a:t>
            </a:fld>
            <a:endParaRPr lang="en-US">
              <a:solidFill>
                <a:srgbClr val="E7DEC9">
                  <a:shade val="50000"/>
                  <a:satMod val="200000"/>
                </a:srgbClr>
              </a:solidFill>
            </a:endParaRPr>
          </a:p>
        </p:txBody>
      </p:sp>
      <p:sp>
        <p:nvSpPr>
          <p:cNvPr id="8" name="مستطيل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indent="-283464" algn="l" rtl="0" fontAlgn="base">
              <a:lnSpc>
                <a:spcPts val="3000"/>
              </a:lnSpc>
              <a:spcBef>
                <a:spcPts val="600"/>
              </a:spcBef>
              <a:spcAft>
                <a:spcPct val="0"/>
              </a:spcAft>
              <a:buClr>
                <a:srgbClr val="3891A7"/>
              </a:buClr>
              <a:buSzPct val="80000"/>
              <a:buFont typeface="Wingdings 2"/>
              <a:buNone/>
            </a:pPr>
            <a:endParaRPr lang="en-US" sz="3200">
              <a:solidFill>
                <a:prstClr val="black"/>
              </a:solidFill>
            </a:endParaRPr>
          </a:p>
        </p:txBody>
      </p:sp>
      <p:sp>
        <p:nvSpPr>
          <p:cNvPr id="3" name="عنصر نائب للصورة 2"/>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marL="0" indent="0" algn="l" eaLnBrk="1" latinLnBrk="0" hangingPunct="1">
              <a:buNone/>
              <a:defRPr sz="3200"/>
            </a:lvl1pPr>
            <a:extLst/>
          </a:lstStyle>
          <a:p>
            <a:pPr marL="0" algn="l" eaLnBrk="1" latinLnBrk="0" hangingPunct="1"/>
            <a:r>
              <a:rPr kumimoji="0" lang="ar-SA"/>
              <a:t>انقر فوق الرمز لإضافة صورة</a:t>
            </a:r>
            <a:endParaRPr kumimoji="0" lang="en-US" dirty="0"/>
          </a:p>
        </p:txBody>
      </p:sp>
      <p:sp>
        <p:nvSpPr>
          <p:cNvPr id="9" name="مخطط انسيابي: معالجة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1800">
              <a:solidFill>
                <a:prstClr val="white"/>
              </a:solidFill>
            </a:endParaRPr>
          </a:p>
        </p:txBody>
      </p:sp>
      <p:sp>
        <p:nvSpPr>
          <p:cNvPr id="10" name="مخطط انسيابي: معالجة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1800" dirty="0">
              <a:solidFill>
                <a:prstClr val="white"/>
              </a:solidFill>
            </a:endParaRPr>
          </a:p>
        </p:txBody>
      </p:sp>
      <p:sp>
        <p:nvSpPr>
          <p:cNvPr id="4" name="عنصر نائب للنص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a:t>انقر لتحرير أنماط النص الرئيسي</a:t>
            </a:r>
          </a:p>
        </p:txBody>
      </p:sp>
    </p:spTree>
    <p:extLst>
      <p:ext uri="{BB962C8B-B14F-4D97-AF65-F5344CB8AC3E}">
        <p14:creationId xmlns:p14="http://schemas.microsoft.com/office/powerpoint/2010/main" val="238790592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endParaRPr lang="en-US">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p>
            <a:endParaRPr lang="en-US">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p>
            <a:fld id="{153F2423-2520-47F9-9506-E07BC5EE6E2C}" type="slidenum">
              <a:rPr lang="ar-SA"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2762919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9144000" y="274640"/>
            <a:ext cx="2438400" cy="5851525"/>
          </a:xfrm>
        </p:spPr>
        <p:txBody>
          <a:bodyPr vert="eaVert"/>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524000" y="274641"/>
            <a:ext cx="7416800" cy="5851525"/>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endParaRPr lang="en-US">
              <a:solidFill>
                <a:srgbClr val="E7DEC9">
                  <a:shade val="50000"/>
                  <a:satMod val="200000"/>
                </a:srgbClr>
              </a:solidFill>
            </a:endParaRPr>
          </a:p>
        </p:txBody>
      </p:sp>
      <p:sp>
        <p:nvSpPr>
          <p:cNvPr id="5" name="عنصر نائب للتذييل 4"/>
          <p:cNvSpPr>
            <a:spLocks noGrp="1"/>
          </p:cNvSpPr>
          <p:nvPr>
            <p:ph type="ftr" sz="quarter" idx="11"/>
          </p:nvPr>
        </p:nvSpPr>
        <p:spPr/>
        <p:txBody>
          <a:bodyPr/>
          <a:lstStyle/>
          <a:p>
            <a:endParaRPr lang="en-US">
              <a:solidFill>
                <a:srgbClr val="E7DEC9">
                  <a:shade val="50000"/>
                  <a:satMod val="200000"/>
                </a:srgbClr>
              </a:solidFill>
            </a:endParaRPr>
          </a:p>
        </p:txBody>
      </p:sp>
      <p:sp>
        <p:nvSpPr>
          <p:cNvPr id="6" name="عنصر نائب لرقم الشريحة 5"/>
          <p:cNvSpPr>
            <a:spLocks noGrp="1"/>
          </p:cNvSpPr>
          <p:nvPr>
            <p:ph type="sldNum" sz="quarter" idx="12"/>
          </p:nvPr>
        </p:nvSpPr>
        <p:spPr/>
        <p:txBody>
          <a:bodyPr/>
          <a:lstStyle/>
          <a:p>
            <a:fld id="{9CF3D531-40F4-4EFB-A9E0-71CAA673F646}" type="slidenum">
              <a:rPr lang="ar-SA" smtClean="0">
                <a:solidFill>
                  <a:srgbClr val="E7DEC9">
                    <a:shade val="50000"/>
                    <a:satMod val="200000"/>
                  </a:srgbClr>
                </a:solidFill>
              </a:rPr>
              <a:pPr/>
              <a:t>‹#›</a:t>
            </a:fld>
            <a:endParaRPr lang="en-US">
              <a:solidFill>
                <a:srgbClr val="E7DEC9">
                  <a:shade val="50000"/>
                  <a:satMod val="200000"/>
                </a:srgbClr>
              </a:solidFill>
            </a:endParaRPr>
          </a:p>
        </p:txBody>
      </p:sp>
    </p:spTree>
    <p:extLst>
      <p:ext uri="{BB962C8B-B14F-4D97-AF65-F5344CB8AC3E}">
        <p14:creationId xmlns:p14="http://schemas.microsoft.com/office/powerpoint/2010/main" val="658175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a:t>انقر لتحرير نمط العنوان الرئيسي</a:t>
            </a:r>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0C6A2BE3-D94C-467B-95E5-C501A7953FE9}" type="datetimeFigureOut">
              <a:rPr lang="ar-SA" smtClean="0"/>
              <a:t>09/02/1445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4D88903-6889-4FF4-9A32-2E9C92755AC1}" type="slidenum">
              <a:rPr lang="ar-SA" smtClean="0"/>
              <a:t>‹#›</a:t>
            </a:fld>
            <a:endParaRPr lang="ar-SA"/>
          </a:p>
        </p:txBody>
      </p:sp>
    </p:spTree>
    <p:extLst>
      <p:ext uri="{BB962C8B-B14F-4D97-AF65-F5344CB8AC3E}">
        <p14:creationId xmlns:p14="http://schemas.microsoft.com/office/powerpoint/2010/main" val="589823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838200" y="1825625"/>
            <a:ext cx="5181600" cy="435133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6172200" y="1825625"/>
            <a:ext cx="5181600" cy="435133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0C6A2BE3-D94C-467B-95E5-C501A7953FE9}" type="datetimeFigureOut">
              <a:rPr lang="ar-SA" smtClean="0"/>
              <a:t>09/02/1445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4D88903-6889-4FF4-9A32-2E9C92755AC1}" type="slidenum">
              <a:rPr lang="ar-SA" smtClean="0"/>
              <a:t>‹#›</a:t>
            </a:fld>
            <a:endParaRPr lang="ar-SA"/>
          </a:p>
        </p:txBody>
      </p:sp>
    </p:spTree>
    <p:extLst>
      <p:ext uri="{BB962C8B-B14F-4D97-AF65-F5344CB8AC3E}">
        <p14:creationId xmlns:p14="http://schemas.microsoft.com/office/powerpoint/2010/main" val="1929397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a:t>انقر لتحرير نمط العنوان الرئيسي</a:t>
            </a:r>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0C6A2BE3-D94C-467B-95E5-C501A7953FE9}" type="datetimeFigureOut">
              <a:rPr lang="ar-SA" smtClean="0"/>
              <a:t>09/02/1445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94D88903-6889-4FF4-9A32-2E9C92755AC1}" type="slidenum">
              <a:rPr lang="ar-SA" smtClean="0"/>
              <a:t>‹#›</a:t>
            </a:fld>
            <a:endParaRPr lang="ar-SA"/>
          </a:p>
        </p:txBody>
      </p:sp>
    </p:spTree>
    <p:extLst>
      <p:ext uri="{BB962C8B-B14F-4D97-AF65-F5344CB8AC3E}">
        <p14:creationId xmlns:p14="http://schemas.microsoft.com/office/powerpoint/2010/main" val="1163429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0C6A2BE3-D94C-467B-95E5-C501A7953FE9}" type="datetimeFigureOut">
              <a:rPr lang="ar-SA" smtClean="0"/>
              <a:t>09/02/1445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94D88903-6889-4FF4-9A32-2E9C92755AC1}" type="slidenum">
              <a:rPr lang="ar-SA" smtClean="0"/>
              <a:t>‹#›</a:t>
            </a:fld>
            <a:endParaRPr lang="ar-SA"/>
          </a:p>
        </p:txBody>
      </p:sp>
    </p:spTree>
    <p:extLst>
      <p:ext uri="{BB962C8B-B14F-4D97-AF65-F5344CB8AC3E}">
        <p14:creationId xmlns:p14="http://schemas.microsoft.com/office/powerpoint/2010/main" val="1410731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C6A2BE3-D94C-467B-95E5-C501A7953FE9}" type="datetimeFigureOut">
              <a:rPr lang="ar-SA" smtClean="0"/>
              <a:t>09/02/1445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94D88903-6889-4FF4-9A32-2E9C92755AC1}" type="slidenum">
              <a:rPr lang="ar-SA" smtClean="0"/>
              <a:t>‹#›</a:t>
            </a:fld>
            <a:endParaRPr lang="ar-SA"/>
          </a:p>
        </p:txBody>
      </p:sp>
    </p:spTree>
    <p:extLst>
      <p:ext uri="{BB962C8B-B14F-4D97-AF65-F5344CB8AC3E}">
        <p14:creationId xmlns:p14="http://schemas.microsoft.com/office/powerpoint/2010/main" val="2994372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0C6A2BE3-D94C-467B-95E5-C501A7953FE9}" type="datetimeFigureOut">
              <a:rPr lang="ar-SA" smtClean="0"/>
              <a:t>09/02/1445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4D88903-6889-4FF4-9A32-2E9C92755AC1}" type="slidenum">
              <a:rPr lang="ar-SA" smtClean="0"/>
              <a:t>‹#›</a:t>
            </a:fld>
            <a:endParaRPr lang="ar-SA"/>
          </a:p>
        </p:txBody>
      </p:sp>
    </p:spTree>
    <p:extLst>
      <p:ext uri="{BB962C8B-B14F-4D97-AF65-F5344CB8AC3E}">
        <p14:creationId xmlns:p14="http://schemas.microsoft.com/office/powerpoint/2010/main" val="1597153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0C6A2BE3-D94C-467B-95E5-C501A7953FE9}" type="datetimeFigureOut">
              <a:rPr lang="ar-SA" smtClean="0"/>
              <a:t>09/02/1445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4D88903-6889-4FF4-9A32-2E9C92755AC1}" type="slidenum">
              <a:rPr lang="ar-SA" smtClean="0"/>
              <a:t>‹#›</a:t>
            </a:fld>
            <a:endParaRPr lang="ar-SA"/>
          </a:p>
        </p:txBody>
      </p:sp>
    </p:spTree>
    <p:extLst>
      <p:ext uri="{BB962C8B-B14F-4D97-AF65-F5344CB8AC3E}">
        <p14:creationId xmlns:p14="http://schemas.microsoft.com/office/powerpoint/2010/main" val="1648342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C6A2BE3-D94C-467B-95E5-C501A7953FE9}" type="datetimeFigureOut">
              <a:rPr lang="ar-SA" smtClean="0"/>
              <a:t>09/02/1445</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4D88903-6889-4FF4-9A32-2E9C92755AC1}" type="slidenum">
              <a:rPr lang="ar-SA" smtClean="0"/>
              <a:t>‹#›</a:t>
            </a:fld>
            <a:endParaRPr lang="ar-SA"/>
          </a:p>
        </p:txBody>
      </p:sp>
    </p:spTree>
    <p:extLst>
      <p:ext uri="{BB962C8B-B14F-4D97-AF65-F5344CB8AC3E}">
        <p14:creationId xmlns:p14="http://schemas.microsoft.com/office/powerpoint/2010/main" val="32512030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1800">
              <a:solidFill>
                <a:prstClr val="white"/>
              </a:solidFill>
            </a:endParaRPr>
          </a:p>
        </p:txBody>
      </p:sp>
      <p:sp>
        <p:nvSpPr>
          <p:cNvPr id="8" name="شكل بيضاوي 7"/>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1800">
              <a:solidFill>
                <a:prstClr val="white"/>
              </a:solidFill>
            </a:endParaRPr>
          </a:p>
        </p:txBody>
      </p:sp>
      <p:sp>
        <p:nvSpPr>
          <p:cNvPr id="11" name="دائرة مجوفة 10"/>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1800">
              <a:solidFill>
                <a:prstClr val="white"/>
              </a:solidFill>
            </a:endParaRPr>
          </a:p>
        </p:txBody>
      </p:sp>
      <p:sp>
        <p:nvSpPr>
          <p:cNvPr id="12" name="مستطيل 11"/>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1800">
              <a:solidFill>
                <a:prstClr val="white"/>
              </a:solidFill>
            </a:endParaRPr>
          </a:p>
        </p:txBody>
      </p:sp>
      <p:sp>
        <p:nvSpPr>
          <p:cNvPr id="5" name="عنصر نائب للعنوان 4"/>
          <p:cNvSpPr>
            <a:spLocks noGrp="1"/>
          </p:cNvSpPr>
          <p:nvPr>
            <p:ph type="title"/>
          </p:nvPr>
        </p:nvSpPr>
        <p:spPr>
          <a:xfrm>
            <a:off x="1914144" y="274638"/>
            <a:ext cx="9997440" cy="1143000"/>
          </a:xfrm>
          <a:prstGeom prst="rect">
            <a:avLst/>
          </a:prstGeom>
        </p:spPr>
        <p:txBody>
          <a:bodyPr anchor="ctr">
            <a:normAutofit/>
          </a:bodyPr>
          <a:lstStyle/>
          <a:p>
            <a:r>
              <a:rPr kumimoji="0" lang="ar-SA"/>
              <a:t>انقر لتحرير نمط العنوان الرئيسي</a:t>
            </a:r>
            <a:endParaRPr kumimoji="0" lang="en-US"/>
          </a:p>
        </p:txBody>
      </p:sp>
      <p:sp>
        <p:nvSpPr>
          <p:cNvPr id="9" name="عنصر نائب للنص 8"/>
          <p:cNvSpPr>
            <a:spLocks noGrp="1"/>
          </p:cNvSpPr>
          <p:nvPr>
            <p:ph type="body" idx="1"/>
          </p:nvPr>
        </p:nvSpPr>
        <p:spPr>
          <a:xfrm>
            <a:off x="1914144" y="1447800"/>
            <a:ext cx="9997440" cy="4800600"/>
          </a:xfrm>
          <a:prstGeom prst="rect">
            <a:avLst/>
          </a:prstGeom>
        </p:spPr>
        <p:txBody>
          <a:bodyPr>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24" name="عنصر نائب للتاريخ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fontAlgn="base">
              <a:spcBef>
                <a:spcPct val="0"/>
              </a:spcBef>
              <a:spcAft>
                <a:spcPct val="0"/>
              </a:spcAft>
            </a:pPr>
            <a:endParaRPr lang="en-US">
              <a:solidFill>
                <a:srgbClr val="E7DEC9">
                  <a:shade val="50000"/>
                  <a:satMod val="200000"/>
                </a:srgbClr>
              </a:solidFill>
              <a:latin typeface="Arial" pitchFamily="34" charset="0"/>
              <a:cs typeface="Arial" pitchFamily="34" charset="0"/>
            </a:endParaRPr>
          </a:p>
        </p:txBody>
      </p:sp>
      <p:sp>
        <p:nvSpPr>
          <p:cNvPr id="10" name="عنصر نائب للتذييل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fontAlgn="base">
              <a:spcBef>
                <a:spcPct val="0"/>
              </a:spcBef>
              <a:spcAft>
                <a:spcPct val="0"/>
              </a:spcAft>
            </a:pPr>
            <a:endParaRPr lang="en-US">
              <a:solidFill>
                <a:srgbClr val="E7DEC9">
                  <a:shade val="50000"/>
                  <a:satMod val="200000"/>
                </a:srgbClr>
              </a:solidFill>
              <a:latin typeface="Arial" pitchFamily="34" charset="0"/>
              <a:cs typeface="Arial" pitchFamily="34" charset="0"/>
            </a:endParaRPr>
          </a:p>
        </p:txBody>
      </p:sp>
      <p:sp>
        <p:nvSpPr>
          <p:cNvPr id="22" name="عنصر نائب لرقم الشريحة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fontAlgn="base">
              <a:spcBef>
                <a:spcPct val="0"/>
              </a:spcBef>
              <a:spcAft>
                <a:spcPct val="0"/>
              </a:spcAft>
            </a:pPr>
            <a:fld id="{BD819456-1C56-4BC7-A4AD-14FEA9617040}" type="slidenum">
              <a:rPr lang="ar-SA" smtClean="0">
                <a:solidFill>
                  <a:srgbClr val="E7DEC9">
                    <a:shade val="50000"/>
                    <a:satMod val="200000"/>
                  </a:srgbClr>
                </a:solidFill>
                <a:latin typeface="Arial" pitchFamily="34" charset="0"/>
                <a:cs typeface="Arial" pitchFamily="34" charset="0"/>
              </a:rPr>
              <a:pPr fontAlgn="base">
                <a:spcBef>
                  <a:spcPct val="0"/>
                </a:spcBef>
                <a:spcAft>
                  <a:spcPct val="0"/>
                </a:spcAft>
              </a:pPr>
              <a:t>‹#›</a:t>
            </a:fld>
            <a:endParaRPr lang="en-US">
              <a:solidFill>
                <a:srgbClr val="E7DEC9">
                  <a:shade val="50000"/>
                  <a:satMod val="200000"/>
                </a:srgbClr>
              </a:solidFill>
              <a:latin typeface="Arial" pitchFamily="34" charset="0"/>
              <a:cs typeface="Arial" pitchFamily="34" charset="0"/>
            </a:endParaRPr>
          </a:p>
        </p:txBody>
      </p:sp>
      <p:sp>
        <p:nvSpPr>
          <p:cNvPr id="15" name="مستطيل 14"/>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pPr>
            <a:endParaRPr lang="en-US" sz="1800">
              <a:solidFill>
                <a:prstClr val="white"/>
              </a:solidFill>
            </a:endParaRPr>
          </a:p>
        </p:txBody>
      </p:sp>
    </p:spTree>
    <p:extLst>
      <p:ext uri="{BB962C8B-B14F-4D97-AF65-F5344CB8AC3E}">
        <p14:creationId xmlns:p14="http://schemas.microsoft.com/office/powerpoint/2010/main" val="32060369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lvl="0">
              <a:spcBef>
                <a:spcPts val="1000"/>
              </a:spcBef>
            </a:pPr>
            <a:r>
              <a:rPr lang="ar-SA" sz="2800" dirty="0">
                <a:solidFill>
                  <a:prstClr val="black"/>
                </a:solidFill>
                <a:latin typeface="Calibri" panose="020F0502020204030204"/>
                <a:cs typeface="PT Bold Heading" panose="02010400000000000000" pitchFamily="2" charset="-78"/>
              </a:rPr>
              <a:t> 586 حين</a:t>
            </a:r>
            <a:br>
              <a:rPr lang="ar-SA" sz="2800" dirty="0">
                <a:solidFill>
                  <a:prstClr val="black"/>
                </a:solidFill>
                <a:latin typeface="Calibri" panose="020F0502020204030204"/>
                <a:cs typeface="PT Bold Heading" panose="02010400000000000000" pitchFamily="2" charset="-78"/>
              </a:rPr>
            </a:br>
            <a:br>
              <a:rPr lang="ar-SA" sz="2800" dirty="0">
                <a:solidFill>
                  <a:prstClr val="black"/>
                </a:solidFill>
                <a:latin typeface="Calibri" panose="020F0502020204030204"/>
                <a:cs typeface="PT Bold Heading" panose="02010400000000000000" pitchFamily="2" charset="-78"/>
              </a:rPr>
            </a:br>
            <a:r>
              <a:rPr lang="ar-SA" sz="2800" dirty="0">
                <a:solidFill>
                  <a:prstClr val="black"/>
                </a:solidFill>
                <a:latin typeface="Calibri" panose="020F0502020204030204"/>
                <a:cs typeface="PT Bold Heading" panose="02010400000000000000" pitchFamily="2" charset="-78"/>
              </a:rPr>
              <a:t> علم سلوك الحيوان متقدم 2 (1+0+1)</a:t>
            </a:r>
            <a:endParaRPr lang="ar-SA" dirty="0">
              <a:cs typeface="PT Bold Heading" panose="02010400000000000000" pitchFamily="2" charset="-78"/>
            </a:endParaRPr>
          </a:p>
        </p:txBody>
      </p:sp>
      <p:sp>
        <p:nvSpPr>
          <p:cNvPr id="3" name="عنوان فرعي 2"/>
          <p:cNvSpPr>
            <a:spLocks noGrp="1"/>
          </p:cNvSpPr>
          <p:nvPr>
            <p:ph type="subTitle" idx="1"/>
          </p:nvPr>
        </p:nvSpPr>
        <p:spPr>
          <a:xfrm>
            <a:off x="1524000" y="4524602"/>
            <a:ext cx="9144000" cy="1655762"/>
          </a:xfrm>
        </p:spPr>
        <p:txBody>
          <a:bodyPr/>
          <a:lstStyle/>
          <a:p>
            <a:endParaRPr lang="ar-SA" dirty="0">
              <a:latin typeface="Sakkal Majalla" panose="02000000000000000000" pitchFamily="2" charset="-78"/>
              <a:cs typeface="Sakkal Majalla" panose="02000000000000000000" pitchFamily="2" charset="-78"/>
            </a:endParaRPr>
          </a:p>
          <a:p>
            <a:r>
              <a:rPr lang="ar-SA" dirty="0" err="1">
                <a:latin typeface="Sakkal Majalla" panose="02000000000000000000" pitchFamily="2" charset="-78"/>
                <a:cs typeface="Sakkal Majalla" panose="02000000000000000000" pitchFamily="2" charset="-78"/>
              </a:rPr>
              <a:t>أ.د</a:t>
            </a:r>
            <a:r>
              <a:rPr lang="ar-SA" dirty="0">
                <a:latin typeface="Sakkal Majalla" panose="02000000000000000000" pitchFamily="2" charset="-78"/>
                <a:cs typeface="Sakkal Majalla" panose="02000000000000000000" pitchFamily="2" charset="-78"/>
              </a:rPr>
              <a:t> منصور إبراهيم المنصور</a:t>
            </a:r>
          </a:p>
          <a:p>
            <a:r>
              <a:rPr lang="en-US" sz="1600" dirty="0">
                <a:latin typeface="Sakkal Majalla" panose="02000000000000000000" pitchFamily="2" charset="-78"/>
                <a:cs typeface="Sakkal Majalla" panose="02000000000000000000" pitchFamily="2" charset="-78"/>
              </a:rPr>
              <a:t>mans234@Hotmail.com</a:t>
            </a:r>
            <a:endParaRPr lang="ar-SA" sz="1600" dirty="0">
              <a:latin typeface="Sakkal Majalla" panose="02000000000000000000" pitchFamily="2" charset="-78"/>
              <a:cs typeface="Sakkal Majalla" panose="02000000000000000000" pitchFamily="2" charset="-78"/>
            </a:endParaRPr>
          </a:p>
        </p:txBody>
      </p:sp>
      <p:pic>
        <p:nvPicPr>
          <p:cNvPr id="4" name="صورة 3">
            <a:extLst>
              <a:ext uri="{FF2B5EF4-FFF2-40B4-BE49-F238E27FC236}">
                <a16:creationId xmlns:a16="http://schemas.microsoft.com/office/drawing/2014/main" id="{2660862A-CEFC-4C81-9B05-5DA0D2CD3744}"/>
              </a:ext>
            </a:extLst>
          </p:cNvPr>
          <p:cNvPicPr>
            <a:picLocks noChangeAspect="1"/>
          </p:cNvPicPr>
          <p:nvPr/>
        </p:nvPicPr>
        <p:blipFill>
          <a:blip r:embed="rId2"/>
          <a:stretch>
            <a:fillRect/>
          </a:stretch>
        </p:blipFill>
        <p:spPr>
          <a:xfrm>
            <a:off x="161924" y="107724"/>
            <a:ext cx="2431647" cy="1080261"/>
          </a:xfrm>
          <a:prstGeom prst="rect">
            <a:avLst/>
          </a:prstGeom>
        </p:spPr>
      </p:pic>
      <p:sp>
        <p:nvSpPr>
          <p:cNvPr id="6" name="مربع نص 5">
            <a:extLst>
              <a:ext uri="{FF2B5EF4-FFF2-40B4-BE49-F238E27FC236}">
                <a16:creationId xmlns:a16="http://schemas.microsoft.com/office/drawing/2014/main" id="{227222B5-726B-4981-AE00-8A5726A9F38E}"/>
              </a:ext>
            </a:extLst>
          </p:cNvPr>
          <p:cNvSpPr txBox="1"/>
          <p:nvPr/>
        </p:nvSpPr>
        <p:spPr>
          <a:xfrm>
            <a:off x="4960620" y="3647950"/>
            <a:ext cx="2933078" cy="369332"/>
          </a:xfrm>
          <a:prstGeom prst="rect">
            <a:avLst/>
          </a:prstGeom>
          <a:noFill/>
        </p:spPr>
        <p:txBody>
          <a:bodyPr wrap="square">
            <a:spAutoFit/>
          </a:bodyPr>
          <a:lstStyle/>
          <a:p>
            <a:pPr algn="l" rtl="0"/>
            <a:r>
              <a:rPr lang="en-GB" sz="1800" dirty="0">
                <a:effectLst/>
                <a:latin typeface="Times New Roman" panose="02020603050405020304" pitchFamily="18" charset="0"/>
                <a:ea typeface="Times New Roman" panose="02020603050405020304" pitchFamily="18" charset="0"/>
              </a:rPr>
              <a:t>Advanced Animal Ethology</a:t>
            </a:r>
            <a:endParaRPr lang="en-GB" dirty="0"/>
          </a:p>
        </p:txBody>
      </p:sp>
    </p:spTree>
    <p:extLst>
      <p:ext uri="{BB962C8B-B14F-4D97-AF65-F5344CB8AC3E}">
        <p14:creationId xmlns:p14="http://schemas.microsoft.com/office/powerpoint/2010/main" val="1147162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7DCD6D6-0940-4103-AF37-3A82F7D8CBC0}"/>
              </a:ext>
            </a:extLst>
          </p:cNvPr>
          <p:cNvSpPr>
            <a:spLocks noGrp="1"/>
          </p:cNvSpPr>
          <p:nvPr>
            <p:ph type="title"/>
          </p:nvPr>
        </p:nvSpPr>
        <p:spPr>
          <a:xfrm>
            <a:off x="1228897" y="348499"/>
            <a:ext cx="10515600" cy="1325563"/>
          </a:xfrm>
        </p:spPr>
        <p:txBody>
          <a:bodyPr>
            <a:normAutofit/>
          </a:bodyPr>
          <a:lstStyle/>
          <a:p>
            <a:r>
              <a:rPr lang="ar-SA" sz="3200" dirty="0">
                <a:effectLst/>
                <a:latin typeface="Calibri" panose="020F0502020204030204" pitchFamily="34" charset="0"/>
                <a:ea typeface="Calibri" panose="020F0502020204030204" pitchFamily="34" charset="0"/>
                <a:cs typeface="PT Bold Heading" panose="02010400000000000000" pitchFamily="2" charset="-78"/>
              </a:rPr>
              <a:t>الهدف العام للمقرر:</a:t>
            </a:r>
            <a:endParaRPr lang="en-GB" sz="3200" dirty="0"/>
          </a:p>
        </p:txBody>
      </p:sp>
      <p:sp>
        <p:nvSpPr>
          <p:cNvPr id="3" name="عنصر نائب للمحتوى 2">
            <a:extLst>
              <a:ext uri="{FF2B5EF4-FFF2-40B4-BE49-F238E27FC236}">
                <a16:creationId xmlns:a16="http://schemas.microsoft.com/office/drawing/2014/main" id="{55790993-D103-49E6-83B9-C2692A4C4080}"/>
              </a:ext>
            </a:extLst>
          </p:cNvPr>
          <p:cNvSpPr>
            <a:spLocks noGrp="1"/>
          </p:cNvSpPr>
          <p:nvPr>
            <p:ph idx="1"/>
          </p:nvPr>
        </p:nvSpPr>
        <p:spPr>
          <a:xfrm>
            <a:off x="5045825" y="1395470"/>
            <a:ext cx="6740236" cy="1466215"/>
          </a:xfrm>
        </p:spPr>
        <p:txBody>
          <a:bodyPr>
            <a:noAutofit/>
          </a:bodyPr>
          <a:lstStyle/>
          <a:p>
            <a:endParaRPr lang="ar-SA" sz="3600" b="0" i="0" dirty="0">
              <a:solidFill>
                <a:srgbClr val="66615B"/>
              </a:solidFill>
              <a:effectLst/>
              <a:latin typeface="Cairo"/>
            </a:endParaRPr>
          </a:p>
          <a:p>
            <a:pPr marL="0" indent="0">
              <a:buNone/>
            </a:pPr>
            <a:r>
              <a:rPr lang="ar-SA" sz="2400" dirty="0">
                <a:latin typeface="Sakkal Majalla" panose="02000000000000000000" pitchFamily="2" charset="-78"/>
                <a:cs typeface="Sakkal Majalla" panose="02000000000000000000" pitchFamily="2" charset="-78"/>
              </a:rPr>
              <a:t>تمكين طلبة الماجستير من الإلمام بالمفاهيم المتقدمة في سلوك الحيوان من الناحيتين المعرفية و البحثية . </a:t>
            </a:r>
          </a:p>
          <a:p>
            <a:pPr marL="0" indent="0">
              <a:buNone/>
            </a:pPr>
            <a:endParaRPr lang="ar-SA" sz="3600" dirty="0">
              <a:latin typeface="Sakkal Majalla" panose="02000000000000000000" pitchFamily="2" charset="-78"/>
              <a:ea typeface="Calibri" panose="020F0502020204030204" pitchFamily="34" charset="0"/>
              <a:cs typeface="Sakkal Majalla" panose="02000000000000000000" pitchFamily="2" charset="-78"/>
            </a:endParaRPr>
          </a:p>
          <a:p>
            <a:pPr marL="0" indent="0">
              <a:buNone/>
            </a:pPr>
            <a:r>
              <a:rPr kumimoji="0" lang="ar-SA" sz="3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PT Bold Heading" panose="02010400000000000000" pitchFamily="2" charset="-78"/>
              </a:rPr>
              <a:t>الهدف الخاص للمقرر:</a:t>
            </a:r>
            <a:endParaRPr lang="ar-SA" sz="2400" dirty="0">
              <a:latin typeface="Sakkal Majalla" panose="02000000000000000000" pitchFamily="2" charset="-78"/>
              <a:cs typeface="Sakkal Majalla" panose="02000000000000000000" pitchFamily="2" charset="-78"/>
            </a:endParaRPr>
          </a:p>
          <a:p>
            <a:pPr marL="0" indent="0">
              <a:buNone/>
            </a:pPr>
            <a:endParaRPr lang="ar-SA" sz="2400" dirty="0">
              <a:latin typeface="Sakkal Majalla" panose="02000000000000000000" pitchFamily="2" charset="-78"/>
              <a:cs typeface="Sakkal Majalla" panose="02000000000000000000" pitchFamily="2" charset="-78"/>
            </a:endParaRPr>
          </a:p>
          <a:p>
            <a:pPr marL="0" indent="0">
              <a:buNone/>
            </a:pPr>
            <a:r>
              <a:rPr lang="ar-SA" sz="2400" dirty="0">
                <a:latin typeface="Sakkal Majalla" panose="02000000000000000000" pitchFamily="2" charset="-78"/>
                <a:cs typeface="Sakkal Majalla" panose="02000000000000000000" pitchFamily="2" charset="-78"/>
              </a:rPr>
              <a:t>تمكين الطلبة من معرفة فرضيات السلوك الحيواني وأنواعه و دور الهرمونات و الغريزة في تفسير الكثير من السلوكيات.</a:t>
            </a:r>
          </a:p>
          <a:p>
            <a:pPr marL="0" indent="0">
              <a:buNone/>
            </a:pPr>
            <a:endParaRPr lang="ar-SA" sz="3600" dirty="0">
              <a:solidFill>
                <a:srgbClr val="66615B"/>
              </a:solidFill>
              <a:latin typeface="Cairo"/>
            </a:endParaRPr>
          </a:p>
        </p:txBody>
      </p:sp>
      <p:pic>
        <p:nvPicPr>
          <p:cNvPr id="6" name="صورة 5">
            <a:extLst>
              <a:ext uri="{FF2B5EF4-FFF2-40B4-BE49-F238E27FC236}">
                <a16:creationId xmlns:a16="http://schemas.microsoft.com/office/drawing/2014/main" id="{AC236726-7B86-4980-B1C5-78C300FB2D64}"/>
              </a:ext>
            </a:extLst>
          </p:cNvPr>
          <p:cNvPicPr>
            <a:picLocks noChangeAspect="1"/>
          </p:cNvPicPr>
          <p:nvPr/>
        </p:nvPicPr>
        <p:blipFill>
          <a:blip r:embed="rId2"/>
          <a:stretch>
            <a:fillRect/>
          </a:stretch>
        </p:blipFill>
        <p:spPr>
          <a:xfrm>
            <a:off x="260175" y="2053764"/>
            <a:ext cx="4627709" cy="2600844"/>
          </a:xfrm>
          <a:prstGeom prst="rect">
            <a:avLst/>
          </a:prstGeom>
        </p:spPr>
      </p:pic>
      <p:sp>
        <p:nvSpPr>
          <p:cNvPr id="7" name="مربع نص 6">
            <a:extLst>
              <a:ext uri="{FF2B5EF4-FFF2-40B4-BE49-F238E27FC236}">
                <a16:creationId xmlns:a16="http://schemas.microsoft.com/office/drawing/2014/main" id="{1922ABB5-D00B-4428-A158-AE168F88B4F2}"/>
              </a:ext>
            </a:extLst>
          </p:cNvPr>
          <p:cNvSpPr txBox="1"/>
          <p:nvPr/>
        </p:nvSpPr>
        <p:spPr>
          <a:xfrm>
            <a:off x="5705302" y="6369920"/>
            <a:ext cx="781395" cy="369332"/>
          </a:xfrm>
          <a:prstGeom prst="rect">
            <a:avLst/>
          </a:prstGeom>
          <a:noFill/>
        </p:spPr>
        <p:txBody>
          <a:bodyPr wrap="square">
            <a:spAutoFit/>
          </a:bodyPr>
          <a:lstStyle/>
          <a:p>
            <a:r>
              <a:rPr lang="ar-SA" b="1" dirty="0">
                <a:latin typeface="Sakkal Majalla" panose="02000000000000000000" pitchFamily="2" charset="-78"/>
                <a:cs typeface="Sakkal Majalla" panose="02000000000000000000" pitchFamily="2" charset="-78"/>
              </a:rPr>
              <a:t>(</a:t>
            </a:r>
            <a:r>
              <a:rPr lang="en-GB" b="1" dirty="0">
                <a:latin typeface="Sakkal Majalla" panose="02000000000000000000" pitchFamily="2" charset="-78"/>
                <a:cs typeface="Sakkal Majalla" panose="02000000000000000000" pitchFamily="2" charset="-78"/>
              </a:rPr>
              <a:t>1</a:t>
            </a:r>
            <a:r>
              <a:rPr lang="ar-SA" b="1" dirty="0">
                <a:latin typeface="Sakkal Majalla" panose="02000000000000000000" pitchFamily="2" charset="-78"/>
                <a:cs typeface="Sakkal Majalla" panose="02000000000000000000" pitchFamily="2" charset="-78"/>
              </a:rPr>
              <a:t>-6)</a:t>
            </a:r>
            <a:endParaRPr lang="en-GB"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716884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117694" y="-223249"/>
            <a:ext cx="4738005" cy="1325563"/>
          </a:xfrm>
        </p:spPr>
        <p:txBody>
          <a:bodyPr>
            <a:normAutofit/>
          </a:bodyPr>
          <a:lstStyle/>
          <a:p>
            <a:r>
              <a:rPr lang="ar-SA" sz="3200" dirty="0">
                <a:cs typeface="PT Bold Heading" panose="02010400000000000000" pitchFamily="2" charset="-78"/>
              </a:rPr>
              <a:t>محتـــــويات المقـــــــــــــرر:</a:t>
            </a:r>
          </a:p>
        </p:txBody>
      </p:sp>
      <p:sp>
        <p:nvSpPr>
          <p:cNvPr id="4" name="عنصر نائب للمحتوى 2"/>
          <p:cNvSpPr txBox="1">
            <a:spLocks/>
          </p:cNvSpPr>
          <p:nvPr/>
        </p:nvSpPr>
        <p:spPr>
          <a:xfrm>
            <a:off x="6486697" y="864524"/>
            <a:ext cx="5415497" cy="5319359"/>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1">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endParaRPr lang="ar-SA" dirty="0">
              <a:solidFill>
                <a:schemeClr val="accent5">
                  <a:lumMod val="75000"/>
                </a:schemeClr>
              </a:solidFill>
              <a:latin typeface="Sakkal Majalla" panose="02000000000000000000" pitchFamily="2" charset="-78"/>
              <a:cs typeface="Sakkal Majalla" panose="02000000000000000000" pitchFamily="2" charset="-78"/>
            </a:endParaRPr>
          </a:p>
          <a:p>
            <a:pPr marL="0" indent="0">
              <a:buNone/>
            </a:pPr>
            <a:r>
              <a:rPr lang="ar-SA" sz="3000" b="1" dirty="0">
                <a:solidFill>
                  <a:schemeClr val="accent5">
                    <a:lumMod val="75000"/>
                  </a:schemeClr>
                </a:solidFill>
                <a:latin typeface="Sakkal Majalla" panose="02000000000000000000" pitchFamily="2" charset="-78"/>
                <a:cs typeface="Sakkal Majalla" panose="02000000000000000000" pitchFamily="2" charset="-78"/>
              </a:rPr>
              <a:t>الجزء الأول:</a:t>
            </a:r>
          </a:p>
          <a:p>
            <a:pPr marL="514350" indent="-514350">
              <a:buFont typeface="+mj-lt"/>
              <a:buAutoNum type="arabicPeriod"/>
            </a:pPr>
            <a:r>
              <a:rPr lang="ar-SA" dirty="0">
                <a:solidFill>
                  <a:schemeClr val="accent5">
                    <a:lumMod val="75000"/>
                  </a:schemeClr>
                </a:solidFill>
                <a:latin typeface="Sakkal Majalla" panose="02000000000000000000" pitchFamily="2" charset="-78"/>
                <a:cs typeface="Sakkal Majalla" panose="02000000000000000000" pitchFamily="2" charset="-78"/>
              </a:rPr>
              <a:t>مقدمة حول سلوك الحيوان وأنواعه </a:t>
            </a:r>
            <a:endParaRPr lang="en-GB" dirty="0">
              <a:solidFill>
                <a:schemeClr val="accent5">
                  <a:lumMod val="75000"/>
                </a:schemeClr>
              </a:solidFill>
              <a:latin typeface="Sakkal Majalla" panose="02000000000000000000" pitchFamily="2" charset="-78"/>
              <a:cs typeface="Sakkal Majalla" panose="02000000000000000000" pitchFamily="2" charset="-78"/>
            </a:endParaRPr>
          </a:p>
          <a:p>
            <a:pPr marL="514350" indent="-514350">
              <a:buFont typeface="+mj-lt"/>
              <a:buAutoNum type="arabicPeriod"/>
            </a:pPr>
            <a:r>
              <a:rPr lang="ar-SA" dirty="0">
                <a:solidFill>
                  <a:schemeClr val="accent5">
                    <a:lumMod val="75000"/>
                  </a:schemeClr>
                </a:solidFill>
                <a:latin typeface="Sakkal Majalla" panose="02000000000000000000" pitchFamily="2" charset="-78"/>
                <a:cs typeface="Sakkal Majalla" panose="02000000000000000000" pitchFamily="2" charset="-78"/>
              </a:rPr>
              <a:t>البيئة والتكيف السلوكي ، سلوك البحث عن الغذاء وتنظيماته المختلفة. </a:t>
            </a:r>
            <a:endParaRPr lang="ar-SA" sz="1300" dirty="0">
              <a:solidFill>
                <a:schemeClr val="accent5">
                  <a:lumMod val="75000"/>
                </a:schemeClr>
              </a:solidFill>
              <a:latin typeface="Sakkal Majalla" panose="02000000000000000000" pitchFamily="2" charset="-78"/>
              <a:cs typeface="Sakkal Majalla" panose="02000000000000000000" pitchFamily="2" charset="-78"/>
            </a:endParaRPr>
          </a:p>
          <a:p>
            <a:pPr marL="0" indent="0">
              <a:buNone/>
            </a:pPr>
            <a:r>
              <a:rPr lang="ar-SA" sz="3000" b="1" dirty="0">
                <a:solidFill>
                  <a:schemeClr val="accent5">
                    <a:lumMod val="75000"/>
                  </a:schemeClr>
                </a:solidFill>
                <a:latin typeface="Sakkal Majalla" panose="02000000000000000000" pitchFamily="2" charset="-78"/>
                <a:cs typeface="Sakkal Majalla" panose="02000000000000000000" pitchFamily="2" charset="-78"/>
              </a:rPr>
              <a:t>الجزء الثاني: </a:t>
            </a:r>
          </a:p>
          <a:p>
            <a:pPr marL="514350" indent="-514350">
              <a:buFont typeface="+mj-lt"/>
              <a:buAutoNum type="arabicPeriod"/>
            </a:pPr>
            <a:r>
              <a:rPr lang="ar-SA" dirty="0">
                <a:solidFill>
                  <a:schemeClr val="accent5">
                    <a:lumMod val="75000"/>
                  </a:schemeClr>
                </a:solidFill>
                <a:latin typeface="Sakkal Majalla" panose="02000000000000000000" pitchFamily="2" charset="-78"/>
                <a:cs typeface="Sakkal Majalla" panose="02000000000000000000" pitchFamily="2" charset="-78"/>
              </a:rPr>
              <a:t>السلوك الغريزي ،السلوك الجنسي والتعاون بين الجنسين. </a:t>
            </a:r>
            <a:endParaRPr lang="en-GB" dirty="0">
              <a:solidFill>
                <a:schemeClr val="accent5">
                  <a:lumMod val="75000"/>
                </a:schemeClr>
              </a:solidFill>
              <a:latin typeface="Sakkal Majalla" panose="02000000000000000000" pitchFamily="2" charset="-78"/>
              <a:cs typeface="Sakkal Majalla" panose="02000000000000000000" pitchFamily="2" charset="-78"/>
            </a:endParaRPr>
          </a:p>
          <a:p>
            <a:pPr marL="514350" indent="-514350">
              <a:buFont typeface="+mj-lt"/>
              <a:buAutoNum type="arabicPeriod"/>
            </a:pPr>
            <a:r>
              <a:rPr lang="ar-SA" dirty="0">
                <a:solidFill>
                  <a:schemeClr val="accent5">
                    <a:lumMod val="75000"/>
                  </a:schemeClr>
                </a:solidFill>
                <a:latin typeface="Sakkal Majalla" panose="02000000000000000000" pitchFamily="2" charset="-78"/>
                <a:cs typeface="Sakkal Majalla" panose="02000000000000000000" pitchFamily="2" charset="-78"/>
              </a:rPr>
              <a:t>السلوك الاجتماعي والعدواني وتنظيماتها المختلفة .</a:t>
            </a:r>
          </a:p>
          <a:p>
            <a:pPr marL="0" indent="0">
              <a:buNone/>
            </a:pPr>
            <a:r>
              <a:rPr lang="ar-SA" dirty="0">
                <a:solidFill>
                  <a:schemeClr val="accent5">
                    <a:lumMod val="75000"/>
                  </a:schemeClr>
                </a:solidFill>
                <a:latin typeface="Sakkal Majalla" panose="02000000000000000000" pitchFamily="2" charset="-78"/>
                <a:cs typeface="Sakkal Majalla" panose="02000000000000000000" pitchFamily="2" charset="-78"/>
              </a:rPr>
              <a:t> </a:t>
            </a:r>
          </a:p>
          <a:p>
            <a:pPr marL="0" indent="0">
              <a:buNone/>
            </a:pPr>
            <a:endParaRPr lang="ar-SA" dirty="0">
              <a:solidFill>
                <a:schemeClr val="accent5">
                  <a:lumMod val="75000"/>
                </a:schemeClr>
              </a:solidFill>
              <a:latin typeface="Sakkal Majalla" panose="02000000000000000000" pitchFamily="2" charset="-78"/>
              <a:cs typeface="Sakkal Majalla" panose="02000000000000000000" pitchFamily="2" charset="-78"/>
            </a:endParaRPr>
          </a:p>
        </p:txBody>
      </p:sp>
      <p:sp>
        <p:nvSpPr>
          <p:cNvPr id="5" name="مربع نص 4">
            <a:extLst>
              <a:ext uri="{FF2B5EF4-FFF2-40B4-BE49-F238E27FC236}">
                <a16:creationId xmlns:a16="http://schemas.microsoft.com/office/drawing/2014/main" id="{9842F9F0-DA6C-43DA-9B96-5DB0922DB370}"/>
              </a:ext>
            </a:extLst>
          </p:cNvPr>
          <p:cNvSpPr txBox="1"/>
          <p:nvPr/>
        </p:nvSpPr>
        <p:spPr>
          <a:xfrm>
            <a:off x="5705302" y="6369920"/>
            <a:ext cx="781395" cy="369332"/>
          </a:xfrm>
          <a:prstGeom prst="rect">
            <a:avLst/>
          </a:prstGeom>
          <a:noFill/>
        </p:spPr>
        <p:txBody>
          <a:bodyPr wrap="square">
            <a:spAutoFit/>
          </a:bodyPr>
          <a:lstStyle/>
          <a:p>
            <a:r>
              <a:rPr lang="ar-SA" b="1" dirty="0">
                <a:latin typeface="Sakkal Majalla" panose="02000000000000000000" pitchFamily="2" charset="-78"/>
                <a:cs typeface="Sakkal Majalla" panose="02000000000000000000" pitchFamily="2" charset="-78"/>
              </a:rPr>
              <a:t>(</a:t>
            </a:r>
            <a:r>
              <a:rPr lang="en-GB" b="1" dirty="0">
                <a:latin typeface="Sakkal Majalla" panose="02000000000000000000" pitchFamily="2" charset="-78"/>
                <a:cs typeface="Sakkal Majalla" panose="02000000000000000000" pitchFamily="2" charset="-78"/>
              </a:rPr>
              <a:t>2</a:t>
            </a:r>
            <a:r>
              <a:rPr lang="ar-SA" b="1" dirty="0">
                <a:latin typeface="Sakkal Majalla" panose="02000000000000000000" pitchFamily="2" charset="-78"/>
                <a:cs typeface="Sakkal Majalla" panose="02000000000000000000" pitchFamily="2" charset="-78"/>
              </a:rPr>
              <a:t>-6)</a:t>
            </a:r>
            <a:endParaRPr lang="en-GB" b="1" dirty="0">
              <a:latin typeface="Sakkal Majalla" panose="02000000000000000000" pitchFamily="2" charset="-78"/>
              <a:cs typeface="Sakkal Majalla" panose="02000000000000000000" pitchFamily="2" charset="-78"/>
            </a:endParaRPr>
          </a:p>
        </p:txBody>
      </p:sp>
      <p:sp>
        <p:nvSpPr>
          <p:cNvPr id="6" name="عنصر نائب للمحتوى 2">
            <a:extLst>
              <a:ext uri="{FF2B5EF4-FFF2-40B4-BE49-F238E27FC236}">
                <a16:creationId xmlns:a16="http://schemas.microsoft.com/office/drawing/2014/main" id="{3D5EE956-BA0C-C743-946B-120F70511A20}"/>
              </a:ext>
            </a:extLst>
          </p:cNvPr>
          <p:cNvSpPr txBox="1">
            <a:spLocks/>
          </p:cNvSpPr>
          <p:nvPr/>
        </p:nvSpPr>
        <p:spPr>
          <a:xfrm>
            <a:off x="289807" y="864524"/>
            <a:ext cx="5626712" cy="5319359"/>
          </a:xfrm>
          <a:prstGeom prst="rect">
            <a:avLst/>
          </a:prstGeom>
        </p:spPr>
        <p:style>
          <a:lnRef idx="1">
            <a:schemeClr val="accent4"/>
          </a:lnRef>
          <a:fillRef idx="2">
            <a:schemeClr val="accent4"/>
          </a:fillRef>
          <a:effectRef idx="1">
            <a:schemeClr val="accent4"/>
          </a:effectRef>
          <a:fontRef idx="minor">
            <a:schemeClr val="dk1"/>
          </a:fontRef>
        </p:style>
        <p:txBody>
          <a:bodyPr vert="horz" lIns="91440" tIns="45720" rIns="91440" bIns="45720" rtlCol="1">
            <a:normAutofit/>
          </a:bodyPr>
          <a:lst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ar-SA" dirty="0">
              <a:solidFill>
                <a:schemeClr val="accent5">
                  <a:lumMod val="75000"/>
                </a:schemeClr>
              </a:solidFill>
              <a:latin typeface="Sakkal Majalla" panose="02000000000000000000" pitchFamily="2" charset="-78"/>
              <a:cs typeface="Sakkal Majalla" panose="02000000000000000000" pitchFamily="2" charset="-78"/>
            </a:endParaRPr>
          </a:p>
          <a:p>
            <a:pPr marL="0" indent="0">
              <a:buNone/>
            </a:pPr>
            <a:r>
              <a:rPr lang="ar-SA" sz="3000" b="1" dirty="0">
                <a:solidFill>
                  <a:schemeClr val="accent5">
                    <a:lumMod val="75000"/>
                  </a:schemeClr>
                </a:solidFill>
                <a:latin typeface="Sakkal Majalla" panose="02000000000000000000" pitchFamily="2" charset="-78"/>
                <a:cs typeface="Sakkal Majalla" panose="02000000000000000000" pitchFamily="2" charset="-78"/>
              </a:rPr>
              <a:t>الجزء الثالث: </a:t>
            </a:r>
            <a:endParaRPr lang="ar-SA" dirty="0">
              <a:solidFill>
                <a:schemeClr val="accent5">
                  <a:lumMod val="75000"/>
                </a:schemeClr>
              </a:solidFill>
              <a:latin typeface="Sakkal Majalla" panose="02000000000000000000" pitchFamily="2" charset="-78"/>
              <a:cs typeface="Sakkal Majalla" panose="02000000000000000000" pitchFamily="2" charset="-78"/>
            </a:endParaRPr>
          </a:p>
          <a:p>
            <a:pPr marL="514350" indent="-514350">
              <a:buFont typeface="+mj-lt"/>
              <a:buAutoNum type="arabicPeriod"/>
            </a:pPr>
            <a:r>
              <a:rPr lang="ar-SA" dirty="0">
                <a:solidFill>
                  <a:schemeClr val="accent5">
                    <a:lumMod val="75000"/>
                  </a:schemeClr>
                </a:solidFill>
                <a:latin typeface="Sakkal Majalla" panose="02000000000000000000" pitchFamily="2" charset="-78"/>
                <a:cs typeface="Sakkal Majalla" panose="02000000000000000000" pitchFamily="2" charset="-78"/>
              </a:rPr>
              <a:t>دور الهرمونات في سلوك</a:t>
            </a:r>
            <a:r>
              <a:rPr lang="en-US" dirty="0">
                <a:solidFill>
                  <a:schemeClr val="accent5">
                    <a:lumMod val="75000"/>
                  </a:schemeClr>
                </a:solidFill>
                <a:latin typeface="Sakkal Majalla" panose="02000000000000000000" pitchFamily="2" charset="-78"/>
                <a:cs typeface="Sakkal Majalla" panose="02000000000000000000" pitchFamily="2" charset="-78"/>
              </a:rPr>
              <a:t> </a:t>
            </a:r>
            <a:r>
              <a:rPr lang="ar-SA" dirty="0">
                <a:solidFill>
                  <a:schemeClr val="accent5">
                    <a:lumMod val="75000"/>
                  </a:schemeClr>
                </a:solidFill>
                <a:latin typeface="Sakkal Majalla" panose="02000000000000000000" pitchFamily="2" charset="-78"/>
                <a:cs typeface="Sakkal Majalla" panose="02000000000000000000" pitchFamily="2" charset="-78"/>
              </a:rPr>
              <a:t>الحيوان </a:t>
            </a:r>
          </a:p>
          <a:p>
            <a:pPr marL="514350" indent="-514350">
              <a:buFont typeface="+mj-lt"/>
              <a:buAutoNum type="arabicPeriod"/>
            </a:pPr>
            <a:r>
              <a:rPr lang="ar-SA" dirty="0">
                <a:solidFill>
                  <a:schemeClr val="accent5">
                    <a:lumMod val="75000"/>
                  </a:schemeClr>
                </a:solidFill>
                <a:latin typeface="Sakkal Majalla" panose="02000000000000000000" pitchFamily="2" charset="-78"/>
                <a:cs typeface="Sakkal Majalla" panose="02000000000000000000" pitchFamily="2" charset="-78"/>
              </a:rPr>
              <a:t> التعلم والخبرة والذكاء وتجارب بافلوف وتطبيقاتها </a:t>
            </a:r>
          </a:p>
          <a:p>
            <a:pPr marL="514350" indent="-514350">
              <a:buFont typeface="+mj-lt"/>
              <a:buAutoNum type="arabicPeriod"/>
            </a:pPr>
            <a:r>
              <a:rPr lang="ar-SA" dirty="0">
                <a:solidFill>
                  <a:schemeClr val="accent5">
                    <a:lumMod val="75000"/>
                  </a:schemeClr>
                </a:solidFill>
                <a:latin typeface="Sakkal Majalla" panose="02000000000000000000" pitchFamily="2" charset="-78"/>
                <a:cs typeface="Sakkal Majalla" panose="02000000000000000000" pitchFamily="2" charset="-78"/>
              </a:rPr>
              <a:t> علم السلوك الصيدلاني وتطبيقاته المختلفة .</a:t>
            </a:r>
          </a:p>
        </p:txBody>
      </p:sp>
    </p:spTree>
    <p:extLst>
      <p:ext uri="{BB962C8B-B14F-4D97-AF65-F5344CB8AC3E}">
        <p14:creationId xmlns:p14="http://schemas.microsoft.com/office/powerpoint/2010/main" val="1027708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1B91EC5-85C8-42B2-8D38-4394DCAF702B}"/>
              </a:ext>
            </a:extLst>
          </p:cNvPr>
          <p:cNvSpPr>
            <a:spLocks noGrp="1"/>
          </p:cNvSpPr>
          <p:nvPr>
            <p:ph type="title"/>
          </p:nvPr>
        </p:nvSpPr>
        <p:spPr/>
        <p:txBody>
          <a:bodyPr>
            <a:normAutofit/>
          </a:bodyPr>
          <a:lstStyle/>
          <a:p>
            <a:r>
              <a:rPr lang="ar-SA" sz="3200" dirty="0">
                <a:cs typeface="PT Bold Heading" panose="02010400000000000000" pitchFamily="2" charset="-78"/>
              </a:rPr>
              <a:t>تعليمات هامة للعروض:</a:t>
            </a:r>
            <a:endParaRPr lang="en-GB" sz="3200" dirty="0">
              <a:cs typeface="PT Bold Heading" panose="02010400000000000000" pitchFamily="2" charset="-78"/>
            </a:endParaRPr>
          </a:p>
        </p:txBody>
      </p:sp>
      <p:sp>
        <p:nvSpPr>
          <p:cNvPr id="3" name="عنصر نائب للمحتوى 2">
            <a:extLst>
              <a:ext uri="{FF2B5EF4-FFF2-40B4-BE49-F238E27FC236}">
                <a16:creationId xmlns:a16="http://schemas.microsoft.com/office/drawing/2014/main" id="{EF4263E9-CDD1-4BD5-9689-5985DDB31181}"/>
              </a:ext>
            </a:extLst>
          </p:cNvPr>
          <p:cNvSpPr>
            <a:spLocks noGrp="1"/>
          </p:cNvSpPr>
          <p:nvPr>
            <p:ph idx="1"/>
          </p:nvPr>
        </p:nvSpPr>
        <p:spPr/>
        <p:txBody>
          <a:bodyPr>
            <a:normAutofit/>
          </a:bodyPr>
          <a:lstStyle/>
          <a:p>
            <a:pPr marL="457200" marR="0" lvl="0" indent="-457200" algn="r" defTabSz="914400" rtl="1" eaLnBrk="1" fontAlgn="auto" latinLnBrk="0" hangingPunct="1">
              <a:lnSpc>
                <a:spcPct val="90000"/>
              </a:lnSpc>
              <a:spcBef>
                <a:spcPts val="1000"/>
              </a:spcBef>
              <a:spcAft>
                <a:spcPts val="0"/>
              </a:spcAft>
              <a:buClrTx/>
              <a:buSzTx/>
              <a:buFont typeface="+mj-lt"/>
              <a:buAutoNum type="arabicPeriod"/>
              <a:tabLst/>
              <a:defRPr/>
            </a:pP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تكتب عناوين كل موضوع باللغة الإنجليزية و العربية.</a:t>
            </a:r>
          </a:p>
          <a:p>
            <a:pPr marL="457200" marR="0" lvl="0" indent="-457200" algn="r" defTabSz="914400" rtl="1" eaLnBrk="1" fontAlgn="auto" latinLnBrk="0" hangingPunct="1">
              <a:lnSpc>
                <a:spcPct val="90000"/>
              </a:lnSpc>
              <a:spcBef>
                <a:spcPts val="1000"/>
              </a:spcBef>
              <a:spcAft>
                <a:spcPts val="0"/>
              </a:spcAft>
              <a:buClrTx/>
              <a:buSzTx/>
              <a:buFont typeface="+mj-lt"/>
              <a:buAutoNum type="arabicPeriod"/>
              <a:tabLst/>
              <a:defRPr/>
            </a:pPr>
            <a:r>
              <a:rPr kumimoji="0" lang="ar-SA" sz="2400" b="1" i="0" u="none" strike="noStrike" kern="1200" cap="none" spc="0" normalizeH="0" baseline="0" noProof="0" dirty="0">
                <a:ln>
                  <a:noFill/>
                </a:ln>
                <a:solidFill>
                  <a:srgbClr val="92D050"/>
                </a:solidFill>
                <a:effectLst/>
                <a:uLnTx/>
                <a:uFillTx/>
                <a:latin typeface="Sakkal Majalla" panose="02000000000000000000" pitchFamily="2" charset="-78"/>
                <a:ea typeface="+mn-ea"/>
                <a:cs typeface="Sakkal Majalla" panose="02000000000000000000" pitchFamily="2" charset="-78"/>
              </a:rPr>
              <a:t>يتناسب المحتوى مع طالب الماجستير  </a:t>
            </a: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,من عمق المحتوى العلمي و شمولية العرض ( اغلب الطلبة </a:t>
            </a:r>
            <a:r>
              <a:rPr kumimoji="0" lang="ar-SA" sz="2400" b="1" i="0" u="none" strike="noStrike" kern="1200" cap="none" spc="0" normalizeH="0" baseline="0" noProof="0" dirty="0">
                <a:ln>
                  <a:noFill/>
                </a:ln>
                <a:solidFill>
                  <a:srgbClr val="92D050"/>
                </a:solidFill>
                <a:effectLst/>
                <a:uLnTx/>
                <a:uFillTx/>
                <a:latin typeface="Sakkal Majalla" panose="02000000000000000000" pitchFamily="2" charset="-78"/>
                <a:ea typeface="+mn-ea"/>
                <a:cs typeface="Sakkal Majalla" panose="02000000000000000000" pitchFamily="2" charset="-78"/>
              </a:rPr>
              <a:t>يخفقون </a:t>
            </a: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في هذا المطلب جزئياً)</a:t>
            </a:r>
          </a:p>
          <a:p>
            <a:pPr marL="457200" marR="0" lvl="0" indent="-457200" algn="r" defTabSz="914400" rtl="1" eaLnBrk="1" fontAlgn="auto" latinLnBrk="0" hangingPunct="1">
              <a:lnSpc>
                <a:spcPct val="90000"/>
              </a:lnSpc>
              <a:spcBef>
                <a:spcPts val="1000"/>
              </a:spcBef>
              <a:spcAft>
                <a:spcPts val="0"/>
              </a:spcAft>
              <a:buClrTx/>
              <a:buSzTx/>
              <a:buFont typeface="+mj-lt"/>
              <a:buAutoNum type="arabicPeriod"/>
              <a:tabLst/>
              <a:defRPr/>
            </a:pP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كتابة المراجع التي تمت الاستعانة بها في كل شريحه.</a:t>
            </a:r>
          </a:p>
          <a:p>
            <a:pPr marL="457200" marR="0" lvl="0" indent="-457200" algn="r" defTabSz="914400" rtl="1" eaLnBrk="1" fontAlgn="auto" latinLnBrk="0" hangingPunct="1">
              <a:lnSpc>
                <a:spcPct val="90000"/>
              </a:lnSpc>
              <a:spcBef>
                <a:spcPts val="1000"/>
              </a:spcBef>
              <a:spcAft>
                <a:spcPts val="0"/>
              </a:spcAft>
              <a:buClrTx/>
              <a:buSzTx/>
              <a:buFont typeface="+mj-lt"/>
              <a:buAutoNum type="arabicPeriod"/>
              <a:tabLst/>
              <a:defRPr/>
            </a:pP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الشريحة الأولى تحتوي على اسم المقدم و المشرف  و عنوان الموضوع و شعار الجامعة و القسم والفصل الدراسي والسنة</a:t>
            </a:r>
          </a:p>
          <a:p>
            <a:pPr marL="457200" marR="0" lvl="0" indent="-457200" algn="r" defTabSz="914400" rtl="1" eaLnBrk="1" fontAlgn="auto" latinLnBrk="0" hangingPunct="1">
              <a:lnSpc>
                <a:spcPct val="90000"/>
              </a:lnSpc>
              <a:spcBef>
                <a:spcPts val="1000"/>
              </a:spcBef>
              <a:spcAft>
                <a:spcPts val="0"/>
              </a:spcAft>
              <a:buClrTx/>
              <a:buSzTx/>
              <a:buFont typeface="+mj-lt"/>
              <a:buAutoNum type="arabicPeriod"/>
              <a:tabLst/>
              <a:defRPr/>
            </a:pP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الشريحة الثانية: تحتوي على  عناصر الموضوع الذي سوف يتم تغطيته في العرض</a:t>
            </a:r>
          </a:p>
          <a:p>
            <a:pPr marL="457200" marR="0" lvl="0" indent="-457200" algn="r" defTabSz="914400" rtl="1" eaLnBrk="1" fontAlgn="auto" latinLnBrk="0" hangingPunct="1">
              <a:lnSpc>
                <a:spcPct val="90000"/>
              </a:lnSpc>
              <a:spcBef>
                <a:spcPts val="1000"/>
              </a:spcBef>
              <a:spcAft>
                <a:spcPts val="0"/>
              </a:spcAft>
              <a:buClrTx/>
              <a:buSzTx/>
              <a:buFont typeface="+mj-lt"/>
              <a:buAutoNum type="arabicPeriod"/>
              <a:tabLst/>
              <a:defRPr/>
            </a:pP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أن يتم ترقيم الشرائح بطريقة (1-30), (2-30) و هكذا بحسب عدد الشرائح الفعلي.</a:t>
            </a:r>
          </a:p>
          <a:p>
            <a:pPr marL="457200" marR="0" lvl="0" indent="-457200" algn="r" defTabSz="914400" rtl="1" eaLnBrk="1" fontAlgn="auto" latinLnBrk="0" hangingPunct="1">
              <a:lnSpc>
                <a:spcPct val="90000"/>
              </a:lnSpc>
              <a:spcBef>
                <a:spcPts val="1000"/>
              </a:spcBef>
              <a:spcAft>
                <a:spcPts val="0"/>
              </a:spcAft>
              <a:buClrTx/>
              <a:buSzTx/>
              <a:buFont typeface="+mj-lt"/>
              <a:buAutoNum type="arabicPeriod"/>
              <a:tabLst/>
              <a:defRPr/>
            </a:pP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الاستفادة من الصور المعبرة  و الرسوم البيانية و مقاطع الفيديو ذات العلاقة.</a:t>
            </a:r>
          </a:p>
          <a:p>
            <a:pPr marL="457200" marR="0" lvl="0" indent="-457200" algn="r" defTabSz="914400" rtl="1" eaLnBrk="1" fontAlgn="auto" latinLnBrk="0" hangingPunct="1">
              <a:lnSpc>
                <a:spcPct val="90000"/>
              </a:lnSpc>
              <a:spcBef>
                <a:spcPts val="1000"/>
              </a:spcBef>
              <a:spcAft>
                <a:spcPts val="0"/>
              </a:spcAft>
              <a:buClrTx/>
              <a:buSzTx/>
              <a:buFont typeface="+mj-lt"/>
              <a:buAutoNum type="arabicPeriod"/>
              <a:tabLst/>
              <a:defRPr/>
            </a:pPr>
            <a:r>
              <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rPr>
              <a:t>يفضل أن تكون الكتابة في الشرائح على شكل نقاط أكثر من الكتابة المرسلة ولكن بشكل كاف.</a:t>
            </a:r>
          </a:p>
          <a:p>
            <a:pPr marL="0" marR="0" lvl="0" indent="0" algn="r" defTabSz="914400" rtl="1" eaLnBrk="1" fontAlgn="auto" latinLnBrk="0" hangingPunct="1">
              <a:lnSpc>
                <a:spcPct val="90000"/>
              </a:lnSpc>
              <a:spcBef>
                <a:spcPts val="1000"/>
              </a:spcBef>
              <a:spcAft>
                <a:spcPts val="0"/>
              </a:spcAft>
              <a:buClrTx/>
              <a:buSzTx/>
              <a:buNone/>
              <a:tabLst/>
              <a:defRPr/>
            </a:pPr>
            <a:endPar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p>
            <a:pPr marL="457200" marR="0" lvl="0" indent="-457200" algn="r" defTabSz="914400" rtl="1" eaLnBrk="1" fontAlgn="auto" latinLnBrk="0" hangingPunct="1">
              <a:lnSpc>
                <a:spcPct val="90000"/>
              </a:lnSpc>
              <a:spcBef>
                <a:spcPts val="1000"/>
              </a:spcBef>
              <a:spcAft>
                <a:spcPts val="0"/>
              </a:spcAft>
              <a:buClrTx/>
              <a:buSzTx/>
              <a:buFont typeface="+mj-lt"/>
              <a:buAutoNum type="arabicPeriod"/>
              <a:tabLst/>
              <a:defRPr/>
            </a:pPr>
            <a:endParaRPr kumimoji="0" lang="ar-SA" sz="2400" b="0" i="0" u="none" strike="noStrike" kern="1200" cap="none" spc="0" normalizeH="0" baseline="0" noProof="0" dirty="0">
              <a:ln>
                <a:noFill/>
              </a:ln>
              <a:solidFill>
                <a:prstClr val="black"/>
              </a:solidFill>
              <a:effectLst/>
              <a:uLnTx/>
              <a:uFillTx/>
              <a:latin typeface="Sakkal Majalla" panose="02000000000000000000" pitchFamily="2" charset="-78"/>
              <a:ea typeface="+mn-ea"/>
              <a:cs typeface="Sakkal Majalla" panose="02000000000000000000" pitchFamily="2" charset="-78"/>
            </a:endParaRPr>
          </a:p>
          <a:p>
            <a:endParaRPr lang="en-GB" sz="2400" dirty="0"/>
          </a:p>
        </p:txBody>
      </p:sp>
      <p:sp>
        <p:nvSpPr>
          <p:cNvPr id="4" name="مربع نص 3">
            <a:extLst>
              <a:ext uri="{FF2B5EF4-FFF2-40B4-BE49-F238E27FC236}">
                <a16:creationId xmlns:a16="http://schemas.microsoft.com/office/drawing/2014/main" id="{F96EA4F8-DC17-4025-9F0B-89ADC7D05DBC}"/>
              </a:ext>
            </a:extLst>
          </p:cNvPr>
          <p:cNvSpPr txBox="1"/>
          <p:nvPr/>
        </p:nvSpPr>
        <p:spPr>
          <a:xfrm>
            <a:off x="5705302" y="6369920"/>
            <a:ext cx="781395" cy="369332"/>
          </a:xfrm>
          <a:prstGeom prst="rect">
            <a:avLst/>
          </a:prstGeom>
          <a:noFill/>
        </p:spPr>
        <p:txBody>
          <a:bodyPr wrap="square">
            <a:spAutoFit/>
          </a:bodyPr>
          <a:lstStyle/>
          <a:p>
            <a:r>
              <a:rPr lang="ar-SA" b="1" dirty="0">
                <a:latin typeface="Sakkal Majalla" panose="02000000000000000000" pitchFamily="2" charset="-78"/>
                <a:cs typeface="Sakkal Majalla" panose="02000000000000000000" pitchFamily="2" charset="-78"/>
              </a:rPr>
              <a:t>(3-6)</a:t>
            </a:r>
            <a:endParaRPr lang="en-GB"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541168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6338900" y="595807"/>
            <a:ext cx="5515643" cy="5794920"/>
          </a:xfrm>
          <a:prstGeom prst="rect">
            <a:avLst/>
          </a:prstGeom>
        </p:spPr>
        <p:txBody>
          <a:bodyPr wrap="square">
            <a:spAutoFit/>
          </a:bodyPr>
          <a:lstStyle/>
          <a:p>
            <a:pPr algn="ctr" fontAlgn="base">
              <a:lnSpc>
                <a:spcPct val="115000"/>
              </a:lnSpc>
              <a:spcBef>
                <a:spcPct val="0"/>
              </a:spcBef>
              <a:spcAft>
                <a:spcPts val="1000"/>
              </a:spcAft>
            </a:pPr>
            <a:r>
              <a:rPr lang="ar-SA" sz="2200" dirty="0">
                <a:solidFill>
                  <a:prstClr val="black"/>
                </a:solidFill>
                <a:latin typeface="Calibri" panose="020F0502020204030204" pitchFamily="34" charset="0"/>
                <a:ea typeface="Calibri" panose="020F0502020204030204" pitchFamily="34" charset="0"/>
                <a:cs typeface="PT Bold Heading" panose="02010400000000000000" pitchFamily="2" charset="-78"/>
              </a:rPr>
              <a:t>عند تقديم العرض:</a:t>
            </a:r>
            <a:endParaRPr lang="ar-SA" sz="2200" dirty="0">
              <a:solidFill>
                <a:prstClr val="black"/>
              </a:solidFill>
              <a:latin typeface="Calibri" panose="020F0502020204030204" pitchFamily="34" charset="0"/>
              <a:ea typeface="Calibri" panose="020F0502020204030204" pitchFamily="34" charset="0"/>
              <a:cs typeface="AL-Mohanad"/>
            </a:endParaRPr>
          </a:p>
          <a:p>
            <a:pPr marL="342900" lvl="0" indent="-342900" fontAlgn="base">
              <a:lnSpc>
                <a:spcPct val="115000"/>
              </a:lnSpc>
              <a:spcBef>
                <a:spcPct val="0"/>
              </a:spcBef>
              <a:spcAft>
                <a:spcPts val="1000"/>
              </a:spcAft>
              <a:buFont typeface="Wingdings" panose="05000000000000000000" pitchFamily="2" charset="2"/>
              <a:buChar char=""/>
            </a:pPr>
            <a:r>
              <a:rPr lang="ar-SA" sz="2200"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أن يتناسب محتوى العرض مع الموضوع</a:t>
            </a:r>
          </a:p>
          <a:p>
            <a:pPr marL="342900" lvl="0" indent="-342900" fontAlgn="base">
              <a:lnSpc>
                <a:spcPct val="115000"/>
              </a:lnSpc>
              <a:spcBef>
                <a:spcPct val="0"/>
              </a:spcBef>
              <a:spcAft>
                <a:spcPts val="1000"/>
              </a:spcAft>
              <a:buFont typeface="Wingdings" panose="05000000000000000000" pitchFamily="2" charset="2"/>
              <a:buChar char=""/>
            </a:pPr>
            <a:r>
              <a:rPr lang="ar-SA" sz="2200"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أن يتناسب العرض مع كونه عرض لطالب دكتوراه</a:t>
            </a:r>
          </a:p>
          <a:p>
            <a:pPr marL="342900" lvl="0" indent="-342900" fontAlgn="base">
              <a:lnSpc>
                <a:spcPct val="115000"/>
              </a:lnSpc>
              <a:spcBef>
                <a:spcPct val="0"/>
              </a:spcBef>
              <a:spcAft>
                <a:spcPts val="1000"/>
              </a:spcAft>
              <a:buFont typeface="Wingdings" panose="05000000000000000000" pitchFamily="2" charset="2"/>
              <a:buChar char=""/>
            </a:pPr>
            <a:r>
              <a:rPr lang="ar-SA" sz="2200"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الاستعانة بالمراجع من كتب و أبحاث علمية و مواقع إلكترونية علمية.</a:t>
            </a:r>
          </a:p>
          <a:p>
            <a:pPr marL="342900" lvl="0" indent="-342900" fontAlgn="base">
              <a:lnSpc>
                <a:spcPct val="115000"/>
              </a:lnSpc>
              <a:spcBef>
                <a:spcPct val="0"/>
              </a:spcBef>
              <a:spcAft>
                <a:spcPts val="1000"/>
              </a:spcAft>
              <a:buFont typeface="Wingdings" panose="05000000000000000000" pitchFamily="2" charset="2"/>
              <a:buChar char=""/>
            </a:pPr>
            <a:r>
              <a:rPr lang="ar-SA" sz="2200"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التدريب الجيد على توزيع الوقت بين الشرائح و الالتزام بالوقت المحدد.</a:t>
            </a:r>
            <a:endParaRPr lang="en-US" sz="2200"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a:p>
            <a:pPr marL="342900" indent="-342900" fontAlgn="base">
              <a:lnSpc>
                <a:spcPct val="115000"/>
              </a:lnSpc>
              <a:spcBef>
                <a:spcPct val="0"/>
              </a:spcBef>
              <a:buFont typeface="Wingdings" panose="05000000000000000000" pitchFamily="2" charset="2"/>
              <a:buChar char=""/>
            </a:pPr>
            <a:r>
              <a:rPr lang="ar-SA" sz="2200"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الثقة بالنفس و وضوح مخارج الحروف و الوقوف بالمكان المناسب للجميع </a:t>
            </a:r>
            <a:endParaRPr lang="en-US" sz="2200"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a:p>
            <a:pPr marL="342900" indent="-342900" fontAlgn="base">
              <a:lnSpc>
                <a:spcPct val="115000"/>
              </a:lnSpc>
              <a:spcBef>
                <a:spcPct val="0"/>
              </a:spcBef>
              <a:buFont typeface="Wingdings" panose="05000000000000000000" pitchFamily="2" charset="2"/>
              <a:buChar char=""/>
            </a:pPr>
            <a:r>
              <a:rPr lang="ar-SA" sz="2200"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مراعاة أن تكون الشرائح موحدة التصميم و يفضل البعد عن الألوان و الأشكال المشتتة للمتابع.</a:t>
            </a:r>
            <a:endParaRPr lang="en-US" sz="2200"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a:p>
            <a:pPr marL="342900" indent="-342900" fontAlgn="base">
              <a:lnSpc>
                <a:spcPct val="115000"/>
              </a:lnSpc>
              <a:spcBef>
                <a:spcPct val="0"/>
              </a:spcBef>
              <a:buFont typeface="Wingdings" panose="05000000000000000000" pitchFamily="2" charset="2"/>
              <a:buChar char=""/>
            </a:pPr>
            <a:r>
              <a:rPr lang="ar-SA" sz="2200" dirty="0">
                <a:solidFill>
                  <a:prstClr val="black"/>
                </a:solidFill>
                <a:latin typeface="Sakkal Majalla" panose="02000000000000000000" pitchFamily="2" charset="-78"/>
                <a:ea typeface="Calibri" panose="020F0502020204030204" pitchFamily="34" charset="0"/>
                <a:cs typeface="Sakkal Majalla" panose="02000000000000000000" pitchFamily="2" charset="-78"/>
              </a:rPr>
              <a:t>توحيد حجم و نوع و لون  الخط لكل الشرائح ( العناوين موحدة و المتن موحد الخط نوعه و حجمه و لونه).</a:t>
            </a:r>
            <a:endParaRPr lang="en-US" sz="2200" dirty="0">
              <a:solidFill>
                <a:prstClr val="black"/>
              </a:solidFill>
              <a:latin typeface="Sakkal Majalla" panose="02000000000000000000" pitchFamily="2" charset="-78"/>
              <a:ea typeface="Calibri" panose="020F0502020204030204" pitchFamily="34" charset="0"/>
              <a:cs typeface="Sakkal Majalla" panose="02000000000000000000" pitchFamily="2" charset="-78"/>
            </a:endParaRPr>
          </a:p>
        </p:txBody>
      </p:sp>
      <p:pic>
        <p:nvPicPr>
          <p:cNvPr id="6" name="صورة 5"/>
          <p:cNvPicPr>
            <a:picLocks noChangeAspect="1"/>
          </p:cNvPicPr>
          <p:nvPr/>
        </p:nvPicPr>
        <p:blipFill>
          <a:blip r:embed="rId2"/>
          <a:stretch>
            <a:fillRect/>
          </a:stretch>
        </p:blipFill>
        <p:spPr>
          <a:xfrm>
            <a:off x="1382288" y="645036"/>
            <a:ext cx="4956612" cy="2783964"/>
          </a:xfrm>
          <a:prstGeom prst="rect">
            <a:avLst/>
          </a:prstGeom>
        </p:spPr>
      </p:pic>
      <p:sp>
        <p:nvSpPr>
          <p:cNvPr id="5" name="مربع نص 4">
            <a:extLst>
              <a:ext uri="{FF2B5EF4-FFF2-40B4-BE49-F238E27FC236}">
                <a16:creationId xmlns:a16="http://schemas.microsoft.com/office/drawing/2014/main" id="{27C2AF5A-86B6-40A0-9DAE-0C025BE0FAF4}"/>
              </a:ext>
            </a:extLst>
          </p:cNvPr>
          <p:cNvSpPr txBox="1"/>
          <p:nvPr/>
        </p:nvSpPr>
        <p:spPr>
          <a:xfrm>
            <a:off x="6564283" y="6450886"/>
            <a:ext cx="781395" cy="369332"/>
          </a:xfrm>
          <a:prstGeom prst="rect">
            <a:avLst/>
          </a:prstGeom>
          <a:noFill/>
        </p:spPr>
        <p:txBody>
          <a:bodyPr wrap="square">
            <a:spAutoFit/>
          </a:bodyPr>
          <a:lstStyle/>
          <a:p>
            <a:r>
              <a:rPr lang="ar-SA" b="1" dirty="0">
                <a:latin typeface="Sakkal Majalla" panose="02000000000000000000" pitchFamily="2" charset="-78"/>
                <a:cs typeface="Sakkal Majalla" panose="02000000000000000000" pitchFamily="2" charset="-78"/>
              </a:rPr>
              <a:t>(4-6)</a:t>
            </a:r>
            <a:endParaRPr lang="en-GB" b="1" dirty="0">
              <a:latin typeface="Sakkal Majalla" panose="02000000000000000000" pitchFamily="2" charset="-78"/>
              <a:cs typeface="Sakkal Majalla" panose="02000000000000000000" pitchFamily="2" charset="-78"/>
            </a:endParaRPr>
          </a:p>
        </p:txBody>
      </p:sp>
      <p:sp>
        <p:nvSpPr>
          <p:cNvPr id="7" name="مربع نص 6">
            <a:extLst>
              <a:ext uri="{FF2B5EF4-FFF2-40B4-BE49-F238E27FC236}">
                <a16:creationId xmlns:a16="http://schemas.microsoft.com/office/drawing/2014/main" id="{02D19B79-FBB0-4A7B-9A6D-F2088C4BB3B3}"/>
              </a:ext>
            </a:extLst>
          </p:cNvPr>
          <p:cNvSpPr txBox="1"/>
          <p:nvPr/>
        </p:nvSpPr>
        <p:spPr>
          <a:xfrm>
            <a:off x="1654232" y="4032700"/>
            <a:ext cx="4599015" cy="1754326"/>
          </a:xfrm>
          <a:prstGeom prst="rect">
            <a:avLst/>
          </a:prstGeom>
          <a:ln/>
        </p:spPr>
        <p:style>
          <a:lnRef idx="2">
            <a:schemeClr val="dk1"/>
          </a:lnRef>
          <a:fillRef idx="1">
            <a:schemeClr val="lt1"/>
          </a:fillRef>
          <a:effectRef idx="0">
            <a:schemeClr val="dk1"/>
          </a:effectRef>
          <a:fontRef idx="minor">
            <a:schemeClr val="dk1"/>
          </a:fontRef>
        </p:style>
        <p:txBody>
          <a:bodyPr wrap="square">
            <a:spAutoFit/>
          </a:bodyPr>
          <a:lstStyle/>
          <a:p>
            <a:pPr marL="0" indent="0">
              <a:buNone/>
            </a:pPr>
            <a:r>
              <a:rPr lang="ar-SA" sz="1800" b="1" u="sng" dirty="0">
                <a:latin typeface="Sakkal Majalla" panose="02000000000000000000" pitchFamily="2" charset="-78"/>
                <a:cs typeface="Sakkal Majalla" panose="02000000000000000000" pitchFamily="2" charset="-78"/>
              </a:rPr>
              <a:t>توزيع الدرجات:</a:t>
            </a:r>
          </a:p>
          <a:p>
            <a:pPr marL="0" indent="0">
              <a:buNone/>
            </a:pPr>
            <a:r>
              <a:rPr lang="ar-SA" sz="1800" dirty="0">
                <a:latin typeface="Sakkal Majalla" panose="02000000000000000000" pitchFamily="2" charset="-78"/>
                <a:cs typeface="Sakkal Majalla" panose="02000000000000000000" pitchFamily="2" charset="-78"/>
              </a:rPr>
              <a:t>أ.  العروض(شامل المحتوى العلمي و الأسئلة الموضوعية): 20 درجة</a:t>
            </a:r>
          </a:p>
          <a:p>
            <a:pPr marL="0" indent="0">
              <a:buNone/>
            </a:pPr>
            <a:r>
              <a:rPr lang="ar-SA" sz="1800" dirty="0">
                <a:latin typeface="Sakkal Majalla" panose="02000000000000000000" pitchFamily="2" charset="-78"/>
                <a:cs typeface="Sakkal Majalla" panose="02000000000000000000" pitchFamily="2" charset="-78"/>
              </a:rPr>
              <a:t>ب. دراسة و تلخيص الأبحاث: 10 درجة</a:t>
            </a:r>
          </a:p>
          <a:p>
            <a:pPr marL="0" indent="0">
              <a:buNone/>
            </a:pPr>
            <a:r>
              <a:rPr lang="ar-SA" sz="1800" dirty="0">
                <a:latin typeface="Sakkal Majalla" panose="02000000000000000000" pitchFamily="2" charset="-78"/>
                <a:cs typeface="Sakkal Majalla" panose="02000000000000000000" pitchFamily="2" charset="-78"/>
              </a:rPr>
              <a:t>ج. العرض أمام أستاذ المقرر: 10 درجات</a:t>
            </a:r>
          </a:p>
          <a:p>
            <a:pPr marL="0" indent="0">
              <a:buNone/>
            </a:pPr>
            <a:r>
              <a:rPr lang="ar-SA" sz="1800" dirty="0">
                <a:latin typeface="Sakkal Majalla" panose="02000000000000000000" pitchFamily="2" charset="-78"/>
                <a:cs typeface="Sakkal Majalla" panose="02000000000000000000" pitchFamily="2" charset="-78"/>
              </a:rPr>
              <a:t>ج. الاختبار الفصلي: 20 درجة</a:t>
            </a:r>
          </a:p>
          <a:p>
            <a:pPr marL="0" indent="0">
              <a:buNone/>
            </a:pPr>
            <a:r>
              <a:rPr lang="ar-SA" sz="1800" dirty="0">
                <a:latin typeface="Sakkal Majalla" panose="02000000000000000000" pitchFamily="2" charset="-78"/>
                <a:cs typeface="Sakkal Majalla" panose="02000000000000000000" pitchFamily="2" charset="-78"/>
              </a:rPr>
              <a:t>د. الاختبار النهائي: 40 درجة</a:t>
            </a:r>
          </a:p>
        </p:txBody>
      </p:sp>
    </p:spTree>
    <p:extLst>
      <p:ext uri="{BB962C8B-B14F-4D97-AF65-F5344CB8AC3E}">
        <p14:creationId xmlns:p14="http://schemas.microsoft.com/office/powerpoint/2010/main" val="3895770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B0A7C4E-D24D-307A-200B-2EBCA00BB7E3}"/>
              </a:ext>
            </a:extLst>
          </p:cNvPr>
          <p:cNvSpPr>
            <a:spLocks noGrp="1"/>
          </p:cNvSpPr>
          <p:nvPr>
            <p:ph type="title"/>
          </p:nvPr>
        </p:nvSpPr>
        <p:spPr/>
        <p:txBody>
          <a:bodyPr>
            <a:normAutofit/>
          </a:bodyPr>
          <a:lstStyle/>
          <a:p>
            <a:pPr algn="r"/>
            <a:r>
              <a:rPr lang="ar-SA" sz="2800" b="1" dirty="0">
                <a:solidFill>
                  <a:schemeClr val="tx1"/>
                </a:solidFill>
                <a:effectLst/>
                <a:latin typeface="Sakkal Majalla" panose="02000000000000000000" pitchFamily="2" charset="-78"/>
                <a:cs typeface="Sakkal Majalla" panose="02000000000000000000" pitchFamily="2" charset="-78"/>
              </a:rPr>
              <a:t>نماذج للأسئلة:</a:t>
            </a:r>
            <a:endParaRPr lang="en-GB" sz="2800" b="1" dirty="0">
              <a:solidFill>
                <a:schemeClr val="tx1"/>
              </a:solidFill>
              <a:effectLst/>
              <a:latin typeface="Sakkal Majalla" panose="02000000000000000000" pitchFamily="2" charset="-78"/>
              <a:cs typeface="Sakkal Majalla" panose="02000000000000000000" pitchFamily="2" charset="-78"/>
            </a:endParaRPr>
          </a:p>
        </p:txBody>
      </p:sp>
      <p:sp>
        <p:nvSpPr>
          <p:cNvPr id="3" name="عنصر نائب للمحتوى 2">
            <a:extLst>
              <a:ext uri="{FF2B5EF4-FFF2-40B4-BE49-F238E27FC236}">
                <a16:creationId xmlns:a16="http://schemas.microsoft.com/office/drawing/2014/main" id="{F07F055A-2AC9-44BD-2761-6A4A86E67128}"/>
              </a:ext>
            </a:extLst>
          </p:cNvPr>
          <p:cNvSpPr>
            <a:spLocks noGrp="1"/>
          </p:cNvSpPr>
          <p:nvPr>
            <p:ph idx="1"/>
          </p:nvPr>
        </p:nvSpPr>
        <p:spPr/>
        <p:txBody>
          <a:bodyPr/>
          <a:lstStyle/>
          <a:p>
            <a:pPr marL="0" marR="0" lvl="0" indent="0" algn="r" rtl="1">
              <a:lnSpc>
                <a:spcPct val="107000"/>
              </a:lnSpc>
              <a:spcBef>
                <a:spcPts val="0"/>
              </a:spcBef>
              <a:spcAft>
                <a:spcPts val="1000"/>
              </a:spcAft>
              <a:buNone/>
            </a:pPr>
            <a:r>
              <a:rPr lang="ar-SA" sz="28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س1: </a:t>
            </a:r>
            <a:r>
              <a:rPr lang="ar-YE" sz="28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يعتبر </a:t>
            </a:r>
            <a:r>
              <a:rPr lang="en-GB" sz="2800" b="1" i="1" dirty="0">
                <a:solidFill>
                  <a:srgbClr val="000000"/>
                </a:solidFill>
                <a:effectLst/>
                <a:latin typeface="Sakkal Majalla" panose="02000000000000000000" pitchFamily="2" charset="-78"/>
                <a:ea typeface="Calibri" panose="020F0502020204030204" pitchFamily="34" charset="0"/>
                <a:cs typeface="Times New Roman" panose="02020603050405020304" pitchFamily="18" charset="0"/>
              </a:rPr>
              <a:t>Streptococcus</a:t>
            </a:r>
            <a:r>
              <a:rPr lang="en-US" sz="2800" b="1" i="1" dirty="0">
                <a:solidFill>
                  <a:srgbClr val="000000"/>
                </a:solidFill>
                <a:effectLst/>
                <a:latin typeface="Sakkal Majalla" panose="02000000000000000000" pitchFamily="2" charset="-78"/>
                <a:ea typeface="Calibri" panose="020F0502020204030204" pitchFamily="34" charset="0"/>
                <a:cs typeface="Times New Roman" panose="02020603050405020304" pitchFamily="18" charset="0"/>
              </a:rPr>
              <a:t> </a:t>
            </a:r>
            <a:r>
              <a:rPr lang="en-US" sz="2800" b="1" i="1" dirty="0" err="1">
                <a:solidFill>
                  <a:srgbClr val="000000"/>
                </a:solidFill>
                <a:effectLst/>
                <a:latin typeface="Sakkal Majalla" panose="02000000000000000000" pitchFamily="2" charset="-78"/>
                <a:ea typeface="Calibri" panose="020F0502020204030204" pitchFamily="34" charset="0"/>
                <a:cs typeface="Times New Roman" panose="02020603050405020304" pitchFamily="18" charset="0"/>
              </a:rPr>
              <a:t>Spp</a:t>
            </a:r>
            <a:r>
              <a:rPr lang="ar-YE" sz="28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 من الملوثات</a:t>
            </a:r>
            <a:r>
              <a:rPr lang="ar-SA" sz="28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a:t>
            </a:r>
            <a:r>
              <a:rPr lang="ar-YE" sz="28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 </a:t>
            </a:r>
            <a:endParaRPr lang="en-GB" sz="2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r" rtl="1">
              <a:lnSpc>
                <a:spcPct val="107000"/>
              </a:lnSpc>
              <a:spcBef>
                <a:spcPts val="0"/>
              </a:spcBef>
              <a:spcAft>
                <a:spcPts val="1000"/>
              </a:spcAft>
              <a:buNone/>
            </a:pPr>
            <a:r>
              <a:rPr lang="ar-SA" sz="2800" b="1" dirty="0">
                <a:solidFill>
                  <a:srgbClr val="92D050"/>
                </a:solidFill>
                <a:latin typeface="Calibri" panose="020F0502020204030204" pitchFamily="34" charset="0"/>
                <a:ea typeface="Calibri" panose="020F0502020204030204" pitchFamily="34" charset="0"/>
                <a:cs typeface="Sakkal Majalla" panose="02000000000000000000" pitchFamily="2" charset="-78"/>
              </a:rPr>
              <a:t>أ</a:t>
            </a:r>
            <a:r>
              <a:rPr lang="ar-YE" sz="2800" b="1" dirty="0">
                <a:solidFill>
                  <a:srgbClr val="92D050"/>
                </a:solidFill>
                <a:effectLst/>
                <a:latin typeface="Calibri" panose="020F0502020204030204" pitchFamily="34" charset="0"/>
                <a:ea typeface="Calibri" panose="020F0502020204030204" pitchFamily="34" charset="0"/>
                <a:cs typeface="Sakkal Majalla" panose="02000000000000000000" pitchFamily="2" charset="-78"/>
              </a:rPr>
              <a:t>-</a:t>
            </a:r>
            <a:r>
              <a:rPr lang="ar-SA" sz="2800" b="1" dirty="0">
                <a:solidFill>
                  <a:srgbClr val="92D050"/>
                </a:solidFill>
                <a:effectLst/>
                <a:latin typeface="Calibri" panose="020F0502020204030204" pitchFamily="34" charset="0"/>
                <a:ea typeface="Calibri" panose="020F0502020204030204" pitchFamily="34" charset="0"/>
                <a:cs typeface="Sakkal Majalla" panose="02000000000000000000" pitchFamily="2" charset="-78"/>
              </a:rPr>
              <a:t> </a:t>
            </a:r>
            <a:r>
              <a:rPr lang="ar-YE" sz="2800" b="1" dirty="0">
                <a:solidFill>
                  <a:srgbClr val="92D050"/>
                </a:solidFill>
                <a:effectLst/>
                <a:latin typeface="Calibri" panose="020F0502020204030204" pitchFamily="34" charset="0"/>
                <a:ea typeface="Calibri" panose="020F0502020204030204" pitchFamily="34" charset="0"/>
                <a:cs typeface="Sakkal Majalla" panose="02000000000000000000" pitchFamily="2" charset="-78"/>
              </a:rPr>
              <a:t>البكتيرية</a:t>
            </a:r>
            <a:r>
              <a:rPr lang="ar-YE" sz="28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                                                ب-الفيروسية</a:t>
            </a:r>
            <a:endParaRPr lang="en-GB" sz="2800" b="1" dirty="0">
              <a:effectLst/>
              <a:latin typeface="Calibri" panose="020F0502020204030204" pitchFamily="34" charset="0"/>
              <a:ea typeface="Calibri" panose="020F0502020204030204" pitchFamily="34" charset="0"/>
              <a:cs typeface="Arial" panose="020B0604020202020204" pitchFamily="34" charset="0"/>
            </a:endParaRPr>
          </a:p>
          <a:p>
            <a:pPr marL="0" marR="0" indent="0" algn="r" rtl="1">
              <a:lnSpc>
                <a:spcPct val="107000"/>
              </a:lnSpc>
              <a:spcBef>
                <a:spcPts val="0"/>
              </a:spcBef>
              <a:spcAft>
                <a:spcPts val="1000"/>
              </a:spcAft>
              <a:buNone/>
            </a:pPr>
            <a:r>
              <a:rPr lang="ar-YE" sz="28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ج-الفطرية                                             </a:t>
            </a:r>
            <a:r>
              <a:rPr lang="ar-SA" sz="28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  </a:t>
            </a:r>
            <a:r>
              <a:rPr lang="ar-YE" sz="2800" b="1" dirty="0">
                <a:solidFill>
                  <a:srgbClr val="000000"/>
                </a:solidFill>
                <a:effectLst/>
                <a:latin typeface="Calibri" panose="020F0502020204030204" pitchFamily="34" charset="0"/>
                <a:ea typeface="Calibri" panose="020F0502020204030204" pitchFamily="34" charset="0"/>
                <a:cs typeface="Sakkal Majalla" panose="02000000000000000000" pitchFamily="2" charset="-78"/>
              </a:rPr>
              <a:t>  د- الطفيلية</a:t>
            </a:r>
            <a:endParaRPr lang="en-GB" sz="2800" b="1" dirty="0">
              <a:effectLst/>
              <a:latin typeface="Calibri" panose="020F0502020204030204" pitchFamily="34" charset="0"/>
              <a:ea typeface="Calibri" panose="020F0502020204030204" pitchFamily="34" charset="0"/>
              <a:cs typeface="Arial" panose="020B0604020202020204" pitchFamily="34" charset="0"/>
            </a:endParaRPr>
          </a:p>
          <a:p>
            <a:pPr marL="82296" indent="0">
              <a:buNone/>
            </a:pPr>
            <a:r>
              <a:rPr lang="ar-SA" sz="2800" b="1" dirty="0">
                <a:latin typeface="Sakkal Majalla" panose="02000000000000000000" pitchFamily="2" charset="-78"/>
                <a:cs typeface="Sakkal Majalla" panose="02000000000000000000" pitchFamily="2" charset="-78"/>
              </a:rPr>
              <a:t>س2:ما لمقصود بالمصطلحات التالية بما يقل عن سطرين:</a:t>
            </a:r>
            <a:endParaRPr lang="en-GB" sz="2800" b="1" dirty="0">
              <a:latin typeface="Sakkal Majalla" panose="02000000000000000000" pitchFamily="2" charset="-78"/>
              <a:cs typeface="Sakkal Majalla" panose="02000000000000000000" pitchFamily="2" charset="-78"/>
            </a:endParaRPr>
          </a:p>
        </p:txBody>
      </p:sp>
      <p:graphicFrame>
        <p:nvGraphicFramePr>
          <p:cNvPr id="5" name="جدول 4">
            <a:extLst>
              <a:ext uri="{FF2B5EF4-FFF2-40B4-BE49-F238E27FC236}">
                <a16:creationId xmlns:a16="http://schemas.microsoft.com/office/drawing/2014/main" id="{DB232D8C-5096-2213-1DC9-A572B314DFDC}"/>
              </a:ext>
            </a:extLst>
          </p:cNvPr>
          <p:cNvGraphicFramePr>
            <a:graphicFrameLocks noGrp="1"/>
          </p:cNvGraphicFramePr>
          <p:nvPr>
            <p:extLst>
              <p:ext uri="{D42A27DB-BD31-4B8C-83A1-F6EECF244321}">
                <p14:modId xmlns:p14="http://schemas.microsoft.com/office/powerpoint/2010/main" val="865370643"/>
              </p:ext>
            </p:extLst>
          </p:nvPr>
        </p:nvGraphicFramePr>
        <p:xfrm>
          <a:off x="2808515" y="4021500"/>
          <a:ext cx="8736316" cy="1565402"/>
        </p:xfrm>
        <a:graphic>
          <a:graphicData uri="http://schemas.openxmlformats.org/drawingml/2006/table">
            <a:tbl>
              <a:tblPr rtl="1" firstRow="1" firstCol="1" bandRow="1"/>
              <a:tblGrid>
                <a:gridCol w="711619">
                  <a:extLst>
                    <a:ext uri="{9D8B030D-6E8A-4147-A177-3AD203B41FA5}">
                      <a16:colId xmlns:a16="http://schemas.microsoft.com/office/drawing/2014/main" val="4078902677"/>
                    </a:ext>
                  </a:extLst>
                </a:gridCol>
                <a:gridCol w="2115177">
                  <a:extLst>
                    <a:ext uri="{9D8B030D-6E8A-4147-A177-3AD203B41FA5}">
                      <a16:colId xmlns:a16="http://schemas.microsoft.com/office/drawing/2014/main" val="2367576368"/>
                    </a:ext>
                  </a:extLst>
                </a:gridCol>
                <a:gridCol w="5909520">
                  <a:extLst>
                    <a:ext uri="{9D8B030D-6E8A-4147-A177-3AD203B41FA5}">
                      <a16:colId xmlns:a16="http://schemas.microsoft.com/office/drawing/2014/main" val="1767773610"/>
                    </a:ext>
                  </a:extLst>
                </a:gridCol>
              </a:tblGrid>
              <a:tr h="262255">
                <a:tc>
                  <a:txBody>
                    <a:bodyPr/>
                    <a:lstStyle/>
                    <a:p>
                      <a:pPr marL="0" marR="0" algn="ctr" rtl="1">
                        <a:spcBef>
                          <a:spcPts val="0"/>
                        </a:spcBef>
                        <a:spcAft>
                          <a:spcPts val="0"/>
                        </a:spcAft>
                      </a:pPr>
                      <a:r>
                        <a:rPr lang="ar-SA" sz="2400" b="1" dirty="0">
                          <a:effectLst/>
                          <a:latin typeface="Sakkal Majalla" panose="02000000000000000000" pitchFamily="2" charset="-78"/>
                          <a:cs typeface="Sakkal Majalla" panose="02000000000000000000" pitchFamily="2" charset="-78"/>
                        </a:rPr>
                        <a:t>1</a:t>
                      </a:r>
                      <a:endParaRPr lang="en-GB" sz="2400" b="1" dirty="0">
                        <a:effectLst/>
                        <a:latin typeface="Sakkal Majalla" panose="02000000000000000000" pitchFamily="2" charset="-78"/>
                        <a:cs typeface="Sakkal Majalla" panose="02000000000000000000" pitchFamily="2" charset="-78"/>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rtl="0" eaLnBrk="1" latinLnBrk="0" hangingPunct="1">
                        <a:lnSpc>
                          <a:spcPct val="107000"/>
                        </a:lnSpc>
                        <a:spcBef>
                          <a:spcPts val="0"/>
                        </a:spcBef>
                        <a:spcAft>
                          <a:spcPts val="0"/>
                        </a:spcAft>
                      </a:pPr>
                      <a:r>
                        <a:rPr kumimoji="0" lang="en-US" sz="2400" b="1" kern="1200" dirty="0">
                          <a:solidFill>
                            <a:schemeClr val="tx1"/>
                          </a:solidFill>
                          <a:effectLst/>
                          <a:latin typeface="Sakkal Majalla" panose="02000000000000000000" pitchFamily="2" charset="-78"/>
                          <a:cs typeface="Arial" panose="020B0604020202020204" pitchFamily="34" charset="0"/>
                        </a:rPr>
                        <a:t>Solid Waste Pollution</a:t>
                      </a:r>
                      <a:endParaRPr kumimoji="0" lang="en-GB" sz="2400" b="1" kern="1200" dirty="0">
                        <a:solidFill>
                          <a:schemeClr val="tx1"/>
                        </a:solidFill>
                        <a:effectLst/>
                        <a:latin typeface="Sakkal Majalla" panose="02000000000000000000" pitchFamily="2" charset="-78"/>
                        <a:cs typeface="Arial" panose="020B060402020202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r" rtl="1">
                        <a:lnSpc>
                          <a:spcPct val="107000"/>
                        </a:lnSpc>
                        <a:spcBef>
                          <a:spcPts val="0"/>
                        </a:spcBef>
                        <a:spcAft>
                          <a:spcPts val="0"/>
                        </a:spcAft>
                      </a:pPr>
                      <a:r>
                        <a:rPr lang="ar-SA" sz="2400" dirty="0">
                          <a:effectLst/>
                          <a:latin typeface="Calibri" panose="020F0502020204030204" pitchFamily="34" charset="0"/>
                          <a:ea typeface="Calibri" panose="020F0502020204030204" pitchFamily="34" charset="0"/>
                          <a:cs typeface="Sakkal Majalla" panose="02000000000000000000" pitchFamily="2" charset="-78"/>
                        </a:rPr>
                        <a:t>التلوث بالنفايات الصلبة (المخلفات الصلبة المنزلية/المخلفات الصلبة الصناعية/المخلفات الصلبة الزراعية)</a:t>
                      </a:r>
                      <a:endParaRPr lang="en-GB"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4658879"/>
                  </a:ext>
                </a:extLst>
              </a:tr>
              <a:tr h="0">
                <a:tc>
                  <a:txBody>
                    <a:bodyPr/>
                    <a:lstStyle/>
                    <a:p>
                      <a:pPr marL="0" marR="0" algn="ctr" rtl="1">
                        <a:lnSpc>
                          <a:spcPct val="107000"/>
                        </a:lnSpc>
                        <a:spcBef>
                          <a:spcPts val="0"/>
                        </a:spcBef>
                        <a:spcAft>
                          <a:spcPts val="0"/>
                        </a:spcAft>
                      </a:pPr>
                      <a:r>
                        <a:rPr lang="ar-SA" sz="2400" b="1" dirty="0">
                          <a:effectLst/>
                          <a:latin typeface="Sakkal Majalla" panose="02000000000000000000" pitchFamily="2" charset="-78"/>
                          <a:ea typeface="Calibri" panose="020F0502020204030204" pitchFamily="34" charset="0"/>
                          <a:cs typeface="Sakkal Majalla" panose="02000000000000000000" pitchFamily="2" charset="-78"/>
                        </a:rPr>
                        <a:t>2</a:t>
                      </a:r>
                      <a:endParaRPr lang="en-GB" sz="2400" b="1" dirty="0">
                        <a:effectLst/>
                        <a:latin typeface="Sakkal Majalla" panose="02000000000000000000" pitchFamily="2" charset="-78"/>
                        <a:ea typeface="Calibri" panose="020F0502020204030204" pitchFamily="34" charset="0"/>
                        <a:cs typeface="Sakkal Majalla" panose="02000000000000000000" pitchFamily="2" charset="-78"/>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rtl="0">
                        <a:lnSpc>
                          <a:spcPct val="107000"/>
                        </a:lnSpc>
                        <a:spcBef>
                          <a:spcPts val="0"/>
                        </a:spcBef>
                        <a:spcAft>
                          <a:spcPts val="0"/>
                        </a:spcAft>
                      </a:pPr>
                      <a:r>
                        <a:rPr lang="en-GB" sz="2400" b="1" dirty="0">
                          <a:effectLst/>
                          <a:latin typeface="Sakkal Majalla" panose="02000000000000000000" pitchFamily="2" charset="-78"/>
                          <a:ea typeface="Calibri" panose="020F0502020204030204" pitchFamily="34" charset="0"/>
                          <a:cs typeface="Arial" panose="020B0604020202020204" pitchFamily="34" charset="0"/>
                        </a:rPr>
                        <a:t>Heavy Metals</a:t>
                      </a:r>
                      <a:endParaRPr lang="en-GB"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r" rtl="1">
                        <a:lnSpc>
                          <a:spcPct val="107000"/>
                        </a:lnSpc>
                        <a:spcBef>
                          <a:spcPts val="0"/>
                        </a:spcBef>
                        <a:spcAft>
                          <a:spcPts val="0"/>
                        </a:spcAft>
                      </a:pPr>
                      <a:r>
                        <a:rPr lang="ar-SA" sz="2400" dirty="0">
                          <a:effectLst/>
                          <a:latin typeface="Calibri" panose="020F0502020204030204" pitchFamily="34" charset="0"/>
                          <a:ea typeface="Calibri" panose="020F0502020204030204" pitchFamily="34" charset="0"/>
                          <a:cs typeface="Sakkal Majalla" panose="02000000000000000000" pitchFamily="2" charset="-78"/>
                        </a:rPr>
                        <a:t>المعادن الثقيلة وهي تلك العناصر التي تزيد كثافتها خمسة أضعاف كثافة الماء ((5</a:t>
                      </a:r>
                      <a:r>
                        <a:rPr lang="en-US" sz="2400" dirty="0">
                          <a:effectLst/>
                          <a:latin typeface="Sakkal Majalla" panose="02000000000000000000" pitchFamily="2" charset="-78"/>
                          <a:ea typeface="Calibri" panose="020F0502020204030204" pitchFamily="34" charset="0"/>
                          <a:cs typeface="Arial" panose="020B0604020202020204" pitchFamily="34" charset="0"/>
                        </a:rPr>
                        <a:t>mg/cm3 </a:t>
                      </a:r>
                      <a:endParaRPr lang="en-GB" sz="2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5631724"/>
                  </a:ext>
                </a:extLst>
              </a:tr>
            </a:tbl>
          </a:graphicData>
        </a:graphic>
      </p:graphicFrame>
      <p:sp>
        <p:nvSpPr>
          <p:cNvPr id="4" name="مربع نص 3">
            <a:extLst>
              <a:ext uri="{FF2B5EF4-FFF2-40B4-BE49-F238E27FC236}">
                <a16:creationId xmlns:a16="http://schemas.microsoft.com/office/drawing/2014/main" id="{75BB302A-864B-0B13-3456-D9E168DE188C}"/>
              </a:ext>
            </a:extLst>
          </p:cNvPr>
          <p:cNvSpPr txBox="1"/>
          <p:nvPr/>
        </p:nvSpPr>
        <p:spPr>
          <a:xfrm>
            <a:off x="6564283" y="6450886"/>
            <a:ext cx="781395" cy="369332"/>
          </a:xfrm>
          <a:prstGeom prst="rect">
            <a:avLst/>
          </a:prstGeom>
          <a:noFill/>
        </p:spPr>
        <p:txBody>
          <a:bodyPr wrap="square">
            <a:spAutoFit/>
          </a:bodyPr>
          <a:lstStyle/>
          <a:p>
            <a:r>
              <a:rPr lang="ar-SA" b="1" dirty="0">
                <a:latin typeface="Sakkal Majalla" panose="02000000000000000000" pitchFamily="2" charset="-78"/>
                <a:cs typeface="Sakkal Majalla" panose="02000000000000000000" pitchFamily="2" charset="-78"/>
              </a:rPr>
              <a:t>(5-6)</a:t>
            </a:r>
            <a:endParaRPr lang="en-GB"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939103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a:extLst>
              <a:ext uri="{FF2B5EF4-FFF2-40B4-BE49-F238E27FC236}">
                <a16:creationId xmlns:a16="http://schemas.microsoft.com/office/drawing/2014/main" id="{6D872D8E-EE79-855E-7A1A-0B51CD1DFA36}"/>
              </a:ext>
            </a:extLst>
          </p:cNvPr>
          <p:cNvSpPr txBox="1"/>
          <p:nvPr/>
        </p:nvSpPr>
        <p:spPr>
          <a:xfrm>
            <a:off x="1968759" y="1239713"/>
            <a:ext cx="9582539" cy="461665"/>
          </a:xfrm>
          <a:prstGeom prst="rect">
            <a:avLst/>
          </a:prstGeom>
          <a:noFill/>
        </p:spPr>
        <p:txBody>
          <a:bodyPr wrap="square">
            <a:spAutoFit/>
          </a:bodyPr>
          <a:lstStyle/>
          <a:p>
            <a:r>
              <a:rPr lang="ar-SA" sz="2400" b="1" dirty="0">
                <a:latin typeface="Sakkal Majalla" panose="02000000000000000000" pitchFamily="2" charset="-78"/>
                <a:cs typeface="Sakkal Majalla" panose="02000000000000000000" pitchFamily="2" charset="-78"/>
              </a:rPr>
              <a:t>يقاس ضغط الصوت بوحدة القياس ...........</a:t>
            </a:r>
            <a:r>
              <a:rPr lang="ar-SA" sz="2400" b="1" dirty="0" err="1">
                <a:solidFill>
                  <a:srgbClr val="92D050"/>
                </a:solidFill>
                <a:latin typeface="Sakkal Majalla" panose="02000000000000000000" pitchFamily="2" charset="-78"/>
                <a:cs typeface="Sakkal Majalla" panose="02000000000000000000" pitchFamily="2" charset="-78"/>
              </a:rPr>
              <a:t>المليبار</a:t>
            </a:r>
            <a:r>
              <a:rPr lang="ar-SA" sz="2400" b="1" dirty="0">
                <a:latin typeface="Sakkal Majalla" panose="02000000000000000000" pitchFamily="2" charset="-78"/>
                <a:cs typeface="Sakkal Majalla" panose="02000000000000000000" pitchFamily="2" charset="-78"/>
              </a:rPr>
              <a:t> .......... بينما شدة الصوت تقاس بالوحدة..... </a:t>
            </a:r>
            <a:r>
              <a:rPr lang="ar-SA" sz="2400" b="1" dirty="0">
                <a:solidFill>
                  <a:srgbClr val="92D050"/>
                </a:solidFill>
                <a:latin typeface="Sakkal Majalla" panose="02000000000000000000" pitchFamily="2" charset="-78"/>
                <a:cs typeface="Sakkal Majalla" panose="02000000000000000000" pitchFamily="2" charset="-78"/>
              </a:rPr>
              <a:t>واط/م2</a:t>
            </a:r>
            <a:r>
              <a:rPr lang="ar-SA" sz="2400" b="1" dirty="0">
                <a:latin typeface="Sakkal Majalla" panose="02000000000000000000" pitchFamily="2" charset="-78"/>
                <a:cs typeface="Sakkal Majalla" panose="02000000000000000000" pitchFamily="2" charset="-78"/>
              </a:rPr>
              <a:t>...</a:t>
            </a:r>
            <a:endParaRPr lang="en-GB" sz="2400" b="1" dirty="0">
              <a:latin typeface="Sakkal Majalla" panose="02000000000000000000" pitchFamily="2" charset="-78"/>
              <a:cs typeface="Sakkal Majalla" panose="02000000000000000000" pitchFamily="2" charset="-78"/>
            </a:endParaRPr>
          </a:p>
        </p:txBody>
      </p:sp>
      <p:sp>
        <p:nvSpPr>
          <p:cNvPr id="6" name="مربع نص 5">
            <a:extLst>
              <a:ext uri="{FF2B5EF4-FFF2-40B4-BE49-F238E27FC236}">
                <a16:creationId xmlns:a16="http://schemas.microsoft.com/office/drawing/2014/main" id="{EC89D07D-160F-C801-D4A0-C461E5C86D41}"/>
              </a:ext>
            </a:extLst>
          </p:cNvPr>
          <p:cNvSpPr txBox="1"/>
          <p:nvPr/>
        </p:nvSpPr>
        <p:spPr>
          <a:xfrm>
            <a:off x="7772400" y="382555"/>
            <a:ext cx="3601616" cy="523220"/>
          </a:xfrm>
          <a:prstGeom prst="rect">
            <a:avLst/>
          </a:prstGeom>
          <a:noFill/>
        </p:spPr>
        <p:txBody>
          <a:bodyPr wrap="square" rtlCol="0">
            <a:spAutoFit/>
          </a:bodyPr>
          <a:lstStyle/>
          <a:p>
            <a:r>
              <a:rPr lang="ar-SA" sz="2800" b="1" dirty="0">
                <a:latin typeface="Sakkal Majalla" panose="02000000000000000000" pitchFamily="2" charset="-78"/>
                <a:cs typeface="Sakkal Majalla" panose="02000000000000000000" pitchFamily="2" charset="-78"/>
              </a:rPr>
              <a:t>س3: أكمل الفراغ:</a:t>
            </a:r>
            <a:endParaRPr lang="en-GB" sz="2800" b="1" dirty="0">
              <a:latin typeface="Sakkal Majalla" panose="02000000000000000000" pitchFamily="2" charset="-78"/>
              <a:cs typeface="Sakkal Majalla" panose="02000000000000000000" pitchFamily="2" charset="-78"/>
            </a:endParaRPr>
          </a:p>
        </p:txBody>
      </p:sp>
      <p:sp>
        <p:nvSpPr>
          <p:cNvPr id="8" name="مربع نص 7">
            <a:extLst>
              <a:ext uri="{FF2B5EF4-FFF2-40B4-BE49-F238E27FC236}">
                <a16:creationId xmlns:a16="http://schemas.microsoft.com/office/drawing/2014/main" id="{22B7047E-9A66-F702-73AD-8BCA596287D7}"/>
              </a:ext>
            </a:extLst>
          </p:cNvPr>
          <p:cNvSpPr txBox="1"/>
          <p:nvPr/>
        </p:nvSpPr>
        <p:spPr>
          <a:xfrm>
            <a:off x="2099388" y="2203685"/>
            <a:ext cx="9451910" cy="1569660"/>
          </a:xfrm>
          <a:prstGeom prst="rect">
            <a:avLst/>
          </a:prstGeom>
          <a:noFill/>
        </p:spPr>
        <p:txBody>
          <a:bodyPr wrap="square">
            <a:spAutoFit/>
          </a:bodyPr>
          <a:lstStyle/>
          <a:p>
            <a:r>
              <a:rPr lang="ar-SA" sz="2400" b="1" dirty="0">
                <a:latin typeface="Sakkal Majalla" panose="02000000000000000000" pitchFamily="2" charset="-78"/>
                <a:cs typeface="Sakkal Majalla" panose="02000000000000000000" pitchFamily="2" charset="-78"/>
              </a:rPr>
              <a:t>س4: ماذا يقصد بالتلوث الحراري مع التمثيل؟</a:t>
            </a:r>
          </a:p>
          <a:p>
            <a:r>
              <a:rPr lang="en-GB" sz="2400" b="1" dirty="0">
                <a:solidFill>
                  <a:srgbClr val="92D050"/>
                </a:solidFill>
                <a:latin typeface="Sakkal Majalla" panose="02000000000000000000" pitchFamily="2" charset="-78"/>
                <a:cs typeface="Sakkal Majalla" panose="02000000000000000000" pitchFamily="2" charset="-78"/>
              </a:rPr>
              <a:t>Thermal pollution‏ </a:t>
            </a:r>
            <a:r>
              <a:rPr lang="ar-SA" sz="2400" b="1" dirty="0">
                <a:solidFill>
                  <a:srgbClr val="92D050"/>
                </a:solidFill>
                <a:latin typeface="Sakkal Majalla" panose="02000000000000000000" pitchFamily="2" charset="-78"/>
                <a:cs typeface="Sakkal Majalla" panose="02000000000000000000" pitchFamily="2" charset="-78"/>
              </a:rPr>
              <a:t>هو تراجع جودة المياه بسبب تغير درجة الحرارة المحيطة. السبب الشائع لهذا التلوث هو استخدام المياه كمبرد لمحطات الطاقة وللصناعات حيث ترجع المياه للطبيعة بدرجة حرارة أعلى مما يؤثر على التركيب البيئي.</a:t>
            </a:r>
          </a:p>
        </p:txBody>
      </p:sp>
      <p:sp>
        <p:nvSpPr>
          <p:cNvPr id="2" name="مربع نص 1">
            <a:extLst>
              <a:ext uri="{FF2B5EF4-FFF2-40B4-BE49-F238E27FC236}">
                <a16:creationId xmlns:a16="http://schemas.microsoft.com/office/drawing/2014/main" id="{88D111E4-B8C2-B1ED-69E2-B1963B9370FB}"/>
              </a:ext>
            </a:extLst>
          </p:cNvPr>
          <p:cNvSpPr txBox="1"/>
          <p:nvPr/>
        </p:nvSpPr>
        <p:spPr>
          <a:xfrm>
            <a:off x="6564283" y="6450886"/>
            <a:ext cx="781395" cy="369332"/>
          </a:xfrm>
          <a:prstGeom prst="rect">
            <a:avLst/>
          </a:prstGeom>
          <a:noFill/>
        </p:spPr>
        <p:txBody>
          <a:bodyPr wrap="square">
            <a:spAutoFit/>
          </a:bodyPr>
          <a:lstStyle/>
          <a:p>
            <a:r>
              <a:rPr lang="ar-SA" b="1" dirty="0">
                <a:latin typeface="Sakkal Majalla" panose="02000000000000000000" pitchFamily="2" charset="-78"/>
                <a:cs typeface="Sakkal Majalla" panose="02000000000000000000" pitchFamily="2" charset="-78"/>
              </a:rPr>
              <a:t>(6-6)</a:t>
            </a:r>
            <a:endParaRPr lang="en-GB" b="1"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191227672"/>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4905</TotalTime>
  <Words>556</Words>
  <Application>Microsoft Office PowerPoint</Application>
  <PresentationFormat>شاشة عريضة</PresentationFormat>
  <Paragraphs>71</Paragraphs>
  <Slides>7</Slides>
  <Notes>0</Notes>
  <HiddenSlides>0</HiddenSlides>
  <MMClips>0</MMClips>
  <ScaleCrop>false</ScaleCrop>
  <HeadingPairs>
    <vt:vector size="6" baseType="variant">
      <vt:variant>
        <vt:lpstr>الخطوط المستخدمة</vt:lpstr>
      </vt:variant>
      <vt:variant>
        <vt:i4>10</vt:i4>
      </vt:variant>
      <vt:variant>
        <vt:lpstr>نسق</vt:lpstr>
      </vt:variant>
      <vt:variant>
        <vt:i4>2</vt:i4>
      </vt:variant>
      <vt:variant>
        <vt:lpstr>عناوين الشرائح</vt:lpstr>
      </vt:variant>
      <vt:variant>
        <vt:i4>7</vt:i4>
      </vt:variant>
    </vt:vector>
  </HeadingPairs>
  <TitlesOfParts>
    <vt:vector size="19" baseType="lpstr">
      <vt:lpstr>Arial</vt:lpstr>
      <vt:lpstr>Cairo</vt:lpstr>
      <vt:lpstr>Calibri</vt:lpstr>
      <vt:lpstr>Calibri Light</vt:lpstr>
      <vt:lpstr>Gill Sans MT</vt:lpstr>
      <vt:lpstr>Sakkal Majalla</vt:lpstr>
      <vt:lpstr>Times New Roman</vt:lpstr>
      <vt:lpstr>Verdana</vt:lpstr>
      <vt:lpstr>Wingdings</vt:lpstr>
      <vt:lpstr>Wingdings 2</vt:lpstr>
      <vt:lpstr>نسق Office</vt:lpstr>
      <vt:lpstr>انقلاب</vt:lpstr>
      <vt:lpstr> 586 حين   علم سلوك الحيوان متقدم 2 (1+0+1)</vt:lpstr>
      <vt:lpstr>الهدف العام للمقرر:</vt:lpstr>
      <vt:lpstr>محتـــــويات المقـــــــــــــرر:</vt:lpstr>
      <vt:lpstr>تعليمات هامة للعروض:</vt:lpstr>
      <vt:lpstr>عرض تقديمي في PowerPoint</vt:lpstr>
      <vt:lpstr>نماذج للأسئلة:</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‏‏مستخدم Windows</dc:creator>
  <cp:lastModifiedBy>Prof. Almansour Mansour</cp:lastModifiedBy>
  <cp:revision>67</cp:revision>
  <dcterms:created xsi:type="dcterms:W3CDTF">2017-09-20T07:52:49Z</dcterms:created>
  <dcterms:modified xsi:type="dcterms:W3CDTF">2023-08-25T07:15:24Z</dcterms:modified>
</cp:coreProperties>
</file>