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91" r:id="rId4"/>
    <p:sldId id="284" r:id="rId5"/>
    <p:sldId id="266" r:id="rId6"/>
    <p:sldId id="259" r:id="rId7"/>
    <p:sldId id="261" r:id="rId8"/>
    <p:sldId id="292" r:id="rId9"/>
    <p:sldId id="263" r:id="rId10"/>
    <p:sldId id="296" r:id="rId11"/>
    <p:sldId id="293" r:id="rId12"/>
    <p:sldId id="267" r:id="rId13"/>
    <p:sldId id="269" r:id="rId14"/>
    <p:sldId id="297" r:id="rId15"/>
    <p:sldId id="270" r:id="rId16"/>
    <p:sldId id="271" r:id="rId17"/>
    <p:sldId id="272" r:id="rId18"/>
    <p:sldId id="273" r:id="rId19"/>
    <p:sldId id="274" r:id="rId20"/>
    <p:sldId id="306" r:id="rId21"/>
    <p:sldId id="294" r:id="rId22"/>
    <p:sldId id="275" r:id="rId23"/>
    <p:sldId id="295" r:id="rId24"/>
    <p:sldId id="298" r:id="rId25"/>
    <p:sldId id="299" r:id="rId26"/>
    <p:sldId id="300" r:id="rId27"/>
    <p:sldId id="276" r:id="rId28"/>
    <p:sldId id="278" r:id="rId29"/>
    <p:sldId id="279" r:id="rId30"/>
    <p:sldId id="281" r:id="rId31"/>
    <p:sldId id="280" r:id="rId32"/>
    <p:sldId id="282" r:id="rId33"/>
    <p:sldId id="304" r:id="rId34"/>
    <p:sldId id="305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31"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FFFF"/>
    <a:srgbClr val="00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9D0BD2-6883-4CB2-9C66-EA45A53F4253}" type="datetimeFigureOut">
              <a:rPr lang="en-GB" smtClean="0"/>
              <a:pPr/>
              <a:t>20/02/2016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4A3FC2-0FF9-4BD5-86F4-F3BE2101BFD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C512E1-6495-42EA-96D4-0AE60F356F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D2A730-4DA7-470E-8677-3888AB852A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42869-F80E-4EA0-A102-94AEB11656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32EFA82-3482-4B91-A357-8CB4B2B5AF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9874B2-BFF9-485B-A3DC-0325F6FFEF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5C236-692F-421A-8A3B-A6F3C820A1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03953-D623-4482-A562-3D3B7FF048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B39C1A-7AC7-4B9A-AE75-0A4F968FF9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69D71B-F7F3-41C6-A92D-B0935D8D50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6053A-98DD-4084-8A1E-48C202A3C1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4AA0A-574E-4D1B-A954-699A898DA3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6FDB1-0D1E-47DE-B470-1E87C25889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FFB628E-80E1-46FE-B01F-57DCBD8B54C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8.wmf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9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wmf"/><Relationship Id="rId7" Type="http://schemas.openxmlformats.org/officeDocument/2006/relationships/image" Target="../media/image43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wmf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0"/>
            <a:ext cx="7772400" cy="1752600"/>
          </a:xfrm>
        </p:spPr>
        <p:txBody>
          <a:bodyPr/>
          <a:lstStyle/>
          <a:p>
            <a:r>
              <a:rPr lang="en-US" b="1" dirty="0"/>
              <a:t>MECHANICS OF METAL CUTTING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286000" y="2286000"/>
            <a:ext cx="4724401" cy="3657600"/>
            <a:chOff x="2057400" y="2667000"/>
            <a:chExt cx="4724401" cy="3657600"/>
          </a:xfrm>
        </p:grpSpPr>
        <p:grpSp>
          <p:nvGrpSpPr>
            <p:cNvPr id="9" name="Group 8"/>
            <p:cNvGrpSpPr/>
            <p:nvPr/>
          </p:nvGrpSpPr>
          <p:grpSpPr>
            <a:xfrm>
              <a:off x="2057400" y="2667000"/>
              <a:ext cx="4724401" cy="3657600"/>
              <a:chOff x="2590799" y="2819400"/>
              <a:chExt cx="4025537" cy="3276600"/>
            </a:xfrm>
          </p:grpSpPr>
          <p:pic>
            <p:nvPicPr>
              <p:cNvPr id="2058" name="Picture 10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590799" y="2819400"/>
                <a:ext cx="4025537" cy="3276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5181600" y="3215390"/>
                <a:ext cx="838200" cy="579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(feed force)</a:t>
                </a:r>
                <a:endParaRPr lang="en-GB" b="1" baseline="-25000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4343400" y="4648200"/>
                <a:ext cx="990600" cy="827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Main Cutting force</a:t>
                </a:r>
                <a:endParaRPr lang="en-GB" b="1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276600" y="3925669"/>
                <a:ext cx="990600" cy="579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b="1" dirty="0" smtClean="0"/>
                  <a:t>Radial force</a:t>
                </a:r>
                <a:endParaRPr lang="en-GB" b="1" dirty="0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2121110" y="4724400"/>
              <a:ext cx="1600200" cy="646331"/>
              <a:chOff x="5321510" y="2178570"/>
              <a:chExt cx="1600200" cy="646331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 flipH="1">
                <a:off x="5334000" y="2178570"/>
                <a:ext cx="11430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5321510" y="2178570"/>
                <a:ext cx="1600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Tool feed direction</a:t>
                </a:r>
                <a:endParaRPr lang="en-GB" b="1" dirty="0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Terminology</a:t>
            </a:r>
            <a:endParaRPr lang="en-US" b="1" dirty="0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2209800"/>
            <a:ext cx="4114800" cy="2917507"/>
          </a:xfrm>
          <a:solidFill>
            <a:schemeClr val="accent1"/>
          </a:solidFill>
          <a:ln cap="flat">
            <a:solidFill>
              <a:srgbClr val="FF0000"/>
            </a:solidFill>
            <a:headEnd type="none" w="med" len="med"/>
            <a:tailEnd type="none" w="med" len="med"/>
          </a:ln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09800"/>
            <a:ext cx="4114800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328060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228600"/>
            <a:ext cx="85344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all" spc="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Terminology</a:t>
            </a:r>
            <a:endParaRPr lang="en-US" sz="1600" b="1" cap="all" spc="0" dirty="0">
              <a:ln w="0"/>
              <a:solidFill>
                <a:schemeClr val="tx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28600" y="1143000"/>
            <a:ext cx="4419600" cy="3453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: Rack angle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smtClean="0"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: Frictional angle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ϕ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: Shear angle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Thrust Force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b="1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Cutting Force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Shear Force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Normal Shear Force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648200" y="1143000"/>
            <a:ext cx="44196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F: Frictional Force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N: Normal Frictional Force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V: Feed velocity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Vc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Chip velocity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Vs: Shear velocity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uiExpand="1" build="p"/>
      <p:bldP spid="61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977900"/>
            <a:ext cx="7670800" cy="416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1484126" y="387350"/>
            <a:ext cx="6177332" cy="5388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algn="ctr" eaLnBrk="0" hangingPunct="0">
              <a:lnSpc>
                <a:spcPct val="88000"/>
              </a:lnSpc>
            </a:pPr>
            <a:r>
              <a:rPr lang="en-US" sz="3600" b="1" dirty="0" smtClean="0">
                <a:latin typeface="Times New Roman" pitchFamily="18" charset="0"/>
              </a:rPr>
              <a:t>Forces </a:t>
            </a:r>
            <a:r>
              <a:rPr lang="en-US" sz="3600" b="1" dirty="0">
                <a:latin typeface="Times New Roman" pitchFamily="18" charset="0"/>
              </a:rPr>
              <a:t>For Orthogonal Model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5467350" y="5886450"/>
            <a:ext cx="103505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eaLnBrk="0" hangingPunct="0">
              <a:lnSpc>
                <a:spcPct val="88000"/>
              </a:lnSpc>
            </a:pPr>
            <a:r>
              <a:rPr lang="en-US" b="1">
                <a:latin typeface="Times New Roman" pitchFamily="18" charset="0"/>
              </a:rPr>
              <a:t>End view</a:t>
            </a:r>
          </a:p>
        </p:txBody>
      </p:sp>
      <p:sp>
        <p:nvSpPr>
          <p:cNvPr id="30727" name="Oval 7"/>
          <p:cNvSpPr>
            <a:spLocks noChangeArrowheads="1"/>
          </p:cNvSpPr>
          <p:nvPr/>
        </p:nvSpPr>
        <p:spPr bwMode="auto">
          <a:xfrm>
            <a:off x="5029200" y="4483100"/>
            <a:ext cx="3505200" cy="20574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317500" y="5330825"/>
            <a:ext cx="4689475" cy="831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/>
              <a:t>Note: For the 2D Orthogonal Mechanistic </a:t>
            </a:r>
          </a:p>
          <a:p>
            <a:pPr eaLnBrk="0" hangingPunct="0">
              <a:lnSpc>
                <a:spcPct val="90000"/>
              </a:lnSpc>
            </a:pPr>
            <a:r>
              <a:rPr lang="en-US" b="1"/>
              <a:t>Model we will ignore the Longitudinal</a:t>
            </a:r>
          </a:p>
          <a:p>
            <a:pPr eaLnBrk="0" hangingPunct="0">
              <a:lnSpc>
                <a:spcPct val="90000"/>
              </a:lnSpc>
            </a:pPr>
            <a:r>
              <a:rPr lang="en-US" b="1"/>
              <a:t> component</a:t>
            </a:r>
          </a:p>
        </p:txBody>
      </p:sp>
      <p:grpSp>
        <p:nvGrpSpPr>
          <p:cNvPr id="30729" name="Group 9"/>
          <p:cNvGrpSpPr>
            <a:grpSpLocks/>
          </p:cNvGrpSpPr>
          <p:nvPr/>
        </p:nvGrpSpPr>
        <p:grpSpPr bwMode="auto">
          <a:xfrm>
            <a:off x="5729288" y="4321175"/>
            <a:ext cx="2120900" cy="1985963"/>
            <a:chOff x="3609" y="2722"/>
            <a:chExt cx="1336" cy="1251"/>
          </a:xfrm>
        </p:grpSpPr>
        <p:sp>
          <p:nvSpPr>
            <p:cNvPr id="30730" name="Oval 10"/>
            <p:cNvSpPr>
              <a:spLocks noChangeArrowheads="1"/>
            </p:cNvSpPr>
            <p:nvPr/>
          </p:nvSpPr>
          <p:spPr bwMode="auto">
            <a:xfrm>
              <a:off x="3992" y="3029"/>
              <a:ext cx="740" cy="76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1" name="Freeform 11"/>
            <p:cNvSpPr>
              <a:spLocks/>
            </p:cNvSpPr>
            <p:nvPr/>
          </p:nvSpPr>
          <p:spPr bwMode="auto">
            <a:xfrm>
              <a:off x="3839" y="3412"/>
              <a:ext cx="249" cy="217"/>
            </a:xfrm>
            <a:custGeom>
              <a:avLst/>
              <a:gdLst/>
              <a:ahLst/>
              <a:cxnLst>
                <a:cxn ang="0">
                  <a:pos x="248" y="0"/>
                </a:cxn>
                <a:cxn ang="0">
                  <a:pos x="168" y="216"/>
                </a:cxn>
                <a:cxn ang="0">
                  <a:pos x="0" y="216"/>
                </a:cxn>
                <a:cxn ang="0">
                  <a:pos x="0" y="56"/>
                </a:cxn>
                <a:cxn ang="0">
                  <a:pos x="248" y="8"/>
                </a:cxn>
              </a:cxnLst>
              <a:rect l="0" t="0" r="r" b="b"/>
              <a:pathLst>
                <a:path w="249" h="217">
                  <a:moveTo>
                    <a:pt x="248" y="0"/>
                  </a:moveTo>
                  <a:lnTo>
                    <a:pt x="168" y="216"/>
                  </a:lnTo>
                  <a:lnTo>
                    <a:pt x="0" y="216"/>
                  </a:lnTo>
                  <a:lnTo>
                    <a:pt x="0" y="56"/>
                  </a:lnTo>
                  <a:lnTo>
                    <a:pt x="248" y="8"/>
                  </a:lnTo>
                </a:path>
              </a:pathLst>
            </a:custGeom>
            <a:pattFill prst="wdUpDiag">
              <a:fgClr>
                <a:schemeClr val="tx1"/>
              </a:fgClr>
              <a:bgClr>
                <a:schemeClr val="bg1"/>
              </a:bgClr>
            </a:pattFill>
            <a:ln w="254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30732" name="Oval 12"/>
            <p:cNvSpPr>
              <a:spLocks noChangeArrowheads="1"/>
            </p:cNvSpPr>
            <p:nvPr/>
          </p:nvSpPr>
          <p:spPr bwMode="auto">
            <a:xfrm>
              <a:off x="4088" y="3115"/>
              <a:ext cx="559" cy="581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3" name="Line 13"/>
            <p:cNvSpPr>
              <a:spLocks noChangeShapeType="1"/>
            </p:cNvSpPr>
            <p:nvPr/>
          </p:nvSpPr>
          <p:spPr bwMode="auto">
            <a:xfrm>
              <a:off x="3609" y="3427"/>
              <a:ext cx="13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30734" name="Line 14"/>
            <p:cNvSpPr>
              <a:spLocks noChangeShapeType="1"/>
            </p:cNvSpPr>
            <p:nvPr/>
          </p:nvSpPr>
          <p:spPr bwMode="auto">
            <a:xfrm>
              <a:off x="4367" y="2722"/>
              <a:ext cx="0" cy="12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3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3124200" y="6245225"/>
            <a:ext cx="2895600" cy="476250"/>
          </a:xfrm>
        </p:spPr>
        <p:txBody>
          <a:bodyPr>
            <a:normAutofit/>
          </a:bodyPr>
          <a:lstStyle/>
          <a:p>
            <a:pPr>
              <a:defRPr/>
            </a:pPr>
            <a:fld id="{E33728E1-4DCE-45E7-8943-BA29CA4501C6}" type="slidenum">
              <a:rPr lang="en-US" altLang="zh-CN" smtClean="0"/>
              <a:pPr>
                <a:defRPr/>
              </a:pPr>
              <a:t>12</a:t>
            </a:fld>
            <a:endParaRPr lang="en-US" altLang="zh-CN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21" name="Rectangle 53"/>
          <p:cNvSpPr>
            <a:spLocks noChangeArrowheads="1"/>
          </p:cNvSpPr>
          <p:nvPr/>
        </p:nvSpPr>
        <p:spPr bwMode="auto">
          <a:xfrm>
            <a:off x="1741488" y="369888"/>
            <a:ext cx="6657975" cy="1033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 defTabSz="933450">
              <a:lnSpc>
                <a:spcPct val="86000"/>
              </a:lnSpc>
            </a:pPr>
            <a:r>
              <a:rPr lang="en-US" sz="4400"/>
              <a:t>Orthogonal Cutting Model</a:t>
            </a:r>
            <a:r>
              <a:rPr lang="en-US" sz="4400">
                <a:solidFill>
                  <a:schemeClr val="hlink"/>
                </a:solidFill>
              </a:rPr>
              <a:t> </a:t>
            </a:r>
            <a:r>
              <a:rPr lang="en-US" sz="4400">
                <a:solidFill>
                  <a:schemeClr val="tx2"/>
                </a:solidFill>
              </a:rPr>
              <a:t/>
            </a:r>
            <a:br>
              <a:rPr lang="en-US" sz="4400">
                <a:solidFill>
                  <a:schemeClr val="tx2"/>
                </a:solidFill>
              </a:rPr>
            </a:br>
            <a:r>
              <a:rPr lang="en-US" sz="3100" i="1">
                <a:solidFill>
                  <a:schemeClr val="tx2"/>
                </a:solidFill>
              </a:rPr>
              <a:t>(Simple 2D mechanistic model)</a:t>
            </a:r>
          </a:p>
        </p:txBody>
      </p:sp>
      <p:sp>
        <p:nvSpPr>
          <p:cNvPr id="32822" name="Rectangle 54"/>
          <p:cNvSpPr>
            <a:spLocks noChangeArrowheads="1"/>
          </p:cNvSpPr>
          <p:nvPr/>
        </p:nvSpPr>
        <p:spPr bwMode="auto">
          <a:xfrm>
            <a:off x="1458913" y="5854700"/>
            <a:ext cx="7419975" cy="29210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 defTabSz="933450" eaLnBrk="0" hangingPunct="0">
              <a:lnSpc>
                <a:spcPct val="88000"/>
              </a:lnSpc>
            </a:pPr>
            <a:r>
              <a:rPr lang="en-US" b="1">
                <a:latin typeface="Times New Roman" pitchFamily="18" charset="0"/>
              </a:rPr>
              <a:t>Mechanism: Chips produced by the shearing process along the shear plane</a:t>
            </a:r>
          </a:p>
        </p:txBody>
      </p:sp>
      <p:sp>
        <p:nvSpPr>
          <p:cNvPr id="32823" name="Line 55"/>
          <p:cNvSpPr>
            <a:spLocks noChangeShapeType="1"/>
          </p:cNvSpPr>
          <p:nvPr/>
        </p:nvSpPr>
        <p:spPr bwMode="auto">
          <a:xfrm>
            <a:off x="569913" y="5715000"/>
            <a:ext cx="904875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24" name="Line 56"/>
          <p:cNvSpPr>
            <a:spLocks noChangeShapeType="1"/>
          </p:cNvSpPr>
          <p:nvPr/>
        </p:nvSpPr>
        <p:spPr bwMode="auto">
          <a:xfrm>
            <a:off x="487363" y="4670425"/>
            <a:ext cx="3624262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25" name="Freeform 57"/>
          <p:cNvSpPr>
            <a:spLocks/>
          </p:cNvSpPr>
          <p:nvPr/>
        </p:nvSpPr>
        <p:spPr bwMode="auto">
          <a:xfrm>
            <a:off x="4100513" y="4670425"/>
            <a:ext cx="5487987" cy="3619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28" y="227"/>
              </a:cxn>
              <a:cxn ang="0">
                <a:pos x="3456" y="227"/>
              </a:cxn>
            </a:cxnLst>
            <a:rect l="0" t="0" r="r" b="b"/>
            <a:pathLst>
              <a:path w="3457" h="228">
                <a:moveTo>
                  <a:pt x="0" y="0"/>
                </a:moveTo>
                <a:lnTo>
                  <a:pt x="628" y="227"/>
                </a:lnTo>
                <a:lnTo>
                  <a:pt x="3456" y="227"/>
                </a:lnTo>
              </a:path>
            </a:pathLst>
          </a:custGeom>
          <a:noFill/>
          <a:ln w="762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26" name="Line 58"/>
          <p:cNvSpPr>
            <a:spLocks noChangeShapeType="1"/>
          </p:cNvSpPr>
          <p:nvPr/>
        </p:nvSpPr>
        <p:spPr bwMode="auto">
          <a:xfrm flipV="1">
            <a:off x="5095875" y="2066925"/>
            <a:ext cx="914400" cy="295275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27" name="Freeform 59"/>
          <p:cNvSpPr>
            <a:spLocks/>
          </p:cNvSpPr>
          <p:nvPr/>
        </p:nvSpPr>
        <p:spPr bwMode="auto">
          <a:xfrm>
            <a:off x="4956175" y="1325563"/>
            <a:ext cx="104775" cy="514350"/>
          </a:xfrm>
          <a:custGeom>
            <a:avLst/>
            <a:gdLst/>
            <a:ahLst/>
            <a:cxnLst>
              <a:cxn ang="0">
                <a:pos x="39" y="323"/>
              </a:cxn>
              <a:cxn ang="0">
                <a:pos x="52" y="287"/>
              </a:cxn>
              <a:cxn ang="0">
                <a:pos x="52" y="251"/>
              </a:cxn>
              <a:cxn ang="0">
                <a:pos x="65" y="192"/>
              </a:cxn>
              <a:cxn ang="0">
                <a:pos x="65" y="144"/>
              </a:cxn>
              <a:cxn ang="0">
                <a:pos x="65" y="120"/>
              </a:cxn>
              <a:cxn ang="0">
                <a:pos x="52" y="84"/>
              </a:cxn>
              <a:cxn ang="0">
                <a:pos x="39" y="48"/>
              </a:cxn>
              <a:cxn ang="0">
                <a:pos x="13" y="12"/>
              </a:cxn>
              <a:cxn ang="0">
                <a:pos x="0" y="0"/>
              </a:cxn>
            </a:cxnLst>
            <a:rect l="0" t="0" r="r" b="b"/>
            <a:pathLst>
              <a:path w="66" h="324">
                <a:moveTo>
                  <a:pt x="39" y="323"/>
                </a:moveTo>
                <a:lnTo>
                  <a:pt x="52" y="287"/>
                </a:lnTo>
                <a:lnTo>
                  <a:pt x="52" y="251"/>
                </a:lnTo>
                <a:lnTo>
                  <a:pt x="65" y="192"/>
                </a:lnTo>
                <a:lnTo>
                  <a:pt x="65" y="144"/>
                </a:lnTo>
                <a:lnTo>
                  <a:pt x="65" y="120"/>
                </a:lnTo>
                <a:lnTo>
                  <a:pt x="52" y="84"/>
                </a:lnTo>
                <a:lnTo>
                  <a:pt x="39" y="48"/>
                </a:lnTo>
                <a:lnTo>
                  <a:pt x="13" y="12"/>
                </a:lnTo>
                <a:lnTo>
                  <a:pt x="0" y="0"/>
                </a:lnTo>
              </a:path>
            </a:pathLst>
          </a:custGeom>
          <a:noFill/>
          <a:ln w="762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28" name="Freeform 60"/>
          <p:cNvSpPr>
            <a:spLocks/>
          </p:cNvSpPr>
          <p:nvPr/>
        </p:nvSpPr>
        <p:spPr bwMode="auto">
          <a:xfrm>
            <a:off x="9545638" y="5030788"/>
            <a:ext cx="65087" cy="666750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40" y="24"/>
              </a:cxn>
              <a:cxn ang="0">
                <a:pos x="40" y="72"/>
              </a:cxn>
              <a:cxn ang="0">
                <a:pos x="26" y="132"/>
              </a:cxn>
              <a:cxn ang="0">
                <a:pos x="26" y="156"/>
              </a:cxn>
              <a:cxn ang="0">
                <a:pos x="13" y="180"/>
              </a:cxn>
              <a:cxn ang="0">
                <a:pos x="0" y="216"/>
              </a:cxn>
              <a:cxn ang="0">
                <a:pos x="0" y="240"/>
              </a:cxn>
              <a:cxn ang="0">
                <a:pos x="0" y="252"/>
              </a:cxn>
              <a:cxn ang="0">
                <a:pos x="13" y="287"/>
              </a:cxn>
              <a:cxn ang="0">
                <a:pos x="13" y="311"/>
              </a:cxn>
              <a:cxn ang="0">
                <a:pos x="26" y="359"/>
              </a:cxn>
              <a:cxn ang="0">
                <a:pos x="40" y="407"/>
              </a:cxn>
              <a:cxn ang="0">
                <a:pos x="40" y="419"/>
              </a:cxn>
            </a:cxnLst>
            <a:rect l="0" t="0" r="r" b="b"/>
            <a:pathLst>
              <a:path w="41" h="420">
                <a:moveTo>
                  <a:pt x="40" y="0"/>
                </a:moveTo>
                <a:lnTo>
                  <a:pt x="40" y="24"/>
                </a:lnTo>
                <a:lnTo>
                  <a:pt x="40" y="72"/>
                </a:lnTo>
                <a:lnTo>
                  <a:pt x="26" y="132"/>
                </a:lnTo>
                <a:lnTo>
                  <a:pt x="26" y="156"/>
                </a:lnTo>
                <a:lnTo>
                  <a:pt x="13" y="180"/>
                </a:lnTo>
                <a:lnTo>
                  <a:pt x="0" y="216"/>
                </a:lnTo>
                <a:lnTo>
                  <a:pt x="0" y="240"/>
                </a:lnTo>
                <a:lnTo>
                  <a:pt x="0" y="252"/>
                </a:lnTo>
                <a:lnTo>
                  <a:pt x="13" y="287"/>
                </a:lnTo>
                <a:lnTo>
                  <a:pt x="13" y="311"/>
                </a:lnTo>
                <a:lnTo>
                  <a:pt x="26" y="359"/>
                </a:lnTo>
                <a:lnTo>
                  <a:pt x="40" y="407"/>
                </a:lnTo>
                <a:lnTo>
                  <a:pt x="40" y="419"/>
                </a:lnTo>
              </a:path>
            </a:pathLst>
          </a:custGeom>
          <a:noFill/>
          <a:ln w="762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29" name="Freeform 61"/>
          <p:cNvSpPr>
            <a:spLocks/>
          </p:cNvSpPr>
          <p:nvPr/>
        </p:nvSpPr>
        <p:spPr bwMode="auto">
          <a:xfrm>
            <a:off x="525463" y="4670425"/>
            <a:ext cx="187325" cy="10080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" y="24"/>
              </a:cxn>
              <a:cxn ang="0">
                <a:pos x="26" y="60"/>
              </a:cxn>
              <a:cxn ang="0">
                <a:pos x="39" y="96"/>
              </a:cxn>
              <a:cxn ang="0">
                <a:pos x="39" y="119"/>
              </a:cxn>
              <a:cxn ang="0">
                <a:pos x="52" y="155"/>
              </a:cxn>
              <a:cxn ang="0">
                <a:pos x="52" y="179"/>
              </a:cxn>
              <a:cxn ang="0">
                <a:pos x="39" y="215"/>
              </a:cxn>
              <a:cxn ang="0">
                <a:pos x="39" y="227"/>
              </a:cxn>
              <a:cxn ang="0">
                <a:pos x="26" y="239"/>
              </a:cxn>
              <a:cxn ang="0">
                <a:pos x="13" y="263"/>
              </a:cxn>
              <a:cxn ang="0">
                <a:pos x="13" y="287"/>
              </a:cxn>
              <a:cxn ang="0">
                <a:pos x="13" y="323"/>
              </a:cxn>
              <a:cxn ang="0">
                <a:pos x="13" y="335"/>
              </a:cxn>
              <a:cxn ang="0">
                <a:pos x="26" y="359"/>
              </a:cxn>
              <a:cxn ang="0">
                <a:pos x="39" y="383"/>
              </a:cxn>
              <a:cxn ang="0">
                <a:pos x="52" y="395"/>
              </a:cxn>
              <a:cxn ang="0">
                <a:pos x="65" y="407"/>
              </a:cxn>
              <a:cxn ang="0">
                <a:pos x="78" y="419"/>
              </a:cxn>
              <a:cxn ang="0">
                <a:pos x="91" y="443"/>
              </a:cxn>
              <a:cxn ang="0">
                <a:pos x="104" y="467"/>
              </a:cxn>
              <a:cxn ang="0">
                <a:pos x="104" y="479"/>
              </a:cxn>
              <a:cxn ang="0">
                <a:pos x="117" y="514"/>
              </a:cxn>
              <a:cxn ang="0">
                <a:pos x="104" y="550"/>
              </a:cxn>
              <a:cxn ang="0">
                <a:pos x="91" y="562"/>
              </a:cxn>
              <a:cxn ang="0">
                <a:pos x="78" y="574"/>
              </a:cxn>
              <a:cxn ang="0">
                <a:pos x="52" y="598"/>
              </a:cxn>
              <a:cxn ang="0">
                <a:pos x="39" y="622"/>
              </a:cxn>
              <a:cxn ang="0">
                <a:pos x="26" y="634"/>
              </a:cxn>
            </a:cxnLst>
            <a:rect l="0" t="0" r="r" b="b"/>
            <a:pathLst>
              <a:path w="118" h="635">
                <a:moveTo>
                  <a:pt x="0" y="0"/>
                </a:moveTo>
                <a:lnTo>
                  <a:pt x="13" y="24"/>
                </a:lnTo>
                <a:lnTo>
                  <a:pt x="26" y="60"/>
                </a:lnTo>
                <a:lnTo>
                  <a:pt x="39" y="96"/>
                </a:lnTo>
                <a:lnTo>
                  <a:pt x="39" y="119"/>
                </a:lnTo>
                <a:lnTo>
                  <a:pt x="52" y="155"/>
                </a:lnTo>
                <a:lnTo>
                  <a:pt x="52" y="179"/>
                </a:lnTo>
                <a:lnTo>
                  <a:pt x="39" y="215"/>
                </a:lnTo>
                <a:lnTo>
                  <a:pt x="39" y="227"/>
                </a:lnTo>
                <a:lnTo>
                  <a:pt x="26" y="239"/>
                </a:lnTo>
                <a:lnTo>
                  <a:pt x="13" y="263"/>
                </a:lnTo>
                <a:lnTo>
                  <a:pt x="13" y="287"/>
                </a:lnTo>
                <a:lnTo>
                  <a:pt x="13" y="323"/>
                </a:lnTo>
                <a:lnTo>
                  <a:pt x="13" y="335"/>
                </a:lnTo>
                <a:lnTo>
                  <a:pt x="26" y="359"/>
                </a:lnTo>
                <a:lnTo>
                  <a:pt x="39" y="383"/>
                </a:lnTo>
                <a:lnTo>
                  <a:pt x="52" y="395"/>
                </a:lnTo>
                <a:lnTo>
                  <a:pt x="65" y="407"/>
                </a:lnTo>
                <a:lnTo>
                  <a:pt x="78" y="419"/>
                </a:lnTo>
                <a:lnTo>
                  <a:pt x="91" y="443"/>
                </a:lnTo>
                <a:lnTo>
                  <a:pt x="104" y="467"/>
                </a:lnTo>
                <a:lnTo>
                  <a:pt x="104" y="479"/>
                </a:lnTo>
                <a:lnTo>
                  <a:pt x="117" y="514"/>
                </a:lnTo>
                <a:lnTo>
                  <a:pt x="104" y="550"/>
                </a:lnTo>
                <a:lnTo>
                  <a:pt x="91" y="562"/>
                </a:lnTo>
                <a:lnTo>
                  <a:pt x="78" y="574"/>
                </a:lnTo>
                <a:lnTo>
                  <a:pt x="52" y="598"/>
                </a:lnTo>
                <a:lnTo>
                  <a:pt x="39" y="622"/>
                </a:lnTo>
                <a:lnTo>
                  <a:pt x="26" y="634"/>
                </a:lnTo>
              </a:path>
            </a:pathLst>
          </a:custGeom>
          <a:noFill/>
          <a:ln w="762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0" name="Line 62"/>
          <p:cNvSpPr>
            <a:spLocks noChangeShapeType="1"/>
          </p:cNvSpPr>
          <p:nvPr/>
        </p:nvSpPr>
        <p:spPr bwMode="auto">
          <a:xfrm flipV="1">
            <a:off x="5092700" y="2940050"/>
            <a:ext cx="0" cy="20970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1" name="Arc 63"/>
          <p:cNvSpPr>
            <a:spLocks/>
          </p:cNvSpPr>
          <p:nvPr/>
        </p:nvSpPr>
        <p:spPr bwMode="auto">
          <a:xfrm>
            <a:off x="5114925" y="3910013"/>
            <a:ext cx="265113" cy="136525"/>
          </a:xfrm>
          <a:custGeom>
            <a:avLst/>
            <a:gdLst>
              <a:gd name="G0" fmla="+- 129 0 0"/>
              <a:gd name="G1" fmla="+- 21600 0 0"/>
              <a:gd name="G2" fmla="+- 21600 0 0"/>
              <a:gd name="T0" fmla="*/ 0 w 21728"/>
              <a:gd name="T1" fmla="*/ 0 h 21600"/>
              <a:gd name="T2" fmla="*/ 21728 w 21728"/>
              <a:gd name="T3" fmla="*/ 21347 h 21600"/>
              <a:gd name="T4" fmla="*/ 129 w 2172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28" h="21600" fill="none" extrusionOk="0">
                <a:moveTo>
                  <a:pt x="0" y="0"/>
                </a:moveTo>
                <a:cubicBezTo>
                  <a:pt x="43" y="0"/>
                  <a:pt x="86" y="-1"/>
                  <a:pt x="129" y="0"/>
                </a:cubicBezTo>
                <a:cubicBezTo>
                  <a:pt x="11959" y="0"/>
                  <a:pt x="21588" y="9517"/>
                  <a:pt x="21727" y="21347"/>
                </a:cubicBezTo>
              </a:path>
              <a:path w="21728" h="21600" stroke="0" extrusionOk="0">
                <a:moveTo>
                  <a:pt x="0" y="0"/>
                </a:moveTo>
                <a:cubicBezTo>
                  <a:pt x="43" y="0"/>
                  <a:pt x="86" y="-1"/>
                  <a:pt x="129" y="0"/>
                </a:cubicBezTo>
                <a:cubicBezTo>
                  <a:pt x="11959" y="0"/>
                  <a:pt x="21588" y="9517"/>
                  <a:pt x="21727" y="21347"/>
                </a:cubicBezTo>
                <a:lnTo>
                  <a:pt x="129" y="2160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2" name="Rectangle 64"/>
          <p:cNvSpPr>
            <a:spLocks noChangeArrowheads="1"/>
          </p:cNvSpPr>
          <p:nvPr/>
        </p:nvSpPr>
        <p:spPr bwMode="auto">
          <a:xfrm>
            <a:off x="5092700" y="3525838"/>
            <a:ext cx="32861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Symbol" pitchFamily="18" charset="2"/>
              </a:rPr>
              <a:t>a</a:t>
            </a:r>
          </a:p>
        </p:txBody>
      </p:sp>
      <p:sp>
        <p:nvSpPr>
          <p:cNvPr id="32833" name="Freeform 65"/>
          <p:cNvSpPr>
            <a:spLocks/>
          </p:cNvSpPr>
          <p:nvPr/>
        </p:nvSpPr>
        <p:spPr bwMode="auto">
          <a:xfrm>
            <a:off x="4740275" y="3257550"/>
            <a:ext cx="742950" cy="192088"/>
          </a:xfrm>
          <a:custGeom>
            <a:avLst/>
            <a:gdLst/>
            <a:ahLst/>
            <a:cxnLst>
              <a:cxn ang="0">
                <a:pos x="0" y="120"/>
              </a:cxn>
              <a:cxn ang="0">
                <a:pos x="29" y="86"/>
              </a:cxn>
              <a:cxn ang="0">
                <a:pos x="72" y="51"/>
              </a:cxn>
              <a:cxn ang="0">
                <a:pos x="132" y="17"/>
              </a:cxn>
              <a:cxn ang="0">
                <a:pos x="204" y="0"/>
              </a:cxn>
              <a:cxn ang="0">
                <a:pos x="233" y="0"/>
              </a:cxn>
              <a:cxn ang="0">
                <a:pos x="262" y="0"/>
              </a:cxn>
              <a:cxn ang="0">
                <a:pos x="335" y="0"/>
              </a:cxn>
              <a:cxn ang="0">
                <a:pos x="393" y="34"/>
              </a:cxn>
              <a:cxn ang="0">
                <a:pos x="438" y="69"/>
              </a:cxn>
              <a:cxn ang="0">
                <a:pos x="467" y="103"/>
              </a:cxn>
            </a:cxnLst>
            <a:rect l="0" t="0" r="r" b="b"/>
            <a:pathLst>
              <a:path w="468" h="121">
                <a:moveTo>
                  <a:pt x="0" y="120"/>
                </a:moveTo>
                <a:lnTo>
                  <a:pt x="29" y="86"/>
                </a:lnTo>
                <a:lnTo>
                  <a:pt x="72" y="51"/>
                </a:lnTo>
                <a:lnTo>
                  <a:pt x="132" y="17"/>
                </a:lnTo>
                <a:lnTo>
                  <a:pt x="204" y="0"/>
                </a:lnTo>
                <a:lnTo>
                  <a:pt x="233" y="0"/>
                </a:lnTo>
                <a:lnTo>
                  <a:pt x="262" y="0"/>
                </a:lnTo>
                <a:lnTo>
                  <a:pt x="335" y="0"/>
                </a:lnTo>
                <a:lnTo>
                  <a:pt x="393" y="34"/>
                </a:lnTo>
                <a:lnTo>
                  <a:pt x="438" y="69"/>
                </a:lnTo>
                <a:lnTo>
                  <a:pt x="467" y="103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4" name="Line 66"/>
          <p:cNvSpPr>
            <a:spLocks noChangeShapeType="1"/>
          </p:cNvSpPr>
          <p:nvPr/>
        </p:nvSpPr>
        <p:spPr bwMode="auto">
          <a:xfrm flipH="1">
            <a:off x="1752600" y="5029200"/>
            <a:ext cx="343058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5" name="Freeform 67"/>
          <p:cNvSpPr>
            <a:spLocks/>
          </p:cNvSpPr>
          <p:nvPr/>
        </p:nvSpPr>
        <p:spPr bwMode="auto">
          <a:xfrm>
            <a:off x="1630363" y="4403725"/>
            <a:ext cx="112712" cy="217488"/>
          </a:xfrm>
          <a:custGeom>
            <a:avLst/>
            <a:gdLst/>
            <a:ahLst/>
            <a:cxnLst>
              <a:cxn ang="0">
                <a:pos x="35" y="136"/>
              </a:cxn>
              <a:cxn ang="0">
                <a:pos x="0" y="0"/>
              </a:cxn>
              <a:cxn ang="0">
                <a:pos x="35" y="0"/>
              </a:cxn>
              <a:cxn ang="0">
                <a:pos x="70" y="0"/>
              </a:cxn>
              <a:cxn ang="0">
                <a:pos x="35" y="136"/>
              </a:cxn>
            </a:cxnLst>
            <a:rect l="0" t="0" r="r" b="b"/>
            <a:pathLst>
              <a:path w="71" h="137">
                <a:moveTo>
                  <a:pt x="35" y="136"/>
                </a:moveTo>
                <a:lnTo>
                  <a:pt x="0" y="0"/>
                </a:lnTo>
                <a:lnTo>
                  <a:pt x="35" y="0"/>
                </a:lnTo>
                <a:lnTo>
                  <a:pt x="70" y="0"/>
                </a:lnTo>
                <a:lnTo>
                  <a:pt x="35" y="136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6" name="Line 68"/>
          <p:cNvSpPr>
            <a:spLocks noChangeShapeType="1"/>
          </p:cNvSpPr>
          <p:nvPr/>
        </p:nvSpPr>
        <p:spPr bwMode="auto">
          <a:xfrm flipV="1">
            <a:off x="1704975" y="3986213"/>
            <a:ext cx="0" cy="42386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7" name="Freeform 69"/>
          <p:cNvSpPr>
            <a:spLocks/>
          </p:cNvSpPr>
          <p:nvPr/>
        </p:nvSpPr>
        <p:spPr bwMode="auto">
          <a:xfrm>
            <a:off x="1630363" y="5049838"/>
            <a:ext cx="112712" cy="217487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70" y="136"/>
              </a:cxn>
              <a:cxn ang="0">
                <a:pos x="35" y="136"/>
              </a:cxn>
              <a:cxn ang="0">
                <a:pos x="0" y="136"/>
              </a:cxn>
              <a:cxn ang="0">
                <a:pos x="35" y="0"/>
              </a:cxn>
            </a:cxnLst>
            <a:rect l="0" t="0" r="r" b="b"/>
            <a:pathLst>
              <a:path w="71" h="137">
                <a:moveTo>
                  <a:pt x="35" y="0"/>
                </a:moveTo>
                <a:lnTo>
                  <a:pt x="70" y="136"/>
                </a:lnTo>
                <a:lnTo>
                  <a:pt x="35" y="136"/>
                </a:lnTo>
                <a:lnTo>
                  <a:pt x="0" y="136"/>
                </a:lnTo>
                <a:lnTo>
                  <a:pt x="35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8" name="Line 70"/>
          <p:cNvSpPr>
            <a:spLocks noChangeShapeType="1"/>
          </p:cNvSpPr>
          <p:nvPr/>
        </p:nvSpPr>
        <p:spPr bwMode="auto">
          <a:xfrm>
            <a:off x="1704975" y="5278438"/>
            <a:ext cx="0" cy="23336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9" name="Rectangle 71"/>
          <p:cNvSpPr>
            <a:spLocks noChangeArrowheads="1"/>
          </p:cNvSpPr>
          <p:nvPr/>
        </p:nvSpPr>
        <p:spPr bwMode="auto">
          <a:xfrm>
            <a:off x="1330325" y="4044950"/>
            <a:ext cx="27305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 b="1">
                <a:solidFill>
                  <a:srgbClr val="000000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32840" name="Rectangle 72"/>
          <p:cNvSpPr>
            <a:spLocks noChangeArrowheads="1"/>
          </p:cNvSpPr>
          <p:nvPr/>
        </p:nvSpPr>
        <p:spPr bwMode="auto">
          <a:xfrm>
            <a:off x="1454150" y="4156075"/>
            <a:ext cx="273050" cy="284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32841" name="Freeform 73"/>
          <p:cNvSpPr>
            <a:spLocks/>
          </p:cNvSpPr>
          <p:nvPr/>
        </p:nvSpPr>
        <p:spPr bwMode="auto">
          <a:xfrm>
            <a:off x="4491038" y="4872038"/>
            <a:ext cx="104775" cy="192087"/>
          </a:xfrm>
          <a:custGeom>
            <a:avLst/>
            <a:gdLst/>
            <a:ahLst/>
            <a:cxnLst>
              <a:cxn ang="0">
                <a:pos x="0" y="120"/>
              </a:cxn>
              <a:cxn ang="0">
                <a:pos x="0" y="96"/>
              </a:cxn>
              <a:cxn ang="0">
                <a:pos x="13" y="48"/>
              </a:cxn>
              <a:cxn ang="0">
                <a:pos x="13" y="36"/>
              </a:cxn>
              <a:cxn ang="0">
                <a:pos x="26" y="24"/>
              </a:cxn>
              <a:cxn ang="0">
                <a:pos x="39" y="12"/>
              </a:cxn>
              <a:cxn ang="0">
                <a:pos x="52" y="0"/>
              </a:cxn>
              <a:cxn ang="0">
                <a:pos x="65" y="0"/>
              </a:cxn>
            </a:cxnLst>
            <a:rect l="0" t="0" r="r" b="b"/>
            <a:pathLst>
              <a:path w="66" h="121">
                <a:moveTo>
                  <a:pt x="0" y="120"/>
                </a:moveTo>
                <a:lnTo>
                  <a:pt x="0" y="96"/>
                </a:lnTo>
                <a:lnTo>
                  <a:pt x="13" y="48"/>
                </a:lnTo>
                <a:lnTo>
                  <a:pt x="13" y="36"/>
                </a:lnTo>
                <a:lnTo>
                  <a:pt x="26" y="24"/>
                </a:lnTo>
                <a:lnTo>
                  <a:pt x="39" y="12"/>
                </a:lnTo>
                <a:lnTo>
                  <a:pt x="52" y="0"/>
                </a:lnTo>
                <a:lnTo>
                  <a:pt x="65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42" name="Rectangle 74"/>
          <p:cNvSpPr>
            <a:spLocks noChangeArrowheads="1"/>
          </p:cNvSpPr>
          <p:nvPr/>
        </p:nvSpPr>
        <p:spPr bwMode="auto">
          <a:xfrm>
            <a:off x="4094163" y="4760913"/>
            <a:ext cx="303212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32843" name="Freeform 75"/>
          <p:cNvSpPr>
            <a:spLocks/>
          </p:cNvSpPr>
          <p:nvPr/>
        </p:nvSpPr>
        <p:spPr bwMode="auto">
          <a:xfrm>
            <a:off x="5226050" y="3225800"/>
            <a:ext cx="238125" cy="141288"/>
          </a:xfrm>
          <a:custGeom>
            <a:avLst/>
            <a:gdLst/>
            <a:ahLst/>
            <a:cxnLst>
              <a:cxn ang="0">
                <a:pos x="149" y="88"/>
              </a:cxn>
              <a:cxn ang="0">
                <a:pos x="0" y="55"/>
              </a:cxn>
              <a:cxn ang="0">
                <a:pos x="12" y="22"/>
              </a:cxn>
              <a:cxn ang="0">
                <a:pos x="37" y="0"/>
              </a:cxn>
              <a:cxn ang="0">
                <a:pos x="149" y="88"/>
              </a:cxn>
            </a:cxnLst>
            <a:rect l="0" t="0" r="r" b="b"/>
            <a:pathLst>
              <a:path w="150" h="89">
                <a:moveTo>
                  <a:pt x="149" y="88"/>
                </a:moveTo>
                <a:lnTo>
                  <a:pt x="0" y="55"/>
                </a:lnTo>
                <a:lnTo>
                  <a:pt x="12" y="22"/>
                </a:lnTo>
                <a:lnTo>
                  <a:pt x="37" y="0"/>
                </a:lnTo>
                <a:lnTo>
                  <a:pt x="149" y="88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44" name="Line 76"/>
          <p:cNvSpPr>
            <a:spLocks noChangeShapeType="1"/>
          </p:cNvSpPr>
          <p:nvPr/>
        </p:nvSpPr>
        <p:spPr bwMode="auto">
          <a:xfrm flipH="1" flipV="1">
            <a:off x="5246688" y="3263900"/>
            <a:ext cx="61912" cy="396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45" name="Freeform 77"/>
          <p:cNvSpPr>
            <a:spLocks/>
          </p:cNvSpPr>
          <p:nvPr/>
        </p:nvSpPr>
        <p:spPr bwMode="auto">
          <a:xfrm>
            <a:off x="4648200" y="3321050"/>
            <a:ext cx="238125" cy="141288"/>
          </a:xfrm>
          <a:custGeom>
            <a:avLst/>
            <a:gdLst/>
            <a:ahLst/>
            <a:cxnLst>
              <a:cxn ang="0">
                <a:pos x="0" y="88"/>
              </a:cxn>
              <a:cxn ang="0">
                <a:pos x="111" y="0"/>
              </a:cxn>
              <a:cxn ang="0">
                <a:pos x="137" y="22"/>
              </a:cxn>
              <a:cxn ang="0">
                <a:pos x="149" y="55"/>
              </a:cxn>
              <a:cxn ang="0">
                <a:pos x="0" y="88"/>
              </a:cxn>
            </a:cxnLst>
            <a:rect l="0" t="0" r="r" b="b"/>
            <a:pathLst>
              <a:path w="150" h="89">
                <a:moveTo>
                  <a:pt x="0" y="88"/>
                </a:moveTo>
                <a:lnTo>
                  <a:pt x="111" y="0"/>
                </a:lnTo>
                <a:lnTo>
                  <a:pt x="137" y="22"/>
                </a:lnTo>
                <a:lnTo>
                  <a:pt x="149" y="55"/>
                </a:lnTo>
                <a:lnTo>
                  <a:pt x="0" y="88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46" name="Rectangle 78"/>
          <p:cNvSpPr>
            <a:spLocks noChangeArrowheads="1"/>
          </p:cNvSpPr>
          <p:nvPr/>
        </p:nvSpPr>
        <p:spPr bwMode="auto">
          <a:xfrm>
            <a:off x="5133975" y="2994025"/>
            <a:ext cx="336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Geneva" charset="0"/>
              </a:rPr>
              <a:t>+</a:t>
            </a:r>
          </a:p>
        </p:txBody>
      </p:sp>
      <p:sp>
        <p:nvSpPr>
          <p:cNvPr id="32847" name="Rectangle 79"/>
          <p:cNvSpPr>
            <a:spLocks noChangeArrowheads="1"/>
          </p:cNvSpPr>
          <p:nvPr/>
        </p:nvSpPr>
        <p:spPr bwMode="auto">
          <a:xfrm>
            <a:off x="4987925" y="2386013"/>
            <a:ext cx="711200" cy="587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Rake </a:t>
            </a:r>
          </a:p>
          <a:p>
            <a:pPr eaLnBrk="0" latinLnBrk="1" hangingPunct="0">
              <a:lnSpc>
                <a:spcPct val="90000"/>
              </a:lnSpc>
            </a:pPr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2848" name="Rectangle 80"/>
          <p:cNvSpPr>
            <a:spLocks noChangeArrowheads="1"/>
          </p:cNvSpPr>
          <p:nvPr/>
        </p:nvSpPr>
        <p:spPr bwMode="auto">
          <a:xfrm>
            <a:off x="4987925" y="2613025"/>
            <a:ext cx="7429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Angle</a:t>
            </a:r>
          </a:p>
        </p:txBody>
      </p:sp>
      <p:sp>
        <p:nvSpPr>
          <p:cNvPr id="32849" name="Rectangle 81"/>
          <p:cNvSpPr>
            <a:spLocks noChangeArrowheads="1"/>
          </p:cNvSpPr>
          <p:nvPr/>
        </p:nvSpPr>
        <p:spPr bwMode="auto">
          <a:xfrm>
            <a:off x="3803650" y="3392488"/>
            <a:ext cx="6286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Chip</a:t>
            </a:r>
          </a:p>
        </p:txBody>
      </p:sp>
      <p:sp>
        <p:nvSpPr>
          <p:cNvPr id="32850" name="Rectangle 82"/>
          <p:cNvSpPr>
            <a:spLocks noChangeArrowheads="1"/>
          </p:cNvSpPr>
          <p:nvPr/>
        </p:nvSpPr>
        <p:spPr bwMode="auto">
          <a:xfrm>
            <a:off x="7191375" y="5254625"/>
            <a:ext cx="11874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Workpiece</a:t>
            </a:r>
          </a:p>
        </p:txBody>
      </p:sp>
      <p:sp>
        <p:nvSpPr>
          <p:cNvPr id="32851" name="Freeform 83"/>
          <p:cNvSpPr>
            <a:spLocks/>
          </p:cNvSpPr>
          <p:nvPr/>
        </p:nvSpPr>
        <p:spPr bwMode="auto">
          <a:xfrm>
            <a:off x="6684963" y="4683125"/>
            <a:ext cx="52387" cy="323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31"/>
              </a:cxn>
              <a:cxn ang="0">
                <a:pos x="23" y="77"/>
              </a:cxn>
              <a:cxn ang="0">
                <a:pos x="27" y="109"/>
              </a:cxn>
              <a:cxn ang="0">
                <a:pos x="32" y="140"/>
              </a:cxn>
              <a:cxn ang="0">
                <a:pos x="32" y="187"/>
              </a:cxn>
              <a:cxn ang="0">
                <a:pos x="27" y="203"/>
              </a:cxn>
            </a:cxnLst>
            <a:rect l="0" t="0" r="r" b="b"/>
            <a:pathLst>
              <a:path w="33" h="204">
                <a:moveTo>
                  <a:pt x="0" y="0"/>
                </a:moveTo>
                <a:lnTo>
                  <a:pt x="9" y="31"/>
                </a:lnTo>
                <a:lnTo>
                  <a:pt x="23" y="77"/>
                </a:lnTo>
                <a:lnTo>
                  <a:pt x="27" y="109"/>
                </a:lnTo>
                <a:lnTo>
                  <a:pt x="32" y="140"/>
                </a:lnTo>
                <a:lnTo>
                  <a:pt x="32" y="187"/>
                </a:lnTo>
                <a:lnTo>
                  <a:pt x="27" y="203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52" name="Rectangle 84"/>
          <p:cNvSpPr>
            <a:spLocks noChangeArrowheads="1"/>
          </p:cNvSpPr>
          <p:nvPr/>
        </p:nvSpPr>
        <p:spPr bwMode="auto">
          <a:xfrm>
            <a:off x="6899275" y="4646613"/>
            <a:ext cx="171291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Clearance Angle</a:t>
            </a:r>
          </a:p>
        </p:txBody>
      </p:sp>
      <p:sp>
        <p:nvSpPr>
          <p:cNvPr id="32853" name="Rectangle 85"/>
          <p:cNvSpPr>
            <a:spLocks noChangeArrowheads="1"/>
          </p:cNvSpPr>
          <p:nvPr/>
        </p:nvSpPr>
        <p:spPr bwMode="auto">
          <a:xfrm>
            <a:off x="2598738" y="4684713"/>
            <a:ext cx="132080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Shear Angle</a:t>
            </a:r>
          </a:p>
        </p:txBody>
      </p:sp>
      <p:sp>
        <p:nvSpPr>
          <p:cNvPr id="32854" name="Freeform 86"/>
          <p:cNvSpPr>
            <a:spLocks/>
          </p:cNvSpPr>
          <p:nvPr/>
        </p:nvSpPr>
        <p:spPr bwMode="auto">
          <a:xfrm>
            <a:off x="4984750" y="1952625"/>
            <a:ext cx="238125" cy="1031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9" y="0"/>
              </a:cxn>
              <a:cxn ang="0">
                <a:pos x="137" y="32"/>
              </a:cxn>
              <a:cxn ang="0">
                <a:pos x="124" y="64"/>
              </a:cxn>
              <a:cxn ang="0">
                <a:pos x="0" y="0"/>
              </a:cxn>
            </a:cxnLst>
            <a:rect l="0" t="0" r="r" b="b"/>
            <a:pathLst>
              <a:path w="150" h="65">
                <a:moveTo>
                  <a:pt x="0" y="0"/>
                </a:moveTo>
                <a:lnTo>
                  <a:pt x="149" y="0"/>
                </a:lnTo>
                <a:lnTo>
                  <a:pt x="137" y="32"/>
                </a:lnTo>
                <a:lnTo>
                  <a:pt x="124" y="64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55" name="Freeform 87"/>
          <p:cNvSpPr>
            <a:spLocks/>
          </p:cNvSpPr>
          <p:nvPr/>
        </p:nvSpPr>
        <p:spPr bwMode="auto">
          <a:xfrm>
            <a:off x="5662613" y="2066925"/>
            <a:ext cx="258762" cy="120650"/>
          </a:xfrm>
          <a:custGeom>
            <a:avLst/>
            <a:gdLst/>
            <a:ahLst/>
            <a:cxnLst>
              <a:cxn ang="0">
                <a:pos x="162" y="75"/>
              </a:cxn>
              <a:cxn ang="0">
                <a:pos x="0" y="65"/>
              </a:cxn>
              <a:cxn ang="0">
                <a:pos x="12" y="33"/>
              </a:cxn>
              <a:cxn ang="0">
                <a:pos x="25" y="0"/>
              </a:cxn>
              <a:cxn ang="0">
                <a:pos x="162" y="75"/>
              </a:cxn>
            </a:cxnLst>
            <a:rect l="0" t="0" r="r" b="b"/>
            <a:pathLst>
              <a:path w="163" h="76">
                <a:moveTo>
                  <a:pt x="162" y="75"/>
                </a:moveTo>
                <a:lnTo>
                  <a:pt x="0" y="65"/>
                </a:lnTo>
                <a:lnTo>
                  <a:pt x="12" y="33"/>
                </a:lnTo>
                <a:lnTo>
                  <a:pt x="25" y="0"/>
                </a:lnTo>
                <a:lnTo>
                  <a:pt x="162" y="75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56" name="Line 88"/>
          <p:cNvSpPr>
            <a:spLocks noChangeShapeType="1"/>
          </p:cNvSpPr>
          <p:nvPr/>
        </p:nvSpPr>
        <p:spPr bwMode="auto">
          <a:xfrm>
            <a:off x="5175250" y="2003425"/>
            <a:ext cx="515938" cy="1333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32857" name="Group 89"/>
          <p:cNvGrpSpPr>
            <a:grpSpLocks/>
          </p:cNvGrpSpPr>
          <p:nvPr/>
        </p:nvGrpSpPr>
        <p:grpSpPr bwMode="auto">
          <a:xfrm>
            <a:off x="5383213" y="1720850"/>
            <a:ext cx="368300" cy="344488"/>
            <a:chOff x="3391" y="1084"/>
            <a:chExt cx="232" cy="217"/>
          </a:xfrm>
        </p:grpSpPr>
        <p:sp>
          <p:nvSpPr>
            <p:cNvPr id="32858" name="Rectangle 90"/>
            <p:cNvSpPr>
              <a:spLocks noChangeArrowheads="1"/>
            </p:cNvSpPr>
            <p:nvPr/>
          </p:nvSpPr>
          <p:spPr bwMode="auto">
            <a:xfrm>
              <a:off x="3391" y="1084"/>
              <a:ext cx="156" cy="21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</a:p>
          </p:txBody>
        </p:sp>
        <p:sp>
          <p:nvSpPr>
            <p:cNvPr id="32859" name="Rectangle 91"/>
            <p:cNvSpPr>
              <a:spLocks noChangeArrowheads="1"/>
            </p:cNvSpPr>
            <p:nvPr/>
          </p:nvSpPr>
          <p:spPr bwMode="auto">
            <a:xfrm>
              <a:off x="3457" y="1122"/>
              <a:ext cx="166" cy="17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</a:p>
          </p:txBody>
        </p:sp>
      </p:grpSp>
      <p:sp>
        <p:nvSpPr>
          <p:cNvPr id="32860" name="Rectangle 92"/>
          <p:cNvSpPr>
            <a:spLocks noChangeArrowheads="1"/>
          </p:cNvSpPr>
          <p:nvPr/>
        </p:nvSpPr>
        <p:spPr bwMode="auto">
          <a:xfrm>
            <a:off x="404813" y="3754438"/>
            <a:ext cx="12763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depth of cut</a:t>
            </a:r>
          </a:p>
        </p:txBody>
      </p:sp>
      <p:sp>
        <p:nvSpPr>
          <p:cNvPr id="32861" name="Rectangle 93"/>
          <p:cNvSpPr>
            <a:spLocks noChangeArrowheads="1"/>
          </p:cNvSpPr>
          <p:nvPr/>
        </p:nvSpPr>
        <p:spPr bwMode="auto">
          <a:xfrm>
            <a:off x="3325813" y="1758950"/>
            <a:ext cx="153670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Chip thickness</a:t>
            </a:r>
          </a:p>
        </p:txBody>
      </p:sp>
      <p:sp>
        <p:nvSpPr>
          <p:cNvPr id="32862" name="Rectangle 94"/>
          <p:cNvSpPr>
            <a:spLocks noChangeArrowheads="1"/>
          </p:cNvSpPr>
          <p:nvPr/>
        </p:nvSpPr>
        <p:spPr bwMode="auto">
          <a:xfrm>
            <a:off x="6505575" y="3316288"/>
            <a:ext cx="6159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Tool</a:t>
            </a:r>
          </a:p>
        </p:txBody>
      </p:sp>
      <p:sp>
        <p:nvSpPr>
          <p:cNvPr id="32863" name="Freeform 95"/>
          <p:cNvSpPr>
            <a:spLocks/>
          </p:cNvSpPr>
          <p:nvPr/>
        </p:nvSpPr>
        <p:spPr bwMode="auto">
          <a:xfrm>
            <a:off x="7138988" y="2274888"/>
            <a:ext cx="238125" cy="103187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49" y="0"/>
              </a:cxn>
              <a:cxn ang="0">
                <a:pos x="149" y="32"/>
              </a:cxn>
              <a:cxn ang="0">
                <a:pos x="149" y="64"/>
              </a:cxn>
              <a:cxn ang="0">
                <a:pos x="0" y="32"/>
              </a:cxn>
            </a:cxnLst>
            <a:rect l="0" t="0" r="r" b="b"/>
            <a:pathLst>
              <a:path w="150" h="65">
                <a:moveTo>
                  <a:pt x="0" y="32"/>
                </a:moveTo>
                <a:lnTo>
                  <a:pt x="149" y="0"/>
                </a:lnTo>
                <a:lnTo>
                  <a:pt x="149" y="32"/>
                </a:lnTo>
                <a:lnTo>
                  <a:pt x="149" y="64"/>
                </a:lnTo>
                <a:lnTo>
                  <a:pt x="0" y="32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64" name="Line 96"/>
          <p:cNvSpPr>
            <a:spLocks noChangeShapeType="1"/>
          </p:cNvSpPr>
          <p:nvPr/>
        </p:nvSpPr>
        <p:spPr bwMode="auto">
          <a:xfrm>
            <a:off x="7388225" y="2344738"/>
            <a:ext cx="11303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65" name="Rectangle 97"/>
          <p:cNvSpPr>
            <a:spLocks noChangeArrowheads="1"/>
          </p:cNvSpPr>
          <p:nvPr/>
        </p:nvSpPr>
        <p:spPr bwMode="auto">
          <a:xfrm>
            <a:off x="7835900" y="1949450"/>
            <a:ext cx="119380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Velocity V</a:t>
            </a:r>
          </a:p>
        </p:txBody>
      </p:sp>
      <p:sp>
        <p:nvSpPr>
          <p:cNvPr id="32866" name="Freeform 98"/>
          <p:cNvSpPr>
            <a:spLocks/>
          </p:cNvSpPr>
          <p:nvPr/>
        </p:nvSpPr>
        <p:spPr bwMode="auto">
          <a:xfrm>
            <a:off x="5946775" y="1535113"/>
            <a:ext cx="104775" cy="514350"/>
          </a:xfrm>
          <a:custGeom>
            <a:avLst/>
            <a:gdLst/>
            <a:ahLst/>
            <a:cxnLst>
              <a:cxn ang="0">
                <a:pos x="39" y="323"/>
              </a:cxn>
              <a:cxn ang="0">
                <a:pos x="52" y="287"/>
              </a:cxn>
              <a:cxn ang="0">
                <a:pos x="52" y="251"/>
              </a:cxn>
              <a:cxn ang="0">
                <a:pos x="65" y="192"/>
              </a:cxn>
              <a:cxn ang="0">
                <a:pos x="65" y="144"/>
              </a:cxn>
              <a:cxn ang="0">
                <a:pos x="65" y="120"/>
              </a:cxn>
              <a:cxn ang="0">
                <a:pos x="52" y="84"/>
              </a:cxn>
              <a:cxn ang="0">
                <a:pos x="39" y="48"/>
              </a:cxn>
              <a:cxn ang="0">
                <a:pos x="13" y="12"/>
              </a:cxn>
              <a:cxn ang="0">
                <a:pos x="0" y="0"/>
              </a:cxn>
            </a:cxnLst>
            <a:rect l="0" t="0" r="r" b="b"/>
            <a:pathLst>
              <a:path w="66" h="324">
                <a:moveTo>
                  <a:pt x="39" y="323"/>
                </a:moveTo>
                <a:lnTo>
                  <a:pt x="52" y="287"/>
                </a:lnTo>
                <a:lnTo>
                  <a:pt x="52" y="251"/>
                </a:lnTo>
                <a:lnTo>
                  <a:pt x="65" y="192"/>
                </a:lnTo>
                <a:lnTo>
                  <a:pt x="65" y="144"/>
                </a:lnTo>
                <a:lnTo>
                  <a:pt x="65" y="120"/>
                </a:lnTo>
                <a:lnTo>
                  <a:pt x="52" y="84"/>
                </a:lnTo>
                <a:lnTo>
                  <a:pt x="39" y="48"/>
                </a:lnTo>
                <a:lnTo>
                  <a:pt x="13" y="12"/>
                </a:lnTo>
                <a:lnTo>
                  <a:pt x="0" y="0"/>
                </a:lnTo>
              </a:path>
            </a:pathLst>
          </a:custGeom>
          <a:noFill/>
          <a:ln w="762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67" name="Freeform 99"/>
          <p:cNvSpPr>
            <a:spLocks/>
          </p:cNvSpPr>
          <p:nvPr/>
        </p:nvSpPr>
        <p:spPr bwMode="auto">
          <a:xfrm>
            <a:off x="5162550" y="1409700"/>
            <a:ext cx="3411538" cy="3563938"/>
          </a:xfrm>
          <a:custGeom>
            <a:avLst/>
            <a:gdLst/>
            <a:ahLst/>
            <a:cxnLst>
              <a:cxn ang="0">
                <a:pos x="696" y="0"/>
              </a:cxn>
              <a:cxn ang="0">
                <a:pos x="0" y="2244"/>
              </a:cxn>
              <a:cxn ang="0">
                <a:pos x="2148" y="1824"/>
              </a:cxn>
              <a:cxn ang="0">
                <a:pos x="1932" y="1452"/>
              </a:cxn>
              <a:cxn ang="0">
                <a:pos x="1572" y="1104"/>
              </a:cxn>
              <a:cxn ang="0">
                <a:pos x="1344" y="744"/>
              </a:cxn>
              <a:cxn ang="0">
                <a:pos x="1092" y="504"/>
              </a:cxn>
              <a:cxn ang="0">
                <a:pos x="948" y="132"/>
              </a:cxn>
              <a:cxn ang="0">
                <a:pos x="696" y="0"/>
              </a:cxn>
            </a:cxnLst>
            <a:rect l="0" t="0" r="r" b="b"/>
            <a:pathLst>
              <a:path w="2149" h="2245">
                <a:moveTo>
                  <a:pt x="696" y="0"/>
                </a:moveTo>
                <a:lnTo>
                  <a:pt x="0" y="2244"/>
                </a:lnTo>
                <a:lnTo>
                  <a:pt x="2148" y="1824"/>
                </a:lnTo>
                <a:lnTo>
                  <a:pt x="1932" y="1452"/>
                </a:lnTo>
                <a:lnTo>
                  <a:pt x="1572" y="1104"/>
                </a:lnTo>
                <a:lnTo>
                  <a:pt x="1344" y="744"/>
                </a:lnTo>
                <a:lnTo>
                  <a:pt x="1092" y="504"/>
                </a:lnTo>
                <a:lnTo>
                  <a:pt x="948" y="132"/>
                </a:lnTo>
                <a:lnTo>
                  <a:pt x="696" y="0"/>
                </a:lnTo>
              </a:path>
            </a:pathLst>
          </a:custGeom>
          <a:pattFill prst="ltDnDiag">
            <a:fgClr>
              <a:schemeClr val="tx1"/>
            </a:fgClr>
            <a:bgClr>
              <a:schemeClr val="bg1"/>
            </a:bgClr>
          </a:pattFill>
          <a:ln w="508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68" name="Line 100"/>
          <p:cNvSpPr>
            <a:spLocks noChangeShapeType="1"/>
          </p:cNvSpPr>
          <p:nvPr/>
        </p:nvSpPr>
        <p:spPr bwMode="auto">
          <a:xfrm flipV="1">
            <a:off x="4124325" y="1781175"/>
            <a:ext cx="914400" cy="288925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69" name="Rectangle 101"/>
          <p:cNvSpPr>
            <a:spLocks noChangeArrowheads="1"/>
          </p:cNvSpPr>
          <p:nvPr/>
        </p:nvSpPr>
        <p:spPr bwMode="auto">
          <a:xfrm>
            <a:off x="6346825" y="3265488"/>
            <a:ext cx="649288" cy="36671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000" b="1"/>
              <a:t>tool</a:t>
            </a:r>
          </a:p>
        </p:txBody>
      </p:sp>
      <p:sp>
        <p:nvSpPr>
          <p:cNvPr id="51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3124200" y="6245225"/>
            <a:ext cx="2895600" cy="476250"/>
          </a:xfrm>
        </p:spPr>
        <p:txBody>
          <a:bodyPr>
            <a:normAutofit/>
          </a:bodyPr>
          <a:lstStyle/>
          <a:p>
            <a:pPr>
              <a:defRPr/>
            </a:pPr>
            <a:fld id="{E33728E1-4DCE-45E7-8943-BA29CA4501C6}" type="slidenum">
              <a:rPr lang="en-US" altLang="zh-CN" smtClean="0"/>
              <a:pPr>
                <a:defRPr/>
              </a:pPr>
              <a:t>13</a:t>
            </a:fld>
            <a:endParaRPr lang="en-US" altLang="zh-CN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b="1"/>
              <a:t>Orthogonal Cutting</a:t>
            </a:r>
          </a:p>
        </p:txBody>
      </p:sp>
      <p:pic>
        <p:nvPicPr>
          <p:cNvPr id="25604" name="Picture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" y="1714500"/>
            <a:ext cx="1714500" cy="1025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25605" name="Picture 5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38300" y="1854200"/>
            <a:ext cx="2806700" cy="2222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graphicFrame>
        <p:nvGraphicFramePr>
          <p:cNvPr id="25606" name="Object 6">
            <a:hlinkClick r:id="" action="ppaction://ole?verb=0"/>
          </p:cNvPr>
          <p:cNvGraphicFramePr>
            <a:graphicFrameLocks/>
          </p:cNvGraphicFramePr>
          <p:nvPr/>
        </p:nvGraphicFramePr>
        <p:xfrm>
          <a:off x="4902200" y="1828800"/>
          <a:ext cx="3732213" cy="2438400"/>
        </p:xfrm>
        <a:graphic>
          <a:graphicData uri="http://schemas.openxmlformats.org/presentationml/2006/ole">
            <p:oleObj spid="_x0000_s60419" name="Equation" r:id="rId5" imgW="1905000" imgH="1247775" progId="Equation">
              <p:embed/>
            </p:oleObj>
          </a:graphicData>
        </a:graphic>
      </p:graphicFrame>
      <p:pic>
        <p:nvPicPr>
          <p:cNvPr id="25607" name="Picture 7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5900" y="4483100"/>
            <a:ext cx="2163763" cy="1231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25608" name="Picture 8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4500" y="4711700"/>
            <a:ext cx="2235200" cy="152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25609" name="Picture 9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84900" y="4572000"/>
            <a:ext cx="2281238" cy="1676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9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3124200" y="6457950"/>
            <a:ext cx="2895600" cy="476250"/>
          </a:xfrm>
        </p:spPr>
        <p:txBody>
          <a:bodyPr>
            <a:normAutofit/>
          </a:bodyPr>
          <a:lstStyle/>
          <a:p>
            <a:pPr>
              <a:defRPr/>
            </a:pPr>
            <a:fld id="{E33728E1-4DCE-45E7-8943-BA29CA4501C6}" type="slidenum">
              <a:rPr lang="en-US" altLang="zh-CN" smtClean="0"/>
              <a:pPr>
                <a:defRPr/>
              </a:pPr>
              <a:t>14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4257014351"/>
      </p:ext>
    </p:extLst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Freeform 4"/>
          <p:cNvSpPr>
            <a:spLocks/>
          </p:cNvSpPr>
          <p:nvPr/>
        </p:nvSpPr>
        <p:spPr bwMode="auto">
          <a:xfrm>
            <a:off x="5653088" y="711200"/>
            <a:ext cx="3309937" cy="3106738"/>
          </a:xfrm>
          <a:custGeom>
            <a:avLst/>
            <a:gdLst/>
            <a:ahLst/>
            <a:cxnLst>
              <a:cxn ang="0">
                <a:pos x="675" y="0"/>
              </a:cxn>
              <a:cxn ang="0">
                <a:pos x="0" y="1956"/>
              </a:cxn>
              <a:cxn ang="0">
                <a:pos x="2084" y="1590"/>
              </a:cxn>
              <a:cxn ang="0">
                <a:pos x="1874" y="1266"/>
              </a:cxn>
              <a:cxn ang="0">
                <a:pos x="1525" y="962"/>
              </a:cxn>
              <a:cxn ang="0">
                <a:pos x="1304" y="649"/>
              </a:cxn>
              <a:cxn ang="0">
                <a:pos x="1059" y="439"/>
              </a:cxn>
              <a:cxn ang="0">
                <a:pos x="920" y="115"/>
              </a:cxn>
              <a:cxn ang="0">
                <a:pos x="675" y="0"/>
              </a:cxn>
            </a:cxnLst>
            <a:rect l="0" t="0" r="r" b="b"/>
            <a:pathLst>
              <a:path w="2085" h="1957">
                <a:moveTo>
                  <a:pt x="675" y="0"/>
                </a:moveTo>
                <a:lnTo>
                  <a:pt x="0" y="1956"/>
                </a:lnTo>
                <a:lnTo>
                  <a:pt x="2084" y="1590"/>
                </a:lnTo>
                <a:lnTo>
                  <a:pt x="1874" y="1266"/>
                </a:lnTo>
                <a:lnTo>
                  <a:pt x="1525" y="962"/>
                </a:lnTo>
                <a:lnTo>
                  <a:pt x="1304" y="649"/>
                </a:lnTo>
                <a:lnTo>
                  <a:pt x="1059" y="439"/>
                </a:lnTo>
                <a:lnTo>
                  <a:pt x="920" y="115"/>
                </a:lnTo>
                <a:lnTo>
                  <a:pt x="675" y="0"/>
                </a:lnTo>
              </a:path>
            </a:pathLst>
          </a:custGeom>
          <a:pattFill prst="ltDnDiag">
            <a:fgClr>
              <a:schemeClr val="tx1"/>
            </a:fgClr>
            <a:bgClr>
              <a:schemeClr val="bg1"/>
            </a:bgClr>
          </a:pattFill>
          <a:ln w="508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6804025" y="2109788"/>
            <a:ext cx="649288" cy="36671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000" b="1"/>
              <a:t>tool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292100" y="328613"/>
            <a:ext cx="4162425" cy="1282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 defTabSz="933450">
              <a:lnSpc>
                <a:spcPct val="92000"/>
              </a:lnSpc>
            </a:pPr>
            <a:r>
              <a:rPr lang="en-US" sz="4400"/>
              <a:t>Cutting Ratio</a:t>
            </a:r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3100">
                <a:solidFill>
                  <a:schemeClr val="tx2"/>
                </a:solidFill>
              </a:rPr>
              <a:t>(or chip thicknes ratio)</a:t>
            </a:r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pic>
        <p:nvPicPr>
          <p:cNvPr id="33799" name="Picture 7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3338" y="5008563"/>
            <a:ext cx="4897437" cy="7000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3800" name="Picture 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6500" y="5876925"/>
            <a:ext cx="5370513" cy="828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4462463" y="3524250"/>
            <a:ext cx="315912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00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5019675" y="3078163"/>
            <a:ext cx="303213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5159375" y="3213100"/>
            <a:ext cx="296863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000">
                <a:solidFill>
                  <a:srgbClr val="0000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33804" name="Line 12"/>
          <p:cNvSpPr>
            <a:spLocks noChangeShapeType="1"/>
          </p:cNvSpPr>
          <p:nvPr/>
        </p:nvSpPr>
        <p:spPr bwMode="auto">
          <a:xfrm>
            <a:off x="1217613" y="4941888"/>
            <a:ext cx="7477125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05" name="Line 13"/>
          <p:cNvSpPr>
            <a:spLocks noChangeShapeType="1"/>
          </p:cNvSpPr>
          <p:nvPr/>
        </p:nvSpPr>
        <p:spPr bwMode="auto">
          <a:xfrm>
            <a:off x="1165225" y="3297238"/>
            <a:ext cx="3257550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06" name="Line 14"/>
          <p:cNvSpPr>
            <a:spLocks noChangeShapeType="1"/>
          </p:cNvSpPr>
          <p:nvPr/>
        </p:nvSpPr>
        <p:spPr bwMode="auto">
          <a:xfrm>
            <a:off x="4419600" y="3309938"/>
            <a:ext cx="1181100" cy="544512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07" name="Line 15"/>
          <p:cNvSpPr>
            <a:spLocks noChangeShapeType="1"/>
          </p:cNvSpPr>
          <p:nvPr/>
        </p:nvSpPr>
        <p:spPr bwMode="auto">
          <a:xfrm flipV="1">
            <a:off x="4408488" y="1339850"/>
            <a:ext cx="655637" cy="1970088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08" name="Line 16"/>
          <p:cNvSpPr>
            <a:spLocks noChangeShapeType="1"/>
          </p:cNvSpPr>
          <p:nvPr/>
        </p:nvSpPr>
        <p:spPr bwMode="auto">
          <a:xfrm flipH="1">
            <a:off x="3954463" y="3886200"/>
            <a:ext cx="15779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09" name="Line 17"/>
          <p:cNvSpPr>
            <a:spLocks noChangeShapeType="1"/>
          </p:cNvSpPr>
          <p:nvPr/>
        </p:nvSpPr>
        <p:spPr bwMode="auto">
          <a:xfrm>
            <a:off x="4438650" y="3303588"/>
            <a:ext cx="1233488" cy="3492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10" name="Line 18"/>
          <p:cNvSpPr>
            <a:spLocks noChangeShapeType="1"/>
          </p:cNvSpPr>
          <p:nvPr/>
        </p:nvSpPr>
        <p:spPr bwMode="auto">
          <a:xfrm>
            <a:off x="5557838" y="3854450"/>
            <a:ext cx="3125787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11" name="Line 19"/>
          <p:cNvSpPr>
            <a:spLocks noChangeShapeType="1"/>
          </p:cNvSpPr>
          <p:nvPr/>
        </p:nvSpPr>
        <p:spPr bwMode="auto">
          <a:xfrm>
            <a:off x="3960813" y="3322638"/>
            <a:ext cx="0" cy="5715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12" name="Arc 20"/>
          <p:cNvSpPr>
            <a:spLocks/>
          </p:cNvSpPr>
          <p:nvPr/>
        </p:nvSpPr>
        <p:spPr bwMode="auto">
          <a:xfrm>
            <a:off x="4951413" y="3629025"/>
            <a:ext cx="85725" cy="238125"/>
          </a:xfrm>
          <a:custGeom>
            <a:avLst/>
            <a:gdLst>
              <a:gd name="G0" fmla="+- 21600 0 0"/>
              <a:gd name="G1" fmla="+- 21596 0 0"/>
              <a:gd name="G2" fmla="+- 21600 0 0"/>
              <a:gd name="T0" fmla="*/ 0 w 21600"/>
              <a:gd name="T1" fmla="*/ 21596 h 21596"/>
              <a:gd name="T2" fmla="*/ 21200 w 21600"/>
              <a:gd name="T3" fmla="*/ 0 h 21596"/>
              <a:gd name="T4" fmla="*/ 21600 w 21600"/>
              <a:gd name="T5" fmla="*/ 21596 h 2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6" fill="none" extrusionOk="0">
                <a:moveTo>
                  <a:pt x="0" y="21596"/>
                </a:moveTo>
                <a:cubicBezTo>
                  <a:pt x="0" y="9822"/>
                  <a:pt x="9428" y="217"/>
                  <a:pt x="21199" y="-1"/>
                </a:cubicBezTo>
              </a:path>
              <a:path w="21600" h="21596" stroke="0" extrusionOk="0">
                <a:moveTo>
                  <a:pt x="0" y="21596"/>
                </a:moveTo>
                <a:cubicBezTo>
                  <a:pt x="0" y="9822"/>
                  <a:pt x="9428" y="217"/>
                  <a:pt x="21199" y="-1"/>
                </a:cubicBezTo>
                <a:lnTo>
                  <a:pt x="21600" y="21596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13" name="Rectangle 21"/>
          <p:cNvSpPr>
            <a:spLocks noChangeArrowheads="1"/>
          </p:cNvSpPr>
          <p:nvPr/>
        </p:nvSpPr>
        <p:spPr bwMode="auto">
          <a:xfrm>
            <a:off x="3541713" y="3325813"/>
            <a:ext cx="303212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33814" name="Rectangle 22"/>
          <p:cNvSpPr>
            <a:spLocks noChangeArrowheads="1"/>
          </p:cNvSpPr>
          <p:nvPr/>
        </p:nvSpPr>
        <p:spPr bwMode="auto">
          <a:xfrm>
            <a:off x="3638550" y="3471863"/>
            <a:ext cx="3111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000">
                <a:solidFill>
                  <a:srgbClr val="000000"/>
                </a:solidFill>
                <a:latin typeface="Times New Roman" pitchFamily="18" charset="0"/>
              </a:rPr>
              <a:t>o</a:t>
            </a:r>
          </a:p>
        </p:txBody>
      </p:sp>
      <p:sp>
        <p:nvSpPr>
          <p:cNvPr id="33815" name="Line 23"/>
          <p:cNvSpPr>
            <a:spLocks noChangeShapeType="1"/>
          </p:cNvSpPr>
          <p:nvPr/>
        </p:nvSpPr>
        <p:spPr bwMode="auto">
          <a:xfrm flipH="1">
            <a:off x="5537200" y="3621088"/>
            <a:ext cx="26988" cy="904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16" name="Line 24"/>
          <p:cNvSpPr>
            <a:spLocks noChangeShapeType="1"/>
          </p:cNvSpPr>
          <p:nvPr/>
        </p:nvSpPr>
        <p:spPr bwMode="auto">
          <a:xfrm>
            <a:off x="5521325" y="3717925"/>
            <a:ext cx="136525" cy="396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17" name="Rectangle 25"/>
          <p:cNvSpPr>
            <a:spLocks noChangeArrowheads="1"/>
          </p:cNvSpPr>
          <p:nvPr/>
        </p:nvSpPr>
        <p:spPr bwMode="auto">
          <a:xfrm>
            <a:off x="3806825" y="2392363"/>
            <a:ext cx="785813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000">
                <a:solidFill>
                  <a:srgbClr val="000000"/>
                </a:solidFill>
                <a:latin typeface="Symbol" pitchFamily="18" charset="2"/>
              </a:rPr>
              <a:t>(f-a)</a:t>
            </a:r>
          </a:p>
        </p:txBody>
      </p:sp>
      <p:sp>
        <p:nvSpPr>
          <p:cNvPr id="33818" name="Freeform 26"/>
          <p:cNvSpPr>
            <a:spLocks/>
          </p:cNvSpPr>
          <p:nvPr/>
        </p:nvSpPr>
        <p:spPr bwMode="auto">
          <a:xfrm>
            <a:off x="4664075" y="3284538"/>
            <a:ext cx="112713" cy="157162"/>
          </a:xfrm>
          <a:custGeom>
            <a:avLst/>
            <a:gdLst/>
            <a:ahLst/>
            <a:cxnLst>
              <a:cxn ang="0">
                <a:pos x="70" y="98"/>
              </a:cxn>
              <a:cxn ang="0">
                <a:pos x="0" y="17"/>
              </a:cxn>
              <a:cxn ang="0">
                <a:pos x="17" y="8"/>
              </a:cxn>
              <a:cxn ang="0">
                <a:pos x="52" y="0"/>
              </a:cxn>
              <a:cxn ang="0">
                <a:pos x="70" y="98"/>
              </a:cxn>
            </a:cxnLst>
            <a:rect l="0" t="0" r="r" b="b"/>
            <a:pathLst>
              <a:path w="71" h="99">
                <a:moveTo>
                  <a:pt x="70" y="98"/>
                </a:moveTo>
                <a:lnTo>
                  <a:pt x="0" y="17"/>
                </a:lnTo>
                <a:lnTo>
                  <a:pt x="17" y="8"/>
                </a:lnTo>
                <a:lnTo>
                  <a:pt x="52" y="0"/>
                </a:lnTo>
                <a:lnTo>
                  <a:pt x="70" y="98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19" name="Line 27"/>
          <p:cNvSpPr>
            <a:spLocks noChangeShapeType="1"/>
          </p:cNvSpPr>
          <p:nvPr/>
        </p:nvSpPr>
        <p:spPr bwMode="auto">
          <a:xfrm>
            <a:off x="4379913" y="2798763"/>
            <a:ext cx="344487" cy="5445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5386388" y="3860800"/>
            <a:ext cx="3683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000" b="1">
                <a:solidFill>
                  <a:srgbClr val="000000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33821" name="Rectangle 29"/>
          <p:cNvSpPr>
            <a:spLocks noChangeArrowheads="1"/>
          </p:cNvSpPr>
          <p:nvPr/>
        </p:nvSpPr>
        <p:spPr bwMode="auto">
          <a:xfrm>
            <a:off x="4097338" y="2967038"/>
            <a:ext cx="354012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000" b="1">
                <a:solidFill>
                  <a:srgbClr val="0000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33822" name="Rectangle 30"/>
          <p:cNvSpPr>
            <a:spLocks noChangeArrowheads="1"/>
          </p:cNvSpPr>
          <p:nvPr/>
        </p:nvSpPr>
        <p:spPr bwMode="auto">
          <a:xfrm>
            <a:off x="5033963" y="1841500"/>
            <a:ext cx="854075" cy="434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500" b="1">
                <a:solidFill>
                  <a:srgbClr val="000000"/>
                </a:solidFill>
                <a:latin typeface="Times New Roman" pitchFamily="18" charset="0"/>
              </a:rPr>
              <a:t>Chip</a:t>
            </a:r>
          </a:p>
        </p:txBody>
      </p:sp>
      <p:sp>
        <p:nvSpPr>
          <p:cNvPr id="33823" name="Rectangle 31"/>
          <p:cNvSpPr>
            <a:spLocks noChangeArrowheads="1"/>
          </p:cNvSpPr>
          <p:nvPr/>
        </p:nvSpPr>
        <p:spPr bwMode="auto">
          <a:xfrm>
            <a:off x="2662238" y="4095750"/>
            <a:ext cx="1665287" cy="434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500" b="1">
                <a:solidFill>
                  <a:srgbClr val="000000"/>
                </a:solidFill>
                <a:latin typeface="Times New Roman" pitchFamily="18" charset="0"/>
              </a:rPr>
              <a:t>Workpiece</a:t>
            </a:r>
          </a:p>
        </p:txBody>
      </p:sp>
      <p:sp>
        <p:nvSpPr>
          <p:cNvPr id="33824" name="Freeform 32"/>
          <p:cNvSpPr>
            <a:spLocks/>
          </p:cNvSpPr>
          <p:nvPr/>
        </p:nvSpPr>
        <p:spPr bwMode="auto">
          <a:xfrm>
            <a:off x="1203325" y="3335338"/>
            <a:ext cx="239713" cy="16224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2" y="74"/>
              </a:cxn>
              <a:cxn ang="0">
                <a:pos x="150" y="221"/>
              </a:cxn>
              <a:cxn ang="0">
                <a:pos x="53" y="465"/>
              </a:cxn>
              <a:cxn ang="0">
                <a:pos x="62" y="645"/>
              </a:cxn>
              <a:cxn ang="0">
                <a:pos x="106" y="808"/>
              </a:cxn>
              <a:cxn ang="0">
                <a:pos x="44" y="980"/>
              </a:cxn>
              <a:cxn ang="0">
                <a:pos x="27" y="1021"/>
              </a:cxn>
            </a:cxnLst>
            <a:rect l="0" t="0" r="r" b="b"/>
            <a:pathLst>
              <a:path w="151" h="1022">
                <a:moveTo>
                  <a:pt x="0" y="0"/>
                </a:moveTo>
                <a:lnTo>
                  <a:pt x="132" y="74"/>
                </a:lnTo>
                <a:lnTo>
                  <a:pt x="150" y="221"/>
                </a:lnTo>
                <a:lnTo>
                  <a:pt x="53" y="465"/>
                </a:lnTo>
                <a:lnTo>
                  <a:pt x="62" y="645"/>
                </a:lnTo>
                <a:lnTo>
                  <a:pt x="106" y="808"/>
                </a:lnTo>
                <a:lnTo>
                  <a:pt x="44" y="980"/>
                </a:lnTo>
                <a:lnTo>
                  <a:pt x="27" y="1021"/>
                </a:lnTo>
              </a:path>
            </a:pathLst>
          </a:custGeom>
          <a:noFill/>
          <a:ln w="508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25" name="Freeform 33"/>
          <p:cNvSpPr>
            <a:spLocks/>
          </p:cNvSpPr>
          <p:nvPr/>
        </p:nvSpPr>
        <p:spPr bwMode="auto">
          <a:xfrm>
            <a:off x="8680450" y="3867150"/>
            <a:ext cx="225425" cy="10763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3" y="49"/>
              </a:cxn>
              <a:cxn ang="0">
                <a:pos x="141" y="147"/>
              </a:cxn>
              <a:cxn ang="0">
                <a:pos x="53" y="310"/>
              </a:cxn>
              <a:cxn ang="0">
                <a:pos x="62" y="432"/>
              </a:cxn>
              <a:cxn ang="0">
                <a:pos x="97" y="539"/>
              </a:cxn>
              <a:cxn ang="0">
                <a:pos x="44" y="653"/>
              </a:cxn>
              <a:cxn ang="0">
                <a:pos x="26" y="677"/>
              </a:cxn>
            </a:cxnLst>
            <a:rect l="0" t="0" r="r" b="b"/>
            <a:pathLst>
              <a:path w="142" h="678">
                <a:moveTo>
                  <a:pt x="0" y="0"/>
                </a:moveTo>
                <a:lnTo>
                  <a:pt x="123" y="49"/>
                </a:lnTo>
                <a:lnTo>
                  <a:pt x="141" y="147"/>
                </a:lnTo>
                <a:lnTo>
                  <a:pt x="53" y="310"/>
                </a:lnTo>
                <a:lnTo>
                  <a:pt x="62" y="432"/>
                </a:lnTo>
                <a:lnTo>
                  <a:pt x="97" y="539"/>
                </a:lnTo>
                <a:lnTo>
                  <a:pt x="44" y="653"/>
                </a:lnTo>
                <a:lnTo>
                  <a:pt x="26" y="677"/>
                </a:lnTo>
              </a:path>
            </a:pathLst>
          </a:custGeom>
          <a:noFill/>
          <a:ln w="508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26" name="Freeform 34"/>
          <p:cNvSpPr>
            <a:spLocks/>
          </p:cNvSpPr>
          <p:nvPr/>
        </p:nvSpPr>
        <p:spPr bwMode="auto">
          <a:xfrm>
            <a:off x="5019675" y="804863"/>
            <a:ext cx="104775" cy="514350"/>
          </a:xfrm>
          <a:custGeom>
            <a:avLst/>
            <a:gdLst/>
            <a:ahLst/>
            <a:cxnLst>
              <a:cxn ang="0">
                <a:pos x="39" y="323"/>
              </a:cxn>
              <a:cxn ang="0">
                <a:pos x="52" y="287"/>
              </a:cxn>
              <a:cxn ang="0">
                <a:pos x="52" y="251"/>
              </a:cxn>
              <a:cxn ang="0">
                <a:pos x="65" y="192"/>
              </a:cxn>
              <a:cxn ang="0">
                <a:pos x="65" y="144"/>
              </a:cxn>
              <a:cxn ang="0">
                <a:pos x="65" y="120"/>
              </a:cxn>
              <a:cxn ang="0">
                <a:pos x="52" y="84"/>
              </a:cxn>
              <a:cxn ang="0">
                <a:pos x="39" y="48"/>
              </a:cxn>
              <a:cxn ang="0">
                <a:pos x="13" y="12"/>
              </a:cxn>
              <a:cxn ang="0">
                <a:pos x="0" y="0"/>
              </a:cxn>
            </a:cxnLst>
            <a:rect l="0" t="0" r="r" b="b"/>
            <a:pathLst>
              <a:path w="66" h="324">
                <a:moveTo>
                  <a:pt x="39" y="323"/>
                </a:moveTo>
                <a:lnTo>
                  <a:pt x="52" y="287"/>
                </a:lnTo>
                <a:lnTo>
                  <a:pt x="52" y="251"/>
                </a:lnTo>
                <a:lnTo>
                  <a:pt x="65" y="192"/>
                </a:lnTo>
                <a:lnTo>
                  <a:pt x="65" y="144"/>
                </a:lnTo>
                <a:lnTo>
                  <a:pt x="65" y="120"/>
                </a:lnTo>
                <a:lnTo>
                  <a:pt x="52" y="84"/>
                </a:lnTo>
                <a:lnTo>
                  <a:pt x="39" y="48"/>
                </a:lnTo>
                <a:lnTo>
                  <a:pt x="13" y="12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27" name="Freeform 35"/>
          <p:cNvSpPr>
            <a:spLocks/>
          </p:cNvSpPr>
          <p:nvPr/>
        </p:nvSpPr>
        <p:spPr bwMode="auto">
          <a:xfrm>
            <a:off x="6254750" y="1185863"/>
            <a:ext cx="104775" cy="514350"/>
          </a:xfrm>
          <a:custGeom>
            <a:avLst/>
            <a:gdLst/>
            <a:ahLst/>
            <a:cxnLst>
              <a:cxn ang="0">
                <a:pos x="39" y="323"/>
              </a:cxn>
              <a:cxn ang="0">
                <a:pos x="52" y="287"/>
              </a:cxn>
              <a:cxn ang="0">
                <a:pos x="52" y="251"/>
              </a:cxn>
              <a:cxn ang="0">
                <a:pos x="65" y="192"/>
              </a:cxn>
              <a:cxn ang="0">
                <a:pos x="65" y="144"/>
              </a:cxn>
              <a:cxn ang="0">
                <a:pos x="65" y="120"/>
              </a:cxn>
              <a:cxn ang="0">
                <a:pos x="52" y="84"/>
              </a:cxn>
              <a:cxn ang="0">
                <a:pos x="39" y="48"/>
              </a:cxn>
              <a:cxn ang="0">
                <a:pos x="13" y="12"/>
              </a:cxn>
              <a:cxn ang="0">
                <a:pos x="0" y="0"/>
              </a:cxn>
            </a:cxnLst>
            <a:rect l="0" t="0" r="r" b="b"/>
            <a:pathLst>
              <a:path w="66" h="324">
                <a:moveTo>
                  <a:pt x="39" y="323"/>
                </a:moveTo>
                <a:lnTo>
                  <a:pt x="52" y="287"/>
                </a:lnTo>
                <a:lnTo>
                  <a:pt x="52" y="251"/>
                </a:lnTo>
                <a:lnTo>
                  <a:pt x="65" y="192"/>
                </a:lnTo>
                <a:lnTo>
                  <a:pt x="65" y="144"/>
                </a:lnTo>
                <a:lnTo>
                  <a:pt x="65" y="120"/>
                </a:lnTo>
                <a:lnTo>
                  <a:pt x="52" y="84"/>
                </a:lnTo>
                <a:lnTo>
                  <a:pt x="39" y="48"/>
                </a:lnTo>
                <a:lnTo>
                  <a:pt x="13" y="12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828" name="Line 36"/>
          <p:cNvSpPr>
            <a:spLocks noChangeShapeType="1"/>
          </p:cNvSpPr>
          <p:nvPr/>
        </p:nvSpPr>
        <p:spPr bwMode="auto">
          <a:xfrm flipV="1">
            <a:off x="5570538" y="1676400"/>
            <a:ext cx="744537" cy="2166938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2600325" y="1066800"/>
            <a:ext cx="365125" cy="54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  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2054225" y="341313"/>
            <a:ext cx="6419850" cy="1009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 defTabSz="933450" eaLnBrk="0" hangingPunct="0">
              <a:lnSpc>
                <a:spcPct val="85000"/>
              </a:lnSpc>
            </a:pPr>
            <a:r>
              <a:rPr lang="en-US" sz="3700" b="1">
                <a:latin typeface="Times New Roman" pitchFamily="18" charset="0"/>
              </a:rPr>
              <a:t>Experimental Determination of</a:t>
            </a:r>
          </a:p>
          <a:p>
            <a:pPr algn="ctr" defTabSz="933450" eaLnBrk="0" hangingPunct="0">
              <a:lnSpc>
                <a:spcPct val="85000"/>
              </a:lnSpc>
            </a:pPr>
            <a:r>
              <a:rPr lang="en-US" sz="3700" b="1">
                <a:latin typeface="Times New Roman" pitchFamily="18" charset="0"/>
              </a:rPr>
              <a:t>Cutting Ratio</a:t>
            </a:r>
            <a:r>
              <a:rPr lang="en-US" sz="3700" b="1">
                <a:solidFill>
                  <a:schemeClr val="hlink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4648200" y="2189163"/>
            <a:ext cx="4343400" cy="1677987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65088" tIns="25400" rIns="65088" bIns="25400">
            <a:spAutoFit/>
          </a:bodyPr>
          <a:lstStyle/>
          <a:p>
            <a:pPr defTabSz="933450" eaLnBrk="0" hangingPunct="0">
              <a:lnSpc>
                <a:spcPct val="89000"/>
              </a:lnSpc>
            </a:pPr>
            <a:r>
              <a:rPr lang="en-US" sz="2400" b="1">
                <a:latin typeface="Times New Roman" pitchFamily="18" charset="0"/>
              </a:rPr>
              <a:t>Shear angle </a:t>
            </a:r>
            <a:r>
              <a:rPr lang="en-US" sz="2400" b="1">
                <a:latin typeface="Symbol" pitchFamily="18" charset="2"/>
              </a:rPr>
              <a:t>f</a:t>
            </a:r>
            <a:r>
              <a:rPr lang="en-US" sz="2400" b="1">
                <a:latin typeface="Times New Roman" pitchFamily="18" charset="0"/>
              </a:rPr>
              <a:t> may be obtained </a:t>
            </a:r>
          </a:p>
          <a:p>
            <a:pPr defTabSz="933450" eaLnBrk="0" hangingPunct="0">
              <a:lnSpc>
                <a:spcPct val="89000"/>
              </a:lnSpc>
            </a:pPr>
            <a:r>
              <a:rPr lang="en-US" sz="2400" b="1">
                <a:latin typeface="Times New Roman" pitchFamily="18" charset="0"/>
              </a:rPr>
              <a:t>either from photo-micrographs </a:t>
            </a:r>
          </a:p>
          <a:p>
            <a:pPr defTabSz="933450" eaLnBrk="0" hangingPunct="0">
              <a:lnSpc>
                <a:spcPct val="89000"/>
              </a:lnSpc>
            </a:pPr>
            <a:r>
              <a:rPr lang="en-US" sz="2400" b="1">
                <a:latin typeface="Times New Roman" pitchFamily="18" charset="0"/>
              </a:rPr>
              <a:t>or assume volume continuity </a:t>
            </a:r>
          </a:p>
          <a:p>
            <a:pPr defTabSz="933450" eaLnBrk="0" hangingPunct="0">
              <a:lnSpc>
                <a:spcPct val="89000"/>
              </a:lnSpc>
            </a:pPr>
            <a:r>
              <a:rPr lang="en-US" sz="2400" b="1">
                <a:latin typeface="Times New Roman" pitchFamily="18" charset="0"/>
              </a:rPr>
              <a:t>(no chip density change):</a:t>
            </a:r>
          </a:p>
          <a:p>
            <a:pPr defTabSz="933450" eaLnBrk="0" hangingPunct="0">
              <a:lnSpc>
                <a:spcPct val="89000"/>
              </a:lnSpc>
            </a:pPr>
            <a:r>
              <a:rPr lang="en-US" sz="2400" b="1">
                <a:latin typeface="Times New Roman" pitchFamily="18" charset="0"/>
              </a:rPr>
              <a:t> </a:t>
            </a:r>
          </a:p>
        </p:txBody>
      </p:sp>
      <p:pic>
        <p:nvPicPr>
          <p:cNvPr id="34823" name="Picture 7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800600"/>
            <a:ext cx="7812088" cy="349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4824" name="Picture 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2288" y="5448300"/>
            <a:ext cx="4003675" cy="622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2592388" y="6373813"/>
            <a:ext cx="5038725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defTabSz="933450" eaLnBrk="0" hangingPunct="0">
              <a:lnSpc>
                <a:spcPct val="88000"/>
              </a:lnSpc>
            </a:pPr>
            <a:r>
              <a:rPr lang="en-US" b="1">
                <a:latin typeface="Times New Roman" pitchFamily="18" charset="0"/>
              </a:rPr>
              <a:t>i.e. Measure length of chips (easier than thickness)</a:t>
            </a:r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 flipH="1">
            <a:off x="1262063" y="3544888"/>
            <a:ext cx="600075" cy="3127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27" name="Line 11"/>
          <p:cNvSpPr>
            <a:spLocks noChangeShapeType="1"/>
          </p:cNvSpPr>
          <p:nvPr/>
        </p:nvSpPr>
        <p:spPr bwMode="auto">
          <a:xfrm flipH="1">
            <a:off x="728663" y="3298825"/>
            <a:ext cx="585787" cy="2984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28" name="Freeform 12"/>
          <p:cNvSpPr>
            <a:spLocks/>
          </p:cNvSpPr>
          <p:nvPr/>
        </p:nvSpPr>
        <p:spPr bwMode="auto">
          <a:xfrm>
            <a:off x="774700" y="3595688"/>
            <a:ext cx="98425" cy="66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1" y="17"/>
              </a:cxn>
              <a:cxn ang="0">
                <a:pos x="52" y="25"/>
              </a:cxn>
              <a:cxn ang="0">
                <a:pos x="44" y="41"/>
              </a:cxn>
              <a:cxn ang="0">
                <a:pos x="0" y="0"/>
              </a:cxn>
            </a:cxnLst>
            <a:rect l="0" t="0" r="r" b="b"/>
            <a:pathLst>
              <a:path w="62" h="42">
                <a:moveTo>
                  <a:pt x="0" y="0"/>
                </a:moveTo>
                <a:lnTo>
                  <a:pt x="0" y="0"/>
                </a:lnTo>
                <a:lnTo>
                  <a:pt x="61" y="17"/>
                </a:lnTo>
                <a:lnTo>
                  <a:pt x="52" y="25"/>
                </a:lnTo>
                <a:lnTo>
                  <a:pt x="44" y="41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29" name="Freeform 13"/>
          <p:cNvSpPr>
            <a:spLocks/>
          </p:cNvSpPr>
          <p:nvPr/>
        </p:nvSpPr>
        <p:spPr bwMode="auto">
          <a:xfrm>
            <a:off x="1177925" y="3790950"/>
            <a:ext cx="114300" cy="65088"/>
          </a:xfrm>
          <a:custGeom>
            <a:avLst/>
            <a:gdLst/>
            <a:ahLst/>
            <a:cxnLst>
              <a:cxn ang="0">
                <a:pos x="71" y="40"/>
              </a:cxn>
              <a:cxn ang="0">
                <a:pos x="71" y="40"/>
              </a:cxn>
              <a:cxn ang="0">
                <a:pos x="0" y="24"/>
              </a:cxn>
              <a:cxn ang="0">
                <a:pos x="18" y="16"/>
              </a:cxn>
              <a:cxn ang="0">
                <a:pos x="18" y="0"/>
              </a:cxn>
              <a:cxn ang="0">
                <a:pos x="71" y="40"/>
              </a:cxn>
            </a:cxnLst>
            <a:rect l="0" t="0" r="r" b="b"/>
            <a:pathLst>
              <a:path w="72" h="41">
                <a:moveTo>
                  <a:pt x="71" y="40"/>
                </a:moveTo>
                <a:lnTo>
                  <a:pt x="71" y="40"/>
                </a:lnTo>
                <a:lnTo>
                  <a:pt x="0" y="24"/>
                </a:lnTo>
                <a:lnTo>
                  <a:pt x="18" y="16"/>
                </a:lnTo>
                <a:lnTo>
                  <a:pt x="18" y="0"/>
                </a:lnTo>
                <a:lnTo>
                  <a:pt x="71" y="4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30" name="Freeform 14"/>
          <p:cNvSpPr>
            <a:spLocks/>
          </p:cNvSpPr>
          <p:nvPr/>
        </p:nvSpPr>
        <p:spPr bwMode="auto">
          <a:xfrm>
            <a:off x="2147888" y="3416300"/>
            <a:ext cx="44450" cy="92075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9" y="0"/>
              </a:cxn>
              <a:cxn ang="0">
                <a:pos x="27" y="57"/>
              </a:cxn>
              <a:cxn ang="0">
                <a:pos x="9" y="57"/>
              </a:cxn>
              <a:cxn ang="0">
                <a:pos x="0" y="57"/>
              </a:cxn>
              <a:cxn ang="0">
                <a:pos x="9" y="0"/>
              </a:cxn>
            </a:cxnLst>
            <a:rect l="0" t="0" r="r" b="b"/>
            <a:pathLst>
              <a:path w="28" h="58">
                <a:moveTo>
                  <a:pt x="9" y="0"/>
                </a:moveTo>
                <a:lnTo>
                  <a:pt x="9" y="0"/>
                </a:lnTo>
                <a:lnTo>
                  <a:pt x="27" y="57"/>
                </a:lnTo>
                <a:lnTo>
                  <a:pt x="9" y="57"/>
                </a:lnTo>
                <a:lnTo>
                  <a:pt x="0" y="57"/>
                </a:lnTo>
                <a:lnTo>
                  <a:pt x="9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31" name="Freeform 15"/>
          <p:cNvSpPr>
            <a:spLocks/>
          </p:cNvSpPr>
          <p:nvPr/>
        </p:nvSpPr>
        <p:spPr bwMode="auto">
          <a:xfrm>
            <a:off x="2147888" y="3571875"/>
            <a:ext cx="44450" cy="92075"/>
          </a:xfrm>
          <a:custGeom>
            <a:avLst/>
            <a:gdLst/>
            <a:ahLst/>
            <a:cxnLst>
              <a:cxn ang="0">
                <a:pos x="9" y="57"/>
              </a:cxn>
              <a:cxn ang="0">
                <a:pos x="9" y="57"/>
              </a:cxn>
              <a:cxn ang="0">
                <a:pos x="0" y="0"/>
              </a:cxn>
              <a:cxn ang="0">
                <a:pos x="9" y="0"/>
              </a:cxn>
              <a:cxn ang="0">
                <a:pos x="27" y="0"/>
              </a:cxn>
              <a:cxn ang="0">
                <a:pos x="9" y="57"/>
              </a:cxn>
            </a:cxnLst>
            <a:rect l="0" t="0" r="r" b="b"/>
            <a:pathLst>
              <a:path w="28" h="58">
                <a:moveTo>
                  <a:pt x="9" y="57"/>
                </a:moveTo>
                <a:lnTo>
                  <a:pt x="9" y="57"/>
                </a:lnTo>
                <a:lnTo>
                  <a:pt x="0" y="0"/>
                </a:lnTo>
                <a:lnTo>
                  <a:pt x="9" y="0"/>
                </a:lnTo>
                <a:lnTo>
                  <a:pt x="27" y="0"/>
                </a:lnTo>
                <a:lnTo>
                  <a:pt x="9" y="57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32" name="Line 16"/>
          <p:cNvSpPr>
            <a:spLocks noChangeShapeType="1"/>
          </p:cNvSpPr>
          <p:nvPr/>
        </p:nvSpPr>
        <p:spPr bwMode="auto">
          <a:xfrm>
            <a:off x="2173288" y="3506788"/>
            <a:ext cx="0" cy="650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33" name="Freeform 17"/>
          <p:cNvSpPr>
            <a:spLocks/>
          </p:cNvSpPr>
          <p:nvPr/>
        </p:nvSpPr>
        <p:spPr bwMode="auto">
          <a:xfrm>
            <a:off x="2768600" y="2882900"/>
            <a:ext cx="98425" cy="539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1" y="0"/>
              </a:cxn>
              <a:cxn ang="0">
                <a:pos x="61" y="17"/>
              </a:cxn>
              <a:cxn ang="0">
                <a:pos x="53" y="33"/>
              </a:cxn>
              <a:cxn ang="0">
                <a:pos x="0" y="0"/>
              </a:cxn>
            </a:cxnLst>
            <a:rect l="0" t="0" r="r" b="b"/>
            <a:pathLst>
              <a:path w="62" h="34">
                <a:moveTo>
                  <a:pt x="0" y="0"/>
                </a:moveTo>
                <a:lnTo>
                  <a:pt x="0" y="0"/>
                </a:lnTo>
                <a:lnTo>
                  <a:pt x="61" y="0"/>
                </a:lnTo>
                <a:lnTo>
                  <a:pt x="61" y="17"/>
                </a:lnTo>
                <a:lnTo>
                  <a:pt x="53" y="33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34" name="Freeform 18"/>
          <p:cNvSpPr>
            <a:spLocks/>
          </p:cNvSpPr>
          <p:nvPr/>
        </p:nvSpPr>
        <p:spPr bwMode="auto">
          <a:xfrm>
            <a:off x="2990850" y="2922588"/>
            <a:ext cx="114300" cy="53975"/>
          </a:xfrm>
          <a:custGeom>
            <a:avLst/>
            <a:gdLst/>
            <a:ahLst/>
            <a:cxnLst>
              <a:cxn ang="0">
                <a:pos x="71" y="33"/>
              </a:cxn>
              <a:cxn ang="0">
                <a:pos x="71" y="33"/>
              </a:cxn>
              <a:cxn ang="0">
                <a:pos x="0" y="33"/>
              </a:cxn>
              <a:cxn ang="0">
                <a:pos x="9" y="16"/>
              </a:cxn>
              <a:cxn ang="0">
                <a:pos x="18" y="0"/>
              </a:cxn>
              <a:cxn ang="0">
                <a:pos x="71" y="33"/>
              </a:cxn>
            </a:cxnLst>
            <a:rect l="0" t="0" r="r" b="b"/>
            <a:pathLst>
              <a:path w="72" h="34">
                <a:moveTo>
                  <a:pt x="71" y="33"/>
                </a:moveTo>
                <a:lnTo>
                  <a:pt x="71" y="33"/>
                </a:lnTo>
                <a:lnTo>
                  <a:pt x="0" y="33"/>
                </a:lnTo>
                <a:lnTo>
                  <a:pt x="9" y="16"/>
                </a:lnTo>
                <a:lnTo>
                  <a:pt x="18" y="0"/>
                </a:lnTo>
                <a:lnTo>
                  <a:pt x="71" y="33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35" name="Line 19"/>
          <p:cNvSpPr>
            <a:spLocks noChangeShapeType="1"/>
          </p:cNvSpPr>
          <p:nvPr/>
        </p:nvSpPr>
        <p:spPr bwMode="auto">
          <a:xfrm>
            <a:off x="2852738" y="2903538"/>
            <a:ext cx="139700" cy="381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36" name="Freeform 20"/>
          <p:cNvSpPr>
            <a:spLocks/>
          </p:cNvSpPr>
          <p:nvPr/>
        </p:nvSpPr>
        <p:spPr bwMode="auto">
          <a:xfrm>
            <a:off x="2614613" y="2819400"/>
            <a:ext cx="114300" cy="52388"/>
          </a:xfrm>
          <a:custGeom>
            <a:avLst/>
            <a:gdLst/>
            <a:ahLst/>
            <a:cxnLst>
              <a:cxn ang="0">
                <a:pos x="71" y="32"/>
              </a:cxn>
              <a:cxn ang="0">
                <a:pos x="71" y="32"/>
              </a:cxn>
              <a:cxn ang="0">
                <a:pos x="0" y="24"/>
              </a:cxn>
              <a:cxn ang="0">
                <a:pos x="9" y="8"/>
              </a:cxn>
              <a:cxn ang="0">
                <a:pos x="18" y="0"/>
              </a:cxn>
              <a:cxn ang="0">
                <a:pos x="71" y="32"/>
              </a:cxn>
            </a:cxnLst>
            <a:rect l="0" t="0" r="r" b="b"/>
            <a:pathLst>
              <a:path w="72" h="33">
                <a:moveTo>
                  <a:pt x="71" y="32"/>
                </a:moveTo>
                <a:lnTo>
                  <a:pt x="71" y="32"/>
                </a:lnTo>
                <a:lnTo>
                  <a:pt x="0" y="24"/>
                </a:lnTo>
                <a:lnTo>
                  <a:pt x="9" y="8"/>
                </a:lnTo>
                <a:lnTo>
                  <a:pt x="18" y="0"/>
                </a:lnTo>
                <a:lnTo>
                  <a:pt x="71" y="32"/>
                </a:lnTo>
              </a:path>
            </a:pathLst>
          </a:cu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37" name="Freeform 21"/>
          <p:cNvSpPr>
            <a:spLocks/>
          </p:cNvSpPr>
          <p:nvPr/>
        </p:nvSpPr>
        <p:spPr bwMode="auto">
          <a:xfrm>
            <a:off x="2224088" y="2663825"/>
            <a:ext cx="100012" cy="52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2" y="8"/>
              </a:cxn>
              <a:cxn ang="0">
                <a:pos x="53" y="24"/>
              </a:cxn>
              <a:cxn ang="0">
                <a:pos x="44" y="32"/>
              </a:cxn>
              <a:cxn ang="0">
                <a:pos x="0" y="0"/>
              </a:cxn>
            </a:cxnLst>
            <a:rect l="0" t="0" r="r" b="b"/>
            <a:pathLst>
              <a:path w="63" h="33">
                <a:moveTo>
                  <a:pt x="0" y="0"/>
                </a:moveTo>
                <a:lnTo>
                  <a:pt x="0" y="0"/>
                </a:lnTo>
                <a:lnTo>
                  <a:pt x="62" y="8"/>
                </a:lnTo>
                <a:lnTo>
                  <a:pt x="53" y="24"/>
                </a:lnTo>
                <a:lnTo>
                  <a:pt x="44" y="32"/>
                </a:lnTo>
                <a:lnTo>
                  <a:pt x="0" y="0"/>
                </a:lnTo>
              </a:path>
            </a:pathLst>
          </a:cu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38" name="Line 22"/>
          <p:cNvSpPr>
            <a:spLocks noChangeShapeType="1"/>
          </p:cNvSpPr>
          <p:nvPr/>
        </p:nvSpPr>
        <p:spPr bwMode="auto">
          <a:xfrm flipH="1" flipV="1">
            <a:off x="2293938" y="2695575"/>
            <a:ext cx="322262" cy="130175"/>
          </a:xfrm>
          <a:prstGeom prst="line">
            <a:avLst/>
          </a:prstGeom>
          <a:noFill/>
          <a:ln w="12700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39" name="Line 23"/>
          <p:cNvSpPr>
            <a:spLocks noChangeShapeType="1"/>
          </p:cNvSpPr>
          <p:nvPr/>
        </p:nvSpPr>
        <p:spPr bwMode="auto">
          <a:xfrm flipH="1" flipV="1">
            <a:off x="1893888" y="2289175"/>
            <a:ext cx="392112" cy="1825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40" name="Line 24"/>
          <p:cNvSpPr>
            <a:spLocks noChangeShapeType="1"/>
          </p:cNvSpPr>
          <p:nvPr/>
        </p:nvSpPr>
        <p:spPr bwMode="auto">
          <a:xfrm flipH="1" flipV="1">
            <a:off x="1497013" y="2849563"/>
            <a:ext cx="392112" cy="1809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41" name="Freeform 25"/>
          <p:cNvSpPr>
            <a:spLocks/>
          </p:cNvSpPr>
          <p:nvPr/>
        </p:nvSpPr>
        <p:spPr bwMode="auto">
          <a:xfrm>
            <a:off x="1843088" y="2290763"/>
            <a:ext cx="71437" cy="104775"/>
          </a:xfrm>
          <a:custGeom>
            <a:avLst/>
            <a:gdLst/>
            <a:ahLst/>
            <a:cxnLst>
              <a:cxn ang="0">
                <a:pos x="44" y="0"/>
              </a:cxn>
              <a:cxn ang="0">
                <a:pos x="44" y="0"/>
              </a:cxn>
              <a:cxn ang="0">
                <a:pos x="17" y="65"/>
              </a:cxn>
              <a:cxn ang="0">
                <a:pos x="9" y="57"/>
              </a:cxn>
              <a:cxn ang="0">
                <a:pos x="0" y="49"/>
              </a:cxn>
              <a:cxn ang="0">
                <a:pos x="44" y="0"/>
              </a:cxn>
            </a:cxnLst>
            <a:rect l="0" t="0" r="r" b="b"/>
            <a:pathLst>
              <a:path w="45" h="66">
                <a:moveTo>
                  <a:pt x="44" y="0"/>
                </a:moveTo>
                <a:lnTo>
                  <a:pt x="44" y="0"/>
                </a:lnTo>
                <a:lnTo>
                  <a:pt x="17" y="65"/>
                </a:lnTo>
                <a:lnTo>
                  <a:pt x="9" y="57"/>
                </a:lnTo>
                <a:lnTo>
                  <a:pt x="0" y="49"/>
                </a:lnTo>
                <a:lnTo>
                  <a:pt x="44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42" name="Freeform 26"/>
          <p:cNvSpPr>
            <a:spLocks/>
          </p:cNvSpPr>
          <p:nvPr/>
        </p:nvSpPr>
        <p:spPr bwMode="auto">
          <a:xfrm>
            <a:off x="1579563" y="2790825"/>
            <a:ext cx="57150" cy="92075"/>
          </a:xfrm>
          <a:custGeom>
            <a:avLst/>
            <a:gdLst/>
            <a:ahLst/>
            <a:cxnLst>
              <a:cxn ang="0">
                <a:pos x="0" y="57"/>
              </a:cxn>
              <a:cxn ang="0">
                <a:pos x="0" y="57"/>
              </a:cxn>
              <a:cxn ang="0">
                <a:pos x="9" y="0"/>
              </a:cxn>
              <a:cxn ang="0">
                <a:pos x="26" y="8"/>
              </a:cxn>
              <a:cxn ang="0">
                <a:pos x="35" y="8"/>
              </a:cxn>
              <a:cxn ang="0">
                <a:pos x="0" y="57"/>
              </a:cxn>
            </a:cxnLst>
            <a:rect l="0" t="0" r="r" b="b"/>
            <a:pathLst>
              <a:path w="36" h="58">
                <a:moveTo>
                  <a:pt x="0" y="57"/>
                </a:moveTo>
                <a:lnTo>
                  <a:pt x="0" y="57"/>
                </a:lnTo>
                <a:lnTo>
                  <a:pt x="9" y="0"/>
                </a:lnTo>
                <a:lnTo>
                  <a:pt x="26" y="8"/>
                </a:lnTo>
                <a:lnTo>
                  <a:pt x="35" y="8"/>
                </a:lnTo>
                <a:lnTo>
                  <a:pt x="0" y="57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43" name="Line 27"/>
          <p:cNvSpPr>
            <a:spLocks noChangeShapeType="1"/>
          </p:cNvSpPr>
          <p:nvPr/>
        </p:nvSpPr>
        <p:spPr bwMode="auto">
          <a:xfrm flipH="1">
            <a:off x="1587500" y="2317750"/>
            <a:ext cx="307975" cy="5318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44" name="Line 28"/>
          <p:cNvSpPr>
            <a:spLocks noChangeShapeType="1"/>
          </p:cNvSpPr>
          <p:nvPr/>
        </p:nvSpPr>
        <p:spPr bwMode="auto">
          <a:xfrm>
            <a:off x="3816350" y="3233738"/>
            <a:ext cx="673100" cy="2809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45" name="Freeform 29"/>
          <p:cNvSpPr>
            <a:spLocks/>
          </p:cNvSpPr>
          <p:nvPr/>
        </p:nvSpPr>
        <p:spPr bwMode="auto">
          <a:xfrm>
            <a:off x="3916363" y="3721100"/>
            <a:ext cx="85725" cy="66675"/>
          </a:xfrm>
          <a:custGeom>
            <a:avLst/>
            <a:gdLst/>
            <a:ahLst/>
            <a:cxnLst>
              <a:cxn ang="0">
                <a:pos x="0" y="41"/>
              </a:cxn>
              <a:cxn ang="0">
                <a:pos x="0" y="41"/>
              </a:cxn>
              <a:cxn ang="0">
                <a:pos x="36" y="0"/>
              </a:cxn>
              <a:cxn ang="0">
                <a:pos x="44" y="8"/>
              </a:cxn>
              <a:cxn ang="0">
                <a:pos x="53" y="25"/>
              </a:cxn>
              <a:cxn ang="0">
                <a:pos x="0" y="41"/>
              </a:cxn>
            </a:cxnLst>
            <a:rect l="0" t="0" r="r" b="b"/>
            <a:pathLst>
              <a:path w="54" h="42">
                <a:moveTo>
                  <a:pt x="0" y="41"/>
                </a:moveTo>
                <a:lnTo>
                  <a:pt x="0" y="41"/>
                </a:lnTo>
                <a:lnTo>
                  <a:pt x="36" y="0"/>
                </a:lnTo>
                <a:lnTo>
                  <a:pt x="44" y="8"/>
                </a:lnTo>
                <a:lnTo>
                  <a:pt x="53" y="25"/>
                </a:lnTo>
                <a:lnTo>
                  <a:pt x="0" y="41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46" name="Freeform 30"/>
          <p:cNvSpPr>
            <a:spLocks/>
          </p:cNvSpPr>
          <p:nvPr/>
        </p:nvSpPr>
        <p:spPr bwMode="auto">
          <a:xfrm>
            <a:off x="4291013" y="3478213"/>
            <a:ext cx="98425" cy="66675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61" y="0"/>
              </a:cxn>
              <a:cxn ang="0">
                <a:pos x="9" y="41"/>
              </a:cxn>
              <a:cxn ang="0">
                <a:pos x="9" y="33"/>
              </a:cxn>
              <a:cxn ang="0">
                <a:pos x="0" y="17"/>
              </a:cxn>
              <a:cxn ang="0">
                <a:pos x="61" y="0"/>
              </a:cxn>
            </a:cxnLst>
            <a:rect l="0" t="0" r="r" b="b"/>
            <a:pathLst>
              <a:path w="62" h="42">
                <a:moveTo>
                  <a:pt x="61" y="0"/>
                </a:moveTo>
                <a:lnTo>
                  <a:pt x="61" y="0"/>
                </a:lnTo>
                <a:lnTo>
                  <a:pt x="9" y="41"/>
                </a:lnTo>
                <a:lnTo>
                  <a:pt x="9" y="33"/>
                </a:lnTo>
                <a:lnTo>
                  <a:pt x="0" y="17"/>
                </a:lnTo>
                <a:lnTo>
                  <a:pt x="61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47" name="Line 31"/>
          <p:cNvSpPr>
            <a:spLocks noChangeShapeType="1"/>
          </p:cNvSpPr>
          <p:nvPr/>
        </p:nvSpPr>
        <p:spPr bwMode="auto">
          <a:xfrm flipV="1">
            <a:off x="3922713" y="3473450"/>
            <a:ext cx="471487" cy="3063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48" name="Rectangle 32"/>
          <p:cNvSpPr>
            <a:spLocks noChangeArrowheads="1"/>
          </p:cNvSpPr>
          <p:nvPr/>
        </p:nvSpPr>
        <p:spPr bwMode="auto">
          <a:xfrm>
            <a:off x="779463" y="3709988"/>
            <a:ext cx="312737" cy="284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</a:rPr>
              <a:t>w</a:t>
            </a:r>
          </a:p>
        </p:txBody>
      </p:sp>
      <p:sp>
        <p:nvSpPr>
          <p:cNvPr id="34849" name="Rectangle 33"/>
          <p:cNvSpPr>
            <a:spLocks noChangeArrowheads="1"/>
          </p:cNvSpPr>
          <p:nvPr/>
        </p:nvSpPr>
        <p:spPr bwMode="auto">
          <a:xfrm>
            <a:off x="2111375" y="3335338"/>
            <a:ext cx="242888" cy="284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000000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34850" name="Rectangle 34"/>
          <p:cNvSpPr>
            <a:spLocks noChangeArrowheads="1"/>
          </p:cNvSpPr>
          <p:nvPr/>
        </p:nvSpPr>
        <p:spPr bwMode="auto">
          <a:xfrm>
            <a:off x="4100513" y="3551238"/>
            <a:ext cx="292100" cy="284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</a:rPr>
              <a:t>L</a:t>
            </a:r>
          </a:p>
        </p:txBody>
      </p:sp>
      <p:sp>
        <p:nvSpPr>
          <p:cNvPr id="34851" name="Rectangle 35"/>
          <p:cNvSpPr>
            <a:spLocks noChangeArrowheads="1"/>
          </p:cNvSpPr>
          <p:nvPr/>
        </p:nvSpPr>
        <p:spPr bwMode="auto">
          <a:xfrm>
            <a:off x="890588" y="3797300"/>
            <a:ext cx="234950" cy="2016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800" b="1">
                <a:solidFill>
                  <a:srgbClr val="000000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34852" name="Rectangle 36"/>
          <p:cNvSpPr>
            <a:spLocks noChangeArrowheads="1"/>
          </p:cNvSpPr>
          <p:nvPr/>
        </p:nvSpPr>
        <p:spPr bwMode="auto">
          <a:xfrm>
            <a:off x="2192338" y="3416300"/>
            <a:ext cx="234950" cy="2016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800" b="1">
                <a:solidFill>
                  <a:srgbClr val="000000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34853" name="Rectangle 37"/>
          <p:cNvSpPr>
            <a:spLocks noChangeArrowheads="1"/>
          </p:cNvSpPr>
          <p:nvPr/>
        </p:nvSpPr>
        <p:spPr bwMode="auto">
          <a:xfrm>
            <a:off x="4221163" y="3640138"/>
            <a:ext cx="234950" cy="201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800" b="1">
                <a:solidFill>
                  <a:srgbClr val="000000"/>
                </a:solidFill>
                <a:latin typeface="Times New Roman" pitchFamily="18" charset="0"/>
              </a:rPr>
              <a:t>0</a:t>
            </a:r>
          </a:p>
        </p:txBody>
      </p:sp>
      <p:grpSp>
        <p:nvGrpSpPr>
          <p:cNvPr id="34854" name="Group 38"/>
          <p:cNvGrpSpPr>
            <a:grpSpLocks/>
          </p:cNvGrpSpPr>
          <p:nvPr/>
        </p:nvGrpSpPr>
        <p:grpSpPr bwMode="auto">
          <a:xfrm>
            <a:off x="2214563" y="2693988"/>
            <a:ext cx="358775" cy="287337"/>
            <a:chOff x="1395" y="1697"/>
            <a:chExt cx="226" cy="181"/>
          </a:xfrm>
        </p:grpSpPr>
        <p:sp>
          <p:nvSpPr>
            <p:cNvPr id="34855" name="Rectangle 39"/>
            <p:cNvSpPr>
              <a:spLocks noChangeArrowheads="1"/>
            </p:cNvSpPr>
            <p:nvPr/>
          </p:nvSpPr>
          <p:spPr bwMode="auto">
            <a:xfrm>
              <a:off x="1395" y="1697"/>
              <a:ext cx="197" cy="17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w</a:t>
              </a:r>
            </a:p>
          </p:txBody>
        </p:sp>
        <p:sp>
          <p:nvSpPr>
            <p:cNvPr id="34856" name="Rectangle 40"/>
            <p:cNvSpPr>
              <a:spLocks noChangeArrowheads="1"/>
            </p:cNvSpPr>
            <p:nvPr/>
          </p:nvSpPr>
          <p:spPr bwMode="auto">
            <a:xfrm>
              <a:off x="1466" y="1725"/>
              <a:ext cx="155" cy="1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100" b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</a:p>
          </p:txBody>
        </p:sp>
      </p:grpSp>
      <p:grpSp>
        <p:nvGrpSpPr>
          <p:cNvPr id="34857" name="Group 41"/>
          <p:cNvGrpSpPr>
            <a:grpSpLocks/>
          </p:cNvGrpSpPr>
          <p:nvPr/>
        </p:nvGrpSpPr>
        <p:grpSpPr bwMode="auto">
          <a:xfrm>
            <a:off x="1466850" y="2339975"/>
            <a:ext cx="365125" cy="312738"/>
            <a:chOff x="924" y="1474"/>
            <a:chExt cx="230" cy="197"/>
          </a:xfrm>
        </p:grpSpPr>
        <p:sp>
          <p:nvSpPr>
            <p:cNvPr id="34858" name="Rectangle 42"/>
            <p:cNvSpPr>
              <a:spLocks noChangeArrowheads="1"/>
            </p:cNvSpPr>
            <p:nvPr/>
          </p:nvSpPr>
          <p:spPr bwMode="auto">
            <a:xfrm>
              <a:off x="924" y="1474"/>
              <a:ext cx="184" cy="17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L</a:t>
              </a:r>
            </a:p>
          </p:txBody>
        </p:sp>
        <p:sp>
          <p:nvSpPr>
            <p:cNvPr id="34859" name="Rectangle 43"/>
            <p:cNvSpPr>
              <a:spLocks noChangeArrowheads="1"/>
            </p:cNvSpPr>
            <p:nvPr/>
          </p:nvSpPr>
          <p:spPr bwMode="auto">
            <a:xfrm>
              <a:off x="999" y="1518"/>
              <a:ext cx="155" cy="1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100" b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</a:p>
          </p:txBody>
        </p:sp>
      </p:grpSp>
      <p:sp>
        <p:nvSpPr>
          <p:cNvPr id="34860" name="Freeform 44"/>
          <p:cNvSpPr>
            <a:spLocks/>
          </p:cNvSpPr>
          <p:nvPr/>
        </p:nvSpPr>
        <p:spPr bwMode="auto">
          <a:xfrm>
            <a:off x="3236913" y="2393950"/>
            <a:ext cx="809625" cy="1112838"/>
          </a:xfrm>
          <a:custGeom>
            <a:avLst/>
            <a:gdLst/>
            <a:ahLst/>
            <a:cxnLst>
              <a:cxn ang="0">
                <a:pos x="0" y="700"/>
              </a:cxn>
              <a:cxn ang="0">
                <a:pos x="45" y="661"/>
              </a:cxn>
              <a:cxn ang="0">
                <a:pos x="509" y="416"/>
              </a:cxn>
              <a:cxn ang="0">
                <a:pos x="509" y="0"/>
              </a:cxn>
              <a:cxn ang="0">
                <a:pos x="169" y="139"/>
              </a:cxn>
              <a:cxn ang="0">
                <a:pos x="0" y="700"/>
              </a:cxn>
            </a:cxnLst>
            <a:rect l="0" t="0" r="r" b="b"/>
            <a:pathLst>
              <a:path w="510" h="701">
                <a:moveTo>
                  <a:pt x="0" y="700"/>
                </a:moveTo>
                <a:lnTo>
                  <a:pt x="45" y="661"/>
                </a:lnTo>
                <a:lnTo>
                  <a:pt x="509" y="416"/>
                </a:lnTo>
                <a:lnTo>
                  <a:pt x="509" y="0"/>
                </a:lnTo>
                <a:lnTo>
                  <a:pt x="169" y="139"/>
                </a:lnTo>
                <a:lnTo>
                  <a:pt x="0" y="70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61" name="Freeform 45"/>
          <p:cNvSpPr>
            <a:spLocks/>
          </p:cNvSpPr>
          <p:nvPr/>
        </p:nvSpPr>
        <p:spPr bwMode="auto">
          <a:xfrm>
            <a:off x="2305050" y="1892300"/>
            <a:ext cx="1751013" cy="733425"/>
          </a:xfrm>
          <a:custGeom>
            <a:avLst/>
            <a:gdLst/>
            <a:ahLst/>
            <a:cxnLst>
              <a:cxn ang="0">
                <a:pos x="0" y="140"/>
              </a:cxn>
              <a:cxn ang="0">
                <a:pos x="300" y="0"/>
              </a:cxn>
              <a:cxn ang="0">
                <a:pos x="1102" y="321"/>
              </a:cxn>
              <a:cxn ang="0">
                <a:pos x="763" y="461"/>
              </a:cxn>
              <a:cxn ang="0">
                <a:pos x="0" y="140"/>
              </a:cxn>
            </a:cxnLst>
            <a:rect l="0" t="0" r="r" b="b"/>
            <a:pathLst>
              <a:path w="1103" h="462">
                <a:moveTo>
                  <a:pt x="0" y="140"/>
                </a:moveTo>
                <a:lnTo>
                  <a:pt x="300" y="0"/>
                </a:lnTo>
                <a:lnTo>
                  <a:pt x="1102" y="321"/>
                </a:lnTo>
                <a:lnTo>
                  <a:pt x="763" y="461"/>
                </a:lnTo>
                <a:lnTo>
                  <a:pt x="0" y="140"/>
                </a:lnTo>
              </a:path>
            </a:pathLst>
          </a:custGeom>
          <a:solidFill>
            <a:schemeClr val="bg1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62" name="Freeform 46"/>
          <p:cNvSpPr>
            <a:spLocks/>
          </p:cNvSpPr>
          <p:nvPr/>
        </p:nvSpPr>
        <p:spPr bwMode="auto">
          <a:xfrm>
            <a:off x="2436813" y="2686050"/>
            <a:ext cx="395287" cy="608013"/>
          </a:xfrm>
          <a:custGeom>
            <a:avLst/>
            <a:gdLst/>
            <a:ahLst/>
            <a:cxnLst>
              <a:cxn ang="0">
                <a:pos x="0" y="382"/>
              </a:cxn>
              <a:cxn ang="0">
                <a:pos x="7" y="360"/>
              </a:cxn>
              <a:cxn ang="0">
                <a:pos x="26" y="343"/>
              </a:cxn>
              <a:cxn ang="0">
                <a:pos x="46" y="321"/>
              </a:cxn>
              <a:cxn ang="0">
                <a:pos x="59" y="299"/>
              </a:cxn>
              <a:cxn ang="0">
                <a:pos x="79" y="282"/>
              </a:cxn>
              <a:cxn ang="0">
                <a:pos x="98" y="260"/>
              </a:cxn>
              <a:cxn ang="0">
                <a:pos x="111" y="238"/>
              </a:cxn>
              <a:cxn ang="0">
                <a:pos x="131" y="221"/>
              </a:cxn>
              <a:cxn ang="0">
                <a:pos x="131" y="199"/>
              </a:cxn>
              <a:cxn ang="0">
                <a:pos x="143" y="183"/>
              </a:cxn>
              <a:cxn ang="0">
                <a:pos x="157" y="160"/>
              </a:cxn>
              <a:cxn ang="0">
                <a:pos x="163" y="144"/>
              </a:cxn>
              <a:cxn ang="0">
                <a:pos x="176" y="121"/>
              </a:cxn>
              <a:cxn ang="0">
                <a:pos x="189" y="105"/>
              </a:cxn>
              <a:cxn ang="0">
                <a:pos x="209" y="83"/>
              </a:cxn>
              <a:cxn ang="0">
                <a:pos x="215" y="66"/>
              </a:cxn>
              <a:cxn ang="0">
                <a:pos x="235" y="44"/>
              </a:cxn>
              <a:cxn ang="0">
                <a:pos x="248" y="28"/>
              </a:cxn>
              <a:cxn ang="0">
                <a:pos x="248" y="5"/>
              </a:cxn>
              <a:cxn ang="0">
                <a:pos x="248" y="0"/>
              </a:cxn>
            </a:cxnLst>
            <a:rect l="0" t="0" r="r" b="b"/>
            <a:pathLst>
              <a:path w="249" h="383">
                <a:moveTo>
                  <a:pt x="0" y="382"/>
                </a:moveTo>
                <a:lnTo>
                  <a:pt x="7" y="360"/>
                </a:lnTo>
                <a:lnTo>
                  <a:pt x="26" y="343"/>
                </a:lnTo>
                <a:lnTo>
                  <a:pt x="46" y="321"/>
                </a:lnTo>
                <a:lnTo>
                  <a:pt x="59" y="299"/>
                </a:lnTo>
                <a:lnTo>
                  <a:pt x="79" y="282"/>
                </a:lnTo>
                <a:lnTo>
                  <a:pt x="98" y="260"/>
                </a:lnTo>
                <a:lnTo>
                  <a:pt x="111" y="238"/>
                </a:lnTo>
                <a:lnTo>
                  <a:pt x="131" y="221"/>
                </a:lnTo>
                <a:lnTo>
                  <a:pt x="131" y="199"/>
                </a:lnTo>
                <a:lnTo>
                  <a:pt x="143" y="183"/>
                </a:lnTo>
                <a:lnTo>
                  <a:pt x="157" y="160"/>
                </a:lnTo>
                <a:lnTo>
                  <a:pt x="163" y="144"/>
                </a:lnTo>
                <a:lnTo>
                  <a:pt x="176" y="121"/>
                </a:lnTo>
                <a:lnTo>
                  <a:pt x="189" y="105"/>
                </a:lnTo>
                <a:lnTo>
                  <a:pt x="209" y="83"/>
                </a:lnTo>
                <a:lnTo>
                  <a:pt x="215" y="66"/>
                </a:lnTo>
                <a:lnTo>
                  <a:pt x="235" y="44"/>
                </a:lnTo>
                <a:lnTo>
                  <a:pt x="248" y="28"/>
                </a:lnTo>
                <a:lnTo>
                  <a:pt x="248" y="5"/>
                </a:lnTo>
                <a:lnTo>
                  <a:pt x="248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63" name="Line 47"/>
          <p:cNvSpPr>
            <a:spLocks noChangeShapeType="1"/>
          </p:cNvSpPr>
          <p:nvPr/>
        </p:nvSpPr>
        <p:spPr bwMode="auto">
          <a:xfrm flipV="1">
            <a:off x="1362075" y="3063875"/>
            <a:ext cx="558800" cy="2206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64" name="Freeform 48"/>
          <p:cNvSpPr>
            <a:spLocks/>
          </p:cNvSpPr>
          <p:nvPr/>
        </p:nvSpPr>
        <p:spPr bwMode="auto">
          <a:xfrm>
            <a:off x="1898650" y="3355975"/>
            <a:ext cx="1628775" cy="838200"/>
          </a:xfrm>
          <a:custGeom>
            <a:avLst/>
            <a:gdLst/>
            <a:ahLst/>
            <a:cxnLst>
              <a:cxn ang="0">
                <a:pos x="0" y="527"/>
              </a:cxn>
              <a:cxn ang="0">
                <a:pos x="1025" y="100"/>
              </a:cxn>
              <a:cxn ang="0">
                <a:pos x="1025" y="0"/>
              </a:cxn>
            </a:cxnLst>
            <a:rect l="0" t="0" r="r" b="b"/>
            <a:pathLst>
              <a:path w="1026" h="528">
                <a:moveTo>
                  <a:pt x="0" y="527"/>
                </a:moveTo>
                <a:lnTo>
                  <a:pt x="1025" y="100"/>
                </a:lnTo>
                <a:lnTo>
                  <a:pt x="1025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65" name="Line 49"/>
          <p:cNvSpPr>
            <a:spLocks noChangeShapeType="1"/>
          </p:cNvSpPr>
          <p:nvPr/>
        </p:nvSpPr>
        <p:spPr bwMode="auto">
          <a:xfrm flipV="1">
            <a:off x="1898650" y="3302000"/>
            <a:ext cx="538163" cy="2206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66" name="Freeform 50"/>
          <p:cNvSpPr>
            <a:spLocks/>
          </p:cNvSpPr>
          <p:nvPr/>
        </p:nvSpPr>
        <p:spPr bwMode="auto">
          <a:xfrm>
            <a:off x="1360488" y="3292475"/>
            <a:ext cx="539750" cy="909638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339" y="139"/>
              </a:cxn>
              <a:cxn ang="0">
                <a:pos x="339" y="572"/>
              </a:cxn>
              <a:cxn ang="0">
                <a:pos x="0" y="405"/>
              </a:cxn>
              <a:cxn ang="0">
                <a:pos x="0" y="0"/>
              </a:cxn>
            </a:cxnLst>
            <a:rect l="0" t="0" r="r" b="b"/>
            <a:pathLst>
              <a:path w="340" h="573">
                <a:moveTo>
                  <a:pt x="7" y="0"/>
                </a:moveTo>
                <a:lnTo>
                  <a:pt x="339" y="139"/>
                </a:lnTo>
                <a:lnTo>
                  <a:pt x="339" y="572"/>
                </a:lnTo>
                <a:lnTo>
                  <a:pt x="0" y="405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67" name="Freeform 51"/>
          <p:cNvSpPr>
            <a:spLocks/>
          </p:cNvSpPr>
          <p:nvPr/>
        </p:nvSpPr>
        <p:spPr bwMode="auto">
          <a:xfrm>
            <a:off x="2862263" y="2736850"/>
            <a:ext cx="396875" cy="609600"/>
          </a:xfrm>
          <a:custGeom>
            <a:avLst/>
            <a:gdLst/>
            <a:ahLst/>
            <a:cxnLst>
              <a:cxn ang="0">
                <a:pos x="0" y="383"/>
              </a:cxn>
              <a:cxn ang="0">
                <a:pos x="7" y="361"/>
              </a:cxn>
              <a:cxn ang="0">
                <a:pos x="26" y="344"/>
              </a:cxn>
              <a:cxn ang="0">
                <a:pos x="46" y="322"/>
              </a:cxn>
              <a:cxn ang="0">
                <a:pos x="59" y="299"/>
              </a:cxn>
              <a:cxn ang="0">
                <a:pos x="79" y="283"/>
              </a:cxn>
              <a:cxn ang="0">
                <a:pos x="98" y="261"/>
              </a:cxn>
              <a:cxn ang="0">
                <a:pos x="112" y="239"/>
              </a:cxn>
              <a:cxn ang="0">
                <a:pos x="131" y="222"/>
              </a:cxn>
              <a:cxn ang="0">
                <a:pos x="131" y="199"/>
              </a:cxn>
              <a:cxn ang="0">
                <a:pos x="144" y="183"/>
              </a:cxn>
              <a:cxn ang="0">
                <a:pos x="157" y="161"/>
              </a:cxn>
              <a:cxn ang="0">
                <a:pos x="164" y="144"/>
              </a:cxn>
              <a:cxn ang="0">
                <a:pos x="177" y="122"/>
              </a:cxn>
              <a:cxn ang="0">
                <a:pos x="190" y="105"/>
              </a:cxn>
              <a:cxn ang="0">
                <a:pos x="209" y="83"/>
              </a:cxn>
              <a:cxn ang="0">
                <a:pos x="216" y="67"/>
              </a:cxn>
              <a:cxn ang="0">
                <a:pos x="236" y="44"/>
              </a:cxn>
              <a:cxn ang="0">
                <a:pos x="249" y="28"/>
              </a:cxn>
              <a:cxn ang="0">
                <a:pos x="249" y="5"/>
              </a:cxn>
              <a:cxn ang="0">
                <a:pos x="249" y="0"/>
              </a:cxn>
            </a:cxnLst>
            <a:rect l="0" t="0" r="r" b="b"/>
            <a:pathLst>
              <a:path w="250" h="384">
                <a:moveTo>
                  <a:pt x="0" y="383"/>
                </a:moveTo>
                <a:lnTo>
                  <a:pt x="7" y="361"/>
                </a:lnTo>
                <a:lnTo>
                  <a:pt x="26" y="344"/>
                </a:lnTo>
                <a:lnTo>
                  <a:pt x="46" y="322"/>
                </a:lnTo>
                <a:lnTo>
                  <a:pt x="59" y="299"/>
                </a:lnTo>
                <a:lnTo>
                  <a:pt x="79" y="283"/>
                </a:lnTo>
                <a:lnTo>
                  <a:pt x="98" y="261"/>
                </a:lnTo>
                <a:lnTo>
                  <a:pt x="112" y="239"/>
                </a:lnTo>
                <a:lnTo>
                  <a:pt x="131" y="222"/>
                </a:lnTo>
                <a:lnTo>
                  <a:pt x="131" y="199"/>
                </a:lnTo>
                <a:lnTo>
                  <a:pt x="144" y="183"/>
                </a:lnTo>
                <a:lnTo>
                  <a:pt x="157" y="161"/>
                </a:lnTo>
                <a:lnTo>
                  <a:pt x="164" y="144"/>
                </a:lnTo>
                <a:lnTo>
                  <a:pt x="177" y="122"/>
                </a:lnTo>
                <a:lnTo>
                  <a:pt x="190" y="105"/>
                </a:lnTo>
                <a:lnTo>
                  <a:pt x="209" y="83"/>
                </a:lnTo>
                <a:lnTo>
                  <a:pt x="216" y="67"/>
                </a:lnTo>
                <a:lnTo>
                  <a:pt x="236" y="44"/>
                </a:lnTo>
                <a:lnTo>
                  <a:pt x="249" y="28"/>
                </a:lnTo>
                <a:lnTo>
                  <a:pt x="249" y="5"/>
                </a:lnTo>
                <a:lnTo>
                  <a:pt x="249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68" name="Freeform 52"/>
          <p:cNvSpPr>
            <a:spLocks/>
          </p:cNvSpPr>
          <p:nvPr/>
        </p:nvSpPr>
        <p:spPr bwMode="auto">
          <a:xfrm>
            <a:off x="1927225" y="2462213"/>
            <a:ext cx="396875" cy="608012"/>
          </a:xfrm>
          <a:custGeom>
            <a:avLst/>
            <a:gdLst/>
            <a:ahLst/>
            <a:cxnLst>
              <a:cxn ang="0">
                <a:pos x="0" y="382"/>
              </a:cxn>
              <a:cxn ang="0">
                <a:pos x="7" y="360"/>
              </a:cxn>
              <a:cxn ang="0">
                <a:pos x="26" y="343"/>
              </a:cxn>
              <a:cxn ang="0">
                <a:pos x="46" y="321"/>
              </a:cxn>
              <a:cxn ang="0">
                <a:pos x="59" y="299"/>
              </a:cxn>
              <a:cxn ang="0">
                <a:pos x="79" y="282"/>
              </a:cxn>
              <a:cxn ang="0">
                <a:pos x="98" y="260"/>
              </a:cxn>
              <a:cxn ang="0">
                <a:pos x="112" y="238"/>
              </a:cxn>
              <a:cxn ang="0">
                <a:pos x="131" y="221"/>
              </a:cxn>
              <a:cxn ang="0">
                <a:pos x="131" y="199"/>
              </a:cxn>
              <a:cxn ang="0">
                <a:pos x="144" y="183"/>
              </a:cxn>
              <a:cxn ang="0">
                <a:pos x="157" y="160"/>
              </a:cxn>
              <a:cxn ang="0">
                <a:pos x="164" y="144"/>
              </a:cxn>
              <a:cxn ang="0">
                <a:pos x="177" y="121"/>
              </a:cxn>
              <a:cxn ang="0">
                <a:pos x="190" y="105"/>
              </a:cxn>
              <a:cxn ang="0">
                <a:pos x="209" y="83"/>
              </a:cxn>
              <a:cxn ang="0">
                <a:pos x="216" y="66"/>
              </a:cxn>
              <a:cxn ang="0">
                <a:pos x="236" y="44"/>
              </a:cxn>
              <a:cxn ang="0">
                <a:pos x="249" y="28"/>
              </a:cxn>
              <a:cxn ang="0">
                <a:pos x="249" y="5"/>
              </a:cxn>
              <a:cxn ang="0">
                <a:pos x="249" y="0"/>
              </a:cxn>
            </a:cxnLst>
            <a:rect l="0" t="0" r="r" b="b"/>
            <a:pathLst>
              <a:path w="250" h="383">
                <a:moveTo>
                  <a:pt x="0" y="382"/>
                </a:moveTo>
                <a:lnTo>
                  <a:pt x="7" y="360"/>
                </a:lnTo>
                <a:lnTo>
                  <a:pt x="26" y="343"/>
                </a:lnTo>
                <a:lnTo>
                  <a:pt x="46" y="321"/>
                </a:lnTo>
                <a:lnTo>
                  <a:pt x="59" y="299"/>
                </a:lnTo>
                <a:lnTo>
                  <a:pt x="79" y="282"/>
                </a:lnTo>
                <a:lnTo>
                  <a:pt x="98" y="260"/>
                </a:lnTo>
                <a:lnTo>
                  <a:pt x="112" y="238"/>
                </a:lnTo>
                <a:lnTo>
                  <a:pt x="131" y="221"/>
                </a:lnTo>
                <a:lnTo>
                  <a:pt x="131" y="199"/>
                </a:lnTo>
                <a:lnTo>
                  <a:pt x="144" y="183"/>
                </a:lnTo>
                <a:lnTo>
                  <a:pt x="157" y="160"/>
                </a:lnTo>
                <a:lnTo>
                  <a:pt x="164" y="144"/>
                </a:lnTo>
                <a:lnTo>
                  <a:pt x="177" y="121"/>
                </a:lnTo>
                <a:lnTo>
                  <a:pt x="190" y="105"/>
                </a:lnTo>
                <a:lnTo>
                  <a:pt x="209" y="83"/>
                </a:lnTo>
                <a:lnTo>
                  <a:pt x="216" y="66"/>
                </a:lnTo>
                <a:lnTo>
                  <a:pt x="236" y="44"/>
                </a:lnTo>
                <a:lnTo>
                  <a:pt x="249" y="28"/>
                </a:lnTo>
                <a:lnTo>
                  <a:pt x="249" y="5"/>
                </a:lnTo>
                <a:lnTo>
                  <a:pt x="249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69" name="Line 53"/>
          <p:cNvSpPr>
            <a:spLocks noChangeShapeType="1"/>
          </p:cNvSpPr>
          <p:nvPr/>
        </p:nvSpPr>
        <p:spPr bwMode="auto">
          <a:xfrm>
            <a:off x="1924050" y="3062288"/>
            <a:ext cx="501650" cy="2349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70" name="Line 54"/>
          <p:cNvSpPr>
            <a:spLocks noChangeShapeType="1"/>
          </p:cNvSpPr>
          <p:nvPr/>
        </p:nvSpPr>
        <p:spPr bwMode="auto">
          <a:xfrm>
            <a:off x="2406650" y="3297238"/>
            <a:ext cx="450850" cy="428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71" name="Line 55"/>
          <p:cNvSpPr>
            <a:spLocks noChangeShapeType="1"/>
          </p:cNvSpPr>
          <p:nvPr/>
        </p:nvSpPr>
        <p:spPr bwMode="auto">
          <a:xfrm>
            <a:off x="2830513" y="2682875"/>
            <a:ext cx="425450" cy="50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72" name="Line 56"/>
          <p:cNvSpPr>
            <a:spLocks noChangeShapeType="1"/>
          </p:cNvSpPr>
          <p:nvPr/>
        </p:nvSpPr>
        <p:spPr bwMode="auto">
          <a:xfrm flipH="1" flipV="1">
            <a:off x="2330450" y="2474913"/>
            <a:ext cx="509588" cy="2079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73" name="Line 57"/>
          <p:cNvSpPr>
            <a:spLocks noChangeShapeType="1"/>
          </p:cNvSpPr>
          <p:nvPr/>
        </p:nvSpPr>
        <p:spPr bwMode="auto">
          <a:xfrm>
            <a:off x="2330450" y="2474913"/>
            <a:ext cx="452438" cy="777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74" name="Line 58"/>
          <p:cNvSpPr>
            <a:spLocks noChangeShapeType="1"/>
          </p:cNvSpPr>
          <p:nvPr/>
        </p:nvSpPr>
        <p:spPr bwMode="auto">
          <a:xfrm>
            <a:off x="2801938" y="2552700"/>
            <a:ext cx="454025" cy="1730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75" name="Line 59"/>
          <p:cNvSpPr>
            <a:spLocks noChangeShapeType="1"/>
          </p:cNvSpPr>
          <p:nvPr/>
        </p:nvSpPr>
        <p:spPr bwMode="auto">
          <a:xfrm flipH="1">
            <a:off x="1801813" y="2112963"/>
            <a:ext cx="490537" cy="7762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76" name="Line 60"/>
          <p:cNvSpPr>
            <a:spLocks noChangeShapeType="1"/>
          </p:cNvSpPr>
          <p:nvPr/>
        </p:nvSpPr>
        <p:spPr bwMode="auto">
          <a:xfrm>
            <a:off x="1801813" y="2881313"/>
            <a:ext cx="188912" cy="85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77" name="Line 61"/>
          <p:cNvSpPr>
            <a:spLocks noChangeShapeType="1"/>
          </p:cNvSpPr>
          <p:nvPr/>
        </p:nvSpPr>
        <p:spPr bwMode="auto">
          <a:xfrm>
            <a:off x="2857500" y="3330575"/>
            <a:ext cx="379413" cy="1651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78" name="Line 62"/>
          <p:cNvSpPr>
            <a:spLocks noChangeShapeType="1"/>
          </p:cNvSpPr>
          <p:nvPr/>
        </p:nvSpPr>
        <p:spPr bwMode="auto">
          <a:xfrm flipH="1">
            <a:off x="2552700" y="3365500"/>
            <a:ext cx="241300" cy="1031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79" name="Line 63"/>
          <p:cNvSpPr>
            <a:spLocks noChangeShapeType="1"/>
          </p:cNvSpPr>
          <p:nvPr/>
        </p:nvSpPr>
        <p:spPr bwMode="auto">
          <a:xfrm flipH="1">
            <a:off x="2170113" y="3521075"/>
            <a:ext cx="239712" cy="1031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80" name="Line 64"/>
          <p:cNvSpPr>
            <a:spLocks noChangeShapeType="1"/>
          </p:cNvSpPr>
          <p:nvPr/>
        </p:nvSpPr>
        <p:spPr bwMode="auto">
          <a:xfrm flipH="1">
            <a:off x="1916113" y="3676650"/>
            <a:ext cx="127000" cy="50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81" name="Line 65"/>
          <p:cNvSpPr>
            <a:spLocks noChangeShapeType="1"/>
          </p:cNvSpPr>
          <p:nvPr/>
        </p:nvSpPr>
        <p:spPr bwMode="auto">
          <a:xfrm>
            <a:off x="1684338" y="3641725"/>
            <a:ext cx="146050" cy="603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82" name="Line 66"/>
          <p:cNvSpPr>
            <a:spLocks noChangeShapeType="1"/>
          </p:cNvSpPr>
          <p:nvPr/>
        </p:nvSpPr>
        <p:spPr bwMode="auto">
          <a:xfrm>
            <a:off x="1420813" y="3538538"/>
            <a:ext cx="146050" cy="603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83" name="Line 67"/>
          <p:cNvSpPr>
            <a:spLocks noChangeShapeType="1"/>
          </p:cNvSpPr>
          <p:nvPr/>
        </p:nvSpPr>
        <p:spPr bwMode="auto">
          <a:xfrm>
            <a:off x="3295650" y="3519488"/>
            <a:ext cx="673100" cy="2809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34884" name="Group 68"/>
          <p:cNvGrpSpPr>
            <a:grpSpLocks/>
          </p:cNvGrpSpPr>
          <p:nvPr/>
        </p:nvGrpSpPr>
        <p:grpSpPr bwMode="auto">
          <a:xfrm>
            <a:off x="2838450" y="2646363"/>
            <a:ext cx="315913" cy="296862"/>
            <a:chOff x="1788" y="1667"/>
            <a:chExt cx="199" cy="187"/>
          </a:xfrm>
        </p:grpSpPr>
        <p:sp>
          <p:nvSpPr>
            <p:cNvPr id="34885" name="Rectangle 69"/>
            <p:cNvSpPr>
              <a:spLocks noChangeArrowheads="1"/>
            </p:cNvSpPr>
            <p:nvPr/>
          </p:nvSpPr>
          <p:spPr bwMode="auto">
            <a:xfrm>
              <a:off x="1832" y="1701"/>
              <a:ext cx="155" cy="1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100" b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34886" name="Rectangle 70"/>
            <p:cNvSpPr>
              <a:spLocks noChangeArrowheads="1"/>
            </p:cNvSpPr>
            <p:nvPr/>
          </p:nvSpPr>
          <p:spPr bwMode="auto">
            <a:xfrm>
              <a:off x="1788" y="1667"/>
              <a:ext cx="147" cy="17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</a:p>
          </p:txBody>
        </p:sp>
      </p:grpSp>
      <p:sp>
        <p:nvSpPr>
          <p:cNvPr id="34887" name="Line 71"/>
          <p:cNvSpPr>
            <a:spLocks noChangeShapeType="1"/>
          </p:cNvSpPr>
          <p:nvPr/>
        </p:nvSpPr>
        <p:spPr bwMode="auto">
          <a:xfrm>
            <a:off x="854075" y="3632200"/>
            <a:ext cx="361950" cy="1952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88" name="Freeform 72"/>
          <p:cNvSpPr>
            <a:spLocks/>
          </p:cNvSpPr>
          <p:nvPr/>
        </p:nvSpPr>
        <p:spPr bwMode="auto">
          <a:xfrm>
            <a:off x="2095500" y="2843213"/>
            <a:ext cx="98425" cy="66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1" y="17"/>
              </a:cxn>
              <a:cxn ang="0">
                <a:pos x="52" y="25"/>
              </a:cxn>
              <a:cxn ang="0">
                <a:pos x="44" y="41"/>
              </a:cxn>
              <a:cxn ang="0">
                <a:pos x="0" y="0"/>
              </a:cxn>
            </a:cxnLst>
            <a:rect l="0" t="0" r="r" b="b"/>
            <a:pathLst>
              <a:path w="62" h="42">
                <a:moveTo>
                  <a:pt x="0" y="0"/>
                </a:moveTo>
                <a:lnTo>
                  <a:pt x="0" y="0"/>
                </a:lnTo>
                <a:lnTo>
                  <a:pt x="61" y="17"/>
                </a:lnTo>
                <a:lnTo>
                  <a:pt x="52" y="25"/>
                </a:lnTo>
                <a:lnTo>
                  <a:pt x="44" y="41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89" name="Freeform 73"/>
          <p:cNvSpPr>
            <a:spLocks/>
          </p:cNvSpPr>
          <p:nvPr/>
        </p:nvSpPr>
        <p:spPr bwMode="auto">
          <a:xfrm>
            <a:off x="2498725" y="3038475"/>
            <a:ext cx="114300" cy="65088"/>
          </a:xfrm>
          <a:custGeom>
            <a:avLst/>
            <a:gdLst/>
            <a:ahLst/>
            <a:cxnLst>
              <a:cxn ang="0">
                <a:pos x="71" y="40"/>
              </a:cxn>
              <a:cxn ang="0">
                <a:pos x="71" y="40"/>
              </a:cxn>
              <a:cxn ang="0">
                <a:pos x="0" y="24"/>
              </a:cxn>
              <a:cxn ang="0">
                <a:pos x="18" y="16"/>
              </a:cxn>
              <a:cxn ang="0">
                <a:pos x="18" y="0"/>
              </a:cxn>
              <a:cxn ang="0">
                <a:pos x="71" y="40"/>
              </a:cxn>
            </a:cxnLst>
            <a:rect l="0" t="0" r="r" b="b"/>
            <a:pathLst>
              <a:path w="72" h="41">
                <a:moveTo>
                  <a:pt x="71" y="40"/>
                </a:moveTo>
                <a:lnTo>
                  <a:pt x="71" y="40"/>
                </a:lnTo>
                <a:lnTo>
                  <a:pt x="0" y="24"/>
                </a:lnTo>
                <a:lnTo>
                  <a:pt x="18" y="16"/>
                </a:lnTo>
                <a:lnTo>
                  <a:pt x="18" y="0"/>
                </a:lnTo>
                <a:lnTo>
                  <a:pt x="71" y="4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90" name="Line 74"/>
          <p:cNvSpPr>
            <a:spLocks noChangeShapeType="1"/>
          </p:cNvSpPr>
          <p:nvPr/>
        </p:nvSpPr>
        <p:spPr bwMode="auto">
          <a:xfrm>
            <a:off x="2174875" y="2879725"/>
            <a:ext cx="361950" cy="1952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282575" y="200025"/>
            <a:ext cx="7848600" cy="1501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65088" tIns="25400" rIns="65088" bIns="25400">
            <a:spAutoFit/>
          </a:bodyPr>
          <a:lstStyle/>
          <a:p>
            <a:pPr algn="ctr">
              <a:lnSpc>
                <a:spcPct val="119000"/>
              </a:lnSpc>
            </a:pPr>
            <a:r>
              <a:rPr lang="en-US" sz="4000"/>
              <a:t>Shear Plane Length </a:t>
            </a:r>
            <a:br>
              <a:rPr lang="en-US" sz="4000"/>
            </a:br>
            <a:r>
              <a:rPr lang="en-US" sz="4000"/>
              <a:t>and Angle </a:t>
            </a:r>
            <a:r>
              <a:rPr lang="en-US" sz="4000">
                <a:latin typeface="Symbol" pitchFamily="18" charset="2"/>
              </a:rPr>
              <a:t>f</a:t>
            </a:r>
          </a:p>
        </p:txBody>
      </p:sp>
      <p:pic>
        <p:nvPicPr>
          <p:cNvPr id="35845" name="Picture 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" y="4254500"/>
            <a:ext cx="4225925" cy="790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5846" name="Picture 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2450" y="4824413"/>
            <a:ext cx="5818188" cy="881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066800" y="5789613"/>
            <a:ext cx="7192963" cy="115252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defTabSz="933450" eaLnBrk="0" hangingPunct="0">
              <a:lnSpc>
                <a:spcPct val="104000"/>
              </a:lnSpc>
            </a:pPr>
            <a:r>
              <a:rPr lang="en-US" sz="2400" b="1">
                <a:latin typeface="Times New Roman" pitchFamily="18" charset="0"/>
              </a:rPr>
              <a:t>or make an assumption, such as </a:t>
            </a:r>
            <a:r>
              <a:rPr lang="en-US" sz="2400" b="1">
                <a:latin typeface="Symbol" pitchFamily="18" charset="2"/>
              </a:rPr>
              <a:t>f</a:t>
            </a:r>
            <a:r>
              <a:rPr lang="en-US" sz="2400" b="1">
                <a:latin typeface="Times New Roman" pitchFamily="18" charset="0"/>
              </a:rPr>
              <a:t> adjusts to minimize </a:t>
            </a:r>
          </a:p>
          <a:p>
            <a:pPr defTabSz="933450" eaLnBrk="0" hangingPunct="0">
              <a:lnSpc>
                <a:spcPct val="104000"/>
              </a:lnSpc>
            </a:pPr>
            <a:r>
              <a:rPr lang="en-US" sz="2400" b="1">
                <a:latin typeface="Times New Roman" pitchFamily="18" charset="0"/>
              </a:rPr>
              <a:t>cutting force:</a:t>
            </a:r>
          </a:p>
          <a:p>
            <a:pPr defTabSz="933450" eaLnBrk="0" latinLnBrk="1" hangingPunct="0">
              <a:lnSpc>
                <a:spcPct val="94000"/>
              </a:lnSpc>
            </a:pPr>
            <a:endParaRPr lang="en-US" sz="2400" b="1">
              <a:latin typeface="Times New Roman" pitchFamily="18" charset="0"/>
            </a:endParaRPr>
          </a:p>
        </p:txBody>
      </p:sp>
      <p:pic>
        <p:nvPicPr>
          <p:cNvPr id="35848" name="Picture 8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9513" y="6126163"/>
            <a:ext cx="272097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6445250" y="6216650"/>
            <a:ext cx="1695450" cy="3619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defTabSz="933450" eaLnBrk="0" hangingPunct="0">
              <a:lnSpc>
                <a:spcPct val="85000"/>
              </a:lnSpc>
            </a:pPr>
            <a:r>
              <a:rPr lang="en-US" sz="2400" b="1">
                <a:latin typeface="Times New Roman" pitchFamily="18" charset="0"/>
              </a:rPr>
              <a:t> (Merchant)</a:t>
            </a:r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4102100" y="3227388"/>
            <a:ext cx="266700" cy="268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30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4381500" y="2917825"/>
            <a:ext cx="2571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4479925" y="3005138"/>
            <a:ext cx="254000" cy="268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300">
                <a:solidFill>
                  <a:srgbClr val="0000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35853" name="Line 13"/>
          <p:cNvSpPr>
            <a:spLocks noChangeShapeType="1"/>
          </p:cNvSpPr>
          <p:nvPr/>
        </p:nvSpPr>
        <p:spPr bwMode="auto">
          <a:xfrm>
            <a:off x="1784350" y="4233863"/>
            <a:ext cx="514985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54" name="Line 14"/>
          <p:cNvSpPr>
            <a:spLocks noChangeShapeType="1"/>
          </p:cNvSpPr>
          <p:nvPr/>
        </p:nvSpPr>
        <p:spPr bwMode="auto">
          <a:xfrm>
            <a:off x="1763713" y="3060700"/>
            <a:ext cx="189865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55" name="Line 15"/>
          <p:cNvSpPr>
            <a:spLocks noChangeShapeType="1"/>
          </p:cNvSpPr>
          <p:nvPr/>
        </p:nvSpPr>
        <p:spPr bwMode="auto">
          <a:xfrm>
            <a:off x="3643313" y="3051175"/>
            <a:ext cx="1174750" cy="4064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56" name="Line 16"/>
          <p:cNvSpPr>
            <a:spLocks noChangeShapeType="1"/>
          </p:cNvSpPr>
          <p:nvPr/>
        </p:nvSpPr>
        <p:spPr bwMode="auto">
          <a:xfrm flipV="1">
            <a:off x="4787900" y="3087688"/>
            <a:ext cx="2114550" cy="35083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57" name="Line 17"/>
          <p:cNvSpPr>
            <a:spLocks noChangeShapeType="1"/>
          </p:cNvSpPr>
          <p:nvPr/>
        </p:nvSpPr>
        <p:spPr bwMode="auto">
          <a:xfrm flipV="1">
            <a:off x="4813300" y="1808163"/>
            <a:ext cx="615950" cy="1660525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58" name="Line 18"/>
          <p:cNvSpPr>
            <a:spLocks noChangeShapeType="1"/>
          </p:cNvSpPr>
          <p:nvPr/>
        </p:nvSpPr>
        <p:spPr bwMode="auto">
          <a:xfrm flipV="1">
            <a:off x="3678238" y="1633538"/>
            <a:ext cx="454025" cy="1419225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59" name="Line 19"/>
          <p:cNvSpPr>
            <a:spLocks noChangeShapeType="1"/>
          </p:cNvSpPr>
          <p:nvPr/>
        </p:nvSpPr>
        <p:spPr bwMode="auto">
          <a:xfrm flipH="1">
            <a:off x="3675063" y="3478213"/>
            <a:ext cx="10779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60" name="Line 20"/>
          <p:cNvSpPr>
            <a:spLocks noChangeShapeType="1"/>
          </p:cNvSpPr>
          <p:nvPr/>
        </p:nvSpPr>
        <p:spPr bwMode="auto">
          <a:xfrm>
            <a:off x="3697288" y="3044825"/>
            <a:ext cx="1154112" cy="2682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61" name="Line 21"/>
          <p:cNvSpPr>
            <a:spLocks noChangeShapeType="1"/>
          </p:cNvSpPr>
          <p:nvPr/>
        </p:nvSpPr>
        <p:spPr bwMode="auto">
          <a:xfrm>
            <a:off x="4787900" y="3457575"/>
            <a:ext cx="2157413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62" name="Line 22"/>
          <p:cNvSpPr>
            <a:spLocks noChangeShapeType="1"/>
          </p:cNvSpPr>
          <p:nvPr/>
        </p:nvSpPr>
        <p:spPr bwMode="auto">
          <a:xfrm>
            <a:off x="3681413" y="3074988"/>
            <a:ext cx="0" cy="4032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63" name="Arc 23"/>
          <p:cNvSpPr>
            <a:spLocks/>
          </p:cNvSpPr>
          <p:nvPr/>
        </p:nvSpPr>
        <p:spPr bwMode="auto">
          <a:xfrm>
            <a:off x="4364038" y="3333750"/>
            <a:ext cx="73025" cy="125413"/>
          </a:xfrm>
          <a:custGeom>
            <a:avLst/>
            <a:gdLst>
              <a:gd name="G0" fmla="+- 21600 0 0"/>
              <a:gd name="G1" fmla="+- 21595 0 0"/>
              <a:gd name="G2" fmla="+- 21600 0 0"/>
              <a:gd name="T0" fmla="*/ 0 w 21600"/>
              <a:gd name="T1" fmla="*/ 21595 h 21595"/>
              <a:gd name="T2" fmla="*/ 21131 w 21600"/>
              <a:gd name="T3" fmla="*/ 0 h 21595"/>
              <a:gd name="T4" fmla="*/ 21600 w 21600"/>
              <a:gd name="T5" fmla="*/ 21595 h 2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5" fill="none" extrusionOk="0">
                <a:moveTo>
                  <a:pt x="0" y="21595"/>
                </a:moveTo>
                <a:cubicBezTo>
                  <a:pt x="0" y="9848"/>
                  <a:pt x="9387" y="255"/>
                  <a:pt x="21131" y="0"/>
                </a:cubicBezTo>
              </a:path>
              <a:path w="21600" h="21595" stroke="0" extrusionOk="0">
                <a:moveTo>
                  <a:pt x="0" y="21595"/>
                </a:moveTo>
                <a:cubicBezTo>
                  <a:pt x="0" y="9848"/>
                  <a:pt x="9387" y="255"/>
                  <a:pt x="21131" y="0"/>
                </a:cubicBezTo>
                <a:lnTo>
                  <a:pt x="21600" y="21595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auto">
          <a:xfrm>
            <a:off x="3355975" y="3092450"/>
            <a:ext cx="2571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35865" name="Rectangle 25"/>
          <p:cNvSpPr>
            <a:spLocks noChangeArrowheads="1"/>
          </p:cNvSpPr>
          <p:nvPr/>
        </p:nvSpPr>
        <p:spPr bwMode="auto">
          <a:xfrm>
            <a:off x="3432175" y="3189288"/>
            <a:ext cx="263525" cy="268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300">
                <a:solidFill>
                  <a:srgbClr val="000000"/>
                </a:solidFill>
                <a:latin typeface="Times New Roman" pitchFamily="18" charset="0"/>
              </a:rPr>
              <a:t>o</a:t>
            </a:r>
          </a:p>
        </p:txBody>
      </p:sp>
      <p:sp>
        <p:nvSpPr>
          <p:cNvPr id="35866" name="Line 26"/>
          <p:cNvSpPr>
            <a:spLocks noChangeShapeType="1"/>
          </p:cNvSpPr>
          <p:nvPr/>
        </p:nvSpPr>
        <p:spPr bwMode="auto">
          <a:xfrm flipH="1">
            <a:off x="4760913" y="3287713"/>
            <a:ext cx="22225" cy="619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67" name="Line 27"/>
          <p:cNvSpPr>
            <a:spLocks noChangeShapeType="1"/>
          </p:cNvSpPr>
          <p:nvPr/>
        </p:nvSpPr>
        <p:spPr bwMode="auto">
          <a:xfrm>
            <a:off x="4745038" y="3359150"/>
            <a:ext cx="95250" cy="269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68" name="Rectangle 28"/>
          <p:cNvSpPr>
            <a:spLocks noChangeArrowheads="1"/>
          </p:cNvSpPr>
          <p:nvPr/>
        </p:nvSpPr>
        <p:spPr bwMode="auto">
          <a:xfrm>
            <a:off x="3733800" y="2717800"/>
            <a:ext cx="573088" cy="2682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300">
                <a:solidFill>
                  <a:srgbClr val="000000"/>
                </a:solidFill>
                <a:latin typeface="Symbol" pitchFamily="18" charset="2"/>
              </a:rPr>
              <a:t>(f-a)</a:t>
            </a:r>
          </a:p>
        </p:txBody>
      </p:sp>
      <p:sp>
        <p:nvSpPr>
          <p:cNvPr id="35869" name="Freeform 29"/>
          <p:cNvSpPr>
            <a:spLocks/>
          </p:cNvSpPr>
          <p:nvPr/>
        </p:nvSpPr>
        <p:spPr bwMode="auto">
          <a:xfrm>
            <a:off x="4106863" y="3074988"/>
            <a:ext cx="65087" cy="100012"/>
          </a:xfrm>
          <a:custGeom>
            <a:avLst/>
            <a:gdLst/>
            <a:ahLst/>
            <a:cxnLst>
              <a:cxn ang="0">
                <a:pos x="40" y="62"/>
              </a:cxn>
              <a:cxn ang="0">
                <a:pos x="0" y="11"/>
              </a:cxn>
              <a:cxn ang="0">
                <a:pos x="12" y="5"/>
              </a:cxn>
              <a:cxn ang="0">
                <a:pos x="28" y="0"/>
              </a:cxn>
              <a:cxn ang="0">
                <a:pos x="40" y="62"/>
              </a:cxn>
            </a:cxnLst>
            <a:rect l="0" t="0" r="r" b="b"/>
            <a:pathLst>
              <a:path w="41" h="63">
                <a:moveTo>
                  <a:pt x="40" y="62"/>
                </a:moveTo>
                <a:lnTo>
                  <a:pt x="0" y="11"/>
                </a:lnTo>
                <a:lnTo>
                  <a:pt x="12" y="5"/>
                </a:lnTo>
                <a:lnTo>
                  <a:pt x="28" y="0"/>
                </a:lnTo>
                <a:lnTo>
                  <a:pt x="40" y="62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70" name="Line 30"/>
          <p:cNvSpPr>
            <a:spLocks noChangeShapeType="1"/>
          </p:cNvSpPr>
          <p:nvPr/>
        </p:nvSpPr>
        <p:spPr bwMode="auto">
          <a:xfrm>
            <a:off x="4070350" y="2917825"/>
            <a:ext cx="65088" cy="1635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871" name="Rectangle 31"/>
          <p:cNvSpPr>
            <a:spLocks noChangeArrowheads="1"/>
          </p:cNvSpPr>
          <p:nvPr/>
        </p:nvSpPr>
        <p:spPr bwMode="auto">
          <a:xfrm>
            <a:off x="4673600" y="3448050"/>
            <a:ext cx="300038" cy="2682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300" b="1">
                <a:solidFill>
                  <a:srgbClr val="000000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3443288" y="2828925"/>
            <a:ext cx="290512" cy="2682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300" b="1">
                <a:solidFill>
                  <a:srgbClr val="0000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4284663" y="2052638"/>
            <a:ext cx="530225" cy="268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300" b="1">
                <a:solidFill>
                  <a:srgbClr val="000000"/>
                </a:solidFill>
                <a:latin typeface="Times New Roman" pitchFamily="18" charset="0"/>
              </a:rPr>
              <a:t>Chip</a:t>
            </a:r>
          </a:p>
        </p:txBody>
      </p:sp>
      <p:sp>
        <p:nvSpPr>
          <p:cNvPr id="35874" name="Rectangle 34"/>
          <p:cNvSpPr>
            <a:spLocks noChangeArrowheads="1"/>
          </p:cNvSpPr>
          <p:nvPr/>
        </p:nvSpPr>
        <p:spPr bwMode="auto">
          <a:xfrm>
            <a:off x="5516563" y="2478088"/>
            <a:ext cx="447675" cy="268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300" b="1">
                <a:solidFill>
                  <a:srgbClr val="000000"/>
                </a:solidFill>
                <a:latin typeface="Times New Roman" pitchFamily="18" charset="0"/>
              </a:rPr>
              <a:t>tool</a:t>
            </a:r>
          </a:p>
        </p:txBody>
      </p:sp>
      <p:sp>
        <p:nvSpPr>
          <p:cNvPr id="35875" name="Rectangle 35"/>
          <p:cNvSpPr>
            <a:spLocks noChangeArrowheads="1"/>
          </p:cNvSpPr>
          <p:nvPr/>
        </p:nvSpPr>
        <p:spPr bwMode="auto">
          <a:xfrm>
            <a:off x="2751138" y="3679825"/>
            <a:ext cx="950912" cy="2682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300" b="1">
                <a:solidFill>
                  <a:srgbClr val="000000"/>
                </a:solidFill>
                <a:latin typeface="Times New Roman" pitchFamily="18" charset="0"/>
              </a:rPr>
              <a:t>Workpiece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888038" y="381000"/>
            <a:ext cx="2933700" cy="1552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 defTabSz="933450">
              <a:lnSpc>
                <a:spcPct val="93000"/>
              </a:lnSpc>
            </a:pPr>
            <a:r>
              <a:rPr lang="en-US" sz="4400"/>
              <a:t>Velocities</a:t>
            </a:r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3100" i="1">
                <a:solidFill>
                  <a:schemeClr val="tx2"/>
                </a:solidFill>
              </a:rPr>
              <a:t>(2D Orthogonal </a:t>
            </a:r>
            <a:br>
              <a:rPr lang="en-US" sz="3100" i="1">
                <a:solidFill>
                  <a:schemeClr val="tx2"/>
                </a:solidFill>
              </a:rPr>
            </a:br>
            <a:r>
              <a:rPr lang="en-US" sz="3100" i="1">
                <a:solidFill>
                  <a:schemeClr val="tx2"/>
                </a:solidFill>
              </a:rPr>
              <a:t>Model)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6324600" y="3429000"/>
            <a:ext cx="1851025" cy="29210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defTabSz="933450" eaLnBrk="0" hangingPunct="0">
              <a:lnSpc>
                <a:spcPct val="88000"/>
              </a:lnSpc>
            </a:pPr>
            <a:r>
              <a:rPr lang="en-US" b="1">
                <a:latin typeface="Times New Roman" pitchFamily="18" charset="0"/>
              </a:rPr>
              <a:t>Velocity Diagram</a:t>
            </a:r>
          </a:p>
        </p:txBody>
      </p:sp>
      <p:sp>
        <p:nvSpPr>
          <p:cNvPr id="36870" name="Oval 6"/>
          <p:cNvSpPr>
            <a:spLocks noChangeArrowheads="1"/>
          </p:cNvSpPr>
          <p:nvPr/>
        </p:nvSpPr>
        <p:spPr bwMode="auto">
          <a:xfrm>
            <a:off x="5562600" y="3048000"/>
            <a:ext cx="3581400" cy="35814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36871" name="Picture 7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600" y="4243388"/>
            <a:ext cx="5232400" cy="3508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6872" name="Picture 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313" y="5603875"/>
            <a:ext cx="4381500" cy="298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6873" name="Picture 9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33713" y="5915025"/>
            <a:ext cx="2371725" cy="830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6874" name="Picture 10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9288" y="4672013"/>
            <a:ext cx="4700587" cy="828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36875" name="Rectangle 11"/>
          <p:cNvSpPr>
            <a:spLocks noChangeArrowheads="1"/>
          </p:cNvSpPr>
          <p:nvPr/>
        </p:nvSpPr>
        <p:spPr bwMode="auto">
          <a:xfrm>
            <a:off x="311150" y="1227138"/>
            <a:ext cx="158115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  <a:latin typeface="Geneva" charset="0"/>
              </a:rPr>
              <a:t>(Chip relative </a:t>
            </a:r>
          </a:p>
          <a:p>
            <a:pPr eaLnBrk="0" latinLnBrk="1" hangingPunct="0">
              <a:lnSpc>
                <a:spcPct val="90000"/>
              </a:lnSpc>
            </a:pPr>
            <a:endParaRPr lang="en-US" sz="1600" b="1">
              <a:solidFill>
                <a:srgbClr val="000000"/>
              </a:solidFill>
              <a:latin typeface="Geneva" charset="0"/>
            </a:endParaRPr>
          </a:p>
        </p:txBody>
      </p:sp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311150" y="1498600"/>
            <a:ext cx="1560513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  <a:latin typeface="Geneva" charset="0"/>
              </a:rPr>
              <a:t>to workpiece)</a:t>
            </a:r>
          </a:p>
        </p:txBody>
      </p:sp>
      <p:sp>
        <p:nvSpPr>
          <p:cNvPr id="36877" name="Rectangle 13"/>
          <p:cNvSpPr>
            <a:spLocks noChangeArrowheads="1"/>
          </p:cNvSpPr>
          <p:nvPr/>
        </p:nvSpPr>
        <p:spPr bwMode="auto">
          <a:xfrm>
            <a:off x="3309938" y="552450"/>
            <a:ext cx="1989137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  <a:latin typeface="Geneva" charset="0"/>
              </a:rPr>
              <a:t>V  = Chip Velocity</a:t>
            </a:r>
          </a:p>
          <a:p>
            <a:pPr eaLnBrk="0" latinLnBrk="1" hangingPunct="0">
              <a:lnSpc>
                <a:spcPct val="90000"/>
              </a:lnSpc>
            </a:pPr>
            <a:endParaRPr lang="en-US" sz="1600" b="1">
              <a:solidFill>
                <a:srgbClr val="000000"/>
              </a:solidFill>
              <a:latin typeface="Geneva" charset="0"/>
            </a:endParaRPr>
          </a:p>
        </p:txBody>
      </p:sp>
      <p:sp>
        <p:nvSpPr>
          <p:cNvPr id="36878" name="Rectangle 14"/>
          <p:cNvSpPr>
            <a:spLocks noChangeArrowheads="1"/>
          </p:cNvSpPr>
          <p:nvPr/>
        </p:nvSpPr>
        <p:spPr bwMode="auto">
          <a:xfrm>
            <a:off x="3309938" y="825500"/>
            <a:ext cx="2833687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  <a:latin typeface="Geneva" charset="0"/>
              </a:rPr>
              <a:t>       (Chip relative to tool)</a:t>
            </a:r>
          </a:p>
        </p:txBody>
      </p:sp>
      <p:sp>
        <p:nvSpPr>
          <p:cNvPr id="36879" name="Freeform 15"/>
          <p:cNvSpPr>
            <a:spLocks/>
          </p:cNvSpPr>
          <p:nvPr/>
        </p:nvSpPr>
        <p:spPr bwMode="auto">
          <a:xfrm>
            <a:off x="2962275" y="965200"/>
            <a:ext cx="1884363" cy="1906588"/>
          </a:xfrm>
          <a:custGeom>
            <a:avLst/>
            <a:gdLst/>
            <a:ahLst/>
            <a:cxnLst>
              <a:cxn ang="0">
                <a:pos x="299" y="0"/>
              </a:cxn>
              <a:cxn ang="0">
                <a:pos x="0" y="1200"/>
              </a:cxn>
              <a:cxn ang="0">
                <a:pos x="1186" y="898"/>
              </a:cxn>
            </a:cxnLst>
            <a:rect l="0" t="0" r="r" b="b"/>
            <a:pathLst>
              <a:path w="1187" h="1201">
                <a:moveTo>
                  <a:pt x="299" y="0"/>
                </a:moveTo>
                <a:lnTo>
                  <a:pt x="0" y="1200"/>
                </a:lnTo>
                <a:lnTo>
                  <a:pt x="1186" y="898"/>
                </a:lnTo>
              </a:path>
            </a:pathLst>
          </a:custGeom>
          <a:solidFill>
            <a:schemeClr val="bg1"/>
          </a:solidFill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80" name="Freeform 16"/>
          <p:cNvSpPr>
            <a:spLocks/>
          </p:cNvSpPr>
          <p:nvPr/>
        </p:nvSpPr>
        <p:spPr bwMode="auto">
          <a:xfrm>
            <a:off x="3436938" y="965200"/>
            <a:ext cx="1409700" cy="14271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3" y="8"/>
              </a:cxn>
              <a:cxn ang="0">
                <a:pos x="220" y="41"/>
              </a:cxn>
              <a:cxn ang="0">
                <a:pos x="281" y="82"/>
              </a:cxn>
              <a:cxn ang="0">
                <a:pos x="334" y="155"/>
              </a:cxn>
              <a:cxn ang="0">
                <a:pos x="369" y="237"/>
              </a:cxn>
              <a:cxn ang="0">
                <a:pos x="404" y="343"/>
              </a:cxn>
              <a:cxn ang="0">
                <a:pos x="439" y="441"/>
              </a:cxn>
              <a:cxn ang="0">
                <a:pos x="483" y="531"/>
              </a:cxn>
              <a:cxn ang="0">
                <a:pos x="589" y="678"/>
              </a:cxn>
              <a:cxn ang="0">
                <a:pos x="659" y="743"/>
              </a:cxn>
              <a:cxn ang="0">
                <a:pos x="738" y="792"/>
              </a:cxn>
              <a:cxn ang="0">
                <a:pos x="808" y="833"/>
              </a:cxn>
              <a:cxn ang="0">
                <a:pos x="887" y="898"/>
              </a:cxn>
            </a:cxnLst>
            <a:rect l="0" t="0" r="r" b="b"/>
            <a:pathLst>
              <a:path w="888" h="899">
                <a:moveTo>
                  <a:pt x="0" y="0"/>
                </a:moveTo>
                <a:lnTo>
                  <a:pt x="123" y="8"/>
                </a:lnTo>
                <a:lnTo>
                  <a:pt x="220" y="41"/>
                </a:lnTo>
                <a:lnTo>
                  <a:pt x="281" y="82"/>
                </a:lnTo>
                <a:lnTo>
                  <a:pt x="334" y="155"/>
                </a:lnTo>
                <a:lnTo>
                  <a:pt x="369" y="237"/>
                </a:lnTo>
                <a:lnTo>
                  <a:pt x="404" y="343"/>
                </a:lnTo>
                <a:lnTo>
                  <a:pt x="439" y="441"/>
                </a:lnTo>
                <a:lnTo>
                  <a:pt x="483" y="531"/>
                </a:lnTo>
                <a:lnTo>
                  <a:pt x="589" y="678"/>
                </a:lnTo>
                <a:lnTo>
                  <a:pt x="659" y="743"/>
                </a:lnTo>
                <a:lnTo>
                  <a:pt x="738" y="792"/>
                </a:lnTo>
                <a:lnTo>
                  <a:pt x="808" y="833"/>
                </a:lnTo>
                <a:lnTo>
                  <a:pt x="887" y="898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81" name="Freeform 17"/>
          <p:cNvSpPr>
            <a:spLocks/>
          </p:cNvSpPr>
          <p:nvPr/>
        </p:nvSpPr>
        <p:spPr bwMode="auto">
          <a:xfrm>
            <a:off x="1108075" y="2390775"/>
            <a:ext cx="4184650" cy="1414463"/>
          </a:xfrm>
          <a:custGeom>
            <a:avLst/>
            <a:gdLst/>
            <a:ahLst/>
            <a:cxnLst>
              <a:cxn ang="0">
                <a:pos x="1168" y="302"/>
              </a:cxn>
              <a:cxn ang="0">
                <a:pos x="2635" y="302"/>
              </a:cxn>
              <a:cxn ang="0">
                <a:pos x="2635" y="890"/>
              </a:cxn>
              <a:cxn ang="0">
                <a:pos x="0" y="890"/>
              </a:cxn>
              <a:cxn ang="0">
                <a:pos x="0" y="0"/>
              </a:cxn>
            </a:cxnLst>
            <a:rect l="0" t="0" r="r" b="b"/>
            <a:pathLst>
              <a:path w="2636" h="891">
                <a:moveTo>
                  <a:pt x="1168" y="302"/>
                </a:moveTo>
                <a:lnTo>
                  <a:pt x="2635" y="302"/>
                </a:lnTo>
                <a:lnTo>
                  <a:pt x="2635" y="890"/>
                </a:lnTo>
                <a:lnTo>
                  <a:pt x="0" y="890"/>
                </a:lnTo>
                <a:lnTo>
                  <a:pt x="0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82" name="Line 18"/>
          <p:cNvSpPr>
            <a:spLocks noChangeShapeType="1"/>
          </p:cNvSpPr>
          <p:nvPr/>
        </p:nvSpPr>
        <p:spPr bwMode="auto">
          <a:xfrm>
            <a:off x="2476500" y="2378075"/>
            <a:ext cx="488950" cy="49371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83" name="Line 19"/>
          <p:cNvSpPr>
            <a:spLocks noChangeShapeType="1"/>
          </p:cNvSpPr>
          <p:nvPr/>
        </p:nvSpPr>
        <p:spPr bwMode="auto">
          <a:xfrm>
            <a:off x="1095375" y="2390775"/>
            <a:ext cx="14097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84" name="Line 20"/>
          <p:cNvSpPr>
            <a:spLocks noChangeShapeType="1"/>
          </p:cNvSpPr>
          <p:nvPr/>
        </p:nvSpPr>
        <p:spPr bwMode="auto">
          <a:xfrm flipH="1">
            <a:off x="2501900" y="1431925"/>
            <a:ext cx="223838" cy="9588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85" name="Freeform 21"/>
          <p:cNvSpPr>
            <a:spLocks/>
          </p:cNvSpPr>
          <p:nvPr/>
        </p:nvSpPr>
        <p:spPr bwMode="auto">
          <a:xfrm>
            <a:off x="2725738" y="965200"/>
            <a:ext cx="71437" cy="481013"/>
          </a:xfrm>
          <a:custGeom>
            <a:avLst/>
            <a:gdLst/>
            <a:ahLst/>
            <a:cxnLst>
              <a:cxn ang="0">
                <a:pos x="0" y="302"/>
              </a:cxn>
              <a:cxn ang="0">
                <a:pos x="17" y="229"/>
              </a:cxn>
              <a:cxn ang="0">
                <a:pos x="26" y="180"/>
              </a:cxn>
              <a:cxn ang="0">
                <a:pos x="35" y="139"/>
              </a:cxn>
              <a:cxn ang="0">
                <a:pos x="44" y="114"/>
              </a:cxn>
              <a:cxn ang="0">
                <a:pos x="26" y="65"/>
              </a:cxn>
              <a:cxn ang="0">
                <a:pos x="0" y="0"/>
              </a:cxn>
            </a:cxnLst>
            <a:rect l="0" t="0" r="r" b="b"/>
            <a:pathLst>
              <a:path w="45" h="303">
                <a:moveTo>
                  <a:pt x="0" y="302"/>
                </a:moveTo>
                <a:lnTo>
                  <a:pt x="17" y="229"/>
                </a:lnTo>
                <a:lnTo>
                  <a:pt x="26" y="180"/>
                </a:lnTo>
                <a:lnTo>
                  <a:pt x="35" y="139"/>
                </a:lnTo>
                <a:lnTo>
                  <a:pt x="44" y="114"/>
                </a:lnTo>
                <a:lnTo>
                  <a:pt x="26" y="65"/>
                </a:lnTo>
                <a:lnTo>
                  <a:pt x="0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86" name="Freeform 22"/>
          <p:cNvSpPr>
            <a:spLocks/>
          </p:cNvSpPr>
          <p:nvPr/>
        </p:nvSpPr>
        <p:spPr bwMode="auto">
          <a:xfrm>
            <a:off x="3311525" y="965200"/>
            <a:ext cx="71438" cy="481013"/>
          </a:xfrm>
          <a:custGeom>
            <a:avLst/>
            <a:gdLst/>
            <a:ahLst/>
            <a:cxnLst>
              <a:cxn ang="0">
                <a:pos x="0" y="302"/>
              </a:cxn>
              <a:cxn ang="0">
                <a:pos x="17" y="229"/>
              </a:cxn>
              <a:cxn ang="0">
                <a:pos x="26" y="180"/>
              </a:cxn>
              <a:cxn ang="0">
                <a:pos x="35" y="139"/>
              </a:cxn>
              <a:cxn ang="0">
                <a:pos x="44" y="114"/>
              </a:cxn>
              <a:cxn ang="0">
                <a:pos x="26" y="65"/>
              </a:cxn>
              <a:cxn ang="0">
                <a:pos x="0" y="0"/>
              </a:cxn>
            </a:cxnLst>
            <a:rect l="0" t="0" r="r" b="b"/>
            <a:pathLst>
              <a:path w="45" h="303">
                <a:moveTo>
                  <a:pt x="0" y="302"/>
                </a:moveTo>
                <a:lnTo>
                  <a:pt x="17" y="229"/>
                </a:lnTo>
                <a:lnTo>
                  <a:pt x="26" y="180"/>
                </a:lnTo>
                <a:lnTo>
                  <a:pt x="35" y="139"/>
                </a:lnTo>
                <a:lnTo>
                  <a:pt x="44" y="114"/>
                </a:lnTo>
                <a:lnTo>
                  <a:pt x="26" y="65"/>
                </a:lnTo>
                <a:lnTo>
                  <a:pt x="0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87" name="Freeform 23"/>
          <p:cNvSpPr>
            <a:spLocks/>
          </p:cNvSpPr>
          <p:nvPr/>
        </p:nvSpPr>
        <p:spPr bwMode="auto">
          <a:xfrm>
            <a:off x="2740025" y="914400"/>
            <a:ext cx="573088" cy="130175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0" y="40"/>
              </a:cxn>
              <a:cxn ang="0">
                <a:pos x="17" y="8"/>
              </a:cxn>
              <a:cxn ang="0">
                <a:pos x="17" y="40"/>
              </a:cxn>
              <a:cxn ang="0">
                <a:pos x="61" y="32"/>
              </a:cxn>
              <a:cxn ang="0">
                <a:pos x="105" y="32"/>
              </a:cxn>
              <a:cxn ang="0">
                <a:pos x="105" y="81"/>
              </a:cxn>
              <a:cxn ang="0">
                <a:pos x="140" y="49"/>
              </a:cxn>
              <a:cxn ang="0">
                <a:pos x="167" y="0"/>
              </a:cxn>
              <a:cxn ang="0">
                <a:pos x="175" y="32"/>
              </a:cxn>
              <a:cxn ang="0">
                <a:pos x="193" y="81"/>
              </a:cxn>
              <a:cxn ang="0">
                <a:pos x="219" y="32"/>
              </a:cxn>
              <a:cxn ang="0">
                <a:pos x="219" y="81"/>
              </a:cxn>
              <a:cxn ang="0">
                <a:pos x="246" y="32"/>
              </a:cxn>
              <a:cxn ang="0">
                <a:pos x="290" y="40"/>
              </a:cxn>
              <a:cxn ang="0">
                <a:pos x="316" y="8"/>
              </a:cxn>
              <a:cxn ang="0">
                <a:pos x="316" y="40"/>
              </a:cxn>
              <a:cxn ang="0">
                <a:pos x="351" y="49"/>
              </a:cxn>
              <a:cxn ang="0">
                <a:pos x="360" y="49"/>
              </a:cxn>
            </a:cxnLst>
            <a:rect l="0" t="0" r="r" b="b"/>
            <a:pathLst>
              <a:path w="361" h="82">
                <a:moveTo>
                  <a:pt x="0" y="40"/>
                </a:moveTo>
                <a:lnTo>
                  <a:pt x="0" y="40"/>
                </a:lnTo>
                <a:lnTo>
                  <a:pt x="17" y="8"/>
                </a:lnTo>
                <a:lnTo>
                  <a:pt x="17" y="40"/>
                </a:lnTo>
                <a:lnTo>
                  <a:pt x="61" y="32"/>
                </a:lnTo>
                <a:lnTo>
                  <a:pt x="105" y="32"/>
                </a:lnTo>
                <a:lnTo>
                  <a:pt x="105" y="81"/>
                </a:lnTo>
                <a:lnTo>
                  <a:pt x="140" y="49"/>
                </a:lnTo>
                <a:lnTo>
                  <a:pt x="167" y="0"/>
                </a:lnTo>
                <a:lnTo>
                  <a:pt x="175" y="32"/>
                </a:lnTo>
                <a:lnTo>
                  <a:pt x="193" y="81"/>
                </a:lnTo>
                <a:lnTo>
                  <a:pt x="219" y="32"/>
                </a:lnTo>
                <a:lnTo>
                  <a:pt x="219" y="81"/>
                </a:lnTo>
                <a:lnTo>
                  <a:pt x="246" y="32"/>
                </a:lnTo>
                <a:lnTo>
                  <a:pt x="290" y="40"/>
                </a:lnTo>
                <a:lnTo>
                  <a:pt x="316" y="8"/>
                </a:lnTo>
                <a:lnTo>
                  <a:pt x="316" y="40"/>
                </a:lnTo>
                <a:lnTo>
                  <a:pt x="351" y="49"/>
                </a:lnTo>
                <a:lnTo>
                  <a:pt x="360" y="49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88" name="Rectangle 24"/>
          <p:cNvSpPr>
            <a:spLocks noChangeArrowheads="1"/>
          </p:cNvSpPr>
          <p:nvPr/>
        </p:nvSpPr>
        <p:spPr bwMode="auto">
          <a:xfrm>
            <a:off x="3910013" y="2159000"/>
            <a:ext cx="612775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</a:rPr>
              <a:t>Tool</a:t>
            </a:r>
          </a:p>
        </p:txBody>
      </p:sp>
      <p:sp>
        <p:nvSpPr>
          <p:cNvPr id="36889" name="Rectangle 25"/>
          <p:cNvSpPr>
            <a:spLocks noChangeArrowheads="1"/>
          </p:cNvSpPr>
          <p:nvPr/>
        </p:nvSpPr>
        <p:spPr bwMode="auto">
          <a:xfrm>
            <a:off x="1260475" y="3170238"/>
            <a:ext cx="1211263" cy="3127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</a:rPr>
              <a:t>Workpiece</a:t>
            </a:r>
          </a:p>
        </p:txBody>
      </p:sp>
      <p:sp>
        <p:nvSpPr>
          <p:cNvPr id="36890" name="Rectangle 26"/>
          <p:cNvSpPr>
            <a:spLocks noChangeArrowheads="1"/>
          </p:cNvSpPr>
          <p:nvPr/>
        </p:nvSpPr>
        <p:spPr bwMode="auto">
          <a:xfrm>
            <a:off x="2584450" y="1862138"/>
            <a:ext cx="635000" cy="3127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</a:rPr>
              <a:t>Chip</a:t>
            </a:r>
          </a:p>
        </p:txBody>
      </p:sp>
      <p:sp>
        <p:nvSpPr>
          <p:cNvPr id="36891" name="Oval 27"/>
          <p:cNvSpPr>
            <a:spLocks noChangeArrowheads="1"/>
          </p:cNvSpPr>
          <p:nvPr/>
        </p:nvSpPr>
        <p:spPr bwMode="auto">
          <a:xfrm>
            <a:off x="2476500" y="2365375"/>
            <a:ext cx="28575" cy="52388"/>
          </a:xfrm>
          <a:prstGeom prst="ellipse">
            <a:avLst/>
          </a:prstGeom>
          <a:solidFill>
            <a:srgbClr val="000000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892" name="Oval 28"/>
          <p:cNvSpPr>
            <a:spLocks noChangeArrowheads="1"/>
          </p:cNvSpPr>
          <p:nvPr/>
        </p:nvSpPr>
        <p:spPr bwMode="auto">
          <a:xfrm>
            <a:off x="2935288" y="2832100"/>
            <a:ext cx="44450" cy="38100"/>
          </a:xfrm>
          <a:prstGeom prst="ellipse">
            <a:avLst/>
          </a:prstGeom>
          <a:solidFill>
            <a:srgbClr val="000000"/>
          </a:solidFill>
          <a:ln w="254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893" name="Freeform 29"/>
          <p:cNvSpPr>
            <a:spLocks/>
          </p:cNvSpPr>
          <p:nvPr/>
        </p:nvSpPr>
        <p:spPr bwMode="auto">
          <a:xfrm>
            <a:off x="3548063" y="1898650"/>
            <a:ext cx="239712" cy="117475"/>
          </a:xfrm>
          <a:custGeom>
            <a:avLst/>
            <a:gdLst/>
            <a:ahLst/>
            <a:cxnLst>
              <a:cxn ang="0">
                <a:pos x="0" y="41"/>
              </a:cxn>
              <a:cxn ang="0">
                <a:pos x="0" y="41"/>
              </a:cxn>
              <a:cxn ang="0">
                <a:pos x="150" y="0"/>
              </a:cxn>
              <a:cxn ang="0">
                <a:pos x="150" y="41"/>
              </a:cxn>
              <a:cxn ang="0">
                <a:pos x="150" y="73"/>
              </a:cxn>
              <a:cxn ang="0">
                <a:pos x="0" y="41"/>
              </a:cxn>
            </a:cxnLst>
            <a:rect l="0" t="0" r="r" b="b"/>
            <a:pathLst>
              <a:path w="151" h="74">
                <a:moveTo>
                  <a:pt x="0" y="41"/>
                </a:moveTo>
                <a:lnTo>
                  <a:pt x="0" y="41"/>
                </a:lnTo>
                <a:lnTo>
                  <a:pt x="150" y="0"/>
                </a:lnTo>
                <a:lnTo>
                  <a:pt x="150" y="41"/>
                </a:lnTo>
                <a:lnTo>
                  <a:pt x="150" y="73"/>
                </a:lnTo>
                <a:lnTo>
                  <a:pt x="0" y="41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94" name="Line 30"/>
          <p:cNvSpPr>
            <a:spLocks noChangeShapeType="1"/>
          </p:cNvSpPr>
          <p:nvPr/>
        </p:nvSpPr>
        <p:spPr bwMode="auto">
          <a:xfrm>
            <a:off x="3797300" y="1951038"/>
            <a:ext cx="2347913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95" name="Freeform 31"/>
          <p:cNvSpPr>
            <a:spLocks/>
          </p:cNvSpPr>
          <p:nvPr/>
        </p:nvSpPr>
        <p:spPr bwMode="auto">
          <a:xfrm>
            <a:off x="2041525" y="1768475"/>
            <a:ext cx="211138" cy="222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32" y="82"/>
              </a:cxn>
              <a:cxn ang="0">
                <a:pos x="106" y="115"/>
              </a:cxn>
              <a:cxn ang="0">
                <a:pos x="80" y="139"/>
              </a:cxn>
              <a:cxn ang="0">
                <a:pos x="0" y="0"/>
              </a:cxn>
            </a:cxnLst>
            <a:rect l="0" t="0" r="r" b="b"/>
            <a:pathLst>
              <a:path w="133" h="140">
                <a:moveTo>
                  <a:pt x="0" y="0"/>
                </a:moveTo>
                <a:lnTo>
                  <a:pt x="0" y="0"/>
                </a:lnTo>
                <a:lnTo>
                  <a:pt x="132" y="82"/>
                </a:lnTo>
                <a:lnTo>
                  <a:pt x="106" y="115"/>
                </a:lnTo>
                <a:lnTo>
                  <a:pt x="80" y="139"/>
                </a:lnTo>
                <a:lnTo>
                  <a:pt x="0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96" name="Line 32"/>
          <p:cNvSpPr>
            <a:spLocks noChangeShapeType="1"/>
          </p:cNvSpPr>
          <p:nvPr/>
        </p:nvSpPr>
        <p:spPr bwMode="auto">
          <a:xfrm>
            <a:off x="2195513" y="1949450"/>
            <a:ext cx="711200" cy="6889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97" name="Freeform 33"/>
          <p:cNvSpPr>
            <a:spLocks/>
          </p:cNvSpPr>
          <p:nvPr/>
        </p:nvSpPr>
        <p:spPr bwMode="auto">
          <a:xfrm>
            <a:off x="3175000" y="668338"/>
            <a:ext cx="127000" cy="247650"/>
          </a:xfrm>
          <a:custGeom>
            <a:avLst/>
            <a:gdLst/>
            <a:ahLst/>
            <a:cxnLst>
              <a:cxn ang="0">
                <a:pos x="79" y="0"/>
              </a:cxn>
              <a:cxn ang="0">
                <a:pos x="79" y="0"/>
              </a:cxn>
              <a:cxn ang="0">
                <a:pos x="79" y="155"/>
              </a:cxn>
              <a:cxn ang="0">
                <a:pos x="35" y="147"/>
              </a:cxn>
              <a:cxn ang="0">
                <a:pos x="0" y="139"/>
              </a:cxn>
              <a:cxn ang="0">
                <a:pos x="79" y="0"/>
              </a:cxn>
            </a:cxnLst>
            <a:rect l="0" t="0" r="r" b="b"/>
            <a:pathLst>
              <a:path w="80" h="156">
                <a:moveTo>
                  <a:pt x="79" y="0"/>
                </a:moveTo>
                <a:lnTo>
                  <a:pt x="79" y="0"/>
                </a:lnTo>
                <a:lnTo>
                  <a:pt x="79" y="155"/>
                </a:lnTo>
                <a:lnTo>
                  <a:pt x="35" y="147"/>
                </a:lnTo>
                <a:lnTo>
                  <a:pt x="0" y="139"/>
                </a:lnTo>
                <a:lnTo>
                  <a:pt x="79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898" name="Line 34"/>
          <p:cNvSpPr>
            <a:spLocks noChangeShapeType="1"/>
          </p:cNvSpPr>
          <p:nvPr/>
        </p:nvSpPr>
        <p:spPr bwMode="auto">
          <a:xfrm flipH="1">
            <a:off x="3017838" y="914400"/>
            <a:ext cx="223837" cy="88106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36899" name="Group 35"/>
          <p:cNvGrpSpPr>
            <a:grpSpLocks/>
          </p:cNvGrpSpPr>
          <p:nvPr/>
        </p:nvGrpSpPr>
        <p:grpSpPr bwMode="auto">
          <a:xfrm>
            <a:off x="2068513" y="1511300"/>
            <a:ext cx="409575" cy="417513"/>
            <a:chOff x="1303" y="952"/>
            <a:chExt cx="258" cy="263"/>
          </a:xfrm>
        </p:grpSpPr>
        <p:sp>
          <p:nvSpPr>
            <p:cNvPr id="36900" name="Rectangle 36"/>
            <p:cNvSpPr>
              <a:spLocks noChangeArrowheads="1"/>
            </p:cNvSpPr>
            <p:nvPr/>
          </p:nvSpPr>
          <p:spPr bwMode="auto">
            <a:xfrm>
              <a:off x="1303" y="952"/>
              <a:ext cx="201" cy="1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600" b="1">
                  <a:solidFill>
                    <a:srgbClr val="000000"/>
                  </a:solidFill>
                </a:rPr>
                <a:t>V</a:t>
              </a:r>
            </a:p>
          </p:txBody>
        </p:sp>
        <p:sp>
          <p:nvSpPr>
            <p:cNvPr id="36901" name="Rectangle 37"/>
            <p:cNvSpPr>
              <a:spLocks noChangeArrowheads="1"/>
            </p:cNvSpPr>
            <p:nvPr/>
          </p:nvSpPr>
          <p:spPr bwMode="auto">
            <a:xfrm>
              <a:off x="1374" y="1018"/>
              <a:ext cx="187" cy="1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600" b="1">
                  <a:solidFill>
                    <a:srgbClr val="000000"/>
                  </a:solidFill>
                </a:rPr>
                <a:t>s</a:t>
              </a:r>
            </a:p>
          </p:txBody>
        </p:sp>
      </p:grpSp>
      <p:sp>
        <p:nvSpPr>
          <p:cNvPr id="36902" name="Line 38"/>
          <p:cNvSpPr>
            <a:spLocks noChangeShapeType="1"/>
          </p:cNvSpPr>
          <p:nvPr/>
        </p:nvSpPr>
        <p:spPr bwMode="auto">
          <a:xfrm flipH="1">
            <a:off x="1122363" y="2876550"/>
            <a:ext cx="1828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03" name="Rectangle 39"/>
          <p:cNvSpPr>
            <a:spLocks noChangeArrowheads="1"/>
          </p:cNvSpPr>
          <p:nvPr/>
        </p:nvSpPr>
        <p:spPr bwMode="auto">
          <a:xfrm>
            <a:off x="4216400" y="1628775"/>
            <a:ext cx="2293938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  <a:latin typeface="Geneva" charset="0"/>
              </a:rPr>
              <a:t>V = Cutting Velocity </a:t>
            </a:r>
          </a:p>
        </p:txBody>
      </p:sp>
      <p:sp>
        <p:nvSpPr>
          <p:cNvPr id="36904" name="Rectangle 40"/>
          <p:cNvSpPr>
            <a:spLocks noChangeArrowheads="1"/>
          </p:cNvSpPr>
          <p:nvPr/>
        </p:nvSpPr>
        <p:spPr bwMode="auto">
          <a:xfrm>
            <a:off x="4984750" y="2043113"/>
            <a:ext cx="1868488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  <a:latin typeface="Geneva" charset="0"/>
              </a:rPr>
              <a:t>(Tool relative to </a:t>
            </a:r>
          </a:p>
          <a:p>
            <a:pPr eaLnBrk="0" latinLnBrk="1" hangingPunct="0">
              <a:lnSpc>
                <a:spcPct val="90000"/>
              </a:lnSpc>
            </a:pPr>
            <a:endParaRPr lang="en-US" sz="1600" b="1">
              <a:solidFill>
                <a:srgbClr val="000000"/>
              </a:solidFill>
              <a:latin typeface="Geneva" charset="0"/>
            </a:endParaRPr>
          </a:p>
        </p:txBody>
      </p:sp>
      <p:sp>
        <p:nvSpPr>
          <p:cNvPr id="36905" name="Rectangle 41"/>
          <p:cNvSpPr>
            <a:spLocks noChangeArrowheads="1"/>
          </p:cNvSpPr>
          <p:nvPr/>
        </p:nvSpPr>
        <p:spPr bwMode="auto">
          <a:xfrm>
            <a:off x="4984750" y="2314575"/>
            <a:ext cx="1274763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  <a:latin typeface="Geneva" charset="0"/>
              </a:rPr>
              <a:t>workpiece)</a:t>
            </a:r>
          </a:p>
        </p:txBody>
      </p:sp>
      <p:sp>
        <p:nvSpPr>
          <p:cNvPr id="36906" name="Rectangle 42"/>
          <p:cNvSpPr>
            <a:spLocks noChangeArrowheads="1"/>
          </p:cNvSpPr>
          <p:nvPr/>
        </p:nvSpPr>
        <p:spPr bwMode="auto">
          <a:xfrm>
            <a:off x="284163" y="928688"/>
            <a:ext cx="1693862" cy="3127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  <a:latin typeface="Geneva" charset="0"/>
              </a:rPr>
              <a:t> Shear Velocity</a:t>
            </a:r>
          </a:p>
        </p:txBody>
      </p:sp>
      <p:sp>
        <p:nvSpPr>
          <p:cNvPr id="36907" name="Rectangle 43"/>
          <p:cNvSpPr>
            <a:spLocks noChangeArrowheads="1"/>
          </p:cNvSpPr>
          <p:nvPr/>
        </p:nvSpPr>
        <p:spPr bwMode="auto">
          <a:xfrm>
            <a:off x="3433763" y="628650"/>
            <a:ext cx="296862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00000"/>
                </a:solidFill>
                <a:latin typeface="Geneva" charset="0"/>
              </a:rPr>
              <a:t>c</a:t>
            </a:r>
          </a:p>
        </p:txBody>
      </p:sp>
      <p:sp>
        <p:nvSpPr>
          <p:cNvPr id="36908" name="Arc 44"/>
          <p:cNvSpPr>
            <a:spLocks/>
          </p:cNvSpPr>
          <p:nvPr/>
        </p:nvSpPr>
        <p:spPr bwMode="auto">
          <a:xfrm>
            <a:off x="6905625" y="3902075"/>
            <a:ext cx="190500" cy="176213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0244 w 20244"/>
              <a:gd name="T1" fmla="*/ 7534 h 20200"/>
              <a:gd name="T2" fmla="*/ 7650 w 20244"/>
              <a:gd name="T3" fmla="*/ 20200 h 20200"/>
              <a:gd name="T4" fmla="*/ 0 w 20244"/>
              <a:gd name="T5" fmla="*/ 0 h 20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244" h="20200" fill="none" extrusionOk="0">
                <a:moveTo>
                  <a:pt x="20243" y="7533"/>
                </a:moveTo>
                <a:cubicBezTo>
                  <a:pt x="18069" y="13375"/>
                  <a:pt x="13478" y="17992"/>
                  <a:pt x="7649" y="20199"/>
                </a:cubicBezTo>
              </a:path>
              <a:path w="20244" h="20200" stroke="0" extrusionOk="0">
                <a:moveTo>
                  <a:pt x="20243" y="7533"/>
                </a:moveTo>
                <a:cubicBezTo>
                  <a:pt x="18069" y="13375"/>
                  <a:pt x="13478" y="17992"/>
                  <a:pt x="7649" y="20199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27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09" name="Line 45"/>
          <p:cNvSpPr>
            <a:spLocks noChangeShapeType="1"/>
          </p:cNvSpPr>
          <p:nvPr/>
        </p:nvSpPr>
        <p:spPr bwMode="auto">
          <a:xfrm>
            <a:off x="7008813" y="4011613"/>
            <a:ext cx="1882775" cy="17748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10" name="Arc 46"/>
          <p:cNvSpPr>
            <a:spLocks/>
          </p:cNvSpPr>
          <p:nvPr/>
        </p:nvSpPr>
        <p:spPr bwMode="auto">
          <a:xfrm>
            <a:off x="6780213" y="3902075"/>
            <a:ext cx="161925" cy="188913"/>
          </a:xfrm>
          <a:custGeom>
            <a:avLst/>
            <a:gdLst>
              <a:gd name="G0" fmla="+- 13441 0 0"/>
              <a:gd name="G1" fmla="+- 0 0 0"/>
              <a:gd name="G2" fmla="+- 21600 0 0"/>
              <a:gd name="T0" fmla="*/ 17176 w 17176"/>
              <a:gd name="T1" fmla="*/ 21275 h 21600"/>
              <a:gd name="T2" fmla="*/ 0 w 17176"/>
              <a:gd name="T3" fmla="*/ 16908 h 21600"/>
              <a:gd name="T4" fmla="*/ 13441 w 17176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176" h="21600" fill="none" extrusionOk="0">
                <a:moveTo>
                  <a:pt x="17175" y="21274"/>
                </a:moveTo>
                <a:cubicBezTo>
                  <a:pt x="15942" y="21491"/>
                  <a:pt x="14693" y="21599"/>
                  <a:pt x="13441" y="21600"/>
                </a:cubicBezTo>
                <a:cubicBezTo>
                  <a:pt x="8559" y="21600"/>
                  <a:pt x="3821" y="19946"/>
                  <a:pt x="-1" y="16908"/>
                </a:cubicBezTo>
              </a:path>
              <a:path w="17176" h="21600" stroke="0" extrusionOk="0">
                <a:moveTo>
                  <a:pt x="17175" y="21274"/>
                </a:moveTo>
                <a:cubicBezTo>
                  <a:pt x="15942" y="21491"/>
                  <a:pt x="14693" y="21599"/>
                  <a:pt x="13441" y="21600"/>
                </a:cubicBezTo>
                <a:cubicBezTo>
                  <a:pt x="8559" y="21600"/>
                  <a:pt x="3821" y="19946"/>
                  <a:pt x="-1" y="16908"/>
                </a:cubicBezTo>
                <a:lnTo>
                  <a:pt x="13441" y="0"/>
                </a:lnTo>
                <a:close/>
              </a:path>
            </a:pathLst>
          </a:custGeom>
          <a:solidFill>
            <a:srgbClr val="000000"/>
          </a:solidFill>
          <a:ln w="1270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 flipV="1">
            <a:off x="6408738" y="4062413"/>
            <a:ext cx="446087" cy="170973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12" name="Arc 48"/>
          <p:cNvSpPr>
            <a:spLocks/>
          </p:cNvSpPr>
          <p:nvPr/>
        </p:nvSpPr>
        <p:spPr bwMode="auto">
          <a:xfrm>
            <a:off x="6418263" y="5689600"/>
            <a:ext cx="203200" cy="153988"/>
          </a:xfrm>
          <a:custGeom>
            <a:avLst/>
            <a:gdLst>
              <a:gd name="G0" fmla="+- 0 0 0"/>
              <a:gd name="G1" fmla="+- 9002 0 0"/>
              <a:gd name="G2" fmla="+- 21600 0 0"/>
              <a:gd name="T0" fmla="*/ 19635 w 21600"/>
              <a:gd name="T1" fmla="*/ 0 h 17697"/>
              <a:gd name="T2" fmla="*/ 19773 w 21600"/>
              <a:gd name="T3" fmla="*/ 17697 h 17697"/>
              <a:gd name="T4" fmla="*/ 0 w 21600"/>
              <a:gd name="T5" fmla="*/ 9002 h 17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7697" fill="none" extrusionOk="0">
                <a:moveTo>
                  <a:pt x="19634" y="0"/>
                </a:moveTo>
                <a:cubicBezTo>
                  <a:pt x="20929" y="2824"/>
                  <a:pt x="21600" y="5894"/>
                  <a:pt x="21600" y="9002"/>
                </a:cubicBezTo>
                <a:cubicBezTo>
                  <a:pt x="21600" y="11995"/>
                  <a:pt x="20977" y="14956"/>
                  <a:pt x="19772" y="17696"/>
                </a:cubicBezTo>
              </a:path>
              <a:path w="21600" h="17697" stroke="0" extrusionOk="0">
                <a:moveTo>
                  <a:pt x="19634" y="0"/>
                </a:moveTo>
                <a:cubicBezTo>
                  <a:pt x="20929" y="2824"/>
                  <a:pt x="21600" y="5894"/>
                  <a:pt x="21600" y="9002"/>
                </a:cubicBezTo>
                <a:cubicBezTo>
                  <a:pt x="21600" y="11995"/>
                  <a:pt x="20977" y="14956"/>
                  <a:pt x="19772" y="17696"/>
                </a:cubicBezTo>
                <a:lnTo>
                  <a:pt x="0" y="9002"/>
                </a:lnTo>
                <a:close/>
              </a:path>
            </a:pathLst>
          </a:custGeom>
          <a:solidFill>
            <a:srgbClr val="000000"/>
          </a:solidFill>
          <a:ln w="1270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13" name="Line 49"/>
          <p:cNvSpPr>
            <a:spLocks noChangeShapeType="1"/>
          </p:cNvSpPr>
          <p:nvPr/>
        </p:nvSpPr>
        <p:spPr bwMode="auto">
          <a:xfrm flipH="1">
            <a:off x="6577013" y="5772150"/>
            <a:ext cx="2303462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14" name="Line 50"/>
          <p:cNvSpPr>
            <a:spLocks noChangeShapeType="1"/>
          </p:cNvSpPr>
          <p:nvPr/>
        </p:nvSpPr>
        <p:spPr bwMode="auto">
          <a:xfrm flipV="1">
            <a:off x="6396038" y="4594225"/>
            <a:ext cx="1254125" cy="119221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15" name="Freeform 51"/>
          <p:cNvSpPr>
            <a:spLocks/>
          </p:cNvSpPr>
          <p:nvPr/>
        </p:nvSpPr>
        <p:spPr bwMode="auto">
          <a:xfrm>
            <a:off x="7524750" y="4722813"/>
            <a:ext cx="238125" cy="1190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0" y="74"/>
              </a:cxn>
              <a:cxn ang="0">
                <a:pos x="149" y="0"/>
              </a:cxn>
            </a:cxnLst>
            <a:rect l="0" t="0" r="r" b="b"/>
            <a:pathLst>
              <a:path w="150" h="75">
                <a:moveTo>
                  <a:pt x="0" y="0"/>
                </a:moveTo>
                <a:lnTo>
                  <a:pt x="70" y="74"/>
                </a:lnTo>
                <a:lnTo>
                  <a:pt x="149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16" name="Line 52"/>
          <p:cNvSpPr>
            <a:spLocks noChangeShapeType="1"/>
          </p:cNvSpPr>
          <p:nvPr/>
        </p:nvSpPr>
        <p:spPr bwMode="auto">
          <a:xfrm flipV="1">
            <a:off x="6416675" y="3906838"/>
            <a:ext cx="0" cy="18669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17" name="Rectangle 53"/>
          <p:cNvSpPr>
            <a:spLocks noChangeArrowheads="1"/>
          </p:cNvSpPr>
          <p:nvPr/>
        </p:nvSpPr>
        <p:spPr bwMode="auto">
          <a:xfrm>
            <a:off x="6367463" y="3971925"/>
            <a:ext cx="71437" cy="26988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18" name="Rectangle 54"/>
          <p:cNvSpPr>
            <a:spLocks noChangeArrowheads="1"/>
          </p:cNvSpPr>
          <p:nvPr/>
        </p:nvSpPr>
        <p:spPr bwMode="auto">
          <a:xfrm>
            <a:off x="6367463" y="4075113"/>
            <a:ext cx="71437" cy="26987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19" name="Rectangle 55"/>
          <p:cNvSpPr>
            <a:spLocks noChangeArrowheads="1"/>
          </p:cNvSpPr>
          <p:nvPr/>
        </p:nvSpPr>
        <p:spPr bwMode="auto">
          <a:xfrm>
            <a:off x="6367463" y="4179888"/>
            <a:ext cx="71437" cy="25400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20" name="Rectangle 56"/>
          <p:cNvSpPr>
            <a:spLocks noChangeArrowheads="1"/>
          </p:cNvSpPr>
          <p:nvPr/>
        </p:nvSpPr>
        <p:spPr bwMode="auto">
          <a:xfrm>
            <a:off x="6367463" y="4283075"/>
            <a:ext cx="71437" cy="25400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21" name="Rectangle 57"/>
          <p:cNvSpPr>
            <a:spLocks noChangeArrowheads="1"/>
          </p:cNvSpPr>
          <p:nvPr/>
        </p:nvSpPr>
        <p:spPr bwMode="auto">
          <a:xfrm>
            <a:off x="6367463" y="4386263"/>
            <a:ext cx="71437" cy="26987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22" name="Rectangle 58"/>
          <p:cNvSpPr>
            <a:spLocks noChangeArrowheads="1"/>
          </p:cNvSpPr>
          <p:nvPr/>
        </p:nvSpPr>
        <p:spPr bwMode="auto">
          <a:xfrm>
            <a:off x="6367463" y="4491038"/>
            <a:ext cx="71437" cy="25400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23" name="Rectangle 59"/>
          <p:cNvSpPr>
            <a:spLocks noChangeArrowheads="1"/>
          </p:cNvSpPr>
          <p:nvPr/>
        </p:nvSpPr>
        <p:spPr bwMode="auto">
          <a:xfrm>
            <a:off x="6367463" y="4594225"/>
            <a:ext cx="71437" cy="25400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24" name="Rectangle 60"/>
          <p:cNvSpPr>
            <a:spLocks noChangeArrowheads="1"/>
          </p:cNvSpPr>
          <p:nvPr/>
        </p:nvSpPr>
        <p:spPr bwMode="auto">
          <a:xfrm>
            <a:off x="6367463" y="4697413"/>
            <a:ext cx="71437" cy="26987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25" name="Rectangle 61"/>
          <p:cNvSpPr>
            <a:spLocks noChangeArrowheads="1"/>
          </p:cNvSpPr>
          <p:nvPr/>
        </p:nvSpPr>
        <p:spPr bwMode="auto">
          <a:xfrm>
            <a:off x="6367463" y="4800600"/>
            <a:ext cx="71437" cy="26988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26" name="Rectangle 62"/>
          <p:cNvSpPr>
            <a:spLocks noChangeArrowheads="1"/>
          </p:cNvSpPr>
          <p:nvPr/>
        </p:nvSpPr>
        <p:spPr bwMode="auto">
          <a:xfrm>
            <a:off x="6367463" y="4905375"/>
            <a:ext cx="71437" cy="25400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27" name="Rectangle 63"/>
          <p:cNvSpPr>
            <a:spLocks noChangeArrowheads="1"/>
          </p:cNvSpPr>
          <p:nvPr/>
        </p:nvSpPr>
        <p:spPr bwMode="auto">
          <a:xfrm>
            <a:off x="6367463" y="5008563"/>
            <a:ext cx="71437" cy="26987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28" name="Rectangle 64"/>
          <p:cNvSpPr>
            <a:spLocks noChangeArrowheads="1"/>
          </p:cNvSpPr>
          <p:nvPr/>
        </p:nvSpPr>
        <p:spPr bwMode="auto">
          <a:xfrm>
            <a:off x="6367463" y="5111750"/>
            <a:ext cx="71437" cy="26988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29" name="Rectangle 65"/>
          <p:cNvSpPr>
            <a:spLocks noChangeArrowheads="1"/>
          </p:cNvSpPr>
          <p:nvPr/>
        </p:nvSpPr>
        <p:spPr bwMode="auto">
          <a:xfrm>
            <a:off x="6367463" y="5216525"/>
            <a:ext cx="71437" cy="25400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30" name="Rectangle 66"/>
          <p:cNvSpPr>
            <a:spLocks noChangeArrowheads="1"/>
          </p:cNvSpPr>
          <p:nvPr/>
        </p:nvSpPr>
        <p:spPr bwMode="auto">
          <a:xfrm>
            <a:off x="6367463" y="5319713"/>
            <a:ext cx="71437" cy="25400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31" name="Rectangle 67"/>
          <p:cNvSpPr>
            <a:spLocks noChangeArrowheads="1"/>
          </p:cNvSpPr>
          <p:nvPr/>
        </p:nvSpPr>
        <p:spPr bwMode="auto">
          <a:xfrm>
            <a:off x="6367463" y="5422900"/>
            <a:ext cx="71437" cy="26988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32" name="Rectangle 68"/>
          <p:cNvSpPr>
            <a:spLocks noChangeArrowheads="1"/>
          </p:cNvSpPr>
          <p:nvPr/>
        </p:nvSpPr>
        <p:spPr bwMode="auto">
          <a:xfrm>
            <a:off x="6367463" y="5527675"/>
            <a:ext cx="71437" cy="25400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33" name="Rectangle 69"/>
          <p:cNvSpPr>
            <a:spLocks noChangeArrowheads="1"/>
          </p:cNvSpPr>
          <p:nvPr/>
        </p:nvSpPr>
        <p:spPr bwMode="auto">
          <a:xfrm>
            <a:off x="6367463" y="5630863"/>
            <a:ext cx="71437" cy="25400"/>
          </a:xfrm>
          <a:prstGeom prst="rect">
            <a:avLst/>
          </a:prstGeom>
          <a:solidFill>
            <a:schemeClr val="bg1"/>
          </a:solidFill>
          <a:ln w="1270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34" name="Arc 70"/>
          <p:cNvSpPr>
            <a:spLocks/>
          </p:cNvSpPr>
          <p:nvPr/>
        </p:nvSpPr>
        <p:spPr bwMode="auto">
          <a:xfrm>
            <a:off x="6418263" y="4451350"/>
            <a:ext cx="315912" cy="98425"/>
          </a:xfrm>
          <a:custGeom>
            <a:avLst/>
            <a:gdLst>
              <a:gd name="G0" fmla="+- 108 0 0"/>
              <a:gd name="G1" fmla="+- 21600 0 0"/>
              <a:gd name="G2" fmla="+- 21600 0 0"/>
              <a:gd name="T0" fmla="*/ 0 w 21705"/>
              <a:gd name="T1" fmla="*/ 0 h 21600"/>
              <a:gd name="T2" fmla="*/ 21705 w 21705"/>
              <a:gd name="T3" fmla="*/ 21248 h 21600"/>
              <a:gd name="T4" fmla="*/ 108 w 2170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05" h="21600" fill="none" extrusionOk="0">
                <a:moveTo>
                  <a:pt x="0" y="0"/>
                </a:moveTo>
                <a:cubicBezTo>
                  <a:pt x="36" y="0"/>
                  <a:pt x="72" y="-1"/>
                  <a:pt x="108" y="0"/>
                </a:cubicBezTo>
                <a:cubicBezTo>
                  <a:pt x="11900" y="0"/>
                  <a:pt x="21512" y="9457"/>
                  <a:pt x="21705" y="21247"/>
                </a:cubicBezTo>
              </a:path>
              <a:path w="21705" h="21600" stroke="0" extrusionOk="0">
                <a:moveTo>
                  <a:pt x="0" y="0"/>
                </a:moveTo>
                <a:cubicBezTo>
                  <a:pt x="36" y="0"/>
                  <a:pt x="72" y="-1"/>
                  <a:pt x="108" y="0"/>
                </a:cubicBezTo>
                <a:cubicBezTo>
                  <a:pt x="11900" y="0"/>
                  <a:pt x="21512" y="9457"/>
                  <a:pt x="21705" y="21247"/>
                </a:cubicBezTo>
                <a:lnTo>
                  <a:pt x="108" y="2160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35" name="Arc 71"/>
          <p:cNvSpPr>
            <a:spLocks/>
          </p:cNvSpPr>
          <p:nvPr/>
        </p:nvSpPr>
        <p:spPr bwMode="auto">
          <a:xfrm>
            <a:off x="6564313" y="5191125"/>
            <a:ext cx="280987" cy="188913"/>
          </a:xfrm>
          <a:custGeom>
            <a:avLst/>
            <a:gdLst>
              <a:gd name="G0" fmla="+- 122 0 0"/>
              <a:gd name="G1" fmla="+- 21600 0 0"/>
              <a:gd name="G2" fmla="+- 21600 0 0"/>
              <a:gd name="T0" fmla="*/ 0 w 21721"/>
              <a:gd name="T1" fmla="*/ 0 h 21600"/>
              <a:gd name="T2" fmla="*/ 21721 w 21721"/>
              <a:gd name="T3" fmla="*/ 21418 h 21600"/>
              <a:gd name="T4" fmla="*/ 122 w 21721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21" h="21600" fill="none" extrusionOk="0">
                <a:moveTo>
                  <a:pt x="0" y="0"/>
                </a:moveTo>
                <a:cubicBezTo>
                  <a:pt x="40" y="0"/>
                  <a:pt x="81" y="-1"/>
                  <a:pt x="122" y="0"/>
                </a:cubicBezTo>
                <a:cubicBezTo>
                  <a:pt x="11980" y="0"/>
                  <a:pt x="21621" y="9560"/>
                  <a:pt x="21721" y="21417"/>
                </a:cubicBezTo>
              </a:path>
              <a:path w="21721" h="21600" stroke="0" extrusionOk="0">
                <a:moveTo>
                  <a:pt x="0" y="0"/>
                </a:moveTo>
                <a:cubicBezTo>
                  <a:pt x="40" y="0"/>
                  <a:pt x="81" y="-1"/>
                  <a:pt x="122" y="0"/>
                </a:cubicBezTo>
                <a:cubicBezTo>
                  <a:pt x="11980" y="0"/>
                  <a:pt x="21621" y="9560"/>
                  <a:pt x="21721" y="21417"/>
                </a:cubicBezTo>
                <a:lnTo>
                  <a:pt x="122" y="2160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36" name="Arc 72"/>
          <p:cNvSpPr>
            <a:spLocks/>
          </p:cNvSpPr>
          <p:nvPr/>
        </p:nvSpPr>
        <p:spPr bwMode="auto">
          <a:xfrm>
            <a:off x="6745288" y="5449888"/>
            <a:ext cx="225425" cy="317500"/>
          </a:xfrm>
          <a:custGeom>
            <a:avLst/>
            <a:gdLst>
              <a:gd name="G0" fmla="+- 153 0 0"/>
              <a:gd name="G1" fmla="+- 21600 0 0"/>
              <a:gd name="G2" fmla="+- 21600 0 0"/>
              <a:gd name="T0" fmla="*/ 0 w 21753"/>
              <a:gd name="T1" fmla="*/ 1 h 21600"/>
              <a:gd name="T2" fmla="*/ 21753 w 21753"/>
              <a:gd name="T3" fmla="*/ 21600 h 21600"/>
              <a:gd name="T4" fmla="*/ 153 w 21753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53" h="21600" fill="none" extrusionOk="0">
                <a:moveTo>
                  <a:pt x="-1" y="0"/>
                </a:moveTo>
                <a:cubicBezTo>
                  <a:pt x="50" y="0"/>
                  <a:pt x="101" y="-1"/>
                  <a:pt x="153" y="0"/>
                </a:cubicBezTo>
                <a:cubicBezTo>
                  <a:pt x="12082" y="0"/>
                  <a:pt x="21753" y="9670"/>
                  <a:pt x="21753" y="21600"/>
                </a:cubicBezTo>
              </a:path>
              <a:path w="21753" h="21600" stroke="0" extrusionOk="0">
                <a:moveTo>
                  <a:pt x="-1" y="0"/>
                </a:moveTo>
                <a:cubicBezTo>
                  <a:pt x="50" y="0"/>
                  <a:pt x="101" y="-1"/>
                  <a:pt x="153" y="0"/>
                </a:cubicBezTo>
                <a:cubicBezTo>
                  <a:pt x="12082" y="0"/>
                  <a:pt x="21753" y="9670"/>
                  <a:pt x="21753" y="21600"/>
                </a:cubicBezTo>
                <a:lnTo>
                  <a:pt x="153" y="2160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37" name="Arc 73"/>
          <p:cNvSpPr>
            <a:spLocks/>
          </p:cNvSpPr>
          <p:nvPr/>
        </p:nvSpPr>
        <p:spPr bwMode="auto">
          <a:xfrm>
            <a:off x="8334375" y="5411788"/>
            <a:ext cx="182563" cy="355600"/>
          </a:xfrm>
          <a:custGeom>
            <a:avLst/>
            <a:gdLst>
              <a:gd name="G0" fmla="+- 21600 0 0"/>
              <a:gd name="G1" fmla="+- 21599 0 0"/>
              <a:gd name="G2" fmla="+- 21600 0 0"/>
              <a:gd name="T0" fmla="*/ 0 w 21600"/>
              <a:gd name="T1" fmla="*/ 21503 h 21599"/>
              <a:gd name="T2" fmla="*/ 21412 w 21600"/>
              <a:gd name="T3" fmla="*/ 0 h 21599"/>
              <a:gd name="T4" fmla="*/ 21600 w 21600"/>
              <a:gd name="T5" fmla="*/ 21599 h 2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9" fill="none" extrusionOk="0">
                <a:moveTo>
                  <a:pt x="0" y="21503"/>
                </a:moveTo>
                <a:cubicBezTo>
                  <a:pt x="52" y="9684"/>
                  <a:pt x="9593" y="102"/>
                  <a:pt x="21411" y="-1"/>
                </a:cubicBezTo>
              </a:path>
              <a:path w="21600" h="21599" stroke="0" extrusionOk="0">
                <a:moveTo>
                  <a:pt x="0" y="21503"/>
                </a:moveTo>
                <a:cubicBezTo>
                  <a:pt x="52" y="9684"/>
                  <a:pt x="9593" y="102"/>
                  <a:pt x="21411" y="-1"/>
                </a:cubicBezTo>
                <a:lnTo>
                  <a:pt x="21600" y="21599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938" name="Rectangle 74"/>
          <p:cNvSpPr>
            <a:spLocks noChangeArrowheads="1"/>
          </p:cNvSpPr>
          <p:nvPr/>
        </p:nvSpPr>
        <p:spPr bwMode="auto">
          <a:xfrm>
            <a:off x="6429375" y="4157663"/>
            <a:ext cx="296863" cy="284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000000"/>
                </a:solidFill>
                <a:latin typeface="Symbol" pitchFamily="18" charset="2"/>
              </a:rPr>
              <a:t>a</a:t>
            </a:r>
          </a:p>
        </p:txBody>
      </p:sp>
      <p:sp>
        <p:nvSpPr>
          <p:cNvPr id="36939" name="Rectangle 75"/>
          <p:cNvSpPr>
            <a:spLocks noChangeArrowheads="1"/>
          </p:cNvSpPr>
          <p:nvPr/>
        </p:nvSpPr>
        <p:spPr bwMode="auto">
          <a:xfrm>
            <a:off x="6583363" y="4843463"/>
            <a:ext cx="574675" cy="284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000000"/>
                </a:solidFill>
                <a:latin typeface="Symbol" pitchFamily="18" charset="2"/>
              </a:rPr>
              <a:t>f - a</a:t>
            </a:r>
          </a:p>
        </p:txBody>
      </p:sp>
      <p:sp>
        <p:nvSpPr>
          <p:cNvPr id="36940" name="Rectangle 76"/>
          <p:cNvSpPr>
            <a:spLocks noChangeArrowheads="1"/>
          </p:cNvSpPr>
          <p:nvPr/>
        </p:nvSpPr>
        <p:spPr bwMode="auto">
          <a:xfrm>
            <a:off x="6904038" y="5414963"/>
            <a:ext cx="641350" cy="284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000000"/>
                </a:solidFill>
                <a:latin typeface="Symbol" pitchFamily="18" charset="2"/>
              </a:rPr>
              <a:t>90 - f</a:t>
            </a:r>
          </a:p>
        </p:txBody>
      </p:sp>
      <p:sp>
        <p:nvSpPr>
          <p:cNvPr id="36941" name="Rectangle 77"/>
          <p:cNvSpPr>
            <a:spLocks noChangeArrowheads="1"/>
          </p:cNvSpPr>
          <p:nvPr/>
        </p:nvSpPr>
        <p:spPr bwMode="auto">
          <a:xfrm>
            <a:off x="8102600" y="5375275"/>
            <a:ext cx="276225" cy="284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36942" name="Rectangle 78"/>
          <p:cNvSpPr>
            <a:spLocks noChangeArrowheads="1"/>
          </p:cNvSpPr>
          <p:nvPr/>
        </p:nvSpPr>
        <p:spPr bwMode="auto">
          <a:xfrm>
            <a:off x="7294563" y="4002088"/>
            <a:ext cx="320675" cy="284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000000"/>
                </a:solidFill>
                <a:latin typeface="New York" charset="0"/>
              </a:rPr>
              <a:t>V</a:t>
            </a:r>
          </a:p>
        </p:txBody>
      </p:sp>
      <p:sp>
        <p:nvSpPr>
          <p:cNvPr id="36943" name="Rectangle 79"/>
          <p:cNvSpPr>
            <a:spLocks noChangeArrowheads="1"/>
          </p:cNvSpPr>
          <p:nvPr/>
        </p:nvSpPr>
        <p:spPr bwMode="auto">
          <a:xfrm>
            <a:off x="7434263" y="4079875"/>
            <a:ext cx="271462" cy="284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000000"/>
                </a:solidFill>
                <a:latin typeface="New York" charset="0"/>
              </a:rPr>
              <a:t>s</a:t>
            </a:r>
          </a:p>
        </p:txBody>
      </p:sp>
      <p:grpSp>
        <p:nvGrpSpPr>
          <p:cNvPr id="36944" name="Group 80"/>
          <p:cNvGrpSpPr>
            <a:grpSpLocks/>
          </p:cNvGrpSpPr>
          <p:nvPr/>
        </p:nvGrpSpPr>
        <p:grpSpPr bwMode="auto">
          <a:xfrm>
            <a:off x="6443663" y="3756025"/>
            <a:ext cx="434975" cy="349250"/>
            <a:chOff x="4059" y="2366"/>
            <a:chExt cx="274" cy="220"/>
          </a:xfrm>
        </p:grpSpPr>
        <p:sp>
          <p:nvSpPr>
            <p:cNvPr id="36945" name="Rectangle 81"/>
            <p:cNvSpPr>
              <a:spLocks noChangeArrowheads="1"/>
            </p:cNvSpPr>
            <p:nvPr/>
          </p:nvSpPr>
          <p:spPr bwMode="auto">
            <a:xfrm>
              <a:off x="4059" y="2366"/>
              <a:ext cx="202" cy="17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400" b="1">
                  <a:solidFill>
                    <a:srgbClr val="000000"/>
                  </a:solidFill>
                  <a:latin typeface="New York" charset="0"/>
                </a:rPr>
                <a:t>V</a:t>
              </a:r>
            </a:p>
          </p:txBody>
        </p:sp>
        <p:sp>
          <p:nvSpPr>
            <p:cNvPr id="36946" name="Rectangle 82"/>
            <p:cNvSpPr>
              <a:spLocks noChangeArrowheads="1"/>
            </p:cNvSpPr>
            <p:nvPr/>
          </p:nvSpPr>
          <p:spPr bwMode="auto">
            <a:xfrm>
              <a:off x="4155" y="2407"/>
              <a:ext cx="178" cy="17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1400" b="1">
                  <a:solidFill>
                    <a:srgbClr val="000000"/>
                  </a:solidFill>
                  <a:latin typeface="New York" charset="0"/>
                </a:rPr>
                <a:t>c</a:t>
              </a:r>
            </a:p>
          </p:txBody>
        </p:sp>
      </p:grpSp>
      <p:sp>
        <p:nvSpPr>
          <p:cNvPr id="36947" name="Rectangle 83"/>
          <p:cNvSpPr>
            <a:spLocks noChangeArrowheads="1"/>
          </p:cNvSpPr>
          <p:nvPr/>
        </p:nvSpPr>
        <p:spPr bwMode="auto">
          <a:xfrm>
            <a:off x="6653213" y="5829300"/>
            <a:ext cx="320675" cy="284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000000"/>
                </a:solidFill>
                <a:latin typeface="New York" charset="0"/>
              </a:rPr>
              <a:t>V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2616200" y="420688"/>
            <a:ext cx="4367213" cy="1349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 defTabSz="933450">
              <a:lnSpc>
                <a:spcPct val="97000"/>
              </a:lnSpc>
            </a:pPr>
            <a:r>
              <a:rPr lang="en-US" sz="4400" dirty="0"/>
              <a:t>Cutting Forces</a:t>
            </a:r>
            <a:r>
              <a:rPr lang="en-US" sz="4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4400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400" dirty="0">
                <a:solidFill>
                  <a:schemeClr val="tx2"/>
                </a:solidFill>
              </a:rPr>
              <a:t>(</a:t>
            </a:r>
            <a:r>
              <a:rPr lang="en-US" sz="3100" dirty="0">
                <a:solidFill>
                  <a:schemeClr val="tx2"/>
                </a:solidFill>
              </a:rPr>
              <a:t>2D Orthogonal Cutting)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2047875" y="6245225"/>
            <a:ext cx="2703513" cy="3619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defTabSz="933450" eaLnBrk="0" hangingPunct="0">
              <a:lnSpc>
                <a:spcPct val="85000"/>
              </a:lnSpc>
            </a:pPr>
            <a:r>
              <a:rPr lang="en-US" sz="2400" b="1">
                <a:latin typeface="Times New Roman" pitchFamily="18" charset="0"/>
              </a:rPr>
              <a:t>Free Body Diagram</a:t>
            </a: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6584950" y="2351088"/>
            <a:ext cx="3221038" cy="3414712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65088" tIns="25400" rIns="65088" bIns="25400">
            <a:spAutoFit/>
          </a:bodyPr>
          <a:lstStyle/>
          <a:p>
            <a:pPr defTabSz="933450">
              <a:lnSpc>
                <a:spcPct val="85000"/>
              </a:lnSpc>
              <a:tabLst>
                <a:tab pos="349250" algn="l"/>
                <a:tab pos="700088" algn="l"/>
                <a:tab pos="3263900" algn="l"/>
                <a:tab pos="4664075" algn="l"/>
                <a:tab pos="5829300" algn="l"/>
              </a:tabLst>
            </a:pPr>
            <a:r>
              <a:rPr lang="en-US" sz="2000">
                <a:latin typeface="Times New Roman" pitchFamily="18" charset="0"/>
              </a:rPr>
              <a:t>Generally we know:</a:t>
            </a:r>
          </a:p>
          <a:p>
            <a:pPr defTabSz="933450">
              <a:lnSpc>
                <a:spcPct val="85000"/>
              </a:lnSpc>
              <a:tabLst>
                <a:tab pos="349250" algn="l"/>
                <a:tab pos="700088" algn="l"/>
                <a:tab pos="3263900" algn="l"/>
                <a:tab pos="4664075" algn="l"/>
                <a:tab pos="5829300" algn="l"/>
              </a:tabLst>
            </a:pPr>
            <a:r>
              <a:rPr lang="en-US" sz="2000">
                <a:latin typeface="Times New Roman" pitchFamily="18" charset="0"/>
              </a:rPr>
              <a:t>Tool geometry &amp; type</a:t>
            </a:r>
          </a:p>
          <a:p>
            <a:pPr defTabSz="933450">
              <a:lnSpc>
                <a:spcPct val="85000"/>
              </a:lnSpc>
              <a:tabLst>
                <a:tab pos="349250" algn="l"/>
                <a:tab pos="700088" algn="l"/>
                <a:tab pos="3263900" algn="l"/>
                <a:tab pos="4664075" algn="l"/>
                <a:tab pos="5829300" algn="l"/>
              </a:tabLst>
            </a:pPr>
            <a:r>
              <a:rPr lang="en-US" sz="2000">
                <a:latin typeface="Times New Roman" pitchFamily="18" charset="0"/>
              </a:rPr>
              <a:t>Workpiece material</a:t>
            </a:r>
          </a:p>
          <a:p>
            <a:pPr defTabSz="933450">
              <a:lnSpc>
                <a:spcPct val="85000"/>
              </a:lnSpc>
              <a:tabLst>
                <a:tab pos="349250" algn="l"/>
                <a:tab pos="700088" algn="l"/>
                <a:tab pos="3263900" algn="l"/>
                <a:tab pos="4664075" algn="l"/>
                <a:tab pos="5829300" algn="l"/>
              </a:tabLst>
            </a:pPr>
            <a:endParaRPr lang="en-US" sz="2000">
              <a:latin typeface="Times New Roman" pitchFamily="18" charset="0"/>
            </a:endParaRPr>
          </a:p>
          <a:p>
            <a:pPr defTabSz="933450">
              <a:lnSpc>
                <a:spcPct val="85000"/>
              </a:lnSpc>
              <a:tabLst>
                <a:tab pos="349250" algn="l"/>
                <a:tab pos="700088" algn="l"/>
                <a:tab pos="3263900" algn="l"/>
                <a:tab pos="4664075" algn="l"/>
                <a:tab pos="5829300" algn="l"/>
              </a:tabLst>
            </a:pPr>
            <a:r>
              <a:rPr lang="en-US" sz="2000">
                <a:latin typeface="Times New Roman" pitchFamily="18" charset="0"/>
              </a:rPr>
              <a:t>and we wish to know:</a:t>
            </a:r>
          </a:p>
          <a:p>
            <a:pPr defTabSz="933450">
              <a:lnSpc>
                <a:spcPct val="85000"/>
              </a:lnSpc>
              <a:tabLst>
                <a:tab pos="349250" algn="l"/>
                <a:tab pos="700088" algn="l"/>
                <a:tab pos="3263900" algn="l"/>
                <a:tab pos="4664075" algn="l"/>
                <a:tab pos="5829300" algn="l"/>
              </a:tabLst>
            </a:pPr>
            <a:r>
              <a:rPr lang="en-US" sz="2000">
                <a:latin typeface="Times New Roman" pitchFamily="18" charset="0"/>
              </a:rPr>
              <a:t>F 	=	Cutting Force</a:t>
            </a:r>
          </a:p>
          <a:p>
            <a:pPr defTabSz="933450">
              <a:lnSpc>
                <a:spcPct val="85000"/>
              </a:lnSpc>
              <a:tabLst>
                <a:tab pos="349250" algn="l"/>
                <a:tab pos="700088" algn="l"/>
                <a:tab pos="3263900" algn="l"/>
                <a:tab pos="4664075" algn="l"/>
                <a:tab pos="5829300" algn="l"/>
              </a:tabLst>
            </a:pPr>
            <a:r>
              <a:rPr lang="en-US" sz="2000">
                <a:latin typeface="Times New Roman" pitchFamily="18" charset="0"/>
              </a:rPr>
              <a:t>F 	= 	Thrust Force</a:t>
            </a:r>
          </a:p>
          <a:p>
            <a:pPr defTabSz="933450">
              <a:lnSpc>
                <a:spcPct val="85000"/>
              </a:lnSpc>
              <a:tabLst>
                <a:tab pos="349250" algn="l"/>
                <a:tab pos="700088" algn="l"/>
                <a:tab pos="3263900" algn="l"/>
                <a:tab pos="4664075" algn="l"/>
                <a:tab pos="5829300" algn="l"/>
              </a:tabLst>
            </a:pPr>
            <a:r>
              <a:rPr lang="en-US" sz="2000">
                <a:latin typeface="Times New Roman" pitchFamily="18" charset="0"/>
              </a:rPr>
              <a:t>F  = 	Friction Force</a:t>
            </a:r>
          </a:p>
          <a:p>
            <a:pPr defTabSz="933450">
              <a:lnSpc>
                <a:spcPct val="85000"/>
              </a:lnSpc>
              <a:tabLst>
                <a:tab pos="349250" algn="l"/>
                <a:tab pos="700088" algn="l"/>
                <a:tab pos="3263900" algn="l"/>
                <a:tab pos="4664075" algn="l"/>
                <a:tab pos="5829300" algn="l"/>
              </a:tabLst>
            </a:pPr>
            <a:r>
              <a:rPr lang="en-US" sz="2000">
                <a:latin typeface="Times New Roman" pitchFamily="18" charset="0"/>
              </a:rPr>
              <a:t>N  = 	Normal Force</a:t>
            </a:r>
          </a:p>
          <a:p>
            <a:pPr defTabSz="933450">
              <a:lnSpc>
                <a:spcPct val="85000"/>
              </a:lnSpc>
              <a:tabLst>
                <a:tab pos="349250" algn="l"/>
                <a:tab pos="700088" algn="l"/>
                <a:tab pos="3263900" algn="l"/>
                <a:tab pos="4664075" algn="l"/>
                <a:tab pos="5829300" algn="l"/>
              </a:tabLst>
            </a:pPr>
            <a:r>
              <a:rPr lang="en-US" sz="2000">
                <a:latin typeface="Times New Roman" pitchFamily="18" charset="0"/>
              </a:rPr>
              <a:t>F 	= 	Shear Force</a:t>
            </a:r>
          </a:p>
          <a:p>
            <a:pPr defTabSz="933450">
              <a:lnSpc>
                <a:spcPct val="85000"/>
              </a:lnSpc>
              <a:tabLst>
                <a:tab pos="349250" algn="l"/>
                <a:tab pos="700088" algn="l"/>
                <a:tab pos="3263900" algn="l"/>
                <a:tab pos="4664075" algn="l"/>
                <a:tab pos="5829300" algn="l"/>
              </a:tabLst>
            </a:pPr>
            <a:r>
              <a:rPr lang="en-US" sz="2000">
                <a:latin typeface="Times New Roman" pitchFamily="18" charset="0"/>
              </a:rPr>
              <a:t>F 	=  Force Normal 			to Shear</a:t>
            </a: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6735763" y="3976688"/>
            <a:ext cx="198437" cy="2063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defTabSz="933450" eaLnBrk="0" hangingPunct="0">
              <a:lnSpc>
                <a:spcPct val="85000"/>
              </a:lnSpc>
            </a:pPr>
            <a:r>
              <a:rPr lang="en-US" sz="1200" b="1">
                <a:latin typeface="Times New Roman" pitchFamily="18" charset="0"/>
              </a:rPr>
              <a:t>c</a:t>
            </a: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6775450" y="4313238"/>
            <a:ext cx="180975" cy="2063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defTabSz="933450" eaLnBrk="0" hangingPunct="0">
              <a:lnSpc>
                <a:spcPct val="85000"/>
              </a:lnSpc>
            </a:pPr>
            <a:r>
              <a:rPr lang="en-US" sz="1200" b="1">
                <a:latin typeface="Times New Roman" pitchFamily="18" charset="0"/>
              </a:rPr>
              <a:t>t</a:t>
            </a: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6781800" y="4800600"/>
            <a:ext cx="188913" cy="2063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defTabSz="933450" eaLnBrk="0" hangingPunct="0">
              <a:lnSpc>
                <a:spcPct val="85000"/>
              </a:lnSpc>
            </a:pPr>
            <a:r>
              <a:rPr lang="en-US" sz="1200" b="1">
                <a:latin typeface="Times New Roman" pitchFamily="18" charset="0"/>
              </a:rPr>
              <a:t>s</a:t>
            </a:r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6705600" y="5105400"/>
            <a:ext cx="214313" cy="211138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defTabSz="933450" eaLnBrk="0" hangingPunct="0">
              <a:lnSpc>
                <a:spcPct val="88000"/>
              </a:lnSpc>
            </a:pPr>
            <a:r>
              <a:rPr lang="en-US" sz="1200" b="1">
                <a:latin typeface="Times New Roman" pitchFamily="18" charset="0"/>
              </a:rPr>
              <a:t>n</a:t>
            </a:r>
          </a:p>
        </p:txBody>
      </p:sp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3125788" y="4341813"/>
            <a:ext cx="127000" cy="11906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00" name="Freeform 12"/>
          <p:cNvSpPr>
            <a:spLocks/>
          </p:cNvSpPr>
          <p:nvPr/>
        </p:nvSpPr>
        <p:spPr bwMode="auto">
          <a:xfrm>
            <a:off x="3195638" y="1993900"/>
            <a:ext cx="2197100" cy="2082800"/>
          </a:xfrm>
          <a:custGeom>
            <a:avLst/>
            <a:gdLst/>
            <a:ahLst/>
            <a:cxnLst>
              <a:cxn ang="0">
                <a:pos x="346" y="0"/>
              </a:cxn>
              <a:cxn ang="0">
                <a:pos x="0" y="1311"/>
              </a:cxn>
              <a:cxn ang="0">
                <a:pos x="1383" y="984"/>
              </a:cxn>
            </a:cxnLst>
            <a:rect l="0" t="0" r="r" b="b"/>
            <a:pathLst>
              <a:path w="1384" h="1312">
                <a:moveTo>
                  <a:pt x="346" y="0"/>
                </a:moveTo>
                <a:lnTo>
                  <a:pt x="0" y="1311"/>
                </a:lnTo>
                <a:lnTo>
                  <a:pt x="1383" y="984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01" name="Freeform 13"/>
          <p:cNvSpPr>
            <a:spLocks/>
          </p:cNvSpPr>
          <p:nvPr/>
        </p:nvSpPr>
        <p:spPr bwMode="auto">
          <a:xfrm>
            <a:off x="3744913" y="1993900"/>
            <a:ext cx="1647825" cy="15636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3" y="0"/>
              </a:cxn>
              <a:cxn ang="0">
                <a:pos x="345" y="82"/>
              </a:cxn>
              <a:cxn ang="0">
                <a:pos x="432" y="246"/>
              </a:cxn>
              <a:cxn ang="0">
                <a:pos x="518" y="492"/>
              </a:cxn>
              <a:cxn ang="0">
                <a:pos x="605" y="656"/>
              </a:cxn>
              <a:cxn ang="0">
                <a:pos x="777" y="820"/>
              </a:cxn>
              <a:cxn ang="0">
                <a:pos x="950" y="902"/>
              </a:cxn>
              <a:cxn ang="0">
                <a:pos x="1037" y="984"/>
              </a:cxn>
            </a:cxnLst>
            <a:rect l="0" t="0" r="r" b="b"/>
            <a:pathLst>
              <a:path w="1038" h="985">
                <a:moveTo>
                  <a:pt x="0" y="0"/>
                </a:moveTo>
                <a:lnTo>
                  <a:pt x="173" y="0"/>
                </a:lnTo>
                <a:lnTo>
                  <a:pt x="345" y="82"/>
                </a:lnTo>
                <a:lnTo>
                  <a:pt x="432" y="246"/>
                </a:lnTo>
                <a:lnTo>
                  <a:pt x="518" y="492"/>
                </a:lnTo>
                <a:lnTo>
                  <a:pt x="605" y="656"/>
                </a:lnTo>
                <a:lnTo>
                  <a:pt x="777" y="820"/>
                </a:lnTo>
                <a:lnTo>
                  <a:pt x="950" y="902"/>
                </a:lnTo>
                <a:lnTo>
                  <a:pt x="1037" y="984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02" name="Freeform 14"/>
          <p:cNvSpPr>
            <a:spLocks/>
          </p:cNvSpPr>
          <p:nvPr/>
        </p:nvSpPr>
        <p:spPr bwMode="auto">
          <a:xfrm>
            <a:off x="1000125" y="3613150"/>
            <a:ext cx="4940300" cy="1504950"/>
          </a:xfrm>
          <a:custGeom>
            <a:avLst/>
            <a:gdLst/>
            <a:ahLst/>
            <a:cxnLst>
              <a:cxn ang="0">
                <a:pos x="1383" y="291"/>
              </a:cxn>
              <a:cxn ang="0">
                <a:pos x="3111" y="291"/>
              </a:cxn>
              <a:cxn ang="0">
                <a:pos x="3111" y="947"/>
              </a:cxn>
              <a:cxn ang="0">
                <a:pos x="0" y="947"/>
              </a:cxn>
              <a:cxn ang="0">
                <a:pos x="0" y="0"/>
              </a:cxn>
            </a:cxnLst>
            <a:rect l="0" t="0" r="r" b="b"/>
            <a:pathLst>
              <a:path w="3112" h="948">
                <a:moveTo>
                  <a:pt x="1383" y="291"/>
                </a:moveTo>
                <a:lnTo>
                  <a:pt x="3111" y="291"/>
                </a:lnTo>
                <a:lnTo>
                  <a:pt x="3111" y="947"/>
                </a:lnTo>
                <a:lnTo>
                  <a:pt x="0" y="947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03" name="Line 15"/>
          <p:cNvSpPr>
            <a:spLocks noChangeShapeType="1"/>
          </p:cNvSpPr>
          <p:nvPr/>
        </p:nvSpPr>
        <p:spPr bwMode="auto">
          <a:xfrm>
            <a:off x="1000125" y="3633788"/>
            <a:ext cx="14366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04" name="Line 16"/>
          <p:cNvSpPr>
            <a:spLocks noChangeShapeType="1"/>
          </p:cNvSpPr>
          <p:nvPr/>
        </p:nvSpPr>
        <p:spPr bwMode="auto">
          <a:xfrm>
            <a:off x="1000125" y="4081463"/>
            <a:ext cx="21986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05" name="Line 17"/>
          <p:cNvSpPr>
            <a:spLocks noChangeShapeType="1"/>
          </p:cNvSpPr>
          <p:nvPr/>
        </p:nvSpPr>
        <p:spPr bwMode="auto">
          <a:xfrm flipH="1">
            <a:off x="2439988" y="2457450"/>
            <a:ext cx="334962" cy="11715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1092200" y="4017963"/>
            <a:ext cx="77788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1290638" y="4017963"/>
            <a:ext cx="77787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08" name="Rectangle 20"/>
          <p:cNvSpPr>
            <a:spLocks noChangeArrowheads="1"/>
          </p:cNvSpPr>
          <p:nvPr/>
        </p:nvSpPr>
        <p:spPr bwMode="auto">
          <a:xfrm>
            <a:off x="1487488" y="4017963"/>
            <a:ext cx="79375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1685925" y="4017963"/>
            <a:ext cx="79375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1884363" y="4017963"/>
            <a:ext cx="79375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11" name="Rectangle 23"/>
          <p:cNvSpPr>
            <a:spLocks noChangeArrowheads="1"/>
          </p:cNvSpPr>
          <p:nvPr/>
        </p:nvSpPr>
        <p:spPr bwMode="auto">
          <a:xfrm>
            <a:off x="2082800" y="4017963"/>
            <a:ext cx="79375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12" name="Rectangle 24"/>
          <p:cNvSpPr>
            <a:spLocks noChangeArrowheads="1"/>
          </p:cNvSpPr>
          <p:nvPr/>
        </p:nvSpPr>
        <p:spPr bwMode="auto">
          <a:xfrm>
            <a:off x="2281238" y="4017963"/>
            <a:ext cx="77787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13" name="Rectangle 25"/>
          <p:cNvSpPr>
            <a:spLocks noChangeArrowheads="1"/>
          </p:cNvSpPr>
          <p:nvPr/>
        </p:nvSpPr>
        <p:spPr bwMode="auto">
          <a:xfrm>
            <a:off x="2479675" y="4017963"/>
            <a:ext cx="77788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14" name="Rectangle 26"/>
          <p:cNvSpPr>
            <a:spLocks noChangeArrowheads="1"/>
          </p:cNvSpPr>
          <p:nvPr/>
        </p:nvSpPr>
        <p:spPr bwMode="auto">
          <a:xfrm>
            <a:off x="2676525" y="4017963"/>
            <a:ext cx="79375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15" name="Rectangle 27"/>
          <p:cNvSpPr>
            <a:spLocks noChangeArrowheads="1"/>
          </p:cNvSpPr>
          <p:nvPr/>
        </p:nvSpPr>
        <p:spPr bwMode="auto">
          <a:xfrm>
            <a:off x="2874963" y="4017963"/>
            <a:ext cx="79375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3043238" y="3887788"/>
            <a:ext cx="79375" cy="1317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17" name="Rectangle 29"/>
          <p:cNvSpPr>
            <a:spLocks noChangeArrowheads="1"/>
          </p:cNvSpPr>
          <p:nvPr/>
        </p:nvSpPr>
        <p:spPr bwMode="auto">
          <a:xfrm>
            <a:off x="2860675" y="3714750"/>
            <a:ext cx="77788" cy="13176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18" name="Rectangle 30"/>
          <p:cNvSpPr>
            <a:spLocks noChangeArrowheads="1"/>
          </p:cNvSpPr>
          <p:nvPr/>
        </p:nvSpPr>
        <p:spPr bwMode="auto">
          <a:xfrm>
            <a:off x="2708275" y="3584575"/>
            <a:ext cx="77788" cy="131763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19" name="Freeform 31"/>
          <p:cNvSpPr>
            <a:spLocks/>
          </p:cNvSpPr>
          <p:nvPr/>
        </p:nvSpPr>
        <p:spPr bwMode="auto">
          <a:xfrm>
            <a:off x="2784475" y="1863725"/>
            <a:ext cx="61913" cy="595313"/>
          </a:xfrm>
          <a:custGeom>
            <a:avLst/>
            <a:gdLst/>
            <a:ahLst/>
            <a:cxnLst>
              <a:cxn ang="0">
                <a:pos x="0" y="374"/>
              </a:cxn>
              <a:cxn ang="0">
                <a:pos x="38" y="182"/>
              </a:cxn>
              <a:cxn ang="0">
                <a:pos x="38" y="91"/>
              </a:cxn>
              <a:cxn ang="0">
                <a:pos x="0" y="0"/>
              </a:cxn>
            </a:cxnLst>
            <a:rect l="0" t="0" r="r" b="b"/>
            <a:pathLst>
              <a:path w="39" h="375">
                <a:moveTo>
                  <a:pt x="0" y="374"/>
                </a:moveTo>
                <a:lnTo>
                  <a:pt x="38" y="182"/>
                </a:lnTo>
                <a:lnTo>
                  <a:pt x="38" y="91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20" name="Freeform 32"/>
          <p:cNvSpPr>
            <a:spLocks/>
          </p:cNvSpPr>
          <p:nvPr/>
        </p:nvSpPr>
        <p:spPr bwMode="auto">
          <a:xfrm>
            <a:off x="3606800" y="1993900"/>
            <a:ext cx="63500" cy="522288"/>
          </a:xfrm>
          <a:custGeom>
            <a:avLst/>
            <a:gdLst/>
            <a:ahLst/>
            <a:cxnLst>
              <a:cxn ang="0">
                <a:pos x="0" y="328"/>
              </a:cxn>
              <a:cxn ang="0">
                <a:pos x="39" y="164"/>
              </a:cxn>
              <a:cxn ang="0">
                <a:pos x="39" y="82"/>
              </a:cxn>
              <a:cxn ang="0">
                <a:pos x="0" y="0"/>
              </a:cxn>
            </a:cxnLst>
            <a:rect l="0" t="0" r="r" b="b"/>
            <a:pathLst>
              <a:path w="40" h="329">
                <a:moveTo>
                  <a:pt x="0" y="328"/>
                </a:moveTo>
                <a:lnTo>
                  <a:pt x="39" y="164"/>
                </a:lnTo>
                <a:lnTo>
                  <a:pt x="39" y="82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21" name="Rectangle 33"/>
          <p:cNvSpPr>
            <a:spLocks noChangeArrowheads="1"/>
          </p:cNvSpPr>
          <p:nvPr/>
        </p:nvSpPr>
        <p:spPr bwMode="auto">
          <a:xfrm>
            <a:off x="3743325" y="2130425"/>
            <a:ext cx="655638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>
                <a:solidFill>
                  <a:srgbClr val="000000"/>
                </a:solidFill>
                <a:latin typeface="New York" charset="0"/>
              </a:rPr>
              <a:t>Tool</a:t>
            </a:r>
          </a:p>
        </p:txBody>
      </p:sp>
      <p:sp>
        <p:nvSpPr>
          <p:cNvPr id="37922" name="Rectangle 34"/>
          <p:cNvSpPr>
            <a:spLocks noChangeArrowheads="1"/>
          </p:cNvSpPr>
          <p:nvPr/>
        </p:nvSpPr>
        <p:spPr bwMode="auto">
          <a:xfrm>
            <a:off x="1152525" y="4703763"/>
            <a:ext cx="1301750" cy="3127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>
                <a:solidFill>
                  <a:srgbClr val="000000"/>
                </a:solidFill>
                <a:latin typeface="New York" charset="0"/>
              </a:rPr>
              <a:t>Workpiece</a:t>
            </a:r>
          </a:p>
        </p:txBody>
      </p:sp>
      <p:sp>
        <p:nvSpPr>
          <p:cNvPr id="37923" name="Rectangle 35"/>
          <p:cNvSpPr>
            <a:spLocks noChangeArrowheads="1"/>
          </p:cNvSpPr>
          <p:nvPr/>
        </p:nvSpPr>
        <p:spPr bwMode="auto">
          <a:xfrm>
            <a:off x="2935288" y="2130425"/>
            <a:ext cx="679450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>
                <a:solidFill>
                  <a:srgbClr val="000000"/>
                </a:solidFill>
                <a:latin typeface="New York" charset="0"/>
              </a:rPr>
              <a:t>Chip</a:t>
            </a:r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519113" y="5122863"/>
            <a:ext cx="5965825" cy="1030287"/>
          </a:xfrm>
          <a:prstGeom prst="rect">
            <a:avLst/>
          </a:prstGeom>
          <a:pattFill prst="pct20">
            <a:fgClr>
              <a:srgbClr val="000000"/>
            </a:fgClr>
            <a:bgClr>
              <a:srgbClr val="FFFFFF"/>
            </a:bgClr>
          </a:patt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7925" name="Rectangle 37"/>
          <p:cNvSpPr>
            <a:spLocks noChangeArrowheads="1"/>
          </p:cNvSpPr>
          <p:nvPr/>
        </p:nvSpPr>
        <p:spPr bwMode="auto">
          <a:xfrm>
            <a:off x="3119438" y="5497513"/>
            <a:ext cx="1690687" cy="3127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>
                <a:solidFill>
                  <a:srgbClr val="000000"/>
                </a:solidFill>
                <a:latin typeface="New York" charset="0"/>
              </a:rPr>
              <a:t>Dynamometer</a:t>
            </a:r>
          </a:p>
        </p:txBody>
      </p:sp>
      <p:sp>
        <p:nvSpPr>
          <p:cNvPr id="37926" name="Arc 38"/>
          <p:cNvSpPr>
            <a:spLocks/>
          </p:cNvSpPr>
          <p:nvPr/>
        </p:nvSpPr>
        <p:spPr bwMode="auto">
          <a:xfrm>
            <a:off x="3122613" y="3549650"/>
            <a:ext cx="219075" cy="179388"/>
          </a:xfrm>
          <a:custGeom>
            <a:avLst/>
            <a:gdLst>
              <a:gd name="G0" fmla="+- 21244 0 0"/>
              <a:gd name="G1" fmla="+- 0 0 0"/>
              <a:gd name="G2" fmla="+- 21600 0 0"/>
              <a:gd name="T0" fmla="*/ 9977 w 21244"/>
              <a:gd name="T1" fmla="*/ 18428 h 18428"/>
              <a:gd name="T2" fmla="*/ 0 w 21244"/>
              <a:gd name="T3" fmla="*/ 3904 h 18428"/>
              <a:gd name="T4" fmla="*/ 21244 w 21244"/>
              <a:gd name="T5" fmla="*/ 0 h 18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44" h="18428" fill="none" extrusionOk="0">
                <a:moveTo>
                  <a:pt x="9976" y="18428"/>
                </a:moveTo>
                <a:cubicBezTo>
                  <a:pt x="4737" y="15225"/>
                  <a:pt x="1109" y="9943"/>
                  <a:pt x="-1" y="3904"/>
                </a:cubicBezTo>
              </a:path>
              <a:path w="21244" h="18428" stroke="0" extrusionOk="0">
                <a:moveTo>
                  <a:pt x="9976" y="18428"/>
                </a:moveTo>
                <a:cubicBezTo>
                  <a:pt x="4737" y="15225"/>
                  <a:pt x="1109" y="9943"/>
                  <a:pt x="-1" y="3904"/>
                </a:cubicBezTo>
                <a:lnTo>
                  <a:pt x="21244" y="0"/>
                </a:lnTo>
                <a:close/>
              </a:path>
            </a:pathLst>
          </a:custGeom>
          <a:solidFill>
            <a:srgbClr val="000000"/>
          </a:solidFill>
          <a:ln w="127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27" name="Arc 39"/>
          <p:cNvSpPr>
            <a:spLocks/>
          </p:cNvSpPr>
          <p:nvPr/>
        </p:nvSpPr>
        <p:spPr bwMode="auto">
          <a:xfrm>
            <a:off x="2854325" y="3702050"/>
            <a:ext cx="217488" cy="180975"/>
          </a:xfrm>
          <a:custGeom>
            <a:avLst/>
            <a:gdLst>
              <a:gd name="G0" fmla="+- 0 0 0"/>
              <a:gd name="G1" fmla="+- 18583 0 0"/>
              <a:gd name="G2" fmla="+- 21600 0 0"/>
              <a:gd name="T0" fmla="*/ 11011 w 21178"/>
              <a:gd name="T1" fmla="*/ 0 h 18583"/>
              <a:gd name="T2" fmla="*/ 21178 w 21178"/>
              <a:gd name="T3" fmla="*/ 14336 h 18583"/>
              <a:gd name="T4" fmla="*/ 0 w 21178"/>
              <a:gd name="T5" fmla="*/ 18583 h 18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178" h="18583" fill="none" extrusionOk="0">
                <a:moveTo>
                  <a:pt x="11010" y="0"/>
                </a:moveTo>
                <a:cubicBezTo>
                  <a:pt x="16278" y="3121"/>
                  <a:pt x="19974" y="8332"/>
                  <a:pt x="21178" y="14335"/>
                </a:cubicBezTo>
              </a:path>
              <a:path w="21178" h="18583" stroke="0" extrusionOk="0">
                <a:moveTo>
                  <a:pt x="11010" y="0"/>
                </a:moveTo>
                <a:cubicBezTo>
                  <a:pt x="16278" y="3121"/>
                  <a:pt x="19974" y="8332"/>
                  <a:pt x="21178" y="14335"/>
                </a:cubicBezTo>
                <a:lnTo>
                  <a:pt x="0" y="18583"/>
                </a:lnTo>
                <a:close/>
              </a:path>
            </a:pathLst>
          </a:custGeom>
          <a:solidFill>
            <a:srgbClr val="000000"/>
          </a:solidFill>
          <a:ln w="127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28" name="Line 40"/>
          <p:cNvSpPr>
            <a:spLocks noChangeShapeType="1"/>
          </p:cNvSpPr>
          <p:nvPr/>
        </p:nvSpPr>
        <p:spPr bwMode="auto">
          <a:xfrm flipV="1">
            <a:off x="2997200" y="3641725"/>
            <a:ext cx="182563" cy="1603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29" name="Arc 41"/>
          <p:cNvSpPr>
            <a:spLocks/>
          </p:cNvSpPr>
          <p:nvPr/>
        </p:nvSpPr>
        <p:spPr bwMode="auto">
          <a:xfrm>
            <a:off x="3341688" y="3367088"/>
            <a:ext cx="217487" cy="182562"/>
          </a:xfrm>
          <a:custGeom>
            <a:avLst/>
            <a:gdLst>
              <a:gd name="G0" fmla="+- 0 0 0"/>
              <a:gd name="G1" fmla="+- 18822 0 0"/>
              <a:gd name="G2" fmla="+- 21600 0 0"/>
              <a:gd name="T0" fmla="*/ 10596 w 21072"/>
              <a:gd name="T1" fmla="*/ 0 h 18822"/>
              <a:gd name="T2" fmla="*/ 21072 w 21072"/>
              <a:gd name="T3" fmla="*/ 14074 h 18822"/>
              <a:gd name="T4" fmla="*/ 0 w 21072"/>
              <a:gd name="T5" fmla="*/ 18822 h 18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072" h="18822" fill="none" extrusionOk="0">
                <a:moveTo>
                  <a:pt x="10596" y="-1"/>
                </a:moveTo>
                <a:cubicBezTo>
                  <a:pt x="15921" y="2997"/>
                  <a:pt x="19728" y="8111"/>
                  <a:pt x="21071" y="14074"/>
                </a:cubicBezTo>
              </a:path>
              <a:path w="21072" h="18822" stroke="0" extrusionOk="0">
                <a:moveTo>
                  <a:pt x="10596" y="-1"/>
                </a:moveTo>
                <a:cubicBezTo>
                  <a:pt x="15921" y="2997"/>
                  <a:pt x="19728" y="8111"/>
                  <a:pt x="21071" y="14074"/>
                </a:cubicBezTo>
                <a:lnTo>
                  <a:pt x="0" y="18822"/>
                </a:lnTo>
                <a:close/>
              </a:path>
            </a:pathLst>
          </a:custGeom>
          <a:solidFill>
            <a:srgbClr val="000000"/>
          </a:solidFill>
          <a:ln w="1270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30" name="Line 42"/>
          <p:cNvSpPr>
            <a:spLocks noChangeShapeType="1"/>
          </p:cNvSpPr>
          <p:nvPr/>
        </p:nvSpPr>
        <p:spPr bwMode="auto">
          <a:xfrm flipV="1">
            <a:off x="3484563" y="2832100"/>
            <a:ext cx="884237" cy="6238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31" name="Arc 43"/>
          <p:cNvSpPr>
            <a:spLocks/>
          </p:cNvSpPr>
          <p:nvPr/>
        </p:nvSpPr>
        <p:spPr bwMode="auto">
          <a:xfrm>
            <a:off x="2636838" y="3883025"/>
            <a:ext cx="217487" cy="184150"/>
          </a:xfrm>
          <a:custGeom>
            <a:avLst/>
            <a:gdLst>
              <a:gd name="G0" fmla="+- 21079 0 0"/>
              <a:gd name="G1" fmla="+- 0 0 0"/>
              <a:gd name="G2" fmla="+- 21600 0 0"/>
              <a:gd name="T0" fmla="*/ 10531 w 21079"/>
              <a:gd name="T1" fmla="*/ 18849 h 18849"/>
              <a:gd name="T2" fmla="*/ 0 w 21079"/>
              <a:gd name="T3" fmla="*/ 4715 h 18849"/>
              <a:gd name="T4" fmla="*/ 21079 w 21079"/>
              <a:gd name="T5" fmla="*/ 0 h 18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079" h="18849" fill="none" extrusionOk="0">
                <a:moveTo>
                  <a:pt x="10530" y="18849"/>
                </a:moveTo>
                <a:cubicBezTo>
                  <a:pt x="5170" y="15849"/>
                  <a:pt x="1340" y="10709"/>
                  <a:pt x="-1" y="4715"/>
                </a:cubicBezTo>
              </a:path>
              <a:path w="21079" h="18849" stroke="0" extrusionOk="0">
                <a:moveTo>
                  <a:pt x="10530" y="18849"/>
                </a:moveTo>
                <a:cubicBezTo>
                  <a:pt x="5170" y="15849"/>
                  <a:pt x="1340" y="10709"/>
                  <a:pt x="-1" y="4715"/>
                </a:cubicBezTo>
                <a:lnTo>
                  <a:pt x="21079" y="0"/>
                </a:lnTo>
                <a:close/>
              </a:path>
            </a:pathLst>
          </a:custGeom>
          <a:solidFill>
            <a:srgbClr val="000000"/>
          </a:solidFill>
          <a:ln w="1270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32" name="Line 44"/>
          <p:cNvSpPr>
            <a:spLocks noChangeShapeType="1"/>
          </p:cNvSpPr>
          <p:nvPr/>
        </p:nvSpPr>
        <p:spPr bwMode="auto">
          <a:xfrm flipH="1">
            <a:off x="1731963" y="3989388"/>
            <a:ext cx="974725" cy="6953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33" name="Rectangle 45"/>
          <p:cNvSpPr>
            <a:spLocks noChangeArrowheads="1"/>
          </p:cNvSpPr>
          <p:nvPr/>
        </p:nvSpPr>
        <p:spPr bwMode="auto">
          <a:xfrm>
            <a:off x="3057525" y="3749675"/>
            <a:ext cx="325438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>
                <a:solidFill>
                  <a:srgbClr val="000000"/>
                </a:solidFill>
                <a:latin typeface="New York" charset="0"/>
              </a:rPr>
              <a:t>R</a:t>
            </a:r>
          </a:p>
        </p:txBody>
      </p:sp>
      <p:sp>
        <p:nvSpPr>
          <p:cNvPr id="37934" name="Rectangle 46"/>
          <p:cNvSpPr>
            <a:spLocks noChangeArrowheads="1"/>
          </p:cNvSpPr>
          <p:nvPr/>
        </p:nvSpPr>
        <p:spPr bwMode="auto">
          <a:xfrm>
            <a:off x="3544888" y="2911475"/>
            <a:ext cx="325437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>
                <a:solidFill>
                  <a:srgbClr val="000000"/>
                </a:solidFill>
                <a:latin typeface="New York" charset="0"/>
              </a:rPr>
              <a:t>R</a:t>
            </a:r>
          </a:p>
        </p:txBody>
      </p:sp>
      <p:sp>
        <p:nvSpPr>
          <p:cNvPr id="37935" name="Rectangle 47"/>
          <p:cNvSpPr>
            <a:spLocks noChangeArrowheads="1"/>
          </p:cNvSpPr>
          <p:nvPr/>
        </p:nvSpPr>
        <p:spPr bwMode="auto">
          <a:xfrm>
            <a:off x="2371725" y="4197350"/>
            <a:ext cx="325438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>
                <a:solidFill>
                  <a:srgbClr val="000000"/>
                </a:solidFill>
                <a:latin typeface="New York" charset="0"/>
              </a:rPr>
              <a:t>R</a:t>
            </a:r>
          </a:p>
        </p:txBody>
      </p:sp>
      <p:sp>
        <p:nvSpPr>
          <p:cNvPr id="37936" name="Arc 48"/>
          <p:cNvSpPr>
            <a:spLocks/>
          </p:cNvSpPr>
          <p:nvPr/>
        </p:nvSpPr>
        <p:spPr bwMode="auto">
          <a:xfrm>
            <a:off x="3128963" y="4927600"/>
            <a:ext cx="219075" cy="182563"/>
          </a:xfrm>
          <a:custGeom>
            <a:avLst/>
            <a:gdLst>
              <a:gd name="G0" fmla="+- 0 0 0"/>
              <a:gd name="G1" fmla="+- 18649 0 0"/>
              <a:gd name="G2" fmla="+- 21600 0 0"/>
              <a:gd name="T0" fmla="*/ 10899 w 21179"/>
              <a:gd name="T1" fmla="*/ 0 h 18649"/>
              <a:gd name="T2" fmla="*/ 21179 w 21179"/>
              <a:gd name="T3" fmla="*/ 14403 h 18649"/>
              <a:gd name="T4" fmla="*/ 0 w 21179"/>
              <a:gd name="T5" fmla="*/ 18649 h 18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179" h="18649" fill="none" extrusionOk="0">
                <a:moveTo>
                  <a:pt x="10898" y="0"/>
                </a:moveTo>
                <a:cubicBezTo>
                  <a:pt x="16224" y="3112"/>
                  <a:pt x="19965" y="8354"/>
                  <a:pt x="21178" y="14403"/>
                </a:cubicBezTo>
              </a:path>
              <a:path w="21179" h="18649" stroke="0" extrusionOk="0">
                <a:moveTo>
                  <a:pt x="10898" y="0"/>
                </a:moveTo>
                <a:cubicBezTo>
                  <a:pt x="16224" y="3112"/>
                  <a:pt x="19965" y="8354"/>
                  <a:pt x="21178" y="14403"/>
                </a:cubicBezTo>
                <a:lnTo>
                  <a:pt x="0" y="18649"/>
                </a:lnTo>
                <a:close/>
              </a:path>
            </a:pathLst>
          </a:custGeom>
          <a:solidFill>
            <a:srgbClr val="000000"/>
          </a:solidFill>
          <a:ln w="127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37" name="Line 49"/>
          <p:cNvSpPr>
            <a:spLocks noChangeShapeType="1"/>
          </p:cNvSpPr>
          <p:nvPr/>
        </p:nvSpPr>
        <p:spPr bwMode="auto">
          <a:xfrm flipV="1">
            <a:off x="3271838" y="4321175"/>
            <a:ext cx="1020762" cy="70961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38" name="Rectangle 50"/>
          <p:cNvSpPr>
            <a:spLocks noChangeArrowheads="1"/>
          </p:cNvSpPr>
          <p:nvPr/>
        </p:nvSpPr>
        <p:spPr bwMode="auto">
          <a:xfrm>
            <a:off x="3713163" y="4718050"/>
            <a:ext cx="325437" cy="312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>
                <a:solidFill>
                  <a:srgbClr val="000000"/>
                </a:solidFill>
                <a:latin typeface="New York" charset="0"/>
              </a:rPr>
              <a:t>R</a:t>
            </a:r>
          </a:p>
        </p:txBody>
      </p:sp>
      <p:sp>
        <p:nvSpPr>
          <p:cNvPr id="37939" name="Arc 51"/>
          <p:cNvSpPr>
            <a:spLocks/>
          </p:cNvSpPr>
          <p:nvPr/>
        </p:nvSpPr>
        <p:spPr bwMode="auto">
          <a:xfrm>
            <a:off x="3128963" y="4273550"/>
            <a:ext cx="147637" cy="112713"/>
          </a:xfrm>
          <a:custGeom>
            <a:avLst/>
            <a:gdLst>
              <a:gd name="G0" fmla="+- 0 0 0"/>
              <a:gd name="G1" fmla="+- 8956 0 0"/>
              <a:gd name="G2" fmla="+- 21600 0 0"/>
              <a:gd name="T0" fmla="*/ 19656 w 21600"/>
              <a:gd name="T1" fmla="*/ 0 h 17705"/>
              <a:gd name="T2" fmla="*/ 19749 w 21600"/>
              <a:gd name="T3" fmla="*/ 17705 h 17705"/>
              <a:gd name="T4" fmla="*/ 0 w 21600"/>
              <a:gd name="T5" fmla="*/ 8956 h 17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7705" fill="none" extrusionOk="0">
                <a:moveTo>
                  <a:pt x="19655" y="0"/>
                </a:moveTo>
                <a:cubicBezTo>
                  <a:pt x="20937" y="2811"/>
                  <a:pt x="21600" y="5865"/>
                  <a:pt x="21600" y="8956"/>
                </a:cubicBezTo>
                <a:cubicBezTo>
                  <a:pt x="21600" y="11969"/>
                  <a:pt x="20969" y="14949"/>
                  <a:pt x="19748" y="17704"/>
                </a:cubicBezTo>
              </a:path>
              <a:path w="21600" h="17705" stroke="0" extrusionOk="0">
                <a:moveTo>
                  <a:pt x="19655" y="0"/>
                </a:moveTo>
                <a:cubicBezTo>
                  <a:pt x="20937" y="2811"/>
                  <a:pt x="21600" y="5865"/>
                  <a:pt x="21600" y="8956"/>
                </a:cubicBezTo>
                <a:cubicBezTo>
                  <a:pt x="21600" y="11969"/>
                  <a:pt x="20969" y="14949"/>
                  <a:pt x="19748" y="17704"/>
                </a:cubicBezTo>
                <a:lnTo>
                  <a:pt x="0" y="8956"/>
                </a:lnTo>
                <a:close/>
              </a:path>
            </a:pathLst>
          </a:custGeom>
          <a:solidFill>
            <a:srgbClr val="000000"/>
          </a:solidFill>
          <a:ln w="127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40" name="Line 52"/>
          <p:cNvSpPr>
            <a:spLocks noChangeShapeType="1"/>
          </p:cNvSpPr>
          <p:nvPr/>
        </p:nvSpPr>
        <p:spPr bwMode="auto">
          <a:xfrm flipH="1">
            <a:off x="3241675" y="4329113"/>
            <a:ext cx="1054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41" name="Arc 53"/>
          <p:cNvSpPr>
            <a:spLocks/>
          </p:cNvSpPr>
          <p:nvPr/>
        </p:nvSpPr>
        <p:spPr bwMode="auto">
          <a:xfrm>
            <a:off x="3067050" y="4972050"/>
            <a:ext cx="119063" cy="138113"/>
          </a:xfrm>
          <a:custGeom>
            <a:avLst/>
            <a:gdLst>
              <a:gd name="G0" fmla="+- 9003 0 0"/>
              <a:gd name="G1" fmla="+- 21600 0 0"/>
              <a:gd name="G2" fmla="+- 21600 0 0"/>
              <a:gd name="T0" fmla="*/ 0 w 17619"/>
              <a:gd name="T1" fmla="*/ 1966 h 21600"/>
              <a:gd name="T2" fmla="*/ 17619 w 17619"/>
              <a:gd name="T3" fmla="*/ 1793 h 21600"/>
              <a:gd name="T4" fmla="*/ 9003 w 17619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619" h="21600" fill="none" extrusionOk="0">
                <a:moveTo>
                  <a:pt x="-1" y="1965"/>
                </a:moveTo>
                <a:cubicBezTo>
                  <a:pt x="2824" y="670"/>
                  <a:pt x="5895" y="-1"/>
                  <a:pt x="9003" y="0"/>
                </a:cubicBezTo>
                <a:cubicBezTo>
                  <a:pt x="11967" y="0"/>
                  <a:pt x="14900" y="610"/>
                  <a:pt x="17619" y="1792"/>
                </a:cubicBezTo>
              </a:path>
              <a:path w="17619" h="21600" stroke="0" extrusionOk="0">
                <a:moveTo>
                  <a:pt x="-1" y="1965"/>
                </a:moveTo>
                <a:cubicBezTo>
                  <a:pt x="2824" y="670"/>
                  <a:pt x="5895" y="-1"/>
                  <a:pt x="9003" y="0"/>
                </a:cubicBezTo>
                <a:cubicBezTo>
                  <a:pt x="11967" y="0"/>
                  <a:pt x="14900" y="610"/>
                  <a:pt x="17619" y="1792"/>
                </a:cubicBezTo>
                <a:lnTo>
                  <a:pt x="9003" y="21600"/>
                </a:lnTo>
                <a:close/>
              </a:path>
            </a:pathLst>
          </a:custGeom>
          <a:solidFill>
            <a:srgbClr val="000000"/>
          </a:solidFill>
          <a:ln w="1270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42" name="Line 54"/>
          <p:cNvSpPr>
            <a:spLocks noChangeShapeType="1"/>
          </p:cNvSpPr>
          <p:nvPr/>
        </p:nvSpPr>
        <p:spPr bwMode="auto">
          <a:xfrm flipV="1">
            <a:off x="3125788" y="4335463"/>
            <a:ext cx="0" cy="6667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43" name="Rectangle 55"/>
          <p:cNvSpPr>
            <a:spLocks noChangeArrowheads="1"/>
          </p:cNvSpPr>
          <p:nvPr/>
        </p:nvSpPr>
        <p:spPr bwMode="auto">
          <a:xfrm>
            <a:off x="3240088" y="4289425"/>
            <a:ext cx="331787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pitchFamily="18" charset="0"/>
              </a:rPr>
              <a:t>F</a:t>
            </a:r>
          </a:p>
        </p:txBody>
      </p:sp>
      <p:sp>
        <p:nvSpPr>
          <p:cNvPr id="37944" name="Rectangle 56"/>
          <p:cNvSpPr>
            <a:spLocks noChangeArrowheads="1"/>
          </p:cNvSpPr>
          <p:nvPr/>
        </p:nvSpPr>
        <p:spPr bwMode="auto">
          <a:xfrm>
            <a:off x="3392488" y="4346575"/>
            <a:ext cx="303212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37945" name="Rectangle 57"/>
          <p:cNvSpPr>
            <a:spLocks noChangeArrowheads="1"/>
          </p:cNvSpPr>
          <p:nvPr/>
        </p:nvSpPr>
        <p:spPr bwMode="auto">
          <a:xfrm>
            <a:off x="2692400" y="4606925"/>
            <a:ext cx="331788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pitchFamily="18" charset="0"/>
              </a:rPr>
              <a:t>F</a:t>
            </a:r>
          </a:p>
        </p:txBody>
      </p:sp>
      <p:sp>
        <p:nvSpPr>
          <p:cNvPr id="37946" name="Rectangle 58"/>
          <p:cNvSpPr>
            <a:spLocks noChangeArrowheads="1"/>
          </p:cNvSpPr>
          <p:nvPr/>
        </p:nvSpPr>
        <p:spPr bwMode="auto">
          <a:xfrm>
            <a:off x="2813050" y="4737100"/>
            <a:ext cx="258763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37947" name="Line 59"/>
          <p:cNvSpPr>
            <a:spLocks noChangeShapeType="1"/>
          </p:cNvSpPr>
          <p:nvPr/>
        </p:nvSpPr>
        <p:spPr bwMode="auto">
          <a:xfrm>
            <a:off x="1754188" y="4538663"/>
            <a:ext cx="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48" name="Line 60"/>
          <p:cNvSpPr>
            <a:spLocks noChangeShapeType="1"/>
          </p:cNvSpPr>
          <p:nvPr/>
        </p:nvSpPr>
        <p:spPr bwMode="auto">
          <a:xfrm flipH="1" flipV="1">
            <a:off x="2433638" y="3627438"/>
            <a:ext cx="777875" cy="4635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49" name="Arc 61"/>
          <p:cNvSpPr>
            <a:spLocks/>
          </p:cNvSpPr>
          <p:nvPr/>
        </p:nvSpPr>
        <p:spPr bwMode="auto">
          <a:xfrm>
            <a:off x="2389188" y="3679825"/>
            <a:ext cx="128587" cy="134938"/>
          </a:xfrm>
          <a:custGeom>
            <a:avLst/>
            <a:gdLst>
              <a:gd name="G0" fmla="+- 18940 0 0"/>
              <a:gd name="G1" fmla="+- 0 0 0"/>
              <a:gd name="G2" fmla="+- 21600 0 0"/>
              <a:gd name="T0" fmla="*/ 13970 w 18940"/>
              <a:gd name="T1" fmla="*/ 21021 h 21021"/>
              <a:gd name="T2" fmla="*/ 0 w 18940"/>
              <a:gd name="T3" fmla="*/ 10385 h 21021"/>
              <a:gd name="T4" fmla="*/ 18940 w 18940"/>
              <a:gd name="T5" fmla="*/ 0 h 2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940" h="21021" fill="none" extrusionOk="0">
                <a:moveTo>
                  <a:pt x="13970" y="21020"/>
                </a:moveTo>
                <a:cubicBezTo>
                  <a:pt x="8017" y="19613"/>
                  <a:pt x="2940" y="15748"/>
                  <a:pt x="0" y="10384"/>
                </a:cubicBezTo>
              </a:path>
              <a:path w="18940" h="21021" stroke="0" extrusionOk="0">
                <a:moveTo>
                  <a:pt x="13970" y="21020"/>
                </a:moveTo>
                <a:cubicBezTo>
                  <a:pt x="8017" y="19613"/>
                  <a:pt x="2940" y="15748"/>
                  <a:pt x="0" y="10384"/>
                </a:cubicBezTo>
                <a:lnTo>
                  <a:pt x="18940" y="0"/>
                </a:lnTo>
                <a:close/>
              </a:path>
            </a:pathLst>
          </a:custGeom>
          <a:solidFill>
            <a:srgbClr val="000000"/>
          </a:solidFill>
          <a:ln w="1270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50" name="Line 62"/>
          <p:cNvSpPr>
            <a:spLocks noChangeShapeType="1"/>
          </p:cNvSpPr>
          <p:nvPr/>
        </p:nvSpPr>
        <p:spPr bwMode="auto">
          <a:xfrm flipV="1">
            <a:off x="1747838" y="3771900"/>
            <a:ext cx="701675" cy="9128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51" name="Arc 63"/>
          <p:cNvSpPr>
            <a:spLocks/>
          </p:cNvSpPr>
          <p:nvPr/>
        </p:nvSpPr>
        <p:spPr bwMode="auto">
          <a:xfrm>
            <a:off x="2709863" y="3765550"/>
            <a:ext cx="144462" cy="115888"/>
          </a:xfrm>
          <a:custGeom>
            <a:avLst/>
            <a:gdLst>
              <a:gd name="G0" fmla="+- 21320 0 0"/>
              <a:gd name="G1" fmla="+- 18022 0 0"/>
              <a:gd name="G2" fmla="+- 21600 0 0"/>
              <a:gd name="T0" fmla="*/ 0 w 21320"/>
              <a:gd name="T1" fmla="*/ 14554 h 18022"/>
              <a:gd name="T2" fmla="*/ 9414 w 21320"/>
              <a:gd name="T3" fmla="*/ 0 h 18022"/>
              <a:gd name="T4" fmla="*/ 21320 w 21320"/>
              <a:gd name="T5" fmla="*/ 18022 h 18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20" h="18022" fill="none" extrusionOk="0">
                <a:moveTo>
                  <a:pt x="0" y="14554"/>
                </a:moveTo>
                <a:cubicBezTo>
                  <a:pt x="968" y="8601"/>
                  <a:pt x="4381" y="3324"/>
                  <a:pt x="9413" y="-1"/>
                </a:cubicBezTo>
              </a:path>
              <a:path w="21320" h="18022" stroke="0" extrusionOk="0">
                <a:moveTo>
                  <a:pt x="0" y="14554"/>
                </a:moveTo>
                <a:cubicBezTo>
                  <a:pt x="968" y="8601"/>
                  <a:pt x="4381" y="3324"/>
                  <a:pt x="9413" y="-1"/>
                </a:cubicBezTo>
                <a:lnTo>
                  <a:pt x="21320" y="18022"/>
                </a:lnTo>
                <a:close/>
              </a:path>
            </a:pathLst>
          </a:custGeom>
          <a:solidFill>
            <a:srgbClr val="000000"/>
          </a:solidFill>
          <a:ln w="1270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52" name="Line 64"/>
          <p:cNvSpPr>
            <a:spLocks noChangeShapeType="1"/>
          </p:cNvSpPr>
          <p:nvPr/>
        </p:nvSpPr>
        <p:spPr bwMode="auto">
          <a:xfrm flipH="1" flipV="1">
            <a:off x="1473200" y="3035300"/>
            <a:ext cx="938213" cy="5699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53" name="Arc 65"/>
          <p:cNvSpPr>
            <a:spLocks/>
          </p:cNvSpPr>
          <p:nvPr/>
        </p:nvSpPr>
        <p:spPr bwMode="auto">
          <a:xfrm>
            <a:off x="1825625" y="3367088"/>
            <a:ext cx="200025" cy="254000"/>
          </a:xfrm>
          <a:custGeom>
            <a:avLst/>
            <a:gdLst>
              <a:gd name="G0" fmla="+- 21600 0 0"/>
              <a:gd name="G1" fmla="+- 21599 0 0"/>
              <a:gd name="G2" fmla="+- 21600 0 0"/>
              <a:gd name="T0" fmla="*/ 0 w 21600"/>
              <a:gd name="T1" fmla="*/ 21599 h 21599"/>
              <a:gd name="T2" fmla="*/ 21428 w 21600"/>
              <a:gd name="T3" fmla="*/ 0 h 21599"/>
              <a:gd name="T4" fmla="*/ 21600 w 21600"/>
              <a:gd name="T5" fmla="*/ 21599 h 2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9" fill="none" extrusionOk="0">
                <a:moveTo>
                  <a:pt x="0" y="21599"/>
                </a:moveTo>
                <a:cubicBezTo>
                  <a:pt x="0" y="9736"/>
                  <a:pt x="9566" y="94"/>
                  <a:pt x="21427" y="-1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736"/>
                  <a:pt x="9566" y="94"/>
                  <a:pt x="21427" y="-1"/>
                </a:cubicBezTo>
                <a:lnTo>
                  <a:pt x="21600" y="21599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54" name="Rectangle 66"/>
          <p:cNvSpPr>
            <a:spLocks noChangeArrowheads="1"/>
          </p:cNvSpPr>
          <p:nvPr/>
        </p:nvSpPr>
        <p:spPr bwMode="auto">
          <a:xfrm>
            <a:off x="1533525" y="3233738"/>
            <a:ext cx="32385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37955" name="Freeform 67"/>
          <p:cNvSpPr>
            <a:spLocks/>
          </p:cNvSpPr>
          <p:nvPr/>
        </p:nvSpPr>
        <p:spPr bwMode="auto">
          <a:xfrm>
            <a:off x="2451100" y="3740150"/>
            <a:ext cx="192088" cy="714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9" y="44"/>
              </a:cxn>
              <a:cxn ang="0">
                <a:pos x="120" y="0"/>
              </a:cxn>
            </a:cxnLst>
            <a:rect l="0" t="0" r="r" b="b"/>
            <a:pathLst>
              <a:path w="121" h="45">
                <a:moveTo>
                  <a:pt x="0" y="0"/>
                </a:moveTo>
                <a:lnTo>
                  <a:pt x="79" y="44"/>
                </a:lnTo>
                <a:lnTo>
                  <a:pt x="12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56" name="Rectangle 68"/>
          <p:cNvSpPr>
            <a:spLocks noChangeArrowheads="1"/>
          </p:cNvSpPr>
          <p:nvPr/>
        </p:nvSpPr>
        <p:spPr bwMode="auto">
          <a:xfrm>
            <a:off x="2616200" y="3436938"/>
            <a:ext cx="287338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pitchFamily="18" charset="0"/>
              </a:rPr>
              <a:t>s</a:t>
            </a:r>
          </a:p>
        </p:txBody>
      </p:sp>
      <p:sp>
        <p:nvSpPr>
          <p:cNvPr id="37957" name="Rectangle 69"/>
          <p:cNvSpPr>
            <a:spLocks noChangeArrowheads="1"/>
          </p:cNvSpPr>
          <p:nvPr/>
        </p:nvSpPr>
        <p:spPr bwMode="auto">
          <a:xfrm>
            <a:off x="2447925" y="3363913"/>
            <a:ext cx="331788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pitchFamily="18" charset="0"/>
              </a:rPr>
              <a:t>F</a:t>
            </a:r>
          </a:p>
        </p:txBody>
      </p:sp>
      <p:sp>
        <p:nvSpPr>
          <p:cNvPr id="37958" name="Rectangle 70"/>
          <p:cNvSpPr>
            <a:spLocks noChangeArrowheads="1"/>
          </p:cNvSpPr>
          <p:nvPr/>
        </p:nvSpPr>
        <p:spPr bwMode="auto">
          <a:xfrm>
            <a:off x="1838325" y="3697288"/>
            <a:ext cx="331788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pitchFamily="18" charset="0"/>
              </a:rPr>
              <a:t>F</a:t>
            </a:r>
          </a:p>
        </p:txBody>
      </p:sp>
      <p:sp>
        <p:nvSpPr>
          <p:cNvPr id="37959" name="Rectangle 71"/>
          <p:cNvSpPr>
            <a:spLocks noChangeArrowheads="1"/>
          </p:cNvSpPr>
          <p:nvPr/>
        </p:nvSpPr>
        <p:spPr bwMode="auto">
          <a:xfrm>
            <a:off x="1930400" y="3827463"/>
            <a:ext cx="3175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pitchFamily="18" charset="0"/>
              </a:rPr>
              <a:t>n</a:t>
            </a:r>
          </a:p>
        </p:txBody>
      </p:sp>
      <p:sp>
        <p:nvSpPr>
          <p:cNvPr id="37960" name="Arc 72"/>
          <p:cNvSpPr>
            <a:spLocks/>
          </p:cNvSpPr>
          <p:nvPr/>
        </p:nvSpPr>
        <p:spPr bwMode="auto">
          <a:xfrm>
            <a:off x="3402013" y="3527425"/>
            <a:ext cx="146050" cy="109538"/>
          </a:xfrm>
          <a:custGeom>
            <a:avLst/>
            <a:gdLst>
              <a:gd name="G0" fmla="+- 0 0 0"/>
              <a:gd name="G1" fmla="+- 3506 0 0"/>
              <a:gd name="G2" fmla="+- 21600 0 0"/>
              <a:gd name="T0" fmla="*/ 21314 w 21600"/>
              <a:gd name="T1" fmla="*/ 0 h 17043"/>
              <a:gd name="T2" fmla="*/ 16832 w 21600"/>
              <a:gd name="T3" fmla="*/ 17043 h 17043"/>
              <a:gd name="T4" fmla="*/ 0 w 21600"/>
              <a:gd name="T5" fmla="*/ 3506 h 17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7043" fill="none" extrusionOk="0">
                <a:moveTo>
                  <a:pt x="21313" y="0"/>
                </a:moveTo>
                <a:cubicBezTo>
                  <a:pt x="21504" y="1158"/>
                  <a:pt x="21600" y="2331"/>
                  <a:pt x="21600" y="3506"/>
                </a:cubicBezTo>
                <a:cubicBezTo>
                  <a:pt x="21600" y="8429"/>
                  <a:pt x="19917" y="13205"/>
                  <a:pt x="16831" y="17042"/>
                </a:cubicBezTo>
              </a:path>
              <a:path w="21600" h="17043" stroke="0" extrusionOk="0">
                <a:moveTo>
                  <a:pt x="21313" y="0"/>
                </a:moveTo>
                <a:cubicBezTo>
                  <a:pt x="21504" y="1158"/>
                  <a:pt x="21600" y="2331"/>
                  <a:pt x="21600" y="3506"/>
                </a:cubicBezTo>
                <a:cubicBezTo>
                  <a:pt x="21600" y="8429"/>
                  <a:pt x="19917" y="13205"/>
                  <a:pt x="16831" y="17042"/>
                </a:cubicBezTo>
                <a:lnTo>
                  <a:pt x="0" y="3506"/>
                </a:lnTo>
                <a:close/>
              </a:path>
            </a:pathLst>
          </a:custGeom>
          <a:solidFill>
            <a:srgbClr val="000000"/>
          </a:solidFill>
          <a:ln w="127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61" name="Line 73"/>
          <p:cNvSpPr>
            <a:spLocks noChangeShapeType="1"/>
          </p:cNvSpPr>
          <p:nvPr/>
        </p:nvSpPr>
        <p:spPr bwMode="auto">
          <a:xfrm>
            <a:off x="3516313" y="3590925"/>
            <a:ext cx="627062" cy="1730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62" name="Arc 74"/>
          <p:cNvSpPr>
            <a:spLocks/>
          </p:cNvSpPr>
          <p:nvPr/>
        </p:nvSpPr>
        <p:spPr bwMode="auto">
          <a:xfrm>
            <a:off x="4116388" y="3643313"/>
            <a:ext cx="115887" cy="138112"/>
          </a:xfrm>
          <a:custGeom>
            <a:avLst/>
            <a:gdLst>
              <a:gd name="G0" fmla="+- 4639 0 0"/>
              <a:gd name="G1" fmla="+- 21600 0 0"/>
              <a:gd name="G2" fmla="+- 21600 0 0"/>
              <a:gd name="T0" fmla="*/ 0 w 17251"/>
              <a:gd name="T1" fmla="*/ 504 h 21600"/>
              <a:gd name="T2" fmla="*/ 17251 w 17251"/>
              <a:gd name="T3" fmla="*/ 4064 h 21600"/>
              <a:gd name="T4" fmla="*/ 4639 w 17251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251" h="21600" fill="none" extrusionOk="0">
                <a:moveTo>
                  <a:pt x="0" y="504"/>
                </a:moveTo>
                <a:cubicBezTo>
                  <a:pt x="1523" y="168"/>
                  <a:pt x="3079" y="-1"/>
                  <a:pt x="4639" y="0"/>
                </a:cubicBezTo>
                <a:cubicBezTo>
                  <a:pt x="9164" y="0"/>
                  <a:pt x="13576" y="1421"/>
                  <a:pt x="17250" y="4064"/>
                </a:cubicBezTo>
              </a:path>
              <a:path w="17251" h="21600" stroke="0" extrusionOk="0">
                <a:moveTo>
                  <a:pt x="0" y="504"/>
                </a:moveTo>
                <a:cubicBezTo>
                  <a:pt x="1523" y="168"/>
                  <a:pt x="3079" y="-1"/>
                  <a:pt x="4639" y="0"/>
                </a:cubicBezTo>
                <a:cubicBezTo>
                  <a:pt x="9164" y="0"/>
                  <a:pt x="13576" y="1421"/>
                  <a:pt x="17250" y="4064"/>
                </a:cubicBezTo>
                <a:lnTo>
                  <a:pt x="4639" y="21600"/>
                </a:lnTo>
                <a:close/>
              </a:path>
            </a:pathLst>
          </a:custGeom>
          <a:solidFill>
            <a:srgbClr val="000000"/>
          </a:solidFill>
          <a:ln w="127000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63" name="Line 75"/>
          <p:cNvSpPr>
            <a:spLocks noChangeShapeType="1"/>
          </p:cNvSpPr>
          <p:nvPr/>
        </p:nvSpPr>
        <p:spPr bwMode="auto">
          <a:xfrm flipH="1">
            <a:off x="4198938" y="2836863"/>
            <a:ext cx="168275" cy="7826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64" name="Rectangle 76"/>
          <p:cNvSpPr>
            <a:spLocks noChangeArrowheads="1"/>
          </p:cNvSpPr>
          <p:nvPr/>
        </p:nvSpPr>
        <p:spPr bwMode="auto">
          <a:xfrm>
            <a:off x="3468688" y="3567113"/>
            <a:ext cx="376237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pitchFamily="18" charset="0"/>
              </a:rPr>
              <a:t>N</a:t>
            </a:r>
          </a:p>
        </p:txBody>
      </p:sp>
      <p:sp>
        <p:nvSpPr>
          <p:cNvPr id="37965" name="Rectangle 77"/>
          <p:cNvSpPr>
            <a:spLocks noChangeArrowheads="1"/>
          </p:cNvSpPr>
          <p:nvPr/>
        </p:nvSpPr>
        <p:spPr bwMode="auto">
          <a:xfrm>
            <a:off x="4308475" y="3103563"/>
            <a:ext cx="331788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pitchFamily="18" charset="0"/>
              </a:rPr>
              <a:t>F</a:t>
            </a:r>
          </a:p>
        </p:txBody>
      </p:sp>
      <p:sp>
        <p:nvSpPr>
          <p:cNvPr id="37966" name="Freeform 78"/>
          <p:cNvSpPr>
            <a:spLocks/>
          </p:cNvSpPr>
          <p:nvPr/>
        </p:nvSpPr>
        <p:spPr bwMode="auto">
          <a:xfrm>
            <a:off x="3994150" y="3556000"/>
            <a:ext cx="217488" cy="173038"/>
          </a:xfrm>
          <a:custGeom>
            <a:avLst/>
            <a:gdLst/>
            <a:ahLst/>
            <a:cxnLst>
              <a:cxn ang="0">
                <a:pos x="0" y="108"/>
              </a:cxn>
              <a:cxn ang="0">
                <a:pos x="28" y="0"/>
              </a:cxn>
              <a:cxn ang="0">
                <a:pos x="136" y="28"/>
              </a:cxn>
            </a:cxnLst>
            <a:rect l="0" t="0" r="r" b="b"/>
            <a:pathLst>
              <a:path w="137" h="109">
                <a:moveTo>
                  <a:pt x="0" y="108"/>
                </a:moveTo>
                <a:lnTo>
                  <a:pt x="28" y="0"/>
                </a:lnTo>
                <a:lnTo>
                  <a:pt x="136" y="28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67" name="Freeform 79"/>
          <p:cNvSpPr>
            <a:spLocks/>
          </p:cNvSpPr>
          <p:nvPr/>
        </p:nvSpPr>
        <p:spPr bwMode="auto">
          <a:xfrm>
            <a:off x="2781300" y="1866900"/>
            <a:ext cx="801688" cy="128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6" y="0"/>
              </a:cxn>
              <a:cxn ang="0">
                <a:pos x="40" y="0"/>
              </a:cxn>
              <a:cxn ang="0">
                <a:pos x="64" y="8"/>
              </a:cxn>
              <a:cxn ang="0">
                <a:pos x="80" y="8"/>
              </a:cxn>
              <a:cxn ang="0">
                <a:pos x="96" y="16"/>
              </a:cxn>
              <a:cxn ang="0">
                <a:pos x="112" y="24"/>
              </a:cxn>
              <a:cxn ang="0">
                <a:pos x="112" y="40"/>
              </a:cxn>
              <a:cxn ang="0">
                <a:pos x="120" y="56"/>
              </a:cxn>
              <a:cxn ang="0">
                <a:pos x="136" y="64"/>
              </a:cxn>
              <a:cxn ang="0">
                <a:pos x="160" y="64"/>
              </a:cxn>
              <a:cxn ang="0">
                <a:pos x="184" y="64"/>
              </a:cxn>
              <a:cxn ang="0">
                <a:pos x="208" y="56"/>
              </a:cxn>
              <a:cxn ang="0">
                <a:pos x="224" y="48"/>
              </a:cxn>
              <a:cxn ang="0">
                <a:pos x="240" y="48"/>
              </a:cxn>
              <a:cxn ang="0">
                <a:pos x="256" y="40"/>
              </a:cxn>
              <a:cxn ang="0">
                <a:pos x="272" y="40"/>
              </a:cxn>
              <a:cxn ang="0">
                <a:pos x="288" y="40"/>
              </a:cxn>
              <a:cxn ang="0">
                <a:pos x="304" y="40"/>
              </a:cxn>
              <a:cxn ang="0">
                <a:pos x="320" y="48"/>
              </a:cxn>
              <a:cxn ang="0">
                <a:pos x="336" y="56"/>
              </a:cxn>
              <a:cxn ang="0">
                <a:pos x="352" y="56"/>
              </a:cxn>
              <a:cxn ang="0">
                <a:pos x="368" y="56"/>
              </a:cxn>
              <a:cxn ang="0">
                <a:pos x="384" y="56"/>
              </a:cxn>
              <a:cxn ang="0">
                <a:pos x="400" y="48"/>
              </a:cxn>
              <a:cxn ang="0">
                <a:pos x="416" y="48"/>
              </a:cxn>
              <a:cxn ang="0">
                <a:pos x="432" y="48"/>
              </a:cxn>
              <a:cxn ang="0">
                <a:pos x="448" y="48"/>
              </a:cxn>
              <a:cxn ang="0">
                <a:pos x="464" y="56"/>
              </a:cxn>
              <a:cxn ang="0">
                <a:pos x="472" y="72"/>
              </a:cxn>
              <a:cxn ang="0">
                <a:pos x="488" y="80"/>
              </a:cxn>
              <a:cxn ang="0">
                <a:pos x="504" y="80"/>
              </a:cxn>
            </a:cxnLst>
            <a:rect l="0" t="0" r="r" b="b"/>
            <a:pathLst>
              <a:path w="505" h="81">
                <a:moveTo>
                  <a:pt x="0" y="0"/>
                </a:moveTo>
                <a:lnTo>
                  <a:pt x="16" y="0"/>
                </a:lnTo>
                <a:lnTo>
                  <a:pt x="40" y="0"/>
                </a:lnTo>
                <a:lnTo>
                  <a:pt x="64" y="8"/>
                </a:lnTo>
                <a:lnTo>
                  <a:pt x="80" y="8"/>
                </a:lnTo>
                <a:lnTo>
                  <a:pt x="96" y="16"/>
                </a:lnTo>
                <a:lnTo>
                  <a:pt x="112" y="24"/>
                </a:lnTo>
                <a:lnTo>
                  <a:pt x="112" y="40"/>
                </a:lnTo>
                <a:lnTo>
                  <a:pt x="120" y="56"/>
                </a:lnTo>
                <a:lnTo>
                  <a:pt x="136" y="64"/>
                </a:lnTo>
                <a:lnTo>
                  <a:pt x="160" y="64"/>
                </a:lnTo>
                <a:lnTo>
                  <a:pt x="184" y="64"/>
                </a:lnTo>
                <a:lnTo>
                  <a:pt x="208" y="56"/>
                </a:lnTo>
                <a:lnTo>
                  <a:pt x="224" y="48"/>
                </a:lnTo>
                <a:lnTo>
                  <a:pt x="240" y="48"/>
                </a:lnTo>
                <a:lnTo>
                  <a:pt x="256" y="40"/>
                </a:lnTo>
                <a:lnTo>
                  <a:pt x="272" y="40"/>
                </a:lnTo>
                <a:lnTo>
                  <a:pt x="288" y="40"/>
                </a:lnTo>
                <a:lnTo>
                  <a:pt x="304" y="40"/>
                </a:lnTo>
                <a:lnTo>
                  <a:pt x="320" y="48"/>
                </a:lnTo>
                <a:lnTo>
                  <a:pt x="336" y="56"/>
                </a:lnTo>
                <a:lnTo>
                  <a:pt x="352" y="56"/>
                </a:lnTo>
                <a:lnTo>
                  <a:pt x="368" y="56"/>
                </a:lnTo>
                <a:lnTo>
                  <a:pt x="384" y="56"/>
                </a:lnTo>
                <a:lnTo>
                  <a:pt x="400" y="48"/>
                </a:lnTo>
                <a:lnTo>
                  <a:pt x="416" y="48"/>
                </a:lnTo>
                <a:lnTo>
                  <a:pt x="432" y="48"/>
                </a:lnTo>
                <a:lnTo>
                  <a:pt x="448" y="48"/>
                </a:lnTo>
                <a:lnTo>
                  <a:pt x="464" y="56"/>
                </a:lnTo>
                <a:lnTo>
                  <a:pt x="472" y="72"/>
                </a:lnTo>
                <a:lnTo>
                  <a:pt x="488" y="80"/>
                </a:lnTo>
                <a:lnTo>
                  <a:pt x="504" y="80"/>
                </a:lnTo>
              </a:path>
            </a:pathLst>
          </a:custGeom>
          <a:noFill/>
          <a:ln w="127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3124200" y="6534150"/>
            <a:ext cx="2895600" cy="476250"/>
          </a:xfrm>
        </p:spPr>
        <p:txBody>
          <a:bodyPr>
            <a:normAutofit/>
          </a:bodyPr>
          <a:lstStyle/>
          <a:p>
            <a:pPr>
              <a:defRPr/>
            </a:pPr>
            <a:fld id="{E33728E1-4DCE-45E7-8943-BA29CA4501C6}" type="slidenum">
              <a:rPr lang="en-US" altLang="zh-CN" smtClean="0"/>
              <a:pPr>
                <a:defRPr/>
              </a:pPr>
              <a:t>19</a:t>
            </a:fld>
            <a:endParaRPr lang="en-US" altLang="zh-CN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Topics to be covered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09588" indent="-509588">
              <a:buFont typeface="Wingdings" pitchFamily="2" charset="2"/>
              <a:buChar char="q"/>
            </a:pPr>
            <a:r>
              <a:rPr lang="en-US" b="1" dirty="0" smtClean="0"/>
              <a:t>Tool terminologies and geometry</a:t>
            </a:r>
            <a:endParaRPr lang="en-US" b="1" dirty="0"/>
          </a:p>
          <a:p>
            <a:pPr marL="509588" indent="-509588">
              <a:buFont typeface="Wingdings" pitchFamily="2" charset="2"/>
              <a:buChar char="q"/>
            </a:pPr>
            <a:r>
              <a:rPr lang="en-US" b="1" dirty="0" smtClean="0"/>
              <a:t>Orthogonal Vs Oblique cutting </a:t>
            </a:r>
          </a:p>
          <a:p>
            <a:pPr marL="509588" indent="-509588">
              <a:buFont typeface="Wingdings" pitchFamily="2" charset="2"/>
              <a:buChar char="q"/>
            </a:pPr>
            <a:r>
              <a:rPr lang="en-US" b="1" dirty="0" smtClean="0"/>
              <a:t>Turning Forces</a:t>
            </a:r>
          </a:p>
          <a:p>
            <a:pPr marL="509588" indent="-509588">
              <a:buFont typeface="Wingdings" pitchFamily="2" charset="2"/>
              <a:buChar char="q"/>
            </a:pPr>
            <a:r>
              <a:rPr lang="en-US" b="1" dirty="0" smtClean="0"/>
              <a:t>Velocity diagram </a:t>
            </a:r>
          </a:p>
          <a:p>
            <a:pPr marL="509588" indent="-509588">
              <a:buFont typeface="Wingdings" pitchFamily="2" charset="2"/>
              <a:buChar char="q"/>
            </a:pPr>
            <a:r>
              <a:rPr lang="en-US" b="1" dirty="0" smtClean="0"/>
              <a:t>Merchants </a:t>
            </a:r>
            <a:r>
              <a:rPr lang="en-US" b="1" dirty="0"/>
              <a:t>Circle</a:t>
            </a:r>
          </a:p>
          <a:p>
            <a:pPr marL="509588" indent="-509588">
              <a:buFont typeface="Wingdings" pitchFamily="2" charset="2"/>
              <a:buChar char="q"/>
            </a:pPr>
            <a:r>
              <a:rPr lang="en-US" b="1" dirty="0" smtClean="0"/>
              <a:t>Power </a:t>
            </a:r>
            <a:r>
              <a:rPr lang="en-US" b="1" dirty="0"/>
              <a:t>&amp; Energies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62"/>
          <p:cNvSpPr txBox="1"/>
          <p:nvPr/>
        </p:nvSpPr>
        <p:spPr>
          <a:xfrm>
            <a:off x="381000" y="1864816"/>
            <a:ext cx="8382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, Resistance to shear of the metal in forming the chip. It acts along the shear plane.</a:t>
            </a:r>
          </a:p>
          <a:p>
            <a:pPr algn="just">
              <a:buFont typeface="Wingdings" pitchFamily="2" charset="2"/>
              <a:buChar char="v"/>
            </a:pPr>
            <a:endParaRPr lang="en-US" sz="2400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, ‘Backing up’ force on the chip provided by the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workpiece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Acts normal to the shear plane.</a:t>
            </a:r>
          </a:p>
          <a:p>
            <a:pPr algn="just">
              <a:buFont typeface="Wingdings" pitchFamily="2" charset="2"/>
              <a:buChar char="v"/>
            </a:pPr>
            <a:endParaRPr lang="en-US" sz="2400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N, It at the tool chip interface normal to the cutting face of the tool and is provided by the tool.</a:t>
            </a:r>
          </a:p>
          <a:p>
            <a:pPr algn="just">
              <a:buFont typeface="Wingdings" pitchFamily="2" charset="2"/>
              <a:buChar char="v"/>
            </a:pPr>
            <a:endParaRPr lang="en-US" sz="2400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F, It is the frictional resistance of the tool acting on the chip. It acts downward against the motion of the chip as it glides upwards along the tool face.</a:t>
            </a:r>
            <a:endParaRPr lang="en-IN" sz="24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09800" y="420688"/>
            <a:ext cx="4773613" cy="13648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65088" tIns="25400" rIns="65088" bIns="25400">
            <a:spAutoFit/>
          </a:bodyPr>
          <a:lstStyle/>
          <a:p>
            <a:pPr algn="ctr" defTabSz="933450">
              <a:lnSpc>
                <a:spcPct val="97000"/>
              </a:lnSpc>
            </a:pPr>
            <a:r>
              <a:rPr lang="en-US" sz="4400" dirty="0"/>
              <a:t>Cutting Forces</a:t>
            </a:r>
            <a:r>
              <a:rPr lang="en-US" sz="4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4400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400" dirty="0">
                <a:solidFill>
                  <a:schemeClr val="tx2"/>
                </a:solidFill>
              </a:rPr>
              <a:t>(</a:t>
            </a:r>
            <a:r>
              <a:rPr lang="en-US" sz="3100" dirty="0">
                <a:solidFill>
                  <a:schemeClr val="tx2"/>
                </a:solidFill>
              </a:rPr>
              <a:t>2D Orthogonal Cutting)</a:t>
            </a: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3124200" y="6245225"/>
            <a:ext cx="2895600" cy="476250"/>
          </a:xfrm>
        </p:spPr>
        <p:txBody>
          <a:bodyPr>
            <a:normAutofit/>
          </a:bodyPr>
          <a:lstStyle/>
          <a:p>
            <a:pPr>
              <a:defRPr/>
            </a:pPr>
            <a:fld id="{E33728E1-4DCE-45E7-8943-BA29CA4501C6}" type="slidenum">
              <a:rPr lang="en-US" altLang="zh-CN" smtClean="0"/>
              <a:pPr>
                <a:defRPr/>
              </a:pPr>
              <a:t>20</a:t>
            </a:fld>
            <a:endParaRPr lang="en-US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4"/>
          <p:cNvGrpSpPr/>
          <p:nvPr/>
        </p:nvGrpSpPr>
        <p:grpSpPr>
          <a:xfrm>
            <a:off x="1981200" y="2438400"/>
            <a:ext cx="1259372" cy="1981200"/>
            <a:chOff x="1981200" y="2438400"/>
            <a:chExt cx="1259372" cy="1981200"/>
          </a:xfrm>
        </p:grpSpPr>
        <p:grpSp>
          <p:nvGrpSpPr>
            <p:cNvPr id="3" name="Group 64"/>
            <p:cNvGrpSpPr/>
            <p:nvPr/>
          </p:nvGrpSpPr>
          <p:grpSpPr>
            <a:xfrm>
              <a:off x="1981200" y="2438400"/>
              <a:ext cx="1143000" cy="1981200"/>
              <a:chOff x="1981200" y="2438400"/>
              <a:chExt cx="1143000" cy="1981200"/>
            </a:xfrm>
          </p:grpSpPr>
          <p:cxnSp>
            <p:nvCxnSpPr>
              <p:cNvPr id="152" name="Straight Connector 151"/>
              <p:cNvCxnSpPr/>
              <p:nvPr/>
            </p:nvCxnSpPr>
            <p:spPr>
              <a:xfrm rot="5400000">
                <a:off x="1562100" y="2857500"/>
                <a:ext cx="1981200" cy="114300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TextBox 173"/>
              <p:cNvSpPr txBox="1"/>
              <p:nvPr/>
            </p:nvSpPr>
            <p:spPr>
              <a:xfrm>
                <a:off x="2305050" y="3059668"/>
                <a:ext cx="3738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F</a:t>
                </a:r>
                <a:r>
                  <a:rPr lang="en-US" b="1" baseline="-25000" dirty="0" smtClean="0"/>
                  <a:t>n</a:t>
                </a:r>
                <a:endParaRPr lang="en-US" b="1" baseline="-25000" dirty="0"/>
              </a:p>
            </p:txBody>
          </p:sp>
        </p:grpSp>
        <p:grpSp>
          <p:nvGrpSpPr>
            <p:cNvPr id="4" name="Group 188"/>
            <p:cNvGrpSpPr/>
            <p:nvPr/>
          </p:nvGrpSpPr>
          <p:grpSpPr>
            <a:xfrm rot="1980000">
              <a:off x="3085124" y="2484120"/>
              <a:ext cx="155448" cy="153194"/>
              <a:chOff x="6553200" y="1829594"/>
              <a:chExt cx="153194" cy="153194"/>
            </a:xfrm>
          </p:grpSpPr>
          <p:cxnSp>
            <p:nvCxnSpPr>
              <p:cNvPr id="186" name="Straight Connector 185"/>
              <p:cNvCxnSpPr/>
              <p:nvPr/>
            </p:nvCxnSpPr>
            <p:spPr>
              <a:xfrm>
                <a:off x="6553200" y="1981200"/>
                <a:ext cx="152400" cy="1588"/>
              </a:xfrm>
              <a:prstGeom prst="line">
                <a:avLst/>
              </a:prstGeom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 rot="5400000" flipH="1" flipV="1">
                <a:off x="6629400" y="1905000"/>
                <a:ext cx="152400" cy="1588"/>
              </a:xfrm>
              <a:prstGeom prst="line">
                <a:avLst/>
              </a:prstGeom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Group 75"/>
          <p:cNvGrpSpPr/>
          <p:nvPr/>
        </p:nvGrpSpPr>
        <p:grpSpPr>
          <a:xfrm>
            <a:off x="1633797" y="3731606"/>
            <a:ext cx="502851" cy="688788"/>
            <a:chOff x="1633797" y="3731606"/>
            <a:chExt cx="502851" cy="688788"/>
          </a:xfrm>
        </p:grpSpPr>
        <p:grpSp>
          <p:nvGrpSpPr>
            <p:cNvPr id="7" name="Group 66"/>
            <p:cNvGrpSpPr/>
            <p:nvPr/>
          </p:nvGrpSpPr>
          <p:grpSpPr>
            <a:xfrm>
              <a:off x="1633797" y="3733800"/>
              <a:ext cx="348199" cy="686594"/>
              <a:chOff x="1633797" y="3733800"/>
              <a:chExt cx="348199" cy="686594"/>
            </a:xfrm>
          </p:grpSpPr>
          <p:sp>
            <p:nvSpPr>
              <p:cNvPr id="172" name="TextBox 171"/>
              <p:cNvSpPr txBox="1"/>
              <p:nvPr/>
            </p:nvSpPr>
            <p:spPr>
              <a:xfrm>
                <a:off x="1633797" y="3821668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F</a:t>
                </a:r>
                <a:r>
                  <a:rPr lang="en-US" b="1" baseline="-25000" dirty="0" smtClean="0"/>
                  <a:t>t</a:t>
                </a:r>
                <a:endParaRPr lang="en-US" b="1" baseline="-25000" dirty="0"/>
              </a:p>
            </p:txBody>
          </p:sp>
          <p:cxnSp>
            <p:nvCxnSpPr>
              <p:cNvPr id="146" name="Straight Connector 145"/>
              <p:cNvCxnSpPr/>
              <p:nvPr/>
            </p:nvCxnSpPr>
            <p:spPr>
              <a:xfrm rot="5400000">
                <a:off x="1637904" y="4076302"/>
                <a:ext cx="686594" cy="159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189"/>
            <p:cNvGrpSpPr/>
            <p:nvPr/>
          </p:nvGrpSpPr>
          <p:grpSpPr>
            <a:xfrm>
              <a:off x="1981200" y="3731606"/>
              <a:ext cx="155448" cy="153194"/>
              <a:chOff x="6553200" y="1829594"/>
              <a:chExt cx="153194" cy="153194"/>
            </a:xfrm>
          </p:grpSpPr>
          <p:cxnSp>
            <p:nvCxnSpPr>
              <p:cNvPr id="191" name="Straight Connector 190"/>
              <p:cNvCxnSpPr/>
              <p:nvPr/>
            </p:nvCxnSpPr>
            <p:spPr>
              <a:xfrm>
                <a:off x="6553200" y="1981200"/>
                <a:ext cx="152400" cy="1588"/>
              </a:xfrm>
              <a:prstGeom prst="line">
                <a:avLst/>
              </a:prstGeom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/>
              <p:nvPr/>
            </p:nvCxnSpPr>
            <p:spPr>
              <a:xfrm rot="5400000" flipH="1" flipV="1">
                <a:off x="6629400" y="1905000"/>
                <a:ext cx="152400" cy="1588"/>
              </a:xfrm>
              <a:prstGeom prst="line">
                <a:avLst/>
              </a:prstGeom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6" name="Oval 125"/>
          <p:cNvSpPr/>
          <p:nvPr/>
        </p:nvSpPr>
        <p:spPr>
          <a:xfrm>
            <a:off x="1924928" y="2390336"/>
            <a:ext cx="3200400" cy="3200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22860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all" spc="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Construction of merchant’s circle</a:t>
            </a:r>
            <a:endParaRPr lang="en-US" sz="1400" b="1" cap="all" spc="0" dirty="0">
              <a:ln w="0"/>
              <a:solidFill>
                <a:schemeClr val="tx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1" name="Straight Connector 110"/>
          <p:cNvCxnSpPr/>
          <p:nvPr/>
        </p:nvCxnSpPr>
        <p:spPr>
          <a:xfrm rot="5400000">
            <a:off x="-457200" y="3886200"/>
            <a:ext cx="28956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990600" y="5334000"/>
            <a:ext cx="65532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rot="5400000" flipH="1" flipV="1">
            <a:off x="6743700" y="4533900"/>
            <a:ext cx="16002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990600" y="2438400"/>
            <a:ext cx="21336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rot="10800000">
            <a:off x="5105400" y="3733800"/>
            <a:ext cx="2438400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rot="5400000">
            <a:off x="3315065" y="3770742"/>
            <a:ext cx="3582194" cy="31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62"/>
          <p:cNvGrpSpPr/>
          <p:nvPr/>
        </p:nvGrpSpPr>
        <p:grpSpPr>
          <a:xfrm>
            <a:off x="3124200" y="2438400"/>
            <a:ext cx="1981200" cy="1295400"/>
            <a:chOff x="3124200" y="2438400"/>
            <a:chExt cx="1981200" cy="1295400"/>
          </a:xfrm>
        </p:grpSpPr>
        <p:cxnSp>
          <p:nvCxnSpPr>
            <p:cNvPr id="125" name="Straight Connector 124"/>
            <p:cNvCxnSpPr/>
            <p:nvPr/>
          </p:nvCxnSpPr>
          <p:spPr>
            <a:xfrm>
              <a:off x="3124200" y="2438400"/>
              <a:ext cx="1981200" cy="1295400"/>
            </a:xfrm>
            <a:prstGeom prst="line">
              <a:avLst/>
            </a:prstGeom>
            <a:ln w="12700" cap="flat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TextBox 170"/>
            <p:cNvSpPr txBox="1"/>
            <p:nvPr/>
          </p:nvSpPr>
          <p:spPr>
            <a:xfrm>
              <a:off x="3914775" y="2733675"/>
              <a:ext cx="347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F</a:t>
              </a:r>
              <a:r>
                <a:rPr lang="en-US" b="1" baseline="-25000" dirty="0" smtClean="0"/>
                <a:t>s</a:t>
              </a:r>
              <a:endParaRPr lang="en-US" b="1" baseline="-25000" dirty="0"/>
            </a:p>
          </p:txBody>
        </p:sp>
      </p:grpSp>
      <p:grpSp>
        <p:nvGrpSpPr>
          <p:cNvPr id="10" name="Group 65"/>
          <p:cNvGrpSpPr/>
          <p:nvPr/>
        </p:nvGrpSpPr>
        <p:grpSpPr>
          <a:xfrm>
            <a:off x="1978364" y="3402568"/>
            <a:ext cx="3127038" cy="369332"/>
            <a:chOff x="1978364" y="3402568"/>
            <a:chExt cx="3127038" cy="369332"/>
          </a:xfrm>
        </p:grpSpPr>
        <p:cxnSp>
          <p:nvCxnSpPr>
            <p:cNvPr id="139" name="Straight Connector 138"/>
            <p:cNvCxnSpPr/>
            <p:nvPr/>
          </p:nvCxnSpPr>
          <p:spPr>
            <a:xfrm rot="10800000">
              <a:off x="1978364" y="3733800"/>
              <a:ext cx="3127038" cy="1590"/>
            </a:xfrm>
            <a:prstGeom prst="line">
              <a:avLst/>
            </a:prstGeom>
            <a:ln w="1270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TextBox 172"/>
            <p:cNvSpPr txBox="1"/>
            <p:nvPr/>
          </p:nvSpPr>
          <p:spPr>
            <a:xfrm>
              <a:off x="3200400" y="3402568"/>
              <a:ext cx="3517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F</a:t>
              </a:r>
              <a:r>
                <a:rPr lang="en-US" b="1" baseline="-25000" dirty="0" err="1" smtClean="0"/>
                <a:t>c</a:t>
              </a:r>
              <a:endParaRPr lang="en-US" b="1" baseline="-25000" dirty="0"/>
            </a:p>
          </p:txBody>
        </p:sp>
      </p:grpSp>
      <p:grpSp>
        <p:nvGrpSpPr>
          <p:cNvPr id="11" name="Group 69"/>
          <p:cNvGrpSpPr/>
          <p:nvPr/>
        </p:nvGrpSpPr>
        <p:grpSpPr>
          <a:xfrm>
            <a:off x="4419600" y="3733800"/>
            <a:ext cx="685800" cy="1600200"/>
            <a:chOff x="4419600" y="3733800"/>
            <a:chExt cx="685800" cy="1600200"/>
          </a:xfrm>
        </p:grpSpPr>
        <p:cxnSp>
          <p:nvCxnSpPr>
            <p:cNvPr id="162" name="Straight Connector 161"/>
            <p:cNvCxnSpPr/>
            <p:nvPr/>
          </p:nvCxnSpPr>
          <p:spPr>
            <a:xfrm rot="5400000" flipH="1" flipV="1">
              <a:off x="3962400" y="4191000"/>
              <a:ext cx="1600200" cy="685800"/>
            </a:xfrm>
            <a:prstGeom prst="line">
              <a:avLst/>
            </a:prstGeom>
            <a:ln w="127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TextBox 174"/>
            <p:cNvSpPr txBox="1"/>
            <p:nvPr/>
          </p:nvSpPr>
          <p:spPr>
            <a:xfrm>
              <a:off x="4552950" y="4305300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F</a:t>
              </a:r>
              <a:endParaRPr lang="en-US" b="1" baseline="-25000" dirty="0"/>
            </a:p>
          </p:txBody>
        </p:sp>
      </p:grpSp>
      <p:grpSp>
        <p:nvGrpSpPr>
          <p:cNvPr id="12" name="Group 67"/>
          <p:cNvGrpSpPr/>
          <p:nvPr/>
        </p:nvGrpSpPr>
        <p:grpSpPr>
          <a:xfrm>
            <a:off x="1981200" y="3733800"/>
            <a:ext cx="3124200" cy="685800"/>
            <a:chOff x="1981200" y="3733800"/>
            <a:chExt cx="3124200" cy="685800"/>
          </a:xfrm>
        </p:grpSpPr>
        <p:cxnSp>
          <p:nvCxnSpPr>
            <p:cNvPr id="150" name="Straight Connector 149"/>
            <p:cNvCxnSpPr/>
            <p:nvPr/>
          </p:nvCxnSpPr>
          <p:spPr>
            <a:xfrm flipV="1">
              <a:off x="1981200" y="3733800"/>
              <a:ext cx="3124200" cy="685800"/>
            </a:xfrm>
            <a:prstGeom prst="line">
              <a:avLst/>
            </a:prstGeom>
            <a:ln w="15240">
              <a:solidFill>
                <a:schemeClr val="tx1"/>
              </a:solidFill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TextBox 176"/>
            <p:cNvSpPr txBox="1"/>
            <p:nvPr/>
          </p:nvSpPr>
          <p:spPr>
            <a:xfrm>
              <a:off x="3200400" y="4038600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R</a:t>
              </a:r>
              <a:endParaRPr lang="en-US" b="1" dirty="0"/>
            </a:p>
          </p:txBody>
        </p:sp>
      </p:grpSp>
      <p:grpSp>
        <p:nvGrpSpPr>
          <p:cNvPr id="13" name="Group 70"/>
          <p:cNvGrpSpPr/>
          <p:nvPr/>
        </p:nvGrpSpPr>
        <p:grpSpPr>
          <a:xfrm>
            <a:off x="4973218" y="3048000"/>
            <a:ext cx="372094" cy="488804"/>
            <a:chOff x="4973218" y="3048000"/>
            <a:chExt cx="372094" cy="488804"/>
          </a:xfrm>
        </p:grpSpPr>
        <p:sp>
          <p:nvSpPr>
            <p:cNvPr id="198" name="TextBox 197"/>
            <p:cNvSpPr txBox="1"/>
            <p:nvPr/>
          </p:nvSpPr>
          <p:spPr>
            <a:xfrm>
              <a:off x="5029200" y="3048000"/>
              <a:ext cx="316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solidFill>
                    <a:schemeClr val="accent6">
                      <a:lumMod val="75000"/>
                    </a:schemeClr>
                  </a:solidFill>
                </a:rPr>
                <a:t>α</a:t>
              </a: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79" name="Arc 178"/>
            <p:cNvSpPr/>
            <p:nvPr/>
          </p:nvSpPr>
          <p:spPr>
            <a:xfrm rot="20247313">
              <a:off x="4973218" y="3384404"/>
              <a:ext cx="304800" cy="152400"/>
            </a:xfrm>
            <a:prstGeom prst="arc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71"/>
          <p:cNvGrpSpPr/>
          <p:nvPr/>
        </p:nvGrpSpPr>
        <p:grpSpPr>
          <a:xfrm>
            <a:off x="4865488" y="3939690"/>
            <a:ext cx="374653" cy="449192"/>
            <a:chOff x="4865488" y="3939690"/>
            <a:chExt cx="374653" cy="449192"/>
          </a:xfrm>
        </p:grpSpPr>
        <p:sp>
          <p:nvSpPr>
            <p:cNvPr id="199" name="TextBox 198"/>
            <p:cNvSpPr txBox="1"/>
            <p:nvPr/>
          </p:nvSpPr>
          <p:spPr>
            <a:xfrm>
              <a:off x="4865488" y="4019550"/>
              <a:ext cx="316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solidFill>
                    <a:schemeClr val="accent6">
                      <a:lumMod val="75000"/>
                    </a:schemeClr>
                  </a:solidFill>
                </a:rPr>
                <a:t>α</a:t>
              </a: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80" name="Arc 179"/>
            <p:cNvSpPr/>
            <p:nvPr/>
          </p:nvSpPr>
          <p:spPr>
            <a:xfrm rot="31020000">
              <a:off x="4935341" y="3939690"/>
              <a:ext cx="304800" cy="152400"/>
            </a:xfrm>
            <a:prstGeom prst="arc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72"/>
          <p:cNvGrpSpPr/>
          <p:nvPr/>
        </p:nvGrpSpPr>
        <p:grpSpPr>
          <a:xfrm>
            <a:off x="4505325" y="3409950"/>
            <a:ext cx="390995" cy="408802"/>
            <a:chOff x="4505325" y="3409950"/>
            <a:chExt cx="390995" cy="408802"/>
          </a:xfrm>
        </p:grpSpPr>
        <p:sp>
          <p:nvSpPr>
            <p:cNvPr id="196" name="TextBox 195"/>
            <p:cNvSpPr txBox="1"/>
            <p:nvPr/>
          </p:nvSpPr>
          <p:spPr>
            <a:xfrm>
              <a:off x="4505325" y="3409950"/>
              <a:ext cx="3353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solidFill>
                    <a:schemeClr val="accent6">
                      <a:lumMod val="75000"/>
                    </a:schemeClr>
                  </a:solidFill>
                </a:rPr>
                <a:t>φ</a:t>
              </a: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81" name="Arc 180"/>
            <p:cNvSpPr/>
            <p:nvPr/>
          </p:nvSpPr>
          <p:spPr>
            <a:xfrm rot="15743161">
              <a:off x="4667720" y="3590152"/>
              <a:ext cx="304800" cy="152400"/>
            </a:xfrm>
            <a:prstGeom prst="arc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77"/>
          <p:cNvGrpSpPr/>
          <p:nvPr/>
        </p:nvGrpSpPr>
        <p:grpSpPr>
          <a:xfrm>
            <a:off x="2115448" y="4254209"/>
            <a:ext cx="430746" cy="351545"/>
            <a:chOff x="2115448" y="4254209"/>
            <a:chExt cx="430746" cy="351545"/>
          </a:xfrm>
        </p:grpSpPr>
        <p:sp>
          <p:nvSpPr>
            <p:cNvPr id="201" name="TextBox 200"/>
            <p:cNvSpPr txBox="1"/>
            <p:nvPr/>
          </p:nvSpPr>
          <p:spPr>
            <a:xfrm>
              <a:off x="2266950" y="4267200"/>
              <a:ext cx="2792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 smtClean="0">
                  <a:solidFill>
                    <a:schemeClr val="accent6">
                      <a:lumMod val="75000"/>
                    </a:schemeClr>
                  </a:solidFill>
                </a:rPr>
                <a:t>λ</a:t>
              </a:r>
              <a:endParaRPr lang="en-US" sz="16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82" name="Arc 181"/>
            <p:cNvSpPr/>
            <p:nvPr/>
          </p:nvSpPr>
          <p:spPr>
            <a:xfrm rot="3227890">
              <a:off x="2039248" y="4330409"/>
              <a:ext cx="304800" cy="152400"/>
            </a:xfrm>
            <a:prstGeom prst="arc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76"/>
          <p:cNvGrpSpPr/>
          <p:nvPr/>
        </p:nvGrpSpPr>
        <p:grpSpPr>
          <a:xfrm>
            <a:off x="1874945" y="3848100"/>
            <a:ext cx="358343" cy="424083"/>
            <a:chOff x="1874945" y="3848100"/>
            <a:chExt cx="358343" cy="424083"/>
          </a:xfrm>
        </p:grpSpPr>
        <p:sp>
          <p:nvSpPr>
            <p:cNvPr id="197" name="TextBox 196"/>
            <p:cNvSpPr txBox="1"/>
            <p:nvPr/>
          </p:nvSpPr>
          <p:spPr>
            <a:xfrm>
              <a:off x="1931602" y="3848100"/>
              <a:ext cx="3016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dirty="0" smtClean="0">
                  <a:solidFill>
                    <a:schemeClr val="accent6">
                      <a:lumMod val="75000"/>
                    </a:schemeClr>
                  </a:solidFill>
                </a:rPr>
                <a:t>φ</a:t>
              </a:r>
              <a:endParaRPr lang="en-US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83" name="Arc 182"/>
            <p:cNvSpPr/>
            <p:nvPr/>
          </p:nvSpPr>
          <p:spPr>
            <a:xfrm rot="20247313">
              <a:off x="1874945" y="4119783"/>
              <a:ext cx="304800" cy="152400"/>
            </a:xfrm>
            <a:prstGeom prst="arc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73"/>
          <p:cNvGrpSpPr/>
          <p:nvPr/>
        </p:nvGrpSpPr>
        <p:grpSpPr>
          <a:xfrm>
            <a:off x="4019550" y="3648075"/>
            <a:ext cx="590827" cy="338554"/>
            <a:chOff x="4019550" y="3648075"/>
            <a:chExt cx="590827" cy="338554"/>
          </a:xfrm>
        </p:grpSpPr>
        <p:sp>
          <p:nvSpPr>
            <p:cNvPr id="200" name="TextBox 199"/>
            <p:cNvSpPr txBox="1"/>
            <p:nvPr/>
          </p:nvSpPr>
          <p:spPr>
            <a:xfrm>
              <a:off x="4019550" y="3648075"/>
              <a:ext cx="4587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 smtClean="0">
                  <a:solidFill>
                    <a:schemeClr val="accent6">
                      <a:lumMod val="75000"/>
                    </a:schemeClr>
                  </a:solidFill>
                </a:rPr>
                <a:t>λ</a:t>
              </a:r>
              <a:r>
                <a:rPr lang="en-US" sz="1600" dirty="0" smtClean="0">
                  <a:solidFill>
                    <a:schemeClr val="accent6">
                      <a:lumMod val="75000"/>
                    </a:schemeClr>
                  </a:solidFill>
                </a:rPr>
                <a:t>-</a:t>
              </a:r>
              <a:r>
                <a:rPr lang="el-GR" sz="1600" dirty="0" smtClean="0">
                  <a:solidFill>
                    <a:schemeClr val="accent6">
                      <a:lumMod val="75000"/>
                    </a:schemeClr>
                  </a:solidFill>
                </a:rPr>
                <a:t>α</a:t>
              </a:r>
              <a:endParaRPr lang="en-US" sz="16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84" name="Arc 183"/>
            <p:cNvSpPr/>
            <p:nvPr/>
          </p:nvSpPr>
          <p:spPr>
            <a:xfrm rot="15105226">
              <a:off x="4424874" y="3785910"/>
              <a:ext cx="247338" cy="123669"/>
            </a:xfrm>
            <a:prstGeom prst="arc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78"/>
          <p:cNvGrpSpPr/>
          <p:nvPr/>
        </p:nvGrpSpPr>
        <p:grpSpPr>
          <a:xfrm>
            <a:off x="1981200" y="4419600"/>
            <a:ext cx="2490849" cy="914400"/>
            <a:chOff x="1981200" y="4419600"/>
            <a:chExt cx="2490849" cy="914400"/>
          </a:xfrm>
        </p:grpSpPr>
        <p:grpSp>
          <p:nvGrpSpPr>
            <p:cNvPr id="20" name="Group 68"/>
            <p:cNvGrpSpPr/>
            <p:nvPr/>
          </p:nvGrpSpPr>
          <p:grpSpPr>
            <a:xfrm>
              <a:off x="1981200" y="4419600"/>
              <a:ext cx="2438400" cy="914400"/>
              <a:chOff x="1981200" y="4419600"/>
              <a:chExt cx="2438400" cy="914400"/>
            </a:xfrm>
          </p:grpSpPr>
          <p:cxnSp>
            <p:nvCxnSpPr>
              <p:cNvPr id="168" name="Straight Connector 167"/>
              <p:cNvCxnSpPr/>
              <p:nvPr/>
            </p:nvCxnSpPr>
            <p:spPr>
              <a:xfrm>
                <a:off x="1981200" y="4419600"/>
                <a:ext cx="2438400" cy="91440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6" name="TextBox 175"/>
              <p:cNvSpPr txBox="1"/>
              <p:nvPr/>
            </p:nvSpPr>
            <p:spPr>
              <a:xfrm>
                <a:off x="3048000" y="4831318"/>
                <a:ext cx="3369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N</a:t>
                </a:r>
                <a:endParaRPr lang="en-US" b="1" dirty="0"/>
              </a:p>
            </p:txBody>
          </p:sp>
        </p:grpSp>
        <p:grpSp>
          <p:nvGrpSpPr>
            <p:cNvPr id="21" name="Group 192"/>
            <p:cNvGrpSpPr/>
            <p:nvPr/>
          </p:nvGrpSpPr>
          <p:grpSpPr>
            <a:xfrm rot="12180000">
              <a:off x="4316601" y="5166050"/>
              <a:ext cx="155448" cy="153194"/>
              <a:chOff x="6553200" y="1829594"/>
              <a:chExt cx="153194" cy="153194"/>
            </a:xfrm>
          </p:grpSpPr>
          <p:cxnSp>
            <p:nvCxnSpPr>
              <p:cNvPr id="194" name="Straight Connector 193"/>
              <p:cNvCxnSpPr/>
              <p:nvPr/>
            </p:nvCxnSpPr>
            <p:spPr>
              <a:xfrm>
                <a:off x="6553200" y="1981200"/>
                <a:ext cx="152400" cy="1588"/>
              </a:xfrm>
              <a:prstGeom prst="line">
                <a:avLst/>
              </a:prstGeom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/>
              <p:cNvCxnSpPr/>
              <p:nvPr/>
            </p:nvCxnSpPr>
            <p:spPr>
              <a:xfrm rot="5400000" flipH="1" flipV="1">
                <a:off x="6629400" y="1905000"/>
                <a:ext cx="152400" cy="1588"/>
              </a:xfrm>
              <a:prstGeom prst="line">
                <a:avLst/>
              </a:prstGeom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" name="Group 264"/>
          <p:cNvGrpSpPr/>
          <p:nvPr/>
        </p:nvGrpSpPr>
        <p:grpSpPr>
          <a:xfrm>
            <a:off x="5105400" y="2362199"/>
            <a:ext cx="1600200" cy="1371601"/>
            <a:chOff x="5105400" y="2362199"/>
            <a:chExt cx="1600200" cy="1371601"/>
          </a:xfrm>
        </p:grpSpPr>
        <p:grpSp>
          <p:nvGrpSpPr>
            <p:cNvPr id="23" name="Group 201"/>
            <p:cNvGrpSpPr/>
            <p:nvPr/>
          </p:nvGrpSpPr>
          <p:grpSpPr>
            <a:xfrm>
              <a:off x="5105400" y="2362199"/>
              <a:ext cx="1600200" cy="1371601"/>
              <a:chOff x="5105400" y="2362199"/>
              <a:chExt cx="1600200" cy="1371601"/>
            </a:xfrm>
          </p:grpSpPr>
          <p:cxnSp>
            <p:nvCxnSpPr>
              <p:cNvPr id="154" name="Straight Connector 153"/>
              <p:cNvCxnSpPr/>
              <p:nvPr/>
            </p:nvCxnSpPr>
            <p:spPr>
              <a:xfrm flipV="1">
                <a:off x="5105400" y="3124200"/>
                <a:ext cx="1600200" cy="609600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 rot="5400000" flipH="1" flipV="1">
                <a:off x="4724400" y="2743200"/>
                <a:ext cx="1371600" cy="609600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8" name="Freeform 157"/>
              <p:cNvSpPr/>
              <p:nvPr/>
            </p:nvSpPr>
            <p:spPr>
              <a:xfrm>
                <a:off x="5715000" y="2362199"/>
                <a:ext cx="990600" cy="762001"/>
              </a:xfrm>
              <a:custGeom>
                <a:avLst/>
                <a:gdLst>
                  <a:gd name="connsiteX0" fmla="*/ 0 w 982836"/>
                  <a:gd name="connsiteY0" fmla="*/ 0 h 762000"/>
                  <a:gd name="connsiteX1" fmla="*/ 47625 w 982836"/>
                  <a:gd name="connsiteY1" fmla="*/ 9525 h 762000"/>
                  <a:gd name="connsiteX2" fmla="*/ 85725 w 982836"/>
                  <a:gd name="connsiteY2" fmla="*/ 19050 h 762000"/>
                  <a:gd name="connsiteX3" fmla="*/ 95250 w 982836"/>
                  <a:gd name="connsiteY3" fmla="*/ 47625 h 762000"/>
                  <a:gd name="connsiteX4" fmla="*/ 152400 w 982836"/>
                  <a:gd name="connsiteY4" fmla="*/ 85725 h 762000"/>
                  <a:gd name="connsiteX5" fmla="*/ 180975 w 982836"/>
                  <a:gd name="connsiteY5" fmla="*/ 161925 h 762000"/>
                  <a:gd name="connsiteX6" fmla="*/ 209550 w 982836"/>
                  <a:gd name="connsiteY6" fmla="*/ 171450 h 762000"/>
                  <a:gd name="connsiteX7" fmla="*/ 285750 w 982836"/>
                  <a:gd name="connsiteY7" fmla="*/ 200025 h 762000"/>
                  <a:gd name="connsiteX8" fmla="*/ 314325 w 982836"/>
                  <a:gd name="connsiteY8" fmla="*/ 228600 h 762000"/>
                  <a:gd name="connsiteX9" fmla="*/ 342900 w 982836"/>
                  <a:gd name="connsiteY9" fmla="*/ 238125 h 762000"/>
                  <a:gd name="connsiteX10" fmla="*/ 371475 w 982836"/>
                  <a:gd name="connsiteY10" fmla="*/ 257175 h 762000"/>
                  <a:gd name="connsiteX11" fmla="*/ 409575 w 982836"/>
                  <a:gd name="connsiteY11" fmla="*/ 266700 h 762000"/>
                  <a:gd name="connsiteX12" fmla="*/ 438150 w 982836"/>
                  <a:gd name="connsiteY12" fmla="*/ 276225 h 762000"/>
                  <a:gd name="connsiteX13" fmla="*/ 495300 w 982836"/>
                  <a:gd name="connsiteY13" fmla="*/ 314325 h 762000"/>
                  <a:gd name="connsiteX14" fmla="*/ 514350 w 982836"/>
                  <a:gd name="connsiteY14" fmla="*/ 342900 h 762000"/>
                  <a:gd name="connsiteX15" fmla="*/ 542925 w 982836"/>
                  <a:gd name="connsiteY15" fmla="*/ 371475 h 762000"/>
                  <a:gd name="connsiteX16" fmla="*/ 590550 w 982836"/>
                  <a:gd name="connsiteY16" fmla="*/ 438150 h 762000"/>
                  <a:gd name="connsiteX17" fmla="*/ 609600 w 982836"/>
                  <a:gd name="connsiteY17" fmla="*/ 466725 h 762000"/>
                  <a:gd name="connsiteX18" fmla="*/ 704850 w 982836"/>
                  <a:gd name="connsiteY18" fmla="*/ 504825 h 762000"/>
                  <a:gd name="connsiteX19" fmla="*/ 733425 w 982836"/>
                  <a:gd name="connsiteY19" fmla="*/ 523875 h 762000"/>
                  <a:gd name="connsiteX20" fmla="*/ 771525 w 982836"/>
                  <a:gd name="connsiteY20" fmla="*/ 533400 h 762000"/>
                  <a:gd name="connsiteX21" fmla="*/ 828675 w 982836"/>
                  <a:gd name="connsiteY21" fmla="*/ 552450 h 762000"/>
                  <a:gd name="connsiteX22" fmla="*/ 857250 w 982836"/>
                  <a:gd name="connsiteY22" fmla="*/ 600075 h 762000"/>
                  <a:gd name="connsiteX23" fmla="*/ 904875 w 982836"/>
                  <a:gd name="connsiteY23" fmla="*/ 647700 h 762000"/>
                  <a:gd name="connsiteX24" fmla="*/ 933450 w 982836"/>
                  <a:gd name="connsiteY24" fmla="*/ 714375 h 762000"/>
                  <a:gd name="connsiteX25" fmla="*/ 962025 w 982836"/>
                  <a:gd name="connsiteY25" fmla="*/ 723900 h 762000"/>
                  <a:gd name="connsiteX26" fmla="*/ 981075 w 982836"/>
                  <a:gd name="connsiteY26" fmla="*/ 76200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982836" h="762000">
                    <a:moveTo>
                      <a:pt x="0" y="0"/>
                    </a:moveTo>
                    <a:cubicBezTo>
                      <a:pt x="15875" y="3175"/>
                      <a:pt x="31821" y="6013"/>
                      <a:pt x="47625" y="9525"/>
                    </a:cubicBezTo>
                    <a:cubicBezTo>
                      <a:pt x="60404" y="12365"/>
                      <a:pt x="75503" y="10872"/>
                      <a:pt x="85725" y="19050"/>
                    </a:cubicBezTo>
                    <a:cubicBezTo>
                      <a:pt x="93565" y="25322"/>
                      <a:pt x="89681" y="39271"/>
                      <a:pt x="95250" y="47625"/>
                    </a:cubicBezTo>
                    <a:cubicBezTo>
                      <a:pt x="115635" y="78203"/>
                      <a:pt x="122442" y="75739"/>
                      <a:pt x="152400" y="85725"/>
                    </a:cubicBezTo>
                    <a:cubicBezTo>
                      <a:pt x="157671" y="101539"/>
                      <a:pt x="174648" y="154332"/>
                      <a:pt x="180975" y="161925"/>
                    </a:cubicBezTo>
                    <a:cubicBezTo>
                      <a:pt x="187403" y="169638"/>
                      <a:pt x="200149" y="167925"/>
                      <a:pt x="209550" y="171450"/>
                    </a:cubicBezTo>
                    <a:cubicBezTo>
                      <a:pt x="300665" y="205618"/>
                      <a:pt x="220890" y="178405"/>
                      <a:pt x="285750" y="200025"/>
                    </a:cubicBezTo>
                    <a:cubicBezTo>
                      <a:pt x="295275" y="209550"/>
                      <a:pt x="303117" y="221128"/>
                      <a:pt x="314325" y="228600"/>
                    </a:cubicBezTo>
                    <a:cubicBezTo>
                      <a:pt x="322679" y="234169"/>
                      <a:pt x="333920" y="233635"/>
                      <a:pt x="342900" y="238125"/>
                    </a:cubicBezTo>
                    <a:cubicBezTo>
                      <a:pt x="353139" y="243245"/>
                      <a:pt x="360953" y="252666"/>
                      <a:pt x="371475" y="257175"/>
                    </a:cubicBezTo>
                    <a:cubicBezTo>
                      <a:pt x="383507" y="262332"/>
                      <a:pt x="396988" y="263104"/>
                      <a:pt x="409575" y="266700"/>
                    </a:cubicBezTo>
                    <a:cubicBezTo>
                      <a:pt x="419229" y="269458"/>
                      <a:pt x="428625" y="273050"/>
                      <a:pt x="438150" y="276225"/>
                    </a:cubicBezTo>
                    <a:cubicBezTo>
                      <a:pt x="458246" y="336512"/>
                      <a:pt x="429040" y="276462"/>
                      <a:pt x="495300" y="314325"/>
                    </a:cubicBezTo>
                    <a:cubicBezTo>
                      <a:pt x="505239" y="320005"/>
                      <a:pt x="507021" y="334106"/>
                      <a:pt x="514350" y="342900"/>
                    </a:cubicBezTo>
                    <a:cubicBezTo>
                      <a:pt x="522974" y="353248"/>
                      <a:pt x="533400" y="361950"/>
                      <a:pt x="542925" y="371475"/>
                    </a:cubicBezTo>
                    <a:cubicBezTo>
                      <a:pt x="560427" y="423980"/>
                      <a:pt x="541241" y="380623"/>
                      <a:pt x="590550" y="438150"/>
                    </a:cubicBezTo>
                    <a:cubicBezTo>
                      <a:pt x="598000" y="446842"/>
                      <a:pt x="599712" y="460957"/>
                      <a:pt x="609600" y="466725"/>
                    </a:cubicBezTo>
                    <a:cubicBezTo>
                      <a:pt x="639138" y="483955"/>
                      <a:pt x="676397" y="485857"/>
                      <a:pt x="704850" y="504825"/>
                    </a:cubicBezTo>
                    <a:cubicBezTo>
                      <a:pt x="714375" y="511175"/>
                      <a:pt x="722903" y="519366"/>
                      <a:pt x="733425" y="523875"/>
                    </a:cubicBezTo>
                    <a:cubicBezTo>
                      <a:pt x="745457" y="529032"/>
                      <a:pt x="758986" y="529638"/>
                      <a:pt x="771525" y="533400"/>
                    </a:cubicBezTo>
                    <a:cubicBezTo>
                      <a:pt x="790759" y="539170"/>
                      <a:pt x="828675" y="552450"/>
                      <a:pt x="828675" y="552450"/>
                    </a:cubicBezTo>
                    <a:cubicBezTo>
                      <a:pt x="838200" y="568325"/>
                      <a:pt x="845202" y="586019"/>
                      <a:pt x="857250" y="600075"/>
                    </a:cubicBezTo>
                    <a:cubicBezTo>
                      <a:pt x="902970" y="653415"/>
                      <a:pt x="871855" y="581660"/>
                      <a:pt x="904875" y="647700"/>
                    </a:cubicBezTo>
                    <a:cubicBezTo>
                      <a:pt x="916260" y="670470"/>
                      <a:pt x="913630" y="694555"/>
                      <a:pt x="933450" y="714375"/>
                    </a:cubicBezTo>
                    <a:cubicBezTo>
                      <a:pt x="940550" y="721475"/>
                      <a:pt x="952500" y="720725"/>
                      <a:pt x="962025" y="723900"/>
                    </a:cubicBezTo>
                    <a:cubicBezTo>
                      <a:pt x="982836" y="755117"/>
                      <a:pt x="981075" y="741027"/>
                      <a:pt x="981075" y="762000"/>
                    </a:cubicBezTo>
                  </a:path>
                </a:pathLst>
              </a:cu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40" name="Straight Connector 239"/>
            <p:cNvCxnSpPr/>
            <p:nvPr/>
          </p:nvCxnSpPr>
          <p:spPr>
            <a:xfrm>
              <a:off x="5698175" y="2438400"/>
              <a:ext cx="914400" cy="731520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>
              <a:off x="5638800" y="2514600"/>
              <a:ext cx="838200" cy="685800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>
              <a:off x="5598225" y="2626425"/>
              <a:ext cx="802575" cy="650175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>
              <a:off x="5555675" y="2743200"/>
              <a:ext cx="692725" cy="533400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>
              <a:off x="5515100" y="2836225"/>
              <a:ext cx="657100" cy="516575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>
              <a:off x="5457700" y="2959925"/>
              <a:ext cx="551214" cy="436418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>
              <a:off x="5415150" y="3076700"/>
              <a:ext cx="452250" cy="352300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>
              <a:off x="5362700" y="3193475"/>
              <a:ext cx="384957" cy="297870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>
              <a:off x="5317175" y="3288475"/>
              <a:ext cx="311729" cy="238496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>
              <a:off x="5279575" y="3393375"/>
              <a:ext cx="242451" cy="192973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>
              <a:off x="5222175" y="3462650"/>
              <a:ext cx="169222" cy="1593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63"/>
          <p:cNvGrpSpPr/>
          <p:nvPr/>
        </p:nvGrpSpPr>
        <p:grpSpPr>
          <a:xfrm>
            <a:off x="5791200" y="3364468"/>
            <a:ext cx="685800" cy="369332"/>
            <a:chOff x="5791200" y="3364468"/>
            <a:chExt cx="685800" cy="369332"/>
          </a:xfrm>
        </p:grpSpPr>
        <p:cxnSp>
          <p:nvCxnSpPr>
            <p:cNvPr id="267" name="Straight Connector 266"/>
            <p:cNvCxnSpPr/>
            <p:nvPr/>
          </p:nvCxnSpPr>
          <p:spPr>
            <a:xfrm>
              <a:off x="5791200" y="3657600"/>
              <a:ext cx="685800" cy="1588"/>
            </a:xfrm>
            <a:prstGeom prst="line">
              <a:avLst/>
            </a:prstGeom>
            <a:ln w="15875">
              <a:solidFill>
                <a:schemeClr val="tx1"/>
              </a:solidFill>
              <a:head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8" name="TextBox 267"/>
            <p:cNvSpPr txBox="1"/>
            <p:nvPr/>
          </p:nvSpPr>
          <p:spPr>
            <a:xfrm>
              <a:off x="5957936" y="3364468"/>
              <a:ext cx="3209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V</a:t>
              </a:r>
              <a:endParaRPr lang="en-US" b="1" dirty="0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1143000" y="56388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Knowing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F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ϕ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all other component forces can be calculated.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943600" y="6211669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Please note </a:t>
            </a:r>
            <a:r>
              <a:rPr lang="en-GB" sz="1400" dirty="0" smtClean="0">
                <a:latin typeface="Symbol" pitchFamily="18" charset="2"/>
              </a:rPr>
              <a:t>l </a:t>
            </a:r>
            <a:r>
              <a:rPr lang="en-GB" sz="1400" dirty="0" smtClean="0"/>
              <a:t>is same as </a:t>
            </a:r>
            <a:r>
              <a:rPr lang="en-GB" sz="1400" dirty="0" smtClean="0">
                <a:latin typeface="Symbol" pitchFamily="18" charset="2"/>
              </a:rPr>
              <a:t>b</a:t>
            </a:r>
            <a:r>
              <a:rPr lang="en-GB" sz="1400" dirty="0" smtClean="0"/>
              <a:t> in next slide = friction angle</a:t>
            </a:r>
            <a:endParaRPr lang="en-GB" sz="1400" dirty="0"/>
          </a:p>
        </p:txBody>
      </p:sp>
      <p:sp>
        <p:nvSpPr>
          <p:cNvPr id="82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3124200" y="6534150"/>
            <a:ext cx="2895600" cy="476250"/>
          </a:xfrm>
        </p:spPr>
        <p:txBody>
          <a:bodyPr>
            <a:normAutofit/>
          </a:bodyPr>
          <a:lstStyle/>
          <a:p>
            <a:pPr>
              <a:defRPr/>
            </a:pPr>
            <a:fld id="{E33728E1-4DCE-45E7-8943-BA29CA4501C6}" type="slidenum">
              <a:rPr lang="en-US" altLang="zh-CN" smtClean="0"/>
              <a:pPr>
                <a:defRPr/>
              </a:pPr>
              <a:t>21</a:t>
            </a:fld>
            <a:endParaRPr lang="en-US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8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2119313" y="401638"/>
            <a:ext cx="5408612" cy="1158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>
              <a:lnSpc>
                <a:spcPct val="97000"/>
              </a:lnSpc>
            </a:pPr>
            <a:r>
              <a:rPr lang="en-US" sz="4400" dirty="0"/>
              <a:t>Force Circle Diagram</a:t>
            </a:r>
            <a:r>
              <a:rPr lang="en-US" sz="4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4400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3100" i="1" dirty="0">
                <a:solidFill>
                  <a:schemeClr val="tx2"/>
                </a:solidFill>
              </a:rPr>
              <a:t>(Merchants Circle)</a:t>
            </a:r>
          </a:p>
        </p:txBody>
      </p:sp>
      <p:sp>
        <p:nvSpPr>
          <p:cNvPr id="38917" name="Freeform 5"/>
          <p:cNvSpPr>
            <a:spLocks/>
          </p:cNvSpPr>
          <p:nvPr/>
        </p:nvSpPr>
        <p:spPr bwMode="auto">
          <a:xfrm>
            <a:off x="6926263" y="4670425"/>
            <a:ext cx="3175" cy="106363"/>
          </a:xfrm>
          <a:custGeom>
            <a:avLst/>
            <a:gdLst/>
            <a:ahLst/>
            <a:cxnLst>
              <a:cxn ang="0">
                <a:pos x="1" y="66"/>
              </a:cxn>
              <a:cxn ang="0">
                <a:pos x="0" y="66"/>
              </a:cxn>
              <a:cxn ang="0">
                <a:pos x="0" y="0"/>
              </a:cxn>
              <a:cxn ang="0">
                <a:pos x="1" y="0"/>
              </a:cxn>
              <a:cxn ang="0">
                <a:pos x="1" y="66"/>
              </a:cxn>
            </a:cxnLst>
            <a:rect l="0" t="0" r="r" b="b"/>
            <a:pathLst>
              <a:path w="2" h="67">
                <a:moveTo>
                  <a:pt x="1" y="66"/>
                </a:moveTo>
                <a:lnTo>
                  <a:pt x="0" y="66"/>
                </a:lnTo>
                <a:lnTo>
                  <a:pt x="0" y="0"/>
                </a:lnTo>
                <a:lnTo>
                  <a:pt x="1" y="0"/>
                </a:lnTo>
                <a:lnTo>
                  <a:pt x="1" y="66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18" name="Freeform 6"/>
          <p:cNvSpPr>
            <a:spLocks/>
          </p:cNvSpPr>
          <p:nvPr/>
        </p:nvSpPr>
        <p:spPr bwMode="auto">
          <a:xfrm>
            <a:off x="6926263" y="4437063"/>
            <a:ext cx="3175" cy="106362"/>
          </a:xfrm>
          <a:custGeom>
            <a:avLst/>
            <a:gdLst/>
            <a:ahLst/>
            <a:cxnLst>
              <a:cxn ang="0">
                <a:pos x="1" y="66"/>
              </a:cxn>
              <a:cxn ang="0">
                <a:pos x="0" y="66"/>
              </a:cxn>
              <a:cxn ang="0">
                <a:pos x="0" y="0"/>
              </a:cxn>
              <a:cxn ang="0">
                <a:pos x="1" y="0"/>
              </a:cxn>
              <a:cxn ang="0">
                <a:pos x="1" y="66"/>
              </a:cxn>
            </a:cxnLst>
            <a:rect l="0" t="0" r="r" b="b"/>
            <a:pathLst>
              <a:path w="2" h="67">
                <a:moveTo>
                  <a:pt x="1" y="66"/>
                </a:moveTo>
                <a:lnTo>
                  <a:pt x="0" y="66"/>
                </a:lnTo>
                <a:lnTo>
                  <a:pt x="0" y="0"/>
                </a:lnTo>
                <a:lnTo>
                  <a:pt x="1" y="0"/>
                </a:lnTo>
                <a:lnTo>
                  <a:pt x="1" y="66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19" name="Freeform 7"/>
          <p:cNvSpPr>
            <a:spLocks/>
          </p:cNvSpPr>
          <p:nvPr/>
        </p:nvSpPr>
        <p:spPr bwMode="auto">
          <a:xfrm>
            <a:off x="6926263" y="4203700"/>
            <a:ext cx="3175" cy="106363"/>
          </a:xfrm>
          <a:custGeom>
            <a:avLst/>
            <a:gdLst/>
            <a:ahLst/>
            <a:cxnLst>
              <a:cxn ang="0">
                <a:pos x="1" y="66"/>
              </a:cxn>
              <a:cxn ang="0">
                <a:pos x="0" y="66"/>
              </a:cxn>
              <a:cxn ang="0">
                <a:pos x="0" y="0"/>
              </a:cxn>
              <a:cxn ang="0">
                <a:pos x="1" y="0"/>
              </a:cxn>
              <a:cxn ang="0">
                <a:pos x="1" y="66"/>
              </a:cxn>
            </a:cxnLst>
            <a:rect l="0" t="0" r="r" b="b"/>
            <a:pathLst>
              <a:path w="2" h="67">
                <a:moveTo>
                  <a:pt x="1" y="66"/>
                </a:moveTo>
                <a:lnTo>
                  <a:pt x="0" y="66"/>
                </a:lnTo>
                <a:lnTo>
                  <a:pt x="0" y="0"/>
                </a:lnTo>
                <a:lnTo>
                  <a:pt x="1" y="0"/>
                </a:lnTo>
                <a:lnTo>
                  <a:pt x="1" y="66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20" name="Freeform 8"/>
          <p:cNvSpPr>
            <a:spLocks/>
          </p:cNvSpPr>
          <p:nvPr/>
        </p:nvSpPr>
        <p:spPr bwMode="auto">
          <a:xfrm>
            <a:off x="6926263" y="3970338"/>
            <a:ext cx="3175" cy="106362"/>
          </a:xfrm>
          <a:custGeom>
            <a:avLst/>
            <a:gdLst/>
            <a:ahLst/>
            <a:cxnLst>
              <a:cxn ang="0">
                <a:pos x="1" y="66"/>
              </a:cxn>
              <a:cxn ang="0">
                <a:pos x="0" y="66"/>
              </a:cxn>
              <a:cxn ang="0">
                <a:pos x="0" y="0"/>
              </a:cxn>
              <a:cxn ang="0">
                <a:pos x="1" y="0"/>
              </a:cxn>
              <a:cxn ang="0">
                <a:pos x="1" y="66"/>
              </a:cxn>
            </a:cxnLst>
            <a:rect l="0" t="0" r="r" b="b"/>
            <a:pathLst>
              <a:path w="2" h="67">
                <a:moveTo>
                  <a:pt x="1" y="66"/>
                </a:moveTo>
                <a:lnTo>
                  <a:pt x="0" y="66"/>
                </a:lnTo>
                <a:lnTo>
                  <a:pt x="0" y="0"/>
                </a:lnTo>
                <a:lnTo>
                  <a:pt x="1" y="0"/>
                </a:lnTo>
                <a:lnTo>
                  <a:pt x="1" y="66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21" name="Freeform 9"/>
          <p:cNvSpPr>
            <a:spLocks/>
          </p:cNvSpPr>
          <p:nvPr/>
        </p:nvSpPr>
        <p:spPr bwMode="auto">
          <a:xfrm>
            <a:off x="6926263" y="3736975"/>
            <a:ext cx="3175" cy="106363"/>
          </a:xfrm>
          <a:custGeom>
            <a:avLst/>
            <a:gdLst/>
            <a:ahLst/>
            <a:cxnLst>
              <a:cxn ang="0">
                <a:pos x="1" y="66"/>
              </a:cxn>
              <a:cxn ang="0">
                <a:pos x="0" y="66"/>
              </a:cxn>
              <a:cxn ang="0">
                <a:pos x="0" y="0"/>
              </a:cxn>
              <a:cxn ang="0">
                <a:pos x="1" y="0"/>
              </a:cxn>
              <a:cxn ang="0">
                <a:pos x="1" y="66"/>
              </a:cxn>
            </a:cxnLst>
            <a:rect l="0" t="0" r="r" b="b"/>
            <a:pathLst>
              <a:path w="2" h="67">
                <a:moveTo>
                  <a:pt x="1" y="66"/>
                </a:moveTo>
                <a:lnTo>
                  <a:pt x="0" y="66"/>
                </a:lnTo>
                <a:lnTo>
                  <a:pt x="0" y="0"/>
                </a:lnTo>
                <a:lnTo>
                  <a:pt x="1" y="0"/>
                </a:lnTo>
                <a:lnTo>
                  <a:pt x="1" y="66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22" name="Freeform 10"/>
          <p:cNvSpPr>
            <a:spLocks/>
          </p:cNvSpPr>
          <p:nvPr/>
        </p:nvSpPr>
        <p:spPr bwMode="auto">
          <a:xfrm>
            <a:off x="6926263" y="3505200"/>
            <a:ext cx="3175" cy="104775"/>
          </a:xfrm>
          <a:custGeom>
            <a:avLst/>
            <a:gdLst/>
            <a:ahLst/>
            <a:cxnLst>
              <a:cxn ang="0">
                <a:pos x="1" y="65"/>
              </a:cxn>
              <a:cxn ang="0">
                <a:pos x="0" y="65"/>
              </a:cxn>
              <a:cxn ang="0">
                <a:pos x="0" y="0"/>
              </a:cxn>
              <a:cxn ang="0">
                <a:pos x="1" y="0"/>
              </a:cxn>
              <a:cxn ang="0">
                <a:pos x="1" y="65"/>
              </a:cxn>
            </a:cxnLst>
            <a:rect l="0" t="0" r="r" b="b"/>
            <a:pathLst>
              <a:path w="2" h="66">
                <a:moveTo>
                  <a:pt x="1" y="65"/>
                </a:moveTo>
                <a:lnTo>
                  <a:pt x="0" y="65"/>
                </a:lnTo>
                <a:lnTo>
                  <a:pt x="0" y="0"/>
                </a:lnTo>
                <a:lnTo>
                  <a:pt x="1" y="0"/>
                </a:lnTo>
                <a:lnTo>
                  <a:pt x="1" y="65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23" name="Freeform 11"/>
          <p:cNvSpPr>
            <a:spLocks/>
          </p:cNvSpPr>
          <p:nvPr/>
        </p:nvSpPr>
        <p:spPr bwMode="auto">
          <a:xfrm>
            <a:off x="6926263" y="3271838"/>
            <a:ext cx="3175" cy="104775"/>
          </a:xfrm>
          <a:custGeom>
            <a:avLst/>
            <a:gdLst/>
            <a:ahLst/>
            <a:cxnLst>
              <a:cxn ang="0">
                <a:pos x="1" y="65"/>
              </a:cxn>
              <a:cxn ang="0">
                <a:pos x="0" y="65"/>
              </a:cxn>
              <a:cxn ang="0">
                <a:pos x="0" y="0"/>
              </a:cxn>
              <a:cxn ang="0">
                <a:pos x="1" y="0"/>
              </a:cxn>
              <a:cxn ang="0">
                <a:pos x="1" y="65"/>
              </a:cxn>
            </a:cxnLst>
            <a:rect l="0" t="0" r="r" b="b"/>
            <a:pathLst>
              <a:path w="2" h="66">
                <a:moveTo>
                  <a:pt x="1" y="65"/>
                </a:moveTo>
                <a:lnTo>
                  <a:pt x="0" y="65"/>
                </a:lnTo>
                <a:lnTo>
                  <a:pt x="0" y="0"/>
                </a:lnTo>
                <a:lnTo>
                  <a:pt x="1" y="0"/>
                </a:lnTo>
                <a:lnTo>
                  <a:pt x="1" y="65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24" name="Freeform 12"/>
          <p:cNvSpPr>
            <a:spLocks/>
          </p:cNvSpPr>
          <p:nvPr/>
        </p:nvSpPr>
        <p:spPr bwMode="auto">
          <a:xfrm>
            <a:off x="6926263" y="3038475"/>
            <a:ext cx="3175" cy="104775"/>
          </a:xfrm>
          <a:custGeom>
            <a:avLst/>
            <a:gdLst/>
            <a:ahLst/>
            <a:cxnLst>
              <a:cxn ang="0">
                <a:pos x="1" y="65"/>
              </a:cxn>
              <a:cxn ang="0">
                <a:pos x="0" y="65"/>
              </a:cxn>
              <a:cxn ang="0">
                <a:pos x="0" y="0"/>
              </a:cxn>
              <a:cxn ang="0">
                <a:pos x="1" y="0"/>
              </a:cxn>
              <a:cxn ang="0">
                <a:pos x="1" y="65"/>
              </a:cxn>
            </a:cxnLst>
            <a:rect l="0" t="0" r="r" b="b"/>
            <a:pathLst>
              <a:path w="2" h="66">
                <a:moveTo>
                  <a:pt x="1" y="65"/>
                </a:moveTo>
                <a:lnTo>
                  <a:pt x="0" y="65"/>
                </a:lnTo>
                <a:lnTo>
                  <a:pt x="0" y="0"/>
                </a:lnTo>
                <a:lnTo>
                  <a:pt x="1" y="0"/>
                </a:lnTo>
                <a:lnTo>
                  <a:pt x="1" y="65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25" name="Freeform 13"/>
          <p:cNvSpPr>
            <a:spLocks/>
          </p:cNvSpPr>
          <p:nvPr/>
        </p:nvSpPr>
        <p:spPr bwMode="auto">
          <a:xfrm>
            <a:off x="6926263" y="2805113"/>
            <a:ext cx="3175" cy="104775"/>
          </a:xfrm>
          <a:custGeom>
            <a:avLst/>
            <a:gdLst/>
            <a:ahLst/>
            <a:cxnLst>
              <a:cxn ang="0">
                <a:pos x="1" y="65"/>
              </a:cxn>
              <a:cxn ang="0">
                <a:pos x="0" y="65"/>
              </a:cxn>
              <a:cxn ang="0">
                <a:pos x="0" y="0"/>
              </a:cxn>
              <a:cxn ang="0">
                <a:pos x="1" y="0"/>
              </a:cxn>
              <a:cxn ang="0">
                <a:pos x="1" y="65"/>
              </a:cxn>
            </a:cxnLst>
            <a:rect l="0" t="0" r="r" b="b"/>
            <a:pathLst>
              <a:path w="2" h="66">
                <a:moveTo>
                  <a:pt x="1" y="65"/>
                </a:moveTo>
                <a:lnTo>
                  <a:pt x="0" y="65"/>
                </a:lnTo>
                <a:lnTo>
                  <a:pt x="0" y="0"/>
                </a:lnTo>
                <a:lnTo>
                  <a:pt x="1" y="0"/>
                </a:lnTo>
                <a:lnTo>
                  <a:pt x="1" y="65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26" name="Freeform 14"/>
          <p:cNvSpPr>
            <a:spLocks/>
          </p:cNvSpPr>
          <p:nvPr/>
        </p:nvSpPr>
        <p:spPr bwMode="auto">
          <a:xfrm>
            <a:off x="6926263" y="2571750"/>
            <a:ext cx="3175" cy="104775"/>
          </a:xfrm>
          <a:custGeom>
            <a:avLst/>
            <a:gdLst/>
            <a:ahLst/>
            <a:cxnLst>
              <a:cxn ang="0">
                <a:pos x="1" y="65"/>
              </a:cxn>
              <a:cxn ang="0">
                <a:pos x="0" y="65"/>
              </a:cxn>
              <a:cxn ang="0">
                <a:pos x="0" y="0"/>
              </a:cxn>
              <a:cxn ang="0">
                <a:pos x="1" y="0"/>
              </a:cxn>
              <a:cxn ang="0">
                <a:pos x="1" y="65"/>
              </a:cxn>
            </a:cxnLst>
            <a:rect l="0" t="0" r="r" b="b"/>
            <a:pathLst>
              <a:path w="2" h="66">
                <a:moveTo>
                  <a:pt x="1" y="65"/>
                </a:moveTo>
                <a:lnTo>
                  <a:pt x="0" y="65"/>
                </a:lnTo>
                <a:lnTo>
                  <a:pt x="0" y="0"/>
                </a:lnTo>
                <a:lnTo>
                  <a:pt x="1" y="0"/>
                </a:lnTo>
                <a:lnTo>
                  <a:pt x="1" y="65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27" name="Freeform 15"/>
          <p:cNvSpPr>
            <a:spLocks/>
          </p:cNvSpPr>
          <p:nvPr/>
        </p:nvSpPr>
        <p:spPr bwMode="auto">
          <a:xfrm>
            <a:off x="6926263" y="2338388"/>
            <a:ext cx="3175" cy="104775"/>
          </a:xfrm>
          <a:custGeom>
            <a:avLst/>
            <a:gdLst/>
            <a:ahLst/>
            <a:cxnLst>
              <a:cxn ang="0">
                <a:pos x="1" y="65"/>
              </a:cxn>
              <a:cxn ang="0">
                <a:pos x="0" y="65"/>
              </a:cxn>
              <a:cxn ang="0">
                <a:pos x="0" y="0"/>
              </a:cxn>
              <a:cxn ang="0">
                <a:pos x="1" y="0"/>
              </a:cxn>
              <a:cxn ang="0">
                <a:pos x="1" y="65"/>
              </a:cxn>
            </a:cxnLst>
            <a:rect l="0" t="0" r="r" b="b"/>
            <a:pathLst>
              <a:path w="2" h="66">
                <a:moveTo>
                  <a:pt x="1" y="65"/>
                </a:moveTo>
                <a:lnTo>
                  <a:pt x="0" y="65"/>
                </a:lnTo>
                <a:lnTo>
                  <a:pt x="0" y="0"/>
                </a:lnTo>
                <a:lnTo>
                  <a:pt x="1" y="0"/>
                </a:lnTo>
                <a:lnTo>
                  <a:pt x="1" y="65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28" name="Freeform 16"/>
          <p:cNvSpPr>
            <a:spLocks/>
          </p:cNvSpPr>
          <p:nvPr/>
        </p:nvSpPr>
        <p:spPr bwMode="auto">
          <a:xfrm>
            <a:off x="6926263" y="2105025"/>
            <a:ext cx="3175" cy="104775"/>
          </a:xfrm>
          <a:custGeom>
            <a:avLst/>
            <a:gdLst/>
            <a:ahLst/>
            <a:cxnLst>
              <a:cxn ang="0">
                <a:pos x="1" y="65"/>
              </a:cxn>
              <a:cxn ang="0">
                <a:pos x="0" y="65"/>
              </a:cxn>
              <a:cxn ang="0">
                <a:pos x="0" y="0"/>
              </a:cxn>
              <a:cxn ang="0">
                <a:pos x="1" y="0"/>
              </a:cxn>
              <a:cxn ang="0">
                <a:pos x="1" y="65"/>
              </a:cxn>
            </a:cxnLst>
            <a:rect l="0" t="0" r="r" b="b"/>
            <a:pathLst>
              <a:path w="2" h="66">
                <a:moveTo>
                  <a:pt x="1" y="65"/>
                </a:moveTo>
                <a:lnTo>
                  <a:pt x="0" y="65"/>
                </a:lnTo>
                <a:lnTo>
                  <a:pt x="0" y="0"/>
                </a:lnTo>
                <a:lnTo>
                  <a:pt x="1" y="0"/>
                </a:lnTo>
                <a:lnTo>
                  <a:pt x="1" y="65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29" name="Freeform 17"/>
          <p:cNvSpPr>
            <a:spLocks/>
          </p:cNvSpPr>
          <p:nvPr/>
        </p:nvSpPr>
        <p:spPr bwMode="auto">
          <a:xfrm>
            <a:off x="6926263" y="1871663"/>
            <a:ext cx="3175" cy="106362"/>
          </a:xfrm>
          <a:custGeom>
            <a:avLst/>
            <a:gdLst/>
            <a:ahLst/>
            <a:cxnLst>
              <a:cxn ang="0">
                <a:pos x="1" y="66"/>
              </a:cxn>
              <a:cxn ang="0">
                <a:pos x="0" y="66"/>
              </a:cxn>
              <a:cxn ang="0">
                <a:pos x="0" y="0"/>
              </a:cxn>
              <a:cxn ang="0">
                <a:pos x="1" y="0"/>
              </a:cxn>
              <a:cxn ang="0">
                <a:pos x="1" y="66"/>
              </a:cxn>
            </a:cxnLst>
            <a:rect l="0" t="0" r="r" b="b"/>
            <a:pathLst>
              <a:path w="2" h="67">
                <a:moveTo>
                  <a:pt x="1" y="66"/>
                </a:moveTo>
                <a:lnTo>
                  <a:pt x="0" y="66"/>
                </a:lnTo>
                <a:lnTo>
                  <a:pt x="0" y="0"/>
                </a:lnTo>
                <a:lnTo>
                  <a:pt x="1" y="0"/>
                </a:lnTo>
                <a:lnTo>
                  <a:pt x="1" y="66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30" name="Freeform 18"/>
          <p:cNvSpPr>
            <a:spLocks/>
          </p:cNvSpPr>
          <p:nvPr/>
        </p:nvSpPr>
        <p:spPr bwMode="auto">
          <a:xfrm>
            <a:off x="6926263" y="1651000"/>
            <a:ext cx="3175" cy="93663"/>
          </a:xfrm>
          <a:custGeom>
            <a:avLst/>
            <a:gdLst/>
            <a:ahLst/>
            <a:cxnLst>
              <a:cxn ang="0">
                <a:pos x="1" y="58"/>
              </a:cxn>
              <a:cxn ang="0">
                <a:pos x="0" y="58"/>
              </a:cxn>
              <a:cxn ang="0">
                <a:pos x="0" y="0"/>
              </a:cxn>
              <a:cxn ang="0">
                <a:pos x="1" y="0"/>
              </a:cxn>
              <a:cxn ang="0">
                <a:pos x="1" y="58"/>
              </a:cxn>
            </a:cxnLst>
            <a:rect l="0" t="0" r="r" b="b"/>
            <a:pathLst>
              <a:path w="2" h="59">
                <a:moveTo>
                  <a:pt x="1" y="58"/>
                </a:moveTo>
                <a:lnTo>
                  <a:pt x="0" y="58"/>
                </a:lnTo>
                <a:lnTo>
                  <a:pt x="0" y="0"/>
                </a:lnTo>
                <a:lnTo>
                  <a:pt x="1" y="0"/>
                </a:lnTo>
                <a:lnTo>
                  <a:pt x="1" y="58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31" name="Freeform 19"/>
          <p:cNvSpPr>
            <a:spLocks/>
          </p:cNvSpPr>
          <p:nvPr/>
        </p:nvSpPr>
        <p:spPr bwMode="auto">
          <a:xfrm>
            <a:off x="2490788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32" name="Freeform 20"/>
          <p:cNvSpPr>
            <a:spLocks/>
          </p:cNvSpPr>
          <p:nvPr/>
        </p:nvSpPr>
        <p:spPr bwMode="auto">
          <a:xfrm>
            <a:off x="2741613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33" name="Freeform 21"/>
          <p:cNvSpPr>
            <a:spLocks/>
          </p:cNvSpPr>
          <p:nvPr/>
        </p:nvSpPr>
        <p:spPr bwMode="auto">
          <a:xfrm>
            <a:off x="2992438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34" name="Freeform 22"/>
          <p:cNvSpPr>
            <a:spLocks/>
          </p:cNvSpPr>
          <p:nvPr/>
        </p:nvSpPr>
        <p:spPr bwMode="auto">
          <a:xfrm>
            <a:off x="3243263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35" name="Freeform 23"/>
          <p:cNvSpPr>
            <a:spLocks/>
          </p:cNvSpPr>
          <p:nvPr/>
        </p:nvSpPr>
        <p:spPr bwMode="auto">
          <a:xfrm>
            <a:off x="3494088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36" name="Freeform 24"/>
          <p:cNvSpPr>
            <a:spLocks/>
          </p:cNvSpPr>
          <p:nvPr/>
        </p:nvSpPr>
        <p:spPr bwMode="auto">
          <a:xfrm>
            <a:off x="3746500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37" name="Freeform 25"/>
          <p:cNvSpPr>
            <a:spLocks/>
          </p:cNvSpPr>
          <p:nvPr/>
        </p:nvSpPr>
        <p:spPr bwMode="auto">
          <a:xfrm>
            <a:off x="3997325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38" name="Freeform 26"/>
          <p:cNvSpPr>
            <a:spLocks/>
          </p:cNvSpPr>
          <p:nvPr/>
        </p:nvSpPr>
        <p:spPr bwMode="auto">
          <a:xfrm>
            <a:off x="4248150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39" name="Freeform 27"/>
          <p:cNvSpPr>
            <a:spLocks/>
          </p:cNvSpPr>
          <p:nvPr/>
        </p:nvSpPr>
        <p:spPr bwMode="auto">
          <a:xfrm>
            <a:off x="4498975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40" name="Freeform 28"/>
          <p:cNvSpPr>
            <a:spLocks/>
          </p:cNvSpPr>
          <p:nvPr/>
        </p:nvSpPr>
        <p:spPr bwMode="auto">
          <a:xfrm>
            <a:off x="4749800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41" name="Freeform 29"/>
          <p:cNvSpPr>
            <a:spLocks/>
          </p:cNvSpPr>
          <p:nvPr/>
        </p:nvSpPr>
        <p:spPr bwMode="auto">
          <a:xfrm>
            <a:off x="5000625" y="539591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42" name="Freeform 30"/>
          <p:cNvSpPr>
            <a:spLocks/>
          </p:cNvSpPr>
          <p:nvPr/>
        </p:nvSpPr>
        <p:spPr bwMode="auto">
          <a:xfrm>
            <a:off x="5251450" y="5395913"/>
            <a:ext cx="115888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2" y="0"/>
              </a:cxn>
              <a:cxn ang="0">
                <a:pos x="72" y="0"/>
              </a:cxn>
              <a:cxn ang="0">
                <a:pos x="0" y="0"/>
              </a:cxn>
            </a:cxnLst>
            <a:rect l="0" t="0" r="r" b="b"/>
            <a:pathLst>
              <a:path w="73" h="1">
                <a:moveTo>
                  <a:pt x="0" y="0"/>
                </a:moveTo>
                <a:lnTo>
                  <a:pt x="0" y="0"/>
                </a:lnTo>
                <a:lnTo>
                  <a:pt x="72" y="0"/>
                </a:lnTo>
                <a:lnTo>
                  <a:pt x="72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43" name="Freeform 31"/>
          <p:cNvSpPr>
            <a:spLocks/>
          </p:cNvSpPr>
          <p:nvPr/>
        </p:nvSpPr>
        <p:spPr bwMode="auto">
          <a:xfrm>
            <a:off x="5503863" y="5395913"/>
            <a:ext cx="4445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7" y="0"/>
              </a:cxn>
              <a:cxn ang="0">
                <a:pos x="27" y="0"/>
              </a:cxn>
              <a:cxn ang="0">
                <a:pos x="0" y="0"/>
              </a:cxn>
            </a:cxnLst>
            <a:rect l="0" t="0" r="r" b="b"/>
            <a:pathLst>
              <a:path w="28" h="1">
                <a:moveTo>
                  <a:pt x="0" y="0"/>
                </a:moveTo>
                <a:lnTo>
                  <a:pt x="0" y="0"/>
                </a:lnTo>
                <a:lnTo>
                  <a:pt x="27" y="0"/>
                </a:lnTo>
                <a:lnTo>
                  <a:pt x="27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44" name="Freeform 32"/>
          <p:cNvSpPr>
            <a:spLocks/>
          </p:cNvSpPr>
          <p:nvPr/>
        </p:nvSpPr>
        <p:spPr bwMode="auto">
          <a:xfrm>
            <a:off x="6940550" y="314166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45" name="Freeform 33"/>
          <p:cNvSpPr>
            <a:spLocks/>
          </p:cNvSpPr>
          <p:nvPr/>
        </p:nvSpPr>
        <p:spPr bwMode="auto">
          <a:xfrm>
            <a:off x="7191375" y="314166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46" name="Freeform 34"/>
          <p:cNvSpPr>
            <a:spLocks/>
          </p:cNvSpPr>
          <p:nvPr/>
        </p:nvSpPr>
        <p:spPr bwMode="auto">
          <a:xfrm>
            <a:off x="7442200" y="314166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47" name="Freeform 35"/>
          <p:cNvSpPr>
            <a:spLocks/>
          </p:cNvSpPr>
          <p:nvPr/>
        </p:nvSpPr>
        <p:spPr bwMode="auto">
          <a:xfrm>
            <a:off x="7693025" y="314166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48" name="Freeform 36"/>
          <p:cNvSpPr>
            <a:spLocks/>
          </p:cNvSpPr>
          <p:nvPr/>
        </p:nvSpPr>
        <p:spPr bwMode="auto">
          <a:xfrm>
            <a:off x="7943850" y="314166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49" name="Freeform 37"/>
          <p:cNvSpPr>
            <a:spLocks/>
          </p:cNvSpPr>
          <p:nvPr/>
        </p:nvSpPr>
        <p:spPr bwMode="auto">
          <a:xfrm>
            <a:off x="8194675" y="3141663"/>
            <a:ext cx="1143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71" y="0"/>
              </a:cxn>
              <a:cxn ang="0">
                <a:pos x="71" y="0"/>
              </a:cxn>
              <a:cxn ang="0">
                <a:pos x="0" y="0"/>
              </a:cxn>
            </a:cxnLst>
            <a:rect l="0" t="0" r="r" b="b"/>
            <a:pathLst>
              <a:path w="72" h="1">
                <a:moveTo>
                  <a:pt x="0" y="0"/>
                </a:moveTo>
                <a:lnTo>
                  <a:pt x="0" y="0"/>
                </a:lnTo>
                <a:lnTo>
                  <a:pt x="71" y="0"/>
                </a:lnTo>
                <a:lnTo>
                  <a:pt x="7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50" name="Freeform 38"/>
          <p:cNvSpPr>
            <a:spLocks/>
          </p:cNvSpPr>
          <p:nvPr/>
        </p:nvSpPr>
        <p:spPr bwMode="auto">
          <a:xfrm>
            <a:off x="8445500" y="3141663"/>
            <a:ext cx="7302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45" y="0"/>
              </a:cxn>
              <a:cxn ang="0">
                <a:pos x="45" y="0"/>
              </a:cxn>
              <a:cxn ang="0">
                <a:pos x="0" y="0"/>
              </a:cxn>
            </a:cxnLst>
            <a:rect l="0" t="0" r="r" b="b"/>
            <a:pathLst>
              <a:path w="46" h="1">
                <a:moveTo>
                  <a:pt x="0" y="0"/>
                </a:moveTo>
                <a:lnTo>
                  <a:pt x="0" y="0"/>
                </a:lnTo>
                <a:lnTo>
                  <a:pt x="45" y="0"/>
                </a:lnTo>
                <a:lnTo>
                  <a:pt x="45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51" name="Oval 39"/>
          <p:cNvSpPr>
            <a:spLocks noChangeArrowheads="1"/>
          </p:cNvSpPr>
          <p:nvPr/>
        </p:nvSpPr>
        <p:spPr bwMode="auto">
          <a:xfrm>
            <a:off x="2254250" y="1528763"/>
            <a:ext cx="5008563" cy="5099050"/>
          </a:xfrm>
          <a:prstGeom prst="ellips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8952" name="Rectangle 40"/>
          <p:cNvSpPr>
            <a:spLocks noChangeArrowheads="1"/>
          </p:cNvSpPr>
          <p:nvPr/>
        </p:nvSpPr>
        <p:spPr bwMode="auto">
          <a:xfrm>
            <a:off x="2566988" y="2952750"/>
            <a:ext cx="122237" cy="1397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8953" name="Line 41"/>
          <p:cNvSpPr>
            <a:spLocks noChangeShapeType="1"/>
          </p:cNvSpPr>
          <p:nvPr/>
        </p:nvSpPr>
        <p:spPr bwMode="auto">
          <a:xfrm>
            <a:off x="2725738" y="2938463"/>
            <a:ext cx="41751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54" name="Freeform 42"/>
          <p:cNvSpPr>
            <a:spLocks/>
          </p:cNvSpPr>
          <p:nvPr/>
        </p:nvSpPr>
        <p:spPr bwMode="auto">
          <a:xfrm>
            <a:off x="2492375" y="5181600"/>
            <a:ext cx="109538" cy="209550"/>
          </a:xfrm>
          <a:custGeom>
            <a:avLst/>
            <a:gdLst/>
            <a:ahLst/>
            <a:cxnLst>
              <a:cxn ang="0">
                <a:pos x="35" y="122"/>
              </a:cxn>
              <a:cxn ang="0">
                <a:pos x="0" y="0"/>
              </a:cxn>
              <a:cxn ang="0">
                <a:pos x="35" y="0"/>
              </a:cxn>
              <a:cxn ang="0">
                <a:pos x="70" y="0"/>
              </a:cxn>
              <a:cxn ang="0">
                <a:pos x="35" y="122"/>
              </a:cxn>
            </a:cxnLst>
            <a:rect l="0" t="0" r="r" b="b"/>
            <a:pathLst>
              <a:path w="71" h="123">
                <a:moveTo>
                  <a:pt x="35" y="122"/>
                </a:moveTo>
                <a:lnTo>
                  <a:pt x="0" y="0"/>
                </a:lnTo>
                <a:lnTo>
                  <a:pt x="35" y="0"/>
                </a:lnTo>
                <a:lnTo>
                  <a:pt x="70" y="0"/>
                </a:lnTo>
                <a:lnTo>
                  <a:pt x="35" y="122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55" name="Line 43"/>
          <p:cNvSpPr>
            <a:spLocks noChangeShapeType="1"/>
          </p:cNvSpPr>
          <p:nvPr/>
        </p:nvSpPr>
        <p:spPr bwMode="auto">
          <a:xfrm>
            <a:off x="2566988" y="2932113"/>
            <a:ext cx="0" cy="22621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56" name="Freeform 44"/>
          <p:cNvSpPr>
            <a:spLocks/>
          </p:cNvSpPr>
          <p:nvPr/>
        </p:nvSpPr>
        <p:spPr bwMode="auto">
          <a:xfrm>
            <a:off x="2582863" y="5249863"/>
            <a:ext cx="192087" cy="153987"/>
          </a:xfrm>
          <a:custGeom>
            <a:avLst/>
            <a:gdLst/>
            <a:ahLst/>
            <a:cxnLst>
              <a:cxn ang="0">
                <a:pos x="0" y="89"/>
              </a:cxn>
              <a:cxn ang="0">
                <a:pos x="88" y="0"/>
              </a:cxn>
              <a:cxn ang="0">
                <a:pos x="114" y="16"/>
              </a:cxn>
              <a:cxn ang="0">
                <a:pos x="123" y="49"/>
              </a:cxn>
              <a:cxn ang="0">
                <a:pos x="0" y="89"/>
              </a:cxn>
            </a:cxnLst>
            <a:rect l="0" t="0" r="r" b="b"/>
            <a:pathLst>
              <a:path w="124" h="90">
                <a:moveTo>
                  <a:pt x="0" y="89"/>
                </a:moveTo>
                <a:lnTo>
                  <a:pt x="88" y="0"/>
                </a:lnTo>
                <a:lnTo>
                  <a:pt x="114" y="16"/>
                </a:lnTo>
                <a:lnTo>
                  <a:pt x="123" y="49"/>
                </a:lnTo>
                <a:lnTo>
                  <a:pt x="0" y="89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57" name="Line 45"/>
          <p:cNvSpPr>
            <a:spLocks noChangeShapeType="1"/>
          </p:cNvSpPr>
          <p:nvPr/>
        </p:nvSpPr>
        <p:spPr bwMode="auto">
          <a:xfrm flipH="1">
            <a:off x="2736850" y="2932113"/>
            <a:ext cx="4164013" cy="2362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58" name="Rectangle 46"/>
          <p:cNvSpPr>
            <a:spLocks noChangeArrowheads="1"/>
          </p:cNvSpPr>
          <p:nvPr/>
        </p:nvSpPr>
        <p:spPr bwMode="auto">
          <a:xfrm>
            <a:off x="4735513" y="4189413"/>
            <a:ext cx="3460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R</a:t>
            </a:r>
          </a:p>
        </p:txBody>
      </p:sp>
      <p:sp>
        <p:nvSpPr>
          <p:cNvPr id="38959" name="Rectangle 47"/>
          <p:cNvSpPr>
            <a:spLocks noChangeArrowheads="1"/>
          </p:cNvSpPr>
          <p:nvPr/>
        </p:nvSpPr>
        <p:spPr bwMode="auto">
          <a:xfrm>
            <a:off x="2538413" y="3605213"/>
            <a:ext cx="3206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F</a:t>
            </a:r>
          </a:p>
        </p:txBody>
      </p:sp>
      <p:sp>
        <p:nvSpPr>
          <p:cNvPr id="38960" name="Rectangle 48"/>
          <p:cNvSpPr>
            <a:spLocks noChangeArrowheads="1"/>
          </p:cNvSpPr>
          <p:nvPr/>
        </p:nvSpPr>
        <p:spPr bwMode="auto">
          <a:xfrm>
            <a:off x="2660650" y="3770313"/>
            <a:ext cx="257175" cy="3349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t</a:t>
            </a:r>
          </a:p>
        </p:txBody>
      </p:sp>
      <p:sp>
        <p:nvSpPr>
          <p:cNvPr id="38961" name="Rectangle 49"/>
          <p:cNvSpPr>
            <a:spLocks noChangeArrowheads="1"/>
          </p:cNvSpPr>
          <p:nvPr/>
        </p:nvSpPr>
        <p:spPr bwMode="auto">
          <a:xfrm>
            <a:off x="3230563" y="2471738"/>
            <a:ext cx="3206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F</a:t>
            </a:r>
          </a:p>
        </p:txBody>
      </p:sp>
      <p:sp>
        <p:nvSpPr>
          <p:cNvPr id="38962" name="Rectangle 50"/>
          <p:cNvSpPr>
            <a:spLocks noChangeArrowheads="1"/>
          </p:cNvSpPr>
          <p:nvPr/>
        </p:nvSpPr>
        <p:spPr bwMode="auto">
          <a:xfrm>
            <a:off x="3354388" y="2565400"/>
            <a:ext cx="3079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c</a:t>
            </a:r>
          </a:p>
        </p:txBody>
      </p:sp>
      <p:sp>
        <p:nvSpPr>
          <p:cNvPr id="38963" name="Line 51"/>
          <p:cNvSpPr>
            <a:spLocks noChangeShapeType="1"/>
          </p:cNvSpPr>
          <p:nvPr/>
        </p:nvSpPr>
        <p:spPr bwMode="auto">
          <a:xfrm flipV="1">
            <a:off x="6935788" y="1519238"/>
            <a:ext cx="350837" cy="14065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64" name="Line 52"/>
          <p:cNvSpPr>
            <a:spLocks noChangeShapeType="1"/>
          </p:cNvSpPr>
          <p:nvPr/>
        </p:nvSpPr>
        <p:spPr bwMode="auto">
          <a:xfrm flipV="1">
            <a:off x="6902450" y="2703513"/>
            <a:ext cx="1031875" cy="2127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65" name="Line 53"/>
          <p:cNvSpPr>
            <a:spLocks noChangeShapeType="1"/>
          </p:cNvSpPr>
          <p:nvPr/>
        </p:nvSpPr>
        <p:spPr bwMode="auto">
          <a:xfrm flipV="1">
            <a:off x="7910513" y="1701800"/>
            <a:ext cx="285750" cy="10048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66" name="Line 54"/>
          <p:cNvSpPr>
            <a:spLocks noChangeShapeType="1"/>
          </p:cNvSpPr>
          <p:nvPr/>
        </p:nvSpPr>
        <p:spPr bwMode="auto">
          <a:xfrm flipV="1">
            <a:off x="7261225" y="1366838"/>
            <a:ext cx="25400" cy="1952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67" name="Line 55"/>
          <p:cNvSpPr>
            <a:spLocks noChangeShapeType="1"/>
          </p:cNvSpPr>
          <p:nvPr/>
        </p:nvSpPr>
        <p:spPr bwMode="auto">
          <a:xfrm flipV="1">
            <a:off x="8196263" y="1366838"/>
            <a:ext cx="14287" cy="3349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68" name="Freeform 56"/>
          <p:cNvSpPr>
            <a:spLocks/>
          </p:cNvSpPr>
          <p:nvPr/>
        </p:nvSpPr>
        <p:spPr bwMode="auto">
          <a:xfrm>
            <a:off x="7308850" y="1366838"/>
            <a:ext cx="882650" cy="28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4" y="0"/>
              </a:cxn>
              <a:cxn ang="0">
                <a:pos x="342" y="16"/>
              </a:cxn>
              <a:cxn ang="0">
                <a:pos x="492" y="8"/>
              </a:cxn>
              <a:cxn ang="0">
                <a:pos x="571" y="0"/>
              </a:cxn>
            </a:cxnLst>
            <a:rect l="0" t="0" r="r" b="b"/>
            <a:pathLst>
              <a:path w="572" h="17">
                <a:moveTo>
                  <a:pt x="0" y="0"/>
                </a:moveTo>
                <a:lnTo>
                  <a:pt x="184" y="0"/>
                </a:lnTo>
                <a:lnTo>
                  <a:pt x="342" y="16"/>
                </a:lnTo>
                <a:lnTo>
                  <a:pt x="492" y="8"/>
                </a:lnTo>
                <a:lnTo>
                  <a:pt x="571" y="0"/>
                </a:lnTo>
              </a:path>
            </a:pathLst>
          </a:custGeom>
          <a:noFill/>
          <a:ln w="2857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69" name="Freeform 57"/>
          <p:cNvSpPr>
            <a:spLocks/>
          </p:cNvSpPr>
          <p:nvPr/>
        </p:nvSpPr>
        <p:spPr bwMode="auto">
          <a:xfrm>
            <a:off x="7308850" y="1366838"/>
            <a:ext cx="882650" cy="28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6" y="0"/>
              </a:cxn>
              <a:cxn ang="0">
                <a:pos x="61" y="0"/>
              </a:cxn>
              <a:cxn ang="0">
                <a:pos x="105" y="0"/>
              </a:cxn>
              <a:cxn ang="0">
                <a:pos x="140" y="0"/>
              </a:cxn>
              <a:cxn ang="0">
                <a:pos x="167" y="0"/>
              </a:cxn>
              <a:cxn ang="0">
                <a:pos x="202" y="0"/>
              </a:cxn>
              <a:cxn ang="0">
                <a:pos x="237" y="8"/>
              </a:cxn>
              <a:cxn ang="0">
                <a:pos x="255" y="8"/>
              </a:cxn>
              <a:cxn ang="0">
                <a:pos x="263" y="8"/>
              </a:cxn>
              <a:cxn ang="0">
                <a:pos x="307" y="16"/>
              </a:cxn>
              <a:cxn ang="0">
                <a:pos x="378" y="16"/>
              </a:cxn>
              <a:cxn ang="0">
                <a:pos x="413" y="8"/>
              </a:cxn>
              <a:cxn ang="0">
                <a:pos x="457" y="8"/>
              </a:cxn>
              <a:cxn ang="0">
                <a:pos x="527" y="8"/>
              </a:cxn>
              <a:cxn ang="0">
                <a:pos x="571" y="0"/>
              </a:cxn>
            </a:cxnLst>
            <a:rect l="0" t="0" r="r" b="b"/>
            <a:pathLst>
              <a:path w="572" h="17">
                <a:moveTo>
                  <a:pt x="0" y="0"/>
                </a:moveTo>
                <a:lnTo>
                  <a:pt x="26" y="0"/>
                </a:lnTo>
                <a:lnTo>
                  <a:pt x="61" y="0"/>
                </a:lnTo>
                <a:lnTo>
                  <a:pt x="105" y="0"/>
                </a:lnTo>
                <a:lnTo>
                  <a:pt x="140" y="0"/>
                </a:lnTo>
                <a:lnTo>
                  <a:pt x="167" y="0"/>
                </a:lnTo>
                <a:lnTo>
                  <a:pt x="202" y="0"/>
                </a:lnTo>
                <a:lnTo>
                  <a:pt x="237" y="8"/>
                </a:lnTo>
                <a:lnTo>
                  <a:pt x="255" y="8"/>
                </a:lnTo>
                <a:lnTo>
                  <a:pt x="263" y="8"/>
                </a:lnTo>
                <a:lnTo>
                  <a:pt x="307" y="16"/>
                </a:lnTo>
                <a:lnTo>
                  <a:pt x="378" y="16"/>
                </a:lnTo>
                <a:lnTo>
                  <a:pt x="413" y="8"/>
                </a:lnTo>
                <a:lnTo>
                  <a:pt x="457" y="8"/>
                </a:lnTo>
                <a:lnTo>
                  <a:pt x="527" y="8"/>
                </a:lnTo>
                <a:lnTo>
                  <a:pt x="571" y="0"/>
                </a:lnTo>
              </a:path>
            </a:pathLst>
          </a:custGeom>
          <a:noFill/>
          <a:ln w="2857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70" name="Rectangle 58"/>
          <p:cNvSpPr>
            <a:spLocks noChangeArrowheads="1"/>
          </p:cNvSpPr>
          <p:nvPr/>
        </p:nvSpPr>
        <p:spPr bwMode="auto">
          <a:xfrm>
            <a:off x="7313613" y="1973263"/>
            <a:ext cx="581025" cy="323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500">
                <a:solidFill>
                  <a:srgbClr val="000000"/>
                </a:solidFill>
                <a:latin typeface="Geneva" charset="0"/>
              </a:rPr>
              <a:t>Tool</a:t>
            </a:r>
          </a:p>
        </p:txBody>
      </p:sp>
      <p:sp>
        <p:nvSpPr>
          <p:cNvPr id="38971" name="Freeform 59"/>
          <p:cNvSpPr>
            <a:spLocks/>
          </p:cNvSpPr>
          <p:nvPr/>
        </p:nvSpPr>
        <p:spPr bwMode="auto">
          <a:xfrm>
            <a:off x="5937250" y="6118225"/>
            <a:ext cx="111125" cy="209550"/>
          </a:xfrm>
          <a:custGeom>
            <a:avLst/>
            <a:gdLst/>
            <a:ahLst/>
            <a:cxnLst>
              <a:cxn ang="0">
                <a:pos x="0" y="122"/>
              </a:cxn>
              <a:cxn ang="0">
                <a:pos x="9" y="0"/>
              </a:cxn>
              <a:cxn ang="0">
                <a:pos x="36" y="0"/>
              </a:cxn>
              <a:cxn ang="0">
                <a:pos x="71" y="8"/>
              </a:cxn>
              <a:cxn ang="0">
                <a:pos x="0" y="122"/>
              </a:cxn>
            </a:cxnLst>
            <a:rect l="0" t="0" r="r" b="b"/>
            <a:pathLst>
              <a:path w="72" h="123">
                <a:moveTo>
                  <a:pt x="0" y="122"/>
                </a:moveTo>
                <a:lnTo>
                  <a:pt x="9" y="0"/>
                </a:lnTo>
                <a:lnTo>
                  <a:pt x="36" y="0"/>
                </a:lnTo>
                <a:lnTo>
                  <a:pt x="71" y="8"/>
                </a:lnTo>
                <a:lnTo>
                  <a:pt x="0" y="122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72" name="Line 60"/>
          <p:cNvSpPr>
            <a:spLocks noChangeShapeType="1"/>
          </p:cNvSpPr>
          <p:nvPr/>
        </p:nvSpPr>
        <p:spPr bwMode="auto">
          <a:xfrm flipH="1">
            <a:off x="6011863" y="2944813"/>
            <a:ext cx="909637" cy="3186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73" name="Freeform 61"/>
          <p:cNvSpPr>
            <a:spLocks/>
          </p:cNvSpPr>
          <p:nvPr/>
        </p:nvSpPr>
        <p:spPr bwMode="auto">
          <a:xfrm>
            <a:off x="2560638" y="5405438"/>
            <a:ext cx="231775" cy="1127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9" y="0"/>
              </a:cxn>
              <a:cxn ang="0">
                <a:pos x="140" y="32"/>
              </a:cxn>
              <a:cxn ang="0">
                <a:pos x="123" y="65"/>
              </a:cxn>
              <a:cxn ang="0">
                <a:pos x="0" y="0"/>
              </a:cxn>
            </a:cxnLst>
            <a:rect l="0" t="0" r="r" b="b"/>
            <a:pathLst>
              <a:path w="150" h="66">
                <a:moveTo>
                  <a:pt x="0" y="0"/>
                </a:moveTo>
                <a:lnTo>
                  <a:pt x="149" y="0"/>
                </a:lnTo>
                <a:lnTo>
                  <a:pt x="140" y="32"/>
                </a:lnTo>
                <a:lnTo>
                  <a:pt x="123" y="65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74" name="Line 62"/>
          <p:cNvSpPr>
            <a:spLocks noChangeShapeType="1"/>
          </p:cNvSpPr>
          <p:nvPr/>
        </p:nvSpPr>
        <p:spPr bwMode="auto">
          <a:xfrm flipH="1" flipV="1">
            <a:off x="2790825" y="5480050"/>
            <a:ext cx="3122613" cy="8255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75" name="Rectangle 63"/>
          <p:cNvSpPr>
            <a:spLocks noChangeArrowheads="1"/>
          </p:cNvSpPr>
          <p:nvPr/>
        </p:nvSpPr>
        <p:spPr bwMode="auto">
          <a:xfrm>
            <a:off x="6283325" y="5183188"/>
            <a:ext cx="3206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F</a:t>
            </a:r>
          </a:p>
        </p:txBody>
      </p:sp>
      <p:sp>
        <p:nvSpPr>
          <p:cNvPr id="38976" name="Rectangle 64"/>
          <p:cNvSpPr>
            <a:spLocks noChangeArrowheads="1"/>
          </p:cNvSpPr>
          <p:nvPr/>
        </p:nvSpPr>
        <p:spPr bwMode="auto">
          <a:xfrm>
            <a:off x="2986088" y="5629275"/>
            <a:ext cx="3460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N</a:t>
            </a:r>
          </a:p>
        </p:txBody>
      </p:sp>
      <p:sp>
        <p:nvSpPr>
          <p:cNvPr id="38977" name="Arc 65"/>
          <p:cNvSpPr>
            <a:spLocks/>
          </p:cNvSpPr>
          <p:nvPr/>
        </p:nvSpPr>
        <p:spPr bwMode="auto">
          <a:xfrm>
            <a:off x="4124325" y="5399088"/>
            <a:ext cx="130175" cy="398462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78" name="Rectangle 66"/>
          <p:cNvSpPr>
            <a:spLocks noChangeArrowheads="1"/>
          </p:cNvSpPr>
          <p:nvPr/>
        </p:nvSpPr>
        <p:spPr bwMode="auto">
          <a:xfrm>
            <a:off x="4298950" y="5464175"/>
            <a:ext cx="3254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Symbol" pitchFamily="18" charset="2"/>
              </a:rPr>
              <a:t>a</a:t>
            </a:r>
          </a:p>
        </p:txBody>
      </p:sp>
      <p:sp>
        <p:nvSpPr>
          <p:cNvPr id="38979" name="Rectangle 67"/>
          <p:cNvSpPr>
            <a:spLocks noChangeArrowheads="1"/>
          </p:cNvSpPr>
          <p:nvPr/>
        </p:nvSpPr>
        <p:spPr bwMode="auto">
          <a:xfrm>
            <a:off x="4092575" y="4832350"/>
            <a:ext cx="69056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Symbol" pitchFamily="18" charset="2"/>
              </a:rPr>
              <a:t>b - a</a:t>
            </a:r>
          </a:p>
        </p:txBody>
      </p:sp>
      <p:sp>
        <p:nvSpPr>
          <p:cNvPr id="38980" name="Rectangle 68"/>
          <p:cNvSpPr>
            <a:spLocks noChangeArrowheads="1"/>
          </p:cNvSpPr>
          <p:nvPr/>
        </p:nvSpPr>
        <p:spPr bwMode="auto">
          <a:xfrm>
            <a:off x="3432175" y="4987925"/>
            <a:ext cx="30638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Symbol" pitchFamily="18" charset="2"/>
              </a:rPr>
              <a:t>b</a:t>
            </a:r>
          </a:p>
        </p:txBody>
      </p:sp>
      <p:sp>
        <p:nvSpPr>
          <p:cNvPr id="38981" name="Freeform 69"/>
          <p:cNvSpPr>
            <a:spLocks/>
          </p:cNvSpPr>
          <p:nvPr/>
        </p:nvSpPr>
        <p:spPr bwMode="auto">
          <a:xfrm>
            <a:off x="3238500" y="5040313"/>
            <a:ext cx="163513" cy="5762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6" y="25"/>
              </a:cxn>
              <a:cxn ang="0">
                <a:pos x="61" y="66"/>
              </a:cxn>
              <a:cxn ang="0">
                <a:pos x="88" y="106"/>
              </a:cxn>
              <a:cxn ang="0">
                <a:pos x="105" y="139"/>
              </a:cxn>
              <a:cxn ang="0">
                <a:pos x="105" y="155"/>
              </a:cxn>
              <a:cxn ang="0">
                <a:pos x="105" y="164"/>
              </a:cxn>
              <a:cxn ang="0">
                <a:pos x="105" y="180"/>
              </a:cxn>
              <a:cxn ang="0">
                <a:pos x="105" y="213"/>
              </a:cxn>
              <a:cxn ang="0">
                <a:pos x="105" y="229"/>
              </a:cxn>
              <a:cxn ang="0">
                <a:pos x="97" y="245"/>
              </a:cxn>
              <a:cxn ang="0">
                <a:pos x="88" y="270"/>
              </a:cxn>
              <a:cxn ang="0">
                <a:pos x="70" y="302"/>
              </a:cxn>
              <a:cxn ang="0">
                <a:pos x="53" y="327"/>
              </a:cxn>
              <a:cxn ang="0">
                <a:pos x="44" y="335"/>
              </a:cxn>
            </a:cxnLst>
            <a:rect l="0" t="0" r="r" b="b"/>
            <a:pathLst>
              <a:path w="106" h="336">
                <a:moveTo>
                  <a:pt x="0" y="0"/>
                </a:moveTo>
                <a:lnTo>
                  <a:pt x="26" y="25"/>
                </a:lnTo>
                <a:lnTo>
                  <a:pt x="61" y="66"/>
                </a:lnTo>
                <a:lnTo>
                  <a:pt x="88" y="106"/>
                </a:lnTo>
                <a:lnTo>
                  <a:pt x="105" y="139"/>
                </a:lnTo>
                <a:lnTo>
                  <a:pt x="105" y="155"/>
                </a:lnTo>
                <a:lnTo>
                  <a:pt x="105" y="164"/>
                </a:lnTo>
                <a:lnTo>
                  <a:pt x="105" y="180"/>
                </a:lnTo>
                <a:lnTo>
                  <a:pt x="105" y="213"/>
                </a:lnTo>
                <a:lnTo>
                  <a:pt x="105" y="229"/>
                </a:lnTo>
                <a:lnTo>
                  <a:pt x="97" y="245"/>
                </a:lnTo>
                <a:lnTo>
                  <a:pt x="88" y="270"/>
                </a:lnTo>
                <a:lnTo>
                  <a:pt x="70" y="302"/>
                </a:lnTo>
                <a:lnTo>
                  <a:pt x="53" y="327"/>
                </a:lnTo>
                <a:lnTo>
                  <a:pt x="44" y="335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82" name="Freeform 70"/>
          <p:cNvSpPr>
            <a:spLocks/>
          </p:cNvSpPr>
          <p:nvPr/>
        </p:nvSpPr>
        <p:spPr bwMode="auto">
          <a:xfrm>
            <a:off x="3852863" y="4719638"/>
            <a:ext cx="203200" cy="6588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" y="16"/>
              </a:cxn>
              <a:cxn ang="0">
                <a:pos x="44" y="49"/>
              </a:cxn>
              <a:cxn ang="0">
                <a:pos x="61" y="65"/>
              </a:cxn>
              <a:cxn ang="0">
                <a:pos x="88" y="98"/>
              </a:cxn>
              <a:cxn ang="0">
                <a:pos x="96" y="114"/>
              </a:cxn>
              <a:cxn ang="0">
                <a:pos x="114" y="147"/>
              </a:cxn>
              <a:cxn ang="0">
                <a:pos x="123" y="163"/>
              </a:cxn>
              <a:cxn ang="0">
                <a:pos x="123" y="180"/>
              </a:cxn>
              <a:cxn ang="0">
                <a:pos x="123" y="188"/>
              </a:cxn>
              <a:cxn ang="0">
                <a:pos x="123" y="204"/>
              </a:cxn>
              <a:cxn ang="0">
                <a:pos x="131" y="245"/>
              </a:cxn>
              <a:cxn ang="0">
                <a:pos x="131" y="261"/>
              </a:cxn>
              <a:cxn ang="0">
                <a:pos x="123" y="294"/>
              </a:cxn>
              <a:cxn ang="0">
                <a:pos x="123" y="302"/>
              </a:cxn>
              <a:cxn ang="0">
                <a:pos x="123" y="310"/>
              </a:cxn>
              <a:cxn ang="0">
                <a:pos x="114" y="335"/>
              </a:cxn>
              <a:cxn ang="0">
                <a:pos x="105" y="359"/>
              </a:cxn>
              <a:cxn ang="0">
                <a:pos x="88" y="376"/>
              </a:cxn>
              <a:cxn ang="0">
                <a:pos x="79" y="384"/>
              </a:cxn>
            </a:cxnLst>
            <a:rect l="0" t="0" r="r" b="b"/>
            <a:pathLst>
              <a:path w="132" h="385">
                <a:moveTo>
                  <a:pt x="0" y="0"/>
                </a:moveTo>
                <a:lnTo>
                  <a:pt x="17" y="16"/>
                </a:lnTo>
                <a:lnTo>
                  <a:pt x="44" y="49"/>
                </a:lnTo>
                <a:lnTo>
                  <a:pt x="61" y="65"/>
                </a:lnTo>
                <a:lnTo>
                  <a:pt x="88" y="98"/>
                </a:lnTo>
                <a:lnTo>
                  <a:pt x="96" y="114"/>
                </a:lnTo>
                <a:lnTo>
                  <a:pt x="114" y="147"/>
                </a:lnTo>
                <a:lnTo>
                  <a:pt x="123" y="163"/>
                </a:lnTo>
                <a:lnTo>
                  <a:pt x="123" y="180"/>
                </a:lnTo>
                <a:lnTo>
                  <a:pt x="123" y="188"/>
                </a:lnTo>
                <a:lnTo>
                  <a:pt x="123" y="204"/>
                </a:lnTo>
                <a:lnTo>
                  <a:pt x="131" y="245"/>
                </a:lnTo>
                <a:lnTo>
                  <a:pt x="131" y="261"/>
                </a:lnTo>
                <a:lnTo>
                  <a:pt x="123" y="294"/>
                </a:lnTo>
                <a:lnTo>
                  <a:pt x="123" y="302"/>
                </a:lnTo>
                <a:lnTo>
                  <a:pt x="123" y="310"/>
                </a:lnTo>
                <a:lnTo>
                  <a:pt x="114" y="335"/>
                </a:lnTo>
                <a:lnTo>
                  <a:pt x="105" y="359"/>
                </a:lnTo>
                <a:lnTo>
                  <a:pt x="88" y="376"/>
                </a:lnTo>
                <a:lnTo>
                  <a:pt x="79" y="384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83" name="Rectangle 71"/>
          <p:cNvSpPr>
            <a:spLocks noChangeArrowheads="1"/>
          </p:cNvSpPr>
          <p:nvPr/>
        </p:nvSpPr>
        <p:spPr bwMode="auto">
          <a:xfrm>
            <a:off x="6907213" y="1436688"/>
            <a:ext cx="325437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Symbol" pitchFamily="18" charset="2"/>
              </a:rPr>
              <a:t>a</a:t>
            </a:r>
          </a:p>
        </p:txBody>
      </p:sp>
      <p:sp>
        <p:nvSpPr>
          <p:cNvPr id="38984" name="Freeform 72"/>
          <p:cNvSpPr>
            <a:spLocks/>
          </p:cNvSpPr>
          <p:nvPr/>
        </p:nvSpPr>
        <p:spPr bwMode="auto">
          <a:xfrm>
            <a:off x="6915150" y="1812925"/>
            <a:ext cx="231775" cy="57150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" y="16"/>
              </a:cxn>
              <a:cxn ang="0">
                <a:pos x="26" y="8"/>
              </a:cxn>
              <a:cxn ang="0">
                <a:pos x="44" y="0"/>
              </a:cxn>
              <a:cxn ang="0">
                <a:pos x="62" y="0"/>
              </a:cxn>
              <a:cxn ang="0">
                <a:pos x="70" y="0"/>
              </a:cxn>
              <a:cxn ang="0">
                <a:pos x="79" y="0"/>
              </a:cxn>
              <a:cxn ang="0">
                <a:pos x="105" y="8"/>
              </a:cxn>
              <a:cxn ang="0">
                <a:pos x="123" y="16"/>
              </a:cxn>
              <a:cxn ang="0">
                <a:pos x="141" y="24"/>
              </a:cxn>
              <a:cxn ang="0">
                <a:pos x="149" y="32"/>
              </a:cxn>
            </a:cxnLst>
            <a:rect l="0" t="0" r="r" b="b"/>
            <a:pathLst>
              <a:path w="150" h="33">
                <a:moveTo>
                  <a:pt x="0" y="24"/>
                </a:moveTo>
                <a:lnTo>
                  <a:pt x="9" y="16"/>
                </a:lnTo>
                <a:lnTo>
                  <a:pt x="26" y="8"/>
                </a:lnTo>
                <a:lnTo>
                  <a:pt x="44" y="0"/>
                </a:lnTo>
                <a:lnTo>
                  <a:pt x="62" y="0"/>
                </a:lnTo>
                <a:lnTo>
                  <a:pt x="70" y="0"/>
                </a:lnTo>
                <a:lnTo>
                  <a:pt x="79" y="0"/>
                </a:lnTo>
                <a:lnTo>
                  <a:pt x="105" y="8"/>
                </a:lnTo>
                <a:lnTo>
                  <a:pt x="123" y="16"/>
                </a:lnTo>
                <a:lnTo>
                  <a:pt x="141" y="24"/>
                </a:lnTo>
                <a:lnTo>
                  <a:pt x="149" y="32"/>
                </a:lnTo>
              </a:path>
            </a:pathLst>
          </a:custGeom>
          <a:noFill/>
          <a:ln w="2857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85" name="Freeform 73"/>
          <p:cNvSpPr>
            <a:spLocks/>
          </p:cNvSpPr>
          <p:nvPr/>
        </p:nvSpPr>
        <p:spPr bwMode="auto">
          <a:xfrm>
            <a:off x="6670675" y="3741738"/>
            <a:ext cx="231775" cy="57150"/>
          </a:xfrm>
          <a:custGeom>
            <a:avLst/>
            <a:gdLst/>
            <a:ahLst/>
            <a:cxnLst>
              <a:cxn ang="0">
                <a:pos x="149" y="0"/>
              </a:cxn>
              <a:cxn ang="0">
                <a:pos x="140" y="8"/>
              </a:cxn>
              <a:cxn ang="0">
                <a:pos x="114" y="25"/>
              </a:cxn>
              <a:cxn ang="0">
                <a:pos x="97" y="33"/>
              </a:cxn>
              <a:cxn ang="0">
                <a:pos x="79" y="33"/>
              </a:cxn>
              <a:cxn ang="0">
                <a:pos x="70" y="33"/>
              </a:cxn>
              <a:cxn ang="0">
                <a:pos x="61" y="33"/>
              </a:cxn>
              <a:cxn ang="0">
                <a:pos x="44" y="33"/>
              </a:cxn>
              <a:cxn ang="0">
                <a:pos x="26" y="25"/>
              </a:cxn>
              <a:cxn ang="0">
                <a:pos x="9" y="17"/>
              </a:cxn>
              <a:cxn ang="0">
                <a:pos x="0" y="8"/>
              </a:cxn>
            </a:cxnLst>
            <a:rect l="0" t="0" r="r" b="b"/>
            <a:pathLst>
              <a:path w="150" h="34">
                <a:moveTo>
                  <a:pt x="149" y="0"/>
                </a:moveTo>
                <a:lnTo>
                  <a:pt x="140" y="8"/>
                </a:lnTo>
                <a:lnTo>
                  <a:pt x="114" y="25"/>
                </a:lnTo>
                <a:lnTo>
                  <a:pt x="97" y="33"/>
                </a:lnTo>
                <a:lnTo>
                  <a:pt x="79" y="33"/>
                </a:lnTo>
                <a:lnTo>
                  <a:pt x="70" y="33"/>
                </a:lnTo>
                <a:lnTo>
                  <a:pt x="61" y="33"/>
                </a:lnTo>
                <a:lnTo>
                  <a:pt x="44" y="33"/>
                </a:lnTo>
                <a:lnTo>
                  <a:pt x="26" y="25"/>
                </a:lnTo>
                <a:lnTo>
                  <a:pt x="9" y="17"/>
                </a:lnTo>
                <a:lnTo>
                  <a:pt x="0" y="8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86" name="Rectangle 74"/>
          <p:cNvSpPr>
            <a:spLocks noChangeArrowheads="1"/>
          </p:cNvSpPr>
          <p:nvPr/>
        </p:nvSpPr>
        <p:spPr bwMode="auto">
          <a:xfrm>
            <a:off x="6581775" y="3813175"/>
            <a:ext cx="325438" cy="3381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Symbol" pitchFamily="18" charset="2"/>
              </a:rPr>
              <a:t>a</a:t>
            </a:r>
          </a:p>
        </p:txBody>
      </p:sp>
      <p:sp>
        <p:nvSpPr>
          <p:cNvPr id="38987" name="Freeform 75"/>
          <p:cNvSpPr>
            <a:spLocks/>
          </p:cNvSpPr>
          <p:nvPr/>
        </p:nvSpPr>
        <p:spPr bwMode="auto">
          <a:xfrm>
            <a:off x="5707063" y="6019800"/>
            <a:ext cx="314325" cy="223838"/>
          </a:xfrm>
          <a:custGeom>
            <a:avLst/>
            <a:gdLst/>
            <a:ahLst/>
            <a:cxnLst>
              <a:cxn ang="0">
                <a:pos x="202" y="41"/>
              </a:cxn>
              <a:cxn ang="0">
                <a:pos x="35" y="0"/>
              </a:cxn>
              <a:cxn ang="0">
                <a:pos x="0" y="130"/>
              </a:cxn>
            </a:cxnLst>
            <a:rect l="0" t="0" r="r" b="b"/>
            <a:pathLst>
              <a:path w="203" h="131">
                <a:moveTo>
                  <a:pt x="202" y="41"/>
                </a:moveTo>
                <a:lnTo>
                  <a:pt x="35" y="0"/>
                </a:lnTo>
                <a:lnTo>
                  <a:pt x="0" y="13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88" name="Freeform 76"/>
          <p:cNvSpPr>
            <a:spLocks/>
          </p:cNvSpPr>
          <p:nvPr/>
        </p:nvSpPr>
        <p:spPr bwMode="auto">
          <a:xfrm>
            <a:off x="5008563" y="1528763"/>
            <a:ext cx="220662" cy="1571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1" y="41"/>
              </a:cxn>
              <a:cxn ang="0">
                <a:pos x="115" y="66"/>
              </a:cxn>
              <a:cxn ang="0">
                <a:pos x="106" y="90"/>
              </a:cxn>
              <a:cxn ang="0">
                <a:pos x="0" y="0"/>
              </a:cxn>
            </a:cxnLst>
            <a:rect l="0" t="0" r="r" b="b"/>
            <a:pathLst>
              <a:path w="142" h="91">
                <a:moveTo>
                  <a:pt x="0" y="0"/>
                </a:moveTo>
                <a:lnTo>
                  <a:pt x="141" y="41"/>
                </a:lnTo>
                <a:lnTo>
                  <a:pt x="115" y="66"/>
                </a:lnTo>
                <a:lnTo>
                  <a:pt x="106" y="9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89" name="Line 77"/>
          <p:cNvSpPr>
            <a:spLocks noChangeShapeType="1"/>
          </p:cNvSpPr>
          <p:nvPr/>
        </p:nvSpPr>
        <p:spPr bwMode="auto">
          <a:xfrm flipH="1" flipV="1">
            <a:off x="5157788" y="1611313"/>
            <a:ext cx="1771650" cy="13223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90" name="Freeform 78"/>
          <p:cNvSpPr>
            <a:spLocks/>
          </p:cNvSpPr>
          <p:nvPr/>
        </p:nvSpPr>
        <p:spPr bwMode="auto">
          <a:xfrm>
            <a:off x="2546350" y="5153025"/>
            <a:ext cx="177800" cy="211138"/>
          </a:xfrm>
          <a:custGeom>
            <a:avLst/>
            <a:gdLst/>
            <a:ahLst/>
            <a:cxnLst>
              <a:cxn ang="0">
                <a:pos x="0" y="122"/>
              </a:cxn>
              <a:cxn ang="0">
                <a:pos x="53" y="0"/>
              </a:cxn>
              <a:cxn ang="0">
                <a:pos x="79" y="16"/>
              </a:cxn>
              <a:cxn ang="0">
                <a:pos x="114" y="32"/>
              </a:cxn>
              <a:cxn ang="0">
                <a:pos x="0" y="122"/>
              </a:cxn>
            </a:cxnLst>
            <a:rect l="0" t="0" r="r" b="b"/>
            <a:pathLst>
              <a:path w="115" h="123">
                <a:moveTo>
                  <a:pt x="0" y="122"/>
                </a:moveTo>
                <a:lnTo>
                  <a:pt x="53" y="0"/>
                </a:lnTo>
                <a:lnTo>
                  <a:pt x="79" y="16"/>
                </a:lnTo>
                <a:lnTo>
                  <a:pt x="114" y="32"/>
                </a:lnTo>
                <a:lnTo>
                  <a:pt x="0" y="122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91" name="Line 79"/>
          <p:cNvSpPr>
            <a:spLocks noChangeShapeType="1"/>
          </p:cNvSpPr>
          <p:nvPr/>
        </p:nvSpPr>
        <p:spPr bwMode="auto">
          <a:xfrm flipH="1">
            <a:off x="2681288" y="1535113"/>
            <a:ext cx="2336800" cy="36750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92" name="Rectangle 80"/>
          <p:cNvSpPr>
            <a:spLocks noChangeArrowheads="1"/>
          </p:cNvSpPr>
          <p:nvPr/>
        </p:nvSpPr>
        <p:spPr bwMode="auto">
          <a:xfrm>
            <a:off x="5181600" y="1828800"/>
            <a:ext cx="3206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F</a:t>
            </a:r>
          </a:p>
        </p:txBody>
      </p:sp>
      <p:sp>
        <p:nvSpPr>
          <p:cNvPr id="38993" name="Rectangle 81"/>
          <p:cNvSpPr>
            <a:spLocks noChangeArrowheads="1"/>
          </p:cNvSpPr>
          <p:nvPr/>
        </p:nvSpPr>
        <p:spPr bwMode="auto">
          <a:xfrm>
            <a:off x="5287963" y="1930400"/>
            <a:ext cx="3079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s</a:t>
            </a:r>
          </a:p>
        </p:txBody>
      </p:sp>
      <p:sp>
        <p:nvSpPr>
          <p:cNvPr id="38994" name="Arc 82"/>
          <p:cNvSpPr>
            <a:spLocks/>
          </p:cNvSpPr>
          <p:nvPr/>
        </p:nvSpPr>
        <p:spPr bwMode="auto">
          <a:xfrm>
            <a:off x="5951538" y="2400300"/>
            <a:ext cx="190500" cy="517525"/>
          </a:xfrm>
          <a:custGeom>
            <a:avLst/>
            <a:gdLst>
              <a:gd name="G0" fmla="+- 21600 0 0"/>
              <a:gd name="G1" fmla="+- 21599 0 0"/>
              <a:gd name="G2" fmla="+- 21600 0 0"/>
              <a:gd name="T0" fmla="*/ 0 w 21600"/>
              <a:gd name="T1" fmla="*/ 21599 h 21599"/>
              <a:gd name="T2" fmla="*/ 21425 w 21600"/>
              <a:gd name="T3" fmla="*/ 0 h 21599"/>
              <a:gd name="T4" fmla="*/ 21600 w 21600"/>
              <a:gd name="T5" fmla="*/ 21599 h 2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9" fill="none" extrusionOk="0">
                <a:moveTo>
                  <a:pt x="0" y="21599"/>
                </a:moveTo>
                <a:cubicBezTo>
                  <a:pt x="0" y="9737"/>
                  <a:pt x="9564" y="95"/>
                  <a:pt x="21424" y="-1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737"/>
                  <a:pt x="9564" y="95"/>
                  <a:pt x="21424" y="-1"/>
                </a:cubicBezTo>
                <a:lnTo>
                  <a:pt x="21600" y="21599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95" name="Rectangle 83"/>
          <p:cNvSpPr>
            <a:spLocks noChangeArrowheads="1"/>
          </p:cNvSpPr>
          <p:nvPr/>
        </p:nvSpPr>
        <p:spPr bwMode="auto">
          <a:xfrm>
            <a:off x="5672138" y="2359025"/>
            <a:ext cx="300037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38996" name="Arc 84"/>
          <p:cNvSpPr>
            <a:spLocks/>
          </p:cNvSpPr>
          <p:nvPr/>
        </p:nvSpPr>
        <p:spPr bwMode="auto">
          <a:xfrm>
            <a:off x="5843588" y="2946400"/>
            <a:ext cx="177800" cy="463550"/>
          </a:xfrm>
          <a:custGeom>
            <a:avLst/>
            <a:gdLst>
              <a:gd name="G0" fmla="+- 21600 0 0"/>
              <a:gd name="G1" fmla="+- 80 0 0"/>
              <a:gd name="G2" fmla="+- 21600 0 0"/>
              <a:gd name="T0" fmla="*/ 21411 w 21600"/>
              <a:gd name="T1" fmla="*/ 21679 h 21679"/>
              <a:gd name="T2" fmla="*/ 0 w 21600"/>
              <a:gd name="T3" fmla="*/ 0 h 21679"/>
              <a:gd name="T4" fmla="*/ 21600 w 21600"/>
              <a:gd name="T5" fmla="*/ 80 h 21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79" fill="none" extrusionOk="0">
                <a:moveTo>
                  <a:pt x="21410" y="21679"/>
                </a:moveTo>
                <a:cubicBezTo>
                  <a:pt x="9555" y="21575"/>
                  <a:pt x="0" y="11935"/>
                  <a:pt x="0" y="80"/>
                </a:cubicBezTo>
                <a:cubicBezTo>
                  <a:pt x="-1" y="53"/>
                  <a:pt x="0" y="26"/>
                  <a:pt x="0" y="0"/>
                </a:cubicBezTo>
              </a:path>
              <a:path w="21600" h="21679" stroke="0" extrusionOk="0">
                <a:moveTo>
                  <a:pt x="21410" y="21679"/>
                </a:moveTo>
                <a:cubicBezTo>
                  <a:pt x="9555" y="21575"/>
                  <a:pt x="0" y="11935"/>
                  <a:pt x="0" y="80"/>
                </a:cubicBezTo>
                <a:cubicBezTo>
                  <a:pt x="-1" y="53"/>
                  <a:pt x="0" y="26"/>
                  <a:pt x="0" y="0"/>
                </a:cubicBezTo>
                <a:lnTo>
                  <a:pt x="21600" y="8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97" name="Rectangle 85"/>
          <p:cNvSpPr>
            <a:spLocks noChangeArrowheads="1"/>
          </p:cNvSpPr>
          <p:nvPr/>
        </p:nvSpPr>
        <p:spPr bwMode="auto">
          <a:xfrm>
            <a:off x="5251450" y="3057525"/>
            <a:ext cx="69056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Symbol" pitchFamily="18" charset="2"/>
              </a:rPr>
              <a:t>b - a</a:t>
            </a:r>
          </a:p>
        </p:txBody>
      </p:sp>
      <p:sp>
        <p:nvSpPr>
          <p:cNvPr id="38998" name="Arc 86"/>
          <p:cNvSpPr>
            <a:spLocks/>
          </p:cNvSpPr>
          <p:nvPr/>
        </p:nvSpPr>
        <p:spPr bwMode="auto">
          <a:xfrm>
            <a:off x="2560638" y="4665663"/>
            <a:ext cx="354012" cy="188912"/>
          </a:xfrm>
          <a:custGeom>
            <a:avLst/>
            <a:gdLst>
              <a:gd name="G0" fmla="+- 94 0 0"/>
              <a:gd name="G1" fmla="+- 21600 0 0"/>
              <a:gd name="G2" fmla="+- 21600 0 0"/>
              <a:gd name="T0" fmla="*/ 0 w 21694"/>
              <a:gd name="T1" fmla="*/ 0 h 21600"/>
              <a:gd name="T2" fmla="*/ 21694 w 21694"/>
              <a:gd name="T3" fmla="*/ 21600 h 21600"/>
              <a:gd name="T4" fmla="*/ 94 w 2169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94" h="21600" fill="none" extrusionOk="0">
                <a:moveTo>
                  <a:pt x="0" y="0"/>
                </a:moveTo>
                <a:cubicBezTo>
                  <a:pt x="31" y="0"/>
                  <a:pt x="62" y="-1"/>
                  <a:pt x="94" y="0"/>
                </a:cubicBezTo>
                <a:cubicBezTo>
                  <a:pt x="12023" y="0"/>
                  <a:pt x="21694" y="9670"/>
                  <a:pt x="21694" y="21600"/>
                </a:cubicBezTo>
              </a:path>
              <a:path w="21694" h="21600" stroke="0" extrusionOk="0">
                <a:moveTo>
                  <a:pt x="0" y="0"/>
                </a:moveTo>
                <a:cubicBezTo>
                  <a:pt x="31" y="0"/>
                  <a:pt x="62" y="-1"/>
                  <a:pt x="94" y="0"/>
                </a:cubicBezTo>
                <a:cubicBezTo>
                  <a:pt x="12023" y="0"/>
                  <a:pt x="21694" y="9670"/>
                  <a:pt x="21694" y="21600"/>
                </a:cubicBezTo>
                <a:lnTo>
                  <a:pt x="94" y="2160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999" name="Rectangle 87"/>
          <p:cNvSpPr>
            <a:spLocks noChangeArrowheads="1"/>
          </p:cNvSpPr>
          <p:nvPr/>
        </p:nvSpPr>
        <p:spPr bwMode="auto">
          <a:xfrm>
            <a:off x="2646363" y="4287838"/>
            <a:ext cx="300037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39000" name="Rectangle 88"/>
          <p:cNvSpPr>
            <a:spLocks noChangeArrowheads="1"/>
          </p:cNvSpPr>
          <p:nvPr/>
        </p:nvSpPr>
        <p:spPr bwMode="auto">
          <a:xfrm>
            <a:off x="3657600" y="3505200"/>
            <a:ext cx="3206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F</a:t>
            </a:r>
          </a:p>
        </p:txBody>
      </p:sp>
      <p:sp>
        <p:nvSpPr>
          <p:cNvPr id="39001" name="Rectangle 89"/>
          <p:cNvSpPr>
            <a:spLocks noChangeArrowheads="1"/>
          </p:cNvSpPr>
          <p:nvPr/>
        </p:nvSpPr>
        <p:spPr bwMode="auto">
          <a:xfrm>
            <a:off x="3733800" y="3657600"/>
            <a:ext cx="3206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  <a:latin typeface="New York" charset="0"/>
              </a:rPr>
              <a:t>n</a:t>
            </a:r>
          </a:p>
        </p:txBody>
      </p:sp>
      <p:sp>
        <p:nvSpPr>
          <p:cNvPr id="39002" name="Freeform 90"/>
          <p:cNvSpPr>
            <a:spLocks/>
          </p:cNvSpPr>
          <p:nvPr/>
        </p:nvSpPr>
        <p:spPr bwMode="auto">
          <a:xfrm>
            <a:off x="2533650" y="2889250"/>
            <a:ext cx="204788" cy="98425"/>
          </a:xfrm>
          <a:custGeom>
            <a:avLst/>
            <a:gdLst/>
            <a:ahLst/>
            <a:cxnLst>
              <a:cxn ang="0">
                <a:pos x="0" y="33"/>
              </a:cxn>
              <a:cxn ang="0">
                <a:pos x="132" y="0"/>
              </a:cxn>
              <a:cxn ang="0">
                <a:pos x="132" y="33"/>
              </a:cxn>
              <a:cxn ang="0">
                <a:pos x="132" y="57"/>
              </a:cxn>
              <a:cxn ang="0">
                <a:pos x="0" y="33"/>
              </a:cxn>
            </a:cxnLst>
            <a:rect l="0" t="0" r="r" b="b"/>
            <a:pathLst>
              <a:path w="133" h="58">
                <a:moveTo>
                  <a:pt x="0" y="33"/>
                </a:moveTo>
                <a:lnTo>
                  <a:pt x="132" y="0"/>
                </a:lnTo>
                <a:lnTo>
                  <a:pt x="132" y="33"/>
                </a:lnTo>
                <a:lnTo>
                  <a:pt x="132" y="57"/>
                </a:lnTo>
                <a:lnTo>
                  <a:pt x="0" y="33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003" name="Line 91"/>
          <p:cNvSpPr>
            <a:spLocks noChangeShapeType="1"/>
          </p:cNvSpPr>
          <p:nvPr/>
        </p:nvSpPr>
        <p:spPr bwMode="auto">
          <a:xfrm flipH="1" flipV="1">
            <a:off x="6904038" y="1450975"/>
            <a:ext cx="9525" cy="26320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004" name="Line 92"/>
          <p:cNvSpPr>
            <a:spLocks noChangeShapeType="1"/>
          </p:cNvSpPr>
          <p:nvPr/>
        </p:nvSpPr>
        <p:spPr bwMode="auto">
          <a:xfrm flipV="1">
            <a:off x="2524125" y="5373688"/>
            <a:ext cx="3536950" cy="1587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005" name="Line 93"/>
          <p:cNvSpPr>
            <a:spLocks noChangeShapeType="1"/>
          </p:cNvSpPr>
          <p:nvPr/>
        </p:nvSpPr>
        <p:spPr bwMode="auto">
          <a:xfrm>
            <a:off x="4953000" y="1676400"/>
            <a:ext cx="1524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006" name="Line 94"/>
          <p:cNvSpPr>
            <a:spLocks noChangeShapeType="1"/>
          </p:cNvSpPr>
          <p:nvPr/>
        </p:nvSpPr>
        <p:spPr bwMode="auto">
          <a:xfrm flipV="1">
            <a:off x="5105400" y="1600200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3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3124200" y="6629400"/>
            <a:ext cx="2895600" cy="476250"/>
          </a:xfrm>
        </p:spPr>
        <p:txBody>
          <a:bodyPr>
            <a:normAutofit/>
          </a:bodyPr>
          <a:lstStyle/>
          <a:p>
            <a:pPr>
              <a:defRPr/>
            </a:pPr>
            <a:fld id="{E33728E1-4DCE-45E7-8943-BA29CA4501C6}" type="slidenum">
              <a:rPr lang="en-US" altLang="zh-CN" smtClean="0"/>
              <a:pPr>
                <a:defRPr/>
              </a:pPr>
              <a:t>22</a:t>
            </a:fld>
            <a:endParaRPr lang="en-US" altLang="zh-CN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193" y="1676400"/>
            <a:ext cx="8948867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3124200" y="6245225"/>
            <a:ext cx="2895600" cy="476250"/>
          </a:xfrm>
        </p:spPr>
        <p:txBody>
          <a:bodyPr>
            <a:normAutofit/>
          </a:bodyPr>
          <a:lstStyle/>
          <a:p>
            <a:pPr>
              <a:defRPr/>
            </a:pPr>
            <a:fld id="{E33728E1-4DCE-45E7-8943-BA29CA4501C6}" type="slidenum">
              <a:rPr lang="en-US" altLang="zh-CN" smtClean="0"/>
              <a:pPr>
                <a:defRPr/>
              </a:pPr>
              <a:t>23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dirty="0" smtClean="0"/>
              <a:t>Cutting Forces</a:t>
            </a:r>
            <a:endParaRPr lang="en-AU" altLang="en-US" sz="4000" b="1" dirty="0" smtClean="0"/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Forces considered in orthogonal cutting include</a:t>
            </a:r>
          </a:p>
          <a:p>
            <a:pPr marL="777875" lvl="1" indent="-457200" eaLnBrk="1" hangingPunct="1"/>
            <a:r>
              <a:rPr lang="en-US" altLang="en-US" sz="2100" dirty="0" smtClean="0">
                <a:latin typeface="Arial" pitchFamily="34" charset="0"/>
              </a:rPr>
              <a:t>Cutting, friction (tool face), and shear forces</a:t>
            </a:r>
          </a:p>
          <a:p>
            <a:pPr marL="457200" indent="-457200" eaLnBrk="1" hangingPunct="1"/>
            <a:r>
              <a:rPr lang="en-US" altLang="en-US" sz="2400" b="1" dirty="0" smtClean="0">
                <a:latin typeface="Arial" pitchFamily="34" charset="0"/>
              </a:rPr>
              <a:t>C</a:t>
            </a:r>
            <a:r>
              <a:rPr lang="el-GR" altLang="en-US" sz="2400" b="1" dirty="0" smtClean="0">
                <a:latin typeface="Arial" pitchFamily="34" charset="0"/>
              </a:rPr>
              <a:t>utting</a:t>
            </a:r>
            <a:r>
              <a:rPr lang="en-US" altLang="en-US" sz="2400" b="1" dirty="0" smtClean="0">
                <a:latin typeface="Arial" pitchFamily="34" charset="0"/>
              </a:rPr>
              <a:t> </a:t>
            </a:r>
            <a:r>
              <a:rPr lang="el-GR" altLang="en-US" sz="2400" b="1" dirty="0" smtClean="0">
                <a:latin typeface="Arial" pitchFamily="34" charset="0"/>
              </a:rPr>
              <a:t>force</a:t>
            </a:r>
            <a:r>
              <a:rPr lang="en-US" altLang="en-US" sz="2400" dirty="0" smtClean="0">
                <a:latin typeface="Arial" pitchFamily="34" charset="0"/>
              </a:rPr>
              <a:t>,</a:t>
            </a:r>
            <a:r>
              <a:rPr lang="en-US" altLang="en-US" sz="2400" i="1" dirty="0" err="1" smtClean="0">
                <a:latin typeface="Arial" pitchFamily="34" charset="0"/>
              </a:rPr>
              <a:t>F</a:t>
            </a:r>
            <a:r>
              <a:rPr lang="en-US" altLang="en-US" sz="2400" i="1" baseline="-25000" dirty="0" err="1" smtClean="0">
                <a:latin typeface="Arial" pitchFamily="34" charset="0"/>
              </a:rPr>
              <a:t>c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r>
              <a:rPr lang="el-GR" altLang="en-US" sz="2400" dirty="0" smtClean="0">
                <a:latin typeface="Arial" pitchFamily="34" charset="0"/>
              </a:rPr>
              <a:t>acts in the direction of the cutting speed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r>
              <a:rPr lang="en-US" altLang="en-US" sz="2400" i="1" dirty="0" smtClean="0">
                <a:latin typeface="Arial" pitchFamily="34" charset="0"/>
              </a:rPr>
              <a:t>V</a:t>
            </a:r>
            <a:r>
              <a:rPr lang="el-GR" altLang="en-US" sz="2400" dirty="0" smtClean="0">
                <a:latin typeface="Arial" pitchFamily="34" charset="0"/>
              </a:rPr>
              <a:t>, and supplies the energy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r>
              <a:rPr lang="el-GR" altLang="en-US" sz="2400" dirty="0" smtClean="0">
                <a:latin typeface="Arial" pitchFamily="34" charset="0"/>
              </a:rPr>
              <a:t>required for cutting</a:t>
            </a:r>
            <a:endParaRPr lang="en-US" altLang="en-US" sz="2400" dirty="0" smtClean="0">
              <a:latin typeface="Arial" pitchFamily="34" charset="0"/>
            </a:endParaRPr>
          </a:p>
          <a:p>
            <a:pPr marL="777875" lvl="1" indent="-457200" eaLnBrk="1" hangingPunct="1"/>
            <a:r>
              <a:rPr lang="en-US" altLang="en-US" sz="2100" dirty="0" smtClean="0">
                <a:latin typeface="Arial" pitchFamily="34" charset="0"/>
              </a:rPr>
              <a:t>Ratio of </a:t>
            </a:r>
            <a:r>
              <a:rPr lang="en-US" altLang="en-US" sz="2000" i="1" dirty="0" err="1" smtClean="0">
                <a:latin typeface="Arial" pitchFamily="34" charset="0"/>
              </a:rPr>
              <a:t>F</a:t>
            </a:r>
            <a:r>
              <a:rPr lang="en-US" altLang="en-US" sz="2000" i="1" baseline="-25000" dirty="0" err="1" smtClean="0">
                <a:latin typeface="Arial" pitchFamily="34" charset="0"/>
              </a:rPr>
              <a:t>c</a:t>
            </a:r>
            <a:r>
              <a:rPr lang="en-US" altLang="en-US" sz="2000" dirty="0" smtClean="0">
                <a:latin typeface="Arial" pitchFamily="34" charset="0"/>
              </a:rPr>
              <a:t> to cross-sectional area being cut (i.e. product of width and depth of cut, </a:t>
            </a:r>
            <a:r>
              <a:rPr lang="en-US" altLang="en-US" sz="2000" i="1" dirty="0" smtClean="0">
                <a:latin typeface="Arial" pitchFamily="34" charset="0"/>
              </a:rPr>
              <a:t>t</a:t>
            </a:r>
            <a:r>
              <a:rPr lang="en-US" altLang="en-US" sz="2000" i="1" baseline="-25000" dirty="0" smtClean="0">
                <a:latin typeface="Arial" pitchFamily="34" charset="0"/>
              </a:rPr>
              <a:t>0</a:t>
            </a:r>
            <a:r>
              <a:rPr lang="en-US" altLang="en-US" sz="2000" dirty="0" smtClean="0">
                <a:latin typeface="Arial" pitchFamily="34" charset="0"/>
              </a:rPr>
              <a:t>) is called: </a:t>
            </a:r>
            <a:r>
              <a:rPr lang="en-US" altLang="en-US" sz="2000" i="1" dirty="0" smtClean="0">
                <a:latin typeface="Arial" pitchFamily="34" charset="0"/>
              </a:rPr>
              <a:t>specific cutting force</a:t>
            </a:r>
          </a:p>
          <a:p>
            <a:pPr marL="457200" indent="-457200" eaLnBrk="1" hangingPunct="1"/>
            <a:r>
              <a:rPr lang="en-US" altLang="en-US" sz="2400" b="1" dirty="0" smtClean="0">
                <a:latin typeface="Arial" pitchFamily="34" charset="0"/>
              </a:rPr>
              <a:t>Thrust </a:t>
            </a:r>
            <a:r>
              <a:rPr lang="el-GR" altLang="en-US" sz="2400" b="1" dirty="0" smtClean="0">
                <a:latin typeface="Arial" pitchFamily="34" charset="0"/>
              </a:rPr>
              <a:t>force</a:t>
            </a:r>
            <a:r>
              <a:rPr lang="en-US" altLang="en-US" sz="2400" dirty="0" smtClean="0">
                <a:latin typeface="Arial" pitchFamily="34" charset="0"/>
              </a:rPr>
              <a:t>,</a:t>
            </a:r>
            <a:r>
              <a:rPr lang="en-US" altLang="en-US" sz="2400" i="1" dirty="0" smtClean="0">
                <a:latin typeface="Arial" pitchFamily="34" charset="0"/>
              </a:rPr>
              <a:t>F</a:t>
            </a:r>
            <a:r>
              <a:rPr lang="en-US" altLang="en-US" sz="2400" i="1" baseline="-25000" dirty="0" smtClean="0">
                <a:latin typeface="Arial" pitchFamily="34" charset="0"/>
              </a:rPr>
              <a:t>t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r>
              <a:rPr lang="el-GR" altLang="en-US" sz="2400" dirty="0" smtClean="0">
                <a:latin typeface="Arial" pitchFamily="34" charset="0"/>
              </a:rPr>
              <a:t>acts in</a:t>
            </a:r>
            <a:r>
              <a:rPr lang="en-US" altLang="en-US" sz="2400" dirty="0" smtClean="0">
                <a:latin typeface="Arial" pitchFamily="34" charset="0"/>
              </a:rPr>
              <a:t> a direction normal to the cutting force</a:t>
            </a: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These two forces produces the </a:t>
            </a:r>
            <a:r>
              <a:rPr lang="en-US" altLang="en-US" sz="2400" b="1" dirty="0" smtClean="0">
                <a:latin typeface="Arial" pitchFamily="34" charset="0"/>
              </a:rPr>
              <a:t>resultant force</a:t>
            </a:r>
            <a:r>
              <a:rPr lang="en-US" altLang="en-US" sz="2400" dirty="0" smtClean="0">
                <a:latin typeface="Arial" pitchFamily="34" charset="0"/>
              </a:rPr>
              <a:t>, </a:t>
            </a:r>
            <a:r>
              <a:rPr lang="en-US" altLang="en-US" sz="2400" i="1" dirty="0" smtClean="0">
                <a:latin typeface="Arial" pitchFamily="34" charset="0"/>
              </a:rPr>
              <a:t>R</a:t>
            </a:r>
            <a:endParaRPr lang="en-US" altLang="en-US" sz="2100" dirty="0" smtClean="0">
              <a:latin typeface="Arial" pitchFamily="34" charset="0"/>
            </a:endParaRP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On tool face, resultant force can be resolved into:</a:t>
            </a:r>
          </a:p>
          <a:p>
            <a:pPr marL="777875" lvl="1" indent="-457200" eaLnBrk="1" hangingPunct="1"/>
            <a:r>
              <a:rPr lang="en-US" altLang="en-US" sz="2100" b="1" dirty="0" smtClean="0">
                <a:latin typeface="Arial" pitchFamily="34" charset="0"/>
              </a:rPr>
              <a:t>Friction force</a:t>
            </a:r>
            <a:r>
              <a:rPr lang="en-US" altLang="en-US" sz="2100" dirty="0" smtClean="0">
                <a:latin typeface="Arial" pitchFamily="34" charset="0"/>
              </a:rPr>
              <a:t>, </a:t>
            </a:r>
            <a:r>
              <a:rPr lang="en-US" altLang="en-US" sz="2100" i="1" dirty="0" smtClean="0">
                <a:latin typeface="Arial" pitchFamily="34" charset="0"/>
              </a:rPr>
              <a:t>F</a:t>
            </a:r>
            <a:r>
              <a:rPr lang="en-US" altLang="en-US" sz="2100" dirty="0" smtClean="0">
                <a:latin typeface="Arial" pitchFamily="34" charset="0"/>
              </a:rPr>
              <a:t>  along the tool-chip interface</a:t>
            </a:r>
          </a:p>
          <a:p>
            <a:pPr marL="777875" lvl="1" indent="-457200" eaLnBrk="1" hangingPunct="1"/>
            <a:r>
              <a:rPr lang="en-US" altLang="en-US" sz="2100" b="1" dirty="0" smtClean="0">
                <a:latin typeface="Arial" pitchFamily="34" charset="0"/>
              </a:rPr>
              <a:t>Normal force</a:t>
            </a:r>
            <a:r>
              <a:rPr lang="en-US" altLang="en-US" sz="2100" dirty="0" smtClean="0">
                <a:latin typeface="Arial" pitchFamily="34" charset="0"/>
              </a:rPr>
              <a:t>, </a:t>
            </a:r>
            <a:r>
              <a:rPr lang="en-US" altLang="en-US" sz="2100" i="1" dirty="0" smtClean="0">
                <a:latin typeface="Arial" pitchFamily="34" charset="0"/>
              </a:rPr>
              <a:t>N</a:t>
            </a:r>
            <a:r>
              <a:rPr lang="en-US" altLang="en-US" sz="2100" dirty="0" smtClean="0">
                <a:latin typeface="Arial" pitchFamily="34" charset="0"/>
              </a:rPr>
              <a:t>  to </a:t>
            </a:r>
            <a:r>
              <a:rPr lang="en-US" altLang="en-US" sz="2000" dirty="0" smtClean="0">
                <a:latin typeface="Arial" pitchFamily="34" charset="0"/>
                <a:sym typeface="Symbol" pitchFamily="18" charset="2"/>
              </a:rPr>
              <a:t> to friction force</a:t>
            </a:r>
            <a:endParaRPr lang="en-US" altLang="en-US" sz="2400" i="1" dirty="0" smtClean="0">
              <a:latin typeface="Arial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E33728E1-4DCE-45E7-8943-BA29CA4501C6}" type="slidenum">
              <a:rPr lang="en-US" altLang="zh-CN" smtClean="0"/>
              <a:pPr>
                <a:defRPr/>
              </a:pPr>
              <a:t>24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dirty="0" smtClean="0"/>
              <a:t>Cutting Forces</a:t>
            </a:r>
            <a:endParaRPr lang="en-AU" altLang="en-US" sz="4000" b="1" dirty="0" smtClean="0"/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447800"/>
            <a:ext cx="8153400" cy="5257800"/>
          </a:xfrm>
        </p:spPr>
        <p:txBody>
          <a:bodyPr/>
          <a:lstStyle/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It can also be shown that (</a:t>
            </a:r>
            <a:r>
              <a:rPr lang="en-US" altLang="en-US" sz="2400" b="1" i="1" dirty="0" smtClean="0">
                <a:latin typeface="Arial" pitchFamily="34" charset="0"/>
                <a:sym typeface="Symbol" pitchFamily="18" charset="2"/>
              </a:rPr>
              <a:t></a:t>
            </a:r>
            <a:r>
              <a:rPr lang="en-US" altLang="en-US" sz="2400" b="1" dirty="0" smtClean="0">
                <a:latin typeface="Arial" pitchFamily="34" charset="0"/>
                <a:sym typeface="Symbol" pitchFamily="18" charset="2"/>
              </a:rPr>
              <a:t> is friction angle</a:t>
            </a:r>
            <a:r>
              <a:rPr lang="en-US" altLang="en-US" sz="2400" dirty="0" smtClean="0">
                <a:latin typeface="Arial" pitchFamily="34" charset="0"/>
                <a:sym typeface="Symbol" pitchFamily="18" charset="2"/>
              </a:rPr>
              <a:t>)</a:t>
            </a:r>
            <a:endParaRPr lang="en-US" altLang="en-US" sz="2400" dirty="0" smtClean="0">
              <a:latin typeface="Arial" pitchFamily="34" charset="0"/>
            </a:endParaRPr>
          </a:p>
          <a:p>
            <a:pPr marL="457200" indent="-457200" eaLnBrk="1" hangingPunct="1"/>
            <a:endParaRPr lang="en-US" altLang="en-US" sz="2400" dirty="0" smtClean="0">
              <a:latin typeface="Arial" pitchFamily="34" charset="0"/>
            </a:endParaRPr>
          </a:p>
          <a:p>
            <a:pPr marL="457200" indent="-457200" eaLnBrk="1" hangingPunct="1"/>
            <a:endParaRPr lang="en-US" altLang="en-US" sz="2400" dirty="0" smtClean="0">
              <a:latin typeface="Arial" pitchFamily="34" charset="0"/>
            </a:endParaRP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R</a:t>
            </a:r>
            <a:r>
              <a:rPr lang="el-GR" altLang="en-US" sz="2400" dirty="0" smtClean="0">
                <a:latin typeface="Arial" pitchFamily="34" charset="0"/>
              </a:rPr>
              <a:t>esultant force</a:t>
            </a:r>
            <a:r>
              <a:rPr lang="en-US" altLang="en-US" sz="2400" dirty="0" smtClean="0">
                <a:latin typeface="Arial" pitchFamily="34" charset="0"/>
              </a:rPr>
              <a:t>, </a:t>
            </a:r>
            <a:r>
              <a:rPr lang="en-US" altLang="en-US" sz="2400" i="1" dirty="0" smtClean="0">
                <a:latin typeface="Arial" pitchFamily="34" charset="0"/>
              </a:rPr>
              <a:t>R</a:t>
            </a:r>
            <a:r>
              <a:rPr lang="el-GR" altLang="en-US" sz="2400" dirty="0" smtClean="0">
                <a:latin typeface="Arial" pitchFamily="34" charset="0"/>
              </a:rPr>
              <a:t> is balanced by an equal and opposite force along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r>
              <a:rPr lang="el-GR" altLang="en-US" sz="2400" dirty="0" smtClean="0">
                <a:latin typeface="Arial" pitchFamily="34" charset="0"/>
              </a:rPr>
              <a:t>the shear plane</a:t>
            </a:r>
            <a:endParaRPr lang="en-US" altLang="en-US" sz="2400" dirty="0" smtClean="0">
              <a:latin typeface="Arial" pitchFamily="34" charset="0"/>
            </a:endParaRP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It </a:t>
            </a:r>
            <a:r>
              <a:rPr lang="en-US" altLang="en-US" sz="2400" dirty="0" err="1" smtClean="0">
                <a:latin typeface="Arial" pitchFamily="34" charset="0"/>
              </a:rPr>
              <a:t>i</a:t>
            </a:r>
            <a:r>
              <a:rPr lang="el-GR" altLang="en-US" sz="2400" dirty="0" smtClean="0">
                <a:latin typeface="Arial" pitchFamily="34" charset="0"/>
              </a:rPr>
              <a:t>s resolved into </a:t>
            </a:r>
            <a:r>
              <a:rPr lang="el-GR" altLang="en-US" sz="2400" b="1" dirty="0" smtClean="0">
                <a:latin typeface="Arial" pitchFamily="34" charset="0"/>
              </a:rPr>
              <a:t>shear force</a:t>
            </a:r>
            <a:r>
              <a:rPr lang="en-US" altLang="en-US" sz="2400" b="1" dirty="0" smtClean="0">
                <a:latin typeface="Arial" pitchFamily="34" charset="0"/>
              </a:rPr>
              <a:t>, </a:t>
            </a:r>
            <a:r>
              <a:rPr lang="en-US" altLang="en-US" sz="2400" i="1" dirty="0" smtClean="0">
                <a:latin typeface="Arial" pitchFamily="34" charset="0"/>
              </a:rPr>
              <a:t>F</a:t>
            </a:r>
            <a:r>
              <a:rPr lang="en-US" altLang="en-US" sz="2400" i="1" baseline="-25000" dirty="0" smtClean="0">
                <a:latin typeface="Arial" pitchFamily="34" charset="0"/>
              </a:rPr>
              <a:t>s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r>
              <a:rPr lang="el-GR" altLang="en-US" sz="2400" dirty="0" smtClean="0">
                <a:latin typeface="Arial" pitchFamily="34" charset="0"/>
              </a:rPr>
              <a:t>and </a:t>
            </a:r>
            <a:r>
              <a:rPr lang="el-GR" altLang="en-US" sz="2400" b="1" dirty="0" smtClean="0">
                <a:latin typeface="Arial" pitchFamily="34" charset="0"/>
              </a:rPr>
              <a:t>normal force</a:t>
            </a:r>
            <a:r>
              <a:rPr lang="en-US" altLang="en-US" sz="2400" b="1" dirty="0" smtClean="0">
                <a:latin typeface="Arial" pitchFamily="34" charset="0"/>
              </a:rPr>
              <a:t>, </a:t>
            </a:r>
            <a:r>
              <a:rPr lang="en-US" altLang="en-US" sz="2400" i="1" dirty="0" smtClean="0">
                <a:latin typeface="Arial" pitchFamily="34" charset="0"/>
              </a:rPr>
              <a:t>F</a:t>
            </a:r>
            <a:r>
              <a:rPr lang="en-US" altLang="en-US" sz="2400" i="1" baseline="-25000" dirty="0" smtClean="0">
                <a:latin typeface="Arial" pitchFamily="34" charset="0"/>
              </a:rPr>
              <a:t>n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endParaRPr lang="en-US" altLang="en-US" sz="2400" b="1" dirty="0" smtClean="0">
              <a:latin typeface="Arial" pitchFamily="34" charset="0"/>
            </a:endParaRP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Thus,</a:t>
            </a:r>
          </a:p>
          <a:p>
            <a:pPr marL="457200" indent="-457200" eaLnBrk="1" hangingPunct="1"/>
            <a:endParaRPr lang="en-US" altLang="en-US" sz="2400" dirty="0" smtClean="0">
              <a:latin typeface="Arial" pitchFamily="34" charset="0"/>
            </a:endParaRPr>
          </a:p>
          <a:p>
            <a:pPr marL="457200" indent="-457200" eaLnBrk="1" hangingPunct="1"/>
            <a:r>
              <a:rPr lang="el-GR" altLang="en-US" sz="2400" dirty="0" smtClean="0">
                <a:latin typeface="Arial" pitchFamily="34" charset="0"/>
              </a:rPr>
              <a:t>The magnitude of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r>
              <a:rPr lang="el-GR" altLang="en-US" sz="2400" b="1" dirty="0" smtClean="0">
                <a:latin typeface="Arial" pitchFamily="34" charset="0"/>
              </a:rPr>
              <a:t>coefficient of friction</a:t>
            </a:r>
            <a:r>
              <a:rPr lang="en-US" altLang="en-US" sz="2400" b="1" dirty="0" smtClean="0">
                <a:latin typeface="Arial" pitchFamily="34" charset="0"/>
              </a:rPr>
              <a:t>, </a:t>
            </a:r>
            <a:r>
              <a:rPr lang="en-US" altLang="en-US" sz="2400" b="1" dirty="0" smtClean="0">
                <a:latin typeface="Arial" pitchFamily="34" charset="0"/>
                <a:sym typeface="Symbol" pitchFamily="18" charset="2"/>
              </a:rPr>
              <a:t></a:t>
            </a:r>
            <a:r>
              <a:rPr lang="en-US" altLang="en-US" sz="2400" dirty="0" smtClean="0">
                <a:latin typeface="Arial" pitchFamily="34" charset="0"/>
              </a:rPr>
              <a:t> is</a:t>
            </a:r>
            <a:endParaRPr lang="el-GR" altLang="en-US" sz="2400" b="1" dirty="0" smtClean="0">
              <a:latin typeface="Arial" pitchFamily="34" charset="0"/>
            </a:endParaRPr>
          </a:p>
        </p:txBody>
      </p:sp>
      <p:graphicFrame>
        <p:nvGraphicFramePr>
          <p:cNvPr id="44037" name="Object 6"/>
          <p:cNvGraphicFramePr>
            <a:graphicFrameLocks noChangeAspect="1"/>
          </p:cNvGraphicFramePr>
          <p:nvPr/>
        </p:nvGraphicFramePr>
        <p:xfrm>
          <a:off x="2743200" y="2209800"/>
          <a:ext cx="3171825" cy="381000"/>
        </p:xfrm>
        <a:graphic>
          <a:graphicData uri="http://schemas.openxmlformats.org/presentationml/2006/ole">
            <p:oleObj spid="_x0000_s86018" name="Equation" r:id="rId4" imgW="1688367" imgH="203112" progId="Equation.3">
              <p:embed/>
            </p:oleObj>
          </a:graphicData>
        </a:graphic>
      </p:graphicFrame>
      <p:graphicFrame>
        <p:nvGraphicFramePr>
          <p:cNvPr id="44038" name="Object 10"/>
          <p:cNvGraphicFramePr>
            <a:graphicFrameLocks noChangeAspect="1"/>
          </p:cNvGraphicFramePr>
          <p:nvPr/>
        </p:nvGraphicFramePr>
        <p:xfrm>
          <a:off x="3200400" y="4114800"/>
          <a:ext cx="2600325" cy="857250"/>
        </p:xfrm>
        <a:graphic>
          <a:graphicData uri="http://schemas.openxmlformats.org/presentationml/2006/ole">
            <p:oleObj spid="_x0000_s86019" name="Equation" r:id="rId5" imgW="1384300" imgH="457200" progId="Equation.3">
              <p:embed/>
            </p:oleObj>
          </a:graphicData>
        </a:graphic>
      </p:graphicFrame>
      <p:graphicFrame>
        <p:nvGraphicFramePr>
          <p:cNvPr id="44039" name="Object 12"/>
          <p:cNvGraphicFramePr>
            <a:graphicFrameLocks noChangeAspect="1"/>
          </p:cNvGraphicFramePr>
          <p:nvPr/>
        </p:nvGraphicFramePr>
        <p:xfrm>
          <a:off x="3200400" y="5486400"/>
          <a:ext cx="2598738" cy="809625"/>
        </p:xfrm>
        <a:graphic>
          <a:graphicData uri="http://schemas.openxmlformats.org/presentationml/2006/ole">
            <p:oleObj spid="_x0000_s86020" name="Equation" r:id="rId6" imgW="1384300" imgH="431800" progId="Equation.3">
              <p:embed/>
            </p:oleObj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64B68466-258D-44F5-B56E-9959557DEAAB}" type="slidenum">
              <a:rPr lang="en-US" altLang="zh-CN" smtClean="0"/>
              <a:pPr>
                <a:defRPr/>
              </a:pPr>
              <a:t>25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dirty="0" smtClean="0"/>
              <a:t>Cutting Forces</a:t>
            </a:r>
            <a:endParaRPr lang="en-AU" altLang="en-US" sz="4000" b="1" dirty="0" smtClean="0"/>
          </a:p>
        </p:txBody>
      </p:sp>
      <p:sp>
        <p:nvSpPr>
          <p:cNvPr id="4505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295400"/>
            <a:ext cx="8531225" cy="5257800"/>
          </a:xfrm>
        </p:spPr>
        <p:txBody>
          <a:bodyPr/>
          <a:lstStyle/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The </a:t>
            </a:r>
            <a:r>
              <a:rPr lang="en-US" altLang="en-US" sz="2400" dirty="0" err="1" smtClean="0">
                <a:latin typeface="Arial" pitchFamily="34" charset="0"/>
              </a:rPr>
              <a:t>toolholder</a:t>
            </a:r>
            <a:r>
              <a:rPr lang="en-US" altLang="en-US" sz="2400" dirty="0" smtClean="0">
                <a:latin typeface="Arial" pitchFamily="34" charset="0"/>
              </a:rPr>
              <a:t>, work-holding devices, and machine tool must be stiff to support thrust force with minimal deflections</a:t>
            </a:r>
          </a:p>
          <a:p>
            <a:pPr marL="777875" lvl="1" indent="-457200" eaLnBrk="1" hangingPunct="1"/>
            <a:r>
              <a:rPr lang="en-US" altLang="en-US" sz="2100" dirty="0" smtClean="0">
                <a:latin typeface="Arial" pitchFamily="34" charset="0"/>
              </a:rPr>
              <a:t>If </a:t>
            </a:r>
            <a:r>
              <a:rPr lang="en-US" altLang="en-US" sz="2100" i="1" dirty="0" smtClean="0">
                <a:latin typeface="Arial" pitchFamily="34" charset="0"/>
              </a:rPr>
              <a:t>F</a:t>
            </a:r>
            <a:r>
              <a:rPr lang="en-US" altLang="en-US" sz="2100" i="1" baseline="-25000" dirty="0" smtClean="0">
                <a:latin typeface="Arial" pitchFamily="34" charset="0"/>
              </a:rPr>
              <a:t>t</a:t>
            </a:r>
            <a:r>
              <a:rPr lang="en-US" altLang="en-US" sz="2000" dirty="0" smtClean="0">
                <a:latin typeface="Arial" pitchFamily="34" charset="0"/>
              </a:rPr>
              <a:t> is too high ⇒ tool will be pushed away from workpiece</a:t>
            </a:r>
          </a:p>
          <a:p>
            <a:pPr marL="777875" lvl="1" indent="-457200" eaLnBrk="1" hangingPunct="1"/>
            <a:r>
              <a:rPr lang="en-US" altLang="en-US" sz="2000" dirty="0" smtClean="0">
                <a:latin typeface="Arial" pitchFamily="34" charset="0"/>
              </a:rPr>
              <a:t>this will reduce depth of cut and dimensional accuracy</a:t>
            </a: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T</a:t>
            </a:r>
            <a:r>
              <a:rPr lang="el-GR" altLang="en-US" sz="2400" dirty="0" smtClean="0">
                <a:latin typeface="Arial" pitchFamily="34" charset="0"/>
              </a:rPr>
              <a:t>he effect of rake angle and friction angle on the direction of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r>
              <a:rPr lang="el-GR" altLang="en-US" sz="2400" dirty="0" smtClean="0">
                <a:latin typeface="Arial" pitchFamily="34" charset="0"/>
              </a:rPr>
              <a:t>thrust force </a:t>
            </a:r>
            <a:r>
              <a:rPr lang="en-US" altLang="en-US" sz="2400" dirty="0" smtClean="0">
                <a:latin typeface="Arial" pitchFamily="34" charset="0"/>
              </a:rPr>
              <a:t>is</a:t>
            </a:r>
          </a:p>
          <a:p>
            <a:pPr marL="457200" indent="-457200" eaLnBrk="1" hangingPunct="1"/>
            <a:endParaRPr lang="en-US" altLang="en-US" sz="2400" dirty="0" smtClean="0">
              <a:latin typeface="Arial" pitchFamily="34" charset="0"/>
            </a:endParaRP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M</a:t>
            </a:r>
            <a:r>
              <a:rPr lang="el-GR" altLang="en-US" sz="2400" dirty="0" smtClean="0">
                <a:latin typeface="Arial" pitchFamily="34" charset="0"/>
              </a:rPr>
              <a:t>agnitude of the cutting force</a:t>
            </a:r>
            <a:r>
              <a:rPr lang="en-US" altLang="en-US" sz="2400" dirty="0" smtClean="0">
                <a:latin typeface="Arial" pitchFamily="34" charset="0"/>
              </a:rPr>
              <a:t>, </a:t>
            </a:r>
            <a:r>
              <a:rPr lang="en-US" altLang="en-US" sz="2400" i="1" dirty="0" err="1" smtClean="0">
                <a:solidFill>
                  <a:srgbClr val="FF0000"/>
                </a:solidFill>
                <a:latin typeface="Arial" pitchFamily="34" charset="0"/>
              </a:rPr>
              <a:t>F</a:t>
            </a:r>
            <a:r>
              <a:rPr lang="en-US" altLang="en-US" sz="2400" i="1" baseline="-25000" dirty="0" err="1" smtClean="0">
                <a:solidFill>
                  <a:srgbClr val="FF0000"/>
                </a:solidFill>
                <a:latin typeface="Arial" pitchFamily="34" charset="0"/>
              </a:rPr>
              <a:t>c</a:t>
            </a:r>
            <a:r>
              <a:rPr lang="en-US" altLang="en-US" sz="2400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l-GR" altLang="en-US" sz="2400" dirty="0" smtClean="0">
                <a:solidFill>
                  <a:srgbClr val="FF0000"/>
                </a:solidFill>
                <a:latin typeface="Arial" pitchFamily="34" charset="0"/>
              </a:rPr>
              <a:t>is always positive</a:t>
            </a:r>
            <a:r>
              <a:rPr lang="en-US" altLang="en-US" sz="2400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altLang="en-US" sz="2400" dirty="0" smtClean="0">
                <a:latin typeface="Arial" pitchFamily="34" charset="0"/>
              </a:rPr>
              <a:t>as the</a:t>
            </a:r>
            <a:r>
              <a:rPr lang="el-GR" altLang="en-US" sz="2400" dirty="0" smtClean="0">
                <a:latin typeface="Arial" pitchFamily="34" charset="0"/>
              </a:rPr>
              <a:t> force that supplies the work</a:t>
            </a:r>
            <a:r>
              <a:rPr lang="en-US" altLang="en-US" sz="2400" dirty="0" smtClean="0">
                <a:latin typeface="Arial" pitchFamily="34" charset="0"/>
              </a:rPr>
              <a:t> is </a:t>
            </a:r>
            <a:r>
              <a:rPr lang="el-GR" altLang="en-US" sz="2400" dirty="0" smtClean="0">
                <a:latin typeface="Arial" pitchFamily="34" charset="0"/>
              </a:rPr>
              <a:t>required in cutting</a:t>
            </a:r>
            <a:endParaRPr lang="en-US" altLang="en-US" sz="2400" dirty="0" smtClean="0">
              <a:latin typeface="Arial" pitchFamily="34" charset="0"/>
            </a:endParaRP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However, </a:t>
            </a:r>
            <a:r>
              <a:rPr lang="en-US" altLang="en-US" sz="2400" i="1" dirty="0" smtClean="0">
                <a:solidFill>
                  <a:srgbClr val="FF0000"/>
                </a:solidFill>
                <a:latin typeface="Arial" pitchFamily="34" charset="0"/>
              </a:rPr>
              <a:t>F</a:t>
            </a:r>
            <a:r>
              <a:rPr lang="en-US" altLang="en-US" sz="2400" i="1" baseline="-25000" dirty="0" smtClean="0">
                <a:solidFill>
                  <a:srgbClr val="FF0000"/>
                </a:solidFill>
                <a:latin typeface="Arial" pitchFamily="34" charset="0"/>
              </a:rPr>
              <a:t>t</a:t>
            </a:r>
            <a:r>
              <a:rPr lang="en-US" altLang="en-US" sz="2400" dirty="0" smtClean="0">
                <a:solidFill>
                  <a:srgbClr val="FF0000"/>
                </a:solidFill>
                <a:latin typeface="Arial" pitchFamily="34" charset="0"/>
              </a:rPr>
              <a:t> can be +</a:t>
            </a:r>
            <a:r>
              <a:rPr lang="en-US" altLang="en-US" sz="2400" dirty="0" err="1" smtClean="0">
                <a:solidFill>
                  <a:srgbClr val="FF0000"/>
                </a:solidFill>
                <a:latin typeface="Arial" pitchFamily="34" charset="0"/>
              </a:rPr>
              <a:t>ve</a:t>
            </a:r>
            <a:r>
              <a:rPr lang="en-US" altLang="en-US" sz="2400" dirty="0" smtClean="0">
                <a:solidFill>
                  <a:srgbClr val="FF0000"/>
                </a:solidFill>
                <a:latin typeface="Arial" pitchFamily="34" charset="0"/>
              </a:rPr>
              <a:t> or –</a:t>
            </a:r>
            <a:r>
              <a:rPr lang="en-US" altLang="en-US" sz="2400" dirty="0" err="1" smtClean="0">
                <a:solidFill>
                  <a:srgbClr val="FF0000"/>
                </a:solidFill>
                <a:latin typeface="Arial" pitchFamily="34" charset="0"/>
              </a:rPr>
              <a:t>ve</a:t>
            </a:r>
            <a:r>
              <a:rPr lang="en-US" altLang="en-US" sz="2400" dirty="0" smtClean="0">
                <a:latin typeface="Arial" pitchFamily="34" charset="0"/>
              </a:rPr>
              <a:t>; i.e. </a:t>
            </a:r>
            <a:r>
              <a:rPr lang="en-US" altLang="en-US" sz="2400" i="1" dirty="0" smtClean="0">
                <a:latin typeface="Arial" pitchFamily="34" charset="0"/>
              </a:rPr>
              <a:t>F</a:t>
            </a:r>
            <a:r>
              <a:rPr lang="en-US" altLang="en-US" sz="2400" i="1" baseline="-25000" dirty="0" smtClean="0">
                <a:latin typeface="Arial" pitchFamily="34" charset="0"/>
              </a:rPr>
              <a:t>t</a:t>
            </a:r>
            <a:r>
              <a:rPr lang="en-US" altLang="en-US" sz="2400" dirty="0" smtClean="0">
                <a:latin typeface="Arial" pitchFamily="34" charset="0"/>
              </a:rPr>
              <a:t> can be upward with a) high rake angle, b) low tool-chip friction, or c) both</a:t>
            </a:r>
            <a:endParaRPr lang="el-GR" altLang="en-US" sz="2400" dirty="0" smtClean="0">
              <a:latin typeface="Arial" pitchFamily="34" charset="0"/>
            </a:endParaRPr>
          </a:p>
        </p:txBody>
      </p:sp>
      <p:graphicFrame>
        <p:nvGraphicFramePr>
          <p:cNvPr id="45060" name="Object 9"/>
          <p:cNvGraphicFramePr>
            <a:graphicFrameLocks noChangeAspect="1"/>
          </p:cNvGraphicFramePr>
          <p:nvPr/>
        </p:nvGraphicFramePr>
        <p:xfrm>
          <a:off x="3590925" y="3962400"/>
          <a:ext cx="2003425" cy="428625"/>
        </p:xfrm>
        <a:graphic>
          <a:graphicData uri="http://schemas.openxmlformats.org/presentationml/2006/ole">
            <p:oleObj spid="_x0000_s87042" name="Equation" r:id="rId4" imgW="1066680" imgH="228600" progId="Equation.3">
              <p:embed/>
            </p:oleObj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124200" y="6457950"/>
            <a:ext cx="2895600" cy="476250"/>
          </a:xfrm>
        </p:spPr>
        <p:txBody>
          <a:bodyPr>
            <a:normAutofit/>
          </a:bodyPr>
          <a:lstStyle/>
          <a:p>
            <a:pPr>
              <a:defRPr/>
            </a:pPr>
            <a:fld id="{280BD9CE-BB59-434C-AC84-C859BEEDDB8C}" type="slidenum">
              <a:rPr lang="en-US" altLang="zh-CN" smtClean="0"/>
              <a:pPr>
                <a:defRPr/>
              </a:pPr>
              <a:t>26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914400" y="533400"/>
            <a:ext cx="7639913" cy="72840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/>
            <a:r>
              <a:rPr lang="en-US" sz="4400" dirty="0" smtClean="0"/>
              <a:t>Forces from </a:t>
            </a:r>
            <a:r>
              <a:rPr lang="en-US" sz="4400" i="1" dirty="0" smtClean="0">
                <a:solidFill>
                  <a:schemeClr val="tx2"/>
                </a:solidFill>
              </a:rPr>
              <a:t>Merchant's </a:t>
            </a:r>
            <a:r>
              <a:rPr lang="en-US" sz="4400" dirty="0" smtClean="0"/>
              <a:t>Circle</a:t>
            </a:r>
            <a:endParaRPr lang="en-US" sz="3100" i="1" dirty="0">
              <a:solidFill>
                <a:schemeClr val="tx2"/>
              </a:solidFill>
            </a:endParaRPr>
          </a:p>
        </p:txBody>
      </p:sp>
      <p:sp>
        <p:nvSpPr>
          <p:cNvPr id="39941" name="Rectangle 5" descr="Parchment"/>
          <p:cNvSpPr>
            <a:spLocks noChangeArrowheads="1"/>
          </p:cNvSpPr>
          <p:nvPr/>
        </p:nvSpPr>
        <p:spPr bwMode="auto">
          <a:xfrm>
            <a:off x="609600" y="1905000"/>
            <a:ext cx="8382000" cy="38862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GB"/>
          </a:p>
        </p:txBody>
      </p:sp>
      <p:pic>
        <p:nvPicPr>
          <p:cNvPr id="39942" name="Picture 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209800"/>
            <a:ext cx="4799013" cy="415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9943" name="Picture 7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2743200"/>
            <a:ext cx="4729163" cy="415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9944" name="Picture 8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3810000"/>
            <a:ext cx="4451350" cy="414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9945" name="Picture 9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3276600"/>
            <a:ext cx="5859463" cy="388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9946" name="Picture 10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66800" y="4267200"/>
            <a:ext cx="7770813" cy="415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1219200" y="4876800"/>
            <a:ext cx="716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39951" name="Picture 15" descr="manufact-25"/>
          <p:cNvPicPr>
            <a:picLocks noGrp="1" noChangeAspect="1" noChangeArrowheads="1"/>
          </p:cNvPicPr>
          <p:nvPr>
            <p:ph/>
          </p:nvPr>
        </p:nvPicPr>
        <p:blipFill>
          <a:blip r:embed="rId8" cstate="print"/>
          <a:srcRect l="10372" t="23076" r="35696" b="23077"/>
          <a:stretch>
            <a:fillRect/>
          </a:stretch>
        </p:blipFill>
        <p:spPr>
          <a:xfrm>
            <a:off x="2133600" y="4876800"/>
            <a:ext cx="5094514" cy="685800"/>
          </a:xfrm>
          <a:blipFill dpi="0" rotWithShape="1">
            <a:blip r:embed="rId2" cstate="print"/>
            <a:srcRect/>
            <a:tile tx="0" ty="0" sx="100000" sy="100000" flip="none" algn="tl"/>
          </a:blipFill>
          <a:ln/>
        </p:spPr>
      </p:pic>
      <p:sp>
        <p:nvSpPr>
          <p:cNvPr id="11" name="Rectangle 10"/>
          <p:cNvSpPr/>
          <p:nvPr/>
        </p:nvSpPr>
        <p:spPr>
          <a:xfrm>
            <a:off x="2362200" y="4876800"/>
            <a:ext cx="4724400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3563938" y="354013"/>
            <a:ext cx="2460625" cy="760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>
              <a:lnSpc>
                <a:spcPct val="106000"/>
              </a:lnSpc>
            </a:pPr>
            <a:r>
              <a:rPr lang="en-US" sz="4400"/>
              <a:t>Stresses </a:t>
            </a: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500063" y="1108075"/>
            <a:ext cx="9085262" cy="1365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65088" tIns="25400" rIns="65088" bIns="25400">
            <a:spAutoFit/>
          </a:bodyPr>
          <a:lstStyle/>
          <a:p>
            <a:pPr defTabSz="933450" eaLnBrk="0" hangingPunct="0">
              <a:lnSpc>
                <a:spcPct val="90000"/>
              </a:lnSpc>
              <a:tabLst>
                <a:tab pos="700088" algn="l"/>
                <a:tab pos="4664075" algn="l"/>
                <a:tab pos="5829300" algn="l"/>
              </a:tabLst>
            </a:pPr>
            <a:r>
              <a:rPr lang="en-US" sz="2400" b="1" u="sng">
                <a:latin typeface="Times New Roman" pitchFamily="18" charset="0"/>
              </a:rPr>
              <a:t>On the Shear plane:</a:t>
            </a:r>
          </a:p>
          <a:p>
            <a:pPr defTabSz="933450" eaLnBrk="0" hangingPunct="0">
              <a:lnSpc>
                <a:spcPct val="90000"/>
              </a:lnSpc>
              <a:tabLst>
                <a:tab pos="700088" algn="l"/>
                <a:tab pos="4664075" algn="l"/>
                <a:tab pos="5829300" algn="l"/>
              </a:tabLst>
            </a:pPr>
            <a:endParaRPr lang="en-US" sz="2400" b="1">
              <a:latin typeface="Times New Roman" pitchFamily="18" charset="0"/>
            </a:endParaRPr>
          </a:p>
          <a:p>
            <a:pPr defTabSz="933450" eaLnBrk="0" hangingPunct="0">
              <a:lnSpc>
                <a:spcPct val="90000"/>
              </a:lnSpc>
              <a:tabLst>
                <a:tab pos="700088" algn="l"/>
                <a:tab pos="4664075" algn="l"/>
                <a:tab pos="5829300" algn="l"/>
              </a:tabLst>
            </a:pPr>
            <a:endParaRPr lang="en-US" sz="2400" b="1">
              <a:latin typeface="Times New Roman" pitchFamily="18" charset="0"/>
            </a:endParaRPr>
          </a:p>
          <a:p>
            <a:pPr defTabSz="933450" eaLnBrk="0" latinLnBrk="1" hangingPunct="0">
              <a:lnSpc>
                <a:spcPct val="90000"/>
              </a:lnSpc>
              <a:tabLst>
                <a:tab pos="700088" algn="l"/>
                <a:tab pos="4664075" algn="l"/>
                <a:tab pos="5829300" algn="l"/>
              </a:tabLst>
            </a:pPr>
            <a:endParaRPr lang="en-US" sz="2400" b="1">
              <a:latin typeface="Times New Roman" pitchFamily="18" charset="0"/>
            </a:endParaRPr>
          </a:p>
        </p:txBody>
      </p:sp>
      <p:pic>
        <p:nvPicPr>
          <p:cNvPr id="41990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713" y="1574800"/>
            <a:ext cx="8258175" cy="815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1991" name="Picture 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713" y="2403475"/>
            <a:ext cx="7659687" cy="815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415925" y="4037013"/>
            <a:ext cx="9072563" cy="2000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65088" tIns="25400" rIns="65088" bIns="25400">
            <a:spAutoFit/>
          </a:bodyPr>
          <a:lstStyle/>
          <a:p>
            <a:pPr defTabSz="933450">
              <a:tabLst>
                <a:tab pos="700088" algn="l"/>
                <a:tab pos="4664075" algn="l"/>
                <a:tab pos="5829300" algn="l"/>
              </a:tabLst>
            </a:pPr>
            <a:r>
              <a:rPr lang="en-US" sz="3200" u="sng">
                <a:latin typeface="Times New Roman" pitchFamily="18" charset="0"/>
              </a:rPr>
              <a:t>On the tool rake face:</a:t>
            </a:r>
          </a:p>
          <a:p>
            <a:pPr defTabSz="933450">
              <a:tabLst>
                <a:tab pos="700088" algn="l"/>
                <a:tab pos="4664075" algn="l"/>
                <a:tab pos="5829300" algn="l"/>
              </a:tabLst>
            </a:pPr>
            <a:endParaRPr lang="en-US" sz="3200">
              <a:latin typeface="Times New Roman" pitchFamily="18" charset="0"/>
            </a:endParaRPr>
          </a:p>
          <a:p>
            <a:pPr defTabSz="933450">
              <a:tabLst>
                <a:tab pos="700088" algn="l"/>
                <a:tab pos="4664075" algn="l"/>
                <a:tab pos="5829300" algn="l"/>
              </a:tabLst>
            </a:pPr>
            <a:endParaRPr lang="en-US" sz="3200">
              <a:latin typeface="Times New Roman" pitchFamily="18" charset="0"/>
            </a:endParaRPr>
          </a:p>
          <a:p>
            <a:pPr defTabSz="933450">
              <a:tabLst>
                <a:tab pos="700088" algn="l"/>
                <a:tab pos="4664075" algn="l"/>
                <a:tab pos="5829300" algn="l"/>
              </a:tabLst>
            </a:pPr>
            <a:endParaRPr lang="en-US" sz="3200">
              <a:latin typeface="Times New Roman" pitchFamily="18" charset="0"/>
            </a:endParaRPr>
          </a:p>
        </p:txBody>
      </p:sp>
      <p:pic>
        <p:nvPicPr>
          <p:cNvPr id="41993" name="Picture 9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4025" y="4632325"/>
            <a:ext cx="8385175" cy="7000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1994" name="Picture 10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5450" y="5462588"/>
            <a:ext cx="4241800" cy="69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41995" name="AutoShape 11"/>
          <p:cNvSpPr>
            <a:spLocks noChangeArrowheads="1"/>
          </p:cNvSpPr>
          <p:nvPr/>
        </p:nvSpPr>
        <p:spPr bwMode="auto">
          <a:xfrm>
            <a:off x="396875" y="1120775"/>
            <a:ext cx="8518525" cy="2670175"/>
          </a:xfrm>
          <a:prstGeom prst="roundRect">
            <a:avLst>
              <a:gd name="adj" fmla="val 12495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1996" name="AutoShape 12"/>
          <p:cNvSpPr>
            <a:spLocks noChangeArrowheads="1"/>
          </p:cNvSpPr>
          <p:nvPr/>
        </p:nvSpPr>
        <p:spPr bwMode="auto">
          <a:xfrm>
            <a:off x="368300" y="4049713"/>
            <a:ext cx="8623300" cy="2151062"/>
          </a:xfrm>
          <a:prstGeom prst="roundRect">
            <a:avLst>
              <a:gd name="adj" fmla="val 12495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75" name="Rectangle 67"/>
          <p:cNvSpPr>
            <a:spLocks noGrp="1" noChangeArrowheads="1"/>
          </p:cNvSpPr>
          <p:nvPr>
            <p:ph type="title"/>
          </p:nvPr>
        </p:nvSpPr>
        <p:spPr>
          <a:xfrm>
            <a:off x="4338638" y="509588"/>
            <a:ext cx="1408112" cy="647700"/>
          </a:xfrm>
          <a:noFill/>
          <a:ln/>
        </p:spPr>
        <p:txBody>
          <a:bodyPr wrap="none" lIns="65088" tIns="25400" rIns="65088" bIns="25400">
            <a:spAutoFit/>
          </a:bodyPr>
          <a:lstStyle/>
          <a:p>
            <a:pPr>
              <a:lnSpc>
                <a:spcPct val="106000"/>
              </a:lnSpc>
            </a:pPr>
            <a:r>
              <a:rPr lang="en-US"/>
              <a:t>Power</a:t>
            </a:r>
          </a:p>
        </p:txBody>
      </p:sp>
      <p:sp>
        <p:nvSpPr>
          <p:cNvPr id="43076" name="Rectangle 68"/>
          <p:cNvSpPr>
            <a:spLocks noGrp="1" noChangeArrowheads="1"/>
          </p:cNvSpPr>
          <p:nvPr>
            <p:ph type="body" idx="1"/>
          </p:nvPr>
        </p:nvSpPr>
        <p:spPr>
          <a:xfrm>
            <a:off x="639763" y="1522413"/>
            <a:ext cx="8877300" cy="4889500"/>
          </a:xfrm>
          <a:noFill/>
          <a:ln/>
        </p:spPr>
        <p:txBody>
          <a:bodyPr lIns="65088" tIns="25400" rIns="65088" bIns="25400">
            <a:spAutoFit/>
          </a:bodyPr>
          <a:lstStyle/>
          <a:p>
            <a:pPr marL="0" indent="0" defTabSz="933450"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r>
              <a:rPr lang="en-US" sz="2400"/>
              <a:t>Power (or energy consumed per unit time) is the product of force and velocity. Power at the cutting spindle:</a:t>
            </a:r>
          </a:p>
          <a:p>
            <a:pPr marL="0" indent="0" defTabSz="933450"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endParaRPr lang="en-US" sz="2400"/>
          </a:p>
          <a:p>
            <a:pPr marL="0" indent="0" defTabSz="933450"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r>
              <a:rPr lang="en-US" sz="2400"/>
              <a:t>Power is dissipated mainly in the shear zone and on the rake face:</a:t>
            </a:r>
          </a:p>
          <a:p>
            <a:pPr marL="0" indent="0" defTabSz="933450"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endParaRPr lang="en-US" sz="2400"/>
          </a:p>
          <a:p>
            <a:pPr marL="0" indent="0" defTabSz="933450"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endParaRPr lang="en-US" sz="2400"/>
          </a:p>
          <a:p>
            <a:pPr marL="0" indent="0" defTabSz="933450"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endParaRPr lang="en-US" sz="2400"/>
          </a:p>
          <a:p>
            <a:pPr marL="0" indent="0" defTabSz="933450"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r>
              <a:rPr lang="en-US" sz="2400"/>
              <a:t>Actual Motor Power requirements will depend on machine efficiency  E (%):</a:t>
            </a:r>
          </a:p>
          <a:p>
            <a:pPr marL="0" indent="0" defTabSz="933450"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endParaRPr lang="en-US" sz="2400"/>
          </a:p>
          <a:p>
            <a:pPr marL="0" indent="0" defTabSz="933450">
              <a:lnSpc>
                <a:spcPct val="85000"/>
              </a:lnSpc>
              <a:spcBef>
                <a:spcPct val="0"/>
              </a:spcBef>
              <a:buFontTx/>
              <a:buNone/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endParaRPr lang="en-US" sz="2400">
              <a:latin typeface="Times New Roman" pitchFamily="18" charset="0"/>
            </a:endParaRPr>
          </a:p>
        </p:txBody>
      </p:sp>
      <p:pic>
        <p:nvPicPr>
          <p:cNvPr id="43077" name="Picture 69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7550" y="2325688"/>
            <a:ext cx="3502025" cy="3508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3078" name="Picture 70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8150" y="3621088"/>
            <a:ext cx="4283075" cy="3508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3079" name="Picture 71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1988" y="4062413"/>
            <a:ext cx="3432175" cy="349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3080" name="Picture 72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55900" y="5487988"/>
            <a:ext cx="4881563" cy="7000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Need for calculating forces, velocities and angles during machining??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pPr marL="344488" indent="-344488">
              <a:spcBef>
                <a:spcPts val="1200"/>
              </a:spcBef>
              <a:spcAft>
                <a:spcPts val="600"/>
              </a:spcAft>
            </a:pPr>
            <a:r>
              <a:rPr lang="en-GB" sz="2400" dirty="0" smtClean="0"/>
              <a:t>We need to determine the cutting forces in turning for  Estimation of cutting power consumption, which also enables selection of the power source(s) during design of the machine tools.</a:t>
            </a:r>
          </a:p>
          <a:p>
            <a:pPr marL="344488" indent="-344488">
              <a:spcBef>
                <a:spcPts val="1200"/>
              </a:spcBef>
              <a:spcAft>
                <a:spcPts val="600"/>
              </a:spcAft>
            </a:pPr>
            <a:r>
              <a:rPr lang="en-GB" sz="2400" dirty="0" smtClean="0"/>
              <a:t>Structural design of the machine – fixture – tool system.</a:t>
            </a:r>
          </a:p>
          <a:p>
            <a:pPr marL="344488" indent="-344488">
              <a:spcBef>
                <a:spcPts val="1200"/>
              </a:spcBef>
              <a:spcAft>
                <a:spcPts val="600"/>
              </a:spcAft>
            </a:pPr>
            <a:r>
              <a:rPr lang="en-GB" sz="2400" dirty="0" smtClean="0"/>
              <a:t> Evaluation of role of the various machining parameters (tool material and geometry) on cutting forces to make machining process more efficient and economical.</a:t>
            </a:r>
          </a:p>
          <a:p>
            <a:pPr marL="344488" indent="-344488">
              <a:spcBef>
                <a:spcPts val="1200"/>
              </a:spcBef>
              <a:spcAft>
                <a:spcPts val="600"/>
              </a:spcAft>
            </a:pPr>
            <a:r>
              <a:rPr lang="en-GB" sz="2400" dirty="0" smtClean="0"/>
              <a:t>Condition monitoring of the cutting tools and machine tools.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1292225" y="536575"/>
            <a:ext cx="7613650" cy="7604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>
              <a:lnSpc>
                <a:spcPct val="106000"/>
              </a:lnSpc>
            </a:pPr>
            <a:r>
              <a:rPr lang="en-US" sz="4400"/>
              <a:t>Material Removal Rate (MRR)</a:t>
            </a: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592138" y="1431925"/>
            <a:ext cx="8845550" cy="4768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801688" y="1755775"/>
            <a:ext cx="8607425" cy="349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45063" name="Picture 7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6350" y="1781175"/>
            <a:ext cx="7281863" cy="64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5064" name="Picture 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0638" y="2714625"/>
            <a:ext cx="3640137" cy="349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5065" name="Picture 9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17625" y="3467100"/>
            <a:ext cx="4687888" cy="296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5066" name="Picture 10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0638" y="4114800"/>
            <a:ext cx="4589462" cy="69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5067" name="Picture 11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04925" y="5181600"/>
            <a:ext cx="7534275" cy="2936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1987550" y="563563"/>
            <a:ext cx="5942013" cy="1158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>
              <a:lnSpc>
                <a:spcPct val="97000"/>
              </a:lnSpc>
            </a:pPr>
            <a:r>
              <a:rPr lang="en-US" sz="4400"/>
              <a:t>Specific Cutting Energy</a:t>
            </a:r>
            <a:r>
              <a:rPr lang="en-US" sz="440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440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3100">
                <a:solidFill>
                  <a:schemeClr val="tx2"/>
                </a:solidFill>
              </a:rPr>
              <a:t>(or Unit Power)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350838" y="1676400"/>
            <a:ext cx="8793162" cy="679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65088" tIns="25400" rIns="65088" bIns="25400">
            <a:spAutoFit/>
          </a:bodyPr>
          <a:lstStyle/>
          <a:p>
            <a:pPr defTabSz="933450">
              <a:lnSpc>
                <a:spcPct val="86000"/>
              </a:lnSpc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r>
              <a:rPr lang="en-US" sz="2400">
                <a:latin typeface="Times New Roman" pitchFamily="18" charset="0"/>
              </a:rPr>
              <a:t>Energy required to remove a unit volume of material (often  quoted as a function of workpiece material, tool and process:</a:t>
            </a:r>
            <a:endParaRPr lang="en-US" sz="3200">
              <a:latin typeface="Times New Roman" pitchFamily="18" charset="0"/>
            </a:endParaRPr>
          </a:p>
        </p:txBody>
      </p:sp>
      <p:pic>
        <p:nvPicPr>
          <p:cNvPr id="44038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844800"/>
            <a:ext cx="7826375" cy="64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4039" name="Picture 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4918075"/>
            <a:ext cx="5734050" cy="750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4041" name="Picture 9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95375" y="3854450"/>
            <a:ext cx="6989763" cy="752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8" name="Picture 9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35075" y="5867400"/>
            <a:ext cx="7756525" cy="752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2151063" y="717550"/>
            <a:ext cx="5954712" cy="1171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>
              <a:lnSpc>
                <a:spcPct val="97000"/>
              </a:lnSpc>
            </a:pPr>
            <a:r>
              <a:rPr lang="en-US" sz="4400"/>
              <a:t>Specific Cutting Energy</a:t>
            </a:r>
            <a:r>
              <a:rPr lang="en-US" sz="440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440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3100" i="1"/>
              <a:t>Decomposition</a:t>
            </a: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2600325" y="1066800"/>
            <a:ext cx="365125" cy="54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 defTabSz="933450" eaLnBrk="0" hangingPunct="0">
              <a:lnSpc>
                <a:spcPct val="88000"/>
              </a:lnSpc>
            </a:pPr>
            <a:r>
              <a:rPr lang="en-US" sz="3700" b="1">
                <a:latin typeface="Times New Roman" pitchFamily="18" charset="0"/>
              </a:rPr>
              <a:t>  </a:t>
            </a: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2768600" y="1222375"/>
            <a:ext cx="365125" cy="54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088" tIns="25400" rIns="65088" bIns="25400">
            <a:spAutoFit/>
          </a:bodyPr>
          <a:lstStyle/>
          <a:p>
            <a:pPr algn="ctr" defTabSz="933450" eaLnBrk="0" hangingPunct="0">
              <a:lnSpc>
                <a:spcPct val="88000"/>
              </a:lnSpc>
            </a:pPr>
            <a:r>
              <a:rPr lang="en-US" sz="3700" b="1">
                <a:latin typeface="Times New Roman" pitchFamily="18" charset="0"/>
              </a:rPr>
              <a:t>  </a:t>
            </a:r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996950" y="1911350"/>
            <a:ext cx="7537450" cy="3887788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GB"/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1504950" y="2119313"/>
            <a:ext cx="7007225" cy="347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65088" tIns="25400" rIns="65088" bIns="25400">
            <a:spAutoFit/>
          </a:bodyPr>
          <a:lstStyle/>
          <a:p>
            <a:pPr marL="569913" indent="-569913" defTabSz="933450">
              <a:lnSpc>
                <a:spcPct val="85000"/>
              </a:lnSpc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r>
              <a:rPr lang="en-US" sz="2400">
                <a:latin typeface="Times New Roman" pitchFamily="18" charset="0"/>
              </a:rPr>
              <a:t>1.	Shear Energy/unit volume (Us)</a:t>
            </a:r>
          </a:p>
          <a:p>
            <a:pPr marL="569913" indent="-569913" defTabSz="933450">
              <a:lnSpc>
                <a:spcPct val="85000"/>
              </a:lnSpc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r>
              <a:rPr lang="en-US" sz="2400">
                <a:latin typeface="Times New Roman" pitchFamily="18" charset="0"/>
              </a:rPr>
              <a:t>	(required for deformation in shear zone)</a:t>
            </a:r>
          </a:p>
          <a:p>
            <a:pPr marL="569913" indent="-569913" defTabSz="933450">
              <a:lnSpc>
                <a:spcPct val="85000"/>
              </a:lnSpc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endParaRPr lang="en-US" sz="2400">
              <a:latin typeface="Times New Roman" pitchFamily="18" charset="0"/>
            </a:endParaRPr>
          </a:p>
          <a:p>
            <a:pPr marL="569913" indent="-569913" defTabSz="933450">
              <a:lnSpc>
                <a:spcPct val="85000"/>
              </a:lnSpc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r>
              <a:rPr lang="en-US" sz="2400">
                <a:latin typeface="Times New Roman" pitchFamily="18" charset="0"/>
              </a:rPr>
              <a:t>2.	Friction Energy/unit volume (Uf)</a:t>
            </a:r>
          </a:p>
          <a:p>
            <a:pPr marL="569913" indent="-569913" defTabSz="933450">
              <a:lnSpc>
                <a:spcPct val="85000"/>
              </a:lnSpc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r>
              <a:rPr lang="en-US" sz="2400">
                <a:latin typeface="Times New Roman" pitchFamily="18" charset="0"/>
              </a:rPr>
              <a:t>	(expended as chip slides along rake face)</a:t>
            </a:r>
          </a:p>
          <a:p>
            <a:pPr marL="569913" indent="-569913" defTabSz="933450">
              <a:lnSpc>
                <a:spcPct val="85000"/>
              </a:lnSpc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endParaRPr lang="en-US" sz="2400">
              <a:latin typeface="Times New Roman" pitchFamily="18" charset="0"/>
            </a:endParaRPr>
          </a:p>
          <a:p>
            <a:pPr marL="569913" indent="-569913" defTabSz="933450">
              <a:lnSpc>
                <a:spcPct val="85000"/>
              </a:lnSpc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r>
              <a:rPr lang="en-US" sz="2400">
                <a:latin typeface="Times New Roman" pitchFamily="18" charset="0"/>
              </a:rPr>
              <a:t>3.	Chip curl energy/unit volume (Uc)</a:t>
            </a:r>
          </a:p>
          <a:p>
            <a:pPr marL="569913" indent="-569913" defTabSz="933450">
              <a:lnSpc>
                <a:spcPct val="85000"/>
              </a:lnSpc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r>
              <a:rPr lang="en-US" sz="2400">
                <a:latin typeface="Times New Roman" pitchFamily="18" charset="0"/>
              </a:rPr>
              <a:t>	(expended in curling the chip)</a:t>
            </a:r>
          </a:p>
          <a:p>
            <a:pPr marL="569913" indent="-569913" defTabSz="933450">
              <a:lnSpc>
                <a:spcPct val="85000"/>
              </a:lnSpc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endParaRPr lang="en-US" sz="2400">
              <a:latin typeface="Times New Roman" pitchFamily="18" charset="0"/>
            </a:endParaRPr>
          </a:p>
          <a:p>
            <a:pPr marL="569913" indent="-569913" defTabSz="933450">
              <a:lnSpc>
                <a:spcPct val="85000"/>
              </a:lnSpc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r>
              <a:rPr lang="en-US" sz="2400">
                <a:latin typeface="Times New Roman" pitchFamily="18" charset="0"/>
              </a:rPr>
              <a:t>4.	Kinetic Energy/unit volume (Um)</a:t>
            </a:r>
          </a:p>
          <a:p>
            <a:pPr marL="569913" indent="-569913" defTabSz="933450">
              <a:lnSpc>
                <a:spcPct val="85000"/>
              </a:lnSpc>
              <a:tabLst>
                <a:tab pos="1619250" algn="l"/>
                <a:tab pos="3263900" algn="l"/>
                <a:tab pos="4664075" algn="l"/>
                <a:tab pos="5829300" algn="l"/>
              </a:tabLst>
            </a:pPr>
            <a:r>
              <a:rPr lang="en-US" sz="2400">
                <a:latin typeface="Times New Roman" pitchFamily="18" charset="0"/>
              </a:rPr>
              <a:t>	(required to accelerate chip)</a:t>
            </a:r>
          </a:p>
        </p:txBody>
      </p:sp>
      <p:pic>
        <p:nvPicPr>
          <p:cNvPr id="48137" name="Picture 9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6248400"/>
            <a:ext cx="2928938" cy="350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48138" name="AutoShape 10"/>
          <p:cNvSpPr>
            <a:spLocks noChangeArrowheads="1"/>
          </p:cNvSpPr>
          <p:nvPr/>
        </p:nvSpPr>
        <p:spPr bwMode="auto">
          <a:xfrm>
            <a:off x="2590800" y="6172200"/>
            <a:ext cx="3605213" cy="441325"/>
          </a:xfrm>
          <a:prstGeom prst="roundRect">
            <a:avLst>
              <a:gd name="adj" fmla="val 12495"/>
            </a:avLst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dirty="0" smtClean="0"/>
              <a:t>Cutting Forces and Power measurement</a:t>
            </a:r>
            <a:endParaRPr lang="en-AU" altLang="en-US" sz="4000" b="1" dirty="0" smtClean="0"/>
          </a:p>
        </p:txBody>
      </p:sp>
      <p:sp>
        <p:nvSpPr>
          <p:cNvPr id="4915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sz="2400" b="1" dirty="0" smtClean="0">
                <a:latin typeface="Arial" pitchFamily="34" charset="0"/>
              </a:rPr>
              <a:t>Measuring Cutting Forces and Power</a:t>
            </a: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Cutting forces can be measured using a </a:t>
            </a:r>
            <a:r>
              <a:rPr lang="en-US" altLang="en-US" sz="2400" b="1" dirty="0" smtClean="0">
                <a:latin typeface="Arial" pitchFamily="34" charset="0"/>
              </a:rPr>
              <a:t>force transducer</a:t>
            </a:r>
            <a:r>
              <a:rPr lang="en-US" altLang="en-US" sz="2400" dirty="0" smtClean="0">
                <a:latin typeface="Arial" pitchFamily="34" charset="0"/>
              </a:rPr>
              <a:t>, a </a:t>
            </a:r>
            <a:r>
              <a:rPr lang="en-US" altLang="en-US" sz="2400" b="1" dirty="0" smtClean="0">
                <a:latin typeface="Arial" pitchFamily="34" charset="0"/>
              </a:rPr>
              <a:t>dynamometer</a:t>
            </a:r>
            <a:r>
              <a:rPr lang="en-US" altLang="en-US" sz="2400" dirty="0" smtClean="0">
                <a:latin typeface="Arial" pitchFamily="34" charset="0"/>
              </a:rPr>
              <a:t> or a </a:t>
            </a:r>
            <a:r>
              <a:rPr lang="en-US" altLang="en-US" sz="2400" b="1" dirty="0" smtClean="0">
                <a:latin typeface="Arial" pitchFamily="34" charset="0"/>
              </a:rPr>
              <a:t>load cell </a:t>
            </a:r>
            <a:r>
              <a:rPr lang="en-US" altLang="en-US" sz="2400" dirty="0" smtClean="0">
                <a:latin typeface="Arial" pitchFamily="34" charset="0"/>
              </a:rPr>
              <a:t>mounted on the cutting-tool holder</a:t>
            </a: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It is also possible to calculate the cutting force from the </a:t>
            </a:r>
            <a:r>
              <a:rPr lang="en-US" altLang="en-US" sz="2400" b="1" dirty="0" smtClean="0">
                <a:latin typeface="Arial" pitchFamily="34" charset="0"/>
              </a:rPr>
              <a:t>power consumption </a:t>
            </a:r>
            <a:r>
              <a:rPr lang="en-US" altLang="en-US" sz="2400" dirty="0" smtClean="0">
                <a:latin typeface="Arial" pitchFamily="34" charset="0"/>
              </a:rPr>
              <a:t>during cutting (provided mechanical efficiency of the tool can be determined)</a:t>
            </a:r>
          </a:p>
          <a:p>
            <a:pPr marL="457200" indent="-457200" eaLnBrk="1" hangingPunct="1"/>
            <a:r>
              <a:rPr lang="en-US" altLang="en-US" sz="2400" dirty="0" smtClean="0">
                <a:latin typeface="Arial" pitchFamily="34" charset="0"/>
              </a:rPr>
              <a:t>The </a:t>
            </a:r>
            <a:r>
              <a:rPr lang="en-US" altLang="en-US" sz="2400" i="1" dirty="0" smtClean="0">
                <a:latin typeface="Arial" pitchFamily="34" charset="0"/>
              </a:rPr>
              <a:t>specific energy  </a:t>
            </a:r>
            <a:r>
              <a:rPr lang="en-US" altLang="en-US" sz="2400" dirty="0" smtClean="0">
                <a:latin typeface="Arial" pitchFamily="34" charset="0"/>
              </a:rPr>
              <a:t>(</a:t>
            </a:r>
            <a:r>
              <a:rPr lang="en-US" altLang="en-US" sz="2400" i="1" dirty="0" smtClean="0">
                <a:latin typeface="Arial" pitchFamily="34" charset="0"/>
              </a:rPr>
              <a:t>u</a:t>
            </a:r>
            <a:r>
              <a:rPr lang="en-US" altLang="en-US" sz="2400" dirty="0" smtClean="0">
                <a:latin typeface="Arial" pitchFamily="34" charset="0"/>
              </a:rPr>
              <a:t>) in cutting can be used to calculate cutting forces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992D7A31-1205-487F-8D37-975084048ED1}" type="slidenum">
              <a:rPr lang="en-US" altLang="zh-CN" smtClean="0"/>
              <a:pPr>
                <a:defRPr/>
              </a:pPr>
              <a:t>33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dirty="0" smtClean="0"/>
              <a:t>Cutting Forces and Power</a:t>
            </a:r>
            <a:endParaRPr lang="en-AU" altLang="en-US" sz="4000" b="1" dirty="0" smtClean="0"/>
          </a:p>
        </p:txBody>
      </p:sp>
      <p:sp>
        <p:nvSpPr>
          <p:cNvPr id="4813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sz="2400" b="1" dirty="0" smtClean="0">
                <a:latin typeface="Arial" pitchFamily="34" charset="0"/>
              </a:rPr>
              <a:t>Power</a:t>
            </a:r>
            <a:endParaRPr lang="en-US" altLang="en-US" sz="2400" dirty="0" smtClean="0">
              <a:latin typeface="Arial" pitchFamily="34" charset="0"/>
            </a:endParaRPr>
          </a:p>
        </p:txBody>
      </p:sp>
      <p:pic>
        <p:nvPicPr>
          <p:cNvPr id="4813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6700" y="2667000"/>
            <a:ext cx="506730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3C1568EE-BCE9-42AB-AEE5-ECD0A046BB06}" type="slidenum">
              <a:rPr lang="en-US" altLang="zh-CN" smtClean="0"/>
              <a:pPr>
                <a:defRPr/>
              </a:pPr>
              <a:t>34</a:t>
            </a:fld>
            <a:endParaRPr lang="en-US" altLang="zh-CN"/>
          </a:p>
        </p:txBody>
      </p:sp>
      <p:sp>
        <p:nvSpPr>
          <p:cNvPr id="48135" name="Rectangle 6"/>
          <p:cNvSpPr>
            <a:spLocks noChangeArrowheads="1"/>
          </p:cNvSpPr>
          <p:nvPr/>
        </p:nvSpPr>
        <p:spPr bwMode="auto">
          <a:xfrm>
            <a:off x="228600" y="2209800"/>
            <a:ext cx="3962400" cy="401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90000"/>
              </a:lnSpc>
              <a:spcBef>
                <a:spcPts val="700"/>
              </a:spcBef>
              <a:buClr>
                <a:srgbClr val="438086"/>
              </a:buClr>
              <a:buSzPct val="60000"/>
              <a:buFont typeface="Wingdings" pitchFamily="2" charset="2"/>
              <a:buChar char=""/>
            </a:pPr>
            <a:r>
              <a:rPr lang="en-US" altLang="en-US" sz="2400">
                <a:solidFill>
                  <a:srgbClr val="000000"/>
                </a:solidFill>
              </a:rPr>
              <a:t>Prediction of forces is based largely on experimental data (right)</a:t>
            </a:r>
          </a:p>
          <a:p>
            <a:pPr marL="457200" indent="-457200">
              <a:lnSpc>
                <a:spcPct val="90000"/>
              </a:lnSpc>
              <a:spcBef>
                <a:spcPts val="700"/>
              </a:spcBef>
              <a:buClr>
                <a:srgbClr val="438086"/>
              </a:buClr>
              <a:buSzPct val="60000"/>
              <a:buFont typeface="Wingdings" pitchFamily="2" charset="2"/>
              <a:buChar char=""/>
            </a:pPr>
            <a:r>
              <a:rPr lang="en-US" altLang="en-US" sz="2400">
                <a:solidFill>
                  <a:srgbClr val="000000"/>
                </a:solidFill>
              </a:rPr>
              <a:t>Wide ranges of values is due to differences in material strengths</a:t>
            </a:r>
            <a:endParaRPr lang="en-US" altLang="en-US" sz="2100"/>
          </a:p>
          <a:p>
            <a:pPr marL="457200" indent="-457200">
              <a:lnSpc>
                <a:spcPct val="90000"/>
              </a:lnSpc>
              <a:spcBef>
                <a:spcPts val="700"/>
              </a:spcBef>
              <a:buClr>
                <a:srgbClr val="438086"/>
              </a:buClr>
              <a:buSzPct val="60000"/>
              <a:buFont typeface="Wingdings" pitchFamily="2" charset="2"/>
              <a:buChar char=""/>
            </a:pPr>
            <a:r>
              <a:rPr lang="en-US" altLang="en-US" sz="2400">
                <a:solidFill>
                  <a:srgbClr val="000000"/>
                </a:solidFill>
              </a:rPr>
              <a:t>Sharpness of the tool tip also influences forces and power</a:t>
            </a:r>
          </a:p>
          <a:p>
            <a:pPr marL="457200" indent="-457200">
              <a:lnSpc>
                <a:spcPct val="90000"/>
              </a:lnSpc>
              <a:spcBef>
                <a:spcPts val="700"/>
              </a:spcBef>
              <a:buClr>
                <a:srgbClr val="438086"/>
              </a:buClr>
              <a:buSzPct val="60000"/>
              <a:buFont typeface="Wingdings" pitchFamily="2" charset="2"/>
              <a:buChar char=""/>
            </a:pPr>
            <a:r>
              <a:rPr lang="en-US" altLang="en-US" sz="2400">
                <a:solidFill>
                  <a:srgbClr val="000000"/>
                </a:solidFill>
              </a:rPr>
              <a:t>Duller tools require higher forces and power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4100" y="1587500"/>
            <a:ext cx="6705600" cy="3543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2171700" y="628650"/>
            <a:ext cx="46736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algn="ctr">
              <a:lnSpc>
                <a:spcPct val="88000"/>
              </a:lnSpc>
            </a:pPr>
            <a:r>
              <a:rPr lang="en-US" sz="4400">
                <a:solidFill>
                  <a:schemeClr val="tx2"/>
                </a:solidFill>
              </a:rPr>
              <a:t>Heat Generation Zones</a:t>
            </a: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1593850" y="5746750"/>
            <a:ext cx="6159500" cy="41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2152650" y="5695950"/>
            <a:ext cx="254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5029200" y="5594350"/>
            <a:ext cx="25146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algn="ctr" eaLnBrk="0" hangingPunct="0">
              <a:lnSpc>
                <a:spcPct val="88000"/>
              </a:lnSpc>
            </a:pPr>
            <a:r>
              <a:rPr lang="en-US" b="1" i="1">
                <a:latin typeface="Times New Roman" pitchFamily="18" charset="0"/>
              </a:rPr>
              <a:t>(Dependent on sharpness</a:t>
            </a:r>
          </a:p>
          <a:p>
            <a:pPr algn="ctr" eaLnBrk="0" hangingPunct="0">
              <a:lnSpc>
                <a:spcPct val="88000"/>
              </a:lnSpc>
            </a:pPr>
            <a:r>
              <a:rPr lang="en-US" b="1" i="1">
                <a:latin typeface="Times New Roman" pitchFamily="18" charset="0"/>
              </a:rPr>
              <a:t>of tool)</a:t>
            </a:r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5695950" y="1339850"/>
            <a:ext cx="1782763" cy="650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algn="ctr" eaLnBrk="0" hangingPunct="0">
              <a:lnSpc>
                <a:spcPct val="109000"/>
              </a:lnSpc>
            </a:pPr>
            <a:r>
              <a:rPr lang="en-US" b="1" i="1">
                <a:latin typeface="Times New Roman" pitchFamily="18" charset="0"/>
              </a:rPr>
              <a:t>(Dependent on </a:t>
            </a:r>
            <a:r>
              <a:rPr lang="en-US" b="1" i="1">
                <a:latin typeface="Symbol" pitchFamily="18" charset="2"/>
              </a:rPr>
              <a:t>m</a:t>
            </a:r>
            <a:r>
              <a:rPr lang="en-US" b="1" i="1">
                <a:latin typeface="Times New Roman" pitchFamily="18" charset="0"/>
              </a:rPr>
              <a:t>)</a:t>
            </a:r>
          </a:p>
          <a:p>
            <a:pPr algn="ctr" hangingPunct="0">
              <a:lnSpc>
                <a:spcPct val="109000"/>
              </a:lnSpc>
            </a:pPr>
            <a:endParaRPr lang="en-US" b="1" i="1">
              <a:latin typeface="Times New Roman" pitchFamily="18" charset="0"/>
            </a:endParaRPr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411163" y="1860550"/>
            <a:ext cx="2138362" cy="720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63500" tIns="25400" rIns="63500" bIns="25400">
            <a:spAutoFit/>
          </a:bodyPr>
          <a:lstStyle/>
          <a:p>
            <a:pPr algn="ctr" eaLnBrk="0" hangingPunct="0">
              <a:lnSpc>
                <a:spcPct val="122000"/>
              </a:lnSpc>
            </a:pPr>
            <a:r>
              <a:rPr lang="en-US" b="1" i="1">
                <a:latin typeface="Times New Roman" pitchFamily="18" charset="0"/>
              </a:rPr>
              <a:t>(Dependent on </a:t>
            </a:r>
            <a:r>
              <a:rPr lang="en-US" b="1" i="1">
                <a:latin typeface="Symbol" pitchFamily="18" charset="2"/>
              </a:rPr>
              <a:t>f)</a:t>
            </a:r>
          </a:p>
          <a:p>
            <a:pPr algn="ctr" hangingPunct="0">
              <a:lnSpc>
                <a:spcPct val="122000"/>
              </a:lnSpc>
            </a:pPr>
            <a:endParaRPr lang="en-US" b="1" i="1">
              <a:latin typeface="Symbol" pitchFamily="18" charset="2"/>
            </a:endParaRPr>
          </a:p>
        </p:txBody>
      </p:sp>
      <p:sp>
        <p:nvSpPr>
          <p:cNvPr id="50187" name="Line 11"/>
          <p:cNvSpPr>
            <a:spLocks noChangeShapeType="1"/>
          </p:cNvSpPr>
          <p:nvPr/>
        </p:nvSpPr>
        <p:spPr bwMode="auto">
          <a:xfrm flipH="1" flipV="1">
            <a:off x="5087938" y="4262438"/>
            <a:ext cx="1050925" cy="11017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5961063" y="5338763"/>
            <a:ext cx="6381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/>
              <a:t>10%</a:t>
            </a:r>
          </a:p>
        </p:txBody>
      </p:sp>
      <p:sp>
        <p:nvSpPr>
          <p:cNvPr id="50189" name="Line 13"/>
          <p:cNvSpPr>
            <a:spLocks noChangeShapeType="1"/>
          </p:cNvSpPr>
          <p:nvPr/>
        </p:nvSpPr>
        <p:spPr bwMode="auto">
          <a:xfrm flipH="1">
            <a:off x="5267325" y="1736725"/>
            <a:ext cx="250825" cy="13938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0190" name="Rectangle 14"/>
          <p:cNvSpPr>
            <a:spLocks noChangeArrowheads="1"/>
          </p:cNvSpPr>
          <p:nvPr/>
        </p:nvSpPr>
        <p:spPr bwMode="auto">
          <a:xfrm>
            <a:off x="5199063" y="1414463"/>
            <a:ext cx="6381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/>
              <a:t>30%</a:t>
            </a:r>
          </a:p>
        </p:txBody>
      </p:sp>
      <p:sp>
        <p:nvSpPr>
          <p:cNvPr id="50191" name="Rectangle 15"/>
          <p:cNvSpPr>
            <a:spLocks noChangeArrowheads="1"/>
          </p:cNvSpPr>
          <p:nvPr/>
        </p:nvSpPr>
        <p:spPr bwMode="auto">
          <a:xfrm>
            <a:off x="2366963" y="1935163"/>
            <a:ext cx="6381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b="1"/>
              <a:t>60%</a:t>
            </a:r>
          </a:p>
        </p:txBody>
      </p:sp>
      <p:sp>
        <p:nvSpPr>
          <p:cNvPr id="50192" name="Line 16"/>
          <p:cNvSpPr>
            <a:spLocks noChangeShapeType="1"/>
          </p:cNvSpPr>
          <p:nvPr/>
        </p:nvSpPr>
        <p:spPr bwMode="auto">
          <a:xfrm>
            <a:off x="2879725" y="2232025"/>
            <a:ext cx="657225" cy="13176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2355850" y="1047750"/>
            <a:ext cx="3556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algn="ctr">
              <a:lnSpc>
                <a:spcPct val="88000"/>
              </a:lnSpc>
            </a:pPr>
            <a:r>
              <a:rPr lang="en-US" sz="4400">
                <a:solidFill>
                  <a:schemeClr val="tx2"/>
                </a:solidFill>
              </a:rPr>
              <a:t>  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488950" y="374650"/>
            <a:ext cx="3644900" cy="611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spAutoFit/>
          </a:bodyPr>
          <a:lstStyle/>
          <a:p>
            <a:pPr eaLnBrk="0" hangingPunct="0">
              <a:lnSpc>
                <a:spcPct val="102000"/>
              </a:lnSpc>
            </a:pPr>
            <a:r>
              <a:rPr lang="en-US" sz="36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Tool Terminology</a:t>
            </a:r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 flipH="1">
            <a:off x="5089525" y="1203325"/>
            <a:ext cx="1724025" cy="12795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 flipH="1">
            <a:off x="6245225" y="2041525"/>
            <a:ext cx="1736725" cy="12795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5114925" y="2511425"/>
            <a:ext cx="1127125" cy="8223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05" name="Arc 9"/>
          <p:cNvSpPr>
            <a:spLocks/>
          </p:cNvSpPr>
          <p:nvPr/>
        </p:nvSpPr>
        <p:spPr bwMode="auto">
          <a:xfrm>
            <a:off x="5041900" y="2501900"/>
            <a:ext cx="31750" cy="196850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 flipH="1">
            <a:off x="4035425" y="2740025"/>
            <a:ext cx="1006475" cy="7334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07" name="Arc 11"/>
          <p:cNvSpPr>
            <a:spLocks/>
          </p:cNvSpPr>
          <p:nvPr/>
        </p:nvSpPr>
        <p:spPr bwMode="auto">
          <a:xfrm>
            <a:off x="4024313" y="3502025"/>
            <a:ext cx="50800" cy="88900"/>
          </a:xfrm>
          <a:custGeom>
            <a:avLst/>
            <a:gdLst>
              <a:gd name="G0" fmla="+- 21586 0 0"/>
              <a:gd name="G1" fmla="+- 21589 0 0"/>
              <a:gd name="G2" fmla="+- 21600 0 0"/>
              <a:gd name="T0" fmla="*/ 0 w 21586"/>
              <a:gd name="T1" fmla="*/ 20818 h 21589"/>
              <a:gd name="T2" fmla="*/ 20911 w 21586"/>
              <a:gd name="T3" fmla="*/ 0 h 21589"/>
              <a:gd name="T4" fmla="*/ 21586 w 21586"/>
              <a:gd name="T5" fmla="*/ 21589 h 2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9" fill="none" extrusionOk="0">
                <a:moveTo>
                  <a:pt x="-1" y="20817"/>
                </a:moveTo>
                <a:cubicBezTo>
                  <a:pt x="405" y="9456"/>
                  <a:pt x="9548" y="354"/>
                  <a:pt x="20910" y="-1"/>
                </a:cubicBezTo>
              </a:path>
              <a:path w="21586" h="21589" stroke="0" extrusionOk="0">
                <a:moveTo>
                  <a:pt x="-1" y="20817"/>
                </a:moveTo>
                <a:cubicBezTo>
                  <a:pt x="405" y="9456"/>
                  <a:pt x="9548" y="354"/>
                  <a:pt x="20910" y="-1"/>
                </a:cubicBezTo>
                <a:lnTo>
                  <a:pt x="21586" y="21589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08" name="Freeform 12"/>
          <p:cNvSpPr>
            <a:spLocks/>
          </p:cNvSpPr>
          <p:nvPr/>
        </p:nvSpPr>
        <p:spPr bwMode="auto">
          <a:xfrm>
            <a:off x="4019550" y="3473450"/>
            <a:ext cx="39688" cy="128588"/>
          </a:xfrm>
          <a:custGeom>
            <a:avLst/>
            <a:gdLst/>
            <a:ahLst/>
            <a:cxnLst>
              <a:cxn ang="0">
                <a:pos x="0" y="80"/>
              </a:cxn>
              <a:cxn ang="0">
                <a:pos x="0" y="64"/>
              </a:cxn>
              <a:cxn ang="0">
                <a:pos x="0" y="40"/>
              </a:cxn>
              <a:cxn ang="0">
                <a:pos x="0" y="32"/>
              </a:cxn>
              <a:cxn ang="0">
                <a:pos x="8" y="16"/>
              </a:cxn>
              <a:cxn ang="0">
                <a:pos x="16" y="8"/>
              </a:cxn>
              <a:cxn ang="0">
                <a:pos x="24" y="0"/>
              </a:cxn>
            </a:cxnLst>
            <a:rect l="0" t="0" r="r" b="b"/>
            <a:pathLst>
              <a:path w="25" h="81">
                <a:moveTo>
                  <a:pt x="0" y="80"/>
                </a:moveTo>
                <a:lnTo>
                  <a:pt x="0" y="64"/>
                </a:lnTo>
                <a:lnTo>
                  <a:pt x="0" y="40"/>
                </a:lnTo>
                <a:lnTo>
                  <a:pt x="0" y="32"/>
                </a:lnTo>
                <a:lnTo>
                  <a:pt x="8" y="16"/>
                </a:lnTo>
                <a:lnTo>
                  <a:pt x="16" y="8"/>
                </a:lnTo>
                <a:lnTo>
                  <a:pt x="24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auto">
          <a:xfrm>
            <a:off x="4022725" y="3616325"/>
            <a:ext cx="454025" cy="4032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10" name="Freeform 14"/>
          <p:cNvSpPr>
            <a:spLocks/>
          </p:cNvSpPr>
          <p:nvPr/>
        </p:nvSpPr>
        <p:spPr bwMode="auto">
          <a:xfrm>
            <a:off x="4603750" y="4654550"/>
            <a:ext cx="242888" cy="65088"/>
          </a:xfrm>
          <a:custGeom>
            <a:avLst/>
            <a:gdLst/>
            <a:ahLst/>
            <a:cxnLst>
              <a:cxn ang="0">
                <a:pos x="152" y="24"/>
              </a:cxn>
              <a:cxn ang="0">
                <a:pos x="136" y="40"/>
              </a:cxn>
              <a:cxn ang="0">
                <a:pos x="120" y="40"/>
              </a:cxn>
              <a:cxn ang="0">
                <a:pos x="96" y="40"/>
              </a:cxn>
              <a:cxn ang="0">
                <a:pos x="88" y="40"/>
              </a:cxn>
              <a:cxn ang="0">
                <a:pos x="80" y="40"/>
              </a:cxn>
              <a:cxn ang="0">
                <a:pos x="64" y="32"/>
              </a:cxn>
              <a:cxn ang="0">
                <a:pos x="40" y="24"/>
              </a:cxn>
              <a:cxn ang="0">
                <a:pos x="16" y="8"/>
              </a:cxn>
              <a:cxn ang="0">
                <a:pos x="0" y="0"/>
              </a:cxn>
            </a:cxnLst>
            <a:rect l="0" t="0" r="r" b="b"/>
            <a:pathLst>
              <a:path w="153" h="41">
                <a:moveTo>
                  <a:pt x="152" y="24"/>
                </a:moveTo>
                <a:lnTo>
                  <a:pt x="136" y="40"/>
                </a:lnTo>
                <a:lnTo>
                  <a:pt x="120" y="40"/>
                </a:lnTo>
                <a:lnTo>
                  <a:pt x="96" y="40"/>
                </a:lnTo>
                <a:lnTo>
                  <a:pt x="88" y="40"/>
                </a:lnTo>
                <a:lnTo>
                  <a:pt x="80" y="40"/>
                </a:lnTo>
                <a:lnTo>
                  <a:pt x="64" y="32"/>
                </a:lnTo>
                <a:lnTo>
                  <a:pt x="40" y="24"/>
                </a:lnTo>
                <a:lnTo>
                  <a:pt x="16" y="8"/>
                </a:lnTo>
                <a:lnTo>
                  <a:pt x="0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auto">
          <a:xfrm flipV="1">
            <a:off x="4618038" y="3373438"/>
            <a:ext cx="1419225" cy="6699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12" name="Arc 16"/>
          <p:cNvSpPr>
            <a:spLocks/>
          </p:cNvSpPr>
          <p:nvPr/>
        </p:nvSpPr>
        <p:spPr bwMode="auto">
          <a:xfrm>
            <a:off x="6056313" y="3362325"/>
            <a:ext cx="176212" cy="31750"/>
          </a:xfrm>
          <a:custGeom>
            <a:avLst/>
            <a:gdLst>
              <a:gd name="G0" fmla="+- 21493 0 0"/>
              <a:gd name="G1" fmla="+- 21599 0 0"/>
              <a:gd name="G2" fmla="+- 21600 0 0"/>
              <a:gd name="T0" fmla="*/ 0 w 21493"/>
              <a:gd name="T1" fmla="*/ 19450 h 21599"/>
              <a:gd name="T2" fmla="*/ 21300 w 21493"/>
              <a:gd name="T3" fmla="*/ 0 h 21599"/>
              <a:gd name="T4" fmla="*/ 21493 w 21493"/>
              <a:gd name="T5" fmla="*/ 21599 h 2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493" h="21599" fill="none" extrusionOk="0">
                <a:moveTo>
                  <a:pt x="0" y="19450"/>
                </a:moveTo>
                <a:cubicBezTo>
                  <a:pt x="1096" y="8481"/>
                  <a:pt x="10277" y="98"/>
                  <a:pt x="21299" y="-1"/>
                </a:cubicBezTo>
              </a:path>
              <a:path w="21493" h="21599" stroke="0" extrusionOk="0">
                <a:moveTo>
                  <a:pt x="0" y="19450"/>
                </a:moveTo>
                <a:cubicBezTo>
                  <a:pt x="1096" y="8481"/>
                  <a:pt x="10277" y="98"/>
                  <a:pt x="21299" y="-1"/>
                </a:cubicBezTo>
                <a:lnTo>
                  <a:pt x="21493" y="21599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13" name="Line 17"/>
          <p:cNvSpPr>
            <a:spLocks noChangeShapeType="1"/>
          </p:cNvSpPr>
          <p:nvPr/>
        </p:nvSpPr>
        <p:spPr bwMode="auto">
          <a:xfrm>
            <a:off x="6254750" y="3362325"/>
            <a:ext cx="0" cy="7969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14" name="Line 18"/>
          <p:cNvSpPr>
            <a:spLocks noChangeShapeType="1"/>
          </p:cNvSpPr>
          <p:nvPr/>
        </p:nvSpPr>
        <p:spPr bwMode="auto">
          <a:xfrm flipH="1">
            <a:off x="5280025" y="4352925"/>
            <a:ext cx="619125" cy="4413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15" name="Line 19"/>
          <p:cNvSpPr>
            <a:spLocks noChangeShapeType="1"/>
          </p:cNvSpPr>
          <p:nvPr/>
        </p:nvSpPr>
        <p:spPr bwMode="auto">
          <a:xfrm flipH="1">
            <a:off x="6067425" y="3381375"/>
            <a:ext cx="60325" cy="7778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16" name="Arc 20"/>
          <p:cNvSpPr>
            <a:spLocks/>
          </p:cNvSpPr>
          <p:nvPr/>
        </p:nvSpPr>
        <p:spPr bwMode="auto">
          <a:xfrm>
            <a:off x="6069013" y="4175125"/>
            <a:ext cx="176212" cy="25400"/>
          </a:xfrm>
          <a:custGeom>
            <a:avLst/>
            <a:gdLst>
              <a:gd name="G0" fmla="+- 21433 0 0"/>
              <a:gd name="G1" fmla="+- 21599 0 0"/>
              <a:gd name="G2" fmla="+- 21600 0 0"/>
              <a:gd name="T0" fmla="*/ 0 w 21433"/>
              <a:gd name="T1" fmla="*/ 18920 h 21599"/>
              <a:gd name="T2" fmla="*/ 21240 w 21433"/>
              <a:gd name="T3" fmla="*/ 0 h 21599"/>
              <a:gd name="T4" fmla="*/ 21433 w 21433"/>
              <a:gd name="T5" fmla="*/ 21599 h 2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433" h="21599" fill="none" extrusionOk="0">
                <a:moveTo>
                  <a:pt x="-1" y="18919"/>
                </a:moveTo>
                <a:cubicBezTo>
                  <a:pt x="1341" y="8183"/>
                  <a:pt x="10420" y="96"/>
                  <a:pt x="21239" y="-1"/>
                </a:cubicBezTo>
              </a:path>
              <a:path w="21433" h="21599" stroke="0" extrusionOk="0">
                <a:moveTo>
                  <a:pt x="-1" y="18919"/>
                </a:moveTo>
                <a:cubicBezTo>
                  <a:pt x="1341" y="8183"/>
                  <a:pt x="10420" y="96"/>
                  <a:pt x="21239" y="-1"/>
                </a:cubicBezTo>
                <a:lnTo>
                  <a:pt x="21433" y="21599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17" name="Line 21"/>
          <p:cNvSpPr>
            <a:spLocks noChangeShapeType="1"/>
          </p:cNvSpPr>
          <p:nvPr/>
        </p:nvSpPr>
        <p:spPr bwMode="auto">
          <a:xfrm flipH="1">
            <a:off x="4848225" y="4225925"/>
            <a:ext cx="1190625" cy="4540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18" name="Arc 22"/>
          <p:cNvSpPr>
            <a:spLocks/>
          </p:cNvSpPr>
          <p:nvPr/>
        </p:nvSpPr>
        <p:spPr bwMode="auto">
          <a:xfrm>
            <a:off x="4421188" y="4032250"/>
            <a:ext cx="152400" cy="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42990 w 43200"/>
              <a:gd name="T1" fmla="*/ 18594 h 43200"/>
              <a:gd name="T2" fmla="*/ 42990 w 43200"/>
              <a:gd name="T3" fmla="*/ 18594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42989" y="18594"/>
                </a:moveTo>
              </a:path>
              <a:path w="43200" h="43200" stroke="0" extrusionOk="0">
                <a:moveTo>
                  <a:pt x="42989" y="18594"/>
                </a:moveTo>
                <a:lnTo>
                  <a:pt x="21600" y="2160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19" name="Line 23"/>
          <p:cNvSpPr>
            <a:spLocks noChangeShapeType="1"/>
          </p:cNvSpPr>
          <p:nvPr/>
        </p:nvSpPr>
        <p:spPr bwMode="auto">
          <a:xfrm>
            <a:off x="4175125" y="4244975"/>
            <a:ext cx="415925" cy="3968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20" name="Line 24"/>
          <p:cNvSpPr>
            <a:spLocks noChangeShapeType="1"/>
          </p:cNvSpPr>
          <p:nvPr/>
        </p:nvSpPr>
        <p:spPr bwMode="auto">
          <a:xfrm>
            <a:off x="4035425" y="3616325"/>
            <a:ext cx="60325" cy="5556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21" name="Freeform 25"/>
          <p:cNvSpPr>
            <a:spLocks/>
          </p:cNvSpPr>
          <p:nvPr/>
        </p:nvSpPr>
        <p:spPr bwMode="auto">
          <a:xfrm>
            <a:off x="4540250" y="4286250"/>
            <a:ext cx="179388" cy="39688"/>
          </a:xfrm>
          <a:custGeom>
            <a:avLst/>
            <a:gdLst/>
            <a:ahLst/>
            <a:cxnLst>
              <a:cxn ang="0">
                <a:pos x="112" y="0"/>
              </a:cxn>
              <a:cxn ang="0">
                <a:pos x="104" y="8"/>
              </a:cxn>
              <a:cxn ang="0">
                <a:pos x="88" y="24"/>
              </a:cxn>
              <a:cxn ang="0">
                <a:pos x="80" y="24"/>
              </a:cxn>
              <a:cxn ang="0">
                <a:pos x="72" y="24"/>
              </a:cxn>
              <a:cxn ang="0">
                <a:pos x="64" y="24"/>
              </a:cxn>
              <a:cxn ang="0">
                <a:pos x="48" y="24"/>
              </a:cxn>
              <a:cxn ang="0">
                <a:pos x="32" y="16"/>
              </a:cxn>
              <a:cxn ang="0">
                <a:pos x="16" y="8"/>
              </a:cxn>
              <a:cxn ang="0">
                <a:pos x="0" y="0"/>
              </a:cxn>
            </a:cxnLst>
            <a:rect l="0" t="0" r="r" b="b"/>
            <a:pathLst>
              <a:path w="113" h="25">
                <a:moveTo>
                  <a:pt x="112" y="0"/>
                </a:moveTo>
                <a:lnTo>
                  <a:pt x="104" y="8"/>
                </a:lnTo>
                <a:lnTo>
                  <a:pt x="88" y="24"/>
                </a:lnTo>
                <a:lnTo>
                  <a:pt x="80" y="24"/>
                </a:lnTo>
                <a:lnTo>
                  <a:pt x="72" y="24"/>
                </a:lnTo>
                <a:lnTo>
                  <a:pt x="64" y="24"/>
                </a:lnTo>
                <a:lnTo>
                  <a:pt x="48" y="24"/>
                </a:lnTo>
                <a:lnTo>
                  <a:pt x="32" y="16"/>
                </a:lnTo>
                <a:lnTo>
                  <a:pt x="16" y="8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22" name="Freeform 26"/>
          <p:cNvSpPr>
            <a:spLocks/>
          </p:cNvSpPr>
          <p:nvPr/>
        </p:nvSpPr>
        <p:spPr bwMode="auto">
          <a:xfrm>
            <a:off x="4565650" y="4375150"/>
            <a:ext cx="179388" cy="39688"/>
          </a:xfrm>
          <a:custGeom>
            <a:avLst/>
            <a:gdLst/>
            <a:ahLst/>
            <a:cxnLst>
              <a:cxn ang="0">
                <a:pos x="112" y="0"/>
              </a:cxn>
              <a:cxn ang="0">
                <a:pos x="96" y="16"/>
              </a:cxn>
              <a:cxn ang="0">
                <a:pos x="80" y="24"/>
              </a:cxn>
              <a:cxn ang="0">
                <a:pos x="72" y="24"/>
              </a:cxn>
              <a:cxn ang="0">
                <a:pos x="64" y="24"/>
              </a:cxn>
              <a:cxn ang="0">
                <a:pos x="56" y="24"/>
              </a:cxn>
              <a:cxn ang="0">
                <a:pos x="40" y="24"/>
              </a:cxn>
              <a:cxn ang="0">
                <a:pos x="24" y="16"/>
              </a:cxn>
              <a:cxn ang="0">
                <a:pos x="8" y="8"/>
              </a:cxn>
              <a:cxn ang="0">
                <a:pos x="0" y="0"/>
              </a:cxn>
            </a:cxnLst>
            <a:rect l="0" t="0" r="r" b="b"/>
            <a:pathLst>
              <a:path w="113" h="25">
                <a:moveTo>
                  <a:pt x="112" y="0"/>
                </a:moveTo>
                <a:lnTo>
                  <a:pt x="96" y="16"/>
                </a:lnTo>
                <a:lnTo>
                  <a:pt x="80" y="24"/>
                </a:lnTo>
                <a:lnTo>
                  <a:pt x="72" y="24"/>
                </a:lnTo>
                <a:lnTo>
                  <a:pt x="64" y="24"/>
                </a:lnTo>
                <a:lnTo>
                  <a:pt x="56" y="24"/>
                </a:lnTo>
                <a:lnTo>
                  <a:pt x="40" y="24"/>
                </a:lnTo>
                <a:lnTo>
                  <a:pt x="24" y="16"/>
                </a:lnTo>
                <a:lnTo>
                  <a:pt x="8" y="8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23" name="Freeform 27"/>
          <p:cNvSpPr>
            <a:spLocks/>
          </p:cNvSpPr>
          <p:nvPr/>
        </p:nvSpPr>
        <p:spPr bwMode="auto">
          <a:xfrm>
            <a:off x="4603750" y="4476750"/>
            <a:ext cx="179388" cy="39688"/>
          </a:xfrm>
          <a:custGeom>
            <a:avLst/>
            <a:gdLst/>
            <a:ahLst/>
            <a:cxnLst>
              <a:cxn ang="0">
                <a:pos x="112" y="0"/>
              </a:cxn>
              <a:cxn ang="0">
                <a:pos x="96" y="16"/>
              </a:cxn>
              <a:cxn ang="0">
                <a:pos x="80" y="24"/>
              </a:cxn>
              <a:cxn ang="0">
                <a:pos x="72" y="24"/>
              </a:cxn>
              <a:cxn ang="0">
                <a:pos x="64" y="24"/>
              </a:cxn>
              <a:cxn ang="0">
                <a:pos x="48" y="24"/>
              </a:cxn>
              <a:cxn ang="0">
                <a:pos x="16" y="8"/>
              </a:cxn>
              <a:cxn ang="0">
                <a:pos x="0" y="0"/>
              </a:cxn>
            </a:cxnLst>
            <a:rect l="0" t="0" r="r" b="b"/>
            <a:pathLst>
              <a:path w="113" h="25">
                <a:moveTo>
                  <a:pt x="112" y="0"/>
                </a:moveTo>
                <a:lnTo>
                  <a:pt x="96" y="16"/>
                </a:lnTo>
                <a:lnTo>
                  <a:pt x="80" y="24"/>
                </a:lnTo>
                <a:lnTo>
                  <a:pt x="72" y="24"/>
                </a:lnTo>
                <a:lnTo>
                  <a:pt x="64" y="24"/>
                </a:lnTo>
                <a:lnTo>
                  <a:pt x="48" y="24"/>
                </a:lnTo>
                <a:lnTo>
                  <a:pt x="16" y="8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24" name="Freeform 28"/>
          <p:cNvSpPr>
            <a:spLocks/>
          </p:cNvSpPr>
          <p:nvPr/>
        </p:nvSpPr>
        <p:spPr bwMode="auto">
          <a:xfrm>
            <a:off x="4641850" y="4578350"/>
            <a:ext cx="179388" cy="26988"/>
          </a:xfrm>
          <a:custGeom>
            <a:avLst/>
            <a:gdLst/>
            <a:ahLst/>
            <a:cxnLst>
              <a:cxn ang="0">
                <a:pos x="112" y="0"/>
              </a:cxn>
              <a:cxn ang="0">
                <a:pos x="104" y="8"/>
              </a:cxn>
              <a:cxn ang="0">
                <a:pos x="88" y="16"/>
              </a:cxn>
              <a:cxn ang="0">
                <a:pos x="72" y="16"/>
              </a:cxn>
              <a:cxn ang="0">
                <a:pos x="64" y="16"/>
              </a:cxn>
              <a:cxn ang="0">
                <a:pos x="48" y="16"/>
              </a:cxn>
              <a:cxn ang="0">
                <a:pos x="16" y="8"/>
              </a:cxn>
              <a:cxn ang="0">
                <a:pos x="0" y="0"/>
              </a:cxn>
            </a:cxnLst>
            <a:rect l="0" t="0" r="r" b="b"/>
            <a:pathLst>
              <a:path w="113" h="17">
                <a:moveTo>
                  <a:pt x="112" y="0"/>
                </a:moveTo>
                <a:lnTo>
                  <a:pt x="104" y="8"/>
                </a:lnTo>
                <a:lnTo>
                  <a:pt x="88" y="16"/>
                </a:lnTo>
                <a:lnTo>
                  <a:pt x="72" y="16"/>
                </a:lnTo>
                <a:lnTo>
                  <a:pt x="64" y="16"/>
                </a:lnTo>
                <a:lnTo>
                  <a:pt x="48" y="16"/>
                </a:lnTo>
                <a:lnTo>
                  <a:pt x="16" y="8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25" name="Freeform 29"/>
          <p:cNvSpPr>
            <a:spLocks/>
          </p:cNvSpPr>
          <p:nvPr/>
        </p:nvSpPr>
        <p:spPr bwMode="auto">
          <a:xfrm>
            <a:off x="4514850" y="4210050"/>
            <a:ext cx="179388" cy="26988"/>
          </a:xfrm>
          <a:custGeom>
            <a:avLst/>
            <a:gdLst/>
            <a:ahLst/>
            <a:cxnLst>
              <a:cxn ang="0">
                <a:pos x="112" y="0"/>
              </a:cxn>
              <a:cxn ang="0">
                <a:pos x="104" y="8"/>
              </a:cxn>
              <a:cxn ang="0">
                <a:pos x="88" y="16"/>
              </a:cxn>
              <a:cxn ang="0">
                <a:pos x="72" y="16"/>
              </a:cxn>
              <a:cxn ang="0">
                <a:pos x="64" y="16"/>
              </a:cxn>
              <a:cxn ang="0">
                <a:pos x="48" y="16"/>
              </a:cxn>
              <a:cxn ang="0">
                <a:pos x="16" y="8"/>
              </a:cxn>
              <a:cxn ang="0">
                <a:pos x="0" y="0"/>
              </a:cxn>
            </a:cxnLst>
            <a:rect l="0" t="0" r="r" b="b"/>
            <a:pathLst>
              <a:path w="113" h="17">
                <a:moveTo>
                  <a:pt x="112" y="0"/>
                </a:moveTo>
                <a:lnTo>
                  <a:pt x="104" y="8"/>
                </a:lnTo>
                <a:lnTo>
                  <a:pt x="88" y="16"/>
                </a:lnTo>
                <a:lnTo>
                  <a:pt x="72" y="16"/>
                </a:lnTo>
                <a:lnTo>
                  <a:pt x="64" y="16"/>
                </a:lnTo>
                <a:lnTo>
                  <a:pt x="48" y="16"/>
                </a:lnTo>
                <a:lnTo>
                  <a:pt x="16" y="8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26" name="Freeform 30"/>
          <p:cNvSpPr>
            <a:spLocks/>
          </p:cNvSpPr>
          <p:nvPr/>
        </p:nvSpPr>
        <p:spPr bwMode="auto">
          <a:xfrm>
            <a:off x="4514850" y="4133850"/>
            <a:ext cx="179388" cy="26988"/>
          </a:xfrm>
          <a:custGeom>
            <a:avLst/>
            <a:gdLst/>
            <a:ahLst/>
            <a:cxnLst>
              <a:cxn ang="0">
                <a:pos x="112" y="0"/>
              </a:cxn>
              <a:cxn ang="0">
                <a:pos x="104" y="8"/>
              </a:cxn>
              <a:cxn ang="0">
                <a:pos x="88" y="16"/>
              </a:cxn>
              <a:cxn ang="0">
                <a:pos x="72" y="16"/>
              </a:cxn>
              <a:cxn ang="0">
                <a:pos x="64" y="16"/>
              </a:cxn>
              <a:cxn ang="0">
                <a:pos x="48" y="16"/>
              </a:cxn>
              <a:cxn ang="0">
                <a:pos x="16" y="8"/>
              </a:cxn>
              <a:cxn ang="0">
                <a:pos x="0" y="0"/>
              </a:cxn>
            </a:cxnLst>
            <a:rect l="0" t="0" r="r" b="b"/>
            <a:pathLst>
              <a:path w="113" h="17">
                <a:moveTo>
                  <a:pt x="112" y="0"/>
                </a:moveTo>
                <a:lnTo>
                  <a:pt x="104" y="8"/>
                </a:lnTo>
                <a:lnTo>
                  <a:pt x="88" y="16"/>
                </a:lnTo>
                <a:lnTo>
                  <a:pt x="72" y="16"/>
                </a:lnTo>
                <a:lnTo>
                  <a:pt x="64" y="16"/>
                </a:lnTo>
                <a:lnTo>
                  <a:pt x="48" y="16"/>
                </a:lnTo>
                <a:lnTo>
                  <a:pt x="16" y="8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27" name="Line 31"/>
          <p:cNvSpPr>
            <a:spLocks noChangeShapeType="1"/>
          </p:cNvSpPr>
          <p:nvPr/>
        </p:nvSpPr>
        <p:spPr bwMode="auto">
          <a:xfrm flipH="1" flipV="1">
            <a:off x="4960938" y="2763838"/>
            <a:ext cx="1165225" cy="6064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28" name="Freeform 32"/>
          <p:cNvSpPr>
            <a:spLocks/>
          </p:cNvSpPr>
          <p:nvPr/>
        </p:nvSpPr>
        <p:spPr bwMode="auto">
          <a:xfrm>
            <a:off x="6851650" y="1225550"/>
            <a:ext cx="1220788" cy="8270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4" y="16"/>
              </a:cxn>
              <a:cxn ang="0">
                <a:pos x="200" y="96"/>
              </a:cxn>
              <a:cxn ang="0">
                <a:pos x="432" y="152"/>
              </a:cxn>
              <a:cxn ang="0">
                <a:pos x="568" y="240"/>
              </a:cxn>
              <a:cxn ang="0">
                <a:pos x="616" y="344"/>
              </a:cxn>
              <a:cxn ang="0">
                <a:pos x="728" y="424"/>
              </a:cxn>
              <a:cxn ang="0">
                <a:pos x="768" y="488"/>
              </a:cxn>
              <a:cxn ang="0">
                <a:pos x="728" y="520"/>
              </a:cxn>
            </a:cxnLst>
            <a:rect l="0" t="0" r="r" b="b"/>
            <a:pathLst>
              <a:path w="769" h="521">
                <a:moveTo>
                  <a:pt x="0" y="0"/>
                </a:moveTo>
                <a:lnTo>
                  <a:pt x="104" y="16"/>
                </a:lnTo>
                <a:lnTo>
                  <a:pt x="200" y="96"/>
                </a:lnTo>
                <a:lnTo>
                  <a:pt x="432" y="152"/>
                </a:lnTo>
                <a:lnTo>
                  <a:pt x="568" y="240"/>
                </a:lnTo>
                <a:lnTo>
                  <a:pt x="616" y="344"/>
                </a:lnTo>
                <a:lnTo>
                  <a:pt x="728" y="424"/>
                </a:lnTo>
                <a:lnTo>
                  <a:pt x="768" y="488"/>
                </a:lnTo>
                <a:lnTo>
                  <a:pt x="728" y="52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29" name="Freeform 33"/>
          <p:cNvSpPr>
            <a:spLocks/>
          </p:cNvSpPr>
          <p:nvPr/>
        </p:nvSpPr>
        <p:spPr bwMode="auto">
          <a:xfrm>
            <a:off x="6838950" y="1212850"/>
            <a:ext cx="1208088" cy="8270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" y="8"/>
              </a:cxn>
              <a:cxn ang="0">
                <a:pos x="72" y="16"/>
              </a:cxn>
              <a:cxn ang="0">
                <a:pos x="112" y="32"/>
              </a:cxn>
              <a:cxn ang="0">
                <a:pos x="144" y="48"/>
              </a:cxn>
              <a:cxn ang="0">
                <a:pos x="152" y="56"/>
              </a:cxn>
              <a:cxn ang="0">
                <a:pos x="160" y="64"/>
              </a:cxn>
              <a:cxn ang="0">
                <a:pos x="176" y="72"/>
              </a:cxn>
              <a:cxn ang="0">
                <a:pos x="184" y="80"/>
              </a:cxn>
              <a:cxn ang="0">
                <a:pos x="200" y="88"/>
              </a:cxn>
              <a:cxn ang="0">
                <a:pos x="224" y="96"/>
              </a:cxn>
              <a:cxn ang="0">
                <a:pos x="248" y="104"/>
              </a:cxn>
              <a:cxn ang="0">
                <a:pos x="272" y="112"/>
              </a:cxn>
              <a:cxn ang="0">
                <a:pos x="312" y="128"/>
              </a:cxn>
              <a:cxn ang="0">
                <a:pos x="320" y="128"/>
              </a:cxn>
              <a:cxn ang="0">
                <a:pos x="352" y="136"/>
              </a:cxn>
              <a:cxn ang="0">
                <a:pos x="400" y="152"/>
              </a:cxn>
              <a:cxn ang="0">
                <a:pos x="448" y="168"/>
              </a:cxn>
              <a:cxn ang="0">
                <a:pos x="488" y="192"/>
              </a:cxn>
              <a:cxn ang="0">
                <a:pos x="504" y="200"/>
              </a:cxn>
              <a:cxn ang="0">
                <a:pos x="520" y="208"/>
              </a:cxn>
              <a:cxn ang="0">
                <a:pos x="544" y="232"/>
              </a:cxn>
              <a:cxn ang="0">
                <a:pos x="568" y="256"/>
              </a:cxn>
              <a:cxn ang="0">
                <a:pos x="584" y="280"/>
              </a:cxn>
              <a:cxn ang="0">
                <a:pos x="592" y="296"/>
              </a:cxn>
              <a:cxn ang="0">
                <a:pos x="600" y="312"/>
              </a:cxn>
              <a:cxn ang="0">
                <a:pos x="616" y="336"/>
              </a:cxn>
              <a:cxn ang="0">
                <a:pos x="632" y="352"/>
              </a:cxn>
              <a:cxn ang="0">
                <a:pos x="664" y="376"/>
              </a:cxn>
              <a:cxn ang="0">
                <a:pos x="672" y="384"/>
              </a:cxn>
              <a:cxn ang="0">
                <a:pos x="680" y="392"/>
              </a:cxn>
              <a:cxn ang="0">
                <a:pos x="712" y="416"/>
              </a:cxn>
              <a:cxn ang="0">
                <a:pos x="736" y="432"/>
              </a:cxn>
              <a:cxn ang="0">
                <a:pos x="744" y="448"/>
              </a:cxn>
              <a:cxn ang="0">
                <a:pos x="752" y="456"/>
              </a:cxn>
              <a:cxn ang="0">
                <a:pos x="760" y="464"/>
              </a:cxn>
              <a:cxn ang="0">
                <a:pos x="760" y="480"/>
              </a:cxn>
              <a:cxn ang="0">
                <a:pos x="752" y="496"/>
              </a:cxn>
              <a:cxn ang="0">
                <a:pos x="736" y="512"/>
              </a:cxn>
              <a:cxn ang="0">
                <a:pos x="728" y="520"/>
              </a:cxn>
            </a:cxnLst>
            <a:rect l="0" t="0" r="r" b="b"/>
            <a:pathLst>
              <a:path w="761" h="521">
                <a:moveTo>
                  <a:pt x="0" y="0"/>
                </a:moveTo>
                <a:lnTo>
                  <a:pt x="32" y="8"/>
                </a:lnTo>
                <a:lnTo>
                  <a:pt x="72" y="16"/>
                </a:lnTo>
                <a:lnTo>
                  <a:pt x="112" y="32"/>
                </a:lnTo>
                <a:lnTo>
                  <a:pt x="144" y="48"/>
                </a:lnTo>
                <a:lnTo>
                  <a:pt x="152" y="56"/>
                </a:lnTo>
                <a:lnTo>
                  <a:pt x="160" y="64"/>
                </a:lnTo>
                <a:lnTo>
                  <a:pt x="176" y="72"/>
                </a:lnTo>
                <a:lnTo>
                  <a:pt x="184" y="80"/>
                </a:lnTo>
                <a:lnTo>
                  <a:pt x="200" y="88"/>
                </a:lnTo>
                <a:lnTo>
                  <a:pt x="224" y="96"/>
                </a:lnTo>
                <a:lnTo>
                  <a:pt x="248" y="104"/>
                </a:lnTo>
                <a:lnTo>
                  <a:pt x="272" y="112"/>
                </a:lnTo>
                <a:lnTo>
                  <a:pt x="312" y="128"/>
                </a:lnTo>
                <a:lnTo>
                  <a:pt x="320" y="128"/>
                </a:lnTo>
                <a:lnTo>
                  <a:pt x="352" y="136"/>
                </a:lnTo>
                <a:lnTo>
                  <a:pt x="400" y="152"/>
                </a:lnTo>
                <a:lnTo>
                  <a:pt x="448" y="168"/>
                </a:lnTo>
                <a:lnTo>
                  <a:pt x="488" y="192"/>
                </a:lnTo>
                <a:lnTo>
                  <a:pt x="504" y="200"/>
                </a:lnTo>
                <a:lnTo>
                  <a:pt x="520" y="208"/>
                </a:lnTo>
                <a:lnTo>
                  <a:pt x="544" y="232"/>
                </a:lnTo>
                <a:lnTo>
                  <a:pt x="568" y="256"/>
                </a:lnTo>
                <a:lnTo>
                  <a:pt x="584" y="280"/>
                </a:lnTo>
                <a:lnTo>
                  <a:pt x="592" y="296"/>
                </a:lnTo>
                <a:lnTo>
                  <a:pt x="600" y="312"/>
                </a:lnTo>
                <a:lnTo>
                  <a:pt x="616" y="336"/>
                </a:lnTo>
                <a:lnTo>
                  <a:pt x="632" y="352"/>
                </a:lnTo>
                <a:lnTo>
                  <a:pt x="664" y="376"/>
                </a:lnTo>
                <a:lnTo>
                  <a:pt x="672" y="384"/>
                </a:lnTo>
                <a:lnTo>
                  <a:pt x="680" y="392"/>
                </a:lnTo>
                <a:lnTo>
                  <a:pt x="712" y="416"/>
                </a:lnTo>
                <a:lnTo>
                  <a:pt x="736" y="432"/>
                </a:lnTo>
                <a:lnTo>
                  <a:pt x="744" y="448"/>
                </a:lnTo>
                <a:lnTo>
                  <a:pt x="752" y="456"/>
                </a:lnTo>
                <a:lnTo>
                  <a:pt x="760" y="464"/>
                </a:lnTo>
                <a:lnTo>
                  <a:pt x="760" y="480"/>
                </a:lnTo>
                <a:lnTo>
                  <a:pt x="752" y="496"/>
                </a:lnTo>
                <a:lnTo>
                  <a:pt x="736" y="512"/>
                </a:lnTo>
                <a:lnTo>
                  <a:pt x="728" y="52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30" name="Freeform 34"/>
          <p:cNvSpPr>
            <a:spLocks/>
          </p:cNvSpPr>
          <p:nvPr/>
        </p:nvSpPr>
        <p:spPr bwMode="auto">
          <a:xfrm>
            <a:off x="8045450" y="1974850"/>
            <a:ext cx="128588" cy="9286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0" y="120"/>
              </a:cxn>
              <a:cxn ang="0">
                <a:pos x="56" y="232"/>
              </a:cxn>
              <a:cxn ang="0">
                <a:pos x="0" y="368"/>
              </a:cxn>
              <a:cxn ang="0">
                <a:pos x="32" y="528"/>
              </a:cxn>
              <a:cxn ang="0">
                <a:pos x="0" y="584"/>
              </a:cxn>
            </a:cxnLst>
            <a:rect l="0" t="0" r="r" b="b"/>
            <a:pathLst>
              <a:path w="81" h="585">
                <a:moveTo>
                  <a:pt x="0" y="0"/>
                </a:moveTo>
                <a:lnTo>
                  <a:pt x="80" y="120"/>
                </a:lnTo>
                <a:lnTo>
                  <a:pt x="56" y="232"/>
                </a:lnTo>
                <a:lnTo>
                  <a:pt x="0" y="368"/>
                </a:lnTo>
                <a:lnTo>
                  <a:pt x="32" y="528"/>
                </a:lnTo>
                <a:lnTo>
                  <a:pt x="0" y="584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31" name="Freeform 35"/>
          <p:cNvSpPr>
            <a:spLocks/>
          </p:cNvSpPr>
          <p:nvPr/>
        </p:nvSpPr>
        <p:spPr bwMode="auto">
          <a:xfrm>
            <a:off x="8032750" y="1962150"/>
            <a:ext cx="115888" cy="9286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8"/>
              </a:cxn>
              <a:cxn ang="0">
                <a:pos x="24" y="40"/>
              </a:cxn>
              <a:cxn ang="0">
                <a:pos x="40" y="64"/>
              </a:cxn>
              <a:cxn ang="0">
                <a:pos x="56" y="96"/>
              </a:cxn>
              <a:cxn ang="0">
                <a:pos x="64" y="120"/>
              </a:cxn>
              <a:cxn ang="0">
                <a:pos x="72" y="136"/>
              </a:cxn>
              <a:cxn ang="0">
                <a:pos x="72" y="152"/>
              </a:cxn>
              <a:cxn ang="0">
                <a:pos x="72" y="168"/>
              </a:cxn>
              <a:cxn ang="0">
                <a:pos x="72" y="176"/>
              </a:cxn>
              <a:cxn ang="0">
                <a:pos x="64" y="208"/>
              </a:cxn>
              <a:cxn ang="0">
                <a:pos x="48" y="264"/>
              </a:cxn>
              <a:cxn ang="0">
                <a:pos x="32" y="304"/>
              </a:cxn>
              <a:cxn ang="0">
                <a:pos x="24" y="320"/>
              </a:cxn>
              <a:cxn ang="0">
                <a:pos x="16" y="352"/>
              </a:cxn>
              <a:cxn ang="0">
                <a:pos x="8" y="392"/>
              </a:cxn>
              <a:cxn ang="0">
                <a:pos x="16" y="432"/>
              </a:cxn>
              <a:cxn ang="0">
                <a:pos x="16" y="448"/>
              </a:cxn>
              <a:cxn ang="0">
                <a:pos x="24" y="472"/>
              </a:cxn>
              <a:cxn ang="0">
                <a:pos x="24" y="512"/>
              </a:cxn>
              <a:cxn ang="0">
                <a:pos x="16" y="544"/>
              </a:cxn>
              <a:cxn ang="0">
                <a:pos x="8" y="568"/>
              </a:cxn>
              <a:cxn ang="0">
                <a:pos x="0" y="584"/>
              </a:cxn>
            </a:cxnLst>
            <a:rect l="0" t="0" r="r" b="b"/>
            <a:pathLst>
              <a:path w="73" h="585">
                <a:moveTo>
                  <a:pt x="0" y="0"/>
                </a:moveTo>
                <a:lnTo>
                  <a:pt x="8" y="8"/>
                </a:lnTo>
                <a:lnTo>
                  <a:pt x="24" y="40"/>
                </a:lnTo>
                <a:lnTo>
                  <a:pt x="40" y="64"/>
                </a:lnTo>
                <a:lnTo>
                  <a:pt x="56" y="96"/>
                </a:lnTo>
                <a:lnTo>
                  <a:pt x="64" y="120"/>
                </a:lnTo>
                <a:lnTo>
                  <a:pt x="72" y="136"/>
                </a:lnTo>
                <a:lnTo>
                  <a:pt x="72" y="152"/>
                </a:lnTo>
                <a:lnTo>
                  <a:pt x="72" y="168"/>
                </a:lnTo>
                <a:lnTo>
                  <a:pt x="72" y="176"/>
                </a:lnTo>
                <a:lnTo>
                  <a:pt x="64" y="208"/>
                </a:lnTo>
                <a:lnTo>
                  <a:pt x="48" y="264"/>
                </a:lnTo>
                <a:lnTo>
                  <a:pt x="32" y="304"/>
                </a:lnTo>
                <a:lnTo>
                  <a:pt x="24" y="320"/>
                </a:lnTo>
                <a:lnTo>
                  <a:pt x="16" y="352"/>
                </a:lnTo>
                <a:lnTo>
                  <a:pt x="8" y="392"/>
                </a:lnTo>
                <a:lnTo>
                  <a:pt x="16" y="432"/>
                </a:lnTo>
                <a:lnTo>
                  <a:pt x="16" y="448"/>
                </a:lnTo>
                <a:lnTo>
                  <a:pt x="24" y="472"/>
                </a:lnTo>
                <a:lnTo>
                  <a:pt x="24" y="512"/>
                </a:lnTo>
                <a:lnTo>
                  <a:pt x="16" y="544"/>
                </a:lnTo>
                <a:lnTo>
                  <a:pt x="8" y="568"/>
                </a:lnTo>
                <a:lnTo>
                  <a:pt x="0" y="584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pic>
        <p:nvPicPr>
          <p:cNvPr id="29732" name="Picture 3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0700" y="1663700"/>
            <a:ext cx="825500" cy="749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29733" name="Line 37"/>
          <p:cNvSpPr>
            <a:spLocks noChangeShapeType="1"/>
          </p:cNvSpPr>
          <p:nvPr/>
        </p:nvSpPr>
        <p:spPr bwMode="auto">
          <a:xfrm flipH="1" flipV="1">
            <a:off x="4427538" y="2497138"/>
            <a:ext cx="466725" cy="263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34" name="Line 38"/>
          <p:cNvSpPr>
            <a:spLocks noChangeShapeType="1"/>
          </p:cNvSpPr>
          <p:nvPr/>
        </p:nvSpPr>
        <p:spPr bwMode="auto">
          <a:xfrm>
            <a:off x="4492625" y="2041525"/>
            <a:ext cx="581025" cy="4286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35" name="Line 39"/>
          <p:cNvSpPr>
            <a:spLocks noChangeShapeType="1"/>
          </p:cNvSpPr>
          <p:nvPr/>
        </p:nvSpPr>
        <p:spPr bwMode="auto">
          <a:xfrm flipH="1" flipV="1">
            <a:off x="3125788" y="3068638"/>
            <a:ext cx="1177925" cy="8731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36" name="Line 40"/>
          <p:cNvSpPr>
            <a:spLocks noChangeShapeType="1"/>
          </p:cNvSpPr>
          <p:nvPr/>
        </p:nvSpPr>
        <p:spPr bwMode="auto">
          <a:xfrm flipH="1" flipV="1">
            <a:off x="3322638" y="2947988"/>
            <a:ext cx="631825" cy="5810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37" name="Line 41"/>
          <p:cNvSpPr>
            <a:spLocks noChangeShapeType="1"/>
          </p:cNvSpPr>
          <p:nvPr/>
        </p:nvSpPr>
        <p:spPr bwMode="auto">
          <a:xfrm>
            <a:off x="4610100" y="4213225"/>
            <a:ext cx="0" cy="1609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38" name="Line 42"/>
          <p:cNvSpPr>
            <a:spLocks noChangeShapeType="1"/>
          </p:cNvSpPr>
          <p:nvPr/>
        </p:nvSpPr>
        <p:spPr bwMode="auto">
          <a:xfrm>
            <a:off x="4829175" y="4797425"/>
            <a:ext cx="174625" cy="7461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39" name="Line 43"/>
          <p:cNvSpPr>
            <a:spLocks noChangeShapeType="1"/>
          </p:cNvSpPr>
          <p:nvPr/>
        </p:nvSpPr>
        <p:spPr bwMode="auto">
          <a:xfrm>
            <a:off x="6273800" y="4251325"/>
            <a:ext cx="0" cy="4921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40" name="Line 44"/>
          <p:cNvSpPr>
            <a:spLocks noChangeShapeType="1"/>
          </p:cNvSpPr>
          <p:nvPr/>
        </p:nvSpPr>
        <p:spPr bwMode="auto">
          <a:xfrm flipH="1">
            <a:off x="6048375" y="4276725"/>
            <a:ext cx="22225" cy="339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41" name="Line 45"/>
          <p:cNvSpPr>
            <a:spLocks noChangeShapeType="1"/>
          </p:cNvSpPr>
          <p:nvPr/>
        </p:nvSpPr>
        <p:spPr bwMode="auto">
          <a:xfrm flipH="1">
            <a:off x="6270625" y="2892425"/>
            <a:ext cx="1736725" cy="12668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42" name="Line 46"/>
          <p:cNvSpPr>
            <a:spLocks noChangeShapeType="1"/>
          </p:cNvSpPr>
          <p:nvPr/>
        </p:nvSpPr>
        <p:spPr bwMode="auto">
          <a:xfrm flipV="1">
            <a:off x="4732338" y="2878138"/>
            <a:ext cx="1431925" cy="10763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43" name="Freeform 47"/>
          <p:cNvSpPr>
            <a:spLocks/>
          </p:cNvSpPr>
          <p:nvPr/>
        </p:nvSpPr>
        <p:spPr bwMode="auto">
          <a:xfrm>
            <a:off x="4489450" y="1911350"/>
            <a:ext cx="77788" cy="141288"/>
          </a:xfrm>
          <a:custGeom>
            <a:avLst/>
            <a:gdLst/>
            <a:ahLst/>
            <a:cxnLst>
              <a:cxn ang="0">
                <a:pos x="24" y="88"/>
              </a:cxn>
              <a:cxn ang="0">
                <a:pos x="0" y="0"/>
              </a:cxn>
              <a:cxn ang="0">
                <a:pos x="24" y="0"/>
              </a:cxn>
              <a:cxn ang="0">
                <a:pos x="48" y="0"/>
              </a:cxn>
              <a:cxn ang="0">
                <a:pos x="24" y="88"/>
              </a:cxn>
            </a:cxnLst>
            <a:rect l="0" t="0" r="r" b="b"/>
            <a:pathLst>
              <a:path w="49" h="89">
                <a:moveTo>
                  <a:pt x="24" y="88"/>
                </a:moveTo>
                <a:lnTo>
                  <a:pt x="0" y="0"/>
                </a:lnTo>
                <a:lnTo>
                  <a:pt x="24" y="0"/>
                </a:lnTo>
                <a:lnTo>
                  <a:pt x="48" y="0"/>
                </a:lnTo>
                <a:lnTo>
                  <a:pt x="24" y="88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44" name="Line 48"/>
          <p:cNvSpPr>
            <a:spLocks noChangeShapeType="1"/>
          </p:cNvSpPr>
          <p:nvPr/>
        </p:nvSpPr>
        <p:spPr bwMode="auto">
          <a:xfrm>
            <a:off x="4546600" y="1622425"/>
            <a:ext cx="0" cy="2889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45" name="Freeform 49"/>
          <p:cNvSpPr>
            <a:spLocks/>
          </p:cNvSpPr>
          <p:nvPr/>
        </p:nvSpPr>
        <p:spPr bwMode="auto">
          <a:xfrm>
            <a:off x="4502150" y="2559050"/>
            <a:ext cx="77788" cy="141288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48" y="88"/>
              </a:cxn>
              <a:cxn ang="0">
                <a:pos x="24" y="88"/>
              </a:cxn>
              <a:cxn ang="0">
                <a:pos x="0" y="88"/>
              </a:cxn>
              <a:cxn ang="0">
                <a:pos x="24" y="0"/>
              </a:cxn>
            </a:cxnLst>
            <a:rect l="0" t="0" r="r" b="b"/>
            <a:pathLst>
              <a:path w="49" h="89">
                <a:moveTo>
                  <a:pt x="24" y="0"/>
                </a:moveTo>
                <a:lnTo>
                  <a:pt x="48" y="88"/>
                </a:lnTo>
                <a:lnTo>
                  <a:pt x="24" y="88"/>
                </a:lnTo>
                <a:lnTo>
                  <a:pt x="0" y="88"/>
                </a:lnTo>
                <a:lnTo>
                  <a:pt x="24" y="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46" name="Line 50"/>
          <p:cNvSpPr>
            <a:spLocks noChangeShapeType="1"/>
          </p:cNvSpPr>
          <p:nvPr/>
        </p:nvSpPr>
        <p:spPr bwMode="auto">
          <a:xfrm flipV="1">
            <a:off x="4546600" y="2687638"/>
            <a:ext cx="0" cy="2000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47" name="Freeform 51"/>
          <p:cNvSpPr>
            <a:spLocks/>
          </p:cNvSpPr>
          <p:nvPr/>
        </p:nvSpPr>
        <p:spPr bwMode="auto">
          <a:xfrm>
            <a:off x="3117850" y="3143250"/>
            <a:ext cx="128588" cy="103188"/>
          </a:xfrm>
          <a:custGeom>
            <a:avLst/>
            <a:gdLst/>
            <a:ahLst/>
            <a:cxnLst>
              <a:cxn ang="0">
                <a:pos x="80" y="0"/>
              </a:cxn>
              <a:cxn ang="0">
                <a:pos x="16" y="64"/>
              </a:cxn>
              <a:cxn ang="0">
                <a:pos x="8" y="56"/>
              </a:cxn>
              <a:cxn ang="0">
                <a:pos x="0" y="32"/>
              </a:cxn>
              <a:cxn ang="0">
                <a:pos x="80" y="0"/>
              </a:cxn>
            </a:cxnLst>
            <a:rect l="0" t="0" r="r" b="b"/>
            <a:pathLst>
              <a:path w="81" h="65">
                <a:moveTo>
                  <a:pt x="80" y="0"/>
                </a:moveTo>
                <a:lnTo>
                  <a:pt x="16" y="64"/>
                </a:lnTo>
                <a:lnTo>
                  <a:pt x="8" y="56"/>
                </a:lnTo>
                <a:lnTo>
                  <a:pt x="0" y="32"/>
                </a:lnTo>
                <a:lnTo>
                  <a:pt x="80" y="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48" name="Line 52"/>
          <p:cNvSpPr>
            <a:spLocks noChangeShapeType="1"/>
          </p:cNvSpPr>
          <p:nvPr/>
        </p:nvSpPr>
        <p:spPr bwMode="auto">
          <a:xfrm flipV="1">
            <a:off x="2865438" y="3246438"/>
            <a:ext cx="276225" cy="212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49" name="Freeform 53"/>
          <p:cNvSpPr>
            <a:spLocks/>
          </p:cNvSpPr>
          <p:nvPr/>
        </p:nvSpPr>
        <p:spPr bwMode="auto">
          <a:xfrm>
            <a:off x="3409950" y="2914650"/>
            <a:ext cx="141288" cy="115888"/>
          </a:xfrm>
          <a:custGeom>
            <a:avLst/>
            <a:gdLst/>
            <a:ahLst/>
            <a:cxnLst>
              <a:cxn ang="0">
                <a:pos x="0" y="72"/>
              </a:cxn>
              <a:cxn ang="0">
                <a:pos x="64" y="0"/>
              </a:cxn>
              <a:cxn ang="0">
                <a:pos x="72" y="16"/>
              </a:cxn>
              <a:cxn ang="0">
                <a:pos x="88" y="32"/>
              </a:cxn>
              <a:cxn ang="0">
                <a:pos x="0" y="72"/>
              </a:cxn>
            </a:cxnLst>
            <a:rect l="0" t="0" r="r" b="b"/>
            <a:pathLst>
              <a:path w="89" h="73">
                <a:moveTo>
                  <a:pt x="0" y="72"/>
                </a:moveTo>
                <a:lnTo>
                  <a:pt x="64" y="0"/>
                </a:lnTo>
                <a:lnTo>
                  <a:pt x="72" y="16"/>
                </a:lnTo>
                <a:lnTo>
                  <a:pt x="88" y="32"/>
                </a:lnTo>
                <a:lnTo>
                  <a:pt x="0" y="72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50" name="Line 54"/>
          <p:cNvSpPr>
            <a:spLocks noChangeShapeType="1"/>
          </p:cNvSpPr>
          <p:nvPr/>
        </p:nvSpPr>
        <p:spPr bwMode="auto">
          <a:xfrm flipH="1">
            <a:off x="3540125" y="2765425"/>
            <a:ext cx="288925" cy="1873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51" name="Freeform 55"/>
          <p:cNvSpPr>
            <a:spLocks/>
          </p:cNvSpPr>
          <p:nvPr/>
        </p:nvSpPr>
        <p:spPr bwMode="auto">
          <a:xfrm>
            <a:off x="5899150" y="2914650"/>
            <a:ext cx="77788" cy="141288"/>
          </a:xfrm>
          <a:custGeom>
            <a:avLst/>
            <a:gdLst/>
            <a:ahLst/>
            <a:cxnLst>
              <a:cxn ang="0">
                <a:pos x="24" y="88"/>
              </a:cxn>
              <a:cxn ang="0">
                <a:pos x="0" y="0"/>
              </a:cxn>
              <a:cxn ang="0">
                <a:pos x="24" y="0"/>
              </a:cxn>
              <a:cxn ang="0">
                <a:pos x="48" y="0"/>
              </a:cxn>
              <a:cxn ang="0">
                <a:pos x="24" y="88"/>
              </a:cxn>
            </a:cxnLst>
            <a:rect l="0" t="0" r="r" b="b"/>
            <a:pathLst>
              <a:path w="49" h="89">
                <a:moveTo>
                  <a:pt x="24" y="88"/>
                </a:moveTo>
                <a:lnTo>
                  <a:pt x="0" y="0"/>
                </a:lnTo>
                <a:lnTo>
                  <a:pt x="24" y="0"/>
                </a:lnTo>
                <a:lnTo>
                  <a:pt x="48" y="0"/>
                </a:lnTo>
                <a:lnTo>
                  <a:pt x="24" y="88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52" name="Line 56"/>
          <p:cNvSpPr>
            <a:spLocks noChangeShapeType="1"/>
          </p:cNvSpPr>
          <p:nvPr/>
        </p:nvSpPr>
        <p:spPr bwMode="auto">
          <a:xfrm>
            <a:off x="5943600" y="2206625"/>
            <a:ext cx="0" cy="720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53" name="Freeform 57"/>
          <p:cNvSpPr>
            <a:spLocks/>
          </p:cNvSpPr>
          <p:nvPr/>
        </p:nvSpPr>
        <p:spPr bwMode="auto">
          <a:xfrm>
            <a:off x="5937250" y="3435350"/>
            <a:ext cx="77788" cy="166688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48" y="104"/>
              </a:cxn>
              <a:cxn ang="0">
                <a:pos x="24" y="104"/>
              </a:cxn>
              <a:cxn ang="0">
                <a:pos x="0" y="104"/>
              </a:cxn>
              <a:cxn ang="0">
                <a:pos x="24" y="0"/>
              </a:cxn>
            </a:cxnLst>
            <a:rect l="0" t="0" r="r" b="b"/>
            <a:pathLst>
              <a:path w="49" h="105">
                <a:moveTo>
                  <a:pt x="24" y="0"/>
                </a:moveTo>
                <a:lnTo>
                  <a:pt x="48" y="104"/>
                </a:lnTo>
                <a:lnTo>
                  <a:pt x="24" y="104"/>
                </a:lnTo>
                <a:lnTo>
                  <a:pt x="0" y="104"/>
                </a:lnTo>
                <a:lnTo>
                  <a:pt x="24" y="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54" name="Line 58"/>
          <p:cNvSpPr>
            <a:spLocks noChangeShapeType="1"/>
          </p:cNvSpPr>
          <p:nvPr/>
        </p:nvSpPr>
        <p:spPr bwMode="auto">
          <a:xfrm flipV="1">
            <a:off x="5994400" y="3576638"/>
            <a:ext cx="0" cy="212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55" name="Freeform 59"/>
          <p:cNvSpPr>
            <a:spLocks/>
          </p:cNvSpPr>
          <p:nvPr/>
        </p:nvSpPr>
        <p:spPr bwMode="auto">
          <a:xfrm>
            <a:off x="5886450" y="4438650"/>
            <a:ext cx="128588" cy="115888"/>
          </a:xfrm>
          <a:custGeom>
            <a:avLst/>
            <a:gdLst/>
            <a:ahLst/>
            <a:cxnLst>
              <a:cxn ang="0">
                <a:pos x="80" y="72"/>
              </a:cxn>
              <a:cxn ang="0">
                <a:pos x="0" y="32"/>
              </a:cxn>
              <a:cxn ang="0">
                <a:pos x="16" y="16"/>
              </a:cxn>
              <a:cxn ang="0">
                <a:pos x="24" y="0"/>
              </a:cxn>
              <a:cxn ang="0">
                <a:pos x="80" y="72"/>
              </a:cxn>
            </a:cxnLst>
            <a:rect l="0" t="0" r="r" b="b"/>
            <a:pathLst>
              <a:path w="81" h="73">
                <a:moveTo>
                  <a:pt x="80" y="72"/>
                </a:moveTo>
                <a:lnTo>
                  <a:pt x="0" y="32"/>
                </a:lnTo>
                <a:lnTo>
                  <a:pt x="16" y="16"/>
                </a:lnTo>
                <a:lnTo>
                  <a:pt x="24" y="0"/>
                </a:lnTo>
                <a:lnTo>
                  <a:pt x="80" y="72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56" name="Line 60"/>
          <p:cNvSpPr>
            <a:spLocks noChangeShapeType="1"/>
          </p:cNvSpPr>
          <p:nvPr/>
        </p:nvSpPr>
        <p:spPr bwMode="auto">
          <a:xfrm>
            <a:off x="5876925" y="4454525"/>
            <a:ext cx="47625" cy="222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57" name="Freeform 61"/>
          <p:cNvSpPr>
            <a:spLocks/>
          </p:cNvSpPr>
          <p:nvPr/>
        </p:nvSpPr>
        <p:spPr bwMode="auto">
          <a:xfrm>
            <a:off x="6267450" y="4692650"/>
            <a:ext cx="128588" cy="1031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0" y="40"/>
              </a:cxn>
              <a:cxn ang="0">
                <a:pos x="64" y="56"/>
              </a:cxn>
              <a:cxn ang="0">
                <a:pos x="56" y="64"/>
              </a:cxn>
              <a:cxn ang="0">
                <a:pos x="0" y="0"/>
              </a:cxn>
            </a:cxnLst>
            <a:rect l="0" t="0" r="r" b="b"/>
            <a:pathLst>
              <a:path w="81" h="65">
                <a:moveTo>
                  <a:pt x="0" y="0"/>
                </a:moveTo>
                <a:lnTo>
                  <a:pt x="80" y="40"/>
                </a:lnTo>
                <a:lnTo>
                  <a:pt x="64" y="56"/>
                </a:lnTo>
                <a:lnTo>
                  <a:pt x="56" y="64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58" name="Line 62"/>
          <p:cNvSpPr>
            <a:spLocks noChangeShapeType="1"/>
          </p:cNvSpPr>
          <p:nvPr/>
        </p:nvSpPr>
        <p:spPr bwMode="auto">
          <a:xfrm flipH="1" flipV="1">
            <a:off x="6383338" y="4795838"/>
            <a:ext cx="238125" cy="1746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59" name="Freeform 63"/>
          <p:cNvSpPr>
            <a:spLocks/>
          </p:cNvSpPr>
          <p:nvPr/>
        </p:nvSpPr>
        <p:spPr bwMode="auto">
          <a:xfrm>
            <a:off x="5353050" y="4743450"/>
            <a:ext cx="141288" cy="1031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8" y="32"/>
              </a:cxn>
              <a:cxn ang="0">
                <a:pos x="72" y="48"/>
              </a:cxn>
              <a:cxn ang="0">
                <a:pos x="64" y="64"/>
              </a:cxn>
              <a:cxn ang="0">
                <a:pos x="0" y="0"/>
              </a:cxn>
            </a:cxnLst>
            <a:rect l="0" t="0" r="r" b="b"/>
            <a:pathLst>
              <a:path w="89" h="65">
                <a:moveTo>
                  <a:pt x="0" y="0"/>
                </a:moveTo>
                <a:lnTo>
                  <a:pt x="88" y="32"/>
                </a:lnTo>
                <a:lnTo>
                  <a:pt x="72" y="48"/>
                </a:lnTo>
                <a:lnTo>
                  <a:pt x="64" y="64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60" name="Line 64"/>
          <p:cNvSpPr>
            <a:spLocks noChangeShapeType="1"/>
          </p:cNvSpPr>
          <p:nvPr/>
        </p:nvSpPr>
        <p:spPr bwMode="auto">
          <a:xfrm flipH="1" flipV="1">
            <a:off x="5481638" y="4833938"/>
            <a:ext cx="238125" cy="1873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61" name="Freeform 65"/>
          <p:cNvSpPr>
            <a:spLocks/>
          </p:cNvSpPr>
          <p:nvPr/>
        </p:nvSpPr>
        <p:spPr bwMode="auto">
          <a:xfrm>
            <a:off x="4984750" y="4425950"/>
            <a:ext cx="128588" cy="115888"/>
          </a:xfrm>
          <a:custGeom>
            <a:avLst/>
            <a:gdLst/>
            <a:ahLst/>
            <a:cxnLst>
              <a:cxn ang="0">
                <a:pos x="80" y="72"/>
              </a:cxn>
              <a:cxn ang="0">
                <a:pos x="0" y="32"/>
              </a:cxn>
              <a:cxn ang="0">
                <a:pos x="16" y="16"/>
              </a:cxn>
              <a:cxn ang="0">
                <a:pos x="24" y="0"/>
              </a:cxn>
              <a:cxn ang="0">
                <a:pos x="80" y="72"/>
              </a:cxn>
            </a:cxnLst>
            <a:rect l="0" t="0" r="r" b="b"/>
            <a:pathLst>
              <a:path w="81" h="73">
                <a:moveTo>
                  <a:pt x="80" y="72"/>
                </a:moveTo>
                <a:lnTo>
                  <a:pt x="0" y="32"/>
                </a:lnTo>
                <a:lnTo>
                  <a:pt x="16" y="16"/>
                </a:lnTo>
                <a:lnTo>
                  <a:pt x="24" y="0"/>
                </a:lnTo>
                <a:lnTo>
                  <a:pt x="80" y="72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62" name="Line 66"/>
          <p:cNvSpPr>
            <a:spLocks noChangeShapeType="1"/>
          </p:cNvSpPr>
          <p:nvPr/>
        </p:nvSpPr>
        <p:spPr bwMode="auto">
          <a:xfrm>
            <a:off x="4975225" y="4454525"/>
            <a:ext cx="47625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63" name="Freeform 67"/>
          <p:cNvSpPr>
            <a:spLocks/>
          </p:cNvSpPr>
          <p:nvPr/>
        </p:nvSpPr>
        <p:spPr bwMode="auto">
          <a:xfrm>
            <a:off x="4972050" y="5264150"/>
            <a:ext cx="128588" cy="115888"/>
          </a:xfrm>
          <a:custGeom>
            <a:avLst/>
            <a:gdLst/>
            <a:ahLst/>
            <a:cxnLst>
              <a:cxn ang="0">
                <a:pos x="0" y="72"/>
              </a:cxn>
              <a:cxn ang="0">
                <a:pos x="56" y="0"/>
              </a:cxn>
              <a:cxn ang="0">
                <a:pos x="64" y="16"/>
              </a:cxn>
              <a:cxn ang="0">
                <a:pos x="80" y="32"/>
              </a:cxn>
              <a:cxn ang="0">
                <a:pos x="0" y="72"/>
              </a:cxn>
            </a:cxnLst>
            <a:rect l="0" t="0" r="r" b="b"/>
            <a:pathLst>
              <a:path w="81" h="73">
                <a:moveTo>
                  <a:pt x="0" y="72"/>
                </a:moveTo>
                <a:lnTo>
                  <a:pt x="56" y="0"/>
                </a:lnTo>
                <a:lnTo>
                  <a:pt x="64" y="16"/>
                </a:lnTo>
                <a:lnTo>
                  <a:pt x="80" y="32"/>
                </a:lnTo>
                <a:lnTo>
                  <a:pt x="0" y="72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64" name="Line 68"/>
          <p:cNvSpPr>
            <a:spLocks noChangeShapeType="1"/>
          </p:cNvSpPr>
          <p:nvPr/>
        </p:nvSpPr>
        <p:spPr bwMode="auto">
          <a:xfrm flipH="1">
            <a:off x="5089525" y="5191125"/>
            <a:ext cx="200025" cy="1111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65" name="Freeform 69"/>
          <p:cNvSpPr>
            <a:spLocks/>
          </p:cNvSpPr>
          <p:nvPr/>
        </p:nvSpPr>
        <p:spPr bwMode="auto">
          <a:xfrm>
            <a:off x="4451350" y="5645150"/>
            <a:ext cx="141288" cy="103188"/>
          </a:xfrm>
          <a:custGeom>
            <a:avLst/>
            <a:gdLst/>
            <a:ahLst/>
            <a:cxnLst>
              <a:cxn ang="0">
                <a:pos x="88" y="0"/>
              </a:cxn>
              <a:cxn ang="0">
                <a:pos x="24" y="64"/>
              </a:cxn>
              <a:cxn ang="0">
                <a:pos x="8" y="48"/>
              </a:cxn>
              <a:cxn ang="0">
                <a:pos x="0" y="32"/>
              </a:cxn>
              <a:cxn ang="0">
                <a:pos x="88" y="0"/>
              </a:cxn>
            </a:cxnLst>
            <a:rect l="0" t="0" r="r" b="b"/>
            <a:pathLst>
              <a:path w="89" h="65">
                <a:moveTo>
                  <a:pt x="88" y="0"/>
                </a:moveTo>
                <a:lnTo>
                  <a:pt x="24" y="64"/>
                </a:lnTo>
                <a:lnTo>
                  <a:pt x="8" y="48"/>
                </a:lnTo>
                <a:lnTo>
                  <a:pt x="0" y="32"/>
                </a:lnTo>
                <a:lnTo>
                  <a:pt x="88" y="0"/>
                </a:lnTo>
              </a:path>
            </a:pathLst>
          </a:custGeom>
          <a:solidFill>
            <a:srgbClr val="0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66" name="Line 70"/>
          <p:cNvSpPr>
            <a:spLocks noChangeShapeType="1"/>
          </p:cNvSpPr>
          <p:nvPr/>
        </p:nvSpPr>
        <p:spPr bwMode="auto">
          <a:xfrm flipV="1">
            <a:off x="4211638" y="5735638"/>
            <a:ext cx="263525" cy="2254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67" name="Rectangle 71"/>
          <p:cNvSpPr>
            <a:spLocks noChangeArrowheads="1"/>
          </p:cNvSpPr>
          <p:nvPr/>
        </p:nvSpPr>
        <p:spPr bwMode="auto">
          <a:xfrm>
            <a:off x="6557963" y="4440238"/>
            <a:ext cx="1517650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Side relief </a:t>
            </a:r>
          </a:p>
        </p:txBody>
      </p:sp>
      <p:sp>
        <p:nvSpPr>
          <p:cNvPr id="29768" name="Rectangle 72"/>
          <p:cNvSpPr>
            <a:spLocks noChangeArrowheads="1"/>
          </p:cNvSpPr>
          <p:nvPr/>
        </p:nvSpPr>
        <p:spPr bwMode="auto">
          <a:xfrm>
            <a:off x="6557963" y="4745038"/>
            <a:ext cx="841375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angle</a:t>
            </a:r>
          </a:p>
        </p:txBody>
      </p:sp>
      <p:sp>
        <p:nvSpPr>
          <p:cNvPr id="29769" name="Rectangle 73"/>
          <p:cNvSpPr>
            <a:spLocks noChangeArrowheads="1"/>
          </p:cNvSpPr>
          <p:nvPr/>
        </p:nvSpPr>
        <p:spPr bwMode="auto">
          <a:xfrm>
            <a:off x="5287963" y="4999038"/>
            <a:ext cx="1722437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Side cutting </a:t>
            </a:r>
          </a:p>
          <a:p>
            <a:pPr eaLnBrk="0" hangingPunct="0">
              <a:lnSpc>
                <a:spcPct val="90000"/>
              </a:lnSpc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770" name="Rectangle 74"/>
          <p:cNvSpPr>
            <a:spLocks noChangeArrowheads="1"/>
          </p:cNvSpPr>
          <p:nvPr/>
        </p:nvSpPr>
        <p:spPr bwMode="auto">
          <a:xfrm>
            <a:off x="5287963" y="5303838"/>
            <a:ext cx="1492250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edge angle</a:t>
            </a:r>
          </a:p>
          <a:p>
            <a:pPr eaLnBrk="0" hangingPunct="0">
              <a:lnSpc>
                <a:spcPct val="90000"/>
              </a:lnSpc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771" name="Rectangle 75"/>
          <p:cNvSpPr>
            <a:spLocks noChangeArrowheads="1"/>
          </p:cNvSpPr>
          <p:nvPr/>
        </p:nvSpPr>
        <p:spPr bwMode="auto">
          <a:xfrm>
            <a:off x="5287963" y="5608638"/>
            <a:ext cx="1163637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(SCEA)</a:t>
            </a:r>
          </a:p>
        </p:txBody>
      </p:sp>
      <p:sp>
        <p:nvSpPr>
          <p:cNvPr id="29772" name="Rectangle 76"/>
          <p:cNvSpPr>
            <a:spLocks noChangeArrowheads="1"/>
          </p:cNvSpPr>
          <p:nvPr/>
        </p:nvSpPr>
        <p:spPr bwMode="auto">
          <a:xfrm>
            <a:off x="2887663" y="5862638"/>
            <a:ext cx="2322512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Clearance or end </a:t>
            </a:r>
          </a:p>
        </p:txBody>
      </p:sp>
      <p:sp>
        <p:nvSpPr>
          <p:cNvPr id="29773" name="Rectangle 77"/>
          <p:cNvSpPr>
            <a:spLocks noChangeArrowheads="1"/>
          </p:cNvSpPr>
          <p:nvPr/>
        </p:nvSpPr>
        <p:spPr bwMode="auto">
          <a:xfrm>
            <a:off x="2887663" y="6167438"/>
            <a:ext cx="1560512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relief angle</a:t>
            </a:r>
          </a:p>
        </p:txBody>
      </p:sp>
      <p:sp>
        <p:nvSpPr>
          <p:cNvPr id="29774" name="Rectangle 78"/>
          <p:cNvSpPr>
            <a:spLocks noChangeArrowheads="1"/>
          </p:cNvSpPr>
          <p:nvPr/>
        </p:nvSpPr>
        <p:spPr bwMode="auto">
          <a:xfrm>
            <a:off x="5884863" y="1811338"/>
            <a:ext cx="884237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Back </a:t>
            </a:r>
          </a:p>
        </p:txBody>
      </p:sp>
      <p:sp>
        <p:nvSpPr>
          <p:cNvPr id="29775" name="Rectangle 79"/>
          <p:cNvSpPr>
            <a:spLocks noChangeArrowheads="1"/>
          </p:cNvSpPr>
          <p:nvPr/>
        </p:nvSpPr>
        <p:spPr bwMode="auto">
          <a:xfrm>
            <a:off x="5884863" y="2116138"/>
            <a:ext cx="808037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Rake</a:t>
            </a:r>
          </a:p>
          <a:p>
            <a:pPr eaLnBrk="0" hangingPunct="0">
              <a:lnSpc>
                <a:spcPct val="90000"/>
              </a:lnSpc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776" name="Rectangle 80"/>
          <p:cNvSpPr>
            <a:spLocks noChangeArrowheads="1"/>
          </p:cNvSpPr>
          <p:nvPr/>
        </p:nvSpPr>
        <p:spPr bwMode="auto">
          <a:xfrm>
            <a:off x="5884863" y="2420938"/>
            <a:ext cx="1038225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(BR),+</a:t>
            </a:r>
          </a:p>
        </p:txBody>
      </p:sp>
      <p:sp>
        <p:nvSpPr>
          <p:cNvPr id="29777" name="Rectangle 81"/>
          <p:cNvSpPr>
            <a:spLocks noChangeArrowheads="1"/>
          </p:cNvSpPr>
          <p:nvPr/>
        </p:nvSpPr>
        <p:spPr bwMode="auto">
          <a:xfrm>
            <a:off x="4602163" y="1011238"/>
            <a:ext cx="1501775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Side Rake </a:t>
            </a:r>
          </a:p>
        </p:txBody>
      </p:sp>
      <p:sp>
        <p:nvSpPr>
          <p:cNvPr id="29778" name="Rectangle 82"/>
          <p:cNvSpPr>
            <a:spLocks noChangeArrowheads="1"/>
          </p:cNvSpPr>
          <p:nvPr/>
        </p:nvSpPr>
        <p:spPr bwMode="auto">
          <a:xfrm>
            <a:off x="4602163" y="1316038"/>
            <a:ext cx="1081087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(SR), +</a:t>
            </a:r>
          </a:p>
        </p:txBody>
      </p:sp>
      <p:sp>
        <p:nvSpPr>
          <p:cNvPr id="29779" name="Rectangle 83"/>
          <p:cNvSpPr>
            <a:spLocks noChangeArrowheads="1"/>
          </p:cNvSpPr>
          <p:nvPr/>
        </p:nvSpPr>
        <p:spPr bwMode="auto">
          <a:xfrm>
            <a:off x="1592263" y="2446338"/>
            <a:ext cx="1662112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End Cutting</a:t>
            </a:r>
          </a:p>
          <a:p>
            <a:pPr eaLnBrk="0" hangingPunct="0">
              <a:lnSpc>
                <a:spcPct val="90000"/>
              </a:lnSpc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780" name="Rectangle 84"/>
          <p:cNvSpPr>
            <a:spLocks noChangeArrowheads="1"/>
          </p:cNvSpPr>
          <p:nvPr/>
        </p:nvSpPr>
        <p:spPr bwMode="auto">
          <a:xfrm>
            <a:off x="1592263" y="2751138"/>
            <a:ext cx="1492250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edge angle</a:t>
            </a:r>
          </a:p>
          <a:p>
            <a:pPr eaLnBrk="0" hangingPunct="0">
              <a:lnSpc>
                <a:spcPct val="90000"/>
              </a:lnSpc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781" name="Rectangle 85"/>
          <p:cNvSpPr>
            <a:spLocks noChangeArrowheads="1"/>
          </p:cNvSpPr>
          <p:nvPr/>
        </p:nvSpPr>
        <p:spPr bwMode="auto">
          <a:xfrm>
            <a:off x="1592263" y="3055938"/>
            <a:ext cx="1179512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(ECEA)</a:t>
            </a:r>
          </a:p>
        </p:txBody>
      </p:sp>
      <p:sp>
        <p:nvSpPr>
          <p:cNvPr id="29782" name="Oval 86"/>
          <p:cNvSpPr>
            <a:spLocks noChangeArrowheads="1"/>
          </p:cNvSpPr>
          <p:nvPr/>
        </p:nvSpPr>
        <p:spPr bwMode="auto">
          <a:xfrm>
            <a:off x="4597400" y="4051300"/>
            <a:ext cx="38100" cy="381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9783" name="Freeform 87"/>
          <p:cNvSpPr>
            <a:spLocks/>
          </p:cNvSpPr>
          <p:nvPr/>
        </p:nvSpPr>
        <p:spPr bwMode="auto">
          <a:xfrm>
            <a:off x="3778250" y="4083050"/>
            <a:ext cx="839788" cy="407988"/>
          </a:xfrm>
          <a:custGeom>
            <a:avLst/>
            <a:gdLst/>
            <a:ahLst/>
            <a:cxnLst>
              <a:cxn ang="0">
                <a:pos x="528" y="0"/>
              </a:cxn>
              <a:cxn ang="0">
                <a:pos x="400" y="8"/>
              </a:cxn>
              <a:cxn ang="0">
                <a:pos x="328" y="64"/>
              </a:cxn>
              <a:cxn ang="0">
                <a:pos x="288" y="152"/>
              </a:cxn>
              <a:cxn ang="0">
                <a:pos x="224" y="208"/>
              </a:cxn>
              <a:cxn ang="0">
                <a:pos x="96" y="256"/>
              </a:cxn>
              <a:cxn ang="0">
                <a:pos x="0" y="256"/>
              </a:cxn>
            </a:cxnLst>
            <a:rect l="0" t="0" r="r" b="b"/>
            <a:pathLst>
              <a:path w="529" h="257">
                <a:moveTo>
                  <a:pt x="528" y="0"/>
                </a:moveTo>
                <a:lnTo>
                  <a:pt x="400" y="8"/>
                </a:lnTo>
                <a:lnTo>
                  <a:pt x="328" y="64"/>
                </a:lnTo>
                <a:lnTo>
                  <a:pt x="288" y="152"/>
                </a:lnTo>
                <a:lnTo>
                  <a:pt x="224" y="208"/>
                </a:lnTo>
                <a:lnTo>
                  <a:pt x="96" y="256"/>
                </a:lnTo>
                <a:lnTo>
                  <a:pt x="0" y="256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84" name="Freeform 88"/>
          <p:cNvSpPr>
            <a:spLocks/>
          </p:cNvSpPr>
          <p:nvPr/>
        </p:nvSpPr>
        <p:spPr bwMode="auto">
          <a:xfrm>
            <a:off x="3778250" y="4083050"/>
            <a:ext cx="839788" cy="407988"/>
          </a:xfrm>
          <a:custGeom>
            <a:avLst/>
            <a:gdLst/>
            <a:ahLst/>
            <a:cxnLst>
              <a:cxn ang="0">
                <a:pos x="528" y="0"/>
              </a:cxn>
              <a:cxn ang="0">
                <a:pos x="512" y="0"/>
              </a:cxn>
              <a:cxn ang="0">
                <a:pos x="488" y="0"/>
              </a:cxn>
              <a:cxn ang="0">
                <a:pos x="456" y="8"/>
              </a:cxn>
              <a:cxn ang="0">
                <a:pos x="440" y="8"/>
              </a:cxn>
              <a:cxn ang="0">
                <a:pos x="408" y="16"/>
              </a:cxn>
              <a:cxn ang="0">
                <a:pos x="400" y="16"/>
              </a:cxn>
              <a:cxn ang="0">
                <a:pos x="376" y="24"/>
              </a:cxn>
              <a:cxn ang="0">
                <a:pos x="360" y="32"/>
              </a:cxn>
              <a:cxn ang="0">
                <a:pos x="344" y="48"/>
              </a:cxn>
              <a:cxn ang="0">
                <a:pos x="320" y="80"/>
              </a:cxn>
              <a:cxn ang="0">
                <a:pos x="304" y="104"/>
              </a:cxn>
              <a:cxn ang="0">
                <a:pos x="304" y="112"/>
              </a:cxn>
              <a:cxn ang="0">
                <a:pos x="288" y="144"/>
              </a:cxn>
              <a:cxn ang="0">
                <a:pos x="280" y="152"/>
              </a:cxn>
              <a:cxn ang="0">
                <a:pos x="264" y="168"/>
              </a:cxn>
              <a:cxn ang="0">
                <a:pos x="256" y="176"/>
              </a:cxn>
              <a:cxn ang="0">
                <a:pos x="248" y="184"/>
              </a:cxn>
              <a:cxn ang="0">
                <a:pos x="224" y="200"/>
              </a:cxn>
              <a:cxn ang="0">
                <a:pos x="200" y="216"/>
              </a:cxn>
              <a:cxn ang="0">
                <a:pos x="176" y="224"/>
              </a:cxn>
              <a:cxn ang="0">
                <a:pos x="160" y="232"/>
              </a:cxn>
              <a:cxn ang="0">
                <a:pos x="144" y="240"/>
              </a:cxn>
              <a:cxn ang="0">
                <a:pos x="104" y="248"/>
              </a:cxn>
              <a:cxn ang="0">
                <a:pos x="64" y="256"/>
              </a:cxn>
              <a:cxn ang="0">
                <a:pos x="24" y="256"/>
              </a:cxn>
              <a:cxn ang="0">
                <a:pos x="0" y="256"/>
              </a:cxn>
            </a:cxnLst>
            <a:rect l="0" t="0" r="r" b="b"/>
            <a:pathLst>
              <a:path w="529" h="257">
                <a:moveTo>
                  <a:pt x="528" y="0"/>
                </a:moveTo>
                <a:lnTo>
                  <a:pt x="512" y="0"/>
                </a:lnTo>
                <a:lnTo>
                  <a:pt x="488" y="0"/>
                </a:lnTo>
                <a:lnTo>
                  <a:pt x="456" y="8"/>
                </a:lnTo>
                <a:lnTo>
                  <a:pt x="440" y="8"/>
                </a:lnTo>
                <a:lnTo>
                  <a:pt x="408" y="16"/>
                </a:lnTo>
                <a:lnTo>
                  <a:pt x="400" y="16"/>
                </a:lnTo>
                <a:lnTo>
                  <a:pt x="376" y="24"/>
                </a:lnTo>
                <a:lnTo>
                  <a:pt x="360" y="32"/>
                </a:lnTo>
                <a:lnTo>
                  <a:pt x="344" y="48"/>
                </a:lnTo>
                <a:lnTo>
                  <a:pt x="320" y="80"/>
                </a:lnTo>
                <a:lnTo>
                  <a:pt x="304" y="104"/>
                </a:lnTo>
                <a:lnTo>
                  <a:pt x="304" y="112"/>
                </a:lnTo>
                <a:lnTo>
                  <a:pt x="288" y="144"/>
                </a:lnTo>
                <a:lnTo>
                  <a:pt x="280" y="152"/>
                </a:lnTo>
                <a:lnTo>
                  <a:pt x="264" y="168"/>
                </a:lnTo>
                <a:lnTo>
                  <a:pt x="256" y="176"/>
                </a:lnTo>
                <a:lnTo>
                  <a:pt x="248" y="184"/>
                </a:lnTo>
                <a:lnTo>
                  <a:pt x="224" y="200"/>
                </a:lnTo>
                <a:lnTo>
                  <a:pt x="200" y="216"/>
                </a:lnTo>
                <a:lnTo>
                  <a:pt x="176" y="224"/>
                </a:lnTo>
                <a:lnTo>
                  <a:pt x="160" y="232"/>
                </a:lnTo>
                <a:lnTo>
                  <a:pt x="144" y="240"/>
                </a:lnTo>
                <a:lnTo>
                  <a:pt x="104" y="248"/>
                </a:lnTo>
                <a:lnTo>
                  <a:pt x="64" y="256"/>
                </a:lnTo>
                <a:lnTo>
                  <a:pt x="24" y="256"/>
                </a:lnTo>
                <a:lnTo>
                  <a:pt x="0" y="256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85" name="Rectangle 89"/>
          <p:cNvSpPr>
            <a:spLocks noChangeArrowheads="1"/>
          </p:cNvSpPr>
          <p:nvPr/>
        </p:nvSpPr>
        <p:spPr bwMode="auto">
          <a:xfrm>
            <a:off x="2811463" y="4224338"/>
            <a:ext cx="866775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Nose </a:t>
            </a:r>
          </a:p>
        </p:txBody>
      </p:sp>
      <p:sp>
        <p:nvSpPr>
          <p:cNvPr id="29786" name="Rectangle 90"/>
          <p:cNvSpPr>
            <a:spLocks noChangeArrowheads="1"/>
          </p:cNvSpPr>
          <p:nvPr/>
        </p:nvSpPr>
        <p:spPr bwMode="auto">
          <a:xfrm>
            <a:off x="2811463" y="4529138"/>
            <a:ext cx="1027112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Radius</a:t>
            </a:r>
          </a:p>
        </p:txBody>
      </p:sp>
      <p:sp>
        <p:nvSpPr>
          <p:cNvPr id="29787" name="Oval 91"/>
          <p:cNvSpPr>
            <a:spLocks noChangeArrowheads="1"/>
          </p:cNvSpPr>
          <p:nvPr/>
        </p:nvSpPr>
        <p:spPr bwMode="auto">
          <a:xfrm>
            <a:off x="5295900" y="3733800"/>
            <a:ext cx="50800" cy="254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9788" name="Freeform 92"/>
          <p:cNvSpPr>
            <a:spLocks/>
          </p:cNvSpPr>
          <p:nvPr/>
        </p:nvSpPr>
        <p:spPr bwMode="auto">
          <a:xfrm>
            <a:off x="5302250" y="3702050"/>
            <a:ext cx="2020888" cy="3968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72" y="24"/>
              </a:cxn>
              <a:cxn ang="0">
                <a:pos x="176" y="8"/>
              </a:cxn>
              <a:cxn ang="0">
                <a:pos x="264" y="8"/>
              </a:cxn>
              <a:cxn ang="0">
                <a:pos x="424" y="24"/>
              </a:cxn>
              <a:cxn ang="0">
                <a:pos x="544" y="24"/>
              </a:cxn>
              <a:cxn ang="0">
                <a:pos x="800" y="16"/>
              </a:cxn>
              <a:cxn ang="0">
                <a:pos x="984" y="0"/>
              </a:cxn>
              <a:cxn ang="0">
                <a:pos x="1088" y="0"/>
              </a:cxn>
              <a:cxn ang="0">
                <a:pos x="1200" y="8"/>
              </a:cxn>
              <a:cxn ang="0">
                <a:pos x="1272" y="8"/>
              </a:cxn>
            </a:cxnLst>
            <a:rect l="0" t="0" r="r" b="b"/>
            <a:pathLst>
              <a:path w="1273" h="25">
                <a:moveTo>
                  <a:pt x="0" y="24"/>
                </a:moveTo>
                <a:lnTo>
                  <a:pt x="72" y="24"/>
                </a:lnTo>
                <a:lnTo>
                  <a:pt x="176" y="8"/>
                </a:lnTo>
                <a:lnTo>
                  <a:pt x="264" y="8"/>
                </a:lnTo>
                <a:lnTo>
                  <a:pt x="424" y="24"/>
                </a:lnTo>
                <a:lnTo>
                  <a:pt x="544" y="24"/>
                </a:lnTo>
                <a:lnTo>
                  <a:pt x="800" y="16"/>
                </a:lnTo>
                <a:lnTo>
                  <a:pt x="984" y="0"/>
                </a:lnTo>
                <a:lnTo>
                  <a:pt x="1088" y="0"/>
                </a:lnTo>
                <a:lnTo>
                  <a:pt x="1200" y="8"/>
                </a:lnTo>
                <a:lnTo>
                  <a:pt x="1272" y="8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89" name="Freeform 93"/>
          <p:cNvSpPr>
            <a:spLocks/>
          </p:cNvSpPr>
          <p:nvPr/>
        </p:nvSpPr>
        <p:spPr bwMode="auto">
          <a:xfrm>
            <a:off x="5302250" y="3702050"/>
            <a:ext cx="2020888" cy="3968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40" y="24"/>
              </a:cxn>
              <a:cxn ang="0">
                <a:pos x="96" y="24"/>
              </a:cxn>
              <a:cxn ang="0">
                <a:pos x="128" y="16"/>
              </a:cxn>
              <a:cxn ang="0">
                <a:pos x="152" y="16"/>
              </a:cxn>
              <a:cxn ang="0">
                <a:pos x="200" y="8"/>
              </a:cxn>
              <a:cxn ang="0">
                <a:pos x="224" y="8"/>
              </a:cxn>
              <a:cxn ang="0">
                <a:pos x="232" y="8"/>
              </a:cxn>
              <a:cxn ang="0">
                <a:pos x="256" y="8"/>
              </a:cxn>
              <a:cxn ang="0">
                <a:pos x="288" y="8"/>
              </a:cxn>
              <a:cxn ang="0">
                <a:pos x="328" y="16"/>
              </a:cxn>
              <a:cxn ang="0">
                <a:pos x="344" y="16"/>
              </a:cxn>
              <a:cxn ang="0">
                <a:pos x="384" y="24"/>
              </a:cxn>
              <a:cxn ang="0">
                <a:pos x="456" y="24"/>
              </a:cxn>
              <a:cxn ang="0">
                <a:pos x="488" y="24"/>
              </a:cxn>
              <a:cxn ang="0">
                <a:pos x="496" y="24"/>
              </a:cxn>
              <a:cxn ang="0">
                <a:pos x="504" y="24"/>
              </a:cxn>
              <a:cxn ang="0">
                <a:pos x="528" y="24"/>
              </a:cxn>
              <a:cxn ang="0">
                <a:pos x="544" y="24"/>
              </a:cxn>
              <a:cxn ang="0">
                <a:pos x="568" y="24"/>
              </a:cxn>
              <a:cxn ang="0">
                <a:pos x="592" y="24"/>
              </a:cxn>
              <a:cxn ang="0">
                <a:pos x="632" y="16"/>
              </a:cxn>
              <a:cxn ang="0">
                <a:pos x="656" y="16"/>
              </a:cxn>
              <a:cxn ang="0">
                <a:pos x="672" y="16"/>
              </a:cxn>
              <a:cxn ang="0">
                <a:pos x="704" y="16"/>
              </a:cxn>
              <a:cxn ang="0">
                <a:pos x="760" y="16"/>
              </a:cxn>
              <a:cxn ang="0">
                <a:pos x="816" y="16"/>
              </a:cxn>
              <a:cxn ang="0">
                <a:pos x="872" y="8"/>
              </a:cxn>
              <a:cxn ang="0">
                <a:pos x="896" y="8"/>
              </a:cxn>
              <a:cxn ang="0">
                <a:pos x="912" y="8"/>
              </a:cxn>
              <a:cxn ang="0">
                <a:pos x="960" y="0"/>
              </a:cxn>
              <a:cxn ang="0">
                <a:pos x="1000" y="0"/>
              </a:cxn>
              <a:cxn ang="0">
                <a:pos x="1024" y="0"/>
              </a:cxn>
              <a:cxn ang="0">
                <a:pos x="1040" y="0"/>
              </a:cxn>
              <a:cxn ang="0">
                <a:pos x="1064" y="0"/>
              </a:cxn>
              <a:cxn ang="0">
                <a:pos x="1120" y="8"/>
              </a:cxn>
              <a:cxn ang="0">
                <a:pos x="1144" y="8"/>
              </a:cxn>
              <a:cxn ang="0">
                <a:pos x="1176" y="8"/>
              </a:cxn>
              <a:cxn ang="0">
                <a:pos x="1240" y="8"/>
              </a:cxn>
              <a:cxn ang="0">
                <a:pos x="1272" y="8"/>
              </a:cxn>
            </a:cxnLst>
            <a:rect l="0" t="0" r="r" b="b"/>
            <a:pathLst>
              <a:path w="1273" h="25">
                <a:moveTo>
                  <a:pt x="0" y="24"/>
                </a:moveTo>
                <a:lnTo>
                  <a:pt x="40" y="24"/>
                </a:lnTo>
                <a:lnTo>
                  <a:pt x="96" y="24"/>
                </a:lnTo>
                <a:lnTo>
                  <a:pt x="128" y="16"/>
                </a:lnTo>
                <a:lnTo>
                  <a:pt x="152" y="16"/>
                </a:lnTo>
                <a:lnTo>
                  <a:pt x="200" y="8"/>
                </a:lnTo>
                <a:lnTo>
                  <a:pt x="224" y="8"/>
                </a:lnTo>
                <a:lnTo>
                  <a:pt x="232" y="8"/>
                </a:lnTo>
                <a:lnTo>
                  <a:pt x="256" y="8"/>
                </a:lnTo>
                <a:lnTo>
                  <a:pt x="288" y="8"/>
                </a:lnTo>
                <a:lnTo>
                  <a:pt x="328" y="16"/>
                </a:lnTo>
                <a:lnTo>
                  <a:pt x="344" y="16"/>
                </a:lnTo>
                <a:lnTo>
                  <a:pt x="384" y="24"/>
                </a:lnTo>
                <a:lnTo>
                  <a:pt x="456" y="24"/>
                </a:lnTo>
                <a:lnTo>
                  <a:pt x="488" y="24"/>
                </a:lnTo>
                <a:lnTo>
                  <a:pt x="496" y="24"/>
                </a:lnTo>
                <a:lnTo>
                  <a:pt x="504" y="24"/>
                </a:lnTo>
                <a:lnTo>
                  <a:pt x="528" y="24"/>
                </a:lnTo>
                <a:lnTo>
                  <a:pt x="544" y="24"/>
                </a:lnTo>
                <a:lnTo>
                  <a:pt x="568" y="24"/>
                </a:lnTo>
                <a:lnTo>
                  <a:pt x="592" y="24"/>
                </a:lnTo>
                <a:lnTo>
                  <a:pt x="632" y="16"/>
                </a:lnTo>
                <a:lnTo>
                  <a:pt x="656" y="16"/>
                </a:lnTo>
                <a:lnTo>
                  <a:pt x="672" y="16"/>
                </a:lnTo>
                <a:lnTo>
                  <a:pt x="704" y="16"/>
                </a:lnTo>
                <a:lnTo>
                  <a:pt x="760" y="16"/>
                </a:lnTo>
                <a:lnTo>
                  <a:pt x="816" y="16"/>
                </a:lnTo>
                <a:lnTo>
                  <a:pt x="872" y="8"/>
                </a:lnTo>
                <a:lnTo>
                  <a:pt x="896" y="8"/>
                </a:lnTo>
                <a:lnTo>
                  <a:pt x="912" y="8"/>
                </a:lnTo>
                <a:lnTo>
                  <a:pt x="960" y="0"/>
                </a:lnTo>
                <a:lnTo>
                  <a:pt x="1000" y="0"/>
                </a:lnTo>
                <a:lnTo>
                  <a:pt x="1024" y="0"/>
                </a:lnTo>
                <a:lnTo>
                  <a:pt x="1040" y="0"/>
                </a:lnTo>
                <a:lnTo>
                  <a:pt x="1064" y="0"/>
                </a:lnTo>
                <a:lnTo>
                  <a:pt x="1120" y="8"/>
                </a:lnTo>
                <a:lnTo>
                  <a:pt x="1144" y="8"/>
                </a:lnTo>
                <a:lnTo>
                  <a:pt x="1176" y="8"/>
                </a:lnTo>
                <a:lnTo>
                  <a:pt x="1240" y="8"/>
                </a:lnTo>
                <a:lnTo>
                  <a:pt x="1272" y="8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90" name="Rectangle 94"/>
          <p:cNvSpPr>
            <a:spLocks noChangeArrowheads="1"/>
          </p:cNvSpPr>
          <p:nvPr/>
        </p:nvSpPr>
        <p:spPr bwMode="auto">
          <a:xfrm>
            <a:off x="7243763" y="3424238"/>
            <a:ext cx="1171575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Turning</a:t>
            </a:r>
          </a:p>
          <a:p>
            <a:pPr eaLnBrk="0" hangingPunct="0">
              <a:lnSpc>
                <a:spcPct val="90000"/>
              </a:lnSpc>
            </a:pP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Cutting </a:t>
            </a:r>
          </a:p>
        </p:txBody>
      </p:sp>
      <p:sp>
        <p:nvSpPr>
          <p:cNvPr id="29791" name="Rectangle 95"/>
          <p:cNvSpPr>
            <a:spLocks noChangeArrowheads="1"/>
          </p:cNvSpPr>
          <p:nvPr/>
        </p:nvSpPr>
        <p:spPr bwMode="auto">
          <a:xfrm>
            <a:off x="7269163" y="4046538"/>
            <a:ext cx="755650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edge</a:t>
            </a:r>
          </a:p>
        </p:txBody>
      </p:sp>
      <p:pic>
        <p:nvPicPr>
          <p:cNvPr id="29792" name="Picture 9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1100" y="3708400"/>
            <a:ext cx="1231900" cy="63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29793" name="Picture 97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18100" y="4102100"/>
            <a:ext cx="825500" cy="520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29794" name="Picture 98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68800" y="2971800"/>
            <a:ext cx="825500" cy="711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29795" name="Picture 99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59300" y="3263900"/>
            <a:ext cx="825500" cy="66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29796" name="Rectangle 100"/>
          <p:cNvSpPr>
            <a:spLocks noChangeArrowheads="1"/>
          </p:cNvSpPr>
          <p:nvPr/>
        </p:nvSpPr>
        <p:spPr bwMode="auto">
          <a:xfrm>
            <a:off x="1262063" y="3678238"/>
            <a:ext cx="1171575" cy="746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Facing</a:t>
            </a:r>
          </a:p>
          <a:p>
            <a:pPr eaLnBrk="0" hangingPunct="0">
              <a:lnSpc>
                <a:spcPct val="90000"/>
              </a:lnSpc>
            </a:pP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Cutting </a:t>
            </a:r>
          </a:p>
        </p:txBody>
      </p:sp>
      <p:sp>
        <p:nvSpPr>
          <p:cNvPr id="29797" name="Rectangle 101"/>
          <p:cNvSpPr>
            <a:spLocks noChangeArrowheads="1"/>
          </p:cNvSpPr>
          <p:nvPr/>
        </p:nvSpPr>
        <p:spPr bwMode="auto">
          <a:xfrm>
            <a:off x="1287463" y="4338638"/>
            <a:ext cx="755650" cy="41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edge</a:t>
            </a:r>
          </a:p>
        </p:txBody>
      </p:sp>
      <p:sp>
        <p:nvSpPr>
          <p:cNvPr id="29798" name="Freeform 102"/>
          <p:cNvSpPr>
            <a:spLocks/>
          </p:cNvSpPr>
          <p:nvPr/>
        </p:nvSpPr>
        <p:spPr bwMode="auto">
          <a:xfrm>
            <a:off x="2355850" y="3905250"/>
            <a:ext cx="1995488" cy="26988"/>
          </a:xfrm>
          <a:custGeom>
            <a:avLst/>
            <a:gdLst/>
            <a:ahLst/>
            <a:cxnLst>
              <a:cxn ang="0">
                <a:pos x="1256" y="8"/>
              </a:cxn>
              <a:cxn ang="0">
                <a:pos x="1217" y="8"/>
              </a:cxn>
              <a:cxn ang="0">
                <a:pos x="1161" y="8"/>
              </a:cxn>
              <a:cxn ang="0">
                <a:pos x="1130" y="5"/>
              </a:cxn>
              <a:cxn ang="0">
                <a:pos x="1106" y="5"/>
              </a:cxn>
              <a:cxn ang="0">
                <a:pos x="1059" y="3"/>
              </a:cxn>
              <a:cxn ang="0">
                <a:pos x="1035" y="3"/>
              </a:cxn>
              <a:cxn ang="0">
                <a:pos x="1027" y="3"/>
              </a:cxn>
              <a:cxn ang="0">
                <a:pos x="1003" y="3"/>
              </a:cxn>
              <a:cxn ang="0">
                <a:pos x="972" y="3"/>
              </a:cxn>
              <a:cxn ang="0">
                <a:pos x="940" y="16"/>
              </a:cxn>
              <a:cxn ang="0">
                <a:pos x="916" y="5"/>
              </a:cxn>
              <a:cxn ang="0">
                <a:pos x="877" y="8"/>
              </a:cxn>
              <a:cxn ang="0">
                <a:pos x="806" y="8"/>
              </a:cxn>
              <a:cxn ang="0">
                <a:pos x="774" y="8"/>
              </a:cxn>
              <a:cxn ang="0">
                <a:pos x="766" y="8"/>
              </a:cxn>
              <a:cxn ang="0">
                <a:pos x="758" y="8"/>
              </a:cxn>
              <a:cxn ang="0">
                <a:pos x="735" y="8"/>
              </a:cxn>
              <a:cxn ang="0">
                <a:pos x="719" y="8"/>
              </a:cxn>
              <a:cxn ang="0">
                <a:pos x="695" y="8"/>
              </a:cxn>
              <a:cxn ang="0">
                <a:pos x="671" y="8"/>
              </a:cxn>
              <a:cxn ang="0">
                <a:pos x="632" y="5"/>
              </a:cxn>
              <a:cxn ang="0">
                <a:pos x="608" y="5"/>
              </a:cxn>
              <a:cxn ang="0">
                <a:pos x="592" y="5"/>
              </a:cxn>
              <a:cxn ang="0">
                <a:pos x="561" y="5"/>
              </a:cxn>
              <a:cxn ang="0">
                <a:pos x="506" y="5"/>
              </a:cxn>
              <a:cxn ang="0">
                <a:pos x="450" y="5"/>
              </a:cxn>
              <a:cxn ang="0">
                <a:pos x="395" y="3"/>
              </a:cxn>
              <a:cxn ang="0">
                <a:pos x="371" y="3"/>
              </a:cxn>
              <a:cxn ang="0">
                <a:pos x="355" y="3"/>
              </a:cxn>
              <a:cxn ang="0">
                <a:pos x="308" y="0"/>
              </a:cxn>
              <a:cxn ang="0">
                <a:pos x="269" y="0"/>
              </a:cxn>
              <a:cxn ang="0">
                <a:pos x="245" y="0"/>
              </a:cxn>
              <a:cxn ang="0">
                <a:pos x="229" y="0"/>
              </a:cxn>
              <a:cxn ang="0">
                <a:pos x="205" y="0"/>
              </a:cxn>
              <a:cxn ang="0">
                <a:pos x="150" y="3"/>
              </a:cxn>
              <a:cxn ang="0">
                <a:pos x="126" y="3"/>
              </a:cxn>
              <a:cxn ang="0">
                <a:pos x="95" y="3"/>
              </a:cxn>
              <a:cxn ang="0">
                <a:pos x="32" y="3"/>
              </a:cxn>
              <a:cxn ang="0">
                <a:pos x="0" y="3"/>
              </a:cxn>
            </a:cxnLst>
            <a:rect l="0" t="0" r="r" b="b"/>
            <a:pathLst>
              <a:path w="1257" h="17">
                <a:moveTo>
                  <a:pt x="1256" y="8"/>
                </a:moveTo>
                <a:lnTo>
                  <a:pt x="1217" y="8"/>
                </a:lnTo>
                <a:lnTo>
                  <a:pt x="1161" y="8"/>
                </a:lnTo>
                <a:lnTo>
                  <a:pt x="1130" y="5"/>
                </a:lnTo>
                <a:lnTo>
                  <a:pt x="1106" y="5"/>
                </a:lnTo>
                <a:lnTo>
                  <a:pt x="1059" y="3"/>
                </a:lnTo>
                <a:lnTo>
                  <a:pt x="1035" y="3"/>
                </a:lnTo>
                <a:lnTo>
                  <a:pt x="1027" y="3"/>
                </a:lnTo>
                <a:lnTo>
                  <a:pt x="1003" y="3"/>
                </a:lnTo>
                <a:lnTo>
                  <a:pt x="972" y="3"/>
                </a:lnTo>
                <a:lnTo>
                  <a:pt x="940" y="16"/>
                </a:lnTo>
                <a:lnTo>
                  <a:pt x="916" y="5"/>
                </a:lnTo>
                <a:lnTo>
                  <a:pt x="877" y="8"/>
                </a:lnTo>
                <a:lnTo>
                  <a:pt x="806" y="8"/>
                </a:lnTo>
                <a:lnTo>
                  <a:pt x="774" y="8"/>
                </a:lnTo>
                <a:lnTo>
                  <a:pt x="766" y="8"/>
                </a:lnTo>
                <a:lnTo>
                  <a:pt x="758" y="8"/>
                </a:lnTo>
                <a:lnTo>
                  <a:pt x="735" y="8"/>
                </a:lnTo>
                <a:lnTo>
                  <a:pt x="719" y="8"/>
                </a:lnTo>
                <a:lnTo>
                  <a:pt x="695" y="8"/>
                </a:lnTo>
                <a:lnTo>
                  <a:pt x="671" y="8"/>
                </a:lnTo>
                <a:lnTo>
                  <a:pt x="632" y="5"/>
                </a:lnTo>
                <a:lnTo>
                  <a:pt x="608" y="5"/>
                </a:lnTo>
                <a:lnTo>
                  <a:pt x="592" y="5"/>
                </a:lnTo>
                <a:lnTo>
                  <a:pt x="561" y="5"/>
                </a:lnTo>
                <a:lnTo>
                  <a:pt x="506" y="5"/>
                </a:lnTo>
                <a:lnTo>
                  <a:pt x="450" y="5"/>
                </a:lnTo>
                <a:lnTo>
                  <a:pt x="395" y="3"/>
                </a:lnTo>
                <a:lnTo>
                  <a:pt x="371" y="3"/>
                </a:lnTo>
                <a:lnTo>
                  <a:pt x="355" y="3"/>
                </a:lnTo>
                <a:lnTo>
                  <a:pt x="308" y="0"/>
                </a:lnTo>
                <a:lnTo>
                  <a:pt x="269" y="0"/>
                </a:lnTo>
                <a:lnTo>
                  <a:pt x="245" y="0"/>
                </a:lnTo>
                <a:lnTo>
                  <a:pt x="229" y="0"/>
                </a:lnTo>
                <a:lnTo>
                  <a:pt x="205" y="0"/>
                </a:lnTo>
                <a:lnTo>
                  <a:pt x="150" y="3"/>
                </a:lnTo>
                <a:lnTo>
                  <a:pt x="126" y="3"/>
                </a:lnTo>
                <a:lnTo>
                  <a:pt x="95" y="3"/>
                </a:lnTo>
                <a:lnTo>
                  <a:pt x="32" y="3"/>
                </a:lnTo>
                <a:lnTo>
                  <a:pt x="0" y="3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799" name="Oval 103"/>
          <p:cNvSpPr>
            <a:spLocks noChangeArrowheads="1"/>
          </p:cNvSpPr>
          <p:nvPr/>
        </p:nvSpPr>
        <p:spPr bwMode="auto">
          <a:xfrm>
            <a:off x="4330700" y="3886200"/>
            <a:ext cx="50800" cy="254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9800" name="Freeform 104"/>
          <p:cNvSpPr>
            <a:spLocks/>
          </p:cNvSpPr>
          <p:nvPr/>
        </p:nvSpPr>
        <p:spPr bwMode="auto">
          <a:xfrm>
            <a:off x="4121150" y="4146550"/>
            <a:ext cx="39688" cy="84138"/>
          </a:xfrm>
          <a:custGeom>
            <a:avLst/>
            <a:gdLst/>
            <a:ahLst/>
            <a:cxnLst>
              <a:cxn ang="0">
                <a:pos x="24" y="52"/>
              </a:cxn>
              <a:cxn ang="0">
                <a:pos x="21" y="31"/>
              </a:cxn>
              <a:cxn ang="0">
                <a:pos x="14" y="31"/>
              </a:cxn>
              <a:cxn ang="0">
                <a:pos x="7" y="21"/>
              </a:cxn>
              <a:cxn ang="0">
                <a:pos x="0" y="0"/>
              </a:cxn>
            </a:cxnLst>
            <a:rect l="0" t="0" r="r" b="b"/>
            <a:pathLst>
              <a:path w="25" h="53">
                <a:moveTo>
                  <a:pt x="24" y="52"/>
                </a:moveTo>
                <a:lnTo>
                  <a:pt x="21" y="31"/>
                </a:lnTo>
                <a:lnTo>
                  <a:pt x="14" y="31"/>
                </a:lnTo>
                <a:lnTo>
                  <a:pt x="7" y="21"/>
                </a:lnTo>
                <a:lnTo>
                  <a:pt x="0" y="0"/>
                </a:lnTo>
              </a:path>
            </a:pathLst>
          </a:custGeom>
          <a:noFill/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Cutting Geometry</a:t>
            </a:r>
          </a:p>
        </p:txBody>
      </p:sp>
      <p:pic>
        <p:nvPicPr>
          <p:cNvPr id="8196" name="Picture 4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1981200"/>
            <a:ext cx="7543800" cy="3886200"/>
          </a:xfrm>
          <a:noFill/>
          <a:ln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Material Removal Rate</a:t>
            </a:r>
          </a:p>
        </p:txBody>
      </p:sp>
      <p:pic>
        <p:nvPicPr>
          <p:cNvPr id="22532" name="Picture 4"/>
          <p:cNvPicPr>
            <a:picLocks noGrp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524000"/>
            <a:ext cx="3886200" cy="4419600"/>
          </a:xfrm>
          <a:noFill/>
          <a:ln/>
        </p:spPr>
      </p:pic>
      <p:graphicFrame>
        <p:nvGraphicFramePr>
          <p:cNvPr id="22534" name="Object 6">
            <a:hlinkClick r:id="" action="ppaction://ole?verb=0"/>
          </p:cNvPr>
          <p:cNvGraphicFramePr>
            <a:graphicFrameLocks noGrp="1"/>
          </p:cNvGraphicFramePr>
          <p:nvPr>
            <p:ph sz="half" idx="2"/>
          </p:nvPr>
        </p:nvGraphicFramePr>
        <p:xfrm>
          <a:off x="5562600" y="1524000"/>
          <a:ext cx="2895600" cy="4267200"/>
        </p:xfrm>
        <a:graphic>
          <a:graphicData uri="http://schemas.openxmlformats.org/presentationml/2006/ole">
            <p:oleObj spid="_x0000_s22537" name="Equation" r:id="rId4" imgW="1133475" imgH="1857375" progId="Equation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09800" y="76200"/>
            <a:ext cx="46482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spc="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Metal cutting</a:t>
            </a:r>
            <a:endParaRPr lang="en-US" sz="1100" b="1" cap="all" spc="0" dirty="0">
              <a:ln w="0"/>
              <a:solidFill>
                <a:schemeClr val="tx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46482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all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Orthogonal</a:t>
            </a:r>
            <a:r>
              <a:rPr lang="en-US" sz="2000" b="1" cap="all" spc="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cutting</a:t>
            </a:r>
            <a:endParaRPr lang="en-US" sz="1050" b="1" cap="all" spc="0" dirty="0">
              <a:ln w="0"/>
              <a:solidFill>
                <a:schemeClr val="tx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95800" y="1600200"/>
            <a:ext cx="46482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all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Oblique </a:t>
            </a:r>
            <a:r>
              <a:rPr lang="en-US" sz="2000" b="1" cap="all" spc="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cutting</a:t>
            </a:r>
            <a:endParaRPr lang="en-US" sz="1050" b="1" cap="all" spc="0" dirty="0">
              <a:ln w="0"/>
              <a:solidFill>
                <a:schemeClr val="tx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16200000" flipH="1">
            <a:off x="1877058" y="4087650"/>
            <a:ext cx="5228488" cy="7410"/>
          </a:xfrm>
          <a:prstGeom prst="line">
            <a:avLst/>
          </a:prstGeom>
          <a:ln w="1905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6200" y="1981200"/>
            <a:ext cx="8915400" cy="1588"/>
          </a:xfrm>
          <a:prstGeom prst="line">
            <a:avLst/>
          </a:prstGeom>
          <a:ln w="1905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070648"/>
            <a:ext cx="3352800" cy="2120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812" y="2057400"/>
            <a:ext cx="3243219" cy="2223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152400" y="4572000"/>
            <a:ext cx="419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Cutting Edge is normal to tool feed.</a:t>
            </a:r>
          </a:p>
          <a:p>
            <a:pPr algn="just">
              <a:buFont typeface="Wingdings" pitchFamily="2" charset="2"/>
              <a:buChar char="Ø"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Here only two force components are considered i.e. cutting force and thrust force. Hence known as two dimensional cutting.</a:t>
            </a:r>
          </a:p>
          <a:p>
            <a:pPr algn="just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Shear force acts on smaller area.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48200" y="4572000"/>
            <a:ext cx="419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Cutting Edge is inclined at an acute angle to tool feed.</a:t>
            </a:r>
          </a:p>
          <a:p>
            <a:pPr algn="just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Here only three force components are considered i.e. cutting force, radial force and thrust force. Hence known as three dimensional cutting.</a:t>
            </a:r>
          </a:p>
          <a:p>
            <a:pPr algn="just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Shear force acts on larger area.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6200" y="531674"/>
            <a:ext cx="891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Metal Cutting is the process of removing unwanted material from the workpiece in the form of chips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6" grpId="0" build="p"/>
      <p:bldP spid="27" grpId="0" build="p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990600" y="304800"/>
            <a:ext cx="5010150" cy="1033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65088" tIns="25400" rIns="65088" bIns="25400">
            <a:spAutoFit/>
          </a:bodyPr>
          <a:lstStyle/>
          <a:p>
            <a:pPr algn="ctr" defTabSz="933450">
              <a:lnSpc>
                <a:spcPct val="86000"/>
              </a:lnSpc>
            </a:pPr>
            <a:r>
              <a:rPr lang="en-US" sz="4400"/>
              <a:t>Assumptions</a:t>
            </a:r>
            <a:br>
              <a:rPr lang="en-US" sz="4400"/>
            </a:br>
            <a:r>
              <a:rPr lang="en-US" sz="3100" i="1">
                <a:solidFill>
                  <a:schemeClr val="tx2"/>
                </a:solidFill>
              </a:rPr>
              <a:t>(Orthogonal Cutting Model)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228600" y="1905000"/>
            <a:ext cx="8915400" cy="4398963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65088" tIns="25400" rIns="65088" bIns="25400">
            <a:spAutoFit/>
          </a:bodyPr>
          <a:lstStyle/>
          <a:p>
            <a:pPr marL="457200" indent="-457200" defTabSz="933450">
              <a:lnSpc>
                <a:spcPct val="86000"/>
              </a:lnSpc>
              <a:buFont typeface="Wingdings" pitchFamily="2" charset="2"/>
              <a:buChar char="q"/>
              <a:tabLst>
                <a:tab pos="914400" algn="l"/>
                <a:tab pos="1947863" algn="l"/>
                <a:tab pos="4664075" algn="l"/>
                <a:tab pos="5829300" algn="l"/>
              </a:tabLst>
            </a:pPr>
            <a:endParaRPr lang="en-US" sz="2400" dirty="0">
              <a:latin typeface="Times New Roman" pitchFamily="18" charset="0"/>
            </a:endParaRPr>
          </a:p>
          <a:p>
            <a:pPr marL="457200" indent="-457200" defTabSz="933450">
              <a:lnSpc>
                <a:spcPct val="86000"/>
              </a:lnSpc>
              <a:buClr>
                <a:schemeClr val="hlink"/>
              </a:buClr>
              <a:buFont typeface="Wingdings" pitchFamily="2" charset="2"/>
              <a:buChar char="q"/>
              <a:tabLst>
                <a:tab pos="914400" algn="l"/>
                <a:tab pos="1947863" algn="l"/>
                <a:tab pos="4664075" algn="l"/>
                <a:tab pos="5829300" algn="l"/>
              </a:tabLst>
            </a:pPr>
            <a:r>
              <a:rPr lang="en-US" sz="2800" dirty="0">
                <a:latin typeface="Times New Roman" pitchFamily="18" charset="0"/>
              </a:rPr>
              <a:t>The cutting edge is a straight line extending perpendicular to the direction of motion, and it generates a plane surface as the work moves past it.</a:t>
            </a:r>
          </a:p>
          <a:p>
            <a:pPr marL="457200" indent="-457200" defTabSz="933450">
              <a:lnSpc>
                <a:spcPct val="86000"/>
              </a:lnSpc>
              <a:buClr>
                <a:schemeClr val="hlink"/>
              </a:buClr>
              <a:buFont typeface="Wingdings" pitchFamily="2" charset="2"/>
              <a:buChar char="q"/>
              <a:tabLst>
                <a:tab pos="914400" algn="l"/>
                <a:tab pos="1947863" algn="l"/>
                <a:tab pos="4664075" algn="l"/>
                <a:tab pos="5829300" algn="l"/>
              </a:tabLst>
            </a:pPr>
            <a:r>
              <a:rPr lang="en-US" sz="2800" dirty="0">
                <a:latin typeface="Times New Roman" pitchFamily="18" charset="0"/>
              </a:rPr>
              <a:t>The tool is perfectly sharp (no contact along the clearance face). </a:t>
            </a:r>
          </a:p>
          <a:p>
            <a:pPr marL="457200" indent="-457200" defTabSz="933450">
              <a:lnSpc>
                <a:spcPct val="86000"/>
              </a:lnSpc>
              <a:buClr>
                <a:schemeClr val="hlink"/>
              </a:buClr>
              <a:buFont typeface="Wingdings" pitchFamily="2" charset="2"/>
              <a:buChar char="q"/>
              <a:tabLst>
                <a:tab pos="914400" algn="l"/>
                <a:tab pos="1947863" algn="l"/>
                <a:tab pos="4664075" algn="l"/>
                <a:tab pos="5829300" algn="l"/>
              </a:tabLst>
            </a:pPr>
            <a:r>
              <a:rPr lang="en-US" sz="2800" dirty="0">
                <a:latin typeface="Times New Roman" pitchFamily="18" charset="0"/>
              </a:rPr>
              <a:t>The shearing surface is a plane extending upward from the cutting edge.</a:t>
            </a:r>
          </a:p>
          <a:p>
            <a:pPr marL="457200" indent="-457200" defTabSz="933450">
              <a:lnSpc>
                <a:spcPct val="86000"/>
              </a:lnSpc>
              <a:buClr>
                <a:schemeClr val="hlink"/>
              </a:buClr>
              <a:buFont typeface="Wingdings" pitchFamily="2" charset="2"/>
              <a:buChar char="q"/>
              <a:tabLst>
                <a:tab pos="914400" algn="l"/>
                <a:tab pos="1947863" algn="l"/>
                <a:tab pos="4664075" algn="l"/>
                <a:tab pos="5829300" algn="l"/>
              </a:tabLst>
            </a:pPr>
            <a:r>
              <a:rPr lang="en-US" sz="2800" dirty="0">
                <a:latin typeface="Times New Roman" pitchFamily="18" charset="0"/>
              </a:rPr>
              <a:t>The chip does not flow to either side</a:t>
            </a:r>
          </a:p>
          <a:p>
            <a:pPr marL="457200" indent="-457200" defTabSz="933450">
              <a:lnSpc>
                <a:spcPct val="86000"/>
              </a:lnSpc>
              <a:buClr>
                <a:schemeClr val="hlink"/>
              </a:buClr>
              <a:buFont typeface="Wingdings" pitchFamily="2" charset="2"/>
              <a:buChar char="q"/>
              <a:tabLst>
                <a:tab pos="914400" algn="l"/>
                <a:tab pos="1947863" algn="l"/>
                <a:tab pos="4664075" algn="l"/>
                <a:tab pos="5829300" algn="l"/>
              </a:tabLst>
            </a:pPr>
            <a:r>
              <a:rPr lang="en-US" sz="2800" dirty="0">
                <a:latin typeface="Times New Roman" pitchFamily="18" charset="0"/>
              </a:rPr>
              <a:t>The depth of cut/chip thickness is constant uniform relative velocity between work and tool</a:t>
            </a:r>
          </a:p>
          <a:p>
            <a:pPr marL="457200" indent="-457200" defTabSz="933450">
              <a:lnSpc>
                <a:spcPct val="86000"/>
              </a:lnSpc>
              <a:buClr>
                <a:schemeClr val="hlink"/>
              </a:buClr>
              <a:buFont typeface="Wingdings" pitchFamily="2" charset="2"/>
              <a:buChar char="q"/>
              <a:tabLst>
                <a:tab pos="914400" algn="l"/>
                <a:tab pos="1947863" algn="l"/>
                <a:tab pos="4664075" algn="l"/>
                <a:tab pos="5829300" algn="l"/>
              </a:tabLst>
            </a:pPr>
            <a:r>
              <a:rPr lang="en-US" sz="2800" dirty="0">
                <a:latin typeface="Times New Roman" pitchFamily="18" charset="0"/>
              </a:rPr>
              <a:t>Continuous chip, no built-up-edge (BUE)	</a:t>
            </a:r>
          </a:p>
        </p:txBody>
      </p:sp>
      <p:grpSp>
        <p:nvGrpSpPr>
          <p:cNvPr id="26630" name="Group 6"/>
          <p:cNvGrpSpPr>
            <a:grpSpLocks/>
          </p:cNvGrpSpPr>
          <p:nvPr/>
        </p:nvGrpSpPr>
        <p:grpSpPr bwMode="auto">
          <a:xfrm>
            <a:off x="6019800" y="228600"/>
            <a:ext cx="2603500" cy="1989138"/>
            <a:chOff x="4334" y="305"/>
            <a:chExt cx="1640" cy="1253"/>
          </a:xfrm>
        </p:grpSpPr>
        <p:sp>
          <p:nvSpPr>
            <p:cNvPr id="26631" name="Freeform 7"/>
            <p:cNvSpPr>
              <a:spLocks/>
            </p:cNvSpPr>
            <p:nvPr/>
          </p:nvSpPr>
          <p:spPr bwMode="auto">
            <a:xfrm>
              <a:off x="5475" y="577"/>
              <a:ext cx="493" cy="604"/>
            </a:xfrm>
            <a:custGeom>
              <a:avLst/>
              <a:gdLst/>
              <a:ahLst/>
              <a:cxnLst>
                <a:cxn ang="0">
                  <a:pos x="0" y="603"/>
                </a:cxn>
                <a:cxn ang="0">
                  <a:pos x="44" y="570"/>
                </a:cxn>
                <a:cxn ang="0">
                  <a:pos x="492" y="359"/>
                </a:cxn>
                <a:cxn ang="0">
                  <a:pos x="492" y="0"/>
                </a:cxn>
                <a:cxn ang="0">
                  <a:pos x="164" y="120"/>
                </a:cxn>
                <a:cxn ang="0">
                  <a:pos x="0" y="603"/>
                </a:cxn>
              </a:cxnLst>
              <a:rect l="0" t="0" r="r" b="b"/>
              <a:pathLst>
                <a:path w="493" h="604">
                  <a:moveTo>
                    <a:pt x="0" y="603"/>
                  </a:moveTo>
                  <a:lnTo>
                    <a:pt x="44" y="570"/>
                  </a:lnTo>
                  <a:lnTo>
                    <a:pt x="492" y="359"/>
                  </a:lnTo>
                  <a:lnTo>
                    <a:pt x="492" y="0"/>
                  </a:lnTo>
                  <a:lnTo>
                    <a:pt x="164" y="120"/>
                  </a:lnTo>
                  <a:lnTo>
                    <a:pt x="0" y="603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32" name="Freeform 8"/>
            <p:cNvSpPr>
              <a:spLocks/>
            </p:cNvSpPr>
            <p:nvPr/>
          </p:nvSpPr>
          <p:spPr bwMode="auto">
            <a:xfrm>
              <a:off x="4908" y="305"/>
              <a:ext cx="1066" cy="398"/>
            </a:xfrm>
            <a:custGeom>
              <a:avLst/>
              <a:gdLst/>
              <a:ahLst/>
              <a:cxnLst>
                <a:cxn ang="0">
                  <a:pos x="0" y="121"/>
                </a:cxn>
                <a:cxn ang="0">
                  <a:pos x="290" y="0"/>
                </a:cxn>
                <a:cxn ang="0">
                  <a:pos x="1065" y="276"/>
                </a:cxn>
                <a:cxn ang="0">
                  <a:pos x="737" y="397"/>
                </a:cxn>
                <a:cxn ang="0">
                  <a:pos x="0" y="121"/>
                </a:cxn>
              </a:cxnLst>
              <a:rect l="0" t="0" r="r" b="b"/>
              <a:pathLst>
                <a:path w="1066" h="398">
                  <a:moveTo>
                    <a:pt x="0" y="121"/>
                  </a:moveTo>
                  <a:lnTo>
                    <a:pt x="290" y="0"/>
                  </a:lnTo>
                  <a:lnTo>
                    <a:pt x="1065" y="276"/>
                  </a:lnTo>
                  <a:lnTo>
                    <a:pt x="737" y="397"/>
                  </a:lnTo>
                  <a:lnTo>
                    <a:pt x="0" y="121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33" name="Freeform 9"/>
            <p:cNvSpPr>
              <a:spLocks/>
            </p:cNvSpPr>
            <p:nvPr/>
          </p:nvSpPr>
          <p:spPr bwMode="auto">
            <a:xfrm>
              <a:off x="4990" y="735"/>
              <a:ext cx="240" cy="331"/>
            </a:xfrm>
            <a:custGeom>
              <a:avLst/>
              <a:gdLst/>
              <a:ahLst/>
              <a:cxnLst>
                <a:cxn ang="0">
                  <a:pos x="0" y="330"/>
                </a:cxn>
                <a:cxn ang="0">
                  <a:pos x="6" y="311"/>
                </a:cxn>
                <a:cxn ang="0">
                  <a:pos x="25" y="297"/>
                </a:cxn>
                <a:cxn ang="0">
                  <a:pos x="44" y="277"/>
                </a:cxn>
                <a:cxn ang="0">
                  <a:pos x="57" y="258"/>
                </a:cxn>
                <a:cxn ang="0">
                  <a:pos x="76" y="244"/>
                </a:cxn>
                <a:cxn ang="0">
                  <a:pos x="94" y="224"/>
                </a:cxn>
                <a:cxn ang="0">
                  <a:pos x="107" y="206"/>
                </a:cxn>
                <a:cxn ang="0">
                  <a:pos x="126" y="191"/>
                </a:cxn>
                <a:cxn ang="0">
                  <a:pos x="126" y="172"/>
                </a:cxn>
                <a:cxn ang="0">
                  <a:pos x="138" y="158"/>
                </a:cxn>
                <a:cxn ang="0">
                  <a:pos x="151" y="138"/>
                </a:cxn>
                <a:cxn ang="0">
                  <a:pos x="157" y="124"/>
                </a:cxn>
                <a:cxn ang="0">
                  <a:pos x="170" y="105"/>
                </a:cxn>
                <a:cxn ang="0">
                  <a:pos x="182" y="91"/>
                </a:cxn>
                <a:cxn ang="0">
                  <a:pos x="201" y="72"/>
                </a:cxn>
                <a:cxn ang="0">
                  <a:pos x="208" y="57"/>
                </a:cxn>
                <a:cxn ang="0">
                  <a:pos x="227" y="38"/>
                </a:cxn>
                <a:cxn ang="0">
                  <a:pos x="239" y="24"/>
                </a:cxn>
                <a:cxn ang="0">
                  <a:pos x="239" y="5"/>
                </a:cxn>
                <a:cxn ang="0">
                  <a:pos x="239" y="0"/>
                </a:cxn>
              </a:cxnLst>
              <a:rect l="0" t="0" r="r" b="b"/>
              <a:pathLst>
                <a:path w="240" h="331">
                  <a:moveTo>
                    <a:pt x="0" y="330"/>
                  </a:moveTo>
                  <a:lnTo>
                    <a:pt x="6" y="311"/>
                  </a:lnTo>
                  <a:lnTo>
                    <a:pt x="25" y="297"/>
                  </a:lnTo>
                  <a:lnTo>
                    <a:pt x="44" y="277"/>
                  </a:lnTo>
                  <a:lnTo>
                    <a:pt x="57" y="258"/>
                  </a:lnTo>
                  <a:lnTo>
                    <a:pt x="76" y="244"/>
                  </a:lnTo>
                  <a:lnTo>
                    <a:pt x="94" y="224"/>
                  </a:lnTo>
                  <a:lnTo>
                    <a:pt x="107" y="206"/>
                  </a:lnTo>
                  <a:lnTo>
                    <a:pt x="126" y="191"/>
                  </a:lnTo>
                  <a:lnTo>
                    <a:pt x="126" y="172"/>
                  </a:lnTo>
                  <a:lnTo>
                    <a:pt x="138" y="158"/>
                  </a:lnTo>
                  <a:lnTo>
                    <a:pt x="151" y="138"/>
                  </a:lnTo>
                  <a:lnTo>
                    <a:pt x="157" y="124"/>
                  </a:lnTo>
                  <a:lnTo>
                    <a:pt x="170" y="105"/>
                  </a:lnTo>
                  <a:lnTo>
                    <a:pt x="182" y="91"/>
                  </a:lnTo>
                  <a:lnTo>
                    <a:pt x="201" y="72"/>
                  </a:lnTo>
                  <a:lnTo>
                    <a:pt x="208" y="57"/>
                  </a:lnTo>
                  <a:lnTo>
                    <a:pt x="227" y="38"/>
                  </a:lnTo>
                  <a:lnTo>
                    <a:pt x="239" y="24"/>
                  </a:lnTo>
                  <a:lnTo>
                    <a:pt x="239" y="5"/>
                  </a:lnTo>
                  <a:lnTo>
                    <a:pt x="239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34" name="Line 10"/>
            <p:cNvSpPr>
              <a:spLocks noChangeShapeType="1"/>
            </p:cNvSpPr>
            <p:nvPr/>
          </p:nvSpPr>
          <p:spPr bwMode="auto">
            <a:xfrm flipV="1">
              <a:off x="4335" y="940"/>
              <a:ext cx="340" cy="12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35" name="Freeform 11"/>
            <p:cNvSpPr>
              <a:spLocks/>
            </p:cNvSpPr>
            <p:nvPr/>
          </p:nvSpPr>
          <p:spPr bwMode="auto">
            <a:xfrm>
              <a:off x="4662" y="1098"/>
              <a:ext cx="991" cy="455"/>
            </a:xfrm>
            <a:custGeom>
              <a:avLst/>
              <a:gdLst/>
              <a:ahLst/>
              <a:cxnLst>
                <a:cxn ang="0">
                  <a:pos x="0" y="454"/>
                </a:cxn>
                <a:cxn ang="0">
                  <a:pos x="990" y="86"/>
                </a:cxn>
                <a:cxn ang="0">
                  <a:pos x="990" y="0"/>
                </a:cxn>
              </a:cxnLst>
              <a:rect l="0" t="0" r="r" b="b"/>
              <a:pathLst>
                <a:path w="991" h="455">
                  <a:moveTo>
                    <a:pt x="0" y="454"/>
                  </a:moveTo>
                  <a:lnTo>
                    <a:pt x="990" y="86"/>
                  </a:lnTo>
                  <a:lnTo>
                    <a:pt x="990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36" name="Line 12"/>
            <p:cNvSpPr>
              <a:spLocks noChangeShapeType="1"/>
            </p:cNvSpPr>
            <p:nvPr/>
          </p:nvSpPr>
          <p:spPr bwMode="auto">
            <a:xfrm flipV="1">
              <a:off x="4661" y="1070"/>
              <a:ext cx="329" cy="11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37" name="Freeform 13"/>
            <p:cNvSpPr>
              <a:spLocks/>
            </p:cNvSpPr>
            <p:nvPr/>
          </p:nvSpPr>
          <p:spPr bwMode="auto">
            <a:xfrm>
              <a:off x="4334" y="1065"/>
              <a:ext cx="329" cy="49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328" y="119"/>
                </a:cxn>
                <a:cxn ang="0">
                  <a:pos x="328" y="492"/>
                </a:cxn>
                <a:cxn ang="0">
                  <a:pos x="0" y="349"/>
                </a:cxn>
                <a:cxn ang="0">
                  <a:pos x="0" y="0"/>
                </a:cxn>
              </a:cxnLst>
              <a:rect l="0" t="0" r="r" b="b"/>
              <a:pathLst>
                <a:path w="329" h="493">
                  <a:moveTo>
                    <a:pt x="6" y="0"/>
                  </a:moveTo>
                  <a:lnTo>
                    <a:pt x="328" y="119"/>
                  </a:lnTo>
                  <a:lnTo>
                    <a:pt x="328" y="492"/>
                  </a:lnTo>
                  <a:lnTo>
                    <a:pt x="0" y="349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38" name="Freeform 14"/>
            <p:cNvSpPr>
              <a:spLocks/>
            </p:cNvSpPr>
            <p:nvPr/>
          </p:nvSpPr>
          <p:spPr bwMode="auto">
            <a:xfrm>
              <a:off x="5248" y="764"/>
              <a:ext cx="240" cy="330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6" y="310"/>
                </a:cxn>
                <a:cxn ang="0">
                  <a:pos x="25" y="296"/>
                </a:cxn>
                <a:cxn ang="0">
                  <a:pos x="44" y="276"/>
                </a:cxn>
                <a:cxn ang="0">
                  <a:pos x="57" y="257"/>
                </a:cxn>
                <a:cxn ang="0">
                  <a:pos x="76" y="243"/>
                </a:cxn>
                <a:cxn ang="0">
                  <a:pos x="94" y="224"/>
                </a:cxn>
                <a:cxn ang="0">
                  <a:pos x="107" y="205"/>
                </a:cxn>
                <a:cxn ang="0">
                  <a:pos x="126" y="191"/>
                </a:cxn>
                <a:cxn ang="0">
                  <a:pos x="126" y="171"/>
                </a:cxn>
                <a:cxn ang="0">
                  <a:pos x="138" y="157"/>
                </a:cxn>
                <a:cxn ang="0">
                  <a:pos x="151" y="138"/>
                </a:cxn>
                <a:cxn ang="0">
                  <a:pos x="157" y="124"/>
                </a:cxn>
                <a:cxn ang="0">
                  <a:pos x="170" y="105"/>
                </a:cxn>
                <a:cxn ang="0">
                  <a:pos x="182" y="91"/>
                </a:cxn>
                <a:cxn ang="0">
                  <a:pos x="201" y="71"/>
                </a:cxn>
                <a:cxn ang="0">
                  <a:pos x="208" y="57"/>
                </a:cxn>
                <a:cxn ang="0">
                  <a:pos x="227" y="38"/>
                </a:cxn>
                <a:cxn ang="0">
                  <a:pos x="239" y="24"/>
                </a:cxn>
                <a:cxn ang="0">
                  <a:pos x="239" y="5"/>
                </a:cxn>
                <a:cxn ang="0">
                  <a:pos x="239" y="0"/>
                </a:cxn>
              </a:cxnLst>
              <a:rect l="0" t="0" r="r" b="b"/>
              <a:pathLst>
                <a:path w="240" h="330">
                  <a:moveTo>
                    <a:pt x="0" y="329"/>
                  </a:moveTo>
                  <a:lnTo>
                    <a:pt x="6" y="310"/>
                  </a:lnTo>
                  <a:lnTo>
                    <a:pt x="25" y="296"/>
                  </a:lnTo>
                  <a:lnTo>
                    <a:pt x="44" y="276"/>
                  </a:lnTo>
                  <a:lnTo>
                    <a:pt x="57" y="257"/>
                  </a:lnTo>
                  <a:lnTo>
                    <a:pt x="76" y="243"/>
                  </a:lnTo>
                  <a:lnTo>
                    <a:pt x="94" y="224"/>
                  </a:lnTo>
                  <a:lnTo>
                    <a:pt x="107" y="205"/>
                  </a:lnTo>
                  <a:lnTo>
                    <a:pt x="126" y="191"/>
                  </a:lnTo>
                  <a:lnTo>
                    <a:pt x="126" y="171"/>
                  </a:lnTo>
                  <a:lnTo>
                    <a:pt x="138" y="157"/>
                  </a:lnTo>
                  <a:lnTo>
                    <a:pt x="151" y="138"/>
                  </a:lnTo>
                  <a:lnTo>
                    <a:pt x="157" y="124"/>
                  </a:lnTo>
                  <a:lnTo>
                    <a:pt x="170" y="105"/>
                  </a:lnTo>
                  <a:lnTo>
                    <a:pt x="182" y="91"/>
                  </a:lnTo>
                  <a:lnTo>
                    <a:pt x="201" y="71"/>
                  </a:lnTo>
                  <a:lnTo>
                    <a:pt x="208" y="57"/>
                  </a:lnTo>
                  <a:lnTo>
                    <a:pt x="227" y="38"/>
                  </a:lnTo>
                  <a:lnTo>
                    <a:pt x="239" y="24"/>
                  </a:lnTo>
                  <a:lnTo>
                    <a:pt x="239" y="5"/>
                  </a:lnTo>
                  <a:lnTo>
                    <a:pt x="239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39" name="Freeform 15"/>
            <p:cNvSpPr>
              <a:spLocks/>
            </p:cNvSpPr>
            <p:nvPr/>
          </p:nvSpPr>
          <p:spPr bwMode="auto">
            <a:xfrm>
              <a:off x="4680" y="614"/>
              <a:ext cx="240" cy="330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6" y="310"/>
                </a:cxn>
                <a:cxn ang="0">
                  <a:pos x="25" y="296"/>
                </a:cxn>
                <a:cxn ang="0">
                  <a:pos x="44" y="276"/>
                </a:cxn>
                <a:cxn ang="0">
                  <a:pos x="57" y="257"/>
                </a:cxn>
                <a:cxn ang="0">
                  <a:pos x="76" y="243"/>
                </a:cxn>
                <a:cxn ang="0">
                  <a:pos x="94" y="224"/>
                </a:cxn>
                <a:cxn ang="0">
                  <a:pos x="107" y="205"/>
                </a:cxn>
                <a:cxn ang="0">
                  <a:pos x="126" y="191"/>
                </a:cxn>
                <a:cxn ang="0">
                  <a:pos x="126" y="171"/>
                </a:cxn>
                <a:cxn ang="0">
                  <a:pos x="138" y="157"/>
                </a:cxn>
                <a:cxn ang="0">
                  <a:pos x="151" y="138"/>
                </a:cxn>
                <a:cxn ang="0">
                  <a:pos x="157" y="124"/>
                </a:cxn>
                <a:cxn ang="0">
                  <a:pos x="170" y="105"/>
                </a:cxn>
                <a:cxn ang="0">
                  <a:pos x="182" y="91"/>
                </a:cxn>
                <a:cxn ang="0">
                  <a:pos x="201" y="71"/>
                </a:cxn>
                <a:cxn ang="0">
                  <a:pos x="208" y="57"/>
                </a:cxn>
                <a:cxn ang="0">
                  <a:pos x="227" y="38"/>
                </a:cxn>
                <a:cxn ang="0">
                  <a:pos x="239" y="24"/>
                </a:cxn>
                <a:cxn ang="0">
                  <a:pos x="239" y="5"/>
                </a:cxn>
                <a:cxn ang="0">
                  <a:pos x="239" y="0"/>
                </a:cxn>
              </a:cxnLst>
              <a:rect l="0" t="0" r="r" b="b"/>
              <a:pathLst>
                <a:path w="240" h="330">
                  <a:moveTo>
                    <a:pt x="0" y="329"/>
                  </a:moveTo>
                  <a:lnTo>
                    <a:pt x="6" y="310"/>
                  </a:lnTo>
                  <a:lnTo>
                    <a:pt x="25" y="296"/>
                  </a:lnTo>
                  <a:lnTo>
                    <a:pt x="44" y="276"/>
                  </a:lnTo>
                  <a:lnTo>
                    <a:pt x="57" y="257"/>
                  </a:lnTo>
                  <a:lnTo>
                    <a:pt x="76" y="243"/>
                  </a:lnTo>
                  <a:lnTo>
                    <a:pt x="94" y="224"/>
                  </a:lnTo>
                  <a:lnTo>
                    <a:pt x="107" y="205"/>
                  </a:lnTo>
                  <a:lnTo>
                    <a:pt x="126" y="191"/>
                  </a:lnTo>
                  <a:lnTo>
                    <a:pt x="126" y="171"/>
                  </a:lnTo>
                  <a:lnTo>
                    <a:pt x="138" y="157"/>
                  </a:lnTo>
                  <a:lnTo>
                    <a:pt x="151" y="138"/>
                  </a:lnTo>
                  <a:lnTo>
                    <a:pt x="157" y="124"/>
                  </a:lnTo>
                  <a:lnTo>
                    <a:pt x="170" y="105"/>
                  </a:lnTo>
                  <a:lnTo>
                    <a:pt x="182" y="91"/>
                  </a:lnTo>
                  <a:lnTo>
                    <a:pt x="201" y="71"/>
                  </a:lnTo>
                  <a:lnTo>
                    <a:pt x="208" y="57"/>
                  </a:lnTo>
                  <a:lnTo>
                    <a:pt x="227" y="38"/>
                  </a:lnTo>
                  <a:lnTo>
                    <a:pt x="239" y="24"/>
                  </a:lnTo>
                  <a:lnTo>
                    <a:pt x="239" y="5"/>
                  </a:lnTo>
                  <a:lnTo>
                    <a:pt x="239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40" name="Line 16"/>
            <p:cNvSpPr>
              <a:spLocks noChangeShapeType="1"/>
            </p:cNvSpPr>
            <p:nvPr/>
          </p:nvSpPr>
          <p:spPr bwMode="auto">
            <a:xfrm>
              <a:off x="4678" y="940"/>
              <a:ext cx="304" cy="1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41" name="Line 17"/>
            <p:cNvSpPr>
              <a:spLocks noChangeShapeType="1"/>
            </p:cNvSpPr>
            <p:nvPr/>
          </p:nvSpPr>
          <p:spPr bwMode="auto">
            <a:xfrm>
              <a:off x="4970" y="1066"/>
              <a:ext cx="276" cy="2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42" name="Line 18"/>
            <p:cNvSpPr>
              <a:spLocks noChangeShapeType="1"/>
            </p:cNvSpPr>
            <p:nvPr/>
          </p:nvSpPr>
          <p:spPr bwMode="auto">
            <a:xfrm>
              <a:off x="5228" y="734"/>
              <a:ext cx="259" cy="2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43" name="Line 19"/>
            <p:cNvSpPr>
              <a:spLocks noChangeShapeType="1"/>
            </p:cNvSpPr>
            <p:nvPr/>
          </p:nvSpPr>
          <p:spPr bwMode="auto">
            <a:xfrm flipH="1" flipV="1">
              <a:off x="4924" y="621"/>
              <a:ext cx="310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44" name="Line 20"/>
            <p:cNvSpPr>
              <a:spLocks noChangeShapeType="1"/>
            </p:cNvSpPr>
            <p:nvPr/>
          </p:nvSpPr>
          <p:spPr bwMode="auto">
            <a:xfrm>
              <a:off x="4924" y="621"/>
              <a:ext cx="276" cy="4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45" name="Line 21"/>
            <p:cNvSpPr>
              <a:spLocks noChangeShapeType="1"/>
            </p:cNvSpPr>
            <p:nvPr/>
          </p:nvSpPr>
          <p:spPr bwMode="auto">
            <a:xfrm>
              <a:off x="5211" y="663"/>
              <a:ext cx="276" cy="9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46" name="Line 22"/>
            <p:cNvSpPr>
              <a:spLocks noChangeShapeType="1"/>
            </p:cNvSpPr>
            <p:nvPr/>
          </p:nvSpPr>
          <p:spPr bwMode="auto">
            <a:xfrm flipH="1">
              <a:off x="4603" y="424"/>
              <a:ext cx="298" cy="42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47" name="Line 23"/>
            <p:cNvSpPr>
              <a:spLocks noChangeShapeType="1"/>
            </p:cNvSpPr>
            <p:nvPr/>
          </p:nvSpPr>
          <p:spPr bwMode="auto">
            <a:xfrm>
              <a:off x="4603" y="841"/>
              <a:ext cx="115" cy="4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48" name="Line 24"/>
            <p:cNvSpPr>
              <a:spLocks noChangeShapeType="1"/>
            </p:cNvSpPr>
            <p:nvPr/>
          </p:nvSpPr>
          <p:spPr bwMode="auto">
            <a:xfrm>
              <a:off x="5246" y="1085"/>
              <a:ext cx="229" cy="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49" name="Line 25"/>
            <p:cNvSpPr>
              <a:spLocks noChangeShapeType="1"/>
            </p:cNvSpPr>
            <p:nvPr/>
          </p:nvSpPr>
          <p:spPr bwMode="auto">
            <a:xfrm flipH="1">
              <a:off x="5059" y="1104"/>
              <a:ext cx="147" cy="5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50" name="Line 26"/>
            <p:cNvSpPr>
              <a:spLocks noChangeShapeType="1"/>
            </p:cNvSpPr>
            <p:nvPr/>
          </p:nvSpPr>
          <p:spPr bwMode="auto">
            <a:xfrm flipH="1">
              <a:off x="4827" y="1188"/>
              <a:ext cx="146" cy="5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51" name="Line 27"/>
            <p:cNvSpPr>
              <a:spLocks noChangeShapeType="1"/>
            </p:cNvSpPr>
            <p:nvPr/>
          </p:nvSpPr>
          <p:spPr bwMode="auto">
            <a:xfrm flipH="1">
              <a:off x="4672" y="1272"/>
              <a:ext cx="77" cy="2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52" name="Line 28"/>
            <p:cNvSpPr>
              <a:spLocks noChangeShapeType="1"/>
            </p:cNvSpPr>
            <p:nvPr/>
          </p:nvSpPr>
          <p:spPr bwMode="auto">
            <a:xfrm>
              <a:off x="4531" y="1254"/>
              <a:ext cx="89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653" name="Line 29"/>
            <p:cNvSpPr>
              <a:spLocks noChangeShapeType="1"/>
            </p:cNvSpPr>
            <p:nvPr/>
          </p:nvSpPr>
          <p:spPr bwMode="auto">
            <a:xfrm>
              <a:off x="4371" y="1197"/>
              <a:ext cx="89" cy="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</TotalTime>
  <Words>1415</Words>
  <Application>Microsoft Office PowerPoint</Application>
  <PresentationFormat>On-screen Show (4:3)</PresentationFormat>
  <Paragraphs>348</Paragraphs>
  <Slides>34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Default Design</vt:lpstr>
      <vt:lpstr>Equation</vt:lpstr>
      <vt:lpstr>MECHANICS OF METAL CUTTING</vt:lpstr>
      <vt:lpstr>Topics to be covered</vt:lpstr>
      <vt:lpstr>Need for calculating forces, velocities and angles during machining??</vt:lpstr>
      <vt:lpstr>Slide 4</vt:lpstr>
      <vt:lpstr>Slide 5</vt:lpstr>
      <vt:lpstr>Cutting Geometry</vt:lpstr>
      <vt:lpstr>Material Removal Rate</vt:lpstr>
      <vt:lpstr>Slide 8</vt:lpstr>
      <vt:lpstr>Slide 9</vt:lpstr>
      <vt:lpstr>Terminology</vt:lpstr>
      <vt:lpstr>Slide 11</vt:lpstr>
      <vt:lpstr>Slide 12</vt:lpstr>
      <vt:lpstr>Slide 13</vt:lpstr>
      <vt:lpstr>Orthogonal Cutting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Cutting Forces</vt:lpstr>
      <vt:lpstr>Cutting Forces</vt:lpstr>
      <vt:lpstr>Cutting Forces</vt:lpstr>
      <vt:lpstr>Slide 27</vt:lpstr>
      <vt:lpstr>Slide 28</vt:lpstr>
      <vt:lpstr>Power</vt:lpstr>
      <vt:lpstr>Slide 30</vt:lpstr>
      <vt:lpstr>Slide 31</vt:lpstr>
      <vt:lpstr>Slide 32</vt:lpstr>
      <vt:lpstr>Cutting Forces and Power measurement</vt:lpstr>
      <vt:lpstr>Cutting Forces and Power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 ON MECHANICS OF METAL CUTTING</dc:title>
  <dc:creator>DINESH-RUMITA</dc:creator>
  <cp:lastModifiedBy>Saqib</cp:lastModifiedBy>
  <cp:revision>59</cp:revision>
  <dcterms:created xsi:type="dcterms:W3CDTF">2006-12-31T05:58:36Z</dcterms:created>
  <dcterms:modified xsi:type="dcterms:W3CDTF">2016-02-20T19:34:05Z</dcterms:modified>
</cp:coreProperties>
</file>