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449" r:id="rId3"/>
    <p:sldId id="468" r:id="rId4"/>
    <p:sldId id="469" r:id="rId5"/>
    <p:sldId id="470" r:id="rId6"/>
    <p:sldId id="471" r:id="rId7"/>
    <p:sldId id="472" r:id="rId8"/>
    <p:sldId id="474" r:id="rId9"/>
    <p:sldId id="475" r:id="rId10"/>
    <p:sldId id="476" r:id="rId11"/>
    <p:sldId id="489" r:id="rId12"/>
    <p:sldId id="491" r:id="rId13"/>
    <p:sldId id="492" r:id="rId14"/>
    <p:sldId id="493" r:id="rId15"/>
    <p:sldId id="494" r:id="rId16"/>
    <p:sldId id="495" r:id="rId17"/>
    <p:sldId id="496" r:id="rId18"/>
    <p:sldId id="49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ssan Salti" initials="H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3369" autoAdjust="0"/>
  </p:normalViewPr>
  <p:slideViewPr>
    <p:cSldViewPr snapToGrid="0">
      <p:cViewPr varScale="1">
        <p:scale>
          <a:sx n="74" d="100"/>
          <a:sy n="7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4004"/>
    </p:cViewPr>
  </p:sorter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694C7-6B93-4199-8AD2-188EF1322E51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2E6A2-DD5A-4AA1-BA38-49C81212A8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86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29479-A8B7-409B-83B6-5B0916149E38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1931-7FC2-4604-8A66-D63DB67CD0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1931-7FC2-4604-8A66-D63DB67CD0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6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For tutors only: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dirty="0" smtClean="0"/>
              <a:t>We</a:t>
            </a:r>
            <a:r>
              <a:rPr lang="en-US" baseline="0" dirty="0" smtClean="0"/>
              <a:t> have 16 bits for address: The memory size is 2</a:t>
            </a:r>
            <a:r>
              <a:rPr lang="en-US" baseline="30000" dirty="0" smtClean="0"/>
              <a:t>16</a:t>
            </a:r>
            <a:r>
              <a:rPr lang="en-US" baseline="0" dirty="0" smtClean="0"/>
              <a:t> = 64 </a:t>
            </a:r>
            <a:r>
              <a:rPr lang="en-US" baseline="0" dirty="0" err="1" smtClean="0"/>
              <a:t>Kwords</a:t>
            </a:r>
            <a:r>
              <a:rPr lang="en-US" baseline="0" dirty="0" smtClean="0"/>
              <a:t> = 64 Kbytes (supposing a word size of 1byte)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Each memory chip has a size of : 64Kbytes/8 = 8Kbytes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All memory 1 addresses begin with: 000xxxxxxxxxxxxx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All memory 2 Addresses begin with: 001xxxxxxxxxxxxx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All memory 3 Addresses begin with: 011xxxxxxxxxxxxx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And so on until memory 7, its addresses begin with: 111xxxxxxxxxxxxx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1931-7FC2-4604-8A66-D63DB67CD0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D656C-81D9-4716-B354-B4A75E1E98B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No. The total gate input cost remains the same.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6858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2286000"/>
            <a:ext cx="8315827" cy="20574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28173" y="0"/>
            <a:ext cx="8315827" cy="762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363709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9601" y="0"/>
            <a:ext cx="8534400" cy="762000"/>
          </a:xfrm>
          <a:prstGeom prst="rect">
            <a:avLst/>
          </a:prstGeom>
          <a:gradFill flip="none" rotWithShape="0">
            <a:gsLst>
              <a:gs pos="1000">
                <a:schemeClr val="bg1">
                  <a:lumMod val="71000"/>
                </a:schemeClr>
              </a:gs>
              <a:gs pos="45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228600"/>
            <a:ext cx="8313821" cy="457200"/>
          </a:xfrm>
          <a:ln>
            <a:noFill/>
          </a:ln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2981827" cy="304800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Font typeface="Wingdings" pitchFamily="2" charset="2"/>
              <a:buNone/>
              <a:defRPr sz="1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/>
            </a:lvl1pPr>
            <a:lvl2pPr marL="742950" indent="-285750">
              <a:buFont typeface="Arial" pitchFamily="34" charset="0"/>
              <a:buChar char="•"/>
              <a:defRPr/>
            </a:lvl2pPr>
            <a:lvl3pPr marL="1143000" indent="-228600">
              <a:buFont typeface="Calibri" pitchFamily="34" charset="0"/>
              <a:buChar char="-"/>
              <a:defRPr/>
            </a:lvl3pPr>
            <a:lvl4pPr marL="1600200" indent="-228600">
              <a:buFont typeface="Arial" pitchFamily="34" charset="0"/>
              <a:buChar char="→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 Fourth level</a:t>
            </a:r>
          </a:p>
        </p:txBody>
      </p:sp>
    </p:spTree>
    <p:extLst>
      <p:ext uri="{BB962C8B-B14F-4D97-AF65-F5344CB8AC3E}">
        <p14:creationId xmlns:p14="http://schemas.microsoft.com/office/powerpoint/2010/main" val="127320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2AC5-0839-4BB6-BBC0-636ECAAE7E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6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173" y="952500"/>
            <a:ext cx="8315827" cy="4953000"/>
          </a:xfrm>
        </p:spPr>
        <p:txBody>
          <a:bodyPr>
            <a:normAutofit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sz="3600" dirty="0" smtClean="0"/>
              <a:t>Boolean </a:t>
            </a:r>
            <a:r>
              <a:rPr lang="en-US" sz="3600" dirty="0"/>
              <a:t>Algebra and</a:t>
            </a:r>
            <a:br>
              <a:rPr lang="en-US" sz="3600" dirty="0"/>
            </a:br>
            <a:r>
              <a:rPr lang="en-US" sz="3600" dirty="0"/>
              <a:t>Digital Logic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342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46" y="228599"/>
            <a:ext cx="8313821" cy="457200"/>
          </a:xfrm>
        </p:spPr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Decoder (3/3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  <a:p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4135130" y="2258879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996768" y="2258879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5858406" y="2258879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20046" y="2258879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688578" y="2258880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1550216" y="2258880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411854" y="2258880"/>
            <a:ext cx="212330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73492" y="2258880"/>
            <a:ext cx="2123302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Chip 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42849" y="4779999"/>
            <a:ext cx="2965914" cy="553998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Decoder</a:t>
            </a:r>
            <a:endParaRPr lang="en-US" sz="3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54974"/>
              </p:ext>
            </p:extLst>
          </p:nvPr>
        </p:nvGraphicFramePr>
        <p:xfrm>
          <a:off x="1946563" y="587755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Elbow Connector 16"/>
          <p:cNvCxnSpPr/>
          <p:nvPr/>
        </p:nvCxnSpPr>
        <p:spPr>
          <a:xfrm rot="16200000" flipV="1">
            <a:off x="1717964" y="5366262"/>
            <a:ext cx="533400" cy="46886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 flipH="1" flipV="1">
            <a:off x="3225831" y="5350130"/>
            <a:ext cx="533400" cy="5011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708563" y="5333997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ket 20"/>
          <p:cNvSpPr/>
          <p:nvPr/>
        </p:nvSpPr>
        <p:spPr>
          <a:xfrm rot="16200000">
            <a:off x="5708733" y="3580739"/>
            <a:ext cx="83126" cy="449019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Elbow Connector 22"/>
          <p:cNvCxnSpPr/>
          <p:nvPr/>
        </p:nvCxnSpPr>
        <p:spPr>
          <a:xfrm rot="5400000" flipH="1" flipV="1">
            <a:off x="4824846" y="2033154"/>
            <a:ext cx="4717471" cy="2784763"/>
          </a:xfrm>
          <a:prstGeom prst="bentConnector3">
            <a:avLst>
              <a:gd name="adj1" fmla="val 1184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08663" y="1108362"/>
            <a:ext cx="6858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50229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13508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76787" y="1098064"/>
            <a:ext cx="0" cy="273533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340066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03345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66624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29903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93183" y="1098064"/>
            <a:ext cx="0" cy="2735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280563" y="5105397"/>
            <a:ext cx="173184" cy="2769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33079" y="4857687"/>
            <a:ext cx="676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13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3769477" y="4143825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3490915" y="4052385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3183328" y="3960945"/>
            <a:ext cx="0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890255" y="3869505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2597182" y="3778065"/>
            <a:ext cx="0" cy="1005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2304109" y="3686625"/>
            <a:ext cx="0" cy="1097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996522" y="3581397"/>
            <a:ext cx="0" cy="1188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" idx="1"/>
          </p:cNvCxnSpPr>
          <p:nvPr/>
        </p:nvCxnSpPr>
        <p:spPr>
          <a:xfrm flipH="1">
            <a:off x="1717963" y="3505197"/>
            <a:ext cx="0" cy="128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10" idx="1"/>
          </p:cNvCxnSpPr>
          <p:nvPr/>
        </p:nvCxnSpPr>
        <p:spPr>
          <a:xfrm flipV="1">
            <a:off x="1984664" y="3505197"/>
            <a:ext cx="627203" cy="762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11" idx="1"/>
          </p:cNvCxnSpPr>
          <p:nvPr/>
        </p:nvCxnSpPr>
        <p:spPr>
          <a:xfrm flipV="1">
            <a:off x="2298265" y="3505197"/>
            <a:ext cx="1175240" cy="1814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2" idx="1"/>
          </p:cNvCxnSpPr>
          <p:nvPr/>
        </p:nvCxnSpPr>
        <p:spPr>
          <a:xfrm flipV="1">
            <a:off x="2613508" y="3505197"/>
            <a:ext cx="1721635" cy="27286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5" idx="1"/>
          </p:cNvCxnSpPr>
          <p:nvPr/>
        </p:nvCxnSpPr>
        <p:spPr>
          <a:xfrm flipV="1">
            <a:off x="2890255" y="3505196"/>
            <a:ext cx="2306526" cy="36430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endCxn id="6" idx="1"/>
          </p:cNvCxnSpPr>
          <p:nvPr/>
        </p:nvCxnSpPr>
        <p:spPr>
          <a:xfrm flipV="1">
            <a:off x="3183328" y="3505196"/>
            <a:ext cx="2875091" cy="45574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7" idx="1"/>
          </p:cNvCxnSpPr>
          <p:nvPr/>
        </p:nvCxnSpPr>
        <p:spPr>
          <a:xfrm flipV="1">
            <a:off x="3505198" y="3505196"/>
            <a:ext cx="3414859" cy="54718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8" idx="1"/>
          </p:cNvCxnSpPr>
          <p:nvPr/>
        </p:nvCxnSpPr>
        <p:spPr>
          <a:xfrm flipV="1">
            <a:off x="3769477" y="3505196"/>
            <a:ext cx="4012220" cy="64008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41763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917535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251363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527135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831935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104077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5</a:t>
            </a:r>
            <a:endParaRPr lang="en-US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427021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6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699163" y="47243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36534" y="327296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412834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280062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2776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994563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852718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709062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576290" y="3276597"/>
            <a:ext cx="419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CS</a:t>
            </a:r>
            <a:endParaRPr lang="en-US" sz="1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1565563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41335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75163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50935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55735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027877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50821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22963" y="4466769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65563" y="5316506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93935" y="5333997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585191" y="5315853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214438"/>
            <a:ext cx="7772400" cy="5027612"/>
          </a:xfrm>
        </p:spPr>
        <p:txBody>
          <a:bodyPr/>
          <a:lstStyle/>
          <a:p>
            <a:r>
              <a:rPr lang="en-US" altLang="en-US" sz="2400"/>
              <a:t>1-to-2-Line Decoder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2-to-4-Line Decoder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1600"/>
          </a:p>
          <a:p>
            <a:endParaRPr lang="en-US" altLang="en-US" sz="1200"/>
          </a:p>
        </p:txBody>
      </p:sp>
      <p:grpSp>
        <p:nvGrpSpPr>
          <p:cNvPr id="567524" name="Group 228"/>
          <p:cNvGrpSpPr>
            <a:grpSpLocks/>
          </p:cNvGrpSpPr>
          <p:nvPr/>
        </p:nvGrpSpPr>
        <p:grpSpPr bwMode="auto">
          <a:xfrm>
            <a:off x="720725" y="2816225"/>
            <a:ext cx="6145213" cy="3892550"/>
            <a:chOff x="454" y="1774"/>
            <a:chExt cx="3871" cy="2452"/>
          </a:xfrm>
        </p:grpSpPr>
        <p:sp>
          <p:nvSpPr>
            <p:cNvPr id="567414" name="Text Box 118"/>
            <p:cNvSpPr txBox="1">
              <a:spLocks noChangeArrowheads="1"/>
            </p:cNvSpPr>
            <p:nvPr/>
          </p:nvSpPr>
          <p:spPr bwMode="auto">
            <a:xfrm>
              <a:off x="454" y="3372"/>
              <a:ext cx="2517" cy="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009999"/>
                </a:buClr>
                <a:buFont typeface="Wingdings" pitchFamily="2" charset="2"/>
                <a:buChar char="§"/>
              </a:pPr>
              <a:r>
                <a:rPr lang="en-US" altLang="en-US" sz="2400" b="1" u="none" baseline="0"/>
                <a:t>  </a:t>
              </a:r>
              <a:r>
                <a:rPr lang="en-US" altLang="en-US" sz="2000" b="1" u="none" baseline="0"/>
                <a:t>Note that the 2-4-line</a:t>
              </a:r>
              <a:br>
                <a:rPr lang="en-US" altLang="en-US" sz="2000" b="1" u="none" baseline="0"/>
              </a:br>
              <a:r>
                <a:rPr lang="en-US" altLang="en-US" sz="2000" b="1" u="none" baseline="0"/>
                <a:t>    made up of  2 1-to-2-</a:t>
              </a:r>
              <a:br>
                <a:rPr lang="en-US" altLang="en-US" sz="2000" b="1" u="none" baseline="0"/>
              </a:br>
              <a:r>
                <a:rPr lang="en-US" altLang="en-US" sz="2000" b="1" u="none" baseline="0"/>
                <a:t>    line decoders and 4 AND gates.</a:t>
              </a:r>
            </a:p>
            <a:p>
              <a:endParaRPr lang="en-US" altLang="en-US" sz="2800"/>
            </a:p>
          </p:txBody>
        </p:sp>
        <p:sp>
          <p:nvSpPr>
            <p:cNvPr id="567304" name="Rectangle 8"/>
            <p:cNvSpPr>
              <a:spLocks noChangeArrowheads="1"/>
            </p:cNvSpPr>
            <p:nvPr/>
          </p:nvSpPr>
          <p:spPr bwMode="auto">
            <a:xfrm>
              <a:off x="3968" y="2305"/>
              <a:ext cx="357" cy="1700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rgbClr val="00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303" name="Rectangle 7"/>
            <p:cNvSpPr>
              <a:spLocks noChangeArrowheads="1"/>
            </p:cNvSpPr>
            <p:nvPr/>
          </p:nvSpPr>
          <p:spPr bwMode="auto">
            <a:xfrm>
              <a:off x="2689" y="2126"/>
              <a:ext cx="1084" cy="31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7302" name="Rectangle 6"/>
            <p:cNvSpPr>
              <a:spLocks noChangeArrowheads="1"/>
            </p:cNvSpPr>
            <p:nvPr/>
          </p:nvSpPr>
          <p:spPr bwMode="auto">
            <a:xfrm>
              <a:off x="2917" y="1774"/>
              <a:ext cx="1087" cy="291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Decoder Examples</a:t>
            </a:r>
          </a:p>
        </p:txBody>
      </p:sp>
      <p:pic>
        <p:nvPicPr>
          <p:cNvPr id="567300" name="Picture 4" descr="C:\Documents and Settings\Charles R Kime\My Documents\Texts\Website\PowerPoint_Slides\Work_Area\Chapter_04\Fig_4-06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3" y="1427163"/>
            <a:ext cx="465296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7301" name="Picture 5" descr="C:\Documents and Settings\Charles R Kime\My Documents\Texts\Website\PowerPoint_Slides\Work_Area\Chapter_04\Fig_4-07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25750"/>
            <a:ext cx="7248525" cy="37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9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8237538" cy="1020763"/>
          </a:xfrm>
        </p:spPr>
        <p:txBody>
          <a:bodyPr/>
          <a:lstStyle/>
          <a:p>
            <a:r>
              <a:rPr lang="en-US" altLang="en-US"/>
              <a:t>Decoder Expansion - Example  1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14450"/>
            <a:ext cx="8250237" cy="5027613"/>
          </a:xfrm>
        </p:spPr>
        <p:txBody>
          <a:bodyPr/>
          <a:lstStyle/>
          <a:p>
            <a:r>
              <a:rPr lang="en-US" altLang="en-US" sz="2800"/>
              <a:t>3-to-8-line decoder </a:t>
            </a:r>
          </a:p>
          <a:p>
            <a:pPr lvl="1"/>
            <a:r>
              <a:rPr lang="en-US" altLang="en-US" sz="2400"/>
              <a:t>Number of output ANDs = 8</a:t>
            </a:r>
          </a:p>
          <a:p>
            <a:pPr lvl="1"/>
            <a:r>
              <a:rPr lang="en-US" altLang="en-US" sz="2400"/>
              <a:t>Number of inputs to decoders driving output ANDs = 3</a:t>
            </a:r>
          </a:p>
          <a:p>
            <a:pPr lvl="1"/>
            <a:r>
              <a:rPr lang="en-US" altLang="en-US" sz="2400"/>
              <a:t>Closest possible split to equal</a:t>
            </a:r>
          </a:p>
          <a:p>
            <a:pPr lvl="2"/>
            <a:r>
              <a:rPr lang="en-US" altLang="en-US" sz="2000"/>
              <a:t>2-to-4-line decoder</a:t>
            </a:r>
          </a:p>
          <a:p>
            <a:pPr lvl="2"/>
            <a:r>
              <a:rPr lang="en-US" altLang="en-US" sz="2000"/>
              <a:t>1-to-2-line decoder</a:t>
            </a:r>
          </a:p>
          <a:p>
            <a:pPr lvl="1"/>
            <a:r>
              <a:rPr lang="en-US" altLang="en-US" sz="2400"/>
              <a:t>2-to-4-line decoder</a:t>
            </a:r>
          </a:p>
          <a:p>
            <a:pPr lvl="2"/>
            <a:r>
              <a:rPr lang="en-US" altLang="en-US" sz="2000"/>
              <a:t>Number of output ANDs = 4</a:t>
            </a:r>
          </a:p>
          <a:p>
            <a:pPr lvl="2"/>
            <a:r>
              <a:rPr lang="en-US" altLang="en-US" sz="2000"/>
              <a:t>Number of inputs to decoders driving output ANDs = 2</a:t>
            </a:r>
          </a:p>
          <a:p>
            <a:pPr lvl="2"/>
            <a:r>
              <a:rPr lang="en-US" altLang="en-US" sz="2000"/>
              <a:t>Closest possible split to equal </a:t>
            </a:r>
          </a:p>
          <a:p>
            <a:pPr lvl="3"/>
            <a:r>
              <a:rPr lang="en-US" altLang="en-US" sz="1800"/>
              <a:t>Two 1-to-2-line decoders</a:t>
            </a:r>
            <a:endParaRPr lang="en-US" altLang="en-US"/>
          </a:p>
          <a:p>
            <a:r>
              <a:rPr lang="en-US" altLang="en-US"/>
              <a:t>See next slide for result</a:t>
            </a:r>
          </a:p>
        </p:txBody>
      </p:sp>
    </p:spTree>
    <p:extLst>
      <p:ext uri="{BB962C8B-B14F-4D97-AF65-F5344CB8AC3E}">
        <p14:creationId xmlns:p14="http://schemas.microsoft.com/office/powerpoint/2010/main" val="392330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0"/>
            <a:ext cx="7947025" cy="1020763"/>
          </a:xfrm>
        </p:spPr>
        <p:txBody>
          <a:bodyPr/>
          <a:lstStyle/>
          <a:p>
            <a:r>
              <a:rPr lang="en-US" altLang="en-US"/>
              <a:t>Decoder Expansion - Example 1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Result</a:t>
            </a:r>
          </a:p>
        </p:txBody>
      </p:sp>
      <p:pic>
        <p:nvPicPr>
          <p:cNvPr id="570372" name="Picture 4" descr="C:\Documents and Settings\Charles R Kime\My Documents\Texts\Website\PowerPoint_Slides\Work_Area\Chapter_04\Fig_4-08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1306513"/>
            <a:ext cx="5807075" cy="523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58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0"/>
            <a:ext cx="8032750" cy="1020763"/>
          </a:xfrm>
        </p:spPr>
        <p:txBody>
          <a:bodyPr/>
          <a:lstStyle/>
          <a:p>
            <a:r>
              <a:rPr lang="en-US" altLang="en-US"/>
              <a:t>Decoder Expansion - Example 2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200150"/>
            <a:ext cx="7772400" cy="5027613"/>
          </a:xfrm>
        </p:spPr>
        <p:txBody>
          <a:bodyPr/>
          <a:lstStyle/>
          <a:p>
            <a:r>
              <a:rPr lang="en-US" altLang="en-US" sz="2800"/>
              <a:t>7-to-128-line decoder </a:t>
            </a:r>
          </a:p>
          <a:p>
            <a:pPr lvl="1"/>
            <a:r>
              <a:rPr lang="en-US" altLang="en-US" sz="2400"/>
              <a:t>Number of output ANDs = 128</a:t>
            </a:r>
          </a:p>
          <a:p>
            <a:pPr lvl="1"/>
            <a:r>
              <a:rPr lang="en-US" altLang="en-US" sz="2400"/>
              <a:t>Number of inputs to decoders driving output ANDs = 7</a:t>
            </a:r>
          </a:p>
          <a:p>
            <a:pPr lvl="1"/>
            <a:r>
              <a:rPr lang="en-US" altLang="en-US" sz="2400"/>
              <a:t>Closest possible split to equal</a:t>
            </a:r>
          </a:p>
          <a:p>
            <a:pPr lvl="2"/>
            <a:r>
              <a:rPr lang="en-US" altLang="en-US" sz="2000"/>
              <a:t>4-to-16-line decoder</a:t>
            </a:r>
          </a:p>
          <a:p>
            <a:pPr lvl="2"/>
            <a:r>
              <a:rPr lang="en-US" altLang="en-US" sz="2000"/>
              <a:t>3-to-8-line decoder</a:t>
            </a:r>
          </a:p>
          <a:p>
            <a:pPr lvl="1"/>
            <a:r>
              <a:rPr lang="en-US" altLang="en-US" sz="2400"/>
              <a:t>4-to-16-line decoder</a:t>
            </a:r>
          </a:p>
          <a:p>
            <a:pPr lvl="2"/>
            <a:r>
              <a:rPr lang="en-US" altLang="en-US" sz="2000"/>
              <a:t>Number of output ANDs = 16</a:t>
            </a:r>
          </a:p>
          <a:p>
            <a:pPr lvl="2"/>
            <a:r>
              <a:rPr lang="en-US" altLang="en-US" sz="2000"/>
              <a:t>Number of inputs to decoders driving output ANDs = 2</a:t>
            </a:r>
          </a:p>
          <a:p>
            <a:pPr lvl="2"/>
            <a:r>
              <a:rPr lang="en-US" altLang="en-US" sz="2000"/>
              <a:t>Closest possible split to equal </a:t>
            </a:r>
          </a:p>
          <a:p>
            <a:pPr lvl="3"/>
            <a:r>
              <a:rPr lang="en-US" altLang="en-US" sz="1800"/>
              <a:t>2 2-to-4-line decoders</a:t>
            </a:r>
          </a:p>
          <a:p>
            <a:pPr lvl="1"/>
            <a:r>
              <a:rPr lang="en-US" altLang="en-US" sz="2400"/>
              <a:t>Complete using known 3-8 and 2-to-4 line decoders</a:t>
            </a:r>
          </a:p>
        </p:txBody>
      </p:sp>
    </p:spTree>
    <p:extLst>
      <p:ext uri="{BB962C8B-B14F-4D97-AF65-F5344CB8AC3E}">
        <p14:creationId xmlns:p14="http://schemas.microsoft.com/office/powerpoint/2010/main" val="395634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0850" y="1244600"/>
            <a:ext cx="8524875" cy="5027613"/>
          </a:xfrm>
        </p:spPr>
        <p:txBody>
          <a:bodyPr/>
          <a:lstStyle/>
          <a:p>
            <a:r>
              <a:rPr lang="en-US" altLang="en-US" sz="2400"/>
              <a:t>In general, attach </a:t>
            </a:r>
            <a:r>
              <a:rPr lang="en-US" altLang="en-US" sz="2400" i="1"/>
              <a:t>m</a:t>
            </a:r>
            <a:r>
              <a:rPr lang="en-US" altLang="en-US" sz="2400"/>
              <a:t>-enabling circuits to the outputs</a:t>
            </a:r>
          </a:p>
          <a:p>
            <a:r>
              <a:rPr lang="en-US" altLang="en-US" sz="2400"/>
              <a:t>See truth table below for function</a:t>
            </a:r>
          </a:p>
          <a:p>
            <a:pPr lvl="1"/>
            <a:r>
              <a:rPr lang="en-US" altLang="en-US" sz="2000"/>
              <a:t>Note use of X’s to denote both 0 and 1</a:t>
            </a:r>
          </a:p>
          <a:p>
            <a:pPr lvl="1"/>
            <a:r>
              <a:rPr lang="en-US" altLang="en-US" sz="2000"/>
              <a:t>Combination containing two X’s represent four binary combinations</a:t>
            </a:r>
          </a:p>
          <a:p>
            <a:r>
              <a:rPr lang="en-US" altLang="en-US" sz="2400"/>
              <a:t>Alternatively, can be viewed as distributing value of signal EN to 1 of 4 outputs</a:t>
            </a:r>
          </a:p>
          <a:p>
            <a:r>
              <a:rPr lang="en-US" altLang="en-US" sz="2400"/>
              <a:t>In this case, called a</a:t>
            </a:r>
            <a:br>
              <a:rPr lang="en-US" altLang="en-US" sz="2400"/>
            </a:br>
            <a:r>
              <a:rPr lang="en-US" altLang="en-US" sz="2400" i="1"/>
              <a:t>demultiplexer</a:t>
            </a:r>
            <a:r>
              <a:rPr lang="en-US" altLang="en-US" sz="2400"/>
              <a:t> </a:t>
            </a:r>
          </a:p>
        </p:txBody>
      </p:sp>
      <p:pic>
        <p:nvPicPr>
          <p:cNvPr id="530438" name="Picture 6" descr="C:\Documents and Settings\Charles R Kime\My Documents\Texts\Website\PowerPoint_Slides\Work_Area\Chapter_04\Fig_4-10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3311525"/>
            <a:ext cx="6453187" cy="33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044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Decoder with Enable</a:t>
            </a:r>
          </a:p>
        </p:txBody>
      </p:sp>
    </p:spTree>
    <p:extLst>
      <p:ext uri="{BB962C8B-B14F-4D97-AF65-F5344CB8AC3E}">
        <p14:creationId xmlns:p14="http://schemas.microsoft.com/office/powerpoint/2010/main" val="1752973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Encoding</a:t>
            </a:r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5138" y="1228725"/>
            <a:ext cx="8650287" cy="5027613"/>
          </a:xfrm>
        </p:spPr>
        <p:txBody>
          <a:bodyPr>
            <a:normAutofit lnSpcReduction="10000"/>
          </a:bodyPr>
          <a:lstStyle/>
          <a:p>
            <a:r>
              <a:rPr lang="en-US" altLang="en-US" sz="2800"/>
              <a:t>Encoding - the opposite of decoding - the conversion of an </a:t>
            </a:r>
            <a:r>
              <a:rPr lang="en-US" altLang="en-US" sz="2800" i="1"/>
              <a:t>m</a:t>
            </a:r>
            <a:r>
              <a:rPr lang="en-US" altLang="en-US" sz="2800"/>
              <a:t>-bit input code to a </a:t>
            </a:r>
            <a:r>
              <a:rPr lang="en-US" altLang="en-US" sz="2800" i="1"/>
              <a:t>n</a:t>
            </a:r>
            <a:r>
              <a:rPr lang="en-US" altLang="en-US" sz="2800"/>
              <a:t>-bit output code with </a:t>
            </a:r>
            <a:r>
              <a:rPr lang="en-US" altLang="en-US" sz="2800" i="1"/>
              <a:t>n</a:t>
            </a:r>
            <a:r>
              <a:rPr lang="en-US" altLang="en-US" sz="2800"/>
              <a:t> </a:t>
            </a:r>
            <a:r>
              <a:rPr lang="en-US" altLang="en-US" sz="2800">
                <a:latin typeface="Symbol" pitchFamily="18" charset="2"/>
              </a:rPr>
              <a:t>£ </a:t>
            </a:r>
            <a:r>
              <a:rPr lang="en-US" altLang="en-US" sz="2800" i="1"/>
              <a:t>m</a:t>
            </a:r>
            <a:r>
              <a:rPr lang="en-US" altLang="en-US" sz="2800"/>
              <a:t> </a:t>
            </a:r>
            <a:r>
              <a:rPr lang="en-US" altLang="en-US" sz="2800">
                <a:latin typeface="Symbol" pitchFamily="18" charset="2"/>
              </a:rPr>
              <a:t>£ </a:t>
            </a:r>
            <a:r>
              <a:rPr lang="en-US" altLang="en-US" sz="2800"/>
              <a:t> 2</a:t>
            </a:r>
            <a:r>
              <a:rPr lang="en-US" altLang="en-US" sz="2800" i="1" baseline="30000"/>
              <a:t>n  </a:t>
            </a:r>
            <a:r>
              <a:rPr lang="en-US" altLang="en-US" sz="2800"/>
              <a:t>such that each valid code word produces a unique output code</a:t>
            </a:r>
          </a:p>
          <a:p>
            <a:r>
              <a:rPr lang="en-US" altLang="en-US" sz="2800"/>
              <a:t>Circuits that perform encoding are called </a:t>
            </a:r>
            <a:r>
              <a:rPr lang="en-US" altLang="en-US" sz="2800" i="1"/>
              <a:t>encoders</a:t>
            </a:r>
          </a:p>
          <a:p>
            <a:r>
              <a:rPr lang="en-US" altLang="en-US" sz="2800"/>
              <a:t>An encoder has 2</a:t>
            </a:r>
            <a:r>
              <a:rPr lang="en-US" altLang="en-US" sz="2800" i="1" baseline="30000"/>
              <a:t>n</a:t>
            </a:r>
            <a:r>
              <a:rPr lang="en-US" altLang="en-US" sz="2800"/>
              <a:t> (or fewer) input lines and </a:t>
            </a:r>
            <a:r>
              <a:rPr lang="en-US" altLang="en-US" sz="2800" i="1"/>
              <a:t>n</a:t>
            </a:r>
            <a:r>
              <a:rPr lang="en-US" altLang="en-US" sz="2800"/>
              <a:t> output lines which generate the binary code corresponding to the input values</a:t>
            </a:r>
          </a:p>
          <a:p>
            <a:r>
              <a:rPr lang="en-US" altLang="en-US" sz="2800"/>
              <a:t>Typically, an encoder converts a code containing exactly one bit that is 1 to a binary code corres-ponding to the position in which the 1 appears.</a:t>
            </a:r>
          </a:p>
        </p:txBody>
      </p:sp>
    </p:spTree>
    <p:extLst>
      <p:ext uri="{BB962C8B-B14F-4D97-AF65-F5344CB8AC3E}">
        <p14:creationId xmlns:p14="http://schemas.microsoft.com/office/powerpoint/2010/main" val="794175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Encoder Example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314450"/>
            <a:ext cx="7874000" cy="5027613"/>
          </a:xfrm>
        </p:spPr>
        <p:txBody>
          <a:bodyPr/>
          <a:lstStyle/>
          <a:p>
            <a:r>
              <a:rPr lang="en-US" altLang="en-US"/>
              <a:t>A decimal-to-BCD encoder</a:t>
            </a:r>
          </a:p>
          <a:p>
            <a:pPr lvl="1"/>
            <a:r>
              <a:rPr lang="en-US" altLang="en-US"/>
              <a:t>Inputs: 10 bits corresponding to decimal digits 0 through 9, (D</a:t>
            </a:r>
            <a:r>
              <a:rPr lang="en-US" altLang="en-US" baseline="-20000"/>
              <a:t>0</a:t>
            </a:r>
            <a:r>
              <a:rPr lang="en-US" altLang="en-US"/>
              <a:t>, …, D</a:t>
            </a:r>
            <a:r>
              <a:rPr lang="en-US" altLang="en-US" baseline="-20000"/>
              <a:t>9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Outputs: 4 bits with BCD codes</a:t>
            </a:r>
          </a:p>
          <a:p>
            <a:pPr lvl="1"/>
            <a:r>
              <a:rPr lang="en-US" altLang="en-US"/>
              <a:t>Function: If input bit D</a:t>
            </a:r>
            <a:r>
              <a:rPr lang="en-US" altLang="en-US" baseline="-25000"/>
              <a:t>i</a:t>
            </a:r>
            <a:r>
              <a:rPr lang="en-US" altLang="en-US"/>
              <a:t> is a 1, then the output (A</a:t>
            </a:r>
            <a:r>
              <a:rPr lang="en-US" altLang="en-US" baseline="-20000"/>
              <a:t>3</a:t>
            </a:r>
            <a:r>
              <a:rPr lang="en-US" altLang="en-US"/>
              <a:t>, A</a:t>
            </a:r>
            <a:r>
              <a:rPr lang="en-US" altLang="en-US" baseline="-20000"/>
              <a:t>2</a:t>
            </a:r>
            <a:r>
              <a:rPr lang="en-US" altLang="en-US"/>
              <a:t>, A</a:t>
            </a:r>
            <a:r>
              <a:rPr lang="en-US" altLang="en-US" baseline="-20000"/>
              <a:t>1</a:t>
            </a:r>
            <a:r>
              <a:rPr lang="en-US" altLang="en-US"/>
              <a:t>, A</a:t>
            </a:r>
            <a:r>
              <a:rPr lang="en-US" altLang="en-US" baseline="-20000"/>
              <a:t>0</a:t>
            </a:r>
            <a:r>
              <a:rPr lang="en-US" altLang="en-US"/>
              <a:t>) is the BCD code for i</a:t>
            </a:r>
            <a:r>
              <a:rPr lang="en-US" altLang="en-US" i="1"/>
              <a:t>,</a:t>
            </a:r>
            <a:endParaRPr lang="en-US" altLang="en-US"/>
          </a:p>
          <a:p>
            <a:r>
              <a:rPr lang="en-US" altLang="en-US"/>
              <a:t>The truth table could be formed, but alternatively, the equations for each of the four outputs can be obtained directly. </a:t>
            </a:r>
          </a:p>
        </p:txBody>
      </p:sp>
    </p:spTree>
    <p:extLst>
      <p:ext uri="{BB962C8B-B14F-4D97-AF65-F5344CB8AC3E}">
        <p14:creationId xmlns:p14="http://schemas.microsoft.com/office/powerpoint/2010/main" val="286863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0"/>
            <a:ext cx="7772400" cy="1020763"/>
          </a:xfrm>
        </p:spPr>
        <p:txBody>
          <a:bodyPr/>
          <a:lstStyle/>
          <a:p>
            <a:r>
              <a:rPr lang="en-US" altLang="en-US"/>
              <a:t>Encoder Example (continued)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14450"/>
            <a:ext cx="8355013" cy="5027613"/>
          </a:xfrm>
        </p:spPr>
        <p:txBody>
          <a:bodyPr/>
          <a:lstStyle/>
          <a:p>
            <a:r>
              <a:rPr lang="en-US" altLang="en-US"/>
              <a:t>Input D</a:t>
            </a:r>
            <a:r>
              <a:rPr lang="en-US" altLang="en-US" baseline="-25000"/>
              <a:t>i</a:t>
            </a:r>
            <a:r>
              <a:rPr lang="en-US" altLang="en-US" i="1"/>
              <a:t> </a:t>
            </a:r>
            <a:r>
              <a:rPr lang="en-US" altLang="en-US"/>
              <a:t>is a term in equation </a:t>
            </a:r>
            <a:r>
              <a:rPr lang="en-US" altLang="en-US" i="1"/>
              <a:t>A</a:t>
            </a:r>
            <a:r>
              <a:rPr lang="en-US" altLang="en-US" baseline="-20000"/>
              <a:t>j </a:t>
            </a:r>
            <a:r>
              <a:rPr lang="en-US" altLang="en-US"/>
              <a:t>if bit </a:t>
            </a:r>
            <a:r>
              <a:rPr lang="en-US" altLang="en-US" i="1"/>
              <a:t>A</a:t>
            </a:r>
            <a:r>
              <a:rPr lang="en-US" altLang="en-US" baseline="-20000"/>
              <a:t>j</a:t>
            </a:r>
            <a:r>
              <a:rPr lang="en-US" altLang="en-US"/>
              <a:t> is 1 in the binary value for i.</a:t>
            </a:r>
          </a:p>
          <a:p>
            <a:r>
              <a:rPr lang="en-US" altLang="en-US"/>
              <a:t>Equations:</a:t>
            </a:r>
          </a:p>
          <a:p>
            <a:pPr lvl="1">
              <a:buFontTx/>
              <a:buNone/>
            </a:pPr>
            <a:r>
              <a:rPr lang="en-US" altLang="en-US"/>
              <a:t>A</a:t>
            </a:r>
            <a:r>
              <a:rPr lang="en-US" altLang="en-US" baseline="-25000"/>
              <a:t>3</a:t>
            </a:r>
            <a:r>
              <a:rPr lang="en-US" altLang="en-US"/>
              <a:t> = D</a:t>
            </a:r>
            <a:r>
              <a:rPr lang="en-US" altLang="en-US" baseline="-25000"/>
              <a:t>8</a:t>
            </a:r>
            <a:r>
              <a:rPr lang="en-US" altLang="en-US"/>
              <a:t> + D</a:t>
            </a:r>
            <a:r>
              <a:rPr lang="en-US" altLang="en-US" baseline="-25000"/>
              <a:t>9</a:t>
            </a:r>
          </a:p>
          <a:p>
            <a:pPr lvl="1">
              <a:buFontTx/>
              <a:buNone/>
            </a:pPr>
            <a:r>
              <a:rPr lang="en-US" altLang="en-US"/>
              <a:t>A</a:t>
            </a:r>
            <a:r>
              <a:rPr lang="en-US" altLang="en-US" baseline="-25000"/>
              <a:t>2</a:t>
            </a:r>
            <a:r>
              <a:rPr lang="en-US" altLang="en-US"/>
              <a:t> = D</a:t>
            </a:r>
            <a:r>
              <a:rPr lang="en-US" altLang="en-US" baseline="-25000"/>
              <a:t>4</a:t>
            </a:r>
            <a:r>
              <a:rPr lang="en-US" altLang="en-US"/>
              <a:t> + D</a:t>
            </a:r>
            <a:r>
              <a:rPr lang="en-US" altLang="en-US" baseline="-25000"/>
              <a:t>5</a:t>
            </a:r>
            <a:r>
              <a:rPr lang="en-US" altLang="en-US"/>
              <a:t> + D</a:t>
            </a:r>
            <a:r>
              <a:rPr lang="en-US" altLang="en-US" baseline="-25000"/>
              <a:t>6</a:t>
            </a:r>
            <a:r>
              <a:rPr lang="en-US" altLang="en-US"/>
              <a:t> + D</a:t>
            </a:r>
            <a:r>
              <a:rPr lang="en-US" altLang="en-US" baseline="-25000"/>
              <a:t>7</a:t>
            </a:r>
          </a:p>
          <a:p>
            <a:pPr lvl="1">
              <a:buFontTx/>
              <a:buNone/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 = D</a:t>
            </a:r>
            <a:r>
              <a:rPr lang="en-US" altLang="en-US" baseline="-25000"/>
              <a:t>2</a:t>
            </a:r>
            <a:r>
              <a:rPr lang="en-US" altLang="en-US"/>
              <a:t> + D</a:t>
            </a:r>
            <a:r>
              <a:rPr lang="en-US" altLang="en-US" baseline="-25000"/>
              <a:t>3</a:t>
            </a:r>
            <a:r>
              <a:rPr lang="en-US" altLang="en-US"/>
              <a:t> + D</a:t>
            </a:r>
            <a:r>
              <a:rPr lang="en-US" altLang="en-US" baseline="-25000"/>
              <a:t>6</a:t>
            </a:r>
            <a:r>
              <a:rPr lang="en-US" altLang="en-US"/>
              <a:t> + D</a:t>
            </a:r>
            <a:r>
              <a:rPr lang="en-US" altLang="en-US" baseline="-25000"/>
              <a:t>7</a:t>
            </a:r>
          </a:p>
          <a:p>
            <a:pPr lvl="1">
              <a:buFontTx/>
              <a:buNone/>
            </a:pPr>
            <a:r>
              <a:rPr lang="en-US" altLang="en-US"/>
              <a:t>A</a:t>
            </a:r>
            <a:r>
              <a:rPr lang="en-US" altLang="en-US" baseline="-25000"/>
              <a:t>0</a:t>
            </a:r>
            <a:r>
              <a:rPr lang="en-US" altLang="en-US"/>
              <a:t> = D</a:t>
            </a:r>
            <a:r>
              <a:rPr lang="en-US" altLang="en-US" baseline="-25000"/>
              <a:t>1</a:t>
            </a:r>
            <a:r>
              <a:rPr lang="en-US" altLang="en-US"/>
              <a:t> + D</a:t>
            </a:r>
            <a:r>
              <a:rPr lang="en-US" altLang="en-US" baseline="-25000"/>
              <a:t>3</a:t>
            </a:r>
            <a:r>
              <a:rPr lang="en-US" altLang="en-US"/>
              <a:t> + D</a:t>
            </a:r>
            <a:r>
              <a:rPr lang="en-US" altLang="en-US" baseline="-25000"/>
              <a:t>5</a:t>
            </a:r>
            <a:r>
              <a:rPr lang="en-US" altLang="en-US"/>
              <a:t> + D</a:t>
            </a:r>
            <a:r>
              <a:rPr lang="en-US" altLang="en-US" baseline="-25000"/>
              <a:t>7</a:t>
            </a:r>
            <a:r>
              <a:rPr lang="en-US" altLang="en-US"/>
              <a:t> + D</a:t>
            </a:r>
            <a:r>
              <a:rPr lang="en-US" altLang="en-US" baseline="-25000"/>
              <a:t>9</a:t>
            </a:r>
          </a:p>
          <a:p>
            <a:r>
              <a:rPr lang="en-US" altLang="en-US"/>
              <a:t>F</a:t>
            </a:r>
            <a:r>
              <a:rPr lang="en-US" altLang="en-US" baseline="-25000"/>
              <a:t>1</a:t>
            </a:r>
            <a:r>
              <a:rPr lang="en-US" altLang="en-US"/>
              <a:t> = D</a:t>
            </a:r>
            <a:r>
              <a:rPr lang="en-US" altLang="en-US" baseline="-25000"/>
              <a:t>6</a:t>
            </a:r>
            <a:r>
              <a:rPr lang="en-US" altLang="en-US"/>
              <a:t> + D</a:t>
            </a:r>
            <a:r>
              <a:rPr lang="en-US" altLang="en-US" baseline="-25000"/>
              <a:t>7</a:t>
            </a:r>
            <a:r>
              <a:rPr lang="en-US" altLang="en-US"/>
              <a:t> can be extracted from A</a:t>
            </a:r>
            <a:r>
              <a:rPr lang="en-US" altLang="en-US" baseline="-25000"/>
              <a:t>2</a:t>
            </a:r>
            <a:r>
              <a:rPr lang="en-US" altLang="en-US"/>
              <a:t> and A</a:t>
            </a:r>
            <a:r>
              <a:rPr lang="en-US" altLang="en-US" baseline="-25000"/>
              <a:t>1</a:t>
            </a:r>
            <a:r>
              <a:rPr lang="en-US" altLang="en-US"/>
              <a:t> Is there any cost saving?</a:t>
            </a:r>
          </a:p>
        </p:txBody>
      </p:sp>
    </p:spTree>
    <p:extLst>
      <p:ext uri="{BB962C8B-B14F-4D97-AF65-F5344CB8AC3E}">
        <p14:creationId xmlns:p14="http://schemas.microsoft.com/office/powerpoint/2010/main" val="414157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Circuits – Basic concepts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+mj-lt"/>
              </a:rPr>
              <a:t>Combinational 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Combinational logic is used to build circuits that contain basic Boolean </a:t>
            </a:r>
            <a:r>
              <a:rPr lang="en-US" sz="2400" dirty="0" smtClean="0"/>
              <a:t>operators, inputs</a:t>
            </a:r>
            <a:r>
              <a:rPr lang="en-US" sz="2400" dirty="0"/>
              <a:t>, and </a:t>
            </a:r>
            <a:r>
              <a:rPr lang="en-US" sz="2400" dirty="0" smtClean="0"/>
              <a:t>outputs.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output </a:t>
            </a:r>
            <a:r>
              <a:rPr lang="en-US" sz="2400" dirty="0" smtClean="0"/>
              <a:t>of a </a:t>
            </a:r>
            <a:r>
              <a:rPr lang="en-US" sz="2400" dirty="0"/>
              <a:t>combinational circuit is a function of its </a:t>
            </a:r>
            <a:r>
              <a:rPr lang="en-US" sz="2400" dirty="0" smtClean="0"/>
              <a:t>inputs </a:t>
            </a:r>
            <a:r>
              <a:rPr lang="en-US" sz="2400" dirty="0" smtClean="0">
                <a:solidFill>
                  <a:srgbClr val="FF0000"/>
                </a:solidFill>
              </a:rPr>
              <a:t>at </a:t>
            </a:r>
            <a:r>
              <a:rPr lang="en-US" sz="2400" dirty="0">
                <a:solidFill>
                  <a:srgbClr val="FF0000"/>
                </a:solidFill>
              </a:rPr>
              <a:t>any given </a:t>
            </a:r>
            <a:r>
              <a:rPr lang="en-US" sz="2400" dirty="0" smtClean="0">
                <a:solidFill>
                  <a:srgbClr val="FF0000"/>
                </a:solidFill>
              </a:rPr>
              <a:t>moment.</a:t>
            </a:r>
            <a:endParaRPr lang="en-US" sz="2400" dirty="0" smtClean="0"/>
          </a:p>
          <a:p>
            <a:r>
              <a:rPr lang="en-US" sz="2400" dirty="0" smtClean="0"/>
              <a:t>Combinational logic has no memory.</a:t>
            </a:r>
          </a:p>
          <a:p>
            <a:r>
              <a:rPr lang="en-US" sz="2400" dirty="0" smtClean="0"/>
              <a:t>A combinational circuit </a:t>
            </a:r>
            <a:r>
              <a:rPr lang="en-US" sz="2400" dirty="0"/>
              <a:t>may have several outputs. If so, each output represents a </a:t>
            </a:r>
            <a:r>
              <a:rPr lang="en-US" sz="2400" dirty="0" smtClean="0"/>
              <a:t>different Boolean function.</a:t>
            </a:r>
          </a:p>
        </p:txBody>
      </p:sp>
    </p:spTree>
    <p:extLst>
      <p:ext uri="{BB962C8B-B14F-4D97-AF65-F5344CB8AC3E}">
        <p14:creationId xmlns:p14="http://schemas.microsoft.com/office/powerpoint/2010/main" val="41147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Circuits – Basic concepts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+mj-lt"/>
              </a:rPr>
              <a:t>Combinational 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Combinational logic is used to build circuits that contain basic Boolean </a:t>
            </a:r>
            <a:r>
              <a:rPr lang="en-US" sz="2400" dirty="0" smtClean="0"/>
              <a:t>operators, inputs</a:t>
            </a:r>
            <a:r>
              <a:rPr lang="en-US" sz="2400" dirty="0"/>
              <a:t>, and </a:t>
            </a:r>
            <a:r>
              <a:rPr lang="en-US" sz="2400" dirty="0" smtClean="0"/>
              <a:t>outputs.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output </a:t>
            </a:r>
            <a:r>
              <a:rPr lang="en-US" sz="2400" dirty="0" smtClean="0"/>
              <a:t>of a </a:t>
            </a:r>
            <a:r>
              <a:rPr lang="en-US" sz="2400" dirty="0"/>
              <a:t>combinational circuit is a function of its </a:t>
            </a:r>
            <a:r>
              <a:rPr lang="en-US" sz="2400" dirty="0" smtClean="0"/>
              <a:t>inputs </a:t>
            </a:r>
            <a:r>
              <a:rPr lang="en-US" sz="2400" dirty="0" smtClean="0">
                <a:solidFill>
                  <a:srgbClr val="FF0000"/>
                </a:solidFill>
              </a:rPr>
              <a:t>at </a:t>
            </a:r>
            <a:r>
              <a:rPr lang="en-US" sz="2400" dirty="0">
                <a:solidFill>
                  <a:srgbClr val="FF0000"/>
                </a:solidFill>
              </a:rPr>
              <a:t>any given </a:t>
            </a:r>
            <a:r>
              <a:rPr lang="en-US" sz="2400" dirty="0" smtClean="0">
                <a:solidFill>
                  <a:srgbClr val="FF0000"/>
                </a:solidFill>
              </a:rPr>
              <a:t>moment.</a:t>
            </a:r>
            <a:endParaRPr lang="en-US" sz="2400" dirty="0" smtClean="0"/>
          </a:p>
          <a:p>
            <a:r>
              <a:rPr lang="en-US" sz="2400" dirty="0" smtClean="0"/>
              <a:t>Combinational logic has no memory.</a:t>
            </a:r>
          </a:p>
          <a:p>
            <a:r>
              <a:rPr lang="en-US" sz="2400" dirty="0" smtClean="0"/>
              <a:t>A combinational circuit </a:t>
            </a:r>
            <a:r>
              <a:rPr lang="en-US" sz="2400" dirty="0"/>
              <a:t>may have several outputs. If so, each output represents a </a:t>
            </a:r>
            <a:r>
              <a:rPr lang="en-US" sz="2400" dirty="0" smtClean="0"/>
              <a:t>different Boolean function.</a:t>
            </a:r>
          </a:p>
        </p:txBody>
      </p:sp>
    </p:spTree>
    <p:extLst>
      <p:ext uri="{BB962C8B-B14F-4D97-AF65-F5344CB8AC3E}">
        <p14:creationId xmlns:p14="http://schemas.microsoft.com/office/powerpoint/2010/main" val="41147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/>
              <a:t>Combinational </a:t>
            </a:r>
            <a:r>
              <a:rPr lang="en-US" dirty="0" smtClean="0"/>
              <a:t>Circuits – A Half Adder (1/2)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3134227" cy="3048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447800"/>
            <a:ext cx="8153400" cy="46021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half-adder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a simple </a:t>
            </a:r>
            <a:r>
              <a:rPr lang="en-US" sz="2400" dirty="0"/>
              <a:t>combinational </a:t>
            </a:r>
            <a:r>
              <a:rPr lang="en-US" sz="2400" dirty="0" smtClean="0"/>
              <a:t>circuit.</a:t>
            </a:r>
          </a:p>
          <a:p>
            <a:r>
              <a:rPr lang="en-US" sz="2400" dirty="0" smtClean="0"/>
              <a:t>Consider the </a:t>
            </a:r>
            <a:r>
              <a:rPr lang="en-US" sz="2400" dirty="0"/>
              <a:t>problem of adding two binary digits </a:t>
            </a:r>
            <a:r>
              <a:rPr lang="en-US" sz="2400" dirty="0" smtClean="0"/>
              <a:t>together, three cases are possible:</a:t>
            </a:r>
          </a:p>
          <a:p>
            <a:pPr lvl="1"/>
            <a:r>
              <a:rPr lang="en-US" sz="2400" dirty="0" smtClean="0"/>
              <a:t>0 + 0 = 0</a:t>
            </a:r>
          </a:p>
          <a:p>
            <a:pPr lvl="1"/>
            <a:r>
              <a:rPr lang="en-US" sz="2400" dirty="0" smtClean="0"/>
              <a:t>1 + 0 = 0 + 1 = 1</a:t>
            </a:r>
          </a:p>
          <a:p>
            <a:pPr lvl="1"/>
            <a:r>
              <a:rPr lang="en-US" sz="2400" dirty="0" smtClean="0"/>
              <a:t>1 + 1 = 1 0 (the result is “0” with a carry of “1”)</a:t>
            </a:r>
          </a:p>
          <a:p>
            <a:r>
              <a:rPr lang="en-US" sz="2400" dirty="0" smtClean="0"/>
              <a:t>We have two inputs (the bits to add) and two outputs (the “sum” and the “carry”).</a:t>
            </a:r>
          </a:p>
          <a:p>
            <a:r>
              <a:rPr lang="en-US" sz="2400" dirty="0" smtClean="0"/>
              <a:t>Drawing the truth table leads us to the Boolean function of a half-adder.</a:t>
            </a:r>
          </a:p>
          <a:p>
            <a:pPr lvl="1"/>
            <a:r>
              <a:rPr lang="en-US" sz="2400" dirty="0" smtClean="0"/>
              <a:t>Note that each output has a Boolean function.</a:t>
            </a:r>
          </a:p>
          <a:p>
            <a:endParaRPr lang="en-US" sz="2400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616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Half Adder (2/2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3134227" cy="2286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  <a:p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4000"/>
                <a:ext cx="45720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The sum is “1” when only one of the inputs (x, y) is equal to “1”</a:t>
                </a:r>
              </a:p>
              <a:p>
                <a:pPr lvl="1"/>
                <a:r>
                  <a:rPr lang="en-US" sz="2400" dirty="0" smtClean="0"/>
                  <a:t>This is the job of an XOR</a:t>
                </a:r>
              </a:p>
              <a:p>
                <a:pPr lvl="1"/>
                <a:r>
                  <a:rPr lang="en-US" sz="2400" dirty="0" smtClean="0"/>
                  <a:t>Sum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The carry is “1” when only both inputs (x and y) are “1”</a:t>
                </a:r>
              </a:p>
              <a:p>
                <a:pPr lvl="1"/>
                <a:r>
                  <a:rPr lang="en-US" sz="2400" dirty="0"/>
                  <a:t>This is the job of </a:t>
                </a:r>
                <a:r>
                  <a:rPr lang="en-US" sz="2400" dirty="0" smtClean="0"/>
                  <a:t>an AND</a:t>
                </a:r>
              </a:p>
              <a:p>
                <a:pPr lvl="1"/>
                <a:r>
                  <a:rPr lang="en-US" sz="2400" dirty="0" smtClean="0"/>
                  <a:t>Carry = </a:t>
                </a:r>
                <a:r>
                  <a:rPr lang="en-US" sz="2400" dirty="0" err="1" smtClean="0"/>
                  <a:t>xy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4000"/>
                <a:ext cx="4572000" cy="4525963"/>
              </a:xfrm>
              <a:blipFill rotWithShape="0">
                <a:blip r:embed="rId2" cstate="print"/>
                <a:stretch>
                  <a:fillRect l="-1867" t="-1078" r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10" y="775855"/>
            <a:ext cx="4048690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Circuits </a:t>
            </a:r>
            <a:r>
              <a:rPr lang="en-US" dirty="0" smtClean="0"/>
              <a:t>– </a:t>
            </a:r>
            <a:r>
              <a:rPr lang="en-US" dirty="0"/>
              <a:t>A </a:t>
            </a:r>
            <a:r>
              <a:rPr lang="en-US" dirty="0" smtClean="0"/>
              <a:t>Full Adder (1/2)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3058027" cy="2286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8383" y="1524000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half adder could be extended to </a:t>
            </a:r>
            <a:r>
              <a:rPr lang="en-US" sz="2400" dirty="0"/>
              <a:t>a </a:t>
            </a:r>
            <a:r>
              <a:rPr lang="en-US" sz="2400" dirty="0" smtClean="0"/>
              <a:t>circuit that </a:t>
            </a:r>
            <a:r>
              <a:rPr lang="en-US" sz="2400" dirty="0"/>
              <a:t>allows the addition of larger binary </a:t>
            </a:r>
            <a:r>
              <a:rPr lang="en-US" sz="2400" dirty="0" smtClean="0"/>
              <a:t>numbers: </a:t>
            </a:r>
            <a:r>
              <a:rPr lang="en-US" sz="2400" b="1" dirty="0" smtClean="0">
                <a:solidFill>
                  <a:srgbClr val="FF0000"/>
                </a:solidFill>
              </a:rPr>
              <a:t>Full adder</a:t>
            </a:r>
          </a:p>
          <a:p>
            <a:r>
              <a:rPr lang="en-US" sz="2400" dirty="0" smtClean="0"/>
              <a:t>Remember how we added binary numbers?</a:t>
            </a:r>
          </a:p>
          <a:p>
            <a:pPr lvl="1"/>
            <a:r>
              <a:rPr lang="en-US" sz="2400" dirty="0" smtClean="0"/>
              <a:t>We </a:t>
            </a:r>
            <a:r>
              <a:rPr lang="en-US" sz="2400" dirty="0"/>
              <a:t>add </a:t>
            </a:r>
            <a:r>
              <a:rPr lang="en-US" sz="2400" dirty="0" smtClean="0"/>
              <a:t>each column</a:t>
            </a:r>
            <a:r>
              <a:rPr lang="en-US" sz="2400" dirty="0"/>
              <a:t> </a:t>
            </a:r>
            <a:r>
              <a:rPr lang="en-US" sz="2400" dirty="0" smtClean="0"/>
              <a:t>without forgetting the carry from the nearest right column</a:t>
            </a:r>
          </a:p>
          <a:p>
            <a:r>
              <a:rPr lang="en-US" sz="2400" dirty="0" smtClean="0"/>
              <a:t>A full adder has three inputs:</a:t>
            </a:r>
          </a:p>
          <a:p>
            <a:pPr lvl="1"/>
            <a:r>
              <a:rPr lang="en-US" sz="2200" dirty="0" smtClean="0"/>
              <a:t>The two bits to add (x and y)</a:t>
            </a:r>
          </a:p>
          <a:p>
            <a:pPr lvl="1"/>
            <a:r>
              <a:rPr lang="en-US" sz="2200" dirty="0" smtClean="0"/>
              <a:t>The carry</a:t>
            </a:r>
            <a:r>
              <a:rPr lang="en-US" sz="2200" dirty="0"/>
              <a:t> from the nearest right </a:t>
            </a:r>
            <a:r>
              <a:rPr lang="en-US" sz="2200" dirty="0" smtClean="0"/>
              <a:t>column (carry-in)</a:t>
            </a:r>
          </a:p>
          <a:p>
            <a:r>
              <a:rPr lang="en-US" sz="2400" dirty="0" smtClean="0"/>
              <a:t>A full adder has two </a:t>
            </a:r>
            <a:r>
              <a:rPr lang="en-US" sz="2400" dirty="0"/>
              <a:t>outputs (the “sum” and the “carry”)</a:t>
            </a:r>
          </a:p>
          <a:p>
            <a:endParaRPr lang="en-US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3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Full Adder (2/2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8173" y="0"/>
            <a:ext cx="3058027" cy="228600"/>
          </a:xfrm>
        </p:spPr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066800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Think of how this logic diagram is obtained.</a:t>
            </a:r>
          </a:p>
          <a:p>
            <a:r>
              <a:rPr lang="en-US" sz="2400" dirty="0" smtClean="0"/>
              <a:t>Note that a full-adder is composed of two half-adders and an OR gate.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" y="2514600"/>
            <a:ext cx="807133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61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Combinational </a:t>
            </a:r>
            <a:r>
              <a:rPr lang="en-US" dirty="0" smtClean="0"/>
              <a:t>Circuits </a:t>
            </a:r>
            <a:r>
              <a:rPr lang="en-US" dirty="0"/>
              <a:t>– </a:t>
            </a:r>
            <a:r>
              <a:rPr lang="en-US" dirty="0" smtClean="0"/>
              <a:t>A Decoder (1/3)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14401"/>
            <a:ext cx="8153400" cy="236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decoder decodes </a:t>
            </a:r>
            <a:r>
              <a:rPr lang="en-US" sz="2400" dirty="0"/>
              <a:t>binary information </a:t>
            </a:r>
            <a:r>
              <a:rPr lang="en-US" sz="2400" dirty="0" smtClean="0">
                <a:solidFill>
                  <a:srgbClr val="FF0000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a set of </a:t>
            </a:r>
            <a:r>
              <a:rPr lang="en-US" sz="2400" i="1" dirty="0">
                <a:solidFill>
                  <a:srgbClr val="FF0000"/>
                </a:solidFill>
              </a:rPr>
              <a:t>n </a:t>
            </a:r>
            <a:r>
              <a:rPr lang="en-US" sz="2400" dirty="0">
                <a:solidFill>
                  <a:srgbClr val="FF0000"/>
                </a:solidFill>
              </a:rPr>
              <a:t>inputs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to a maximum </a:t>
            </a:r>
            <a:r>
              <a:rPr lang="en-US" sz="2400" dirty="0" smtClean="0">
                <a:solidFill>
                  <a:srgbClr val="FF0000"/>
                </a:solidFill>
              </a:rPr>
              <a:t>of 2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outputs.</a:t>
            </a:r>
          </a:p>
          <a:p>
            <a:r>
              <a:rPr lang="en-US" sz="2400" dirty="0"/>
              <a:t>A </a:t>
            </a:r>
            <a:r>
              <a:rPr lang="en-US" sz="2400" b="1" dirty="0"/>
              <a:t>decoder</a:t>
            </a:r>
            <a:r>
              <a:rPr lang="en-US" sz="2400" i="1" dirty="0"/>
              <a:t> </a:t>
            </a:r>
            <a:r>
              <a:rPr lang="en-US" sz="2400" dirty="0"/>
              <a:t>uses the inputs and their respective values to select one specific output </a:t>
            </a:r>
            <a:r>
              <a:rPr lang="en-US" sz="2400" dirty="0" smtClean="0"/>
              <a:t>line</a:t>
            </a:r>
          </a:p>
          <a:p>
            <a:pPr lvl="1"/>
            <a:r>
              <a:rPr lang="en-US" sz="2200" dirty="0" smtClean="0"/>
              <a:t>For a given input combination, only one output is set to “1” and all others are set to “0”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61869"/>
            <a:ext cx="8021170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73" y="173182"/>
            <a:ext cx="8313821" cy="457200"/>
          </a:xfrm>
        </p:spPr>
        <p:txBody>
          <a:bodyPr/>
          <a:lstStyle/>
          <a:p>
            <a:r>
              <a:rPr lang="en-US" dirty="0"/>
              <a:t>Typical Combinational Circuits – A </a:t>
            </a:r>
            <a:r>
              <a:rPr lang="en-US" dirty="0" smtClean="0"/>
              <a:t>Decoder (2/3)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+mj-lt"/>
              </a:rPr>
              <a:t>Combinational </a:t>
            </a:r>
            <a:r>
              <a:rPr lang="en-US" b="0" dirty="0" smtClean="0">
                <a:solidFill>
                  <a:srgbClr val="FF0000"/>
                </a:solidFill>
                <a:latin typeface="+mj-lt"/>
              </a:rPr>
              <a:t>Circuits</a:t>
            </a:r>
            <a:endParaRPr lang="en-US" b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D:\Users\Awn\Desktop\s2-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0"/>
            <a:ext cx="8305799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85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9853</TotalTime>
  <Words>1163</Words>
  <Application>Microsoft Office PowerPoint</Application>
  <PresentationFormat>On-screen Show (4:3)</PresentationFormat>
  <Paragraphs>177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Boolean Algebra and Digital Logic  </vt:lpstr>
      <vt:lpstr>Combinational Circuits – Basic concepts</vt:lpstr>
      <vt:lpstr>Combinational Circuits – Basic concepts</vt:lpstr>
      <vt:lpstr>Typical Combinational Circuits – A Half Adder (1/2)</vt:lpstr>
      <vt:lpstr>Typical Combinational Circuits – A Half Adder (2/2)</vt:lpstr>
      <vt:lpstr>Typical Combinational Circuits – A Full Adder (1/2)</vt:lpstr>
      <vt:lpstr>Typical Combinational Circuits – A Full Adder (2/2)</vt:lpstr>
      <vt:lpstr>Typical Combinational Circuits – A Decoder (1/3)</vt:lpstr>
      <vt:lpstr>Typical Combinational Circuits – A Decoder (2/3)</vt:lpstr>
      <vt:lpstr>Typical Combinational Circuits – A Decoder (3/3)</vt:lpstr>
      <vt:lpstr>Decoder Examples</vt:lpstr>
      <vt:lpstr>Decoder Expansion - Example  1</vt:lpstr>
      <vt:lpstr>Decoder Expansion - Example 1</vt:lpstr>
      <vt:lpstr>Decoder Expansion - Example 2</vt:lpstr>
      <vt:lpstr>Decoder with Enable</vt:lpstr>
      <vt:lpstr>Encoding</vt:lpstr>
      <vt:lpstr>Encoder Example</vt:lpstr>
      <vt:lpstr>Encoder Example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&amp; Architecture</dc:title>
  <dc:creator>Hassan Salti</dc:creator>
  <cp:lastModifiedBy>admin</cp:lastModifiedBy>
  <cp:revision>1121</cp:revision>
  <dcterms:created xsi:type="dcterms:W3CDTF">2012-07-12T11:57:11Z</dcterms:created>
  <dcterms:modified xsi:type="dcterms:W3CDTF">2017-09-17T09:03:52Z</dcterms:modified>
</cp:coreProperties>
</file>