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132" r:id="rId3"/>
  </p:sldMasterIdLst>
  <p:notesMasterIdLst>
    <p:notesMasterId r:id="rId22"/>
  </p:notesMasterIdLst>
  <p:handoutMasterIdLst>
    <p:handoutMasterId r:id="rId23"/>
  </p:handoutMasterIdLst>
  <p:sldIdLst>
    <p:sldId id="328" r:id="rId4"/>
    <p:sldId id="330" r:id="rId5"/>
    <p:sldId id="361" r:id="rId6"/>
    <p:sldId id="360" r:id="rId7"/>
    <p:sldId id="347" r:id="rId8"/>
    <p:sldId id="346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63" r:id="rId20"/>
    <p:sldId id="358" r:id="rId21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26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A633A1A-9A7B-456A-A325-7E544E39D3A9}" type="datetimeFigureOut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ACFC0EC-47F1-47F7-BECF-9D7CBD34E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7BCFF6-4B66-4899-940C-5E6DE9F416A8}" type="datetimeFigureOut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B9EA89-9424-4422-A32A-946A3FEA0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7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58A1A-C822-48F1-9F2A-2DE6ED82403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B1544-D726-4309-AAED-66885973BEC8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61D1-F7CD-4271-98CD-55FE24214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22FE-902D-4BAB-8200-C2F6DC7BCE27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C3D4-74E1-44D6-B23F-4F46CB45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1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C9D2-44A7-440F-907F-3586D8721571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CDC5-987A-40B7-B478-6B90168DC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CDE0E73B-35D0-4F9F-9283-E44EB1EFCC81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28D0DCA-E22D-461D-97D5-391D7827D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6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7BBA2C-9BB6-4CEF-8D54-6AE593EEB3EF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D07010-ADE8-4666-9112-6F1959A24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4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564044-3ECB-4C9A-9A7B-BC4801553EA5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0EFBA-C7B1-46F2-9979-07AA35D17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51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3F4E05-04D2-4615-83C8-3242F68385E6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EBB600-7A1D-4B8D-B426-0B4C729F2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711025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833085-9299-43B9-84C2-059E425D47A7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C937C9-18CF-44D9-9B77-ACFED9D6A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0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CBA9A1-F996-4351-9FD9-668DA4A91748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9B8C7F-BABA-4C79-A132-78547E432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441342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4B29DC-8EAA-4FB2-8592-11D622AF59AC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EAF44C1-992C-4A31-94CB-B0A653AD9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43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B1544-D726-4309-AAED-66885973BEC8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7961D1-F7CD-4271-98CD-55FE24214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CBA6-4E52-4F3E-A3DC-770F26410B3A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29AD-1D85-400B-BED2-021388806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3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CCBA6-4E52-4F3E-A3DC-770F26410B3A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E29AD-1D85-400B-BED2-0213888060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68C9F-C031-4ED0-B470-CA78410C3026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B99C5-5300-402D-8841-EEE42504C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3D4EA9-A1C2-455A-94AE-806ADA4DB171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BD287-75AC-45C6-BB3C-E2004BF9B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03985-193C-4528-867B-AF488A67E7D8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A9CB8-E362-46E8-9393-1442B8A883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136656-66AD-4792-BFB4-CC2393B00CEA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2AA18-BBCE-4D8B-925D-EB34E05558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C1143-339B-4B63-8BC0-0E55C8620CEE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26151-B890-46B0-9DCF-296DADD92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9F3BC-C39F-4B7A-A841-1C257CDDF478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75008-3345-420D-B208-18622E86B3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332DE-6AEB-4C67-BD91-52DA4D435189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0C3FC-1C22-466D-906D-3E11AF411E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322FE-902D-4BAB-8200-C2F6DC7BCE27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EC3D4-74E1-44D6-B23F-4F46CB4522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DC9D2-44A7-440F-907F-3586D8721571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9CDC5-987A-40B7-B478-6B90168DC9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8C9F-C031-4ED0-B470-CA78410C3026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99C5-5300-402D-8841-EEE42504C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D4EA9-A1C2-455A-94AE-806ADA4DB171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D287-75AC-45C6-BB3C-E2004BF9B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9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03985-193C-4528-867B-AF488A67E7D8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A9CB8-E362-46E8-9393-1442B8A88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6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6656-66AD-4792-BFB4-CC2393B00CEA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AA18-BBCE-4D8B-925D-EB34E0555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4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1143-339B-4B63-8BC0-0E55C8620CEE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6151-B890-46B0-9DCF-296DADD92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F3BC-C39F-4B7A-A841-1C257CDDF478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5008-3345-420D-B208-18622E86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32DE-6AEB-4C67-BD91-52DA4D435189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C3FC-1C22-466D-906D-3E11AF411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A20D28BA-29D0-4504-9B5A-1EEDB548AF42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373F7B00-0321-4936-800C-442540B65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KSU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0072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14" r:id="rId1"/>
    <p:sldLayoutId id="2147485115" r:id="rId2"/>
    <p:sldLayoutId id="2147485116" r:id="rId3"/>
    <p:sldLayoutId id="2147485117" r:id="rId4"/>
    <p:sldLayoutId id="2147485118" r:id="rId5"/>
    <p:sldLayoutId id="2147485119" r:id="rId6"/>
    <p:sldLayoutId id="2147485120" r:id="rId7"/>
    <p:sldLayoutId id="2147485121" r:id="rId8"/>
    <p:sldLayoutId id="2147485122" r:id="rId9"/>
    <p:sldLayoutId id="2147485123" r:id="rId10"/>
    <p:sldLayoutId id="214748512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ADC377-E1BB-41D3-AC40-95E38C52E0FE}" type="datetime1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B2684C5-E265-4698-BDDA-A23AE7BF7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20D28BA-29D0-4504-9B5A-1EEDB548AF42}" type="datetime1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73F7B00-0321-4936-800C-442540B65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3" r:id="rId1"/>
    <p:sldLayoutId id="2147485134" r:id="rId2"/>
    <p:sldLayoutId id="2147485135" r:id="rId3"/>
    <p:sldLayoutId id="2147485136" r:id="rId4"/>
    <p:sldLayoutId id="2147485137" r:id="rId5"/>
    <p:sldLayoutId id="2147485138" r:id="rId6"/>
    <p:sldLayoutId id="2147485139" r:id="rId7"/>
    <p:sldLayoutId id="2147485140" r:id="rId8"/>
    <p:sldLayoutId id="2147485141" r:id="rId9"/>
    <p:sldLayoutId id="2147485142" r:id="rId10"/>
    <p:sldLayoutId id="214748514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IE – 341: “</a:t>
            </a:r>
            <a:r>
              <a:rPr lang="en-US" sz="3700" dirty="0">
                <a:solidFill>
                  <a:schemeClr val="tx1"/>
                </a:solidFill>
              </a:rPr>
              <a:t>Human Factors Engineering</a:t>
            </a:r>
            <a:r>
              <a:rPr lang="en-US" sz="3700" b="0" dirty="0" smtClean="0">
                <a:solidFill>
                  <a:schemeClr val="tx1"/>
                </a:solidFill>
              </a:rPr>
              <a:t>”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Fall – 2017 (1</a:t>
            </a:r>
            <a:r>
              <a:rPr lang="en-US" sz="3700" b="0" baseline="30000" dirty="0" smtClean="0">
                <a:solidFill>
                  <a:schemeClr val="tx1"/>
                </a:solidFill>
              </a:rPr>
              <a:t>st </a:t>
            </a:r>
            <a:r>
              <a:rPr lang="en-US" sz="3700" b="0" dirty="0" smtClean="0">
                <a:solidFill>
                  <a:schemeClr val="tx1"/>
                </a:solidFill>
              </a:rPr>
              <a:t>Sem. 1438-9H)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8763000" cy="1371600"/>
          </a:xfrm>
        </p:spPr>
        <p:txBody>
          <a:bodyPr/>
          <a:lstStyle/>
          <a:p>
            <a:pPr marL="109538"/>
            <a:r>
              <a:rPr lang="en-US" altLang="en-US" b="1" dirty="0" smtClean="0">
                <a:solidFill>
                  <a:schemeClr val="tx1"/>
                </a:solidFill>
              </a:rPr>
              <a:t>Visual Displays of Dynamic Information</a:t>
            </a:r>
          </a:p>
          <a:p>
            <a:pPr marL="109538"/>
            <a:r>
              <a:rPr lang="en-US" altLang="en-US" b="1" dirty="0" smtClean="0">
                <a:solidFill>
                  <a:schemeClr val="tx1"/>
                </a:solidFill>
              </a:rPr>
              <a:t>(Chapter 5) – part 2: Qualitative Visual Displays</a:t>
            </a:r>
          </a:p>
          <a:p>
            <a:pPr marL="109538"/>
            <a:r>
              <a:rPr lang="en-US" altLang="en-US" sz="1900" b="1" i="1" dirty="0" smtClean="0">
                <a:solidFill>
                  <a:schemeClr val="tx1"/>
                </a:solidFill>
              </a:rPr>
              <a:t>Prepared </a:t>
            </a:r>
            <a:r>
              <a:rPr lang="en-US" altLang="en-US" sz="1900" b="1" i="1" dirty="0">
                <a:solidFill>
                  <a:schemeClr val="tx1"/>
                </a:solidFill>
              </a:rPr>
              <a:t>by: Ahmed M. El-</a:t>
            </a:r>
            <a:r>
              <a:rPr lang="en-US" altLang="en-US" sz="1900" b="1" i="1" dirty="0" err="1">
                <a:solidFill>
                  <a:schemeClr val="tx1"/>
                </a:solidFill>
              </a:rPr>
              <a:t>Sherbeeny</a:t>
            </a:r>
            <a:r>
              <a:rPr lang="en-US" altLang="en-US" sz="1900" b="1" i="1" dirty="0">
                <a:solidFill>
                  <a:schemeClr val="tx1"/>
                </a:solidFill>
              </a:rPr>
              <a:t>, PhD</a:t>
            </a:r>
          </a:p>
          <a:p>
            <a:pPr marL="109538"/>
            <a:endParaRPr lang="en-US" altLang="en-US" b="1" dirty="0" smtClean="0"/>
          </a:p>
          <a:p>
            <a:pPr marL="109538"/>
            <a:endParaRPr lang="en-US" altLang="en-US" sz="19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1A181E-F53A-499E-AF59-D694D775B87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33796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dirty="0" smtClean="0">
                <a:solidFill>
                  <a:schemeClr val="tx1"/>
                </a:solidFill>
              </a:rPr>
              <a:t>Check Reading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instrument that checks if reading is normal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this is achieved using quant. scale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normal condition is represented by an exact or very narrow values (not range)</a:t>
            </a:r>
          </a:p>
          <a:p>
            <a:pPr lvl="1"/>
            <a:r>
              <a:rPr lang="en-GB" altLang="en-US" sz="2400" dirty="0" smtClean="0">
                <a:solidFill>
                  <a:schemeClr val="tx1"/>
                </a:solidFill>
              </a:rPr>
              <a:t>e.g. to determine if voltage is ~110V or ~220V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requires caution to display normal reading clearly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research suggests normal reading should be aligned (for circular scales) at: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9 o’clock position </a:t>
            </a:r>
            <a:r>
              <a:rPr lang="en-US" altLang="en-US" dirty="0" smtClean="0">
                <a:solidFill>
                  <a:schemeClr val="tx1"/>
                </a:solidFill>
              </a:rPr>
              <a:t>(see right)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12 o’clock position (also acceptable)</a:t>
            </a:r>
            <a:endParaRPr lang="en-GB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666BD-C509-4D98-A0F3-40F30360EC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74" r="85806"/>
          <a:stretch/>
        </p:blipFill>
        <p:spPr bwMode="auto">
          <a:xfrm>
            <a:off x="6248400" y="4419600"/>
            <a:ext cx="1981200" cy="202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34820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smtClean="0">
                <a:solidFill>
                  <a:srgbClr val="000000"/>
                </a:solidFill>
              </a:rPr>
              <a:t>Cont. Check Reading</a:t>
            </a:r>
          </a:p>
          <a:p>
            <a:pPr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when several check reading devices used ⇒ deviant device should stand out (see below)</a:t>
            </a:r>
            <a:endParaRPr lang="en-US" altLang="en-US" sz="2500" b="1" smtClean="0">
              <a:solidFill>
                <a:srgbClr val="000000"/>
              </a:solidFill>
            </a:endParaRPr>
          </a:p>
          <a:p>
            <a:pPr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“gestalt”: human tendency to perceive complex configuration as complete entity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⇒ odd entity becomes immediately clear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e.g. below: lines between dials adds to “gestalt”</a:t>
            </a: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lower configuration also acceptable (less clear)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90A4B-2F4B-4FC7-BB16-D539BFCB26A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87800"/>
            <a:ext cx="84391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traffic-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83100"/>
            <a:ext cx="12954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35845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dirty="0" smtClean="0">
                <a:solidFill>
                  <a:srgbClr val="000000"/>
                </a:solidFill>
              </a:rPr>
              <a:t>Status Indicators</a:t>
            </a:r>
          </a:p>
          <a:p>
            <a:pPr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Qualitative info. can indicate status of system</a:t>
            </a:r>
          </a:p>
          <a:p>
            <a:pPr lvl="1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e.g. check reading: normal or abnormal</a:t>
            </a:r>
          </a:p>
          <a:p>
            <a:pPr lvl="1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e.g. automobile thermometer: cold/normal/hot</a:t>
            </a:r>
          </a:p>
          <a:p>
            <a:pPr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status indicators: show –</a:t>
            </a:r>
            <a:r>
              <a:rPr lang="en-US" altLang="en-US" dirty="0" smtClean="0">
                <a:solidFill>
                  <a:srgbClr val="000000"/>
                </a:solidFill>
              </a:rPr>
              <a:t>only– </a:t>
            </a:r>
            <a:r>
              <a:rPr lang="en-US" altLang="en-US" i="1" dirty="0" smtClean="0">
                <a:solidFill>
                  <a:srgbClr val="000000"/>
                </a:solidFill>
              </a:rPr>
              <a:t>separate, discrete</a:t>
            </a:r>
            <a:r>
              <a:rPr lang="en-US" altLang="en-US" dirty="0" smtClean="0">
                <a:solidFill>
                  <a:srgbClr val="000000"/>
                </a:solidFill>
              </a:rPr>
              <a:t> conditions (comp. to check reading)</a:t>
            </a:r>
          </a:p>
          <a:p>
            <a:pPr lvl="1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e.g. on/off</a:t>
            </a:r>
          </a:p>
          <a:p>
            <a:pPr lvl="1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e.g. traffic lights: stop/caution/go</a:t>
            </a:r>
          </a:p>
          <a:p>
            <a:pPr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Note, scales that show only check reading can be converted to status indicators</a:t>
            </a:r>
          </a:p>
          <a:p>
            <a:pPr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Common uses:</a:t>
            </a:r>
          </a:p>
          <a:p>
            <a:pPr lvl="1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light indicators (varying color, position)</a:t>
            </a:r>
          </a:p>
          <a:p>
            <a:pPr lvl="2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e.g. traffic lights: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>red (top), yellow (middle), green (bot.)</a:t>
            </a:r>
          </a:p>
          <a:p>
            <a:pPr lvl="1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also used with stove controls (on/off)</a:t>
            </a:r>
          </a:p>
          <a:p>
            <a:pPr lvl="2">
              <a:buClr>
                <a:srgbClr val="2DA2BF"/>
              </a:buClr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346E6-B7A5-4072-A1AD-72F771F3D5B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Signal and Warning Lights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Flashing/steady state lights used for: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Warning (e.g. highways)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Identification (e.g. aircrafts at night)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Navigation aids, beacons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Attracting attention (e.g. on instrument panel)</a:t>
            </a:r>
          </a:p>
          <a:p>
            <a:pPr lvl="1">
              <a:buClr>
                <a:srgbClr val="2DA2BF"/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Factors affecting detectability of lights</a:t>
            </a:r>
          </a:p>
          <a:p>
            <a:pPr marL="849313" lvl="1" indent="-457200">
              <a:buClr>
                <a:srgbClr val="2DA2BF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Size, Luminance, and Exposure time</a:t>
            </a:r>
          </a:p>
          <a:p>
            <a:pPr marL="849313" lvl="1" indent="-457200">
              <a:buClr>
                <a:srgbClr val="2DA2BF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Color of Lights</a:t>
            </a:r>
          </a:p>
          <a:p>
            <a:pPr marL="849313" lvl="1" indent="-457200">
              <a:buClr>
                <a:srgbClr val="2DA2BF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Flash Rate of Lights</a:t>
            </a:r>
          </a:p>
          <a:p>
            <a:pPr lvl="1">
              <a:buClr>
                <a:srgbClr val="2DA2BF"/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B8644-D5CB-4A63-BD0D-7E0C76D78A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6870" name="Picture 7" descr="beac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1295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Cont. Signal and Warning Lights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</a:rPr>
              <a:t>Size, Luminance, and Exposure Time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Detecting flashing light depends on combin</a:t>
            </a:r>
            <a:r>
              <a:rPr lang="en-US" baseline="30000" dirty="0" smtClean="0">
                <a:solidFill>
                  <a:schemeClr val="tx1"/>
                </a:solidFill>
              </a:rPr>
              <a:t>on</a:t>
            </a:r>
            <a:r>
              <a:rPr lang="en-US" dirty="0" smtClean="0">
                <a:solidFill>
                  <a:schemeClr val="tx1"/>
                </a:solidFill>
              </a:rPr>
              <a:t>:  size, luminance, exposure time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as size of light </a:t>
            </a:r>
            <a:r>
              <a:rPr lang="en-US" b="1" dirty="0" smtClean="0">
                <a:solidFill>
                  <a:schemeClr val="tx1"/>
                </a:solidFill>
              </a:rPr>
              <a:t>↑</a:t>
            </a:r>
            <a:r>
              <a:rPr lang="en-US" dirty="0" smtClean="0">
                <a:solidFill>
                  <a:schemeClr val="tx1"/>
                </a:solidFill>
              </a:rPr>
              <a:t> and/or as exposure time </a:t>
            </a:r>
            <a:r>
              <a:rPr lang="en-US" b="1" dirty="0" smtClean="0">
                <a:solidFill>
                  <a:schemeClr val="tx1"/>
                </a:solidFill>
              </a:rPr>
              <a:t>↑</a:t>
            </a:r>
            <a:r>
              <a:rPr lang="en-US" dirty="0" smtClean="0">
                <a:solidFill>
                  <a:schemeClr val="tx1"/>
                </a:solidFill>
              </a:rPr>
              <a:t> ⇒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luminance required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 just detect light </a:t>
            </a:r>
            <a:r>
              <a:rPr lang="en-US" b="1" dirty="0" smtClean="0">
                <a:solidFill>
                  <a:schemeClr val="tx1"/>
                </a:solidFill>
              </a:rPr>
              <a:t>↓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“just detect”: can be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detected 50% of the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time (i.e. </a:t>
            </a:r>
            <a:r>
              <a:rPr lang="en-US" b="1" dirty="0" smtClean="0">
                <a:solidFill>
                  <a:schemeClr val="tx1"/>
                </a:solidFill>
              </a:rPr>
              <a:t>luminance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threshold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for operational use:</a:t>
            </a:r>
          </a:p>
          <a:p>
            <a:pPr lvl="2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luminance should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be at least double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these to be detected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99% of the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319DF-CD81-4EF9-AD0D-6ACDA67F5E7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2819400"/>
            <a:ext cx="501173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Cont. Signal and Warning Lights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2"/>
              <a:defRPr/>
            </a:pPr>
            <a:r>
              <a:rPr lang="en-US" b="1" dirty="0" smtClean="0">
                <a:solidFill>
                  <a:schemeClr val="tx1"/>
                </a:solidFill>
              </a:rPr>
              <a:t>Color of Lights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background color + ambient illumination ⇒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influence ability of people to detect and respond to lights of different colors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With good signal brightness contrast + dark background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color has minimal importance in attracting attention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With low signal-to-background brightness contrast: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red signal is recommended,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followed by green, yellow, and white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E2842-20D3-4B90-A298-1F92AD3C8F0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Cont. Signal and Warning Lights</a:t>
            </a:r>
          </a:p>
          <a:p>
            <a:pPr marL="566737" lvl="1" indent="-457200" eaLnBrk="1" hangingPunct="1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 startAt="3"/>
              <a:defRPr/>
            </a:pPr>
            <a:r>
              <a:rPr lang="en-US" b="1" dirty="0" smtClean="0">
                <a:solidFill>
                  <a:schemeClr val="tx1"/>
                </a:solidFill>
              </a:rPr>
              <a:t>Flash Rate of Lights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flash rate should be « 30 times/sec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≥ 30 ⇒ light appears steady ⇒ “flicker-fusion”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Recommended to attract attention: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flash rates of about 3-10 per second (4 is best)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duration of at least 0.05 s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lights should subtend at least 1° of visual angle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Recommended for highways and flyways, use: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60-120 flashes per minute (1-2 per second)</a:t>
            </a:r>
          </a:p>
          <a:p>
            <a:pPr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Varying flashing lights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mostly: single/fixed flashing light used</a:t>
            </a:r>
          </a:p>
          <a:p>
            <a:pPr lvl="1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some applications: lights with different flash rates</a:t>
            </a:r>
          </a:p>
          <a:p>
            <a:pPr lvl="2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e.g. tail lights showing rate of deceleration: car brakes</a:t>
            </a:r>
          </a:p>
          <a:p>
            <a:pPr lvl="2"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Keep in mind: humans can differentiate -maximum of- </a:t>
            </a:r>
            <a:r>
              <a:rPr lang="en-US" b="1" dirty="0" smtClean="0">
                <a:solidFill>
                  <a:schemeClr val="tx1"/>
                </a:solidFill>
              </a:rPr>
              <a:t>three</a:t>
            </a:r>
            <a:r>
              <a:rPr lang="en-US" dirty="0" smtClean="0">
                <a:solidFill>
                  <a:schemeClr val="tx1"/>
                </a:solidFill>
              </a:rPr>
              <a:t> different flash rates clearly (</a:t>
            </a:r>
            <a:r>
              <a:rPr lang="en-US" i="1" dirty="0" smtClean="0">
                <a:solidFill>
                  <a:schemeClr val="tx1"/>
                </a:solidFill>
              </a:rPr>
              <a:t>remember: JND ?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97DF1-965C-4323-81DD-939B4BD2B97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97DF1-965C-4323-81DD-939B4BD2B97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4" b="1063"/>
          <a:stretch/>
        </p:blipFill>
        <p:spPr bwMode="auto">
          <a:xfrm>
            <a:off x="510611" y="838200"/>
            <a:ext cx="8404789" cy="596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9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09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r>
              <a:rPr lang="en-US" altLang="en-US" sz="2400" b="1" i="1" dirty="0" smtClean="0">
                <a:solidFill>
                  <a:schemeClr val="tx1"/>
                </a:solidFill>
              </a:rPr>
              <a:t>Human Factors in Engineering and Design</a:t>
            </a:r>
            <a:r>
              <a:rPr lang="en-US" altLang="en-US" sz="2400" dirty="0" smtClean="0">
                <a:solidFill>
                  <a:schemeClr val="tx1"/>
                </a:solidFill>
              </a:rPr>
              <a:t>. Mark S. Sanders, Ernest J. McCormick. 7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2400" dirty="0" smtClean="0">
                <a:solidFill>
                  <a:schemeClr val="tx1"/>
                </a:solidFill>
              </a:rPr>
              <a:t> Ed. McGraw: New York, 1993. ISBN: 0-07-112826-3.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23F02-F9A5-4FF6-B16F-62F84637AE0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Lesson Overview</a:t>
            </a:r>
          </a:p>
        </p:txBody>
      </p:sp>
      <p:sp>
        <p:nvSpPr>
          <p:cNvPr id="11268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Uses of Dynamic Information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Quantitative Visual Displays (part 1)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Qualitative Visual </a:t>
            </a:r>
            <a:r>
              <a:rPr lang="en-US" altLang="en-US" dirty="0">
                <a:solidFill>
                  <a:schemeClr val="tx1"/>
                </a:solidFill>
              </a:rPr>
              <a:t>Displays (part </a:t>
            </a:r>
            <a:r>
              <a:rPr lang="en-US" altLang="en-US" dirty="0" smtClean="0">
                <a:solidFill>
                  <a:schemeClr val="tx1"/>
                </a:solidFill>
              </a:rPr>
              <a:t>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BC509-6FA6-404B-A205-88B7D0AE42D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Uses of Dynamic Information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Dynamic information: i.e. changing info; </a:t>
            </a:r>
            <a:r>
              <a:rPr lang="en-US" altLang="en-US" dirty="0" err="1" smtClean="0">
                <a:solidFill>
                  <a:schemeClr val="tx1"/>
                </a:solidFill>
              </a:rPr>
              <a:t>e.g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Natural phenomena (e.g. temperature, pressure)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Vehicle speed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Traffic lights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Frequency, intensity of sounds, etc.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Dynamic displays: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Displays used to display dynamic information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Types of dynamic displays, type of info. presented: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Quantitative</a:t>
            </a:r>
            <a:r>
              <a:rPr lang="en-US" altLang="en-US" dirty="0" smtClean="0">
                <a:solidFill>
                  <a:schemeClr val="tx1"/>
                </a:solidFill>
              </a:rPr>
              <a:t>: precise numeric value of some variable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(e.g. “pressure is 125 psi”)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Qualitative</a:t>
            </a:r>
            <a:r>
              <a:rPr lang="en-US" altLang="en-US" dirty="0" smtClean="0">
                <a:solidFill>
                  <a:schemeClr val="tx1"/>
                </a:solidFill>
              </a:rPr>
              <a:t>: approximate value/rate of change/change in direction (e.g. “pressure is increasing”)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Status</a:t>
            </a:r>
            <a:r>
              <a:rPr lang="en-US" altLang="en-US" dirty="0" smtClean="0">
                <a:solidFill>
                  <a:schemeClr val="tx1"/>
                </a:solidFill>
              </a:rPr>
              <a:t>/check: determines if readings are normal (e.g. “pressure is normal”)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Representational</a:t>
            </a:r>
            <a:r>
              <a:rPr lang="en-US" altLang="en-US" dirty="0" smtClean="0">
                <a:solidFill>
                  <a:schemeClr val="tx1"/>
                </a:solidFill>
              </a:rPr>
              <a:t>: situation awareness; e.g. radar display predicts where plane will be in 5 or 10 minutes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F30F-D72C-422C-BD46-9FE5B1868B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Qualitative Visual Displays</a:t>
            </a:r>
            <a:endParaRPr lang="en-US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Objective of displays used for qualitative info: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Approx. value of continuously changing variable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/>
                </a:solidFill>
              </a:rPr>
              <a:t>e.g. pressure, temperature, speed, etc.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Rate of change/change in direction of variable</a:t>
            </a:r>
          </a:p>
          <a:p>
            <a:pPr lvl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Quantitative</a:t>
            </a:r>
            <a:r>
              <a:rPr lang="en-US" dirty="0" smtClean="0">
                <a:solidFill>
                  <a:schemeClr val="tx1"/>
                </a:solidFill>
              </a:rPr>
              <a:t> basis of </a:t>
            </a:r>
            <a:r>
              <a:rPr lang="en-US" b="1" dirty="0" smtClean="0">
                <a:solidFill>
                  <a:schemeClr val="tx1"/>
                </a:solidFill>
              </a:rPr>
              <a:t>Qualitative</a:t>
            </a:r>
            <a:r>
              <a:rPr lang="en-US" dirty="0" smtClean="0">
                <a:solidFill>
                  <a:schemeClr val="tx1"/>
                </a:solidFill>
              </a:rPr>
              <a:t> Reading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Determining </a:t>
            </a:r>
            <a:r>
              <a:rPr lang="en-US" b="1" dirty="0" smtClean="0">
                <a:solidFill>
                  <a:schemeClr val="tx1"/>
                </a:solidFill>
              </a:rPr>
              <a:t>status</a:t>
            </a:r>
            <a:r>
              <a:rPr lang="en-US" dirty="0" smtClean="0">
                <a:solidFill>
                  <a:schemeClr val="tx1"/>
                </a:solidFill>
              </a:rPr>
              <a:t>/condition of variable in terms of specific predetermined range(s)</a:t>
            </a:r>
          </a:p>
          <a:p>
            <a:pPr marL="1087438" lvl="2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e.g. gauge of engine: cold, normal, or hot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tx1"/>
                </a:solidFill>
              </a:rPr>
              <a:t>Maintain a desirable </a:t>
            </a:r>
            <a:r>
              <a:rPr lang="en-GB" b="1" dirty="0" smtClean="0">
                <a:solidFill>
                  <a:schemeClr val="tx1"/>
                </a:solidFill>
              </a:rPr>
              <a:t>range</a:t>
            </a:r>
            <a:r>
              <a:rPr lang="en-GB" dirty="0" smtClean="0">
                <a:solidFill>
                  <a:schemeClr val="tx1"/>
                </a:solidFill>
              </a:rPr>
              <a:t> of approximate values</a:t>
            </a:r>
          </a:p>
          <a:p>
            <a:pPr marL="1087438" lvl="2" indent="-457200">
              <a:defRPr/>
            </a:pPr>
            <a:r>
              <a:rPr lang="en-GB" dirty="0" smtClean="0">
                <a:solidFill>
                  <a:schemeClr val="tx1"/>
                </a:solidFill>
              </a:rPr>
              <a:t>e.g. speed range between 50-55 mph (80-88 </a:t>
            </a:r>
            <a:r>
              <a:rPr lang="en-GB" dirty="0" err="1" smtClean="0">
                <a:solidFill>
                  <a:schemeClr val="tx1"/>
                </a:solidFill>
              </a:rPr>
              <a:t>kmh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Observing </a:t>
            </a:r>
            <a:r>
              <a:rPr lang="en-US" b="1" dirty="0" smtClean="0">
                <a:solidFill>
                  <a:schemeClr val="tx1"/>
                </a:solidFill>
              </a:rPr>
              <a:t>trends</a:t>
            </a:r>
            <a:r>
              <a:rPr lang="en-US" dirty="0" smtClean="0">
                <a:solidFill>
                  <a:schemeClr val="tx1"/>
                </a:solidFill>
              </a:rPr>
              <a:t>/rates of change</a:t>
            </a:r>
          </a:p>
          <a:p>
            <a:pPr marL="1087438" lvl="2" indent="-457200">
              <a:defRPr/>
            </a:pPr>
            <a:r>
              <a:rPr lang="en-US" dirty="0" smtClean="0">
                <a:solidFill>
                  <a:schemeClr val="tx1"/>
                </a:solidFill>
              </a:rPr>
              <a:t>e.g. airplane ascending or descending; or N, S, E, W</a:t>
            </a:r>
          </a:p>
          <a:p>
            <a:pPr lvl="1"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F19E-CA7B-4115-A1D9-55E7612F7CE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29700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Cont. </a:t>
            </a:r>
            <a:r>
              <a:rPr lang="en-US" altLang="en-US" b="1" dirty="0" smtClean="0">
                <a:solidFill>
                  <a:schemeClr val="tx1"/>
                </a:solidFill>
              </a:rPr>
              <a:t>Quant.</a:t>
            </a:r>
            <a:r>
              <a:rPr lang="en-US" altLang="en-US" dirty="0" smtClean="0">
                <a:solidFill>
                  <a:schemeClr val="tx1"/>
                </a:solidFill>
              </a:rPr>
              <a:t> Basis of </a:t>
            </a:r>
            <a:r>
              <a:rPr lang="en-US" altLang="en-US" b="1" dirty="0" smtClean="0">
                <a:solidFill>
                  <a:schemeClr val="tx1"/>
                </a:solidFill>
              </a:rPr>
              <a:t>Qualitative</a:t>
            </a:r>
            <a:r>
              <a:rPr lang="en-US" altLang="en-US" dirty="0" smtClean="0">
                <a:solidFill>
                  <a:schemeClr val="tx1"/>
                </a:solidFill>
              </a:rPr>
              <a:t> Reading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Note, scales best applicable for quant. task not necessarily best applicable for </a:t>
            </a:r>
            <a:r>
              <a:rPr lang="en-US" altLang="en-US" dirty="0" err="1" smtClean="0">
                <a:solidFill>
                  <a:schemeClr val="tx1"/>
                </a:solidFill>
              </a:rPr>
              <a:t>qualit</a:t>
            </a:r>
            <a:r>
              <a:rPr lang="en-US" altLang="en-US" dirty="0" smtClean="0">
                <a:solidFill>
                  <a:schemeClr val="tx1"/>
                </a:solidFill>
              </a:rPr>
              <a:t>. task (below)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Can you analyze table below?</a:t>
            </a:r>
          </a:p>
          <a:p>
            <a:pPr lvl="1">
              <a:buFont typeface="Verdana" pitchFamily="34" charset="0"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42041-103A-4F81-A811-6DA356C7613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91" y="2895600"/>
            <a:ext cx="5717410" cy="334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30724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dirty="0" smtClean="0">
                <a:solidFill>
                  <a:schemeClr val="tx1"/>
                </a:solidFill>
              </a:rPr>
              <a:t>Design of Qualitative Scales</a:t>
            </a:r>
          </a:p>
          <a:p>
            <a:r>
              <a:rPr lang="en-GB" altLang="en-US" sz="2800" dirty="0" smtClean="0">
                <a:solidFill>
                  <a:schemeClr val="tx1"/>
                </a:solidFill>
              </a:rPr>
              <a:t>Values: sliced into limited number of ranges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Coding for ranges/readings on </a:t>
            </a:r>
            <a:r>
              <a:rPr lang="en-US" altLang="en-US" dirty="0" err="1" smtClean="0">
                <a:solidFill>
                  <a:schemeClr val="tx1"/>
                </a:solidFill>
              </a:rPr>
              <a:t>qualit</a:t>
            </a:r>
            <a:r>
              <a:rPr lang="en-US" altLang="en-US" dirty="0" smtClean="0">
                <a:solidFill>
                  <a:schemeClr val="tx1"/>
                </a:solidFill>
              </a:rPr>
              <a:t>. scales: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Color</a:t>
            </a:r>
            <a:r>
              <a:rPr lang="en-US" altLang="en-US" dirty="0" smtClean="0">
                <a:solidFill>
                  <a:schemeClr val="tx1"/>
                </a:solidFill>
              </a:rPr>
              <a:t> codes for ranges (right)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Shape</a:t>
            </a:r>
            <a:r>
              <a:rPr lang="en-US" altLang="en-US" dirty="0" smtClean="0">
                <a:solidFill>
                  <a:schemeClr val="tx1"/>
                </a:solidFill>
              </a:rPr>
              <a:t> coding for specific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ranges of values</a:t>
            </a:r>
          </a:p>
          <a:p>
            <a:pPr marL="1087438" lvl="2" indent="-457200"/>
            <a:r>
              <a:rPr lang="en-US" altLang="en-US" dirty="0" smtClean="0">
                <a:solidFill>
                  <a:schemeClr val="tx1"/>
                </a:solidFill>
              </a:rPr>
              <a:t>advise: take advantage of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natural compatible associations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people have bet. coding features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and intended meanings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849313" lvl="1" indent="-457200">
              <a:buFont typeface="Lucida Sans Unicode" pitchFamily="34" charset="0"/>
              <a:buAutoNum type="arabicPeriod"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9C6C1-5E38-4272-A0A7-7EB184F437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24063"/>
            <a:ext cx="3200400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45063"/>
            <a:ext cx="32004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n-US" sz="2500" b="1" dirty="0" smtClean="0">
                <a:solidFill>
                  <a:schemeClr val="tx1"/>
                </a:solidFill>
              </a:rPr>
              <a:t>Cont. Design of Qualitative Scales</a:t>
            </a:r>
          </a:p>
          <a:p>
            <a:pPr marL="650875" indent="-514350">
              <a:buSzPct val="100000"/>
              <a:buFont typeface="+mj-lt"/>
              <a:buAutoNum type="arabicPeriod" startAt="2"/>
              <a:defRPr/>
            </a:pPr>
            <a:r>
              <a:rPr lang="en-US" dirty="0" smtClean="0">
                <a:solidFill>
                  <a:schemeClr val="tx1"/>
                </a:solidFill>
              </a:rPr>
              <a:t>Cont. </a:t>
            </a:r>
            <a:r>
              <a:rPr lang="en-US" b="1" dirty="0" smtClean="0">
                <a:solidFill>
                  <a:schemeClr val="tx1"/>
                </a:solidFill>
              </a:rPr>
              <a:t>Shape</a:t>
            </a:r>
            <a:r>
              <a:rPr lang="en-US" dirty="0" smtClean="0">
                <a:solidFill>
                  <a:schemeClr val="tx1"/>
                </a:solidFill>
              </a:rPr>
              <a:t> coding</a:t>
            </a:r>
          </a:p>
          <a:p>
            <a:pPr marL="906463" lvl="1" indent="-514350">
              <a:buSzPct val="100000"/>
              <a:defRPr/>
            </a:pPr>
            <a:r>
              <a:rPr lang="en-US" dirty="0" smtClean="0">
                <a:solidFill>
                  <a:schemeClr val="tx1"/>
                </a:solidFill>
              </a:rPr>
              <a:t>Experiment conducted:</a:t>
            </a:r>
          </a:p>
          <a:p>
            <a:pPr marL="1144588" lvl="2" indent="-514350">
              <a:defRPr/>
            </a:pPr>
            <a:r>
              <a:rPr lang="en-US" dirty="0" smtClean="0">
                <a:solidFill>
                  <a:schemeClr val="tx1"/>
                </a:solidFill>
              </a:rPr>
              <a:t>Purpose: determine best association between shapes and meaning of different military plane readings</a:t>
            </a:r>
          </a:p>
          <a:p>
            <a:pPr marL="1144588" lvl="2" indent="-514350">
              <a:defRPr/>
            </a:pPr>
            <a:r>
              <a:rPr lang="en-US" dirty="0" smtClean="0">
                <a:solidFill>
                  <a:schemeClr val="tx1"/>
                </a:solidFill>
              </a:rPr>
              <a:t>140 subjects</a:t>
            </a:r>
          </a:p>
          <a:p>
            <a:pPr marL="1144588" lvl="2" indent="-514350">
              <a:defRPr/>
            </a:pPr>
            <a:r>
              <a:rPr lang="en-US" dirty="0" smtClean="0">
                <a:solidFill>
                  <a:schemeClr val="tx1"/>
                </a:solidFill>
              </a:rPr>
              <a:t>7 shapes vs. 7 meanings</a:t>
            </a:r>
          </a:p>
          <a:p>
            <a:pPr marL="1144588" lvl="2" indent="-514350">
              <a:defRPr/>
            </a:pPr>
            <a:r>
              <a:rPr lang="en-US" dirty="0" smtClean="0">
                <a:solidFill>
                  <a:schemeClr val="tx1"/>
                </a:solidFill>
              </a:rPr>
              <a:t>%</a:t>
            </a:r>
            <a:r>
              <a:rPr lang="en-US" dirty="0" err="1" smtClean="0">
                <a:solidFill>
                  <a:schemeClr val="tx1"/>
                </a:solidFill>
              </a:rPr>
              <a:t>ge</a:t>
            </a:r>
            <a:r>
              <a:rPr lang="en-US" dirty="0" smtClean="0">
                <a:solidFill>
                  <a:schemeClr val="tx1"/>
                </a:solidFill>
              </a:rPr>
              <a:t> correct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responses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shown in ( )</a:t>
            </a:r>
          </a:p>
          <a:p>
            <a:pPr marL="849313" lvl="1" indent="-4572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3553A-7CF0-46F0-A306-A18C974733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505200"/>
            <a:ext cx="5756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Qualitative Visual Displays</a:t>
            </a:r>
          </a:p>
        </p:txBody>
      </p:sp>
      <p:sp>
        <p:nvSpPr>
          <p:cNvPr id="3277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Clr>
                <a:srgbClr val="2DA2BF"/>
              </a:buClr>
              <a:buFont typeface="Wingdings 3" pitchFamily="18" charset="2"/>
              <a:buNone/>
            </a:pPr>
            <a:r>
              <a:rPr lang="en-US" altLang="en-US" sz="2500" b="1" dirty="0" smtClean="0">
                <a:solidFill>
                  <a:schemeClr val="tx1"/>
                </a:solidFill>
              </a:rPr>
              <a:t>Cont. Design of Qualitative Scales</a:t>
            </a:r>
          </a:p>
          <a:p>
            <a:r>
              <a:rPr lang="en-GB" altLang="en-US" sz="2800" dirty="0" smtClean="0">
                <a:solidFill>
                  <a:schemeClr val="tx1"/>
                </a:solidFill>
              </a:rPr>
              <a:t>Use of strictly Quantitative displays:</a:t>
            </a:r>
          </a:p>
          <a:p>
            <a:pPr lvl="1"/>
            <a:r>
              <a:rPr lang="en-GB" altLang="en-US" sz="2400" dirty="0" smtClean="0">
                <a:solidFill>
                  <a:schemeClr val="tx1"/>
                </a:solidFill>
              </a:rPr>
              <a:t>involves identifying quantitative value, and</a:t>
            </a:r>
          </a:p>
          <a:p>
            <a:pPr lvl="1"/>
            <a:r>
              <a:rPr lang="en-GB" altLang="en-US" sz="2400" dirty="0" smtClean="0">
                <a:solidFill>
                  <a:schemeClr val="tx1"/>
                </a:solidFill>
              </a:rPr>
              <a:t>involves assigning value read to one of possible ranges of values that represent the categories</a:t>
            </a:r>
          </a:p>
          <a:p>
            <a:r>
              <a:rPr lang="en-GB" altLang="en-US" sz="2800" dirty="0" smtClean="0">
                <a:solidFill>
                  <a:schemeClr val="tx1"/>
                </a:solidFill>
              </a:rPr>
              <a:t>Use of strictly Qualitative displays</a:t>
            </a:r>
          </a:p>
          <a:p>
            <a:pPr lvl="1"/>
            <a:r>
              <a:rPr lang="en-GB" altLang="en-US" sz="2400" dirty="0" smtClean="0">
                <a:solidFill>
                  <a:schemeClr val="tx1"/>
                </a:solidFill>
              </a:rPr>
              <a:t>directly conveys meaning of display indicator</a:t>
            </a:r>
          </a:p>
          <a:p>
            <a:r>
              <a:rPr lang="en-US" altLang="en-US" sz="2800" dirty="0" smtClean="0">
                <a:solidFill>
                  <a:schemeClr val="tx1"/>
                </a:solidFill>
              </a:rPr>
              <a:t>Use of Quantitative + Qualitative displays: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Indicate trend, direction, rate of change (i.e. qualitative)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Indicate also: quant. reading (if values included)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Examples:</a:t>
            </a:r>
          </a:p>
          <a:p>
            <a:pPr lvl="2"/>
            <a:r>
              <a:rPr lang="en-US" altLang="en-US" sz="1800" dirty="0" smtClean="0">
                <a:solidFill>
                  <a:schemeClr val="tx1"/>
                </a:solidFill>
              </a:rPr>
              <a:t>Last slide</a:t>
            </a:r>
          </a:p>
          <a:p>
            <a:pPr lvl="2"/>
            <a:r>
              <a:rPr lang="en-US" altLang="en-US" sz="1800" dirty="0" smtClean="0">
                <a:solidFill>
                  <a:schemeClr val="tx1"/>
                </a:solidFill>
              </a:rPr>
              <a:t>Car speed </a:t>
            </a:r>
            <a:r>
              <a:rPr lang="en-US" altLang="en-US" sz="1800" dirty="0" smtClean="0">
                <a:solidFill>
                  <a:schemeClr val="tx1"/>
                </a:solidFill>
              </a:rPr>
              <a:t>gauge</a:t>
            </a:r>
            <a:br>
              <a:rPr lang="en-US" altLang="en-US" sz="1800" dirty="0" smtClean="0">
                <a:solidFill>
                  <a:schemeClr val="tx1"/>
                </a:solidFill>
              </a:rPr>
            </a:br>
            <a:r>
              <a:rPr lang="en-US" altLang="en-US" sz="1800" dirty="0" smtClean="0">
                <a:solidFill>
                  <a:schemeClr val="tx1"/>
                </a:solidFill>
              </a:rPr>
              <a:t>(numbers </a:t>
            </a:r>
            <a:r>
              <a:rPr lang="en-US" altLang="en-US" sz="1800" dirty="0" smtClean="0">
                <a:solidFill>
                  <a:schemeClr val="tx1"/>
                </a:solidFill>
              </a:rPr>
              <a:t>+ indication at 120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kmh</a:t>
            </a:r>
            <a:r>
              <a:rPr lang="en-US" altLang="en-US" sz="1800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altLang="en-US" sz="1800" dirty="0" smtClean="0">
                <a:solidFill>
                  <a:schemeClr val="tx1"/>
                </a:solidFill>
              </a:rPr>
              <a:t>Other examples?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6C050-D528-437D-92D1-D3965C7F22A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3910" r="14953" b="3727"/>
          <a:stretch/>
        </p:blipFill>
        <p:spPr>
          <a:xfrm>
            <a:off x="7010400" y="4724400"/>
            <a:ext cx="2085886" cy="2085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7420</TotalTime>
  <Words>1004</Words>
  <Application>Microsoft Office PowerPoint</Application>
  <PresentationFormat>On-screen Show (4:3)</PresentationFormat>
  <Paragraphs>169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2_Concourse</vt:lpstr>
      <vt:lpstr>9_Concourse</vt:lpstr>
      <vt:lpstr>Executive</vt:lpstr>
      <vt:lpstr>King Saud University   College of Engineering  IE – 341: “Human Factors Engineering”  Fall – 2017 (1st Sem. 1438-9H)</vt:lpstr>
      <vt:lpstr>Lesson Overview</vt:lpstr>
      <vt:lpstr>Uses of Dynamic Information</vt:lpstr>
      <vt:lpstr>PowerPoint Presentation</vt:lpstr>
      <vt:lpstr>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Cont. Qualitative Visual Displays</vt:lpstr>
      <vt:lpstr>Summary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851</cp:revision>
  <dcterms:created xsi:type="dcterms:W3CDTF">2008-11-10T19:40:45Z</dcterms:created>
  <dcterms:modified xsi:type="dcterms:W3CDTF">2017-12-10T21:47:09Z</dcterms:modified>
</cp:coreProperties>
</file>