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3"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EC92B5-916B-4F22-B766-EC6407493B4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64180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A54859-424F-40BA-A397-A174E17EDF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03011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318632B-0276-474F-A392-8845E84AD0E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47789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18570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A9345F-1D2D-416B-8479-4CBDBDE3C7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30518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6A5A7C-B3EF-4CBD-89EE-F7B5042199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89159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DE13434-A73E-45BE-9D94-AADF0960AE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70124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E3F4EB06-1EA0-4765-BE1B-8AD3F85637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09062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9A6BEC-B8DC-49CA-A9EC-28DFD21498D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0382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845AB63-BF62-47DC-949C-F9AF363FD78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9163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93C9EA-94AC-453C-80D2-89878BD62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43555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5555B9-BCAE-49C7-A77A-9B40C78FC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84947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BB7B52-67D1-4561-B839-F7D6A2E2836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6877364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7696200" y="152400"/>
            <a:ext cx="1371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dirty="0" smtClean="0"/>
              <a:t>5</a:t>
            </a:r>
            <a:endParaRPr lang="en-US" sz="9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410200"/>
            <a:ext cx="1447800" cy="202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7688340"/>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1650" name="Rectangle 2"/>
          <p:cNvSpPr>
            <a:spLocks noChangeArrowheads="1"/>
          </p:cNvSpPr>
          <p:nvPr/>
        </p:nvSpPr>
        <p:spPr bwMode="auto">
          <a:xfrm>
            <a:off x="107950" y="1341438"/>
            <a:ext cx="8353425" cy="310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a:solidFill>
                  <a:srgbClr val="A50021"/>
                </a:solidFill>
              </a:rPr>
              <a:t>INTRODUCTION</a:t>
            </a:r>
            <a:endParaRPr lang="en-US" sz="2200" b="1">
              <a:solidFill>
                <a:srgbClr val="A50021"/>
              </a:solidFill>
            </a:endParaRPr>
          </a:p>
          <a:p>
            <a:pPr indent="457200" algn="ctr" fontAlgn="base">
              <a:spcBef>
                <a:spcPct val="0"/>
              </a:spcBef>
              <a:spcAft>
                <a:spcPct val="0"/>
              </a:spcAft>
            </a:pPr>
            <a:r>
              <a:rPr lang="en-US" sz="2200" b="1">
                <a:solidFill>
                  <a:srgbClr val="000000"/>
                </a:solidFill>
              </a:rPr>
              <a:t>Management is the art of getting things done by others.  The art of getting things done by others is called direction in managerial language.  Direction is considered to be the most important function of management.  In this activity, managers provide proper guidance to their subordinates, establish effective coordination among their activities and motive them to contribute towards the attainment of the objectives of the enterprise.</a:t>
            </a:r>
          </a:p>
        </p:txBody>
      </p:sp>
    </p:spTree>
    <p:extLst>
      <p:ext uri="{BB962C8B-B14F-4D97-AF65-F5344CB8AC3E}">
        <p14:creationId xmlns:p14="http://schemas.microsoft.com/office/powerpoint/2010/main" val="2468064344"/>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2674" name="Rectangle 2"/>
          <p:cNvSpPr>
            <a:spLocks noChangeArrowheads="1"/>
          </p:cNvSpPr>
          <p:nvPr/>
        </p:nvSpPr>
        <p:spPr bwMode="auto">
          <a:xfrm>
            <a:off x="107950" y="476250"/>
            <a:ext cx="7777163" cy="412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A50021"/>
                </a:solidFill>
              </a:rPr>
              <a:t>DEFINITION OF DIRECTION</a:t>
            </a:r>
            <a:endParaRPr lang="en-US" sz="2200" b="1">
              <a:solidFill>
                <a:srgbClr val="A50021"/>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endParaRPr lang="en-US" sz="2200" b="1" i="1">
              <a:solidFill>
                <a:srgbClr val="000000"/>
              </a:solidFill>
            </a:endParaRPr>
          </a:p>
          <a:p>
            <a:pPr indent="457200" fontAlgn="base">
              <a:spcBef>
                <a:spcPct val="0"/>
              </a:spcBef>
              <a:spcAft>
                <a:spcPct val="0"/>
              </a:spcAft>
            </a:pPr>
            <a:r>
              <a:rPr lang="en-US" sz="2200" b="1" i="1">
                <a:solidFill>
                  <a:srgbClr val="008000"/>
                </a:solidFill>
              </a:rPr>
              <a:t>(1) “A good definition of direction is the executive function of guiding and observing subordinates”.</a:t>
            </a:r>
          </a:p>
          <a:p>
            <a:pPr indent="457200" algn="r" fontAlgn="base">
              <a:spcBef>
                <a:spcPct val="0"/>
              </a:spcBef>
              <a:spcAft>
                <a:spcPct val="0"/>
              </a:spcAft>
            </a:pPr>
            <a:r>
              <a:rPr lang="en-US" sz="1500" b="1">
                <a:solidFill>
                  <a:srgbClr val="000000"/>
                </a:solidFill>
              </a:rPr>
              <a:t>Koontz and O-Donnell</a:t>
            </a:r>
          </a:p>
          <a:p>
            <a:pPr indent="457200" fontAlgn="base">
              <a:spcBef>
                <a:spcPct val="0"/>
              </a:spcBef>
              <a:spcAft>
                <a:spcPct val="0"/>
              </a:spcAft>
            </a:pPr>
            <a:r>
              <a:rPr lang="en-US" sz="2200" b="1" i="1">
                <a:solidFill>
                  <a:srgbClr val="000000"/>
                </a:solidFill>
              </a:rPr>
              <a:t>(2) “The heart of administration is the directing function which involves determining scope, giving orders and instructions and providing dynamic leadership”.</a:t>
            </a:r>
          </a:p>
          <a:p>
            <a:pPr indent="457200" algn="r" fontAlgn="base">
              <a:spcBef>
                <a:spcPct val="0"/>
              </a:spcBef>
              <a:spcAft>
                <a:spcPct val="0"/>
              </a:spcAft>
            </a:pPr>
            <a:r>
              <a:rPr lang="en-US" sz="1500" b="1">
                <a:solidFill>
                  <a:srgbClr val="000000"/>
                </a:solidFill>
              </a:rPr>
              <a:t>Marshall E. Dimock</a:t>
            </a:r>
          </a:p>
          <a:p>
            <a:pPr indent="457200" fontAlgn="base">
              <a:spcBef>
                <a:spcPct val="0"/>
              </a:spcBef>
              <a:spcAft>
                <a:spcPct val="0"/>
              </a:spcAft>
            </a:pPr>
            <a:r>
              <a:rPr lang="en-US" sz="2200" b="1" i="1">
                <a:solidFill>
                  <a:srgbClr val="008000"/>
                </a:solidFill>
              </a:rPr>
              <a:t>(3) “Direction is telling a people what to do and seeing that they do it to the best of their ability”.</a:t>
            </a:r>
          </a:p>
          <a:p>
            <a:pPr indent="457200" algn="r" fontAlgn="base">
              <a:spcBef>
                <a:spcPct val="0"/>
              </a:spcBef>
              <a:spcAft>
                <a:spcPct val="0"/>
              </a:spcAft>
            </a:pPr>
            <a:r>
              <a:rPr lang="en-US" sz="1500" b="1">
                <a:solidFill>
                  <a:srgbClr val="000000"/>
                </a:solidFill>
              </a:rPr>
              <a:t>Ernest Dale</a:t>
            </a:r>
          </a:p>
        </p:txBody>
      </p:sp>
      <p:sp>
        <p:nvSpPr>
          <p:cNvPr id="412675" name="Rectangle 3"/>
          <p:cNvSpPr>
            <a:spLocks noChangeArrowheads="1"/>
          </p:cNvSpPr>
          <p:nvPr/>
        </p:nvSpPr>
        <p:spPr bwMode="auto">
          <a:xfrm>
            <a:off x="250825" y="4797425"/>
            <a:ext cx="8353425"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fontAlgn="base">
              <a:spcBef>
                <a:spcPct val="0"/>
              </a:spcBef>
              <a:spcAft>
                <a:spcPct val="0"/>
              </a:spcAft>
            </a:pPr>
            <a:r>
              <a:rPr lang="en-US" sz="2200" b="1">
                <a:solidFill>
                  <a:srgbClr val="000000"/>
                </a:solidFill>
              </a:rPr>
              <a:t>Thus, direction means the guidance of the activities of subordinates and to control the performance so that they may contribute to the attainment of the predetermined objectives of an enterprise.</a:t>
            </a:r>
          </a:p>
        </p:txBody>
      </p:sp>
    </p:spTree>
    <p:extLst>
      <p:ext uri="{BB962C8B-B14F-4D97-AF65-F5344CB8AC3E}">
        <p14:creationId xmlns:p14="http://schemas.microsoft.com/office/powerpoint/2010/main" val="2711956888"/>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3698" name="Rectangle 2"/>
          <p:cNvSpPr>
            <a:spLocks noChangeArrowheads="1"/>
          </p:cNvSpPr>
          <p:nvPr/>
        </p:nvSpPr>
        <p:spPr bwMode="auto">
          <a:xfrm>
            <a:off x="107950" y="476250"/>
            <a:ext cx="8353425" cy="578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NATURE OF DIRECTION</a:t>
            </a:r>
            <a:endParaRPr lang="en-US" sz="2200" b="1">
              <a:solidFill>
                <a:srgbClr val="CC3300"/>
              </a:solidFill>
            </a:endParaRPr>
          </a:p>
          <a:p>
            <a:pPr indent="457200" fontAlgn="base">
              <a:spcBef>
                <a:spcPct val="0"/>
              </a:spcBef>
              <a:spcAft>
                <a:spcPct val="0"/>
              </a:spcAft>
            </a:pPr>
            <a:r>
              <a:rPr lang="en-US" sz="2200" b="1">
                <a:solidFill>
                  <a:srgbClr val="000000"/>
                </a:solidFill>
              </a:rPr>
              <a:t>Following are included in the characteristics of direction:</a:t>
            </a:r>
            <a:endParaRPr lang="en-US" sz="2200" b="1" u="sng">
              <a:solidFill>
                <a:srgbClr val="000000"/>
              </a:solidFill>
            </a:endParaRPr>
          </a:p>
          <a:p>
            <a:pPr indent="457200" fontAlgn="base">
              <a:spcBef>
                <a:spcPct val="0"/>
              </a:spcBef>
              <a:spcAft>
                <a:spcPct val="0"/>
              </a:spcAft>
            </a:pPr>
            <a:r>
              <a:rPr lang="en-US" sz="2200" b="1" u="sng">
                <a:solidFill>
                  <a:srgbClr val="4F009E"/>
                </a:solidFill>
              </a:rPr>
              <a:t>1- An Important Function of Management</a:t>
            </a:r>
            <a:endParaRPr lang="en-US" sz="2200" b="1">
              <a:solidFill>
                <a:srgbClr val="4F009E"/>
              </a:solidFill>
            </a:endParaRPr>
          </a:p>
          <a:p>
            <a:pPr indent="457200" fontAlgn="base">
              <a:spcBef>
                <a:spcPct val="0"/>
              </a:spcBef>
              <a:spcAft>
                <a:spcPct val="0"/>
              </a:spcAft>
            </a:pPr>
            <a:r>
              <a:rPr lang="en-US" sz="2200" b="1">
                <a:solidFill>
                  <a:srgbClr val="000000"/>
                </a:solidFill>
              </a:rPr>
              <a:t>All the functions and achievements of management are depending on proper direction.  If proper guidance is not provided to the employees in an enterprise, it cannot be successful in achieving its objects.</a:t>
            </a:r>
            <a:endParaRPr lang="en-US" sz="2200" b="1" u="sng">
              <a:solidFill>
                <a:srgbClr val="000000"/>
              </a:solidFill>
            </a:endParaRPr>
          </a:p>
          <a:p>
            <a:pPr indent="457200" fontAlgn="base">
              <a:spcBef>
                <a:spcPct val="0"/>
              </a:spcBef>
              <a:spcAft>
                <a:spcPct val="0"/>
              </a:spcAft>
            </a:pPr>
            <a:r>
              <a:rPr lang="en-US" sz="2200" b="1" u="sng">
                <a:solidFill>
                  <a:srgbClr val="4F009E"/>
                </a:solidFill>
              </a:rPr>
              <a:t>2- Continuity</a:t>
            </a:r>
            <a:endParaRPr lang="en-US" sz="2200" b="1">
              <a:solidFill>
                <a:srgbClr val="4F009E"/>
              </a:solidFill>
            </a:endParaRPr>
          </a:p>
          <a:p>
            <a:pPr indent="457200" fontAlgn="base">
              <a:spcBef>
                <a:spcPct val="0"/>
              </a:spcBef>
              <a:spcAft>
                <a:spcPct val="0"/>
              </a:spcAft>
            </a:pPr>
            <a:r>
              <a:rPr lang="en-US" sz="2200" b="1">
                <a:solidFill>
                  <a:srgbClr val="000000"/>
                </a:solidFill>
              </a:rPr>
              <a:t>Direction is a continuous process because it is required at every stage of management.  It goes with the work.  Where the work is in progress, the direction continues.</a:t>
            </a:r>
            <a:endParaRPr lang="en-US" sz="2200" b="1" u="sng">
              <a:solidFill>
                <a:srgbClr val="000000"/>
              </a:solidFill>
            </a:endParaRPr>
          </a:p>
          <a:p>
            <a:pPr indent="457200" fontAlgn="base">
              <a:spcBef>
                <a:spcPct val="0"/>
              </a:spcBef>
              <a:spcAft>
                <a:spcPct val="0"/>
              </a:spcAft>
            </a:pPr>
            <a:r>
              <a:rPr lang="en-US" sz="2200" b="1" u="sng">
                <a:solidFill>
                  <a:srgbClr val="4F009E"/>
                </a:solidFill>
              </a:rPr>
              <a:t>3- To Order</a:t>
            </a:r>
            <a:endParaRPr lang="en-US" sz="2200" b="1">
              <a:solidFill>
                <a:srgbClr val="4F009E"/>
              </a:solidFill>
            </a:endParaRPr>
          </a:p>
          <a:p>
            <a:pPr indent="457200" fontAlgn="base">
              <a:spcBef>
                <a:spcPct val="0"/>
              </a:spcBef>
              <a:spcAft>
                <a:spcPct val="0"/>
              </a:spcAft>
            </a:pPr>
            <a:r>
              <a:rPr lang="en-US" sz="2200" b="1">
                <a:solidFill>
                  <a:srgbClr val="000000"/>
                </a:solidFill>
              </a:rPr>
              <a:t>Higher officer order their subordinates to do their jobs and the subordinates have to work according to these orders.</a:t>
            </a:r>
            <a:endParaRPr lang="en-US" sz="2200" b="1" u="sng">
              <a:solidFill>
                <a:srgbClr val="000000"/>
              </a:solidFill>
            </a:endParaRPr>
          </a:p>
          <a:p>
            <a:pPr indent="457200" fontAlgn="base">
              <a:spcBef>
                <a:spcPct val="0"/>
              </a:spcBef>
              <a:spcAft>
                <a:spcPct val="0"/>
              </a:spcAft>
            </a:pPr>
            <a:r>
              <a:rPr lang="en-US" sz="2200" b="1" u="sng">
                <a:solidFill>
                  <a:srgbClr val="4F009E"/>
                </a:solidFill>
              </a:rPr>
              <a:t>4- To Coordinate</a:t>
            </a:r>
            <a:endParaRPr lang="en-US" sz="2200" b="1">
              <a:solidFill>
                <a:srgbClr val="4F009E"/>
              </a:solidFill>
            </a:endParaRPr>
          </a:p>
          <a:p>
            <a:pPr indent="457200" fontAlgn="base">
              <a:spcBef>
                <a:spcPct val="0"/>
              </a:spcBef>
              <a:spcAft>
                <a:spcPct val="0"/>
              </a:spcAft>
            </a:pPr>
            <a:r>
              <a:rPr lang="en-US" sz="2200" b="1">
                <a:solidFill>
                  <a:srgbClr val="000000"/>
                </a:solidFill>
              </a:rPr>
              <a:t>The success of direction lies in the coordinated efforts of the employees of the enterprise.</a:t>
            </a:r>
          </a:p>
        </p:txBody>
      </p:sp>
    </p:spTree>
    <p:extLst>
      <p:ext uri="{BB962C8B-B14F-4D97-AF65-F5344CB8AC3E}">
        <p14:creationId xmlns:p14="http://schemas.microsoft.com/office/powerpoint/2010/main" val="2433551801"/>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4722" name="Rectangle 2"/>
          <p:cNvSpPr>
            <a:spLocks noChangeArrowheads="1"/>
          </p:cNvSpPr>
          <p:nvPr/>
        </p:nvSpPr>
        <p:spPr bwMode="auto">
          <a:xfrm>
            <a:off x="107950" y="668675"/>
            <a:ext cx="8353425" cy="449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dirty="0">
                <a:solidFill>
                  <a:srgbClr val="4F009E"/>
                </a:solidFill>
              </a:rPr>
              <a:t>5- To Supervise</a:t>
            </a:r>
            <a:endParaRPr lang="en-US" sz="2200" b="1" dirty="0">
              <a:solidFill>
                <a:srgbClr val="4F009E"/>
              </a:solidFill>
            </a:endParaRPr>
          </a:p>
          <a:p>
            <a:pPr indent="457200" fontAlgn="base">
              <a:spcBef>
                <a:spcPct val="0"/>
              </a:spcBef>
              <a:spcAft>
                <a:spcPct val="0"/>
              </a:spcAft>
            </a:pPr>
            <a:r>
              <a:rPr lang="en-US" sz="2200" b="1" dirty="0">
                <a:solidFill>
                  <a:srgbClr val="000000"/>
                </a:solidFill>
              </a:rPr>
              <a:t>The managers issuing the orders have to supervise whether the works are being performed in accordance with the order issued or not.  They have to ensure that all the activities should go as per original plan.</a:t>
            </a:r>
            <a:endParaRPr lang="en-US" sz="2200" b="1" u="sng" dirty="0">
              <a:solidFill>
                <a:srgbClr val="000000"/>
              </a:solidFill>
            </a:endParaRPr>
          </a:p>
          <a:p>
            <a:pPr indent="457200" fontAlgn="base">
              <a:spcBef>
                <a:spcPct val="0"/>
              </a:spcBef>
              <a:spcAft>
                <a:spcPct val="0"/>
              </a:spcAft>
            </a:pPr>
            <a:r>
              <a:rPr lang="en-US" sz="2200" b="1" u="sng" dirty="0">
                <a:solidFill>
                  <a:srgbClr val="4F009E"/>
                </a:solidFill>
              </a:rPr>
              <a:t>6- To Guide</a:t>
            </a:r>
            <a:endParaRPr lang="en-US" sz="2200" b="1" dirty="0">
              <a:solidFill>
                <a:srgbClr val="4F009E"/>
              </a:solidFill>
            </a:endParaRPr>
          </a:p>
          <a:p>
            <a:pPr indent="457200" fontAlgn="base">
              <a:spcBef>
                <a:spcPct val="0"/>
              </a:spcBef>
              <a:spcAft>
                <a:spcPct val="0"/>
              </a:spcAft>
            </a:pPr>
            <a:r>
              <a:rPr lang="en-US" sz="2200" b="1" dirty="0">
                <a:solidFill>
                  <a:srgbClr val="000000"/>
                </a:solidFill>
              </a:rPr>
              <a:t>Guidance of subordinates is the most important element of direction.  Subordinates are guided by their senior officers so that they may discharge their duties properly.</a:t>
            </a:r>
            <a:endParaRPr lang="en-US" sz="2200" b="1" u="sng" dirty="0">
              <a:solidFill>
                <a:srgbClr val="000000"/>
              </a:solidFill>
            </a:endParaRPr>
          </a:p>
          <a:p>
            <a:pPr indent="457200" fontAlgn="base">
              <a:spcBef>
                <a:spcPct val="0"/>
              </a:spcBef>
              <a:spcAft>
                <a:spcPct val="0"/>
              </a:spcAft>
            </a:pPr>
            <a:r>
              <a:rPr lang="en-US" sz="2200" b="1" u="sng" dirty="0">
                <a:solidFill>
                  <a:srgbClr val="4F009E"/>
                </a:solidFill>
              </a:rPr>
              <a:t>7- Performed at Levels </a:t>
            </a:r>
            <a:r>
              <a:rPr lang="en-US" sz="2200" b="1" u="sng">
                <a:solidFill>
                  <a:srgbClr val="4F009E"/>
                </a:solidFill>
              </a:rPr>
              <a:t>of </a:t>
            </a:r>
            <a:r>
              <a:rPr lang="en-US" sz="2200" b="1" u="sng" smtClean="0">
                <a:solidFill>
                  <a:srgbClr val="4F009E"/>
                </a:solidFill>
              </a:rPr>
              <a:t>Management</a:t>
            </a:r>
            <a:endParaRPr lang="en-US" sz="2200" b="1">
              <a:solidFill>
                <a:srgbClr val="4F009E"/>
              </a:solidFill>
            </a:endParaRPr>
          </a:p>
          <a:p>
            <a:pPr indent="457200" fontAlgn="base">
              <a:spcBef>
                <a:spcPct val="0"/>
              </a:spcBef>
              <a:spcAft>
                <a:spcPct val="0"/>
              </a:spcAft>
            </a:pPr>
            <a:r>
              <a:rPr lang="en-US" sz="2200" b="1" dirty="0">
                <a:solidFill>
                  <a:srgbClr val="000000"/>
                </a:solidFill>
              </a:rPr>
              <a:t>Direction is the function which is performed at all levels of management.  Every superior officer is required to provide guidance and direction to his subordinates.</a:t>
            </a:r>
          </a:p>
        </p:txBody>
      </p:sp>
    </p:spTree>
    <p:extLst>
      <p:ext uri="{BB962C8B-B14F-4D97-AF65-F5344CB8AC3E}">
        <p14:creationId xmlns:p14="http://schemas.microsoft.com/office/powerpoint/2010/main" val="192163938"/>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6771" name="Rectangle 3"/>
          <p:cNvSpPr>
            <a:spLocks noChangeArrowheads="1"/>
          </p:cNvSpPr>
          <p:nvPr/>
        </p:nvSpPr>
        <p:spPr bwMode="auto">
          <a:xfrm>
            <a:off x="228600" y="947061"/>
            <a:ext cx="8353425" cy="472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000" b="1" u="sng" dirty="0">
                <a:solidFill>
                  <a:srgbClr val="A50021"/>
                </a:solidFill>
              </a:rPr>
              <a:t>ELEMENTS OF DIRECTION </a:t>
            </a:r>
            <a:endParaRPr lang="en-US" sz="2000" b="1" dirty="0">
              <a:solidFill>
                <a:srgbClr val="A50021"/>
              </a:solidFill>
            </a:endParaRPr>
          </a:p>
          <a:p>
            <a:pPr indent="457200" fontAlgn="base">
              <a:spcBef>
                <a:spcPct val="0"/>
              </a:spcBef>
              <a:spcAft>
                <a:spcPct val="0"/>
              </a:spcAft>
            </a:pPr>
            <a:r>
              <a:rPr lang="en-US" sz="2000" b="1" dirty="0">
                <a:solidFill>
                  <a:srgbClr val="000000"/>
                </a:solidFill>
              </a:rPr>
              <a:t>Direction is a continuous process involving the following elements:</a:t>
            </a:r>
            <a:endParaRPr lang="en-US" sz="2000" b="1" u="sng" dirty="0">
              <a:solidFill>
                <a:srgbClr val="000000"/>
              </a:solidFill>
            </a:endParaRPr>
          </a:p>
          <a:p>
            <a:pPr indent="457200" fontAlgn="base">
              <a:spcBef>
                <a:spcPct val="0"/>
              </a:spcBef>
              <a:spcAft>
                <a:spcPct val="0"/>
              </a:spcAft>
            </a:pPr>
            <a:r>
              <a:rPr lang="en-US" sz="2200" b="1" u="sng" dirty="0">
                <a:solidFill>
                  <a:srgbClr val="009A96"/>
                </a:solidFill>
              </a:rPr>
              <a:t>1- Communication</a:t>
            </a:r>
            <a:endParaRPr lang="en-US" sz="2200" b="1" dirty="0">
              <a:solidFill>
                <a:srgbClr val="009A96"/>
              </a:solidFill>
            </a:endParaRPr>
          </a:p>
          <a:p>
            <a:pPr indent="457200" fontAlgn="base">
              <a:spcBef>
                <a:spcPct val="0"/>
              </a:spcBef>
              <a:spcAft>
                <a:spcPct val="0"/>
              </a:spcAft>
            </a:pPr>
            <a:r>
              <a:rPr lang="en-US" sz="2200" b="1" dirty="0">
                <a:solidFill>
                  <a:srgbClr val="000000"/>
                </a:solidFill>
              </a:rPr>
              <a:t>The manager issues orders and instructions to the subordinates to get the work done from them.  He must ensure that the subordinates understand his instruction.  Beside this, the manager has also to continuously provide guidance to the workers as to how to perform their jobs.</a:t>
            </a:r>
            <a:endParaRPr lang="en-US" sz="2200" b="1" u="sng" dirty="0">
              <a:solidFill>
                <a:srgbClr val="000000"/>
              </a:solidFill>
            </a:endParaRPr>
          </a:p>
          <a:p>
            <a:pPr indent="457200" fontAlgn="base">
              <a:spcBef>
                <a:spcPct val="0"/>
              </a:spcBef>
              <a:spcAft>
                <a:spcPct val="0"/>
              </a:spcAft>
            </a:pPr>
            <a:r>
              <a:rPr lang="en-US" sz="2200" b="1" u="sng" dirty="0">
                <a:solidFill>
                  <a:srgbClr val="009A96"/>
                </a:solidFill>
              </a:rPr>
              <a:t>2- Leadership</a:t>
            </a:r>
            <a:endParaRPr lang="en-US" sz="2200" b="1" dirty="0">
              <a:solidFill>
                <a:srgbClr val="009A96"/>
              </a:solidFill>
            </a:endParaRPr>
          </a:p>
          <a:p>
            <a:pPr indent="457200" fontAlgn="base">
              <a:spcBef>
                <a:spcPct val="0"/>
              </a:spcBef>
              <a:spcAft>
                <a:spcPct val="0"/>
              </a:spcAft>
            </a:pPr>
            <a:r>
              <a:rPr lang="en-US" sz="2200" b="1" dirty="0">
                <a:solidFill>
                  <a:srgbClr val="000000"/>
                </a:solidFill>
              </a:rPr>
              <a:t>By performing this function, the manager guides and influences the work of his subordinates.  Leadership is the quality of </a:t>
            </a:r>
            <a:r>
              <a:rPr lang="en-US" sz="2200" b="1" dirty="0" err="1">
                <a:solidFill>
                  <a:srgbClr val="000000"/>
                </a:solidFill>
              </a:rPr>
              <a:t>behaviour</a:t>
            </a:r>
            <a:r>
              <a:rPr lang="en-US" sz="2200" b="1" dirty="0">
                <a:solidFill>
                  <a:srgbClr val="000000"/>
                </a:solidFill>
              </a:rPr>
              <a:t> of a manager whereby he guides his subordinates in the desired direction.  The manager should try to achieve the cooperation of the subordinates.</a:t>
            </a:r>
          </a:p>
        </p:txBody>
      </p:sp>
    </p:spTree>
    <p:extLst>
      <p:ext uri="{BB962C8B-B14F-4D97-AF65-F5344CB8AC3E}">
        <p14:creationId xmlns:p14="http://schemas.microsoft.com/office/powerpoint/2010/main" val="58850050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7794" name="Rectangle 2"/>
          <p:cNvSpPr>
            <a:spLocks noChangeArrowheads="1"/>
          </p:cNvSpPr>
          <p:nvPr/>
        </p:nvSpPr>
        <p:spPr bwMode="auto">
          <a:xfrm>
            <a:off x="179388" y="823189"/>
            <a:ext cx="8353425"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000" b="1" u="sng" dirty="0">
                <a:solidFill>
                  <a:srgbClr val="009A96"/>
                </a:solidFill>
              </a:rPr>
              <a:t>3- Motivation</a:t>
            </a:r>
            <a:endParaRPr lang="en-US" sz="2000" b="1" dirty="0">
              <a:solidFill>
                <a:srgbClr val="009A96"/>
              </a:solidFill>
            </a:endParaRPr>
          </a:p>
          <a:p>
            <a:pPr indent="457200" fontAlgn="base">
              <a:spcBef>
                <a:spcPct val="0"/>
              </a:spcBef>
              <a:spcAft>
                <a:spcPct val="0"/>
              </a:spcAft>
            </a:pPr>
            <a:r>
              <a:rPr lang="en-US" sz="2000" b="1" dirty="0">
                <a:solidFill>
                  <a:srgbClr val="000000"/>
                </a:solidFill>
              </a:rPr>
              <a:t>The manager should motivate the subordinates to work for the achievement of the organizational goals.  Various kinds of incentives may be used to enthuse the workers</a:t>
            </a:r>
            <a:r>
              <a:rPr lang="en-US" sz="2000" b="1" dirty="0" smtClean="0">
                <a:solidFill>
                  <a:srgbClr val="000000"/>
                </a:solidFill>
              </a:rPr>
              <a:t>.</a:t>
            </a:r>
          </a:p>
          <a:p>
            <a:pPr indent="457200" fontAlgn="base">
              <a:spcBef>
                <a:spcPct val="0"/>
              </a:spcBef>
              <a:spcAft>
                <a:spcPct val="0"/>
              </a:spcAft>
            </a:pPr>
            <a:endParaRPr lang="en-US" sz="2000" b="1" u="sng" dirty="0">
              <a:solidFill>
                <a:srgbClr val="000000"/>
              </a:solidFill>
            </a:endParaRPr>
          </a:p>
          <a:p>
            <a:pPr indent="457200" fontAlgn="base">
              <a:spcBef>
                <a:spcPct val="0"/>
              </a:spcBef>
              <a:spcAft>
                <a:spcPct val="0"/>
              </a:spcAft>
            </a:pPr>
            <a:endParaRPr lang="en-US" sz="2000" b="1" u="sng" dirty="0">
              <a:solidFill>
                <a:srgbClr val="000000"/>
              </a:solidFill>
            </a:endParaRPr>
          </a:p>
          <a:p>
            <a:pPr indent="457200" fontAlgn="base">
              <a:spcBef>
                <a:spcPct val="0"/>
              </a:spcBef>
              <a:spcAft>
                <a:spcPct val="0"/>
              </a:spcAft>
            </a:pPr>
            <a:r>
              <a:rPr lang="en-US" sz="2000" b="1" u="sng" dirty="0">
                <a:solidFill>
                  <a:srgbClr val="009A96"/>
                </a:solidFill>
              </a:rPr>
              <a:t>4- Supervision</a:t>
            </a:r>
            <a:endParaRPr lang="en-US" sz="2000" b="1" dirty="0">
              <a:solidFill>
                <a:srgbClr val="009A96"/>
              </a:solidFill>
            </a:endParaRPr>
          </a:p>
          <a:p>
            <a:pPr indent="457200" fontAlgn="base">
              <a:spcBef>
                <a:spcPct val="0"/>
              </a:spcBef>
              <a:spcAft>
                <a:spcPct val="0"/>
              </a:spcAft>
            </a:pPr>
            <a:r>
              <a:rPr lang="en-US" sz="2000" b="1" dirty="0">
                <a:solidFill>
                  <a:srgbClr val="000000"/>
                </a:solidFill>
              </a:rPr>
              <a:t>Every manager supervises his subordinates.  He oversees their performance to check their performance and avoid wastage of time and effort.</a:t>
            </a:r>
          </a:p>
        </p:txBody>
      </p:sp>
    </p:spTree>
    <p:extLst>
      <p:ext uri="{BB962C8B-B14F-4D97-AF65-F5344CB8AC3E}">
        <p14:creationId xmlns:p14="http://schemas.microsoft.com/office/powerpoint/2010/main" val="1641392886"/>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TotalTime>
  <Words>603</Words>
  <Application>Microsoft Office PowerPoint</Application>
  <PresentationFormat>On-screen Show (4:3)</PresentationFormat>
  <Paragraphs>40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5</cp:revision>
  <dcterms:created xsi:type="dcterms:W3CDTF">2015-02-02T08:28:09Z</dcterms:created>
  <dcterms:modified xsi:type="dcterms:W3CDTF">2015-03-08T07:54:03Z</dcterms:modified>
</cp:coreProperties>
</file>