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87" r:id="rId1"/>
    <p:sldMasterId id="2147484299" r:id="rId2"/>
    <p:sldMasterId id="2147484857" r:id="rId3"/>
  </p:sldMasterIdLst>
  <p:notesMasterIdLst>
    <p:notesMasterId r:id="rId41"/>
  </p:notesMasterIdLst>
  <p:handoutMasterIdLst>
    <p:handoutMasterId r:id="rId42"/>
  </p:handoutMasterIdLst>
  <p:sldIdLst>
    <p:sldId id="328" r:id="rId4"/>
    <p:sldId id="330" r:id="rId5"/>
    <p:sldId id="345" r:id="rId6"/>
    <p:sldId id="371" r:id="rId7"/>
    <p:sldId id="347" r:id="rId8"/>
    <p:sldId id="346" r:id="rId9"/>
    <p:sldId id="348" r:id="rId10"/>
    <p:sldId id="358" r:id="rId11"/>
    <p:sldId id="359" r:id="rId12"/>
    <p:sldId id="360" r:id="rId13"/>
    <p:sldId id="361" r:id="rId14"/>
    <p:sldId id="362" r:id="rId15"/>
    <p:sldId id="329" r:id="rId16"/>
    <p:sldId id="331" r:id="rId17"/>
    <p:sldId id="332" r:id="rId18"/>
    <p:sldId id="333" r:id="rId19"/>
    <p:sldId id="364" r:id="rId20"/>
    <p:sldId id="365" r:id="rId21"/>
    <p:sldId id="334" r:id="rId22"/>
    <p:sldId id="372" r:id="rId23"/>
    <p:sldId id="335" r:id="rId24"/>
    <p:sldId id="366" r:id="rId25"/>
    <p:sldId id="367" r:id="rId26"/>
    <p:sldId id="336" r:id="rId27"/>
    <p:sldId id="363" r:id="rId28"/>
    <p:sldId id="337" r:id="rId29"/>
    <p:sldId id="338" r:id="rId30"/>
    <p:sldId id="339" r:id="rId31"/>
    <p:sldId id="340" r:id="rId32"/>
    <p:sldId id="341" r:id="rId33"/>
    <p:sldId id="342" r:id="rId34"/>
    <p:sldId id="370" r:id="rId35"/>
    <p:sldId id="343" r:id="rId36"/>
    <p:sldId id="368" r:id="rId37"/>
    <p:sldId id="373" r:id="rId38"/>
    <p:sldId id="369" r:id="rId39"/>
    <p:sldId id="344" r:id="rId40"/>
  </p:sldIdLst>
  <p:sldSz cx="9144000" cy="6858000" type="screen4x3"/>
  <p:notesSz cx="6858000" cy="9144000"/>
  <p:photoAlbum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9" autoAdjust="0"/>
    <p:restoredTop sz="94660"/>
  </p:normalViewPr>
  <p:slideViewPr>
    <p:cSldViewPr>
      <p:cViewPr varScale="1">
        <p:scale>
          <a:sx n="111" d="100"/>
          <a:sy n="111" d="100"/>
        </p:scale>
        <p:origin x="-162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0" d="100"/>
        <a:sy n="180" d="100"/>
      </p:scale>
      <p:origin x="0" y="563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6E26E2D0-1D83-44E8-9E8D-234971B4F164}" type="datetimeFigureOut">
              <a:rPr lang="en-US"/>
              <a:pPr>
                <a:defRPr/>
              </a:pPr>
              <a:t>31/10/2015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A9396224-7748-428A-B6F9-47A1FB3761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8228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FAEB490-F2EF-4878-8F02-751054448FA0}" type="datetimeFigureOut">
              <a:rPr lang="en-US"/>
              <a:pPr>
                <a:defRPr/>
              </a:pPr>
              <a:t>31/10/2015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8EC762C-0465-4C70-AD28-F719819152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3058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Q:</a:t>
            </a:r>
            <a:r>
              <a:rPr lang="en-US" baseline="0" dirty="0" smtClean="0"/>
              <a:t> can you (later) name where each of these processes occur?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EC762C-0465-4C70-AD28-F719819152C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8399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EC762C-0465-4C70-AD28-F719819152C0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6845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Tinnitus = </a:t>
            </a:r>
            <a:r>
              <a:rPr lang="ar-SA" dirty="0" smtClean="0"/>
              <a:t>طنين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EC762C-0465-4C70-AD28-F719819152C0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2326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Tinnitus = </a:t>
            </a:r>
            <a:r>
              <a:rPr lang="ar-SA" dirty="0" smtClean="0"/>
              <a:t>طنين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EC762C-0465-4C70-AD28-F719819152C0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2326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57DD58-F968-428F-838B-9A8A072AADBD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877888" lvl="1" indent="-514350">
              <a:buClr>
                <a:srgbClr val="2DA2BF"/>
              </a:buClr>
            </a:pP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4D7D94D-5C9B-4E62-A9D7-1F33B5614A4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877888" lvl="1" indent="-514350">
              <a:buClr>
                <a:srgbClr val="2DA2BF"/>
              </a:buClr>
            </a:pP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4D7D94D-5C9B-4E62-A9D7-1F33B5614A41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877888" lvl="1" indent="-514350">
              <a:buClr>
                <a:srgbClr val="2DA2BF"/>
              </a:buClr>
            </a:pPr>
            <a:r>
              <a:rPr lang="en-US" altLang="en-US" dirty="0" smtClean="0"/>
              <a:t>Q: can SPL be less than 0 dB?</a:t>
            </a:r>
            <a:r>
              <a:rPr lang="en-US" altLang="en-US" baseline="0" dirty="0" smtClean="0"/>
              <a:t> A: yes, which means sound pressure &lt; 20 </a:t>
            </a:r>
            <a:r>
              <a:rPr lang="en-US" dirty="0" smtClean="0">
                <a:latin typeface="Symbol" pitchFamily="18" charset="2"/>
              </a:rPr>
              <a:t>micro-</a:t>
            </a:r>
            <a:r>
              <a:rPr lang="en-US" dirty="0" err="1" smtClean="0">
                <a:latin typeface="Symbol" pitchFamily="18" charset="2"/>
              </a:rPr>
              <a:t>pascals</a:t>
            </a:r>
            <a:r>
              <a:rPr lang="en-US" dirty="0" smtClean="0">
                <a:latin typeface="Symbol" pitchFamily="18" charset="2"/>
              </a:rPr>
              <a:t>, i.e. P</a:t>
            </a:r>
            <a:r>
              <a:rPr lang="en-US" baseline="-25000" dirty="0" smtClean="0">
                <a:latin typeface="Symbol" pitchFamily="18" charset="2"/>
              </a:rPr>
              <a:t>1</a:t>
            </a:r>
            <a:r>
              <a:rPr lang="en-US" dirty="0" smtClean="0">
                <a:latin typeface="Symbol" pitchFamily="18" charset="2"/>
              </a:rPr>
              <a:t> &lt; P</a:t>
            </a:r>
            <a:r>
              <a:rPr lang="en-US" baseline="-25000" dirty="0" smtClean="0">
                <a:latin typeface="Symbol" pitchFamily="18" charset="2"/>
              </a:rPr>
              <a:t>0</a:t>
            </a:r>
            <a:r>
              <a:rPr lang="en-US" baseline="0" dirty="0" smtClean="0">
                <a:latin typeface="Symbol" pitchFamily="18" charset="2"/>
              </a:rPr>
              <a:t>; Q2: what is </a:t>
            </a:r>
            <a:r>
              <a:rPr lang="en-US" dirty="0" smtClean="0">
                <a:latin typeface="Symbol" pitchFamily="18" charset="2"/>
              </a:rPr>
              <a:t>P</a:t>
            </a:r>
            <a:r>
              <a:rPr lang="en-US" baseline="-25000" dirty="0" smtClean="0">
                <a:latin typeface="Symbol" pitchFamily="18" charset="2"/>
              </a:rPr>
              <a:t>1</a:t>
            </a:r>
            <a:r>
              <a:rPr lang="en-US" dirty="0" smtClean="0">
                <a:latin typeface="Symbol" pitchFamily="18" charset="2"/>
              </a:rPr>
              <a:t> = P</a:t>
            </a:r>
            <a:r>
              <a:rPr lang="en-US" baseline="-25000" dirty="0" smtClean="0">
                <a:latin typeface="Symbol" pitchFamily="18" charset="2"/>
              </a:rPr>
              <a:t>0</a:t>
            </a:r>
            <a:r>
              <a:rPr lang="en-US" baseline="0" dirty="0" smtClean="0">
                <a:latin typeface="Symbol" pitchFamily="18" charset="2"/>
              </a:rPr>
              <a:t>, A2: SPL = 20 log(1) = 0 dB (i.e. this is reference value)</a:t>
            </a:r>
            <a:endParaRPr lang="en-US" alt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4D7D94D-5C9B-4E62-A9D7-1F33B5614A41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A: remember</a:t>
            </a:r>
            <a:r>
              <a:rPr lang="en-US" baseline="0" dirty="0" smtClean="0"/>
              <a:t> that </a:t>
            </a:r>
            <a:r>
              <a:rPr lang="en-US" b="1" baseline="0" dirty="0" smtClean="0"/>
              <a:t>power </a:t>
            </a:r>
            <a:r>
              <a:rPr lang="en-US" baseline="0" dirty="0" smtClean="0"/>
              <a:t>is related to square of </a:t>
            </a:r>
            <a:r>
              <a:rPr lang="en-US" b="1" baseline="0" dirty="0" smtClean="0"/>
              <a:t>pressure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EC762C-0465-4C70-AD28-F719819152C0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66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A: remember</a:t>
            </a:r>
            <a:r>
              <a:rPr lang="en-US" baseline="0" dirty="0" smtClean="0"/>
              <a:t> that </a:t>
            </a:r>
            <a:r>
              <a:rPr lang="en-US" b="1" baseline="0" dirty="0" smtClean="0"/>
              <a:t>power </a:t>
            </a:r>
            <a:r>
              <a:rPr lang="en-US" baseline="0" dirty="0" smtClean="0"/>
              <a:t>is related to square of </a:t>
            </a:r>
            <a:r>
              <a:rPr lang="en-US" b="1" baseline="0" dirty="0" smtClean="0"/>
              <a:t>pressure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EC762C-0465-4C70-AD28-F719819152C0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66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A: both; Note how complex sound has same amplitude</a:t>
            </a:r>
            <a:r>
              <a:rPr lang="en-US" baseline="0" dirty="0" smtClean="0"/>
              <a:t> as highest sound amplitude , and same frequency as lowest sound frequency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EC762C-0465-4C70-AD28-F719819152C0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0448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EC762C-0465-4C70-AD28-F719819152C0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0448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EC762C-0465-4C70-AD28-F719819152C0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0448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D7416B-A342-488E-AF9F-3133ACCDA6F9}" type="datetime1">
              <a:rPr lang="en-US"/>
              <a:pPr>
                <a:defRPr/>
              </a:pPr>
              <a:t>31/10/2015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816FA-3F45-4E6F-B95A-BFA26B9384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7403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1699D-98DC-4CDC-9DF9-685189BB1AE1}" type="datetime1">
              <a:rPr lang="en-US"/>
              <a:pPr>
                <a:defRPr/>
              </a:pPr>
              <a:t>31/10/2015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04C303-4223-4B04-A26E-041FB2CF83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6937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049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1449D5-DF1A-422D-B335-E5B02CBB9907}" type="datetime1">
              <a:rPr lang="en-US"/>
              <a:pPr>
                <a:defRPr/>
              </a:pPr>
              <a:t>31/10/2015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454101-30DE-4706-BC1A-F3FC0AC427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88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9"/>
          <p:cNvSpPr>
            <a:spLocks noGrp="1"/>
          </p:cNvSpPr>
          <p:nvPr>
            <p:ph type="dt" sz="half" idx="10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fld id="{4D29C523-2093-46C1-A039-E33EC63D28CF}" type="datetime1">
              <a:rPr lang="en-US"/>
              <a:pPr>
                <a:defRPr/>
              </a:pPr>
              <a:t>31/10/2015</a:t>
            </a:fld>
            <a:endParaRPr lang="en-US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81000" y="6416675"/>
            <a:ext cx="6019800" cy="3651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FCD97E37-C214-46E7-913D-36607AD03A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0535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ight Triangle 5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hevron 7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Chevron 8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935024C-1040-468F-9517-B1B80D3FF431}" type="datetime1">
              <a:rPr lang="en-US"/>
              <a:pPr>
                <a:defRPr/>
              </a:pPr>
              <a:t>31/10/2015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41EFAC8-7C39-4038-9D0F-E26F413CE0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6803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66DB5B1-5AB1-4A81-BD53-7B85149B05E4}" type="datetime1">
              <a:rPr lang="en-US"/>
              <a:pPr>
                <a:defRPr/>
              </a:pPr>
              <a:t>31/10/2015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2602B83-F111-4D9D-84CE-E32CA2F9A8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8918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CBC7EAE-D4E6-4574-9748-BD8E4437B9D1}" type="datetime1">
              <a:rPr lang="en-US"/>
              <a:pPr>
                <a:defRPr/>
              </a:pPr>
              <a:t>31/10/2015</a:t>
            </a:fld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D2E842A-6696-41B0-AE4B-0CFDD15DFF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4011784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ight Triangle 4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079D0AB-C0E3-4131-905D-F7006EDBFC31}" type="datetime1">
              <a:rPr lang="en-US"/>
              <a:pPr>
                <a:defRPr/>
              </a:pPr>
              <a:t>31/10/2015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CD51D22-20B3-4011-A5FC-A06038E16B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0979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A614CA6-758D-4D15-AAB5-6794A8794046}" type="datetime1">
              <a:rPr lang="en-US"/>
              <a:pPr>
                <a:defRPr/>
              </a:pPr>
              <a:t>31/10/2015</a:t>
            </a:fld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7E077F9-2265-4F58-AE16-003F074FC9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33364678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D3BC2F5-2B5C-4EBC-9D8C-3568DB2E6584}" type="datetime1">
              <a:rPr lang="en-US"/>
              <a:pPr>
                <a:defRPr/>
              </a:pPr>
              <a:t>31/10/2015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F16EA46-E4E1-4395-A44F-1E79BC4F39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5014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BD7416B-A342-488E-AF9F-3133ACCDA6F9}" type="datetime1">
              <a:rPr lang="en-US" smtClean="0"/>
              <a:pPr>
                <a:defRPr/>
              </a:pPr>
              <a:t>31/10/2015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A1816FA-3F45-4E6F-B95A-BFA26B93840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754EA-FD78-4951-9902-F532D09747FD}" type="datetime1">
              <a:rPr lang="en-US"/>
              <a:pPr>
                <a:defRPr/>
              </a:pPr>
              <a:t>31/10/2015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759AF0-8B9C-42BD-A57D-C6DB6FED21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7348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80754EA-FD78-4951-9902-F532D09747FD}" type="datetime1">
              <a:rPr lang="en-US" smtClean="0"/>
              <a:pPr>
                <a:defRPr/>
              </a:pPr>
              <a:t>31/10/2015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759AF0-8B9C-42BD-A57D-C6DB6FED210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059BBF-C7DC-47B7-A494-55BB925691BE}" type="datetime1">
              <a:rPr lang="en-US" smtClean="0"/>
              <a:pPr>
                <a:defRPr/>
              </a:pPr>
              <a:t>31/10/2015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075804-47C3-4776-B34E-242FD5D1173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6CC26F-D088-4D7A-AA55-95BC3E445978}" type="datetime1">
              <a:rPr lang="en-US" smtClean="0"/>
              <a:pPr>
                <a:defRPr/>
              </a:pPr>
              <a:t>31/10/2015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645BFD-89EB-45D5-B93C-29BC9F01759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28A7EF-42FA-4E72-9C7D-3AA23D7C447E}" type="datetime1">
              <a:rPr lang="en-US" smtClean="0"/>
              <a:pPr>
                <a:defRPr/>
              </a:pPr>
              <a:t>31/10/2015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AC8C2E-FC21-4FF2-AA34-E8FC9B6D9A9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D2E936-8C24-4F0E-99BD-D639196294FA}" type="datetime1">
              <a:rPr lang="en-US" smtClean="0"/>
              <a:pPr>
                <a:defRPr/>
              </a:pPr>
              <a:t>31/10/2015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889C84-A8BD-4639-BF20-A3B648D1A60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035DE6-DE4E-4AF0-A92C-C5A38CF34B05}" type="datetime1">
              <a:rPr lang="en-US" smtClean="0"/>
              <a:pPr>
                <a:defRPr/>
              </a:pPr>
              <a:t>31/10/2015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601200-270A-4090-93FA-14496F69CE1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8C693B-AF4F-4FE3-9F87-E9D16DBDC9AC}" type="datetime1">
              <a:rPr lang="en-US" smtClean="0"/>
              <a:pPr>
                <a:defRPr/>
              </a:pPr>
              <a:t>31/10/2015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787706-3EB5-4F23-95E6-E85FADC3AF1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3402BB-5A78-4C42-A4E7-01C87DC7C224}" type="datetime1">
              <a:rPr lang="en-US" smtClean="0"/>
              <a:pPr>
                <a:defRPr/>
              </a:pPr>
              <a:t>31/10/2015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EAFB78-ED75-4409-B507-48DFF57A68E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21699D-98DC-4CDC-9DF9-685189BB1AE1}" type="datetime1">
              <a:rPr lang="en-US" smtClean="0"/>
              <a:pPr>
                <a:defRPr/>
              </a:pPr>
              <a:t>31/10/2015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04C303-4223-4B04-A26E-041FB2CF83F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1449D5-DF1A-422D-B335-E5B02CBB9907}" type="datetime1">
              <a:rPr lang="en-US" smtClean="0"/>
              <a:pPr>
                <a:defRPr/>
              </a:pPr>
              <a:t>31/10/2015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454101-30DE-4706-BC1A-F3FC0AC4273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59BBF-C7DC-47B7-A494-55BB925691BE}" type="datetime1">
              <a:rPr lang="en-US"/>
              <a:pPr>
                <a:defRPr/>
              </a:pPr>
              <a:t>31/10/2015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075804-47C3-4776-B34E-242FD5D117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1202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CC26F-D088-4D7A-AA55-95BC3E445978}" type="datetime1">
              <a:rPr lang="en-US"/>
              <a:pPr>
                <a:defRPr/>
              </a:pPr>
              <a:t>31/10/2015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45BFD-89EB-45D5-B93C-29BC9F0175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279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8A7EF-42FA-4E72-9C7D-3AA23D7C447E}" type="datetime1">
              <a:rPr lang="en-US"/>
              <a:pPr>
                <a:defRPr/>
              </a:pPr>
              <a:t>31/10/2015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C8C2E-FC21-4FF2-AA34-E8FC9B6D9A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9718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D2E936-8C24-4F0E-99BD-D639196294FA}" type="datetime1">
              <a:rPr lang="en-US"/>
              <a:pPr>
                <a:defRPr/>
              </a:pPr>
              <a:t>31/10/2015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89C84-A8BD-4639-BF20-A3B648D1A6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4695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35DE6-DE4E-4AF0-A92C-C5A38CF34B05}" type="datetime1">
              <a:rPr lang="en-US"/>
              <a:pPr>
                <a:defRPr/>
              </a:pPr>
              <a:t>31/10/2015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01200-270A-4090-93FA-14496F69CE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255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C693B-AF4F-4FE3-9F87-E9D16DBDC9AC}" type="datetime1">
              <a:rPr lang="en-US"/>
              <a:pPr>
                <a:defRPr/>
              </a:pPr>
              <a:t>31/10/2015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87706-3EB5-4F23-95E6-E85FADC3AF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0863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402BB-5A78-4C42-A4E7-01C87DC7C224}" type="datetime1">
              <a:rPr lang="en-US"/>
              <a:pPr>
                <a:defRPr/>
              </a:pPr>
              <a:t>31/10/2015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EAFB78-ED75-4409-B507-48DFF57A68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7080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84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6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7A5B66A2-D441-4540-B4DE-4A80AA408FFA}" type="datetime1">
              <a:rPr lang="en-US"/>
              <a:pPr>
                <a:defRPr/>
              </a:pPr>
              <a:t>31/10/2015</a:t>
            </a:fld>
            <a:endParaRPr lang="en-US"/>
          </a:p>
        </p:txBody>
      </p:sp>
      <p:sp>
        <p:nvSpPr>
          <p:cNvPr id="17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1143000" y="6408738"/>
            <a:ext cx="55880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19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2A79FB14-FEF2-41B4-A8DD-B84654975B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39" r:id="rId1"/>
    <p:sldLayoutId id="2147484840" r:id="rId2"/>
    <p:sldLayoutId id="2147484841" r:id="rId3"/>
    <p:sldLayoutId id="2147484842" r:id="rId4"/>
    <p:sldLayoutId id="2147484843" r:id="rId5"/>
    <p:sldLayoutId id="2147484844" r:id="rId6"/>
    <p:sldLayoutId id="2147484845" r:id="rId7"/>
    <p:sldLayoutId id="2147484846" r:id="rId8"/>
    <p:sldLayoutId id="2147484847" r:id="rId9"/>
    <p:sldLayoutId id="2147484848" r:id="rId10"/>
    <p:sldLayoutId id="214748484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>
          <a:solidFill>
            <a:schemeClr val="tx1"/>
          </a:solidFill>
          <a:latin typeface="+mn-lt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>
          <a:solidFill>
            <a:schemeClr val="tx1"/>
          </a:solidFill>
          <a:latin typeface="+mn-lt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>
          <a:solidFill>
            <a:schemeClr val="tx1"/>
          </a:solidFill>
          <a:latin typeface="+mn-lt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5pPr>
      <a:lvl6pPr marL="18288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6pPr>
      <a:lvl7pPr marL="2286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7pPr>
      <a:lvl8pPr marL="27432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8pPr>
      <a:lvl9pPr marL="32004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" name="Date Placeholder 4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E0D3963D-1E00-4C0F-868D-8B2A46D2B444}" type="datetime1">
              <a:rPr lang="en-US"/>
              <a:pPr>
                <a:defRPr/>
              </a:pPr>
              <a:t>31/10/2015</a:t>
            </a:fld>
            <a:endParaRPr lang="en-US"/>
          </a:p>
        </p:txBody>
      </p:sp>
      <p:sp>
        <p:nvSpPr>
          <p:cNvPr id="2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2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9CFD12F7-D920-4090-AB1F-01E73A5368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850" r:id="rId1"/>
    <p:sldLayoutId id="2147484851" r:id="rId2"/>
    <p:sldLayoutId id="2147484852" r:id="rId3"/>
    <p:sldLayoutId id="2147484853" r:id="rId4"/>
    <p:sldLayoutId id="2147484854" r:id="rId5"/>
    <p:sldLayoutId id="2147484855" r:id="rId6"/>
    <p:sldLayoutId id="2147484856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7A5B66A2-D441-4540-B4DE-4A80AA408FFA}" type="datetime1">
              <a:rPr lang="en-US" smtClean="0"/>
              <a:pPr>
                <a:defRPr/>
              </a:pPr>
              <a:t>31/10/2015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2A79FB14-FEF2-41B4-A8DD-B84654975B5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58" r:id="rId1"/>
    <p:sldLayoutId id="2147484859" r:id="rId2"/>
    <p:sldLayoutId id="2147484860" r:id="rId3"/>
    <p:sldLayoutId id="2147484861" r:id="rId4"/>
    <p:sldLayoutId id="2147484862" r:id="rId5"/>
    <p:sldLayoutId id="2147484863" r:id="rId6"/>
    <p:sldLayoutId id="2147484864" r:id="rId7"/>
    <p:sldLayoutId id="2147484865" r:id="rId8"/>
    <p:sldLayoutId id="2147484866" r:id="rId9"/>
    <p:sldLayoutId id="2147484867" r:id="rId10"/>
    <p:sldLayoutId id="2147484868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eemosquitoringtone.org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0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6/60/Grey_square_optical_illusion.PNG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0.xml"/><Relationship Id="rId5" Type="http://schemas.openxmlformats.org/officeDocument/2006/relationships/hyperlink" Target="http://www.freemosquitoringtone.org/" TargetMode="External"/><Relationship Id="rId4" Type="http://schemas.openxmlformats.org/officeDocument/2006/relationships/hyperlink" Target="http://faculty.ksu.edu.sa/alsaleh/default.aspx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18.xm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7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14346" name="Rectangle 10"/>
          <p:cNvSpPr>
            <a:spLocks noGrp="1"/>
          </p:cNvSpPr>
          <p:nvPr>
            <p:ph type="ctrTitle"/>
          </p:nvPr>
        </p:nvSpPr>
        <p:spPr bwMode="auto">
          <a:xfrm>
            <a:off x="609600" y="533400"/>
            <a:ext cx="7848600" cy="38862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King Saud University 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/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College of Engineering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/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IE – 341: “Human Factors Engineering”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/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Fall – 2015 (1</a:t>
            </a:r>
            <a:r>
              <a:rPr lang="en-US" sz="3700" b="0" baseline="30000" dirty="0" smtClean="0">
                <a:solidFill>
                  <a:schemeClr val="tx1"/>
                </a:solidFill>
              </a:rPr>
              <a:t>st</a:t>
            </a:r>
            <a:r>
              <a:rPr lang="en-US" sz="3700" b="0" dirty="0" smtClean="0">
                <a:solidFill>
                  <a:schemeClr val="tx1"/>
                </a:solidFill>
              </a:rPr>
              <a:t> Sem. 1436-7H)</a:t>
            </a:r>
          </a:p>
        </p:txBody>
      </p:sp>
      <p:sp>
        <p:nvSpPr>
          <p:cNvPr id="10244" name="Rectangle 12"/>
          <p:cNvSpPr>
            <a:spLocks noGrp="1"/>
          </p:cNvSpPr>
          <p:nvPr>
            <p:ph type="subTitle" idx="1"/>
          </p:nvPr>
        </p:nvSpPr>
        <p:spPr>
          <a:xfrm>
            <a:off x="533400" y="4648200"/>
            <a:ext cx="8077200" cy="1752600"/>
          </a:xfrm>
        </p:spPr>
        <p:txBody>
          <a:bodyPr/>
          <a:lstStyle/>
          <a:p>
            <a:pPr marL="109538"/>
            <a:r>
              <a:rPr lang="en-US" altLang="en-US" b="1" dirty="0" smtClean="0"/>
              <a:t>Human Capabilities</a:t>
            </a:r>
          </a:p>
          <a:p>
            <a:pPr marL="109538"/>
            <a:r>
              <a:rPr lang="en-US" altLang="en-US" b="1" dirty="0" smtClean="0"/>
              <a:t>Part – B. Hearing (Chapter 6)</a:t>
            </a:r>
          </a:p>
          <a:p>
            <a:pPr marL="109538"/>
            <a:r>
              <a:rPr lang="en-US" altLang="en-US" sz="1900" b="1" dirty="0" smtClean="0"/>
              <a:t>Prepared by: Ahmed M. El-Sherbeeny, PhD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5B6B286-C240-4235-A350-49D711622F96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62000"/>
          </a:xfrm>
        </p:spPr>
        <p:txBody>
          <a:bodyPr/>
          <a:lstStyle/>
          <a:p>
            <a:r>
              <a:rPr lang="en-US" sz="3300" dirty="0" smtClean="0">
                <a:solidFill>
                  <a:schemeClr val="tx1"/>
                </a:solidFill>
              </a:rPr>
              <a:t>Cont. Ear Anatomy</a:t>
            </a:r>
            <a:r>
              <a:rPr lang="en-US" sz="3300" dirty="0">
                <a:solidFill>
                  <a:schemeClr val="tx1"/>
                </a:solidFill>
              </a:rPr>
              <a:t>: </a:t>
            </a:r>
            <a:r>
              <a:rPr lang="en-US" sz="3300" dirty="0" smtClean="0">
                <a:solidFill>
                  <a:schemeClr val="tx1"/>
                </a:solidFill>
              </a:rPr>
              <a:t>Cont. Middle </a:t>
            </a:r>
            <a:r>
              <a:rPr lang="en-US" sz="3300" dirty="0">
                <a:solidFill>
                  <a:schemeClr val="tx1"/>
                </a:solidFill>
              </a:rPr>
              <a:t>Ear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                  </a:t>
            </a:r>
            <a:fld id="{B7703AD2-85CE-436C-9CB6-A6E335231651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71500" y="731837"/>
            <a:ext cx="8343900" cy="6049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endParaRPr lang="en-US" sz="1200" dirty="0" smtClean="0"/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Intense impulse </a:t>
            </a:r>
            <a:r>
              <a:rPr lang="en-US" dirty="0" smtClean="0">
                <a:solidFill>
                  <a:schemeClr val="tx1"/>
                </a:solidFill>
              </a:rPr>
              <a:t>noise:</a:t>
            </a:r>
            <a:endParaRPr lang="en-US" dirty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Muscle </a:t>
            </a:r>
            <a:r>
              <a:rPr lang="en-US" dirty="0">
                <a:solidFill>
                  <a:schemeClr val="tx1"/>
                </a:solidFill>
              </a:rPr>
              <a:t>contraction delay </a:t>
            </a:r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en-US" dirty="0">
                <a:solidFill>
                  <a:schemeClr val="tx1"/>
                </a:solidFill>
              </a:rPr>
              <a:t>Latency: 35 – 150 </a:t>
            </a:r>
            <a:r>
              <a:rPr lang="en-US" dirty="0" err="1">
                <a:solidFill>
                  <a:schemeClr val="tx1"/>
                </a:solidFill>
              </a:rPr>
              <a:t>ms</a:t>
            </a:r>
            <a:r>
              <a:rPr lang="en-US" dirty="0">
                <a:solidFill>
                  <a:schemeClr val="tx1"/>
                </a:solidFill>
              </a:rPr>
              <a:t>) 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Not </a:t>
            </a:r>
            <a:r>
              <a:rPr lang="en-US" dirty="0">
                <a:solidFill>
                  <a:schemeClr val="tx1"/>
                </a:solidFill>
              </a:rPr>
              <a:t>much protection against initial impulse 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Protection </a:t>
            </a:r>
            <a:r>
              <a:rPr lang="en-US" dirty="0">
                <a:solidFill>
                  <a:schemeClr val="tx1"/>
                </a:solidFill>
              </a:rPr>
              <a:t>against subsequent </a:t>
            </a:r>
            <a:r>
              <a:rPr lang="en-US" dirty="0" smtClean="0">
                <a:solidFill>
                  <a:schemeClr val="tx1"/>
                </a:solidFill>
              </a:rPr>
              <a:t>impulses; interval </a:t>
            </a:r>
            <a:r>
              <a:rPr lang="en-US" dirty="0">
                <a:solidFill>
                  <a:schemeClr val="tx1"/>
                </a:solidFill>
              </a:rPr>
              <a:t>less than one second </a:t>
            </a:r>
          </a:p>
        </p:txBody>
      </p:sp>
    </p:spTree>
    <p:extLst>
      <p:ext uri="{BB962C8B-B14F-4D97-AF65-F5344CB8AC3E}">
        <p14:creationId xmlns:p14="http://schemas.microsoft.com/office/powerpoint/2010/main" val="172286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62000"/>
          </a:xfrm>
        </p:spPr>
        <p:txBody>
          <a:bodyPr/>
          <a:lstStyle/>
          <a:p>
            <a:r>
              <a:rPr lang="en-US" sz="3300" dirty="0" smtClean="0">
                <a:solidFill>
                  <a:schemeClr val="tx1"/>
                </a:solidFill>
              </a:rPr>
              <a:t>Cont. Ear Anatomy</a:t>
            </a:r>
            <a:r>
              <a:rPr lang="en-US" sz="3300" dirty="0">
                <a:solidFill>
                  <a:schemeClr val="tx1"/>
                </a:solidFill>
              </a:rPr>
              <a:t>: Inner Ear – </a:t>
            </a:r>
            <a:r>
              <a:rPr lang="en-US" sz="3300" i="1" dirty="0">
                <a:solidFill>
                  <a:schemeClr val="tx1"/>
                </a:solidFill>
              </a:rPr>
              <a:t>cochlea</a:t>
            </a:r>
            <a:r>
              <a:rPr lang="en-US" sz="3300" dirty="0">
                <a:solidFill>
                  <a:schemeClr val="tx1"/>
                </a:solidFill>
              </a:rPr>
              <a:t>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                  </a:t>
            </a:r>
            <a:fld id="{B7703AD2-85CE-436C-9CB6-A6E335231651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71500" y="731837"/>
            <a:ext cx="8572500" cy="6049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endParaRPr lang="en-US" sz="1200" dirty="0" smtClean="0"/>
          </a:p>
          <a:p>
            <a:r>
              <a:rPr lang="en-US" sz="2600" dirty="0">
                <a:solidFill>
                  <a:schemeClr val="tx1"/>
                </a:solidFill>
              </a:rPr>
              <a:t>Spiral (Snail) </a:t>
            </a:r>
          </a:p>
          <a:p>
            <a:endParaRPr lang="en-US" sz="2600" dirty="0">
              <a:solidFill>
                <a:schemeClr val="tx1"/>
              </a:solidFill>
            </a:endParaRPr>
          </a:p>
          <a:p>
            <a:r>
              <a:rPr lang="en-US" sz="2600" dirty="0">
                <a:solidFill>
                  <a:schemeClr val="tx1"/>
                </a:solidFill>
              </a:rPr>
              <a:t>30 mm long (uncoiled) </a:t>
            </a:r>
          </a:p>
          <a:p>
            <a:endParaRPr lang="en-US" sz="2600" dirty="0">
              <a:solidFill>
                <a:schemeClr val="tx1"/>
              </a:solidFill>
            </a:endParaRPr>
          </a:p>
          <a:p>
            <a:r>
              <a:rPr lang="en-US" sz="2600" dirty="0">
                <a:solidFill>
                  <a:schemeClr val="tx1"/>
                </a:solidFill>
              </a:rPr>
              <a:t>Filled with fluid </a:t>
            </a:r>
          </a:p>
          <a:p>
            <a:endParaRPr lang="en-US" sz="2600" dirty="0">
              <a:solidFill>
                <a:schemeClr val="tx1"/>
              </a:solidFill>
            </a:endParaRPr>
          </a:p>
          <a:p>
            <a:r>
              <a:rPr lang="en-US" sz="2600" dirty="0">
                <a:solidFill>
                  <a:schemeClr val="tx1"/>
                </a:solidFill>
              </a:rPr>
              <a:t>Stapes  </a:t>
            </a:r>
            <a:r>
              <a:rPr lang="en-US" sz="2600" dirty="0">
                <a:solidFill>
                  <a:schemeClr val="tx1"/>
                </a:solidFill>
                <a:sym typeface="Wingdings" pitchFamily="2" charset="2"/>
              </a:rPr>
              <a:t>  Piston  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/>
            </a:r>
            <a:b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</a:b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                    </a:t>
            </a:r>
            <a:r>
              <a:rPr lang="en-US" sz="2600" dirty="0">
                <a:solidFill>
                  <a:schemeClr val="tx1"/>
                </a:solidFill>
                <a:sym typeface="Wingdings" pitchFamily="2" charset="2"/>
              </a:rPr>
              <a:t>fluid back 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&amp; </a:t>
            </a:r>
            <a:r>
              <a:rPr lang="en-US" sz="2600" dirty="0">
                <a:solidFill>
                  <a:schemeClr val="tx1"/>
                </a:solidFill>
                <a:sym typeface="Wingdings" pitchFamily="2" charset="2"/>
              </a:rPr>
              <a:t>forth in response to pressure </a:t>
            </a:r>
            <a:endParaRPr lang="en-US" sz="2600" dirty="0" smtClean="0">
              <a:solidFill>
                <a:schemeClr val="tx1"/>
              </a:solidFill>
              <a:sym typeface="Wingdings" pitchFamily="2" charset="2"/>
            </a:endParaRPr>
          </a:p>
          <a:p>
            <a:endParaRPr lang="en-US" sz="2600" dirty="0" smtClean="0">
              <a:solidFill>
                <a:schemeClr val="tx1"/>
              </a:solidFill>
            </a:endParaRPr>
          </a:p>
          <a:p>
            <a:r>
              <a:rPr lang="en-US" sz="2600" dirty="0" smtClean="0">
                <a:solidFill>
                  <a:schemeClr val="tx1"/>
                </a:solidFill>
              </a:rPr>
              <a:t>Fluid </a:t>
            </a:r>
            <a:r>
              <a:rPr lang="en-US" sz="2600" dirty="0">
                <a:solidFill>
                  <a:schemeClr val="tx1"/>
                </a:solidFill>
              </a:rPr>
              <a:t>movement  </a:t>
            </a:r>
            <a:r>
              <a:rPr lang="en-US" sz="2600" dirty="0">
                <a:solidFill>
                  <a:schemeClr val="tx1"/>
                </a:solidFill>
                <a:sym typeface="Wingdings" pitchFamily="2" charset="2"/>
              </a:rPr>
              <a:t>  basilar 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membrane</a:t>
            </a:r>
            <a:b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</a:b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                                    </a:t>
            </a:r>
            <a:r>
              <a:rPr lang="en-US" sz="2600" dirty="0">
                <a:solidFill>
                  <a:schemeClr val="tx1"/>
                </a:solidFill>
                <a:sym typeface="Wingdings" pitchFamily="2" charset="2"/>
              </a:rPr>
              <a:t>  vibration to </a:t>
            </a:r>
            <a:r>
              <a:rPr lang="en-US" sz="2600" i="1" dirty="0">
                <a:solidFill>
                  <a:schemeClr val="tx1"/>
                </a:solidFill>
                <a:sym typeface="Wingdings" pitchFamily="2" charset="2"/>
              </a:rPr>
              <a:t>organ of </a:t>
            </a:r>
            <a:r>
              <a:rPr lang="en-US" sz="2600" i="1" dirty="0" err="1">
                <a:solidFill>
                  <a:schemeClr val="tx1"/>
                </a:solidFill>
                <a:sym typeface="Wingdings" pitchFamily="2" charset="2"/>
              </a:rPr>
              <a:t>Corti</a:t>
            </a:r>
            <a:r>
              <a:rPr lang="en-US" sz="2600" dirty="0">
                <a:solidFill>
                  <a:schemeClr val="tx1"/>
                </a:solidFill>
                <a:sym typeface="Wingdings" pitchFamily="2" charset="2"/>
              </a:rPr>
              <a:t> </a:t>
            </a:r>
          </a:p>
          <a:p>
            <a:endParaRPr lang="en-US" sz="2600" dirty="0">
              <a:solidFill>
                <a:schemeClr val="tx1"/>
              </a:solidFill>
              <a:sym typeface="Wingdings" pitchFamily="2" charset="2"/>
            </a:endParaRPr>
          </a:p>
          <a:p>
            <a:r>
              <a:rPr lang="en-US" sz="2600" dirty="0">
                <a:solidFill>
                  <a:schemeClr val="tx1"/>
                </a:solidFill>
                <a:sym typeface="Wingdings" pitchFamily="2" charset="2"/>
              </a:rPr>
              <a:t>Organ of </a:t>
            </a:r>
            <a:r>
              <a:rPr lang="en-US" sz="2600" dirty="0" err="1">
                <a:solidFill>
                  <a:schemeClr val="tx1"/>
                </a:solidFill>
                <a:sym typeface="Wingdings" pitchFamily="2" charset="2"/>
              </a:rPr>
              <a:t>Corti</a:t>
            </a:r>
            <a:r>
              <a:rPr lang="en-US" sz="2600" dirty="0">
                <a:solidFill>
                  <a:schemeClr val="tx1"/>
                </a:solidFill>
                <a:sym typeface="Wingdings" pitchFamily="2" charset="2"/>
              </a:rPr>
              <a:t> </a:t>
            </a:r>
          </a:p>
          <a:p>
            <a:pPr lvl="1"/>
            <a:r>
              <a:rPr lang="en-US" sz="1700" dirty="0">
                <a:solidFill>
                  <a:schemeClr val="tx1"/>
                </a:solidFill>
              </a:rPr>
              <a:t>Hair cells &amp; nerve endings </a:t>
            </a:r>
          </a:p>
          <a:p>
            <a:pPr lvl="1"/>
            <a:r>
              <a:rPr lang="en-US" sz="1700" dirty="0">
                <a:solidFill>
                  <a:schemeClr val="tx1"/>
                </a:solidFill>
              </a:rPr>
              <a:t>Sensitive to changes in </a:t>
            </a:r>
            <a:r>
              <a:rPr lang="en-US" sz="1700" dirty="0" smtClean="0">
                <a:solidFill>
                  <a:schemeClr val="tx1"/>
                </a:solidFill>
              </a:rPr>
              <a:t>pressure</a:t>
            </a:r>
            <a:endParaRPr lang="en-US" sz="1700" dirty="0">
              <a:solidFill>
                <a:schemeClr val="tx1"/>
              </a:solidFill>
            </a:endParaRPr>
          </a:p>
          <a:p>
            <a:pPr lvl="1"/>
            <a:r>
              <a:rPr lang="en-US" sz="1700" dirty="0" smtClean="0">
                <a:solidFill>
                  <a:schemeClr val="tx1"/>
                </a:solidFill>
              </a:rPr>
              <a:t>Transmits sound to </a:t>
            </a:r>
            <a:r>
              <a:rPr lang="en-US" sz="1700" dirty="0">
                <a:solidFill>
                  <a:schemeClr val="tx1"/>
                </a:solidFill>
              </a:rPr>
              <a:t>brain via auditory nerve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801624"/>
            <a:ext cx="4648200" cy="260299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4851163"/>
            <a:ext cx="3048000" cy="1959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40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71600"/>
          </a:xfrm>
        </p:spPr>
        <p:txBody>
          <a:bodyPr/>
          <a:lstStyle/>
          <a:p>
            <a:r>
              <a:rPr lang="en-US" sz="3300" dirty="0" smtClean="0">
                <a:solidFill>
                  <a:schemeClr val="tx1"/>
                </a:solidFill>
              </a:rPr>
              <a:t>Cont. Ear Anatomy</a:t>
            </a:r>
            <a:r>
              <a:rPr lang="en-US" sz="3300" dirty="0">
                <a:solidFill>
                  <a:schemeClr val="tx1"/>
                </a:solidFill>
              </a:rPr>
              <a:t>: </a:t>
            </a:r>
            <a:r>
              <a:rPr lang="en-US" sz="3300" dirty="0" smtClean="0">
                <a:solidFill>
                  <a:schemeClr val="tx1"/>
                </a:solidFill>
              </a:rPr>
              <a:t/>
            </a:r>
            <a:br>
              <a:rPr lang="en-US" sz="3300" dirty="0" smtClean="0">
                <a:solidFill>
                  <a:schemeClr val="tx1"/>
                </a:solidFill>
              </a:rPr>
            </a:br>
            <a:r>
              <a:rPr lang="en-US" sz="3300" dirty="0" smtClean="0">
                <a:solidFill>
                  <a:schemeClr val="tx1"/>
                </a:solidFill>
              </a:rPr>
              <a:t>Conversion </a:t>
            </a:r>
            <a:r>
              <a:rPr lang="en-US" sz="3300" dirty="0">
                <a:solidFill>
                  <a:schemeClr val="tx1"/>
                </a:solidFill>
              </a:rPr>
              <a:t>of Sound Waves to Sensations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                  </a:t>
            </a:r>
            <a:fld id="{B7703AD2-85CE-436C-9CB6-A6E335231651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71500" y="1524000"/>
            <a:ext cx="85725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endParaRPr lang="en-US" sz="1200" dirty="0" smtClean="0"/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Place (resonance) theories  </a:t>
            </a:r>
          </a:p>
          <a:p>
            <a:pPr lvl="1"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Fibers of basilar membrane like piano </a:t>
            </a:r>
            <a:r>
              <a:rPr lang="en-US" dirty="0" smtClean="0">
                <a:solidFill>
                  <a:schemeClr val="tx1"/>
                </a:solidFill>
              </a:rPr>
              <a:t>strings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Different fibers are sensitive differently to different frequencies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Temporal </a:t>
            </a:r>
            <a:r>
              <a:rPr lang="en-US" dirty="0">
                <a:solidFill>
                  <a:schemeClr val="tx1"/>
                </a:solidFill>
              </a:rPr>
              <a:t>theories </a:t>
            </a:r>
          </a:p>
          <a:p>
            <a:pPr lvl="1"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Pitch is related to time pattern of neural impulses emitted by the fibers </a:t>
            </a:r>
            <a:endParaRPr lang="en-US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Current understanding: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Place theory: high tones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Temporal theory: low tones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Combination of both (i.e. complementary): middle tones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92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dirty="0">
                <a:solidFill>
                  <a:schemeClr val="tx1"/>
                </a:solidFill>
              </a:rPr>
              <a:t>Nature and Measurement of Sounds</a:t>
            </a:r>
            <a:endParaRPr lang="en-US" sz="3700" b="0" dirty="0" smtClean="0">
              <a:solidFill>
                <a:schemeClr val="tx1"/>
              </a:solidFill>
            </a:endParaRPr>
          </a:p>
        </p:txBody>
      </p:sp>
      <p:sp>
        <p:nvSpPr>
          <p:cNvPr id="12292" name="Rectangle 4"/>
          <p:cNvSpPr>
            <a:spLocks noGrp="1"/>
          </p:cNvSpPr>
          <p:nvPr>
            <p:ph idx="1"/>
          </p:nvPr>
        </p:nvSpPr>
        <p:spPr>
          <a:xfrm>
            <a:off x="533400" y="914400"/>
            <a:ext cx="8229600" cy="59436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Direct vs. Indirect hearing:</a:t>
            </a:r>
          </a:p>
          <a:p>
            <a:pPr lvl="1"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Direct hearing: e.g. baby’s natural cry</a:t>
            </a:r>
          </a:p>
          <a:p>
            <a:pPr lvl="1"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Indirect hearing: e.g. doorbell ⇒ someone at door</a:t>
            </a:r>
          </a:p>
          <a:p>
            <a:pPr lvl="1"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Indirect stimulus can be more effective than direct</a:t>
            </a:r>
          </a:p>
          <a:p>
            <a:pPr lvl="2"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e.g. fire alarm (100% detectable) vs. heat/smoke (75%)</a:t>
            </a:r>
          </a:p>
          <a:p>
            <a:pPr lvl="1">
              <a:lnSpc>
                <a:spcPct val="150000"/>
              </a:lnSpc>
            </a:pPr>
            <a:endParaRPr lang="en-US" altLang="en-US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Nature and Measurement of Sounds</a:t>
            </a:r>
          </a:p>
          <a:p>
            <a:pPr lvl="1">
              <a:lnSpc>
                <a:spcPct val="150000"/>
              </a:lnSpc>
            </a:pPr>
            <a:r>
              <a:rPr lang="en-GB" altLang="en-US" b="1" dirty="0" smtClean="0">
                <a:solidFill>
                  <a:schemeClr val="tx1"/>
                </a:solidFill>
              </a:rPr>
              <a:t>Sound</a:t>
            </a:r>
            <a:r>
              <a:rPr lang="en-GB" altLang="en-US" dirty="0" smtClean="0">
                <a:solidFill>
                  <a:schemeClr val="tx1"/>
                </a:solidFill>
              </a:rPr>
              <a:t> is created by vibrations from a source and is transmitted through a medium (such as atmosphere) to the ear</a:t>
            </a:r>
          </a:p>
          <a:p>
            <a:pPr lvl="1">
              <a:lnSpc>
                <a:spcPct val="150000"/>
              </a:lnSpc>
            </a:pPr>
            <a:r>
              <a:rPr lang="en-GB" altLang="en-US" dirty="0" smtClean="0">
                <a:solidFill>
                  <a:schemeClr val="tx1"/>
                </a:solidFill>
              </a:rPr>
              <a:t>Two primary attributes of sound:</a:t>
            </a:r>
          </a:p>
          <a:p>
            <a:pPr lvl="2">
              <a:lnSpc>
                <a:spcPct val="150000"/>
              </a:lnSpc>
            </a:pPr>
            <a:r>
              <a:rPr lang="en-GB" altLang="en-US" b="1" dirty="0" smtClean="0">
                <a:solidFill>
                  <a:schemeClr val="tx1"/>
                </a:solidFill>
              </a:rPr>
              <a:t>Frequency</a:t>
            </a:r>
          </a:p>
          <a:p>
            <a:pPr lvl="2">
              <a:lnSpc>
                <a:spcPct val="150000"/>
              </a:lnSpc>
            </a:pPr>
            <a:r>
              <a:rPr lang="en-GB" altLang="en-US" b="1" dirty="0" smtClean="0">
                <a:solidFill>
                  <a:schemeClr val="tx1"/>
                </a:solidFill>
              </a:rPr>
              <a:t>Intensity</a:t>
            </a:r>
            <a:r>
              <a:rPr lang="en-GB" altLang="en-US" dirty="0" smtClean="0">
                <a:solidFill>
                  <a:schemeClr val="tx1"/>
                </a:solidFill>
              </a:rPr>
              <a:t> (or </a:t>
            </a:r>
            <a:r>
              <a:rPr lang="en-GB" altLang="en-US" b="1" dirty="0" smtClean="0">
                <a:solidFill>
                  <a:schemeClr val="tx1"/>
                </a:solidFill>
              </a:rPr>
              <a:t>amplitude</a:t>
            </a:r>
            <a:r>
              <a:rPr lang="en-GB" altLang="en-US" dirty="0" smtClean="0">
                <a:solidFill>
                  <a:schemeClr val="tx1"/>
                </a:solidFill>
              </a:rPr>
              <a:t>)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>
              <a:buFont typeface="Wingdings 3" pitchFamily="18" charset="2"/>
              <a:buNone/>
            </a:pP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28455-C332-437E-AEDC-663B4D92BBA9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</a:t>
            </a:r>
            <a:r>
              <a:rPr lang="en-US" sz="3700" dirty="0">
                <a:solidFill>
                  <a:schemeClr val="tx1"/>
                </a:solidFill>
              </a:rPr>
              <a:t>Nature and Measurement of Sounds</a:t>
            </a:r>
            <a:endParaRPr lang="en-US" sz="3700" b="0" dirty="0" smtClean="0">
              <a:solidFill>
                <a:schemeClr val="tx1"/>
              </a:solidFill>
            </a:endParaRPr>
          </a:p>
        </p:txBody>
      </p:sp>
      <p:sp>
        <p:nvSpPr>
          <p:cNvPr id="13316" name="Rectangle 4"/>
          <p:cNvSpPr>
            <a:spLocks noGrp="1"/>
          </p:cNvSpPr>
          <p:nvPr>
            <p:ph idx="1"/>
          </p:nvPr>
        </p:nvSpPr>
        <p:spPr>
          <a:xfrm>
            <a:off x="533400" y="914400"/>
            <a:ext cx="76200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Frequency of Sound Waves :</a:t>
            </a:r>
          </a:p>
          <a:p>
            <a:pPr lvl="1"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When sound is generated,</a:t>
            </a:r>
          </a:p>
          <a:p>
            <a:pPr lvl="2"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vibration ⇒ air molecules to move back and forth</a:t>
            </a:r>
          </a:p>
          <a:p>
            <a:pPr lvl="2"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this alternation ⇒ ↑ and ↓ in air pressure</a:t>
            </a:r>
          </a:p>
          <a:p>
            <a:pPr lvl="1">
              <a:lnSpc>
                <a:spcPct val="150000"/>
              </a:lnSpc>
            </a:pPr>
            <a:r>
              <a:rPr lang="en-GB" altLang="en-US" dirty="0" smtClean="0">
                <a:solidFill>
                  <a:schemeClr val="tx1"/>
                </a:solidFill>
              </a:rPr>
              <a:t>Vibration forms sinusoidal (sine) waves</a:t>
            </a:r>
          </a:p>
          <a:p>
            <a:pPr lvl="2">
              <a:lnSpc>
                <a:spcPct val="150000"/>
              </a:lnSpc>
            </a:pPr>
            <a:r>
              <a:rPr lang="en-GB" altLang="en-US" dirty="0" smtClean="0">
                <a:solidFill>
                  <a:schemeClr val="tx1"/>
                </a:solidFill>
              </a:rPr>
              <a:t>height of wave above and below the midline represents the amount of above-normal and below-normal air pressure respectively</a:t>
            </a:r>
          </a:p>
          <a:p>
            <a:pPr lvl="2">
              <a:lnSpc>
                <a:spcPct val="150000"/>
              </a:lnSpc>
            </a:pPr>
            <a:r>
              <a:rPr lang="en-GB" altLang="en-US" dirty="0" smtClean="0">
                <a:solidFill>
                  <a:schemeClr val="tx1"/>
                </a:solidFill>
              </a:rPr>
              <a:t>The waveform above the midline is the image of the waveform below the midline in a sine wave.</a:t>
            </a:r>
          </a:p>
          <a:p>
            <a:pPr lvl="2">
              <a:lnSpc>
                <a:spcPct val="150000"/>
              </a:lnSpc>
            </a:pPr>
            <a:r>
              <a:rPr lang="en-GB" altLang="en-US" dirty="0" smtClean="0">
                <a:solidFill>
                  <a:schemeClr val="tx1"/>
                </a:solidFill>
              </a:rPr>
              <a:t>The waveform repeats itself again and again in a sine wave</a:t>
            </a:r>
          </a:p>
          <a:p>
            <a:pPr lvl="2">
              <a:lnSpc>
                <a:spcPct val="150000"/>
              </a:lnSpc>
            </a:pPr>
            <a:r>
              <a:rPr lang="en-GB" altLang="en-US" b="1" dirty="0" smtClean="0">
                <a:solidFill>
                  <a:schemeClr val="tx1"/>
                </a:solidFill>
              </a:rPr>
              <a:t>frequency</a:t>
            </a:r>
            <a:r>
              <a:rPr lang="en-GB" altLang="en-US" dirty="0" smtClean="0">
                <a:solidFill>
                  <a:schemeClr val="tx1"/>
                </a:solidFill>
              </a:rPr>
              <a:t> of sound:</a:t>
            </a:r>
          </a:p>
          <a:p>
            <a:pPr lvl="3">
              <a:lnSpc>
                <a:spcPct val="150000"/>
              </a:lnSpc>
            </a:pPr>
            <a:r>
              <a:rPr lang="en-GB" altLang="en-US" dirty="0" smtClean="0">
                <a:solidFill>
                  <a:schemeClr val="tx1"/>
                </a:solidFill>
              </a:rPr>
              <a:t>“number of cycles per second”</a:t>
            </a:r>
          </a:p>
          <a:p>
            <a:pPr lvl="3">
              <a:lnSpc>
                <a:spcPct val="150000"/>
              </a:lnSpc>
            </a:pPr>
            <a:r>
              <a:rPr lang="en-GB" altLang="en-US" dirty="0" smtClean="0">
                <a:solidFill>
                  <a:schemeClr val="tx1"/>
                </a:solidFill>
              </a:rPr>
              <a:t>expressed in: hertz (Hz) ; 1 Hz ≡ 1cycle / 1 second</a:t>
            </a: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BD9355-FC42-4551-B68A-945F62432CA8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dirty="0">
                <a:solidFill>
                  <a:schemeClr val="tx1"/>
                </a:solidFill>
              </a:rPr>
              <a:t>Cont. Nature and Measurement of Sounds</a:t>
            </a:r>
            <a:endParaRPr lang="en-US" sz="3700" b="0" dirty="0" smtClean="0">
              <a:solidFill>
                <a:schemeClr val="tx1"/>
              </a:solidFill>
            </a:endParaRPr>
          </a:p>
        </p:txBody>
      </p:sp>
      <p:sp>
        <p:nvSpPr>
          <p:cNvPr id="14341" name="Rectangle 4"/>
          <p:cNvSpPr>
            <a:spLocks noGrp="1"/>
          </p:cNvSpPr>
          <p:nvPr>
            <p:ph idx="1"/>
          </p:nvPr>
        </p:nvSpPr>
        <p:spPr>
          <a:xfrm>
            <a:off x="533400" y="9144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Cont. Frequency of Sound Waves 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Sinusoidal wave created by a simple sound-generating source</a:t>
            </a:r>
          </a:p>
          <a:p>
            <a:endParaRPr lang="en-US" alt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EFE95-46E7-49C0-9C70-0EFA7A0D4AE3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7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2523444"/>
            <a:ext cx="9053416" cy="31153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dirty="0">
                <a:solidFill>
                  <a:schemeClr val="tx1"/>
                </a:solidFill>
              </a:rPr>
              <a:t>Cont. Nature and Measurement of Sounds</a:t>
            </a:r>
            <a:endParaRPr lang="en-US" sz="3700" b="0" dirty="0" smtClean="0">
              <a:solidFill>
                <a:schemeClr val="tx1"/>
              </a:solidFill>
            </a:endParaRP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914400"/>
            <a:ext cx="7620000" cy="59436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Cont. Frequency of Sound Waves :</a:t>
            </a:r>
          </a:p>
          <a:p>
            <a:pPr lvl="1">
              <a:lnSpc>
                <a:spcPct val="150000"/>
              </a:lnSpc>
            </a:pPr>
            <a:r>
              <a:rPr lang="en-GB" altLang="en-US" dirty="0" smtClean="0">
                <a:solidFill>
                  <a:schemeClr val="tx1"/>
                </a:solidFill>
              </a:rPr>
              <a:t>The human ear is sensitive to frequencies </a:t>
            </a:r>
          </a:p>
          <a:p>
            <a:pPr lvl="2">
              <a:lnSpc>
                <a:spcPct val="150000"/>
              </a:lnSpc>
            </a:pPr>
            <a:r>
              <a:rPr lang="en-GB" altLang="en-US" dirty="0" smtClean="0">
                <a:solidFill>
                  <a:schemeClr val="tx1"/>
                </a:solidFill>
              </a:rPr>
              <a:t>20 to 20,000 Hz</a:t>
            </a:r>
          </a:p>
          <a:p>
            <a:pPr lvl="2">
              <a:lnSpc>
                <a:spcPct val="150000"/>
              </a:lnSpc>
            </a:pPr>
            <a:r>
              <a:rPr lang="en-GB" altLang="en-US" dirty="0" smtClean="0">
                <a:solidFill>
                  <a:schemeClr val="tx1"/>
                </a:solidFill>
              </a:rPr>
              <a:t>highest sensitivity: between 1,000 to 3,000 Hz</a:t>
            </a:r>
          </a:p>
          <a:p>
            <a:pPr lvl="1">
              <a:lnSpc>
                <a:spcPct val="150000"/>
              </a:lnSpc>
            </a:pPr>
            <a:r>
              <a:rPr lang="en-GB" altLang="en-US" dirty="0" smtClean="0">
                <a:solidFill>
                  <a:schemeClr val="tx1"/>
                </a:solidFill>
              </a:rPr>
              <a:t>Ear is not equally sensitive to all frequencies</a:t>
            </a:r>
          </a:p>
          <a:p>
            <a:pPr lvl="1">
              <a:lnSpc>
                <a:spcPct val="150000"/>
              </a:lnSpc>
            </a:pPr>
            <a:r>
              <a:rPr lang="en-GB" altLang="en-US" dirty="0" smtClean="0">
                <a:solidFill>
                  <a:schemeClr val="tx1"/>
                </a:solidFill>
              </a:rPr>
              <a:t>People differ in their relative sensitivities to various </a:t>
            </a:r>
            <a:r>
              <a:rPr lang="en-GB" altLang="en-US" dirty="0" smtClean="0">
                <a:solidFill>
                  <a:schemeClr val="tx1"/>
                </a:solidFill>
              </a:rPr>
              <a:t>frequencies</a:t>
            </a:r>
          </a:p>
          <a:p>
            <a:pPr lvl="1">
              <a:lnSpc>
                <a:spcPct val="150000"/>
              </a:lnSpc>
            </a:pPr>
            <a:r>
              <a:rPr lang="en-US" altLang="en-US" dirty="0">
                <a:solidFill>
                  <a:schemeClr val="tx1"/>
                </a:solidFill>
              </a:rPr>
              <a:t>See what frequencies you can/can’t hear at the following Web Site: </a:t>
            </a:r>
            <a:r>
              <a:rPr lang="en-US" altLang="en-US" dirty="0">
                <a:solidFill>
                  <a:schemeClr val="tx1"/>
                </a:solidFill>
                <a:hlinkClick r:id="rId3"/>
              </a:rPr>
              <a:t>The Mosquito Ringtone</a:t>
            </a:r>
            <a:r>
              <a:rPr lang="en-US" altLang="en-US" dirty="0">
                <a:solidFill>
                  <a:schemeClr val="tx1"/>
                </a:solidFill>
              </a:rPr>
              <a:t> </a:t>
            </a:r>
            <a:r>
              <a:rPr lang="en-US" altLang="en-US" dirty="0" smtClean="0">
                <a:solidFill>
                  <a:schemeClr val="tx1"/>
                </a:solidFill>
              </a:rPr>
              <a:t> (</a:t>
            </a:r>
            <a:r>
              <a:rPr lang="en-US" altLang="en-US" dirty="0" smtClean="0">
                <a:solidFill>
                  <a:schemeClr val="tx1"/>
                </a:solidFill>
                <a:hlinkClick r:id="rId3"/>
              </a:rPr>
              <a:t>http</a:t>
            </a:r>
            <a:r>
              <a:rPr lang="en-US" altLang="en-US" dirty="0">
                <a:solidFill>
                  <a:schemeClr val="tx1"/>
                </a:solidFill>
                <a:hlinkClick r:id="rId3"/>
              </a:rPr>
              <a:t>://www.freemosquitoringtone.org</a:t>
            </a:r>
            <a:r>
              <a:rPr lang="en-US" altLang="en-US" dirty="0" smtClean="0">
                <a:solidFill>
                  <a:schemeClr val="tx1"/>
                </a:solidFill>
                <a:hlinkClick r:id="rId3"/>
              </a:rPr>
              <a:t>/</a:t>
            </a:r>
            <a:r>
              <a:rPr lang="en-US" altLang="en-US" dirty="0" smtClean="0">
                <a:solidFill>
                  <a:schemeClr val="tx1"/>
                </a:solidFill>
              </a:rPr>
              <a:t>) </a:t>
            </a:r>
          </a:p>
          <a:p>
            <a:pPr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Pitch</a:t>
            </a:r>
          </a:p>
          <a:p>
            <a:pPr lvl="1"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Highness or lowness of a </a:t>
            </a:r>
            <a:r>
              <a:rPr lang="en-US" dirty="0" smtClean="0">
                <a:solidFill>
                  <a:schemeClr val="tx1"/>
                </a:solidFill>
              </a:rPr>
              <a:t>tone</a:t>
            </a:r>
          </a:p>
          <a:p>
            <a:pPr lvl="1"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High frequencies 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 high pitched </a:t>
            </a:r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tones</a:t>
            </a:r>
          </a:p>
          <a:p>
            <a:pPr lvl="1"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Low frequencies  low pitched tones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</a:pPr>
            <a:endParaRPr lang="en-GB" altLang="en-US" dirty="0" smtClean="0"/>
          </a:p>
          <a:p>
            <a:pPr lvl="1">
              <a:lnSpc>
                <a:spcPct val="150000"/>
              </a:lnSpc>
            </a:pPr>
            <a:endParaRPr lang="en-GB" alt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CC3BCC-B690-4DEC-A112-0F5A23069886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187" t="38046" r="5946" b="34744"/>
          <a:stretch/>
        </p:blipFill>
        <p:spPr>
          <a:xfrm>
            <a:off x="7010400" y="4411054"/>
            <a:ext cx="1939896" cy="1657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dirty="0">
                <a:solidFill>
                  <a:schemeClr val="tx1"/>
                </a:solidFill>
              </a:rPr>
              <a:t>Cont. Nature and Measurement of Sounds</a:t>
            </a:r>
            <a:endParaRPr lang="en-US" sz="3700" b="0" dirty="0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364" name="Rectangle 4"/>
              <p:cNvSpPr>
                <a:spLocks noGrp="1"/>
              </p:cNvSpPr>
              <p:nvPr>
                <p:ph idx="1"/>
              </p:nvPr>
            </p:nvSpPr>
            <p:spPr>
              <a:xfrm>
                <a:off x="533400" y="914400"/>
                <a:ext cx="7620000" cy="5943600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en-US" dirty="0" smtClean="0">
                    <a:solidFill>
                      <a:schemeClr val="tx1"/>
                    </a:solidFill>
                  </a:rPr>
                  <a:t>Intensity 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of Sound (amplitude/loudness):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dirty="0">
                    <a:solidFill>
                      <a:schemeClr val="tx1"/>
                    </a:solidFill>
                  </a:rPr>
                  <a:t>Sensation of loudness</a:t>
                </a:r>
                <a:endParaRPr lang="en-US" altLang="en-US" dirty="0" smtClean="0">
                  <a:solidFill>
                    <a:schemeClr val="tx1"/>
                  </a:solidFill>
                </a:endParaRPr>
              </a:p>
              <a:p>
                <a:pPr lvl="1">
                  <a:lnSpc>
                    <a:spcPct val="150000"/>
                  </a:lnSpc>
                </a:pPr>
                <a:r>
                  <a:rPr lang="en-US" altLang="en-US" dirty="0" smtClean="0">
                    <a:solidFill>
                      <a:schemeClr val="tx1"/>
                    </a:solidFill>
                  </a:rPr>
                  <a:t>defined 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in terms of power per unit 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area (</a:t>
                </a:r>
                <a14:m>
                  <m:oMath xmlns:m="http://schemas.openxmlformats.org/officeDocument/2006/math">
                    <m:r>
                      <a:rPr lang="en-US" alt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𝑊</m:t>
                    </m:r>
                    <m:r>
                      <a:rPr lang="en-US" alt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/</m:t>
                    </m:r>
                    <m:sSup>
                      <m:sSupPr>
                        <m:ctrlPr>
                          <a:rPr lang="en-US" alt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alt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en-US" dirty="0" smtClean="0">
                    <a:solidFill>
                      <a:schemeClr val="tx1"/>
                    </a:solidFill>
                  </a:rPr>
                  <a:t>)</a:t>
                </a:r>
                <a:endParaRPr lang="en-US" altLang="en-US" dirty="0" smtClean="0">
                  <a:solidFill>
                    <a:schemeClr val="tx1"/>
                  </a:solidFill>
                </a:endParaRPr>
              </a:p>
              <a:p>
                <a:pPr lvl="1">
                  <a:lnSpc>
                    <a:spcPct val="150000"/>
                  </a:lnSpc>
                </a:pPr>
                <a:r>
                  <a:rPr lang="en-US" altLang="en-US" dirty="0" smtClean="0">
                    <a:solidFill>
                      <a:schemeClr val="tx1"/>
                    </a:solidFill>
                  </a:rPr>
                  <a:t>The Bel (B) [after </a:t>
                </a:r>
                <a:r>
                  <a:rPr lang="en-US" altLang="en-US" i="1" dirty="0" smtClean="0">
                    <a:solidFill>
                      <a:schemeClr val="tx1"/>
                    </a:solidFill>
                  </a:rPr>
                  <a:t>Alexander Graham </a:t>
                </a:r>
                <a:r>
                  <a:rPr lang="en-US" altLang="en-US" i="1" dirty="0" smtClean="0">
                    <a:solidFill>
                      <a:schemeClr val="tx1"/>
                    </a:solidFill>
                  </a:rPr>
                  <a:t>Bell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]</a:t>
                </a:r>
              </a:p>
              <a:p>
                <a:pPr lvl="2">
                  <a:lnSpc>
                    <a:spcPct val="150000"/>
                  </a:lnSpc>
                </a:pPr>
                <a:r>
                  <a:rPr lang="en-US" altLang="en-US" dirty="0" smtClean="0">
                    <a:solidFill>
                      <a:schemeClr val="tx1"/>
                    </a:solidFill>
                  </a:rPr>
                  <a:t>is 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the basic unit for measuring 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sound</a:t>
                </a:r>
              </a:p>
              <a:p>
                <a:pPr lvl="2">
                  <a:lnSpc>
                    <a:spcPct val="150000"/>
                  </a:lnSpc>
                </a:pPr>
                <a:r>
                  <a:rPr lang="en-US" dirty="0" smtClean="0">
                    <a:solidFill>
                      <a:schemeClr val="tx1"/>
                    </a:solidFill>
                  </a:rPr>
                  <a:t>measured: logarithm </a:t>
                </a:r>
                <a:r>
                  <a:rPr lang="en-US" dirty="0">
                    <a:solidFill>
                      <a:schemeClr val="tx1"/>
                    </a:solidFill>
                  </a:rPr>
                  <a:t>to the base 10 of two sound intensities</a:t>
                </a:r>
                <a:endParaRPr lang="en-US" altLang="en-US" dirty="0" smtClean="0">
                  <a:solidFill>
                    <a:schemeClr val="tx1"/>
                  </a:solidFill>
                </a:endParaRPr>
              </a:p>
              <a:p>
                <a:pPr lvl="1">
                  <a:lnSpc>
                    <a:spcPct val="150000"/>
                  </a:lnSpc>
                </a:pPr>
                <a:r>
                  <a:rPr lang="en-US" altLang="en-US" dirty="0" smtClean="0">
                    <a:solidFill>
                      <a:schemeClr val="tx1"/>
                    </a:solidFill>
                  </a:rPr>
                  <a:t>The most convenient measure is:</a:t>
                </a:r>
              </a:p>
              <a:p>
                <a:pPr lvl="2">
                  <a:lnSpc>
                    <a:spcPct val="150000"/>
                  </a:lnSpc>
                </a:pPr>
                <a:r>
                  <a:rPr lang="en-US" altLang="en-US" dirty="0" smtClean="0">
                    <a:solidFill>
                      <a:schemeClr val="tx1"/>
                    </a:solidFill>
                  </a:rPr>
                  <a:t>decibel (dB)</a:t>
                </a:r>
              </a:p>
              <a:p>
                <a:pPr lvl="2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1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𝑑𝐵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0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.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1</m:t>
                    </m:r>
                    <m:r>
                      <a:rPr lang="en-US" altLang="en-US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𝐵</m:t>
                    </m:r>
                  </m:oMath>
                </a14:m>
                <a:endParaRPr lang="en-US" altLang="en-US" dirty="0" smtClean="0">
                  <a:solidFill>
                    <a:schemeClr val="tx1"/>
                  </a:solidFill>
                </a:endParaRPr>
              </a:p>
              <a:p>
                <a:pPr lvl="1">
                  <a:lnSpc>
                    <a:spcPct val="150000"/>
                  </a:lnSpc>
                </a:pPr>
                <a:r>
                  <a:rPr lang="en-US" dirty="0" smtClean="0">
                    <a:solidFill>
                      <a:schemeClr val="tx1"/>
                    </a:solidFill>
                  </a:rPr>
                  <a:t>Problem: most </a:t>
                </a:r>
                <a:r>
                  <a:rPr lang="en-US" dirty="0">
                    <a:solidFill>
                      <a:schemeClr val="tx1"/>
                    </a:solidFill>
                  </a:rPr>
                  <a:t>measuring instruments don’t directly measure sound power of source</a:t>
                </a:r>
              </a:p>
              <a:p>
                <a:pPr lvl="1">
                  <a:lnSpc>
                    <a:spcPct val="150000"/>
                  </a:lnSpc>
                </a:pPr>
                <a:endParaRPr lang="en-US" altLang="en-US" dirty="0" smtClean="0"/>
              </a:p>
            </p:txBody>
          </p:sp>
        </mc:Choice>
        <mc:Fallback>
          <p:sp>
            <p:nvSpPr>
              <p:cNvPr id="15364" name="Rectang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3400" y="914400"/>
                <a:ext cx="7620000" cy="5943600"/>
              </a:xfrm>
              <a:blipFill rotWithShape="1">
                <a:blip r:embed="rId3"/>
                <a:stretch>
                  <a:fillRect l="-11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CC3BCC-B690-4DEC-A112-0F5A23069886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84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dirty="0">
                <a:solidFill>
                  <a:schemeClr val="tx1"/>
                </a:solidFill>
              </a:rPr>
              <a:t>Cont. Nature and Measurement of Sounds</a:t>
            </a:r>
            <a:endParaRPr lang="en-US" sz="3700" b="0" dirty="0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364" name="Rectangle 4"/>
              <p:cNvSpPr>
                <a:spLocks noGrp="1"/>
              </p:cNvSpPr>
              <p:nvPr>
                <p:ph idx="1"/>
              </p:nvPr>
            </p:nvSpPr>
            <p:spPr>
              <a:xfrm>
                <a:off x="533400" y="914400"/>
                <a:ext cx="8610600" cy="5943600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en-US" dirty="0" smtClean="0">
                    <a:solidFill>
                      <a:schemeClr val="tx1"/>
                    </a:solidFill>
                  </a:rPr>
                  <a:t>Cont. Intensity 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of Sound (amplitude/loudness):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dirty="0" smtClean="0">
                    <a:solidFill>
                      <a:schemeClr val="tx1"/>
                    </a:solidFill>
                  </a:rPr>
                  <a:t>Sound power: directly </a:t>
                </a:r>
                <a:r>
                  <a:rPr lang="en-US" dirty="0">
                    <a:solidFill>
                      <a:schemeClr val="tx1"/>
                    </a:solidFill>
                  </a:rPr>
                  <a:t>proportional to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square </a:t>
                </a:r>
                <a:r>
                  <a:rPr lang="en-US" dirty="0">
                    <a:solidFill>
                      <a:schemeClr val="tx1"/>
                    </a:solidFill>
                  </a:rPr>
                  <a:t>of the sound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pressure</a:t>
                </a:r>
                <a:endParaRPr lang="en-GB" dirty="0">
                  <a:solidFill>
                    <a:schemeClr val="tx1"/>
                  </a:solidFill>
                </a:endParaRPr>
              </a:p>
              <a:p>
                <a:pPr lvl="2">
                  <a:lnSpc>
                    <a:spcPct val="150000"/>
                  </a:lnSpc>
                </a:pPr>
                <a:r>
                  <a:rPr lang="en-US" dirty="0" smtClean="0">
                    <a:solidFill>
                      <a:schemeClr val="tx1"/>
                    </a:solidFill>
                  </a:rPr>
                  <a:t>Sound </a:t>
                </a:r>
                <a:r>
                  <a:rPr lang="en-US" dirty="0">
                    <a:solidFill>
                      <a:schemeClr val="tx1"/>
                    </a:solidFill>
                  </a:rPr>
                  <a:t>Pressure Level (SPL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):</a:t>
                </a:r>
              </a:p>
              <a:p>
                <a:pPr marL="914400" lvl="2" indent="0" algn="l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𝑆𝑃𝐿</m:t>
                      </m:r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𝑑𝐵</m:t>
                          </m:r>
                        </m:e>
                      </m:d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10</m:t>
                      </m:r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func>
                        <m:funcPr>
                          <m:ctrlP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8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log</m:t>
                          </m:r>
                        </m:fName>
                        <m:e>
                          <m:f>
                            <m:fPr>
                              <m:ctrlP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𝑃</m:t>
                                  </m:r>
                                  <m:r>
                                    <a:rPr lang="en-US" sz="1800" b="0" i="1" baseline="-2500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𝑃</m:t>
                                  </m:r>
                                  <m:r>
                                    <a:rPr lang="en-US" sz="1800" b="0" i="1" baseline="-2500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0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func>
                    </m:oMath>
                  </m:oMathPara>
                </a14:m>
                <a:endParaRPr lang="en-US" sz="1800" dirty="0" smtClean="0">
                  <a:solidFill>
                    <a:schemeClr val="tx1"/>
                  </a:solidFill>
                </a:endParaRPr>
              </a:p>
              <a:p>
                <a:pPr marL="914400" lvl="2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80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𝑆𝑃𝐿</m:t>
                      </m:r>
                      <m:r>
                        <a:rPr lang="en-US" sz="180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𝑑𝐵</m:t>
                          </m:r>
                        </m:e>
                      </m:d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2</m:t>
                      </m:r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/>
                        </a:rPr>
                        <m:t>0</m:t>
                      </m:r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func>
                        <m:func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8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log</m:t>
                          </m:r>
                        </m:fName>
                        <m:e>
                          <m:f>
                            <m:f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80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func>
                    </m:oMath>
                  </m:oMathPara>
                </a14:m>
                <a:endParaRPr lang="en-US" sz="1800" dirty="0" smtClean="0">
                  <a:solidFill>
                    <a:schemeClr val="tx1"/>
                  </a:solidFill>
                </a:endParaRPr>
              </a:p>
              <a:p>
                <a:pPr lvl="2">
                  <a:lnSpc>
                    <a:spcPct val="150000"/>
                  </a:lnSpc>
                </a:pPr>
                <a:r>
                  <a:rPr lang="en-US" i="1" dirty="0" smtClean="0">
                    <a:solidFill>
                      <a:schemeClr val="tx1"/>
                    </a:solidFill>
                  </a:rPr>
                  <a:t>P</a:t>
                </a:r>
                <a:r>
                  <a:rPr lang="en-US" i="1" baseline="-60000" dirty="0" smtClean="0">
                    <a:solidFill>
                      <a:schemeClr val="tx1"/>
                    </a:solidFill>
                  </a:rPr>
                  <a:t>1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dirty="0">
                    <a:solidFill>
                      <a:schemeClr val="tx1"/>
                    </a:solidFill>
                  </a:rPr>
                  <a:t>= sound pressure of the sound to be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measured</a:t>
                </a:r>
              </a:p>
              <a:p>
                <a:pPr lvl="2">
                  <a:lnSpc>
                    <a:spcPct val="150000"/>
                  </a:lnSpc>
                </a:pPr>
                <a:r>
                  <a:rPr lang="en-US" i="1" dirty="0">
                    <a:solidFill>
                      <a:schemeClr val="tx1"/>
                    </a:solidFill>
                  </a:rPr>
                  <a:t>P</a:t>
                </a:r>
                <a:r>
                  <a:rPr lang="en-US" i="1" baseline="-60000" dirty="0">
                    <a:solidFill>
                      <a:schemeClr val="tx1"/>
                    </a:solidFill>
                  </a:rPr>
                  <a:t>0</a:t>
                </a:r>
                <a:r>
                  <a:rPr lang="en-US" i="1" dirty="0">
                    <a:solidFill>
                      <a:schemeClr val="tx1"/>
                    </a:solidFill>
                  </a:rPr>
                  <a:t> </a:t>
                </a:r>
                <a:r>
                  <a:rPr lang="en-US" dirty="0">
                    <a:solidFill>
                      <a:schemeClr val="tx1"/>
                    </a:solidFill>
                  </a:rPr>
                  <a:t>= reference sound pressure (represents 0 dB – can’t be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zero; why?)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dirty="0" smtClean="0">
                    <a:solidFill>
                      <a:schemeClr val="tx1"/>
                    </a:solidFill>
                  </a:rPr>
                  <a:t>Most </a:t>
                </a:r>
                <a:r>
                  <a:rPr lang="en-US" dirty="0">
                    <a:solidFill>
                      <a:schemeClr val="tx1"/>
                    </a:solidFill>
                  </a:rPr>
                  <a:t>common reference value of P</a:t>
                </a:r>
                <a:r>
                  <a:rPr lang="en-US" baseline="-60000" dirty="0">
                    <a:solidFill>
                      <a:schemeClr val="tx1"/>
                    </a:solidFill>
                  </a:rPr>
                  <a:t>0</a:t>
                </a:r>
                <a:r>
                  <a:rPr lang="en-US" dirty="0">
                    <a:solidFill>
                      <a:schemeClr val="tx1"/>
                    </a:solidFill>
                  </a:rPr>
                  <a:t> is 20 </a:t>
                </a:r>
                <a:r>
                  <a:rPr lang="en-US" dirty="0" err="1">
                    <a:solidFill>
                      <a:schemeClr val="tx1"/>
                    </a:solidFill>
                    <a:latin typeface="Symbol" pitchFamily="18" charset="2"/>
                  </a:rPr>
                  <a:t>m</a:t>
                </a:r>
                <a:r>
                  <a:rPr lang="en-US" dirty="0" err="1">
                    <a:solidFill>
                      <a:schemeClr val="tx1"/>
                    </a:solidFill>
                  </a:rPr>
                  <a:t>N</a:t>
                </a:r>
                <a:r>
                  <a:rPr lang="en-US" dirty="0">
                    <a:solidFill>
                      <a:schemeClr val="tx1"/>
                    </a:solidFill>
                  </a:rPr>
                  <a:t>/m</a:t>
                </a:r>
                <a:r>
                  <a:rPr lang="en-US" baseline="60000" dirty="0">
                    <a:solidFill>
                      <a:schemeClr val="tx1"/>
                    </a:solidFill>
                  </a:rPr>
                  <a:t>2</a:t>
                </a:r>
                <a:r>
                  <a:rPr lang="en-US" dirty="0">
                    <a:solidFill>
                      <a:schemeClr val="tx1"/>
                    </a:solidFill>
                  </a:rPr>
                  <a:t> (20 micro Pascal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)</a:t>
                </a:r>
              </a:p>
              <a:p>
                <a:pPr lvl="2">
                  <a:lnSpc>
                    <a:spcPct val="150000"/>
                  </a:lnSpc>
                </a:pPr>
                <a:r>
                  <a:rPr lang="en-US" dirty="0">
                    <a:solidFill>
                      <a:schemeClr val="tx1"/>
                    </a:solidFill>
                  </a:rPr>
                  <a:t>Roughly equivalent to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lowest intensity for </a:t>
                </a:r>
                <a:r>
                  <a:rPr lang="en-US" dirty="0">
                    <a:solidFill>
                      <a:schemeClr val="tx1"/>
                    </a:solidFill>
                  </a:rPr>
                  <a:t>1000 Hz pure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tone that </a:t>
                </a:r>
                <a:r>
                  <a:rPr lang="en-US" dirty="0">
                    <a:solidFill>
                      <a:schemeClr val="tx1"/>
                    </a:solidFill>
                  </a:rPr>
                  <a:t>healthy adult can just </a:t>
                </a:r>
                <a:r>
                  <a:rPr lang="en-US" i="1" dirty="0">
                    <a:solidFill>
                      <a:schemeClr val="tx1"/>
                    </a:solidFill>
                  </a:rPr>
                  <a:t>barely hear </a:t>
                </a:r>
                <a:r>
                  <a:rPr lang="en-US" dirty="0">
                    <a:solidFill>
                      <a:schemeClr val="tx1"/>
                    </a:solidFill>
                  </a:rPr>
                  <a:t>under ideal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conditions (e.g. mosquito)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dirty="0" smtClean="0">
                    <a:solidFill>
                      <a:schemeClr val="tx1"/>
                    </a:solidFill>
                  </a:rPr>
                  <a:t>Sound pressure is measured by: sound-level meters (A, B, C </a:t>
                </a:r>
                <a:r>
                  <a:rPr lang="en-US" i="1" dirty="0" smtClean="0">
                    <a:solidFill>
                      <a:schemeClr val="tx1"/>
                    </a:solidFill>
                  </a:rPr>
                  <a:t>weightings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)</a:t>
                </a:r>
              </a:p>
              <a:p>
                <a:pPr marL="914400" lvl="2" indent="0" algn="l">
                  <a:lnSpc>
                    <a:spcPct val="150000"/>
                  </a:lnSpc>
                  <a:buNone/>
                </a:pPr>
                <a:endParaRPr lang="en-US" sz="2000" dirty="0" smtClean="0"/>
              </a:p>
              <a:p>
                <a:pPr marL="914400" lvl="2" indent="0" algn="l">
                  <a:lnSpc>
                    <a:spcPct val="150000"/>
                  </a:lnSpc>
                  <a:buNone/>
                </a:pPr>
                <a:endParaRPr lang="en-US" sz="2000" dirty="0" smtClean="0"/>
              </a:p>
              <a:p>
                <a:pPr marL="914400" lvl="2" indent="0" algn="l">
                  <a:lnSpc>
                    <a:spcPct val="150000"/>
                  </a:lnSpc>
                  <a:buNone/>
                </a:pPr>
                <a:endParaRPr lang="en-US" sz="2000" dirty="0" smtClean="0"/>
              </a:p>
            </p:txBody>
          </p:sp>
        </mc:Choice>
        <mc:Fallback>
          <p:sp>
            <p:nvSpPr>
              <p:cNvPr id="15364" name="Rectang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3400" y="914400"/>
                <a:ext cx="8610600" cy="5943600"/>
              </a:xfrm>
              <a:blipFill rotWithShape="1">
                <a:blip r:embed="rId3"/>
                <a:stretch>
                  <a:fillRect l="-9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CC3BCC-B690-4DEC-A112-0F5A23069886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830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dirty="0">
                <a:solidFill>
                  <a:schemeClr val="tx1"/>
                </a:solidFill>
              </a:rPr>
              <a:t>Cont. Nature and Measurement of Sounds</a:t>
            </a:r>
            <a:endParaRPr lang="en-US" sz="3700" b="0" dirty="0" smtClean="0">
              <a:solidFill>
                <a:schemeClr val="tx1"/>
              </a:solidFill>
            </a:endParaRPr>
          </a:p>
        </p:txBody>
      </p:sp>
      <p:sp>
        <p:nvSpPr>
          <p:cNvPr id="16388" name="Rectangle 4"/>
          <p:cNvSpPr>
            <a:spLocks noGrp="1"/>
          </p:cNvSpPr>
          <p:nvPr>
            <p:ph idx="1"/>
          </p:nvPr>
        </p:nvSpPr>
        <p:spPr>
          <a:xfrm>
            <a:off x="533400" y="914400"/>
            <a:ext cx="7620000" cy="5920810"/>
          </a:xfrm>
        </p:spPr>
        <p:txBody>
          <a:bodyPr>
            <a:normAutofit/>
          </a:bodyPr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Cont. 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Intensity of Sound</a:t>
            </a:r>
          </a:p>
          <a:p>
            <a:pPr lvl="1"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Figure 6-2: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Decibel levels for 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various </a:t>
            </a:r>
            <a:r>
              <a:rPr lang="en-US" altLang="en-US" dirty="0" smtClean="0">
                <a:solidFill>
                  <a:schemeClr val="tx1"/>
                </a:solidFill>
              </a:rPr>
              <a:t>sounds (0-150 dB)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Note ↑ 10 dB </a:t>
            </a:r>
            <a:r>
              <a:rPr lang="en-US" altLang="en-US" dirty="0" smtClean="0">
                <a:solidFill>
                  <a:schemeClr val="tx1"/>
                </a:solidFill>
              </a:rPr>
              <a:t>⇒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↑ </a:t>
            </a:r>
            <a:r>
              <a:rPr lang="en-US" altLang="en-US" dirty="0" smtClean="0">
                <a:solidFill>
                  <a:schemeClr val="tx1"/>
                </a:solidFill>
              </a:rPr>
              <a:t>10 </a:t>
            </a:r>
            <a:r>
              <a:rPr lang="en-US" altLang="en-US" dirty="0">
                <a:solidFill>
                  <a:schemeClr val="tx1"/>
                </a:solidFill>
              </a:rPr>
              <a:t>fold sound </a:t>
            </a:r>
            <a:r>
              <a:rPr lang="en-US" altLang="en-US" dirty="0" smtClean="0">
                <a:solidFill>
                  <a:schemeClr val="tx1"/>
                </a:solidFill>
              </a:rPr>
              <a:t>power </a:t>
            </a:r>
            <a:r>
              <a:rPr lang="en-US" altLang="en-US" dirty="0">
                <a:solidFill>
                  <a:schemeClr val="tx1"/>
                </a:solidFill>
              </a:rPr>
              <a:t>⇒</a:t>
            </a:r>
            <a:r>
              <a:rPr lang="en-US" altLang="en-US" dirty="0" smtClean="0">
                <a:solidFill>
                  <a:schemeClr val="tx1"/>
                </a:solidFill>
              </a:rPr>
              <a:t/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↑ </a:t>
            </a:r>
            <a:r>
              <a:rPr lang="en-US" altLang="en-US" dirty="0" smtClean="0">
                <a:solidFill>
                  <a:schemeClr val="tx1"/>
                </a:solidFill>
              </a:rPr>
              <a:t>100-fold sound pressure (why?)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Signal-to-Noise Ratio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(SNR): difference bet.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meaningful signal, 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&amp; background noise</a:t>
            </a:r>
          </a:p>
          <a:p>
            <a:pPr lvl="2"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e.g. 90 dB signal, 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70 dB noise ⇒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SNR = +20 dB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DE293-4D0C-41FE-A548-CD25ABB8F1AF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163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9706" y="860425"/>
            <a:ext cx="4295005" cy="5974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Lesson Overview</a:t>
            </a:r>
          </a:p>
        </p:txBody>
      </p:sp>
      <p:sp>
        <p:nvSpPr>
          <p:cNvPr id="11268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Hearing</a:t>
            </a:r>
          </a:p>
          <a:p>
            <a:pPr lvl="1"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Ear Anatomy</a:t>
            </a:r>
          </a:p>
          <a:p>
            <a:pPr lvl="1"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Nature and Measurement of Sounds</a:t>
            </a:r>
          </a:p>
          <a:p>
            <a:pPr lvl="2"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Frequency of Sound Waves</a:t>
            </a:r>
          </a:p>
          <a:p>
            <a:pPr lvl="2"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Intensity of Sound</a:t>
            </a:r>
          </a:p>
          <a:p>
            <a:pPr lvl="2"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Complex Sounds</a:t>
            </a:r>
          </a:p>
          <a:p>
            <a:pPr lvl="1"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Masking</a:t>
            </a:r>
          </a:p>
          <a:p>
            <a:pPr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Auditory Displays</a:t>
            </a:r>
          </a:p>
          <a:p>
            <a:pPr lvl="1"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Detection of Signals</a:t>
            </a:r>
          </a:p>
          <a:p>
            <a:pPr lvl="1"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Relative Discrimination of Auditory Signals</a:t>
            </a:r>
          </a:p>
          <a:p>
            <a:pPr lvl="1"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Absolute Identification of Auditory Signals</a:t>
            </a:r>
          </a:p>
          <a:p>
            <a:pPr lvl="1"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Sound Localization</a:t>
            </a:r>
          </a:p>
          <a:p>
            <a:pPr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Noise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E2279C-C6FE-4890-908F-842FC1B798E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12192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dirty="0">
                <a:solidFill>
                  <a:schemeClr val="tx1"/>
                </a:solidFill>
              </a:rPr>
              <a:t>Cont. Nature and Measurement of </a:t>
            </a:r>
            <a:r>
              <a:rPr lang="en-US" sz="3700" dirty="0" smtClean="0">
                <a:solidFill>
                  <a:schemeClr val="tx1"/>
                </a:solidFill>
              </a:rPr>
              <a:t>Sounds: 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2700" dirty="0" smtClean="0">
                <a:solidFill>
                  <a:schemeClr val="tx1"/>
                </a:solidFill>
              </a:rPr>
              <a:t>Ranges of Typical Sound Levels for Common Sounds</a:t>
            </a:r>
            <a:endParaRPr lang="en-US" sz="3700" b="0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DE293-4D0C-41FE-A548-CD25ABB8F1AF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9" t="15781" r="1488" b="13106"/>
          <a:stretch/>
        </p:blipFill>
        <p:spPr>
          <a:xfrm>
            <a:off x="-1" y="2281726"/>
            <a:ext cx="9073355" cy="2518873"/>
          </a:xfrm>
        </p:spPr>
      </p:pic>
    </p:spTree>
    <p:extLst>
      <p:ext uri="{BB962C8B-B14F-4D97-AF65-F5344CB8AC3E}">
        <p14:creationId xmlns:p14="http://schemas.microsoft.com/office/powerpoint/2010/main" val="181822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dirty="0">
                <a:solidFill>
                  <a:schemeClr val="tx1"/>
                </a:solidFill>
              </a:rPr>
              <a:t>Cont. Nature and Measurement of Sounds</a:t>
            </a:r>
            <a:endParaRPr lang="en-US" sz="3700" b="0" dirty="0" smtClean="0">
              <a:solidFill>
                <a:schemeClr val="tx1"/>
              </a:solidFill>
            </a:endParaRP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457200" y="914400"/>
            <a:ext cx="7620000" cy="59436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Complex Sounds:</a:t>
            </a:r>
          </a:p>
          <a:p>
            <a:pPr lvl="1">
              <a:lnSpc>
                <a:spcPct val="150000"/>
              </a:lnSpc>
            </a:pPr>
            <a:r>
              <a:rPr lang="en-GB" altLang="en-US" dirty="0" smtClean="0">
                <a:solidFill>
                  <a:schemeClr val="tx1"/>
                </a:solidFill>
              </a:rPr>
              <a:t>Very few sounds are pure</a:t>
            </a:r>
          </a:p>
          <a:p>
            <a:pPr lvl="1">
              <a:lnSpc>
                <a:spcPct val="150000"/>
              </a:lnSpc>
            </a:pPr>
            <a:r>
              <a:rPr lang="en-GB" altLang="en-US" dirty="0" smtClean="0">
                <a:solidFill>
                  <a:schemeClr val="tx1"/>
                </a:solidFill>
              </a:rPr>
              <a:t>Most complex sounds are</a:t>
            </a:r>
            <a:br>
              <a:rPr lang="en-GB" altLang="en-US" dirty="0" smtClean="0">
                <a:solidFill>
                  <a:schemeClr val="tx1"/>
                </a:solidFill>
              </a:rPr>
            </a:br>
            <a:r>
              <a:rPr lang="en-GB" altLang="en-US" dirty="0" smtClean="0">
                <a:solidFill>
                  <a:schemeClr val="tx1"/>
                </a:solidFill>
              </a:rPr>
              <a:t>non-harmonic</a:t>
            </a:r>
          </a:p>
          <a:p>
            <a:pPr lvl="1">
              <a:lnSpc>
                <a:spcPct val="150000"/>
              </a:lnSpc>
            </a:pPr>
            <a:r>
              <a:rPr lang="en-GB" altLang="en-US" dirty="0" smtClean="0">
                <a:solidFill>
                  <a:schemeClr val="tx1"/>
                </a:solidFill>
              </a:rPr>
              <a:t>Figure 6-3: waveform </a:t>
            </a:r>
            <a:r>
              <a:rPr lang="en-GB" altLang="en-US" dirty="0" smtClean="0">
                <a:solidFill>
                  <a:schemeClr val="tx1"/>
                </a:solidFill>
              </a:rPr>
              <a:t>depiction of</a:t>
            </a:r>
            <a:r>
              <a:rPr lang="en-GB" altLang="en-US" dirty="0" smtClean="0">
                <a:solidFill>
                  <a:schemeClr val="tx1"/>
                </a:solidFill>
              </a:rPr>
              <a:t/>
            </a:r>
            <a:br>
              <a:rPr lang="en-GB" altLang="en-US" dirty="0" smtClean="0">
                <a:solidFill>
                  <a:schemeClr val="tx1"/>
                </a:solidFill>
              </a:rPr>
            </a:br>
            <a:r>
              <a:rPr lang="en-GB" altLang="en-US" dirty="0" smtClean="0">
                <a:solidFill>
                  <a:schemeClr val="tx1"/>
                </a:solidFill>
              </a:rPr>
              <a:t>a complex sound formed</a:t>
            </a:r>
            <a:br>
              <a:rPr lang="en-GB" altLang="en-US" dirty="0" smtClean="0">
                <a:solidFill>
                  <a:schemeClr val="tx1"/>
                </a:solidFill>
              </a:rPr>
            </a:br>
            <a:r>
              <a:rPr lang="en-GB" altLang="en-US" dirty="0" smtClean="0">
                <a:solidFill>
                  <a:schemeClr val="tx1"/>
                </a:solidFill>
              </a:rPr>
              <a:t>by 3 individual sine </a:t>
            </a:r>
            <a:r>
              <a:rPr lang="en-GB" altLang="en-US" dirty="0" smtClean="0">
                <a:solidFill>
                  <a:schemeClr val="tx1"/>
                </a:solidFill>
              </a:rPr>
              <a:t>waves</a:t>
            </a:r>
          </a:p>
          <a:p>
            <a:pPr lvl="1">
              <a:lnSpc>
                <a:spcPct val="150000"/>
              </a:lnSpc>
            </a:pPr>
            <a:r>
              <a:rPr lang="en-GB" altLang="en-US" dirty="0" smtClean="0">
                <a:solidFill>
                  <a:schemeClr val="tx1"/>
                </a:solidFill>
              </a:rPr>
              <a:t>Q: what is different is individual waves:</a:t>
            </a:r>
            <a:br>
              <a:rPr lang="en-GB" altLang="en-US" dirty="0" smtClean="0">
                <a:solidFill>
                  <a:schemeClr val="tx1"/>
                </a:solidFill>
              </a:rPr>
            </a:br>
            <a:r>
              <a:rPr lang="en-GB" altLang="en-US" dirty="0" smtClean="0">
                <a:solidFill>
                  <a:schemeClr val="tx1"/>
                </a:solidFill>
              </a:rPr>
              <a:t>frequency or amplitude?</a:t>
            </a:r>
            <a:endParaRPr lang="en-GB" altLang="en-US" dirty="0" smtClean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</a:pPr>
            <a:endParaRPr lang="en-GB" alt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8A4296-6244-44F2-B9BE-EABE99F654EA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pic>
        <p:nvPicPr>
          <p:cNvPr id="1741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"/>
          <a:stretch/>
        </p:blipFill>
        <p:spPr bwMode="auto">
          <a:xfrm>
            <a:off x="5181600" y="1066800"/>
            <a:ext cx="3962399" cy="572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dirty="0">
                <a:solidFill>
                  <a:schemeClr val="tx1"/>
                </a:solidFill>
              </a:rPr>
              <a:t>Cont. Nature and Measurement of Sounds</a:t>
            </a:r>
            <a:endParaRPr lang="en-US" sz="3700" b="0" dirty="0" smtClean="0">
              <a:solidFill>
                <a:schemeClr val="tx1"/>
              </a:solidFill>
            </a:endParaRP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457200" y="914400"/>
            <a:ext cx="4648200" cy="59436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Cont. Complex </a:t>
            </a:r>
            <a:r>
              <a:rPr lang="en-US" altLang="en-US" dirty="0" smtClean="0">
                <a:solidFill>
                  <a:schemeClr val="tx1"/>
                </a:solidFill>
              </a:rPr>
              <a:t>Sounds: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n-GB" altLang="en-US" dirty="0" smtClean="0">
                <a:solidFill>
                  <a:schemeClr val="tx1"/>
                </a:solidFill>
              </a:rPr>
              <a:t>Method 2 </a:t>
            </a:r>
            <a:r>
              <a:rPr lang="en-GB" altLang="en-US" dirty="0">
                <a:solidFill>
                  <a:schemeClr val="tx1"/>
                </a:solidFill>
              </a:rPr>
              <a:t>of depiction:  Sound </a:t>
            </a:r>
            <a:r>
              <a:rPr lang="en-GB" altLang="en-US" dirty="0" smtClean="0">
                <a:solidFill>
                  <a:schemeClr val="tx1"/>
                </a:solidFill>
              </a:rPr>
              <a:t>Spectrum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Divide sound </a:t>
            </a:r>
            <a:r>
              <a:rPr lang="en-US" dirty="0">
                <a:solidFill>
                  <a:schemeClr val="tx1"/>
                </a:solidFill>
              </a:rPr>
              <a:t>into frequency </a:t>
            </a:r>
            <a:r>
              <a:rPr lang="en-US" i="1" dirty="0" smtClean="0">
                <a:solidFill>
                  <a:schemeClr val="tx1"/>
                </a:solidFill>
              </a:rPr>
              <a:t>bands,</a:t>
            </a:r>
          </a:p>
          <a:p>
            <a:pPr lvl="1"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Measure intensity of sound in each </a:t>
            </a:r>
            <a:r>
              <a:rPr lang="en-US" dirty="0" smtClean="0">
                <a:solidFill>
                  <a:schemeClr val="tx1"/>
                </a:solidFill>
              </a:rPr>
              <a:t>band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Achieved using “frequency-band analyzer”</a:t>
            </a:r>
          </a:p>
          <a:p>
            <a:pPr lvl="1"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Narrower bandwidth </a:t>
            </a:r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</a:t>
            </a:r>
          </a:p>
          <a:p>
            <a:pPr lvl="2"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greater detail of the </a:t>
            </a:r>
            <a:r>
              <a:rPr lang="en-US" dirty="0" smtClean="0">
                <a:solidFill>
                  <a:schemeClr val="tx1"/>
                </a:solidFill>
              </a:rPr>
              <a:t>spectrum</a:t>
            </a:r>
          </a:p>
          <a:p>
            <a:pPr lvl="2"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lower sound level within each bandwidth</a:t>
            </a:r>
            <a:endParaRPr lang="en-GB" altLang="en-US" i="1" dirty="0" smtClean="0">
              <a:solidFill>
                <a:schemeClr val="tx1"/>
              </a:solidFill>
            </a:endParaRPr>
          </a:p>
          <a:p>
            <a:pPr lvl="2">
              <a:lnSpc>
                <a:spcPct val="150000"/>
              </a:lnSpc>
            </a:pPr>
            <a:endParaRPr lang="en-GB" altLang="en-US" dirty="0"/>
          </a:p>
          <a:p>
            <a:pPr lvl="2">
              <a:lnSpc>
                <a:spcPct val="150000"/>
              </a:lnSpc>
            </a:pPr>
            <a:endParaRPr lang="en-GB" altLang="en-US" dirty="0" smtClean="0"/>
          </a:p>
          <a:p>
            <a:pPr lvl="1"/>
            <a:endParaRPr lang="en-GB" alt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8A4296-6244-44F2-B9BE-EABE99F654EA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989"/>
          <a:stretch/>
        </p:blipFill>
        <p:spPr bwMode="auto">
          <a:xfrm rot="21442061">
            <a:off x="4744949" y="2490899"/>
            <a:ext cx="4352408" cy="207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419600"/>
            <a:ext cx="2230417" cy="17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873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dirty="0">
                <a:solidFill>
                  <a:schemeClr val="tx1"/>
                </a:solidFill>
              </a:rPr>
              <a:t>Cont. Nature and Measurement of Sounds</a:t>
            </a:r>
            <a:endParaRPr lang="en-US" sz="3700" b="0" dirty="0" smtClean="0">
              <a:solidFill>
                <a:schemeClr val="tx1"/>
              </a:solidFill>
            </a:endParaRP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Cont. Complex </a:t>
            </a:r>
            <a:r>
              <a:rPr lang="en-US" altLang="en-US" dirty="0" smtClean="0">
                <a:solidFill>
                  <a:schemeClr val="tx1"/>
                </a:solidFill>
              </a:rPr>
              <a:t>Sounds: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Methods of dividing the </a:t>
            </a:r>
            <a:r>
              <a:rPr lang="en-US" sz="2400" dirty="0">
                <a:solidFill>
                  <a:schemeClr val="tx1"/>
                </a:solidFill>
              </a:rPr>
              <a:t>sound spectrum: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Method 1: Octaves</a:t>
            </a:r>
          </a:p>
          <a:p>
            <a:pPr lvl="2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1 octave </a:t>
            </a:r>
            <a:r>
              <a:rPr lang="en-US" dirty="0">
                <a:solidFill>
                  <a:schemeClr val="tx1"/>
                </a:solidFill>
              </a:rPr>
              <a:t>has double the frequency of the one below </a:t>
            </a:r>
            <a:r>
              <a:rPr lang="en-US" dirty="0" smtClean="0">
                <a:solidFill>
                  <a:schemeClr val="tx1"/>
                </a:solidFill>
              </a:rPr>
              <a:t>it</a:t>
            </a:r>
          </a:p>
          <a:p>
            <a:pPr lvl="2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E.g. “Middle C” </a:t>
            </a:r>
            <a:r>
              <a:rPr lang="en-US" dirty="0">
                <a:solidFill>
                  <a:schemeClr val="tx1"/>
                </a:solidFill>
              </a:rPr>
              <a:t>has a frequency of </a:t>
            </a:r>
            <a:r>
              <a:rPr lang="en-US" dirty="0" smtClean="0">
                <a:solidFill>
                  <a:schemeClr val="tx1"/>
                </a:solidFill>
              </a:rPr>
              <a:t>256 Hz</a:t>
            </a:r>
            <a:endParaRPr lang="en-US" dirty="0">
              <a:solidFill>
                <a:schemeClr val="tx1"/>
              </a:solidFill>
            </a:endParaRPr>
          </a:p>
          <a:p>
            <a:pPr lvl="2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one </a:t>
            </a:r>
            <a:r>
              <a:rPr lang="en-US" dirty="0">
                <a:solidFill>
                  <a:schemeClr val="tx1"/>
                </a:solidFill>
              </a:rPr>
              <a:t>octave above </a:t>
            </a:r>
            <a:r>
              <a:rPr lang="en-US" dirty="0" smtClean="0">
                <a:solidFill>
                  <a:schemeClr val="tx1"/>
                </a:solidFill>
              </a:rPr>
              <a:t>“middle C” </a:t>
            </a:r>
            <a:r>
              <a:rPr lang="en-US" dirty="0">
                <a:solidFill>
                  <a:schemeClr val="tx1"/>
                </a:solidFill>
              </a:rPr>
              <a:t>has a frequency of 512 Hz</a:t>
            </a:r>
          </a:p>
          <a:p>
            <a:pPr lvl="2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i.e. octave is Interval </a:t>
            </a:r>
            <a:r>
              <a:rPr lang="en-US" dirty="0">
                <a:solidFill>
                  <a:schemeClr val="tx1"/>
                </a:solidFill>
              </a:rPr>
              <a:t>between one pitch and another with half or double its </a:t>
            </a:r>
            <a:r>
              <a:rPr lang="en-US" dirty="0" smtClean="0">
                <a:solidFill>
                  <a:schemeClr val="tx1"/>
                </a:solidFill>
              </a:rPr>
              <a:t>frequency</a:t>
            </a:r>
          </a:p>
          <a:p>
            <a:pPr lvl="1">
              <a:lnSpc>
                <a:spcPct val="150000"/>
              </a:lnSpc>
            </a:pPr>
            <a:endParaRPr lang="en-US" dirty="0" smtClean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Method 2: bands (ANSI)</a:t>
            </a:r>
          </a:p>
          <a:p>
            <a:pPr lvl="2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divide audible range into 10 bands</a:t>
            </a:r>
            <a:endParaRPr lang="en-US" dirty="0">
              <a:solidFill>
                <a:schemeClr val="tx1"/>
              </a:solidFill>
            </a:endParaRPr>
          </a:p>
          <a:p>
            <a:pPr lvl="2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center frequencies @: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                         31.5</a:t>
            </a:r>
            <a:r>
              <a:rPr lang="en-US" dirty="0">
                <a:solidFill>
                  <a:schemeClr val="tx1"/>
                </a:solidFill>
              </a:rPr>
              <a:t>, 63, 125, 250, 500, 1000, 2000, 4000, 8000, 16000 Hz</a:t>
            </a:r>
            <a:endParaRPr lang="en-GB" altLang="en-US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8A4296-6244-44F2-B9BE-EABE99F654EA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4038600"/>
            <a:ext cx="3296039" cy="149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661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dirty="0">
                <a:solidFill>
                  <a:schemeClr val="tx1"/>
                </a:solidFill>
              </a:rPr>
              <a:t>Cont. Nature and Measurement of Sounds</a:t>
            </a:r>
            <a:endParaRPr lang="en-US" sz="3700" b="0" dirty="0" smtClean="0">
              <a:solidFill>
                <a:schemeClr val="tx1"/>
              </a:solidFill>
            </a:endParaRPr>
          </a:p>
        </p:txBody>
      </p:sp>
      <p:sp>
        <p:nvSpPr>
          <p:cNvPr id="18436" name="Rectangle 4"/>
          <p:cNvSpPr>
            <a:spLocks noGrp="1"/>
          </p:cNvSpPr>
          <p:nvPr>
            <p:ph idx="1"/>
          </p:nvPr>
        </p:nvSpPr>
        <p:spPr>
          <a:xfrm>
            <a:off x="533400" y="914400"/>
            <a:ext cx="84582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Masking (defined):</a:t>
            </a:r>
          </a:p>
          <a:p>
            <a:pPr lvl="1">
              <a:lnSpc>
                <a:spcPct val="150000"/>
              </a:lnSpc>
            </a:pPr>
            <a:r>
              <a:rPr lang="en-GB" altLang="en-US" dirty="0" smtClean="0">
                <a:solidFill>
                  <a:schemeClr val="tx1"/>
                </a:solidFill>
              </a:rPr>
              <a:t>Condition when one component of the sound environment reduces the sensitivity of the ear to another component</a:t>
            </a:r>
          </a:p>
          <a:p>
            <a:pPr lvl="1">
              <a:lnSpc>
                <a:spcPct val="150000"/>
              </a:lnSpc>
            </a:pPr>
            <a:r>
              <a:rPr lang="en-GB" altLang="en-US" dirty="0" smtClean="0">
                <a:solidFill>
                  <a:schemeClr val="tx1"/>
                </a:solidFill>
              </a:rPr>
              <a:t>It is amount that the “</a:t>
            </a:r>
            <a:r>
              <a:rPr lang="en-GB" altLang="en-US" b="1" dirty="0" smtClean="0">
                <a:solidFill>
                  <a:schemeClr val="tx1"/>
                </a:solidFill>
              </a:rPr>
              <a:t>threshold</a:t>
            </a:r>
            <a:r>
              <a:rPr lang="en-GB" altLang="en-US" dirty="0" smtClean="0">
                <a:solidFill>
                  <a:schemeClr val="tx1"/>
                </a:solidFill>
              </a:rPr>
              <a:t> </a:t>
            </a:r>
            <a:r>
              <a:rPr lang="en-GB" altLang="en-US" b="1" dirty="0" smtClean="0">
                <a:solidFill>
                  <a:schemeClr val="tx1"/>
                </a:solidFill>
              </a:rPr>
              <a:t>of audibility</a:t>
            </a:r>
            <a:r>
              <a:rPr lang="en-GB" altLang="en-US" dirty="0" smtClean="0">
                <a:solidFill>
                  <a:schemeClr val="tx1"/>
                </a:solidFill>
              </a:rPr>
              <a:t>” of a sound (the masked sound) is raised by the presence of another (masking) </a:t>
            </a:r>
            <a:r>
              <a:rPr lang="en-GB" altLang="en-US" dirty="0" smtClean="0">
                <a:solidFill>
                  <a:schemeClr val="tx1"/>
                </a:solidFill>
              </a:rPr>
              <a:t>sound</a:t>
            </a:r>
          </a:p>
          <a:p>
            <a:pPr lvl="1">
              <a:lnSpc>
                <a:spcPct val="150000"/>
              </a:lnSpc>
            </a:pPr>
            <a:r>
              <a:rPr lang="en-GB" altLang="en-US" dirty="0" smtClean="0">
                <a:solidFill>
                  <a:schemeClr val="tx1"/>
                </a:solidFill>
              </a:rPr>
              <a:t>Experimentally:</a:t>
            </a:r>
          </a:p>
          <a:p>
            <a:pPr lvl="2">
              <a:lnSpc>
                <a:spcPct val="150000"/>
              </a:lnSpc>
            </a:pPr>
            <a:r>
              <a:rPr lang="en-GB" altLang="en-US" dirty="0" smtClean="0">
                <a:solidFill>
                  <a:schemeClr val="tx1"/>
                </a:solidFill>
              </a:rPr>
              <a:t>1: get absolute threshold (i.e. minimum  audible level) of sound to be masked (by itself)</a:t>
            </a:r>
          </a:p>
          <a:p>
            <a:pPr lvl="2">
              <a:lnSpc>
                <a:spcPct val="150000"/>
              </a:lnSpc>
            </a:pPr>
            <a:r>
              <a:rPr lang="en-GB" altLang="en-US" dirty="0" smtClean="0">
                <a:solidFill>
                  <a:schemeClr val="tx1"/>
                </a:solidFill>
              </a:rPr>
              <a:t>2: repeat this in the presence of masking sound</a:t>
            </a:r>
            <a:endParaRPr lang="en-GB" altLang="en-US" dirty="0" smtClean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</a:pPr>
            <a:r>
              <a:rPr lang="en-GB" altLang="en-US" dirty="0" smtClean="0">
                <a:solidFill>
                  <a:schemeClr val="tx1"/>
                </a:solidFill>
              </a:rPr>
              <a:t>Masking must be considered </a:t>
            </a:r>
            <a:r>
              <a:rPr lang="en-GB" altLang="en-US" dirty="0" smtClean="0">
                <a:solidFill>
                  <a:schemeClr val="tx1"/>
                </a:solidFill>
              </a:rPr>
              <a:t>when considering noise in auditory displays</a:t>
            </a:r>
            <a:endParaRPr lang="en-GB" altLang="en-US" dirty="0" smtClean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</a:pPr>
            <a:endParaRPr lang="en-GB" altLang="en-US" b="1" dirty="0" smtClean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</a:pPr>
            <a:r>
              <a:rPr lang="en-GB" altLang="en-US" b="1" dirty="0" smtClean="0">
                <a:solidFill>
                  <a:schemeClr val="tx1"/>
                </a:solidFill>
              </a:rPr>
              <a:t>Q</a:t>
            </a:r>
            <a:r>
              <a:rPr lang="en-GB" altLang="en-US" dirty="0" smtClean="0">
                <a:solidFill>
                  <a:schemeClr val="tx1"/>
                </a:solidFill>
              </a:rPr>
              <a:t>: Can you a give an example of “masked” and “masking” sounds from our everyday lives?</a:t>
            </a:r>
          </a:p>
          <a:p>
            <a:pPr lvl="1">
              <a:lnSpc>
                <a:spcPct val="150000"/>
              </a:lnSpc>
            </a:pPr>
            <a:r>
              <a:rPr lang="en-GB" altLang="en-US" b="1" dirty="0" smtClean="0">
                <a:solidFill>
                  <a:schemeClr val="tx1"/>
                </a:solidFill>
              </a:rPr>
              <a:t>Q</a:t>
            </a:r>
            <a:r>
              <a:rPr lang="en-GB" altLang="en-US" dirty="0" smtClean="0">
                <a:solidFill>
                  <a:schemeClr val="tx1"/>
                </a:solidFill>
              </a:rPr>
              <a:t>: difference between masked and complex sounds?</a:t>
            </a:r>
          </a:p>
          <a:p>
            <a:pPr lvl="1"/>
            <a:endParaRPr lang="en-GB" altLang="en-US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C75BD5-1922-4D5B-96CC-90D51A462437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525462" y="23622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dirty="0">
                <a:solidFill>
                  <a:schemeClr val="tx1"/>
                </a:solidFill>
              </a:rPr>
              <a:t>Auditory Displays</a:t>
            </a:r>
            <a:endParaRPr lang="en-US" sz="3700" b="0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28455-C332-437E-AEDC-663B4D92BBA9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0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Auditory Displays</a:t>
            </a:r>
          </a:p>
        </p:txBody>
      </p:sp>
      <p:sp>
        <p:nvSpPr>
          <p:cNvPr id="12292" name="Rectangle 4"/>
          <p:cNvSpPr>
            <a:spLocks noGrp="1"/>
          </p:cNvSpPr>
          <p:nvPr>
            <p:ph idx="1"/>
          </p:nvPr>
        </p:nvSpPr>
        <p:spPr>
          <a:xfrm>
            <a:off x="381000" y="914400"/>
            <a:ext cx="8534400" cy="5943600"/>
          </a:xfrm>
        </p:spPr>
        <p:txBody>
          <a:bodyPr/>
          <a:lstStyle/>
          <a:p>
            <a:pPr>
              <a:lnSpc>
                <a:spcPct val="150000"/>
              </a:lnSpc>
              <a:buClr>
                <a:srgbClr val="2DA2BF"/>
              </a:buClr>
              <a:defRPr/>
            </a:pPr>
            <a:r>
              <a:rPr lang="en-US" dirty="0" smtClean="0">
                <a:solidFill>
                  <a:srgbClr val="000000"/>
                </a:solidFill>
              </a:rPr>
              <a:t>Chapter 3: auditory vs. visual modality (e.g. auditory preferred: message is short, simple)</a:t>
            </a:r>
          </a:p>
          <a:p>
            <a:pPr>
              <a:lnSpc>
                <a:spcPct val="150000"/>
              </a:lnSpc>
              <a:buClr>
                <a:srgbClr val="2DA2BF"/>
              </a:buClr>
              <a:defRPr/>
            </a:pPr>
            <a:r>
              <a:rPr lang="en-US" dirty="0" smtClean="0">
                <a:solidFill>
                  <a:schemeClr val="tx1"/>
                </a:solidFill>
              </a:rPr>
              <a:t>4 types of human functions/tasks involved in the reception of auditory signals:</a:t>
            </a:r>
          </a:p>
          <a:p>
            <a:pPr marL="609600" indent="-609600">
              <a:lnSpc>
                <a:spcPct val="150000"/>
              </a:lnSpc>
              <a:buFontTx/>
              <a:buAutoNum type="arabicPeriod"/>
              <a:defRPr/>
            </a:pPr>
            <a:r>
              <a:rPr lang="en-US" b="1" dirty="0" smtClean="0">
                <a:solidFill>
                  <a:schemeClr val="tx1"/>
                </a:solidFill>
              </a:rPr>
              <a:t>Detection </a:t>
            </a:r>
            <a:r>
              <a:rPr lang="en-US" dirty="0" smtClean="0">
                <a:solidFill>
                  <a:schemeClr val="tx1"/>
                </a:solidFill>
              </a:rPr>
              <a:t>(i.e. whether a signal is present)</a:t>
            </a:r>
            <a:endParaRPr lang="en-US" b="1" dirty="0" smtClean="0">
              <a:solidFill>
                <a:schemeClr val="tx1"/>
              </a:solidFill>
            </a:endParaRPr>
          </a:p>
          <a:p>
            <a:pPr marL="609600" indent="-609600">
              <a:lnSpc>
                <a:spcPct val="150000"/>
              </a:lnSpc>
              <a:buFontTx/>
              <a:buAutoNum type="arabicPeriod"/>
              <a:defRPr/>
            </a:pPr>
            <a:r>
              <a:rPr lang="en-US" b="1" dirty="0" smtClean="0">
                <a:solidFill>
                  <a:schemeClr val="tx1"/>
                </a:solidFill>
              </a:rPr>
              <a:t>Relative discrimination</a:t>
            </a:r>
            <a:r>
              <a:rPr lang="en-US" dirty="0" smtClean="0">
                <a:solidFill>
                  <a:schemeClr val="tx1"/>
                </a:solidFill>
              </a:rPr>
              <a:t> (differentiating bet. ≥2 signals presented together)</a:t>
            </a:r>
          </a:p>
          <a:p>
            <a:pPr marL="609600" indent="-609600">
              <a:lnSpc>
                <a:spcPct val="150000"/>
              </a:lnSpc>
              <a:buFontTx/>
              <a:buAutoNum type="arabicPeriod"/>
              <a:defRPr/>
            </a:pPr>
            <a:r>
              <a:rPr lang="en-US" b="1" dirty="0" smtClean="0">
                <a:solidFill>
                  <a:schemeClr val="tx1"/>
                </a:solidFill>
              </a:rPr>
              <a:t>Absolute identification</a:t>
            </a:r>
            <a:r>
              <a:rPr lang="en-US" dirty="0" smtClean="0">
                <a:solidFill>
                  <a:schemeClr val="tx1"/>
                </a:solidFill>
              </a:rPr>
              <a:t> (only 1 signal is present)</a:t>
            </a:r>
          </a:p>
          <a:p>
            <a:pPr marL="609600" indent="-609600">
              <a:lnSpc>
                <a:spcPct val="150000"/>
              </a:lnSpc>
              <a:buFontTx/>
              <a:buAutoNum type="arabicPeriod"/>
              <a:defRPr/>
            </a:pPr>
            <a:r>
              <a:rPr lang="en-US" b="1" dirty="0" smtClean="0">
                <a:solidFill>
                  <a:schemeClr val="tx1"/>
                </a:solidFill>
              </a:rPr>
              <a:t>Localization</a:t>
            </a:r>
            <a:r>
              <a:rPr lang="en-US" dirty="0" smtClean="0">
                <a:solidFill>
                  <a:schemeClr val="tx1"/>
                </a:solidFill>
              </a:rPr>
              <a:t> (knowing the direction that the signal is coming from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734FD0-CB12-485C-B8B5-C4507BCA87AC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Auditory Displays</a:t>
            </a:r>
          </a:p>
        </p:txBody>
      </p:sp>
      <p:sp>
        <p:nvSpPr>
          <p:cNvPr id="20484" name="Rectangle 4"/>
          <p:cNvSpPr>
            <a:spLocks noGrp="1"/>
          </p:cNvSpPr>
          <p:nvPr>
            <p:ph idx="1"/>
          </p:nvPr>
        </p:nvSpPr>
        <p:spPr>
          <a:xfrm>
            <a:off x="381000" y="914400"/>
            <a:ext cx="8534400" cy="5943600"/>
          </a:xfrm>
        </p:spPr>
        <p:txBody>
          <a:bodyPr/>
          <a:lstStyle/>
          <a:p>
            <a:pPr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Detection of signals</a:t>
            </a:r>
          </a:p>
          <a:p>
            <a:pPr lvl="1">
              <a:lnSpc>
                <a:spcPct val="20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Signals can occur in “peaceful” surroundings or noisy surroundings</a:t>
            </a:r>
          </a:p>
          <a:p>
            <a:pPr lvl="1">
              <a:lnSpc>
                <a:spcPct val="20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The signal plus noise (SN) should be distinct from the noise (N) itself</a:t>
            </a:r>
          </a:p>
          <a:p>
            <a:pPr lvl="1">
              <a:lnSpc>
                <a:spcPct val="20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Otherwise, signal cannot always be detected in the presence of noise</a:t>
            </a:r>
          </a:p>
          <a:p>
            <a:pPr lvl="2">
              <a:lnSpc>
                <a:spcPct val="20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i.e. signal (masked sound) + noise (masking sound) ⇒ </a:t>
            </a:r>
            <a:r>
              <a:rPr lang="en-US" altLang="en-US" b="1" dirty="0" smtClean="0">
                <a:solidFill>
                  <a:schemeClr val="tx1"/>
                </a:solidFill>
              </a:rPr>
              <a:t>threshold of detectability</a:t>
            </a:r>
            <a:r>
              <a:rPr lang="en-US" altLang="en-US" dirty="0" smtClean="0">
                <a:solidFill>
                  <a:schemeClr val="tx1"/>
                </a:solidFill>
              </a:rPr>
              <a:t> is elevated</a:t>
            </a:r>
          </a:p>
          <a:p>
            <a:pPr lvl="2">
              <a:lnSpc>
                <a:spcPct val="20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⇒ signal must be &gt; threshold to detect signal</a:t>
            </a:r>
          </a:p>
          <a:p>
            <a:pPr lvl="1">
              <a:lnSpc>
                <a:spcPct val="20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Using filters ⇒ noise removed ⇒ ↑ detectability, SNR ⇒ more audible sound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BE1A19-E6B6-42D4-AF9A-119F5832BC50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Auditory Displays</a:t>
            </a:r>
          </a:p>
        </p:txBody>
      </p:sp>
      <p:sp>
        <p:nvSpPr>
          <p:cNvPr id="21508" name="Rectangle 4"/>
          <p:cNvSpPr>
            <a:spLocks noGrp="1"/>
          </p:cNvSpPr>
          <p:nvPr>
            <p:ph idx="1"/>
          </p:nvPr>
        </p:nvSpPr>
        <p:spPr>
          <a:xfrm>
            <a:off x="381000" y="914400"/>
            <a:ext cx="8534400" cy="5943600"/>
          </a:xfrm>
        </p:spPr>
        <p:txBody>
          <a:bodyPr/>
          <a:lstStyle/>
          <a:p>
            <a:pPr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Relative Discrimination of Auditory Signals</a:t>
            </a:r>
          </a:p>
          <a:p>
            <a:pPr lvl="1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Relative discrimination of signals on basis of</a:t>
            </a:r>
          </a:p>
          <a:p>
            <a:pPr lvl="2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intensity</a:t>
            </a:r>
          </a:p>
          <a:p>
            <a:pPr lvl="2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frequency</a:t>
            </a:r>
          </a:p>
          <a:p>
            <a:pPr lvl="1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A common measure of discriminability: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b="1" dirty="0" smtClean="0">
                <a:solidFill>
                  <a:schemeClr val="tx1"/>
                </a:solidFill>
              </a:rPr>
              <a:t>just-noticeable difference </a:t>
            </a:r>
            <a:r>
              <a:rPr lang="en-US" altLang="en-US" dirty="0" smtClean="0">
                <a:solidFill>
                  <a:schemeClr val="tx1"/>
                </a:solidFill>
              </a:rPr>
              <a:t>(JND):</a:t>
            </a:r>
          </a:p>
          <a:p>
            <a:pPr lvl="2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JND: “the smallest difference or change along a stimulus dimension (frequency, intensity) that can just be detected 50% of the time by people.”</a:t>
            </a:r>
          </a:p>
          <a:p>
            <a:pPr lvl="2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The smaller the JND, the easier it is for people to detect differences on the dimension being changed.</a:t>
            </a:r>
          </a:p>
          <a:p>
            <a:pPr lvl="3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Small JND ⇒ subjects could detect small changes</a:t>
            </a:r>
          </a:p>
          <a:p>
            <a:pPr lvl="3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Large JND ⇒ large change necessary before noticing change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C4F34A-30FD-4998-A16B-4423EDDCCAA8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Auditory Displays</a:t>
            </a:r>
          </a:p>
        </p:txBody>
      </p:sp>
      <p:sp>
        <p:nvSpPr>
          <p:cNvPr id="22532" name="Rectangle 4"/>
          <p:cNvSpPr>
            <a:spLocks noGrp="1"/>
          </p:cNvSpPr>
          <p:nvPr>
            <p:ph idx="1"/>
          </p:nvPr>
        </p:nvSpPr>
        <p:spPr>
          <a:xfrm>
            <a:off x="381000" y="914400"/>
            <a:ext cx="8534400" cy="5943600"/>
          </a:xfrm>
        </p:spPr>
        <p:txBody>
          <a:bodyPr/>
          <a:lstStyle/>
          <a:p>
            <a:pPr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Absolute Identification</a:t>
            </a:r>
          </a:p>
          <a:p>
            <a:pPr lvl="1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This is used when it is necessary to make an absolute identification of an individual stimulus (by itself)</a:t>
            </a:r>
          </a:p>
          <a:p>
            <a:pPr lvl="1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e.g. identify</a:t>
            </a:r>
          </a:p>
          <a:p>
            <a:pPr lvl="2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someone’s pitch/frequency</a:t>
            </a:r>
          </a:p>
          <a:p>
            <a:pPr lvl="2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specific animal/bird</a:t>
            </a:r>
          </a:p>
          <a:p>
            <a:pPr lvl="2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certain car siren/honk tone</a:t>
            </a:r>
          </a:p>
          <a:p>
            <a:pPr lvl="2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Sound durations</a:t>
            </a:r>
          </a:p>
          <a:p>
            <a:pPr lvl="1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Number of levels along a continuum (range or scale) that can identified usually is quiet small</a:t>
            </a:r>
          </a:p>
          <a:p>
            <a:pPr lvl="1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It is better to use more dimensions with fewer steps or levels of each dimension, than to use fewer dimensions and more levels of each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ABDE54-0D11-4357-84E1-3F3910F90E87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525462" y="23622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Hearing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28455-C332-437E-AEDC-663B4D92BBA9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48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Auditory Displays</a:t>
            </a:r>
          </a:p>
        </p:txBody>
      </p:sp>
      <p:sp>
        <p:nvSpPr>
          <p:cNvPr id="23556" name="Rectangle 4"/>
          <p:cNvSpPr>
            <a:spLocks noGrp="1"/>
          </p:cNvSpPr>
          <p:nvPr>
            <p:ph idx="1"/>
          </p:nvPr>
        </p:nvSpPr>
        <p:spPr>
          <a:xfrm>
            <a:off x="381000" y="914400"/>
            <a:ext cx="8534400" cy="5943600"/>
          </a:xfrm>
        </p:spPr>
        <p:txBody>
          <a:bodyPr/>
          <a:lstStyle/>
          <a:p>
            <a:pPr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Localization</a:t>
            </a:r>
          </a:p>
          <a:p>
            <a:pPr lvl="1">
              <a:lnSpc>
                <a:spcPct val="150000"/>
              </a:lnSpc>
              <a:buClr>
                <a:srgbClr val="2DA2BF"/>
              </a:buClr>
            </a:pPr>
            <a:r>
              <a:rPr lang="en-US" altLang="en-US" b="1" i="1" dirty="0" smtClean="0">
                <a:solidFill>
                  <a:schemeClr val="tx1"/>
                </a:solidFill>
              </a:rPr>
              <a:t>Stereophony:  </a:t>
            </a:r>
            <a:r>
              <a:rPr lang="en-US" altLang="en-US" b="1" dirty="0" smtClean="0">
                <a:solidFill>
                  <a:schemeClr val="tx1"/>
                </a:solidFill>
              </a:rPr>
              <a:t>“</a:t>
            </a:r>
            <a:r>
              <a:rPr lang="en-US" altLang="en-US" dirty="0" smtClean="0">
                <a:solidFill>
                  <a:schemeClr val="tx1"/>
                </a:solidFill>
              </a:rPr>
              <a:t>the ability  to localize (guess/predict) the direction from which the sound is emanating (coming from)”</a:t>
            </a:r>
          </a:p>
          <a:p>
            <a:pPr lvl="1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Primary factors/cues used to determine direction</a:t>
            </a:r>
          </a:p>
          <a:p>
            <a:pPr lvl="2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intensity of sound</a:t>
            </a:r>
          </a:p>
          <a:p>
            <a:pPr lvl="2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phase (lag) of sound</a:t>
            </a:r>
          </a:p>
          <a:p>
            <a:pPr lvl="2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e.g. if sound reaches directly one side of head first, sound reaches the nearer ear approx. 0.8 </a:t>
            </a:r>
            <a:r>
              <a:rPr lang="en-US" altLang="en-US" dirty="0" err="1" smtClean="0">
                <a:solidFill>
                  <a:schemeClr val="tx1"/>
                </a:solidFill>
              </a:rPr>
              <a:t>ms</a:t>
            </a:r>
            <a:r>
              <a:rPr lang="en-US" altLang="en-US" dirty="0" smtClean="0">
                <a:solidFill>
                  <a:schemeClr val="tx1"/>
                </a:solidFill>
              </a:rPr>
              <a:t> before other ear ⇒ localizing sounds below 1500 Hz</a:t>
            </a:r>
          </a:p>
          <a:p>
            <a:pPr lvl="2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For frequencies &gt; 3000 Hz, intensity is used to localize sound (e.g. try to gradually increase volume in one speaker and decrease volume in opposite speaker)</a:t>
            </a:r>
          </a:p>
          <a:p>
            <a:pPr lvl="2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Sounds between 1500-3000 Hz: hard to localize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1EA28E-F0DA-4074-AFC3-CC396317E1A8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Auditory Displays</a:t>
            </a:r>
          </a:p>
        </p:txBody>
      </p:sp>
      <p:sp>
        <p:nvSpPr>
          <p:cNvPr id="24580" name="Rectangle 4"/>
          <p:cNvSpPr>
            <a:spLocks noGrp="1"/>
          </p:cNvSpPr>
          <p:nvPr>
            <p:ph idx="1"/>
          </p:nvPr>
        </p:nvSpPr>
        <p:spPr>
          <a:xfrm>
            <a:off x="381000" y="914400"/>
            <a:ext cx="8534400" cy="5943600"/>
          </a:xfrm>
        </p:spPr>
        <p:txBody>
          <a:bodyPr/>
          <a:lstStyle/>
          <a:p>
            <a:pPr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Special purpose auditory displays:</a:t>
            </a:r>
          </a:p>
          <a:p>
            <a:pPr lvl="1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Warning and alarm signals</a:t>
            </a:r>
          </a:p>
          <a:p>
            <a:pPr lvl="2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Each signal having preferred frequency, intensity </a:t>
            </a:r>
          </a:p>
          <a:p>
            <a:pPr lvl="2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Each causing certain “attention-getting” and “noise-penetration” ability</a:t>
            </a:r>
          </a:p>
          <a:p>
            <a:pPr lvl="1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Aids for the blind</a:t>
            </a:r>
          </a:p>
          <a:p>
            <a:pPr lvl="2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Mobility aids (go-no-go safety signals at certain distance)</a:t>
            </a:r>
          </a:p>
          <a:p>
            <a:pPr lvl="2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Environmental sensors (information about surrounding, e.g. surface characteristics, directional information, distance)</a:t>
            </a:r>
          </a:p>
          <a:p>
            <a:pPr lvl="2">
              <a:buClr>
                <a:srgbClr val="2DA2BF"/>
              </a:buClr>
              <a:buFont typeface="Wingdings 2" pitchFamily="18" charset="2"/>
              <a:buNone/>
            </a:pPr>
            <a:endParaRPr lang="en-US" altLang="en-US" sz="2200" dirty="0" smtClean="0">
              <a:solidFill>
                <a:srgbClr val="000000"/>
              </a:solidFill>
            </a:endParaRPr>
          </a:p>
          <a:p>
            <a:pPr lvl="2">
              <a:buClr>
                <a:srgbClr val="2DA2BF"/>
              </a:buClr>
            </a:pPr>
            <a:endParaRPr lang="en-US" altLang="en-US" sz="2200" dirty="0" smtClean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68EBA9-3673-4442-B831-B9629D910D91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525462" y="23622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Noise</a:t>
            </a:r>
            <a:endParaRPr lang="en-US" sz="3700" b="0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28455-C332-437E-AEDC-663B4D92BBA9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543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Noise</a:t>
            </a:r>
          </a:p>
        </p:txBody>
      </p:sp>
      <p:sp>
        <p:nvSpPr>
          <p:cNvPr id="25604" name="Rectangle 4"/>
          <p:cNvSpPr>
            <a:spLocks noGrp="1"/>
          </p:cNvSpPr>
          <p:nvPr>
            <p:ph idx="1"/>
          </p:nvPr>
        </p:nvSpPr>
        <p:spPr>
          <a:xfrm>
            <a:off x="381000" y="914400"/>
            <a:ext cx="8534400" cy="5943600"/>
          </a:xfrm>
        </p:spPr>
        <p:txBody>
          <a:bodyPr/>
          <a:lstStyle/>
          <a:p>
            <a:pPr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Noise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“Unwanted sound”</a:t>
            </a:r>
          </a:p>
          <a:p>
            <a:pPr lvl="1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Information theory: “auditory stimulus of stimuli bearing no informational relationship to the presence or completion of the immediate task</a:t>
            </a:r>
            <a:r>
              <a:rPr lang="en-US" altLang="en-US" dirty="0" smtClean="0">
                <a:solidFill>
                  <a:schemeClr val="tx1"/>
                </a:solidFill>
              </a:rPr>
              <a:t>”</a:t>
            </a:r>
          </a:p>
          <a:p>
            <a:pPr lvl="1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Causes: startle response, annoyance</a:t>
            </a:r>
          </a:p>
          <a:p>
            <a:pPr lvl="1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Interferes with speech, sounds (i.e. masking)</a:t>
            </a:r>
          </a:p>
          <a:p>
            <a:pPr lvl="1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Decreases “complex” task performance </a:t>
            </a:r>
          </a:p>
          <a:p>
            <a:pPr lvl="2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But actually may increase “simple” task performance!</a:t>
            </a:r>
            <a:endParaRPr lang="en-US" altLang="en-US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Effects of noise</a:t>
            </a:r>
          </a:p>
          <a:p>
            <a:pPr lvl="1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Hearing loss (e.g. occupational hearing loss)</a:t>
            </a:r>
          </a:p>
          <a:p>
            <a:pPr lvl="1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Temporary loss, permanent loss</a:t>
            </a:r>
          </a:p>
          <a:p>
            <a:pPr lvl="1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Physiological effects</a:t>
            </a:r>
          </a:p>
          <a:p>
            <a:pPr lvl="1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Psychological effects</a:t>
            </a:r>
          </a:p>
          <a:p>
            <a:pPr>
              <a:buClr>
                <a:srgbClr val="2DA2BF"/>
              </a:buClr>
            </a:pPr>
            <a:endParaRPr lang="en-US" altLang="en-US" sz="2800" dirty="0" smtClean="0">
              <a:solidFill>
                <a:srgbClr val="000000"/>
              </a:solidFill>
            </a:endParaRPr>
          </a:p>
          <a:p>
            <a:pPr lvl="2">
              <a:buClr>
                <a:srgbClr val="2DA2BF"/>
              </a:buClr>
            </a:pPr>
            <a:endParaRPr lang="en-US" altLang="en-US" sz="2200" dirty="0" smtClean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395083-C9C3-450C-82E5-D00862A5E097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Noise</a:t>
            </a:r>
            <a:endParaRPr lang="en-US" sz="3700" b="0" dirty="0" smtClean="0">
              <a:solidFill>
                <a:schemeClr val="tx1"/>
              </a:solidFill>
            </a:endParaRPr>
          </a:p>
        </p:txBody>
      </p:sp>
      <p:sp>
        <p:nvSpPr>
          <p:cNvPr id="25604" name="Rectangle 4"/>
          <p:cNvSpPr>
            <a:spLocks noGrp="1"/>
          </p:cNvSpPr>
          <p:nvPr>
            <p:ph idx="1"/>
          </p:nvPr>
        </p:nvSpPr>
        <p:spPr>
          <a:xfrm>
            <a:off x="381000" y="914400"/>
            <a:ext cx="8534400" cy="59436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Hearing loss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Long term exposure  </a:t>
            </a:r>
            <a:r>
              <a:rPr lang="en-US" altLang="en-US" dirty="0" smtClean="0">
                <a:solidFill>
                  <a:schemeClr val="tx1"/>
                </a:solidFill>
                <a:latin typeface="Arial"/>
                <a:cs typeface="Arial"/>
              </a:rPr>
              <a:t>→</a:t>
            </a:r>
            <a:r>
              <a:rPr lang="en-US" altLang="en-US" dirty="0" smtClean="0">
                <a:solidFill>
                  <a:schemeClr val="tx1"/>
                </a:solidFill>
              </a:rPr>
              <a:t> hearing loss</a:t>
            </a:r>
          </a:p>
          <a:p>
            <a:pPr lvl="2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>
                <a:solidFill>
                  <a:schemeClr val="tx1"/>
                </a:solidFill>
              </a:rPr>
              <a:t>↑ with ↑ in frequency and ↑ in </a:t>
            </a:r>
            <a:r>
              <a:rPr lang="en-US" altLang="en-US" dirty="0" smtClean="0">
                <a:solidFill>
                  <a:schemeClr val="tx1"/>
                </a:solidFill>
              </a:rPr>
              <a:t>duration</a:t>
            </a:r>
          </a:p>
          <a:p>
            <a:pPr lvl="2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>
                <a:solidFill>
                  <a:schemeClr val="tx1"/>
                </a:solidFill>
              </a:rPr>
              <a:t>First signs appear in range: 4-6 kHz</a:t>
            </a:r>
          </a:p>
          <a:p>
            <a:pPr lvl="2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Risk </a:t>
            </a:r>
            <a:r>
              <a:rPr lang="en-US" altLang="en-US" dirty="0">
                <a:solidFill>
                  <a:schemeClr val="tx1"/>
                </a:solidFill>
              </a:rPr>
              <a:t>of damage ↑ </a:t>
            </a:r>
            <a:r>
              <a:rPr lang="en-US" altLang="en-US" dirty="0" smtClean="0">
                <a:solidFill>
                  <a:schemeClr val="tx1"/>
                </a:solidFill>
              </a:rPr>
              <a:t>in frequency range: </a:t>
            </a:r>
            <a:r>
              <a:rPr lang="en-US" altLang="en-US" dirty="0">
                <a:solidFill>
                  <a:schemeClr val="tx1"/>
                </a:solidFill>
              </a:rPr>
              <a:t>2400-4800 </a:t>
            </a:r>
            <a:r>
              <a:rPr lang="en-US" altLang="en-US" dirty="0" smtClean="0">
                <a:solidFill>
                  <a:schemeClr val="tx1"/>
                </a:solidFill>
              </a:rPr>
              <a:t>Hz</a:t>
            </a:r>
          </a:p>
          <a:p>
            <a:pPr lvl="2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Effect: damage to hair cells (i.e. nerve damage)</a:t>
            </a:r>
          </a:p>
          <a:p>
            <a:pPr lvl="1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Conductive hearing loss	</a:t>
            </a:r>
            <a:endParaRPr lang="en-US" altLang="en-US" dirty="0" smtClean="0">
              <a:solidFill>
                <a:srgbClr val="000000"/>
              </a:solidFill>
            </a:endParaRPr>
          </a:p>
          <a:p>
            <a:pPr lvl="2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Damage to eardrum and middle ear</a:t>
            </a:r>
            <a:endParaRPr lang="en-US" altLang="en-US" dirty="0" smtClean="0">
              <a:solidFill>
                <a:srgbClr val="000000"/>
              </a:solidFill>
            </a:endParaRPr>
          </a:p>
          <a:p>
            <a:pPr lvl="2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Measured with “audiometer”: bone vs. air conduction tests</a:t>
            </a:r>
          </a:p>
          <a:p>
            <a:pPr lvl="1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Age-related hearing loss</a:t>
            </a:r>
          </a:p>
          <a:p>
            <a:pPr lvl="2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30% of people &gt; 65 have significant hearing loss</a:t>
            </a:r>
          </a:p>
          <a:p>
            <a:pPr lvl="2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Natural damage occurs to hair cells (higher freq.: 4-6 kHz)</a:t>
            </a:r>
          </a:p>
          <a:p>
            <a:pPr lvl="2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Aging brain cannot filter background noise (can cause “tinnitus” )</a:t>
            </a:r>
            <a:endParaRPr lang="en-US" altLang="en-US" sz="2200" dirty="0" smtClean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395083-C9C3-450C-82E5-D00862A5E097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68" t="64996" r="7329" b="4014"/>
          <a:stretch/>
        </p:blipFill>
        <p:spPr>
          <a:xfrm>
            <a:off x="5943600" y="579234"/>
            <a:ext cx="3112325" cy="21515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4725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Noise</a:t>
            </a:r>
            <a:endParaRPr lang="en-US" sz="3700" b="0" dirty="0" smtClean="0">
              <a:solidFill>
                <a:schemeClr val="tx1"/>
              </a:solidFill>
            </a:endParaRPr>
          </a:p>
        </p:txBody>
      </p:sp>
      <p:sp>
        <p:nvSpPr>
          <p:cNvPr id="25604" name="Rectangle 4"/>
          <p:cNvSpPr>
            <a:spLocks noGrp="1"/>
          </p:cNvSpPr>
          <p:nvPr>
            <p:ph idx="1"/>
          </p:nvPr>
        </p:nvSpPr>
        <p:spPr>
          <a:xfrm>
            <a:off x="381000" y="914400"/>
            <a:ext cx="8534400" cy="59436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rgbClr val="2DA2BF"/>
              </a:buClr>
            </a:pPr>
            <a:endParaRPr lang="en-US" altLang="en-US" sz="2200" dirty="0" smtClean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395083-C9C3-450C-82E5-D00862A5E097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914400"/>
            <a:ext cx="8610600" cy="5778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2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-76200" y="677069"/>
            <a:ext cx="2743200" cy="2904331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Noise: </a:t>
            </a:r>
            <a:r>
              <a:rPr lang="en-US" sz="3700" dirty="0" smtClean="0">
                <a:solidFill>
                  <a:schemeClr val="tx1"/>
                </a:solidFill>
              </a:rPr>
              <a:t>Occupational </a:t>
            </a:r>
            <a:r>
              <a:rPr lang="en-US" sz="3700" b="0" dirty="0" smtClean="0">
                <a:solidFill>
                  <a:schemeClr val="tx1"/>
                </a:solidFill>
              </a:rPr>
              <a:t>Noise Control</a:t>
            </a:r>
            <a:endParaRPr lang="en-US" sz="3700" b="0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395083-C9C3-450C-82E5-D00862A5E097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03" t="18967" r="21862" b="2628"/>
          <a:stretch/>
        </p:blipFill>
        <p:spPr>
          <a:xfrm>
            <a:off x="2667001" y="17804"/>
            <a:ext cx="6477000" cy="68057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2279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  <a:cs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References</a:t>
            </a:r>
            <a:endParaRPr lang="en-US" sz="2800" b="0" dirty="0" smtClean="0">
              <a:solidFill>
                <a:schemeClr val="tx1"/>
              </a:solidFill>
            </a:endParaRPr>
          </a:p>
        </p:txBody>
      </p:sp>
      <p:sp>
        <p:nvSpPr>
          <p:cNvPr id="26628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5943600"/>
          </a:xfrm>
        </p:spPr>
        <p:txBody>
          <a:bodyPr/>
          <a:lstStyle/>
          <a:p>
            <a:pPr marL="622300" indent="-514350">
              <a:buClr>
                <a:srgbClr val="2DA2BF"/>
              </a:buClr>
              <a:defRPr/>
            </a:pPr>
            <a:r>
              <a:rPr lang="en-US" altLang="en-US" sz="2800" b="1" dirty="0" smtClean="0"/>
              <a:t>Human Capabilities - Hearing</a:t>
            </a:r>
            <a:endParaRPr lang="en-US" altLang="en-US" sz="2800" dirty="0" smtClean="0">
              <a:hlinkClick r:id="rId3"/>
            </a:endParaRPr>
          </a:p>
          <a:p>
            <a:pPr marL="877888" lvl="1" indent="-514350">
              <a:buClr>
                <a:srgbClr val="2DA2BF"/>
              </a:buClr>
              <a:defRPr/>
            </a:pPr>
            <a:r>
              <a:rPr lang="en-US" altLang="en-US" sz="2400" b="1" i="1" dirty="0" smtClean="0"/>
              <a:t>Human Factors in Engineering and Design</a:t>
            </a:r>
            <a:r>
              <a:rPr lang="en-US" altLang="en-US" sz="2400" dirty="0" smtClean="0"/>
              <a:t>. Mark S. Sanders, Ernest J. McCormick. 7</a:t>
            </a:r>
            <a:r>
              <a:rPr lang="en-US" altLang="en-US" sz="2400" baseline="30000" dirty="0" smtClean="0"/>
              <a:t>th</a:t>
            </a:r>
            <a:r>
              <a:rPr lang="en-US" altLang="en-US" sz="2400" dirty="0" smtClean="0"/>
              <a:t> Ed. McGraw: New York, 1993. ISBN: 0-07-112826-3.</a:t>
            </a:r>
          </a:p>
          <a:p>
            <a:pPr marL="877888" lvl="1" indent="-514350">
              <a:buClr>
                <a:srgbClr val="2DA2BF"/>
              </a:buClr>
              <a:defRPr/>
            </a:pPr>
            <a:r>
              <a:rPr lang="en-US" altLang="en-US" sz="2400" b="1" dirty="0" smtClean="0"/>
              <a:t>Slides by: </a:t>
            </a:r>
            <a:r>
              <a:rPr lang="en-US" altLang="en-US" sz="2400" b="1" i="1" dirty="0" smtClean="0"/>
              <a:t>Dr. Khaled Al-Saleh</a:t>
            </a:r>
            <a:r>
              <a:rPr lang="en-US" altLang="en-US" sz="2400" b="1" dirty="0" smtClean="0"/>
              <a:t>; online at:</a:t>
            </a:r>
            <a:br>
              <a:rPr lang="en-US" altLang="en-US" sz="2400" b="1" dirty="0" smtClean="0"/>
            </a:br>
            <a:r>
              <a:rPr lang="en-US" altLang="en-US" sz="2400" dirty="0" smtClean="0">
                <a:hlinkClick r:id="rId4"/>
              </a:rPr>
              <a:t>http://faculty.ksu.edu.sa/alsaleh/default.aspx</a:t>
            </a:r>
            <a:endParaRPr lang="en-US" altLang="en-US" sz="2400" dirty="0" smtClean="0"/>
          </a:p>
          <a:p>
            <a:pPr marL="877888" lvl="1" indent="-514350">
              <a:buClr>
                <a:srgbClr val="2DA2BF"/>
              </a:buClr>
              <a:defRPr/>
            </a:pPr>
            <a:r>
              <a:rPr lang="en-US" altLang="en-US" sz="2400" b="1" dirty="0" smtClean="0"/>
              <a:t>Slides by: </a:t>
            </a:r>
            <a:r>
              <a:rPr lang="en-US" altLang="en-US" sz="2400" b="1" i="1" dirty="0" smtClean="0"/>
              <a:t>Dr. Tamer </a:t>
            </a:r>
            <a:r>
              <a:rPr lang="en-US" altLang="en-US" sz="2400" b="1" i="1" dirty="0" err="1" smtClean="0"/>
              <a:t>Khalaf</a:t>
            </a:r>
            <a:endParaRPr lang="en-US" altLang="en-US" sz="2400" b="1" i="1" dirty="0" smtClean="0"/>
          </a:p>
          <a:p>
            <a:pPr marL="877888" lvl="1" indent="-514350">
              <a:buClr>
                <a:srgbClr val="2DA2BF"/>
              </a:buClr>
              <a:defRPr/>
            </a:pPr>
            <a:r>
              <a:rPr lang="en-US" altLang="en-US" sz="2400" b="1" dirty="0" smtClean="0"/>
              <a:t>Slides by: Prof. Mohammed Z. Ramadan</a:t>
            </a:r>
          </a:p>
          <a:p>
            <a:pPr marL="877888" lvl="1" indent="-514350">
              <a:buClr>
                <a:srgbClr val="2DA2BF"/>
              </a:buClr>
              <a:defRPr/>
            </a:pPr>
            <a:r>
              <a:rPr lang="en-US" altLang="en-US" sz="2400" b="1" dirty="0" smtClean="0"/>
              <a:t>See what frequencies you can/can’t hear at the following Web Site:</a:t>
            </a:r>
          </a:p>
          <a:p>
            <a:pPr marL="363538" lvl="1" indent="0">
              <a:buClr>
                <a:srgbClr val="2DA2BF"/>
              </a:buClr>
              <a:buFont typeface="Verdana" pitchFamily="34" charset="0"/>
              <a:buNone/>
              <a:defRPr/>
            </a:pPr>
            <a:r>
              <a:rPr lang="en-US" altLang="en-US" sz="2400" b="1" dirty="0"/>
              <a:t>	</a:t>
            </a:r>
            <a:r>
              <a:rPr lang="en-US" altLang="en-US" sz="2400" b="1" dirty="0" smtClean="0">
                <a:hlinkClick r:id="rId5"/>
              </a:rPr>
              <a:t>The Mosquito Ringtone</a:t>
            </a:r>
            <a:r>
              <a:rPr lang="en-US" altLang="en-US" sz="2400" b="1" dirty="0" smtClean="0"/>
              <a:t> </a:t>
            </a:r>
            <a:endParaRPr lang="en-US" altLang="en-US" sz="2400" dirty="0" smtClean="0">
              <a:hlinkClick r:id="rId3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2CEA35-313F-428B-9FD5-23861098A595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62000"/>
          </a:xfrm>
        </p:spPr>
        <p:txBody>
          <a:bodyPr/>
          <a:lstStyle/>
          <a:p>
            <a:r>
              <a:rPr lang="en-US" sz="3300" dirty="0" smtClean="0">
                <a:solidFill>
                  <a:schemeClr val="tx1"/>
                </a:solidFill>
              </a:rPr>
              <a:t>Ear Anatomy</a:t>
            </a:r>
            <a:endParaRPr lang="en-US" sz="33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7772400" cy="48006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Complex process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Pneumatic (i.e. filed with air) pressure waves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Hydraulic waves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Mechanical vibrations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Electrical impulses</a:t>
            </a:r>
          </a:p>
          <a:p>
            <a:pPr lvl="1"/>
            <a:endParaRPr lang="en-US" dirty="0" smtClean="0">
              <a:solidFill>
                <a:schemeClr val="tx1"/>
              </a:solidFill>
            </a:endParaRPr>
          </a:p>
          <a:p>
            <a:pPr lvl="1"/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                  </a:t>
            </a:r>
            <a:fld id="{B7703AD2-85CE-436C-9CB6-A6E335231651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679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533400" y="76200"/>
            <a:ext cx="8229600" cy="762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Ear </a:t>
            </a:r>
            <a:r>
              <a:rPr lang="en-US" sz="3700" b="0" dirty="0" smtClean="0">
                <a:solidFill>
                  <a:schemeClr val="tx1"/>
                </a:solidFill>
              </a:rPr>
              <a:t>Anatomy</a:t>
            </a:r>
          </a:p>
        </p:txBody>
      </p:sp>
      <p:sp>
        <p:nvSpPr>
          <p:cNvPr id="12292" name="Rectangle 4"/>
          <p:cNvSpPr>
            <a:spLocks noGrp="1"/>
          </p:cNvSpPr>
          <p:nvPr>
            <p:ph idx="1"/>
          </p:nvPr>
        </p:nvSpPr>
        <p:spPr>
          <a:xfrm>
            <a:off x="533400" y="914400"/>
            <a:ext cx="8229600" cy="5943600"/>
          </a:xfrm>
        </p:spPr>
        <p:txBody>
          <a:bodyPr/>
          <a:lstStyle/>
          <a:p>
            <a:pPr marL="457200" lvl="1" indent="0">
              <a:buNone/>
            </a:pPr>
            <a:endParaRPr lang="en-US" altLang="en-US" dirty="0" smtClean="0"/>
          </a:p>
          <a:p>
            <a:endParaRPr lang="en-US" altLang="en-US" dirty="0" smtClean="0"/>
          </a:p>
          <a:p>
            <a:pPr>
              <a:buFont typeface="Wingdings 3" pitchFamily="18" charset="2"/>
              <a:buNone/>
            </a:pPr>
            <a:endParaRPr lang="en-US" alt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28455-C332-437E-AEDC-663B4D92BBA9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089025"/>
            <a:ext cx="8370542" cy="561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407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/>
          </p:cNvSpPr>
          <p:nvPr>
            <p:ph idx="1"/>
          </p:nvPr>
        </p:nvSpPr>
        <p:spPr>
          <a:xfrm>
            <a:off x="533400" y="914400"/>
            <a:ext cx="8229600" cy="5943600"/>
          </a:xfrm>
        </p:spPr>
        <p:txBody>
          <a:bodyPr/>
          <a:lstStyle/>
          <a:p>
            <a:pPr marL="457200" lvl="1" indent="0">
              <a:buNone/>
            </a:pPr>
            <a:endParaRPr lang="en-US" altLang="en-US" dirty="0" smtClean="0"/>
          </a:p>
          <a:p>
            <a:endParaRPr lang="en-US" altLang="en-US" dirty="0" smtClean="0"/>
          </a:p>
          <a:p>
            <a:pPr>
              <a:buFont typeface="Wingdings 3" pitchFamily="18" charset="2"/>
              <a:buNone/>
            </a:pPr>
            <a:endParaRPr lang="en-US" alt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28455-C332-437E-AEDC-663B4D92BBA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10" name="Rectangle 3"/>
          <p:cNvSpPr>
            <a:spLocks noGrp="1"/>
          </p:cNvSpPr>
          <p:nvPr>
            <p:ph type="title"/>
          </p:nvPr>
        </p:nvSpPr>
        <p:spPr bwMode="auto">
          <a:xfrm>
            <a:off x="685800" y="76200"/>
            <a:ext cx="8229600" cy="762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Ear Anatomy</a:t>
            </a: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88"/>
          <a:stretch/>
        </p:blipFill>
        <p:spPr>
          <a:xfrm>
            <a:off x="36319" y="838200"/>
            <a:ext cx="9081163" cy="5943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34693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62000"/>
          </a:xfrm>
        </p:spPr>
        <p:txBody>
          <a:bodyPr/>
          <a:lstStyle/>
          <a:p>
            <a:r>
              <a:rPr lang="en-US" sz="3300" dirty="0" smtClean="0">
                <a:solidFill>
                  <a:schemeClr val="tx1"/>
                </a:solidFill>
              </a:rPr>
              <a:t>Cont. Ear Anatomy: Outer Ear </a:t>
            </a:r>
            <a:endParaRPr lang="en-US" sz="33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7772400" cy="48006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Collects sound energy 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External part: pinna or conchae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Auditory canal (meatus) 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Bayonet shape 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1</a:t>
            </a:r>
            <a:r>
              <a:rPr lang="he-IL" baseline="50000" dirty="0" smtClean="0">
                <a:solidFill>
                  <a:schemeClr val="tx1"/>
                </a:solidFill>
              </a:rPr>
              <a:t>״</a:t>
            </a:r>
            <a:r>
              <a:rPr lang="en-US" dirty="0" smtClean="0">
                <a:solidFill>
                  <a:schemeClr val="tx1"/>
                </a:solidFill>
              </a:rPr>
              <a:t> long 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Resonant property 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Sensitivity to frequencies:  2 – 5 </a:t>
            </a:r>
            <a:r>
              <a:rPr lang="en-US" dirty="0" smtClean="0">
                <a:solidFill>
                  <a:schemeClr val="tx1"/>
                </a:solidFill>
              </a:rPr>
              <a:t>kHz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Enhances SPL by as much as 12 dB (see </a:t>
            </a:r>
            <a:r>
              <a:rPr lang="en-US" dirty="0" smtClean="0">
                <a:solidFill>
                  <a:schemeClr val="tx1"/>
                </a:solidFill>
                <a:hlinkClick r:id="rId2" action="ppaction://hlinksldjump"/>
              </a:rPr>
              <a:t>slide 17</a:t>
            </a:r>
            <a:r>
              <a:rPr lang="en-US" dirty="0" smtClean="0">
                <a:solidFill>
                  <a:schemeClr val="tx1"/>
                </a:solidFill>
              </a:rPr>
              <a:t>) 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Eardrum (tympanic membrane)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                  </a:t>
            </a:r>
            <a:fld id="{B7703AD2-85CE-436C-9CB6-A6E335231651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5350" y="2971800"/>
            <a:ext cx="4286250" cy="11430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7620000" y="3352800"/>
            <a:ext cx="12954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9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2483" y="695325"/>
            <a:ext cx="3535317" cy="33432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62000"/>
          </a:xfrm>
        </p:spPr>
        <p:txBody>
          <a:bodyPr/>
          <a:lstStyle/>
          <a:p>
            <a:r>
              <a:rPr lang="en-US" sz="3300" dirty="0" smtClean="0">
                <a:solidFill>
                  <a:schemeClr val="tx1"/>
                </a:solidFill>
              </a:rPr>
              <a:t>Cont. Ear Anatomy</a:t>
            </a:r>
            <a:r>
              <a:rPr lang="en-US" sz="3300" dirty="0">
                <a:solidFill>
                  <a:schemeClr val="tx1"/>
                </a:solidFill>
              </a:rPr>
              <a:t>: Middle Ear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                  </a:t>
            </a:r>
            <a:fld id="{B7703AD2-85CE-436C-9CB6-A6E335231651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71500" y="731837"/>
            <a:ext cx="8343900" cy="60499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endParaRPr lang="en-US" sz="1200" dirty="0" smtClean="0"/>
          </a:p>
          <a:p>
            <a:pPr fontAlgn="auto">
              <a:spcAft>
                <a:spcPts val="0"/>
              </a:spcAft>
            </a:pPr>
            <a:r>
              <a:rPr lang="en-US" dirty="0" smtClean="0">
                <a:solidFill>
                  <a:schemeClr val="tx1"/>
                </a:solidFill>
              </a:rPr>
              <a:t>Chain of </a:t>
            </a:r>
            <a:r>
              <a:rPr lang="en-US" b="1" u="sng" dirty="0" smtClean="0">
                <a:solidFill>
                  <a:schemeClr val="tx1"/>
                </a:solidFill>
              </a:rPr>
              <a:t>3</a:t>
            </a:r>
            <a:r>
              <a:rPr lang="en-US" dirty="0" smtClean="0">
                <a:solidFill>
                  <a:schemeClr val="tx1"/>
                </a:solidFill>
              </a:rPr>
              <a:t> small bones (</a:t>
            </a:r>
            <a:r>
              <a:rPr lang="en-US" dirty="0" err="1" smtClean="0">
                <a:solidFill>
                  <a:schemeClr val="tx1"/>
                </a:solidFill>
              </a:rPr>
              <a:t>ossicles</a:t>
            </a:r>
            <a:r>
              <a:rPr lang="en-US" dirty="0" smtClean="0">
                <a:solidFill>
                  <a:schemeClr val="tx1"/>
                </a:solidFill>
              </a:rPr>
              <a:t>) </a:t>
            </a:r>
          </a:p>
          <a:p>
            <a:pPr lvl="1" fontAlgn="auto">
              <a:spcAft>
                <a:spcPts val="0"/>
              </a:spcAft>
            </a:pPr>
            <a:r>
              <a:rPr lang="en-US" dirty="0" smtClean="0">
                <a:solidFill>
                  <a:schemeClr val="tx1"/>
                </a:solidFill>
              </a:rPr>
              <a:t>Malleus </a:t>
            </a:r>
          </a:p>
          <a:p>
            <a:pPr lvl="1" fontAlgn="auto">
              <a:spcAft>
                <a:spcPts val="0"/>
              </a:spcAft>
            </a:pPr>
            <a:r>
              <a:rPr lang="en-US" dirty="0" smtClean="0">
                <a:solidFill>
                  <a:schemeClr val="tx1"/>
                </a:solidFill>
              </a:rPr>
              <a:t>Incus </a:t>
            </a:r>
          </a:p>
          <a:p>
            <a:pPr lvl="1" fontAlgn="auto">
              <a:spcAft>
                <a:spcPts val="0"/>
              </a:spcAft>
            </a:pPr>
            <a:r>
              <a:rPr lang="en-US" dirty="0" smtClean="0">
                <a:solidFill>
                  <a:schemeClr val="tx1"/>
                </a:solidFill>
              </a:rPr>
              <a:t>Stapes </a:t>
            </a:r>
          </a:p>
          <a:p>
            <a:pPr fontAlgn="auto">
              <a:spcAft>
                <a:spcPts val="0"/>
              </a:spcAft>
            </a:pPr>
            <a:endParaRPr lang="en-US" sz="13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</a:pPr>
            <a:r>
              <a:rPr lang="en-US" dirty="0" smtClean="0">
                <a:solidFill>
                  <a:schemeClr val="tx1"/>
                </a:solidFill>
              </a:rPr>
              <a:t>Transmit vibrations </a:t>
            </a:r>
          </a:p>
          <a:p>
            <a:pPr lvl="1" fontAlgn="auto">
              <a:spcAft>
                <a:spcPts val="0"/>
              </a:spcAft>
            </a:pPr>
            <a:r>
              <a:rPr lang="en-US" dirty="0" smtClean="0">
                <a:solidFill>
                  <a:schemeClr val="tx1"/>
                </a:solidFill>
              </a:rPr>
              <a:t>eardrum to oval window </a:t>
            </a:r>
          </a:p>
          <a:p>
            <a:pPr lvl="1" fontAlgn="auto">
              <a:spcAft>
                <a:spcPts val="0"/>
              </a:spcAft>
            </a:pPr>
            <a:r>
              <a:rPr lang="en-US" dirty="0" smtClean="0">
                <a:solidFill>
                  <a:schemeClr val="tx1"/>
                </a:solidFill>
              </a:rPr>
              <a:t>Stapes acts like a piston on oval window</a:t>
            </a:r>
          </a:p>
          <a:p>
            <a:pPr lvl="1" fontAlgn="auto">
              <a:spcAft>
                <a:spcPts val="0"/>
              </a:spcAft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Eardrum </a:t>
            </a:r>
            <a:r>
              <a:rPr lang="en-US" dirty="0">
                <a:solidFill>
                  <a:schemeClr val="tx1"/>
                </a:solidFill>
              </a:rPr>
              <a:t>surface area 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     +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Lever </a:t>
            </a:r>
            <a:r>
              <a:rPr lang="en-US" dirty="0">
                <a:solidFill>
                  <a:schemeClr val="tx1"/>
                </a:solidFill>
              </a:rPr>
              <a:t>action of </a:t>
            </a:r>
            <a:r>
              <a:rPr lang="en-US" dirty="0" err="1">
                <a:solidFill>
                  <a:schemeClr val="tx1"/>
                </a:solidFill>
              </a:rPr>
              <a:t>ossicles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  <a:p>
            <a:pPr marL="0" indent="0" algn="ctr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Sound </a:t>
            </a:r>
            <a:r>
              <a:rPr lang="en-US" dirty="0">
                <a:solidFill>
                  <a:schemeClr val="tx1"/>
                </a:solidFill>
              </a:rPr>
              <a:t>pressure to fluid of inner ear </a:t>
            </a:r>
          </a:p>
        </p:txBody>
      </p:sp>
      <p:sp>
        <p:nvSpPr>
          <p:cNvPr id="9" name="Right Brace 8"/>
          <p:cNvSpPr/>
          <p:nvPr/>
        </p:nvSpPr>
        <p:spPr>
          <a:xfrm>
            <a:off x="4090586" y="4149298"/>
            <a:ext cx="533400" cy="1066800"/>
          </a:xfrm>
          <a:prstGeom prst="rightBrac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623986" y="4267200"/>
            <a:ext cx="45200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Pressure of stapes against oval window is amplified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22 times </a:t>
            </a:r>
          </a:p>
        </p:txBody>
      </p:sp>
      <p:sp>
        <p:nvSpPr>
          <p:cNvPr id="11" name="Down Arrow 10"/>
          <p:cNvSpPr/>
          <p:nvPr/>
        </p:nvSpPr>
        <p:spPr>
          <a:xfrm>
            <a:off x="5502067" y="5029200"/>
            <a:ext cx="228600" cy="91440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511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62000"/>
          </a:xfrm>
        </p:spPr>
        <p:txBody>
          <a:bodyPr/>
          <a:lstStyle/>
          <a:p>
            <a:r>
              <a:rPr lang="en-US" sz="3300" dirty="0" smtClean="0">
                <a:solidFill>
                  <a:schemeClr val="tx1"/>
                </a:solidFill>
              </a:rPr>
              <a:t>Cont. Ear Anatomy</a:t>
            </a:r>
            <a:r>
              <a:rPr lang="en-US" sz="3300" dirty="0">
                <a:solidFill>
                  <a:schemeClr val="tx1"/>
                </a:solidFill>
              </a:rPr>
              <a:t>: </a:t>
            </a:r>
            <a:r>
              <a:rPr lang="en-US" sz="3300" dirty="0" smtClean="0">
                <a:solidFill>
                  <a:schemeClr val="tx1"/>
                </a:solidFill>
              </a:rPr>
              <a:t>Cont. Middle </a:t>
            </a:r>
            <a:r>
              <a:rPr lang="en-US" sz="3300" dirty="0">
                <a:solidFill>
                  <a:schemeClr val="tx1"/>
                </a:solidFill>
              </a:rPr>
              <a:t>Ear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                  </a:t>
            </a:r>
            <a:fld id="{B7703AD2-85CE-436C-9CB6-A6E335231651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71500" y="731837"/>
            <a:ext cx="8343900" cy="6049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endParaRPr lang="en-US" sz="1200" dirty="0" smtClean="0"/>
          </a:p>
          <a:p>
            <a:r>
              <a:rPr lang="en-US" sz="2800" dirty="0">
                <a:solidFill>
                  <a:schemeClr val="tx1"/>
                </a:solidFill>
              </a:rPr>
              <a:t>Two muscles </a:t>
            </a:r>
          </a:p>
          <a:p>
            <a:pPr lvl="1"/>
            <a:r>
              <a:rPr lang="en-US" sz="1900" dirty="0">
                <a:solidFill>
                  <a:schemeClr val="tx1"/>
                </a:solidFill>
              </a:rPr>
              <a:t>Tensor tympani muscle (to malleus) </a:t>
            </a:r>
          </a:p>
          <a:p>
            <a:pPr lvl="1"/>
            <a:r>
              <a:rPr lang="en-US" sz="1900" dirty="0">
                <a:solidFill>
                  <a:schemeClr val="tx1"/>
                </a:solidFill>
              </a:rPr>
              <a:t>Stapedius muscle (to stapes) </a:t>
            </a:r>
          </a:p>
          <a:p>
            <a:endParaRPr lang="en-US" sz="1700" dirty="0">
              <a:solidFill>
                <a:schemeClr val="tx1"/>
              </a:solidFill>
            </a:endParaRPr>
          </a:p>
          <a:p>
            <a:pPr marL="457200" lvl="3" indent="0">
              <a:buNone/>
            </a:pPr>
            <a:r>
              <a:rPr lang="en-US" sz="2800" dirty="0">
                <a:solidFill>
                  <a:schemeClr val="tx1"/>
                </a:solidFill>
              </a:rPr>
              <a:t>Acoustic </a:t>
            </a:r>
            <a:r>
              <a:rPr lang="en-US" sz="2800" dirty="0" smtClean="0">
                <a:solidFill>
                  <a:schemeClr val="tx1"/>
                </a:solidFill>
              </a:rPr>
              <a:t>(aural) Reflex </a:t>
            </a:r>
            <a:r>
              <a:rPr lang="en-US" sz="2800" dirty="0">
                <a:solidFill>
                  <a:schemeClr val="tx1"/>
                </a:solidFill>
              </a:rPr>
              <a:t>of Muscles:</a:t>
            </a:r>
          </a:p>
          <a:p>
            <a:endParaRPr lang="en-US" sz="2600" dirty="0" smtClean="0">
              <a:solidFill>
                <a:schemeClr val="tx1"/>
              </a:solidFill>
            </a:endParaRPr>
          </a:p>
          <a:p>
            <a:r>
              <a:rPr lang="en-US" sz="2800" dirty="0">
                <a:solidFill>
                  <a:schemeClr val="tx1"/>
                </a:solidFill>
              </a:rPr>
              <a:t>Tighten in response to loud noise</a:t>
            </a:r>
          </a:p>
          <a:p>
            <a:pPr lvl="1"/>
            <a:r>
              <a:rPr lang="en-US" sz="1900" dirty="0" smtClean="0">
                <a:solidFill>
                  <a:schemeClr val="tx1"/>
                </a:solidFill>
              </a:rPr>
              <a:t>Q: can you compare this with pupil action?</a:t>
            </a:r>
            <a:endParaRPr lang="en-US" sz="1900" dirty="0">
              <a:solidFill>
                <a:schemeClr val="tx1"/>
              </a:solidFill>
            </a:endParaRPr>
          </a:p>
          <a:p>
            <a:endParaRPr lang="en-US" sz="1700" dirty="0">
              <a:solidFill>
                <a:schemeClr val="tx1"/>
              </a:solidFill>
            </a:endParaRPr>
          </a:p>
          <a:p>
            <a:r>
              <a:rPr lang="en-US" sz="2800" dirty="0">
                <a:solidFill>
                  <a:schemeClr val="tx1"/>
                </a:solidFill>
              </a:rPr>
              <a:t>Protection against intense sounds</a:t>
            </a:r>
          </a:p>
          <a:p>
            <a:pPr lvl="1"/>
            <a:r>
              <a:rPr lang="en-US" sz="1900" dirty="0" smtClean="0">
                <a:solidFill>
                  <a:schemeClr val="tx1"/>
                </a:solidFill>
              </a:rPr>
              <a:t>Reduces </a:t>
            </a:r>
            <a:r>
              <a:rPr lang="en-US" sz="1900" dirty="0">
                <a:solidFill>
                  <a:schemeClr val="tx1"/>
                </a:solidFill>
              </a:rPr>
              <a:t>sound transmission</a:t>
            </a:r>
            <a:endParaRPr lang="en-US" sz="1900" dirty="0" smtClean="0">
              <a:solidFill>
                <a:schemeClr val="tx1"/>
              </a:solidFill>
            </a:endParaRPr>
          </a:p>
          <a:p>
            <a:pPr lvl="1"/>
            <a:r>
              <a:rPr lang="en-US" sz="1900" dirty="0" smtClean="0">
                <a:solidFill>
                  <a:schemeClr val="tx1"/>
                </a:solidFill>
              </a:rPr>
              <a:t>Occurs when sound is 80 </a:t>
            </a:r>
            <a:r>
              <a:rPr lang="en-US" sz="1900" dirty="0" err="1">
                <a:solidFill>
                  <a:schemeClr val="tx1"/>
                </a:solidFill>
              </a:rPr>
              <a:t>db</a:t>
            </a:r>
            <a:r>
              <a:rPr lang="en-US" sz="1900" dirty="0">
                <a:solidFill>
                  <a:schemeClr val="tx1"/>
                </a:solidFill>
              </a:rPr>
              <a:t> above threshold </a:t>
            </a:r>
            <a:r>
              <a:rPr lang="en-US" sz="1900" dirty="0" smtClean="0">
                <a:solidFill>
                  <a:schemeClr val="tx1"/>
                </a:solidFill>
              </a:rPr>
              <a:t>level</a:t>
            </a:r>
          </a:p>
          <a:p>
            <a:pPr lvl="1"/>
            <a:r>
              <a:rPr lang="en-US" sz="1900" dirty="0">
                <a:solidFill>
                  <a:schemeClr val="tx1"/>
                </a:solidFill>
              </a:rPr>
              <a:t>Up to 20 </a:t>
            </a:r>
            <a:r>
              <a:rPr lang="en-US" sz="1900" dirty="0" err="1">
                <a:solidFill>
                  <a:schemeClr val="tx1"/>
                </a:solidFill>
              </a:rPr>
              <a:t>db</a:t>
            </a:r>
            <a:r>
              <a:rPr lang="en-US" sz="1900" dirty="0">
                <a:solidFill>
                  <a:schemeClr val="tx1"/>
                </a:solidFill>
              </a:rPr>
              <a:t> attenuation (i.e. reduction of severity) </a:t>
            </a:r>
          </a:p>
          <a:p>
            <a:endParaRPr lang="en-US" sz="1900" dirty="0">
              <a:solidFill>
                <a:schemeClr val="tx1"/>
              </a:solidFill>
            </a:endParaRPr>
          </a:p>
          <a:p>
            <a:r>
              <a:rPr lang="en-US" sz="2800" dirty="0">
                <a:solidFill>
                  <a:schemeClr val="tx1"/>
                </a:solidFill>
              </a:rPr>
              <a:t>More responsive to </a:t>
            </a:r>
          </a:p>
          <a:p>
            <a:pPr lvl="1"/>
            <a:r>
              <a:rPr lang="en-US" sz="1900" b="1" dirty="0">
                <a:solidFill>
                  <a:schemeClr val="tx1"/>
                </a:solidFill>
              </a:rPr>
              <a:t>Broadband sounds</a:t>
            </a:r>
            <a:r>
              <a:rPr lang="en-US" sz="1900" dirty="0">
                <a:solidFill>
                  <a:schemeClr val="tx1"/>
                </a:solidFill>
              </a:rPr>
              <a:t> </a:t>
            </a:r>
            <a:r>
              <a:rPr lang="en-US" sz="1900" dirty="0" smtClean="0">
                <a:solidFill>
                  <a:schemeClr val="tx1"/>
                </a:solidFill>
              </a:rPr>
              <a:t>(i.e. wide range of frequencies) than </a:t>
            </a:r>
            <a:r>
              <a:rPr lang="en-US" sz="1900" dirty="0">
                <a:solidFill>
                  <a:schemeClr val="tx1"/>
                </a:solidFill>
              </a:rPr>
              <a:t>to pure tones </a:t>
            </a:r>
          </a:p>
          <a:p>
            <a:pPr lvl="1"/>
            <a:r>
              <a:rPr lang="en-US" sz="1900" b="1" dirty="0">
                <a:solidFill>
                  <a:schemeClr val="tx1"/>
                </a:solidFill>
              </a:rPr>
              <a:t>Lower frequencies</a:t>
            </a:r>
            <a:r>
              <a:rPr lang="en-US" sz="1900" dirty="0">
                <a:solidFill>
                  <a:schemeClr val="tx1"/>
                </a:solidFill>
              </a:rPr>
              <a:t> than to higher frequencies </a:t>
            </a:r>
          </a:p>
          <a:p>
            <a:endParaRPr lang="en-US" sz="1500" dirty="0">
              <a:solidFill>
                <a:schemeClr val="tx1"/>
              </a:solidFill>
            </a:endParaRPr>
          </a:p>
          <a:p>
            <a:endParaRPr lang="en-US" sz="1500" dirty="0">
              <a:solidFill>
                <a:schemeClr val="tx1"/>
              </a:solidFill>
            </a:endParaRPr>
          </a:p>
          <a:p>
            <a:r>
              <a:rPr lang="en-US" sz="2800" dirty="0">
                <a:solidFill>
                  <a:schemeClr val="tx1"/>
                </a:solidFill>
              </a:rPr>
              <a:t>Muscles remain flexed (i.e. contracted)</a:t>
            </a:r>
          </a:p>
          <a:p>
            <a:pPr lvl="1"/>
            <a:r>
              <a:rPr lang="en-US" sz="1900" dirty="0" smtClean="0">
                <a:solidFill>
                  <a:schemeClr val="tx1"/>
                </a:solidFill>
              </a:rPr>
              <a:t>up </a:t>
            </a:r>
            <a:r>
              <a:rPr lang="en-US" sz="1900" dirty="0">
                <a:solidFill>
                  <a:schemeClr val="tx1"/>
                </a:solidFill>
              </a:rPr>
              <a:t>to 15 min in intense steady-state noise </a:t>
            </a:r>
          </a:p>
        </p:txBody>
      </p:sp>
    </p:spTree>
    <p:extLst>
      <p:ext uri="{BB962C8B-B14F-4D97-AF65-F5344CB8AC3E}">
        <p14:creationId xmlns:p14="http://schemas.microsoft.com/office/powerpoint/2010/main" val="1122352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2_Concourse">
  <a:themeElements>
    <a:clrScheme name="2_Concourse 1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FFFFFF"/>
      </a:accent3>
      <a:accent4>
        <a:srgbClr val="000000"/>
      </a:accent4>
      <a:accent5>
        <a:srgbClr val="ADCEDC"/>
      </a:accent5>
      <a:accent6>
        <a:srgbClr val="C51B23"/>
      </a:accent6>
      <a:hlink>
        <a:srgbClr val="FF8119"/>
      </a:hlink>
      <a:folHlink>
        <a:srgbClr val="44B9E8"/>
      </a:folHlink>
    </a:clrScheme>
    <a:fontScheme name="2_Concourse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ncourse 1">
        <a:dk1>
          <a:srgbClr val="000000"/>
        </a:dk1>
        <a:lt1>
          <a:srgbClr val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FFFFFF"/>
        </a:accent3>
        <a:accent4>
          <a:srgbClr val="000000"/>
        </a:accent4>
        <a:accent5>
          <a:srgbClr val="ADCEDC"/>
        </a:accent5>
        <a:accent6>
          <a:srgbClr val="C51B23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9_Concours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3909</TotalTime>
  <Words>2117</Words>
  <Application>Microsoft Office PowerPoint</Application>
  <PresentationFormat>On-screen Show (4:3)</PresentationFormat>
  <Paragraphs>373</Paragraphs>
  <Slides>37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37</vt:i4>
      </vt:variant>
    </vt:vector>
  </HeadingPairs>
  <TitlesOfParts>
    <vt:vector size="40" baseType="lpstr">
      <vt:lpstr>2_Concourse</vt:lpstr>
      <vt:lpstr>9_Concourse</vt:lpstr>
      <vt:lpstr>Executive</vt:lpstr>
      <vt:lpstr>King Saud University   College of Engineering  IE – 341: “Human Factors Engineering”  Fall – 2015 (1st Sem. 1436-7H)</vt:lpstr>
      <vt:lpstr>Lesson Overview</vt:lpstr>
      <vt:lpstr>Hearing</vt:lpstr>
      <vt:lpstr>Ear Anatomy</vt:lpstr>
      <vt:lpstr>Cont. Ear Anatomy</vt:lpstr>
      <vt:lpstr>Cont. Ear Anatomy</vt:lpstr>
      <vt:lpstr>Cont. Ear Anatomy: Outer Ear </vt:lpstr>
      <vt:lpstr>Cont. Ear Anatomy: Middle Ear  </vt:lpstr>
      <vt:lpstr>Cont. Ear Anatomy: Cont. Middle Ear  </vt:lpstr>
      <vt:lpstr>Cont. Ear Anatomy: Cont. Middle Ear  </vt:lpstr>
      <vt:lpstr>Cont. Ear Anatomy: Inner Ear – cochlea  </vt:lpstr>
      <vt:lpstr>Cont. Ear Anatomy:  Conversion of Sound Waves to Sensations  </vt:lpstr>
      <vt:lpstr>Nature and Measurement of Sounds</vt:lpstr>
      <vt:lpstr>Cont. Nature and Measurement of Sounds</vt:lpstr>
      <vt:lpstr>Cont. Nature and Measurement of Sounds</vt:lpstr>
      <vt:lpstr>Cont. Nature and Measurement of Sounds</vt:lpstr>
      <vt:lpstr>Cont. Nature and Measurement of Sounds</vt:lpstr>
      <vt:lpstr>Cont. Nature and Measurement of Sounds</vt:lpstr>
      <vt:lpstr>Cont. Nature and Measurement of Sounds</vt:lpstr>
      <vt:lpstr>Cont. Nature and Measurement of Sounds:  Ranges of Typical Sound Levels for Common Sounds</vt:lpstr>
      <vt:lpstr>Cont. Nature and Measurement of Sounds</vt:lpstr>
      <vt:lpstr>Cont. Nature and Measurement of Sounds</vt:lpstr>
      <vt:lpstr>Cont. Nature and Measurement of Sounds</vt:lpstr>
      <vt:lpstr>Cont. Nature and Measurement of Sounds</vt:lpstr>
      <vt:lpstr>Auditory Displays</vt:lpstr>
      <vt:lpstr>Auditory Displays</vt:lpstr>
      <vt:lpstr>Cont. Auditory Displays</vt:lpstr>
      <vt:lpstr>Cont. Auditory Displays</vt:lpstr>
      <vt:lpstr>Cont. Auditory Displays</vt:lpstr>
      <vt:lpstr>Cont. Auditory Displays</vt:lpstr>
      <vt:lpstr>Cont. Auditory Displays</vt:lpstr>
      <vt:lpstr>Noise</vt:lpstr>
      <vt:lpstr>Noise</vt:lpstr>
      <vt:lpstr>Cont. Noise</vt:lpstr>
      <vt:lpstr>Cont. Noise</vt:lpstr>
      <vt:lpstr>Cont. Noise: Occupational Noise Control</vt:lpstr>
      <vt:lpstr>References</vt:lpstr>
    </vt:vector>
  </TitlesOfParts>
  <Company>IMedia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IMedia</dc:creator>
  <cp:lastModifiedBy>User</cp:lastModifiedBy>
  <cp:revision>447</cp:revision>
  <dcterms:created xsi:type="dcterms:W3CDTF">2008-11-10T19:40:45Z</dcterms:created>
  <dcterms:modified xsi:type="dcterms:W3CDTF">2015-10-31T14:08:37Z</dcterms:modified>
</cp:coreProperties>
</file>