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27" r:id="rId3"/>
    <p:sldId id="330" r:id="rId4"/>
    <p:sldId id="332" r:id="rId5"/>
    <p:sldId id="342" r:id="rId6"/>
    <p:sldId id="349" r:id="rId7"/>
    <p:sldId id="350" r:id="rId8"/>
    <p:sldId id="351" r:id="rId9"/>
    <p:sldId id="353" r:id="rId10"/>
    <p:sldId id="355" r:id="rId11"/>
    <p:sldId id="357" r:id="rId12"/>
    <p:sldId id="360" r:id="rId13"/>
    <p:sldId id="362" r:id="rId14"/>
    <p:sldId id="363" r:id="rId15"/>
    <p:sldId id="364" r:id="rId16"/>
    <p:sldId id="365" r:id="rId17"/>
    <p:sldId id="369" r:id="rId18"/>
    <p:sldId id="370" r:id="rId19"/>
    <p:sldId id="372" r:id="rId20"/>
    <p:sldId id="32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16" autoAdjust="0"/>
    <p:restoredTop sz="83394" autoAdjust="0"/>
  </p:normalViewPr>
  <p:slideViewPr>
    <p:cSldViewPr>
      <p:cViewPr>
        <p:scale>
          <a:sx n="75" d="100"/>
          <a:sy n="75" d="100"/>
        </p:scale>
        <p:origin x="-194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4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43F41-DD12-4198-A1B4-6F73D84DCC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54C9045-CAB0-4AF4-B940-B192EE9E151D}">
      <dgm:prSet/>
      <dgm:spPr/>
      <dgm:t>
        <a:bodyPr/>
        <a:lstStyle/>
        <a:p>
          <a:r>
            <a:rPr lang="en-US" u="none" dirty="0" smtClean="0"/>
            <a:t>When firms test market</a:t>
          </a:r>
          <a:endParaRPr lang="en-US" u="none" dirty="0"/>
        </a:p>
      </dgm:t>
    </dgm:pt>
    <dgm:pt modelId="{230F1187-1B8E-4B1D-ACB8-F0D9524375EB}" type="parTrans" cxnId="{A8AE734A-9A1A-4E67-90C2-B56EC9BBD8A2}">
      <dgm:prSet/>
      <dgm:spPr/>
      <dgm:t>
        <a:bodyPr/>
        <a:lstStyle/>
        <a:p>
          <a:endParaRPr lang="en-US"/>
        </a:p>
      </dgm:t>
    </dgm:pt>
    <dgm:pt modelId="{5415077A-04F1-4D6B-B6C1-18D0E40442BE}" type="sibTrans" cxnId="{A8AE734A-9A1A-4E67-90C2-B56EC9BBD8A2}">
      <dgm:prSet/>
      <dgm:spPr/>
      <dgm:t>
        <a:bodyPr/>
        <a:lstStyle/>
        <a:p>
          <a:endParaRPr lang="en-US"/>
        </a:p>
      </dgm:t>
    </dgm:pt>
    <dgm:pt modelId="{193F78A4-CC2F-4C24-ACF6-8E47CFC0AE96}">
      <dgm:prSet/>
      <dgm:spPr/>
      <dgm:t>
        <a:bodyPr/>
        <a:lstStyle/>
        <a:p>
          <a:r>
            <a:rPr lang="en-US" smtClean="0"/>
            <a:t>New product with large investment</a:t>
          </a:r>
          <a:endParaRPr lang="en-US"/>
        </a:p>
      </dgm:t>
    </dgm:pt>
    <dgm:pt modelId="{B1CA2F17-B222-4134-9D47-38300C790061}" type="parTrans" cxnId="{8743D295-8B0A-4283-994C-12B4F088E1A7}">
      <dgm:prSet/>
      <dgm:spPr/>
      <dgm:t>
        <a:bodyPr/>
        <a:lstStyle/>
        <a:p>
          <a:endParaRPr lang="en-US"/>
        </a:p>
      </dgm:t>
    </dgm:pt>
    <dgm:pt modelId="{6E8C28C6-29E9-4AA6-9479-BDB8B9C79DF9}" type="sibTrans" cxnId="{8743D295-8B0A-4283-994C-12B4F088E1A7}">
      <dgm:prSet/>
      <dgm:spPr/>
      <dgm:t>
        <a:bodyPr/>
        <a:lstStyle/>
        <a:p>
          <a:endParaRPr lang="en-US"/>
        </a:p>
      </dgm:t>
    </dgm:pt>
    <dgm:pt modelId="{0A0C9280-3F57-401E-8EC1-694584987721}">
      <dgm:prSet/>
      <dgm:spPr/>
      <dgm:t>
        <a:bodyPr/>
        <a:lstStyle/>
        <a:p>
          <a:r>
            <a:rPr lang="en-US" dirty="0" smtClean="0"/>
            <a:t>Uncertainty about product or marketing program</a:t>
          </a:r>
          <a:endParaRPr lang="en-US" dirty="0"/>
        </a:p>
      </dgm:t>
    </dgm:pt>
    <dgm:pt modelId="{5D40D177-A486-4380-B857-0BF6199AA402}" type="parTrans" cxnId="{912953B5-AF5E-404E-B009-F81944147062}">
      <dgm:prSet/>
      <dgm:spPr/>
      <dgm:t>
        <a:bodyPr/>
        <a:lstStyle/>
        <a:p>
          <a:endParaRPr lang="en-US"/>
        </a:p>
      </dgm:t>
    </dgm:pt>
    <dgm:pt modelId="{40302CE3-11BD-4C1A-A950-BCF2677229F7}" type="sibTrans" cxnId="{912953B5-AF5E-404E-B009-F81944147062}">
      <dgm:prSet/>
      <dgm:spPr/>
      <dgm:t>
        <a:bodyPr/>
        <a:lstStyle/>
        <a:p>
          <a:endParaRPr lang="en-US"/>
        </a:p>
      </dgm:t>
    </dgm:pt>
    <dgm:pt modelId="{F520897E-CB2E-42EF-B2E0-EEBED97B9C32}">
      <dgm:prSet/>
      <dgm:spPr/>
      <dgm:t>
        <a:bodyPr/>
        <a:lstStyle/>
        <a:p>
          <a:r>
            <a:rPr lang="en-US" u="none" dirty="0" smtClean="0"/>
            <a:t>When firms may not test market</a:t>
          </a:r>
          <a:endParaRPr lang="en-US" u="none" dirty="0"/>
        </a:p>
      </dgm:t>
    </dgm:pt>
    <dgm:pt modelId="{FBB8238E-3DD1-401E-AE6F-0177BB19922D}" type="parTrans" cxnId="{C561C8F0-E071-4DB3-B751-6C653154413C}">
      <dgm:prSet/>
      <dgm:spPr/>
      <dgm:t>
        <a:bodyPr/>
        <a:lstStyle/>
        <a:p>
          <a:endParaRPr lang="en-US"/>
        </a:p>
      </dgm:t>
    </dgm:pt>
    <dgm:pt modelId="{DDD89992-F2AC-42B1-BCD7-C010716E17EB}" type="sibTrans" cxnId="{C561C8F0-E071-4DB3-B751-6C653154413C}">
      <dgm:prSet/>
      <dgm:spPr/>
      <dgm:t>
        <a:bodyPr/>
        <a:lstStyle/>
        <a:p>
          <a:endParaRPr lang="en-US"/>
        </a:p>
      </dgm:t>
    </dgm:pt>
    <dgm:pt modelId="{1B43C59E-C701-4220-BD59-56130031B87B}">
      <dgm:prSet/>
      <dgm:spPr/>
      <dgm:t>
        <a:bodyPr/>
        <a:lstStyle/>
        <a:p>
          <a:r>
            <a:rPr lang="en-US" dirty="0" smtClean="0"/>
            <a:t>Simple line extension</a:t>
          </a:r>
          <a:endParaRPr lang="en-US" dirty="0"/>
        </a:p>
      </dgm:t>
    </dgm:pt>
    <dgm:pt modelId="{25A43208-1FD9-462B-9A1B-E72ACDA1E410}" type="parTrans" cxnId="{3FC1F526-11BE-4816-B3FF-79035FB29B23}">
      <dgm:prSet/>
      <dgm:spPr/>
      <dgm:t>
        <a:bodyPr/>
        <a:lstStyle/>
        <a:p>
          <a:endParaRPr lang="en-US"/>
        </a:p>
      </dgm:t>
    </dgm:pt>
    <dgm:pt modelId="{C1027328-6A8B-4D12-97CF-F55CF5EBB32B}" type="sibTrans" cxnId="{3FC1F526-11BE-4816-B3FF-79035FB29B23}">
      <dgm:prSet/>
      <dgm:spPr/>
      <dgm:t>
        <a:bodyPr/>
        <a:lstStyle/>
        <a:p>
          <a:endParaRPr lang="en-US"/>
        </a:p>
      </dgm:t>
    </dgm:pt>
    <dgm:pt modelId="{8B4234C7-BC24-4A5D-903C-CA79D1B3B60E}">
      <dgm:prSet/>
      <dgm:spPr/>
      <dgm:t>
        <a:bodyPr/>
        <a:lstStyle/>
        <a:p>
          <a:r>
            <a:rPr lang="en-US" smtClean="0"/>
            <a:t>Copy of competitor product</a:t>
          </a:r>
          <a:endParaRPr lang="en-US" dirty="0"/>
        </a:p>
      </dgm:t>
    </dgm:pt>
    <dgm:pt modelId="{E5E84346-7198-4BB6-9C28-45D3670C41E6}" type="parTrans" cxnId="{3E61D521-6F21-48E4-A9C4-29F089EA9E21}">
      <dgm:prSet/>
      <dgm:spPr/>
      <dgm:t>
        <a:bodyPr/>
        <a:lstStyle/>
        <a:p>
          <a:endParaRPr lang="en-US"/>
        </a:p>
      </dgm:t>
    </dgm:pt>
    <dgm:pt modelId="{A592C7ED-9219-4F89-AE53-75007C2528C1}" type="sibTrans" cxnId="{3E61D521-6F21-48E4-A9C4-29F089EA9E21}">
      <dgm:prSet/>
      <dgm:spPr/>
      <dgm:t>
        <a:bodyPr/>
        <a:lstStyle/>
        <a:p>
          <a:endParaRPr lang="en-US"/>
        </a:p>
      </dgm:t>
    </dgm:pt>
    <dgm:pt modelId="{1A834F9B-F574-4A14-8A0B-2E19376ED038}">
      <dgm:prSet/>
      <dgm:spPr/>
      <dgm:t>
        <a:bodyPr/>
        <a:lstStyle/>
        <a:p>
          <a:r>
            <a:rPr lang="en-US" smtClean="0"/>
            <a:t>Low costs</a:t>
          </a:r>
          <a:endParaRPr lang="en-US" dirty="0"/>
        </a:p>
      </dgm:t>
    </dgm:pt>
    <dgm:pt modelId="{2E8E263F-5B41-4700-9BF2-9CE2E287EA67}" type="parTrans" cxnId="{FA3704C1-DB55-44A3-B30A-CD10E7455243}">
      <dgm:prSet/>
      <dgm:spPr/>
      <dgm:t>
        <a:bodyPr/>
        <a:lstStyle/>
        <a:p>
          <a:endParaRPr lang="en-US"/>
        </a:p>
      </dgm:t>
    </dgm:pt>
    <dgm:pt modelId="{3B147451-7236-4314-AE2D-DCD4464D7426}" type="sibTrans" cxnId="{FA3704C1-DB55-44A3-B30A-CD10E7455243}">
      <dgm:prSet/>
      <dgm:spPr/>
      <dgm:t>
        <a:bodyPr/>
        <a:lstStyle/>
        <a:p>
          <a:endParaRPr lang="en-US"/>
        </a:p>
      </dgm:t>
    </dgm:pt>
    <dgm:pt modelId="{F40583C2-0F07-4B01-AE2F-0D772B7B3717}">
      <dgm:prSet/>
      <dgm:spPr/>
      <dgm:t>
        <a:bodyPr/>
        <a:lstStyle/>
        <a:p>
          <a:r>
            <a:rPr lang="en-US" smtClean="0"/>
            <a:t>Management confidence</a:t>
          </a:r>
          <a:endParaRPr lang="en-US" dirty="0"/>
        </a:p>
      </dgm:t>
    </dgm:pt>
    <dgm:pt modelId="{EC61DE5A-BFB3-4DAA-B0FB-1D241A5D46BF}" type="parTrans" cxnId="{87C95099-7EB3-48A8-A96F-FB4744C4FDC7}">
      <dgm:prSet/>
      <dgm:spPr/>
      <dgm:t>
        <a:bodyPr/>
        <a:lstStyle/>
        <a:p>
          <a:endParaRPr lang="en-US"/>
        </a:p>
      </dgm:t>
    </dgm:pt>
    <dgm:pt modelId="{B714C016-C968-48E6-9CB2-7F6A6C2556FA}" type="sibTrans" cxnId="{87C95099-7EB3-48A8-A96F-FB4744C4FDC7}">
      <dgm:prSet/>
      <dgm:spPr/>
      <dgm:t>
        <a:bodyPr/>
        <a:lstStyle/>
        <a:p>
          <a:endParaRPr lang="en-US"/>
        </a:p>
      </dgm:t>
    </dgm:pt>
    <dgm:pt modelId="{370298C9-9ACB-4031-A90F-B9AC5DA707F1}" type="pres">
      <dgm:prSet presAssocID="{58C43F41-DD12-4198-A1B4-6F73D84DCC68}" presName="Name0" presStyleCnt="0">
        <dgm:presLayoutVars>
          <dgm:dir/>
          <dgm:animLvl val="lvl"/>
          <dgm:resizeHandles val="exact"/>
        </dgm:presLayoutVars>
      </dgm:prSet>
      <dgm:spPr/>
      <dgm:t>
        <a:bodyPr/>
        <a:lstStyle/>
        <a:p>
          <a:endParaRPr lang="en-US"/>
        </a:p>
      </dgm:t>
    </dgm:pt>
    <dgm:pt modelId="{3815B123-70A3-4255-A2F5-E140F4BA3AE4}" type="pres">
      <dgm:prSet presAssocID="{B54C9045-CAB0-4AF4-B940-B192EE9E151D}" presName="composite" presStyleCnt="0"/>
      <dgm:spPr/>
    </dgm:pt>
    <dgm:pt modelId="{3C0BC8AC-C877-4E72-B205-5E676D6B61FC}" type="pres">
      <dgm:prSet presAssocID="{B54C9045-CAB0-4AF4-B940-B192EE9E151D}" presName="parTx" presStyleLbl="alignNode1" presStyleIdx="0" presStyleCnt="2" custLinFactNeighborX="-1" custLinFactNeighborY="-19135">
        <dgm:presLayoutVars>
          <dgm:chMax val="0"/>
          <dgm:chPref val="0"/>
          <dgm:bulletEnabled val="1"/>
        </dgm:presLayoutVars>
      </dgm:prSet>
      <dgm:spPr/>
      <dgm:t>
        <a:bodyPr/>
        <a:lstStyle/>
        <a:p>
          <a:endParaRPr lang="en-US"/>
        </a:p>
      </dgm:t>
    </dgm:pt>
    <dgm:pt modelId="{77150CF9-7DB6-4887-9C2D-CD5694B87C8E}" type="pres">
      <dgm:prSet presAssocID="{B54C9045-CAB0-4AF4-B940-B192EE9E151D}" presName="desTx" presStyleLbl="alignAccFollowNode1" presStyleIdx="0" presStyleCnt="2">
        <dgm:presLayoutVars>
          <dgm:bulletEnabled val="1"/>
        </dgm:presLayoutVars>
      </dgm:prSet>
      <dgm:spPr/>
      <dgm:t>
        <a:bodyPr/>
        <a:lstStyle/>
        <a:p>
          <a:endParaRPr lang="en-US"/>
        </a:p>
      </dgm:t>
    </dgm:pt>
    <dgm:pt modelId="{A8409D34-4613-46E3-9BC0-49939C873D8D}" type="pres">
      <dgm:prSet presAssocID="{5415077A-04F1-4D6B-B6C1-18D0E40442BE}" presName="space" presStyleCnt="0"/>
      <dgm:spPr/>
    </dgm:pt>
    <dgm:pt modelId="{EFC830B9-2F43-41DF-8F3E-BDE71EA5833F}" type="pres">
      <dgm:prSet presAssocID="{F520897E-CB2E-42EF-B2E0-EEBED97B9C32}" presName="composite" presStyleCnt="0"/>
      <dgm:spPr/>
    </dgm:pt>
    <dgm:pt modelId="{5E3975C0-4B73-4A9E-9E33-51C92E3C8954}" type="pres">
      <dgm:prSet presAssocID="{F520897E-CB2E-42EF-B2E0-EEBED97B9C32}" presName="parTx" presStyleLbl="alignNode1" presStyleIdx="1" presStyleCnt="2" custLinFactNeighborX="6375" custLinFactNeighborY="-10317">
        <dgm:presLayoutVars>
          <dgm:chMax val="0"/>
          <dgm:chPref val="0"/>
          <dgm:bulletEnabled val="1"/>
        </dgm:presLayoutVars>
      </dgm:prSet>
      <dgm:spPr/>
      <dgm:t>
        <a:bodyPr/>
        <a:lstStyle/>
        <a:p>
          <a:endParaRPr lang="en-US"/>
        </a:p>
      </dgm:t>
    </dgm:pt>
    <dgm:pt modelId="{8A36C206-FD27-4D75-AB23-655A5B931FBC}" type="pres">
      <dgm:prSet presAssocID="{F520897E-CB2E-42EF-B2E0-EEBED97B9C32}" presName="desTx" presStyleLbl="alignAccFollowNode1" presStyleIdx="1" presStyleCnt="2">
        <dgm:presLayoutVars>
          <dgm:bulletEnabled val="1"/>
        </dgm:presLayoutVars>
      </dgm:prSet>
      <dgm:spPr/>
      <dgm:t>
        <a:bodyPr/>
        <a:lstStyle/>
        <a:p>
          <a:endParaRPr lang="en-US"/>
        </a:p>
      </dgm:t>
    </dgm:pt>
  </dgm:ptLst>
  <dgm:cxnLst>
    <dgm:cxn modelId="{93AE89C4-2C89-454A-8673-DAD13BD3ED73}" type="presOf" srcId="{0A0C9280-3F57-401E-8EC1-694584987721}" destId="{77150CF9-7DB6-4887-9C2D-CD5694B87C8E}" srcOrd="0" destOrd="1" presId="urn:microsoft.com/office/officeart/2005/8/layout/hList1"/>
    <dgm:cxn modelId="{B64DEE26-8F96-E146-81D6-B342D81247B0}" type="presOf" srcId="{F520897E-CB2E-42EF-B2E0-EEBED97B9C32}" destId="{5E3975C0-4B73-4A9E-9E33-51C92E3C8954}" srcOrd="0" destOrd="0" presId="urn:microsoft.com/office/officeart/2005/8/layout/hList1"/>
    <dgm:cxn modelId="{912953B5-AF5E-404E-B009-F81944147062}" srcId="{B54C9045-CAB0-4AF4-B940-B192EE9E151D}" destId="{0A0C9280-3F57-401E-8EC1-694584987721}" srcOrd="1" destOrd="0" parTransId="{5D40D177-A486-4380-B857-0BF6199AA402}" sibTransId="{40302CE3-11BD-4C1A-A950-BCF2677229F7}"/>
    <dgm:cxn modelId="{52BB3FD7-3831-1B42-BDE1-992DCF69EA23}" type="presOf" srcId="{1A834F9B-F574-4A14-8A0B-2E19376ED038}" destId="{8A36C206-FD27-4D75-AB23-655A5B931FBC}" srcOrd="0" destOrd="2" presId="urn:microsoft.com/office/officeart/2005/8/layout/hList1"/>
    <dgm:cxn modelId="{A8AE734A-9A1A-4E67-90C2-B56EC9BBD8A2}" srcId="{58C43F41-DD12-4198-A1B4-6F73D84DCC68}" destId="{B54C9045-CAB0-4AF4-B940-B192EE9E151D}" srcOrd="0" destOrd="0" parTransId="{230F1187-1B8E-4B1D-ACB8-F0D9524375EB}" sibTransId="{5415077A-04F1-4D6B-B6C1-18D0E40442BE}"/>
    <dgm:cxn modelId="{3E61D521-6F21-48E4-A9C4-29F089EA9E21}" srcId="{F520897E-CB2E-42EF-B2E0-EEBED97B9C32}" destId="{8B4234C7-BC24-4A5D-903C-CA79D1B3B60E}" srcOrd="1" destOrd="0" parTransId="{E5E84346-7198-4BB6-9C28-45D3670C41E6}" sibTransId="{A592C7ED-9219-4F89-AE53-75007C2528C1}"/>
    <dgm:cxn modelId="{54F82B28-F315-284E-9158-BE3CC460E8D9}" type="presOf" srcId="{58C43F41-DD12-4198-A1B4-6F73D84DCC68}" destId="{370298C9-9ACB-4031-A90F-B9AC5DA707F1}" srcOrd="0" destOrd="0" presId="urn:microsoft.com/office/officeart/2005/8/layout/hList1"/>
    <dgm:cxn modelId="{A9B509EA-3CBF-CC42-BD1C-94831495BEF8}" type="presOf" srcId="{1B43C59E-C701-4220-BD59-56130031B87B}" destId="{8A36C206-FD27-4D75-AB23-655A5B931FBC}" srcOrd="0" destOrd="0" presId="urn:microsoft.com/office/officeart/2005/8/layout/hList1"/>
    <dgm:cxn modelId="{87C95099-7EB3-48A8-A96F-FB4744C4FDC7}" srcId="{F520897E-CB2E-42EF-B2E0-EEBED97B9C32}" destId="{F40583C2-0F07-4B01-AE2F-0D772B7B3717}" srcOrd="3" destOrd="0" parTransId="{EC61DE5A-BFB3-4DAA-B0FB-1D241A5D46BF}" sibTransId="{B714C016-C968-48E6-9CB2-7F6A6C2556FA}"/>
    <dgm:cxn modelId="{C561C8F0-E071-4DB3-B751-6C653154413C}" srcId="{58C43F41-DD12-4198-A1B4-6F73D84DCC68}" destId="{F520897E-CB2E-42EF-B2E0-EEBED97B9C32}" srcOrd="1" destOrd="0" parTransId="{FBB8238E-3DD1-401E-AE6F-0177BB19922D}" sibTransId="{DDD89992-F2AC-42B1-BCD7-C010716E17EB}"/>
    <dgm:cxn modelId="{A0095B7C-0EC1-884D-86F4-1D8EF948E253}" type="presOf" srcId="{B54C9045-CAB0-4AF4-B940-B192EE9E151D}" destId="{3C0BC8AC-C877-4E72-B205-5E676D6B61FC}" srcOrd="0" destOrd="0" presId="urn:microsoft.com/office/officeart/2005/8/layout/hList1"/>
    <dgm:cxn modelId="{3FC1F526-11BE-4816-B3FF-79035FB29B23}" srcId="{F520897E-CB2E-42EF-B2E0-EEBED97B9C32}" destId="{1B43C59E-C701-4220-BD59-56130031B87B}" srcOrd="0" destOrd="0" parTransId="{25A43208-1FD9-462B-9A1B-E72ACDA1E410}" sibTransId="{C1027328-6A8B-4D12-97CF-F55CF5EBB32B}"/>
    <dgm:cxn modelId="{B088DA57-FD01-FD4C-98FB-E1BDC4192A05}" type="presOf" srcId="{F40583C2-0F07-4B01-AE2F-0D772B7B3717}" destId="{8A36C206-FD27-4D75-AB23-655A5B931FBC}" srcOrd="0" destOrd="3" presId="urn:microsoft.com/office/officeart/2005/8/layout/hList1"/>
    <dgm:cxn modelId="{8743D295-8B0A-4283-994C-12B4F088E1A7}" srcId="{B54C9045-CAB0-4AF4-B940-B192EE9E151D}" destId="{193F78A4-CC2F-4C24-ACF6-8E47CFC0AE96}" srcOrd="0" destOrd="0" parTransId="{B1CA2F17-B222-4134-9D47-38300C790061}" sibTransId="{6E8C28C6-29E9-4AA6-9479-BDB8B9C79DF9}"/>
    <dgm:cxn modelId="{B756111E-85D3-1441-A18F-209A48B7B31B}" type="presOf" srcId="{8B4234C7-BC24-4A5D-903C-CA79D1B3B60E}" destId="{8A36C206-FD27-4D75-AB23-655A5B931FBC}" srcOrd="0" destOrd="1" presId="urn:microsoft.com/office/officeart/2005/8/layout/hList1"/>
    <dgm:cxn modelId="{5AAF4038-B0FB-594E-A73C-28EC9DA07E71}" type="presOf" srcId="{193F78A4-CC2F-4C24-ACF6-8E47CFC0AE96}" destId="{77150CF9-7DB6-4887-9C2D-CD5694B87C8E}" srcOrd="0" destOrd="0" presId="urn:microsoft.com/office/officeart/2005/8/layout/hList1"/>
    <dgm:cxn modelId="{FA3704C1-DB55-44A3-B30A-CD10E7455243}" srcId="{F520897E-CB2E-42EF-B2E0-EEBED97B9C32}" destId="{1A834F9B-F574-4A14-8A0B-2E19376ED038}" srcOrd="2" destOrd="0" parTransId="{2E8E263F-5B41-4700-9BF2-9CE2E287EA67}" sibTransId="{3B147451-7236-4314-AE2D-DCD4464D7426}"/>
    <dgm:cxn modelId="{D3D398B1-DC4F-D24B-9001-3F2A576893DC}" type="presParOf" srcId="{370298C9-9ACB-4031-A90F-B9AC5DA707F1}" destId="{3815B123-70A3-4255-A2F5-E140F4BA3AE4}" srcOrd="0" destOrd="0" presId="urn:microsoft.com/office/officeart/2005/8/layout/hList1"/>
    <dgm:cxn modelId="{A88D6238-6CB2-E54C-A1BC-88E86DF4D796}" type="presParOf" srcId="{3815B123-70A3-4255-A2F5-E140F4BA3AE4}" destId="{3C0BC8AC-C877-4E72-B205-5E676D6B61FC}" srcOrd="0" destOrd="0" presId="urn:microsoft.com/office/officeart/2005/8/layout/hList1"/>
    <dgm:cxn modelId="{92FA640E-F1A5-F44E-BE76-07BFEEA07156}" type="presParOf" srcId="{3815B123-70A3-4255-A2F5-E140F4BA3AE4}" destId="{77150CF9-7DB6-4887-9C2D-CD5694B87C8E}" srcOrd="1" destOrd="0" presId="urn:microsoft.com/office/officeart/2005/8/layout/hList1"/>
    <dgm:cxn modelId="{EFBD21FD-1CD4-3341-A997-59BC8FD2705F}" type="presParOf" srcId="{370298C9-9ACB-4031-A90F-B9AC5DA707F1}" destId="{A8409D34-4613-46E3-9BC0-49939C873D8D}" srcOrd="1" destOrd="0" presId="urn:microsoft.com/office/officeart/2005/8/layout/hList1"/>
    <dgm:cxn modelId="{5EA5DF06-F245-524D-9C5D-28C29F1BADB6}" type="presParOf" srcId="{370298C9-9ACB-4031-A90F-B9AC5DA707F1}" destId="{EFC830B9-2F43-41DF-8F3E-BDE71EA5833F}" srcOrd="2" destOrd="0" presId="urn:microsoft.com/office/officeart/2005/8/layout/hList1"/>
    <dgm:cxn modelId="{D5108F26-7EDD-4E49-B882-F5E92094A2C8}" type="presParOf" srcId="{EFC830B9-2F43-41DF-8F3E-BDE71EA5833F}" destId="{5E3975C0-4B73-4A9E-9E33-51C92E3C8954}" srcOrd="0" destOrd="0" presId="urn:microsoft.com/office/officeart/2005/8/layout/hList1"/>
    <dgm:cxn modelId="{954EE07C-6286-8040-B164-89BD04A59C54}" type="presParOf" srcId="{EFC830B9-2F43-41DF-8F3E-BDE71EA5833F}" destId="{8A36C206-FD27-4D75-AB23-655A5B931F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BC8AC-C877-4E72-B205-5E676D6B61FC}">
      <dsp:nvSpPr>
        <dsp:cNvPr id="0" name=""/>
        <dsp:cNvSpPr/>
      </dsp:nvSpPr>
      <dsp:spPr>
        <a:xfrm>
          <a:off x="1" y="0"/>
          <a:ext cx="2848570" cy="8641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u="none" kern="1200" dirty="0" smtClean="0"/>
            <a:t>When firms test market</a:t>
          </a:r>
          <a:endParaRPr lang="en-US" sz="2500" u="none" kern="1200" dirty="0"/>
        </a:p>
      </dsp:txBody>
      <dsp:txXfrm>
        <a:off x="1" y="0"/>
        <a:ext cx="2848570" cy="864178"/>
      </dsp:txXfrm>
    </dsp:sp>
    <dsp:sp modelId="{77150CF9-7DB6-4887-9C2D-CD5694B87C8E}">
      <dsp:nvSpPr>
        <dsp:cNvPr id="0" name=""/>
        <dsp:cNvSpPr/>
      </dsp:nvSpPr>
      <dsp:spPr>
        <a:xfrm>
          <a:off x="29" y="877136"/>
          <a:ext cx="2848570" cy="31739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smtClean="0"/>
            <a:t>New product with large investment</a:t>
          </a:r>
          <a:endParaRPr lang="en-US" sz="2500" kern="1200"/>
        </a:p>
        <a:p>
          <a:pPr marL="228600" lvl="1" indent="-228600" algn="l" defTabSz="1111250">
            <a:lnSpc>
              <a:spcPct val="90000"/>
            </a:lnSpc>
            <a:spcBef>
              <a:spcPct val="0"/>
            </a:spcBef>
            <a:spcAft>
              <a:spcPct val="15000"/>
            </a:spcAft>
            <a:buChar char="••"/>
          </a:pPr>
          <a:r>
            <a:rPr lang="en-US" sz="2500" kern="1200" dirty="0" smtClean="0"/>
            <a:t>Uncertainty about product or marketing program</a:t>
          </a:r>
          <a:endParaRPr lang="en-US" sz="2500" kern="1200" dirty="0"/>
        </a:p>
      </dsp:txBody>
      <dsp:txXfrm>
        <a:off x="29" y="877136"/>
        <a:ext cx="2848570" cy="3173906"/>
      </dsp:txXfrm>
    </dsp:sp>
    <dsp:sp modelId="{5E3975C0-4B73-4A9E-9E33-51C92E3C8954}">
      <dsp:nvSpPr>
        <dsp:cNvPr id="0" name=""/>
        <dsp:cNvSpPr/>
      </dsp:nvSpPr>
      <dsp:spPr>
        <a:xfrm>
          <a:off x="3247429" y="0"/>
          <a:ext cx="2848570" cy="8641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u="none" kern="1200" dirty="0" smtClean="0"/>
            <a:t>When firms may not test market</a:t>
          </a:r>
          <a:endParaRPr lang="en-US" sz="2500" u="none" kern="1200" dirty="0"/>
        </a:p>
      </dsp:txBody>
      <dsp:txXfrm>
        <a:off x="3247429" y="0"/>
        <a:ext cx="2848570" cy="864178"/>
      </dsp:txXfrm>
    </dsp:sp>
    <dsp:sp modelId="{8A36C206-FD27-4D75-AB23-655A5B931FBC}">
      <dsp:nvSpPr>
        <dsp:cNvPr id="0" name=""/>
        <dsp:cNvSpPr/>
      </dsp:nvSpPr>
      <dsp:spPr>
        <a:xfrm>
          <a:off x="3247399" y="877136"/>
          <a:ext cx="2848570" cy="31739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Simple line extension</a:t>
          </a:r>
          <a:endParaRPr lang="en-US" sz="2500" kern="1200" dirty="0"/>
        </a:p>
        <a:p>
          <a:pPr marL="228600" lvl="1" indent="-228600" algn="l" defTabSz="1111250">
            <a:lnSpc>
              <a:spcPct val="90000"/>
            </a:lnSpc>
            <a:spcBef>
              <a:spcPct val="0"/>
            </a:spcBef>
            <a:spcAft>
              <a:spcPct val="15000"/>
            </a:spcAft>
            <a:buChar char="••"/>
          </a:pPr>
          <a:r>
            <a:rPr lang="en-US" sz="2500" kern="1200" smtClean="0"/>
            <a:t>Copy of competitor product</a:t>
          </a:r>
          <a:endParaRPr lang="en-US" sz="2500" kern="1200" dirty="0"/>
        </a:p>
        <a:p>
          <a:pPr marL="228600" lvl="1" indent="-228600" algn="l" defTabSz="1111250">
            <a:lnSpc>
              <a:spcPct val="90000"/>
            </a:lnSpc>
            <a:spcBef>
              <a:spcPct val="0"/>
            </a:spcBef>
            <a:spcAft>
              <a:spcPct val="15000"/>
            </a:spcAft>
            <a:buChar char="••"/>
          </a:pPr>
          <a:r>
            <a:rPr lang="en-US" sz="2500" kern="1200" smtClean="0"/>
            <a:t>Low costs</a:t>
          </a:r>
          <a:endParaRPr lang="en-US" sz="2500" kern="1200" dirty="0"/>
        </a:p>
        <a:p>
          <a:pPr marL="228600" lvl="1" indent="-228600" algn="l" defTabSz="1111250">
            <a:lnSpc>
              <a:spcPct val="90000"/>
            </a:lnSpc>
            <a:spcBef>
              <a:spcPct val="0"/>
            </a:spcBef>
            <a:spcAft>
              <a:spcPct val="15000"/>
            </a:spcAft>
            <a:buChar char="••"/>
          </a:pPr>
          <a:r>
            <a:rPr lang="en-US" sz="2500" kern="1200" smtClean="0"/>
            <a:t>Management confidence</a:t>
          </a:r>
          <a:endParaRPr lang="en-US" sz="2500" kern="1200" dirty="0"/>
        </a:p>
      </dsp:txBody>
      <dsp:txXfrm>
        <a:off x="3247399" y="877136"/>
        <a:ext cx="2848570" cy="31739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62AB68-18E0-4349-B043-CF42A5F24617}" type="datetime1">
              <a:rPr lang="en-US"/>
              <a:pPr/>
              <a:t>1/28/2015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77A4B8-6A66-4BCA-86AC-4C3B31B1337F}" type="slidenum">
              <a:rPr lang="en-US"/>
              <a:pPr/>
              <a:t>‹#›</a:t>
            </a:fld>
            <a:endParaRPr lang="en-US"/>
          </a:p>
        </p:txBody>
      </p:sp>
    </p:spTree>
    <p:extLst>
      <p:ext uri="{BB962C8B-B14F-4D97-AF65-F5344CB8AC3E}">
        <p14:creationId xmlns:p14="http://schemas.microsoft.com/office/powerpoint/2010/main" val="45414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73F235A-355F-4280-91C8-1E6B61ED07D3}" type="datetime1">
              <a:rPr lang="en-US"/>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822E619-AC07-41B9-88B0-2C48D3E1666D}" type="slidenum">
              <a:rPr lang="en-US"/>
              <a:pPr/>
              <a:t>‹#›</a:t>
            </a:fld>
            <a:endParaRPr lang="en-US"/>
          </a:p>
        </p:txBody>
      </p:sp>
    </p:spTree>
    <p:extLst>
      <p:ext uri="{BB962C8B-B14F-4D97-AF65-F5344CB8AC3E}">
        <p14:creationId xmlns:p14="http://schemas.microsoft.com/office/powerpoint/2010/main" val="12330016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747713" indent="-290513"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713C3BC5-02EC-4184-BE39-39BBE17A1CA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AF52F0FC-7EFC-4FF6-93AB-63D30C1BF04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sz="1200" b="1" kern="1200" baseline="0" dirty="0" smtClean="0">
                <a:solidFill>
                  <a:schemeClr val="tx1"/>
                </a:solidFill>
                <a:latin typeface="+mn-lt"/>
                <a:ea typeface="ＭＳ Ｐゴシック" charset="-128"/>
                <a:cs typeface="+mn-cs"/>
              </a:rPr>
              <a:t>Product life cycle (PLC)</a:t>
            </a:r>
          </a:p>
          <a:p>
            <a:r>
              <a:rPr lang="en-US" sz="1200" kern="1200" baseline="0" dirty="0" smtClean="0">
                <a:solidFill>
                  <a:schemeClr val="tx1"/>
                </a:solidFill>
                <a:latin typeface="+mn-lt"/>
                <a:ea typeface="ＭＳ Ｐゴシック" charset="-128"/>
                <a:cs typeface="+mn-cs"/>
              </a:rPr>
              <a:t>The course of a product’s sales and profits</a:t>
            </a:r>
          </a:p>
          <a:p>
            <a:r>
              <a:rPr lang="en-US" sz="1200" kern="1200" baseline="0" dirty="0" smtClean="0">
                <a:solidFill>
                  <a:schemeClr val="tx1"/>
                </a:solidFill>
                <a:latin typeface="+mn-lt"/>
                <a:ea typeface="ＭＳ Ｐゴシック" charset="-128"/>
                <a:cs typeface="+mn-cs"/>
              </a:rPr>
              <a:t>over its lifetime. It involves five distinct</a:t>
            </a:r>
          </a:p>
          <a:p>
            <a:r>
              <a:rPr lang="en-US" sz="1200" kern="1200" baseline="0" dirty="0" smtClean="0">
                <a:solidFill>
                  <a:schemeClr val="tx1"/>
                </a:solidFill>
                <a:latin typeface="+mn-lt"/>
                <a:ea typeface="ＭＳ Ｐゴシック" charset="-128"/>
                <a:cs typeface="+mn-cs"/>
              </a:rPr>
              <a:t>stages: product development,</a:t>
            </a:r>
          </a:p>
          <a:p>
            <a:r>
              <a:rPr lang="en-US" sz="1200" kern="1200" baseline="0" dirty="0" smtClean="0">
                <a:solidFill>
                  <a:schemeClr val="tx1"/>
                </a:solidFill>
                <a:latin typeface="+mn-lt"/>
                <a:ea typeface="ＭＳ Ｐゴシック" charset="-128"/>
                <a:cs typeface="+mn-cs"/>
              </a:rPr>
              <a:t>introduction, growth, maturity, and</a:t>
            </a:r>
          </a:p>
          <a:p>
            <a:r>
              <a:rPr lang="en-US" sz="1200" kern="1200" baseline="0" dirty="0" smtClean="0">
                <a:solidFill>
                  <a:schemeClr val="tx1"/>
                </a:solidFill>
                <a:latin typeface="+mn-lt"/>
                <a:ea typeface="ＭＳ Ｐゴシック" charset="-128"/>
                <a:cs typeface="+mn-cs"/>
              </a:rPr>
              <a:t>decline.</a:t>
            </a:r>
            <a:endParaRPr lang="en-US" b="1" dirty="0" smtClean="0"/>
          </a:p>
          <a:p>
            <a:endParaRPr lang="en-US" b="1" dirty="0" smtClean="0"/>
          </a:p>
          <a:p>
            <a:r>
              <a:rPr lang="en-US" b="1" dirty="0" smtClean="0"/>
              <a:t>Discussion Question</a:t>
            </a:r>
          </a:p>
          <a:p>
            <a:r>
              <a:rPr lang="en-US" i="1" dirty="0" smtClean="0"/>
              <a:t>Name a product at each stage of the PLC.</a:t>
            </a:r>
          </a:p>
          <a:p>
            <a:endParaRPr lang="en-US" i="1" dirty="0" smtClean="0"/>
          </a:p>
          <a:p>
            <a:r>
              <a:rPr lang="en-US" dirty="0" smtClean="0"/>
              <a:t>This concept is very new to students. See if they can identify products or product categories that are in each stage of the model. Introduction might include online movie viewing software, growth might include MP3 players, maturity might include bottled water, and decline could include soda (actually in a decline) or videotape players.</a:t>
            </a:r>
          </a:p>
        </p:txBody>
      </p:sp>
      <p:sp>
        <p:nvSpPr>
          <p:cNvPr id="60420" name="Slide Number Placeholder 3"/>
          <p:cNvSpPr>
            <a:spLocks noGrp="1"/>
          </p:cNvSpPr>
          <p:nvPr>
            <p:ph type="sldNum" sz="quarter" idx="5"/>
          </p:nvPr>
        </p:nvSpPr>
        <p:spPr bwMode="auto">
          <a:noFill/>
          <a:ln>
            <a:miter lim="800000"/>
            <a:headEnd/>
            <a:tailEnd/>
          </a:ln>
        </p:spPr>
        <p:txBody>
          <a:bodyPr/>
          <a:lstStyle/>
          <a:p>
            <a:fld id="{270131E3-6D03-4ABC-A1C4-EE09851A479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32CD2140-93B5-4CCD-9ADE-A156118326F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Style </a:t>
            </a:r>
            <a:r>
              <a:rPr lang="en-US" smtClean="0"/>
              <a:t>is a basic and distinctive mode of expression.</a:t>
            </a:r>
          </a:p>
          <a:p>
            <a:pPr marL="533400" indent="-533400"/>
            <a:r>
              <a:rPr lang="en-US" b="1" smtClean="0"/>
              <a:t>Fashion </a:t>
            </a:r>
            <a:r>
              <a:rPr lang="en-US" smtClean="0"/>
              <a:t>is a currently accepted popular style in a given field.</a:t>
            </a:r>
          </a:p>
          <a:p>
            <a:pPr marL="533400" indent="-533400"/>
            <a:endParaRPr lang="en-US" smtClean="0"/>
          </a:p>
          <a:p>
            <a:pPr marL="533400" indent="-533400"/>
            <a:endParaRPr lang="en-US" smtClean="0"/>
          </a:p>
          <a:p>
            <a:pPr marL="533400" indent="-533400"/>
            <a:endParaRPr lang="en-US" smtClean="0"/>
          </a:p>
          <a:p>
            <a:pPr marL="533400" indent="-533400"/>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5ADBF25E-15CF-4026-A626-7EDB70F7706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4C5C1BE3-AD59-4773-980E-1EFACEBADBDF}"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7729E7FB-FDFE-430F-AB70-B297E2D89AB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EC9AE4AE-3501-483C-91F1-32033770A8D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mn-cs"/>
              </a:rPr>
              <a:t>maintain its brand, repositioning or reinvigorating it in</a:t>
            </a:r>
          </a:p>
          <a:p>
            <a:r>
              <a:rPr lang="en-US" sz="1200" kern="1200" baseline="0" dirty="0" smtClean="0">
                <a:solidFill>
                  <a:schemeClr val="tx1"/>
                </a:solidFill>
                <a:latin typeface="+mn-lt"/>
                <a:ea typeface="ＭＳ Ｐゴシック" charset="-128"/>
                <a:cs typeface="+mn-cs"/>
              </a:rPr>
              <a:t>hopes of moving it back into the growth stage of the PLC.</a:t>
            </a:r>
          </a:p>
          <a:p>
            <a:r>
              <a:rPr lang="en-US" sz="1200" i="1" kern="1200" baseline="0" dirty="0" smtClean="0">
                <a:solidFill>
                  <a:schemeClr val="tx1"/>
                </a:solidFill>
                <a:latin typeface="+mn-lt"/>
                <a:ea typeface="ＭＳ Ｐゴシック" charset="-128"/>
                <a:cs typeface="+mn-cs"/>
              </a:rPr>
              <a:t>harvest the product,</a:t>
            </a:r>
          </a:p>
          <a:p>
            <a:r>
              <a:rPr lang="en-US" sz="1200" kern="1200" baseline="0" dirty="0" smtClean="0">
                <a:solidFill>
                  <a:schemeClr val="tx1"/>
                </a:solidFill>
                <a:latin typeface="+mn-lt"/>
                <a:ea typeface="ＭＳ Ｐゴシック" charset="-128"/>
                <a:cs typeface="+mn-cs"/>
              </a:rPr>
              <a:t>which means reducing various costs (plant and equipment, maintenance, R&amp;D, advertising,</a:t>
            </a:r>
          </a:p>
          <a:p>
            <a:r>
              <a:rPr lang="en-US" sz="1200" kern="1200" baseline="0" dirty="0" smtClean="0">
                <a:solidFill>
                  <a:schemeClr val="tx1"/>
                </a:solidFill>
                <a:latin typeface="+mn-lt"/>
                <a:ea typeface="ＭＳ Ｐゴシック" charset="-128"/>
                <a:cs typeface="+mn-cs"/>
              </a:rPr>
              <a:t>sales force), hoping that sales hold up.</a:t>
            </a:r>
          </a:p>
          <a:p>
            <a:r>
              <a:rPr lang="en-US" sz="1200" i="1" kern="1200" baseline="0" dirty="0" smtClean="0">
                <a:solidFill>
                  <a:schemeClr val="tx1"/>
                </a:solidFill>
                <a:latin typeface="+mn-lt"/>
                <a:ea typeface="ＭＳ Ｐゴシック" charset="-128"/>
                <a:cs typeface="+mn-cs"/>
              </a:rPr>
              <a:t>drop the product from its line. It can sell it to another</a:t>
            </a:r>
          </a:p>
          <a:p>
            <a:r>
              <a:rPr lang="en-US" sz="1200" kern="1200" baseline="0" dirty="0" smtClean="0">
                <a:solidFill>
                  <a:schemeClr val="tx1"/>
                </a:solidFill>
                <a:latin typeface="+mn-lt"/>
                <a:ea typeface="ＭＳ Ｐゴシック" charset="-128"/>
                <a:cs typeface="+mn-cs"/>
              </a:rPr>
              <a:t>firm or simply liquidate it at salvage value.</a:t>
            </a:r>
          </a:p>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11BF7A44-E124-46C1-8539-43D85CDBED6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ACD93667-F85B-43A7-A1E1-DC0779A991F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EB50F7B4-ADE2-404E-9D54-C0EA7F054D9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BE7D85FB-785D-483B-B467-5A40DA18684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New products are important—to both customers and the marketers who serve them. For companies, new products are a key source of growth. For customers, they bring new solutions and variety to their lives. Yet, innovation can be very expensive and very risky. New products face tough odds. According to one estimate, 90 percent of all new products in America fail. Each year, companies lose an estimated $20 billion to $30 billion on failed food products alone. </a:t>
            </a:r>
          </a:p>
          <a:p>
            <a:endParaRPr lang="en-US" dirty="0" smtClean="0"/>
          </a:p>
          <a:p>
            <a:endParaRPr lang="en-US" dirty="0" smtClean="0"/>
          </a:p>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25766476-2C70-4D2E-BC66-EEB3139EC84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New-product development starts with</a:t>
            </a:r>
          </a:p>
          <a:p>
            <a:r>
              <a:rPr lang="en-US" sz="1200" kern="1200" baseline="0" dirty="0" smtClean="0">
                <a:solidFill>
                  <a:schemeClr val="tx1"/>
                </a:solidFill>
                <a:latin typeface="+mn-lt"/>
                <a:ea typeface="ＭＳ Ｐゴシック" charset="-128"/>
                <a:cs typeface="+mn-cs"/>
              </a:rPr>
              <a:t>good new-product ideas—</a:t>
            </a:r>
            <a:r>
              <a:rPr lang="en-US" sz="1200" i="1" kern="1200" baseline="0" dirty="0" smtClean="0">
                <a:solidFill>
                  <a:schemeClr val="tx1"/>
                </a:solidFill>
                <a:latin typeface="+mn-lt"/>
                <a:ea typeface="ＭＳ Ｐゴシック" charset="-128"/>
                <a:cs typeface="+mn-cs"/>
              </a:rPr>
              <a:t>lots of</a:t>
            </a:r>
          </a:p>
          <a:p>
            <a:r>
              <a:rPr lang="en-US" sz="1200" kern="1200" baseline="0" dirty="0" smtClean="0">
                <a:solidFill>
                  <a:schemeClr val="tx1"/>
                </a:solidFill>
                <a:latin typeface="+mn-lt"/>
                <a:ea typeface="ＭＳ Ｐゴシック" charset="-128"/>
                <a:cs typeface="+mn-cs"/>
              </a:rPr>
              <a:t>them. For example, Cisco’s recent</a:t>
            </a:r>
          </a:p>
          <a:p>
            <a:r>
              <a:rPr lang="en-US" sz="1200" kern="1200" baseline="0" dirty="0" smtClean="0">
                <a:solidFill>
                  <a:schemeClr val="tx1"/>
                </a:solidFill>
                <a:latin typeface="+mn-lt"/>
                <a:ea typeface="ＭＳ Ｐゴシック" charset="-128"/>
                <a:cs typeface="+mn-cs"/>
              </a:rPr>
              <a:t>I-Prize “</a:t>
            </a:r>
            <a:r>
              <a:rPr lang="en-US" sz="1200" kern="1200" baseline="0" dirty="0" err="1" smtClean="0">
                <a:solidFill>
                  <a:schemeClr val="tx1"/>
                </a:solidFill>
                <a:latin typeface="+mn-lt"/>
                <a:ea typeface="ＭＳ Ｐゴシック" charset="-128"/>
                <a:cs typeface="+mn-cs"/>
              </a:rPr>
              <a:t>crowdsourcing</a:t>
            </a:r>
            <a:r>
              <a:rPr lang="en-US" sz="1200" kern="1200" baseline="0" dirty="0" smtClean="0">
                <a:solidFill>
                  <a:schemeClr val="tx1"/>
                </a:solidFill>
                <a:latin typeface="+mn-lt"/>
                <a:ea typeface="ＭＳ Ｐゴシック" charset="-128"/>
                <a:cs typeface="+mn-cs"/>
              </a:rPr>
              <a:t>” challenge</a:t>
            </a:r>
          </a:p>
          <a:p>
            <a:r>
              <a:rPr lang="en-US" sz="1200" kern="1200" baseline="0" dirty="0" smtClean="0">
                <a:solidFill>
                  <a:schemeClr val="tx1"/>
                </a:solidFill>
                <a:latin typeface="+mn-lt"/>
                <a:ea typeface="ＭＳ Ｐゴシック" charset="-128"/>
                <a:cs typeface="+mn-cs"/>
              </a:rPr>
              <a:t>attracted 1,200 ideas from 2,500</a:t>
            </a:r>
          </a:p>
          <a:p>
            <a:r>
              <a:rPr lang="en-US" sz="1200" kern="1200" baseline="0" dirty="0" smtClean="0">
                <a:solidFill>
                  <a:schemeClr val="tx1"/>
                </a:solidFill>
                <a:latin typeface="+mn-lt"/>
                <a:ea typeface="ＭＳ Ｐゴシック" charset="-128"/>
                <a:cs typeface="+mn-cs"/>
              </a:rPr>
              <a:t>innovators in 104 countries.</a:t>
            </a:r>
          </a:p>
          <a:p>
            <a:r>
              <a:rPr lang="en-US" sz="1200" kern="1200" baseline="0" dirty="0" smtClean="0">
                <a:solidFill>
                  <a:schemeClr val="tx1"/>
                </a:solidFill>
                <a:latin typeface="+mn-lt"/>
                <a:ea typeface="ＭＳ Ｐゴシック" charset="-128"/>
                <a:cs typeface="+mn-cs"/>
              </a:rPr>
              <a:t>The remaining steps reduce the</a:t>
            </a:r>
          </a:p>
          <a:p>
            <a:r>
              <a:rPr lang="en-US" sz="1200" kern="1200" baseline="0" dirty="0" smtClean="0">
                <a:solidFill>
                  <a:schemeClr val="tx1"/>
                </a:solidFill>
                <a:latin typeface="+mn-lt"/>
                <a:ea typeface="ＭＳ Ｐゴシック" charset="-128"/>
                <a:cs typeface="+mn-cs"/>
              </a:rPr>
              <a:t>number of ideas and develop</a:t>
            </a:r>
          </a:p>
          <a:p>
            <a:r>
              <a:rPr lang="en-US" sz="1200" kern="1200" baseline="0" dirty="0" smtClean="0">
                <a:solidFill>
                  <a:schemeClr val="tx1"/>
                </a:solidFill>
                <a:latin typeface="+mn-lt"/>
                <a:ea typeface="ＭＳ Ｐゴシック" charset="-128"/>
                <a:cs typeface="+mn-cs"/>
              </a:rPr>
              <a:t>only the best ones into</a:t>
            </a:r>
          </a:p>
          <a:p>
            <a:r>
              <a:rPr lang="en-US" sz="1200" kern="1200" baseline="0" dirty="0" smtClean="0">
                <a:solidFill>
                  <a:schemeClr val="tx1"/>
                </a:solidFill>
                <a:latin typeface="+mn-lt"/>
                <a:ea typeface="ＭＳ Ｐゴシック" charset="-128"/>
                <a:cs typeface="+mn-cs"/>
              </a:rPr>
              <a:t>profitable products. Of the 1,200</a:t>
            </a:r>
          </a:p>
          <a:p>
            <a:r>
              <a:rPr lang="en-US" sz="1200" kern="1200" baseline="0" dirty="0" smtClean="0">
                <a:solidFill>
                  <a:schemeClr val="tx1"/>
                </a:solidFill>
                <a:latin typeface="+mn-lt"/>
                <a:ea typeface="ＭＳ Ｐゴシック" charset="-128"/>
                <a:cs typeface="+mn-cs"/>
              </a:rPr>
              <a:t>ideas from Cisco’s I-Prize</a:t>
            </a:r>
          </a:p>
          <a:p>
            <a:r>
              <a:rPr lang="en-US" sz="1200" kern="1200" baseline="0" dirty="0" smtClean="0">
                <a:solidFill>
                  <a:schemeClr val="tx1"/>
                </a:solidFill>
                <a:latin typeface="+mn-lt"/>
                <a:ea typeface="ＭＳ Ｐゴシック" charset="-128"/>
                <a:cs typeface="+mn-cs"/>
              </a:rPr>
              <a:t>challenge, only a handful were</a:t>
            </a:r>
          </a:p>
          <a:p>
            <a:r>
              <a:rPr lang="en-US" sz="1200" kern="1200" baseline="0" dirty="0" smtClean="0">
                <a:solidFill>
                  <a:schemeClr val="tx1"/>
                </a:solidFill>
                <a:latin typeface="+mn-lt"/>
                <a:ea typeface="ＭＳ Ｐゴシック" charset="-128"/>
                <a:cs typeface="+mn-cs"/>
              </a:rPr>
              <a:t>developed.</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DBF5EACC-65BE-47A8-823A-C8001794814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smtClean="0"/>
              <a:t>Note to Instructor</a:t>
            </a:r>
          </a:p>
          <a:p>
            <a:r>
              <a:rPr lang="en-US" smtClean="0"/>
              <a:t>This Web link takes you to Decision Insight</a:t>
            </a:r>
            <a:r>
              <a:rPr lang="en-US" sz="1400" smtClean="0"/>
              <a:t>—</a:t>
            </a:r>
            <a:r>
              <a:rPr lang="en-US" smtClean="0"/>
              <a:t>a company involved with online market testing. You can click at many examples they offer of clients as well as their virtual shopping testing products.</a:t>
            </a:r>
          </a:p>
        </p:txBody>
      </p:sp>
      <p:sp>
        <p:nvSpPr>
          <p:cNvPr id="46084" name="Slide Number Placeholder 3"/>
          <p:cNvSpPr>
            <a:spLocks noGrp="1"/>
          </p:cNvSpPr>
          <p:nvPr>
            <p:ph type="sldNum" sz="quarter" idx="5"/>
          </p:nvPr>
        </p:nvSpPr>
        <p:spPr bwMode="auto">
          <a:noFill/>
          <a:ln>
            <a:miter lim="800000"/>
            <a:headEnd/>
            <a:tailEnd/>
          </a:ln>
        </p:spPr>
        <p:txBody>
          <a:bodyPr/>
          <a:lstStyle/>
          <a:p>
            <a:fld id="{078FE81E-C2CF-4F69-824F-C23B9C78CE2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F9122FDB-4F3F-4F7B-A37D-CF6432E6A822}"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1D04B801-F7DF-4504-96DE-7AFD9F3BD6E5}"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AD44143F-EC3B-4BFC-A961-AD8A6F4BFBA2}"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DA1B399E-A2A9-4E5E-9EDE-3EC6422F036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9- </a:t>
            </a:r>
            <a:fld id="{7D96568B-F5D9-4759-8257-7534C0DF0A85}"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 name="Picture 2"/>
          <p:cNvPicPr>
            <a:picLocks noChangeAspect="1" noChangeArrowheads="1"/>
          </p:cNvPicPr>
          <p:nvPr userDrawn="1"/>
        </p:nvPicPr>
        <p:blipFill>
          <a:blip r:embed="rId2" cstate="print"/>
          <a:srcRect/>
          <a:stretch>
            <a:fillRect/>
          </a:stretch>
        </p:blipFill>
        <p:spPr bwMode="auto">
          <a:xfrm>
            <a:off x="0" y="685800"/>
            <a:ext cx="3200400" cy="2661737"/>
          </a:xfrm>
          <a:prstGeom prst="rect">
            <a:avLst/>
          </a:prstGeom>
          <a:noFill/>
          <a:ln w="9525">
            <a:noFill/>
            <a:miter lim="800000"/>
            <a:headEnd/>
            <a:tailEnd/>
          </a:ln>
        </p:spPr>
      </p:pic>
      <p:pic>
        <p:nvPicPr>
          <p:cNvPr id="11"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3" name="Rectangle 12"/>
          <p:cNvSpPr/>
          <p:nvPr userDrawn="1"/>
        </p:nvSpPr>
        <p:spPr>
          <a:xfrm>
            <a:off x="3048000" y="914400"/>
            <a:ext cx="1676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8382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 </a:t>
            </a:r>
            <a:r>
              <a:rPr lang="en-US" sz="1600" b="1" dirty="0">
                <a:solidFill>
                  <a:schemeClr val="tx1"/>
                </a:solidFill>
                <a:cs typeface="Tahoma" charset="0"/>
              </a:rPr>
              <a:t>9- </a:t>
            </a:r>
            <a:r>
              <a:rPr lang="en-US" sz="1600" b="1" dirty="0" smtClean="0">
                <a:solidFill>
                  <a:schemeClr val="tx1"/>
                </a:solidFill>
                <a:cs typeface="Tahoma" charset="0"/>
              </a:rPr>
              <a:t> </a:t>
            </a:r>
            <a:fld id="{CFBB1C51-D96A-4A1B-AC72-BC30B99E5175}"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0" cstate="print"/>
          <a:srcRect/>
          <a:stretch>
            <a:fillRect/>
          </a:stretch>
        </p:blipFill>
        <p:spPr bwMode="auto">
          <a:xfrm>
            <a:off x="0" y="4876800"/>
            <a:ext cx="1826088" cy="1518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decisioninsight.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smtClean="0"/>
              <a:t>Chapter 5</a:t>
            </a:r>
            <a:endParaRPr lang="en-US" dirty="0" smtClean="0"/>
          </a:p>
        </p:txBody>
      </p:sp>
      <p:sp>
        <p:nvSpPr>
          <p:cNvPr id="12291" name="Subtitle 2"/>
          <p:cNvSpPr>
            <a:spLocks noGrp="1"/>
          </p:cNvSpPr>
          <p:nvPr>
            <p:ph type="subTitle" idx="1"/>
          </p:nvPr>
        </p:nvSpPr>
        <p:spPr/>
        <p:txBody>
          <a:bodyPr/>
          <a:lstStyle/>
          <a:p>
            <a:r>
              <a:rPr lang="en-US" b="1" smtClean="0">
                <a:latin typeface="Calibri" charset="0"/>
              </a:rPr>
              <a:t>New-Product Development and Product Life-Cycle Strategies</a:t>
            </a:r>
            <a:endParaRPr lang="en-US" sz="360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Managing New-Product Development</a:t>
            </a:r>
          </a:p>
        </p:txBody>
      </p:sp>
      <p:sp>
        <p:nvSpPr>
          <p:cNvPr id="57347" name="Rectangle 3"/>
          <p:cNvSpPr>
            <a:spLocks noGrp="1" noChangeArrowheads="1"/>
          </p:cNvSpPr>
          <p:nvPr>
            <p:ph idx="1"/>
          </p:nvPr>
        </p:nvSpPr>
        <p:spPr>
          <a:xfrm>
            <a:off x="762000" y="2133600"/>
            <a:ext cx="7924800" cy="2514600"/>
          </a:xfrm>
        </p:spPr>
        <p:txBody>
          <a:bodyPr/>
          <a:lstStyle/>
          <a:p>
            <a:pPr marL="533400" indent="-533400">
              <a:buFontTx/>
              <a:buNone/>
            </a:pPr>
            <a:r>
              <a:rPr lang="en-US" sz="2800" b="1" dirty="0" smtClean="0">
                <a:latin typeface="Calibri" charset="0"/>
              </a:rPr>
              <a:t>Systematic new-product development</a:t>
            </a:r>
            <a:r>
              <a:rPr lang="en-US" sz="2800" dirty="0" smtClean="0">
                <a:latin typeface="Calibri" charset="0"/>
              </a:rPr>
              <a:t> </a:t>
            </a:r>
          </a:p>
          <a:p>
            <a:pPr marL="533400" indent="-533400">
              <a:buFontTx/>
              <a:buNone/>
            </a:pPr>
            <a:r>
              <a:rPr lang="en-US" sz="2800" dirty="0" smtClean="0">
                <a:latin typeface="Calibri" charset="0"/>
              </a:rPr>
              <a:t>       innovative development approach that collects, reviews, evaluates, and manages new-product ideas</a:t>
            </a:r>
          </a:p>
          <a:p>
            <a:pPr marL="533400" indent="-533400"/>
            <a:r>
              <a:rPr lang="en-US" sz="2800" dirty="0" smtClean="0">
                <a:latin typeface="Calibri" charset="0"/>
              </a:rPr>
              <a:t>Creates an innovation-oriented culture</a:t>
            </a:r>
          </a:p>
          <a:p>
            <a:pPr marL="533400" indent="-533400"/>
            <a:r>
              <a:rPr lang="en-US" sz="2800" dirty="0" smtClean="0">
                <a:latin typeface="Calibri" charset="0"/>
              </a:rPr>
              <a:t>Yields a large number of new-product ideas</a:t>
            </a:r>
          </a:p>
        </p:txBody>
      </p:sp>
      <p:sp>
        <p:nvSpPr>
          <p:cNvPr id="57348" name="Text Placeholder 4"/>
          <p:cNvSpPr>
            <a:spLocks noGrp="1"/>
          </p:cNvSpPr>
          <p:nvPr>
            <p:ph type="body" sz="quarter" idx="13"/>
          </p:nvPr>
        </p:nvSpPr>
        <p:spPr/>
        <p:txBody>
          <a:bodyPr/>
          <a:lstStyle/>
          <a:p>
            <a:r>
              <a:rPr lang="en-US" smtClean="0">
                <a:latin typeface="Arial" charset="0"/>
              </a:rPr>
              <a:t>New-Product Development Strategies</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Product Life-Cycle Strategies</a:t>
            </a:r>
          </a:p>
        </p:txBody>
      </p:sp>
      <p:sp>
        <p:nvSpPr>
          <p:cNvPr id="59395" name="Rectangle 3"/>
          <p:cNvSpPr>
            <a:spLocks noGrp="1" noChangeArrowheads="1"/>
          </p:cNvSpPr>
          <p:nvPr>
            <p:ph type="body" sz="quarter" idx="13"/>
          </p:nvPr>
        </p:nvSpPr>
        <p:spPr>
          <a:xfrm>
            <a:off x="1143000" y="1447800"/>
            <a:ext cx="7162800" cy="381000"/>
          </a:xfrm>
        </p:spPr>
        <p:txBody>
          <a:bodyPr/>
          <a:lstStyle/>
          <a:p>
            <a:r>
              <a:rPr lang="en-US" dirty="0" smtClean="0">
                <a:latin typeface="Calibri" charset="0"/>
              </a:rPr>
              <a:t>Product Life Cycle</a:t>
            </a:r>
          </a:p>
        </p:txBody>
      </p:sp>
      <p:pic>
        <p:nvPicPr>
          <p:cNvPr id="59396" name="Picture 6" descr="fig09_02wo"/>
          <p:cNvPicPr>
            <a:picLocks noChangeAspect="1" noChangeArrowheads="1"/>
          </p:cNvPicPr>
          <p:nvPr/>
        </p:nvPicPr>
        <p:blipFill>
          <a:blip r:embed="rId3" cstate="print"/>
          <a:srcRect/>
          <a:stretch>
            <a:fillRect/>
          </a:stretch>
        </p:blipFill>
        <p:spPr bwMode="auto">
          <a:xfrm>
            <a:off x="1676400" y="2057400"/>
            <a:ext cx="6324600" cy="35309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1752600" y="1143000"/>
            <a:ext cx="7010400" cy="5105400"/>
          </a:xfrm>
        </p:spPr>
        <p:txBody>
          <a:bodyPr/>
          <a:lstStyle/>
          <a:p>
            <a:r>
              <a:rPr lang="en-US" sz="2800" dirty="0" smtClean="0">
                <a:latin typeface="Calibri" charset="0"/>
              </a:rPr>
              <a:t>Product development </a:t>
            </a:r>
          </a:p>
          <a:p>
            <a:pPr lvl="1"/>
            <a:r>
              <a:rPr lang="en-US" sz="2400" dirty="0" smtClean="0">
                <a:latin typeface="Calibri" charset="0"/>
              </a:rPr>
              <a:t>Sales are zero and investment costs mount</a:t>
            </a:r>
          </a:p>
          <a:p>
            <a:r>
              <a:rPr lang="en-US" sz="2800" dirty="0" smtClean="0">
                <a:latin typeface="Calibri" charset="0"/>
              </a:rPr>
              <a:t>Introduction </a:t>
            </a:r>
          </a:p>
          <a:p>
            <a:pPr lvl="1"/>
            <a:r>
              <a:rPr lang="en-US" sz="2400" dirty="0" smtClean="0">
                <a:latin typeface="Calibri" charset="0"/>
              </a:rPr>
              <a:t>Slow sales growth and profits are nonexistent </a:t>
            </a:r>
          </a:p>
          <a:p>
            <a:r>
              <a:rPr lang="en-US" sz="2800" dirty="0" smtClean="0">
                <a:latin typeface="Calibri" charset="0"/>
              </a:rPr>
              <a:t>Growth</a:t>
            </a:r>
          </a:p>
          <a:p>
            <a:pPr lvl="1"/>
            <a:r>
              <a:rPr lang="en-US" sz="2400" dirty="0" smtClean="0">
                <a:latin typeface="Calibri" charset="0"/>
              </a:rPr>
              <a:t>Rapid market acceptance and increasing profits.</a:t>
            </a:r>
          </a:p>
          <a:p>
            <a:r>
              <a:rPr lang="en-US" sz="2800" dirty="0" smtClean="0">
                <a:latin typeface="Calibri" charset="0"/>
              </a:rPr>
              <a:t>Maturity </a:t>
            </a:r>
          </a:p>
          <a:p>
            <a:pPr lvl="1"/>
            <a:r>
              <a:rPr lang="en-US" sz="2400" dirty="0" smtClean="0">
                <a:latin typeface="Calibri" charset="0"/>
              </a:rPr>
              <a:t>Slowdown in sales growth and profits level off or decline</a:t>
            </a:r>
          </a:p>
          <a:p>
            <a:r>
              <a:rPr lang="en-US" sz="2800" dirty="0" smtClean="0">
                <a:latin typeface="Calibri" charset="0"/>
              </a:rPr>
              <a:t>Decline</a:t>
            </a:r>
          </a:p>
          <a:p>
            <a:pPr lvl="1"/>
            <a:r>
              <a:rPr lang="en-US" sz="2400" dirty="0" smtClean="0">
                <a:latin typeface="Calibri" charset="0"/>
              </a:rPr>
              <a:t>Sales fall off and profits drop</a:t>
            </a:r>
            <a:endParaRPr lang="en-US" sz="2400" b="1" i="1" dirty="0" smtClean="0">
              <a:latin typeface="Calibri" charset="0"/>
            </a:endParaRPr>
          </a:p>
        </p:txBody>
      </p:sp>
      <p:sp>
        <p:nvSpPr>
          <p:cNvPr id="61443" name="Rectangle 2"/>
          <p:cNvSpPr>
            <a:spLocks noGrp="1" noChangeArrowheads="1"/>
          </p:cNvSpPr>
          <p:nvPr>
            <p:ph type="title"/>
          </p:nvPr>
        </p:nvSpPr>
        <p:spPr>
          <a:xfrm>
            <a:off x="685800" y="228600"/>
            <a:ext cx="7772400" cy="1143000"/>
          </a:xfrm>
        </p:spPr>
        <p:txBody>
          <a:bodyPr/>
          <a:lstStyle/>
          <a:p>
            <a:r>
              <a:rPr lang="en-US" smtClean="0"/>
              <a:t>Product Life-Cycle Strategies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smtClean="0"/>
              <a:t>Product Life-Cycle Strategies</a:t>
            </a:r>
          </a:p>
        </p:txBody>
      </p:sp>
      <p:pic>
        <p:nvPicPr>
          <p:cNvPr id="65539" name="Picture 5" descr="fig09_03wo"/>
          <p:cNvPicPr>
            <a:picLocks noChangeAspect="1" noChangeArrowheads="1"/>
          </p:cNvPicPr>
          <p:nvPr/>
        </p:nvPicPr>
        <p:blipFill>
          <a:blip r:embed="rId3" cstate="print"/>
          <a:srcRect/>
          <a:stretch>
            <a:fillRect/>
          </a:stretch>
        </p:blipFill>
        <p:spPr bwMode="auto">
          <a:xfrm>
            <a:off x="228600" y="2362200"/>
            <a:ext cx="8153400" cy="2425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Product Life-Cycle Strategies</a:t>
            </a:r>
          </a:p>
        </p:txBody>
      </p:sp>
      <p:sp>
        <p:nvSpPr>
          <p:cNvPr id="67587" name="Content Placeholder 3"/>
          <p:cNvSpPr>
            <a:spLocks noGrp="1"/>
          </p:cNvSpPr>
          <p:nvPr>
            <p:ph idx="1"/>
          </p:nvPr>
        </p:nvSpPr>
        <p:spPr/>
        <p:txBody>
          <a:bodyPr/>
          <a:lstStyle/>
          <a:p>
            <a:endParaRPr lang="en-US" smtClean="0">
              <a:latin typeface="Calibri" charset="0"/>
            </a:endParaRPr>
          </a:p>
          <a:p>
            <a:r>
              <a:rPr lang="en-US" smtClean="0">
                <a:latin typeface="Calibri" charset="0"/>
              </a:rPr>
              <a:t>Slow sales growth</a:t>
            </a:r>
          </a:p>
          <a:p>
            <a:r>
              <a:rPr lang="en-US" smtClean="0">
                <a:latin typeface="Calibri" charset="0"/>
              </a:rPr>
              <a:t>Little or no profit</a:t>
            </a:r>
          </a:p>
          <a:p>
            <a:r>
              <a:rPr lang="en-US" smtClean="0">
                <a:latin typeface="Calibri" charset="0"/>
              </a:rPr>
              <a:t>High distribution and promotion expense</a:t>
            </a:r>
          </a:p>
          <a:p>
            <a:endParaRPr lang="en-US"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Introduction Stage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Product Life-Cycle Strategies</a:t>
            </a:r>
          </a:p>
        </p:txBody>
      </p:sp>
      <p:sp>
        <p:nvSpPr>
          <p:cNvPr id="69635" name="Content Placeholder 5"/>
          <p:cNvSpPr>
            <a:spLocks noGrp="1"/>
          </p:cNvSpPr>
          <p:nvPr>
            <p:ph idx="1"/>
          </p:nvPr>
        </p:nvSpPr>
        <p:spPr>
          <a:xfrm>
            <a:off x="1676400" y="2057400"/>
            <a:ext cx="7467600" cy="4114800"/>
          </a:xfrm>
        </p:spPr>
        <p:txBody>
          <a:bodyPr/>
          <a:lstStyle/>
          <a:p>
            <a:r>
              <a:rPr lang="en-US" dirty="0" smtClean="0">
                <a:latin typeface="Calibri" charset="0"/>
              </a:rPr>
              <a:t>Sales increase</a:t>
            </a:r>
          </a:p>
          <a:p>
            <a:r>
              <a:rPr lang="en-US" dirty="0" smtClean="0">
                <a:latin typeface="Calibri" charset="0"/>
              </a:rPr>
              <a:t>New competitors enter the market</a:t>
            </a:r>
          </a:p>
          <a:p>
            <a:r>
              <a:rPr lang="en-US" dirty="0" smtClean="0">
                <a:latin typeface="Calibri" charset="0"/>
              </a:rPr>
              <a:t>Price stability or decline to increase volume</a:t>
            </a:r>
          </a:p>
          <a:p>
            <a:r>
              <a:rPr lang="en-US" dirty="0" smtClean="0">
                <a:latin typeface="Calibri" charset="0"/>
              </a:rPr>
              <a:t>Consumer education </a:t>
            </a:r>
          </a:p>
          <a:p>
            <a:r>
              <a:rPr lang="en-US" dirty="0" smtClean="0">
                <a:latin typeface="Calibri" charset="0"/>
              </a:rPr>
              <a:t>Profits increase</a:t>
            </a:r>
          </a:p>
          <a:p>
            <a:r>
              <a:rPr lang="en-US" dirty="0" smtClean="0">
                <a:latin typeface="Calibri" charset="0"/>
              </a:rPr>
              <a:t>Promotion and manufacturing costs gain economies of scale</a:t>
            </a:r>
          </a:p>
          <a:p>
            <a:endParaRPr lang="en-US"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r>
              <a:rPr lang="en-US" dirty="0" smtClean="0">
                <a:latin typeface="Calibri" charset="0"/>
              </a:rPr>
              <a:t>Growth Stage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Product Life-Cycle Strategies</a:t>
            </a:r>
          </a:p>
        </p:txBody>
      </p:sp>
      <p:sp>
        <p:nvSpPr>
          <p:cNvPr id="71683" name="Content Placeholder 3"/>
          <p:cNvSpPr>
            <a:spLocks noGrp="1"/>
          </p:cNvSpPr>
          <p:nvPr>
            <p:ph idx="1"/>
          </p:nvPr>
        </p:nvSpPr>
        <p:spPr>
          <a:xfrm>
            <a:off x="1752600" y="1981200"/>
            <a:ext cx="7010400" cy="4114800"/>
          </a:xfrm>
        </p:spPr>
        <p:txBody>
          <a:bodyPr/>
          <a:lstStyle/>
          <a:p>
            <a:r>
              <a:rPr lang="en-US" dirty="0" smtClean="0">
                <a:latin typeface="Calibri" charset="0"/>
              </a:rPr>
              <a:t>Slowdown in sales</a:t>
            </a:r>
          </a:p>
          <a:p>
            <a:r>
              <a:rPr lang="en-US" dirty="0" smtClean="0">
                <a:latin typeface="Calibri" charset="0"/>
              </a:rPr>
              <a:t>Many suppliers</a:t>
            </a:r>
          </a:p>
          <a:p>
            <a:r>
              <a:rPr lang="en-US" dirty="0" smtClean="0">
                <a:latin typeface="Calibri" charset="0"/>
              </a:rPr>
              <a:t>Substitute products</a:t>
            </a:r>
          </a:p>
          <a:p>
            <a:r>
              <a:rPr lang="en-US" dirty="0" smtClean="0">
                <a:latin typeface="Calibri" charset="0"/>
              </a:rPr>
              <a:t>Overcapacity leads to competition</a:t>
            </a:r>
          </a:p>
          <a:p>
            <a:r>
              <a:rPr lang="en-US" dirty="0" smtClean="0">
                <a:latin typeface="Calibri" charset="0"/>
              </a:rPr>
              <a:t>Increased promotion and R&amp;D to support sales and profits</a:t>
            </a:r>
          </a:p>
          <a:p>
            <a:endParaRPr lang="en-US" dirty="0" smtClean="0">
              <a:latin typeface="Calibri" charset="0"/>
            </a:endParaRPr>
          </a:p>
        </p:txBody>
      </p:sp>
      <p:sp>
        <p:nvSpPr>
          <p:cNvPr id="71684" name="Rectangle 3"/>
          <p:cNvSpPr>
            <a:spLocks noGrp="1" noChangeArrowheads="1"/>
          </p:cNvSpPr>
          <p:nvPr>
            <p:ph type="body" sz="quarter" idx="13"/>
          </p:nvPr>
        </p:nvSpPr>
        <p:spPr/>
        <p:txBody>
          <a:bodyPr/>
          <a:lstStyle/>
          <a:p>
            <a:r>
              <a:rPr lang="en-US" smtClean="0">
                <a:latin typeface="Calibri" charset="0"/>
              </a:rPr>
              <a:t>Maturity Stage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Product Life-Cycle Strategies</a:t>
            </a:r>
          </a:p>
        </p:txBody>
      </p:sp>
      <p:sp>
        <p:nvSpPr>
          <p:cNvPr id="75779" name="Content Placeholder 3"/>
          <p:cNvSpPr>
            <a:spLocks noGrp="1"/>
          </p:cNvSpPr>
          <p:nvPr>
            <p:ph idx="1"/>
          </p:nvPr>
        </p:nvSpPr>
        <p:spPr>
          <a:xfrm>
            <a:off x="2667000" y="1981200"/>
            <a:ext cx="4419600" cy="4114800"/>
          </a:xfrm>
        </p:spPr>
        <p:txBody>
          <a:bodyPr/>
          <a:lstStyle/>
          <a:p>
            <a:endParaRPr lang="en-US" dirty="0" smtClean="0">
              <a:latin typeface="Calibri" charset="0"/>
            </a:endParaRPr>
          </a:p>
          <a:p>
            <a:r>
              <a:rPr lang="en-US" dirty="0" smtClean="0">
                <a:latin typeface="Calibri" charset="0"/>
              </a:rPr>
              <a:t>Maintain the product</a:t>
            </a:r>
          </a:p>
          <a:p>
            <a:r>
              <a:rPr lang="en-US" dirty="0" smtClean="0">
                <a:latin typeface="Calibri" charset="0"/>
              </a:rPr>
              <a:t>Harvest the product</a:t>
            </a:r>
          </a:p>
          <a:p>
            <a:r>
              <a:rPr lang="en-US" dirty="0" smtClean="0">
                <a:latin typeface="Calibri" charset="0"/>
              </a:rPr>
              <a:t>Drop the product</a:t>
            </a:r>
          </a:p>
          <a:p>
            <a:endParaRPr lang="en-US" dirty="0" smtClean="0">
              <a:latin typeface="Calibri" charset="0"/>
            </a:endParaRPr>
          </a:p>
        </p:txBody>
      </p:sp>
      <p:sp>
        <p:nvSpPr>
          <p:cNvPr id="75780" name="Rectangle 3"/>
          <p:cNvSpPr>
            <a:spLocks noGrp="1" noChangeArrowheads="1"/>
          </p:cNvSpPr>
          <p:nvPr>
            <p:ph type="body" sz="quarter" idx="13"/>
          </p:nvPr>
        </p:nvSpPr>
        <p:spPr/>
        <p:txBody>
          <a:bodyPr/>
          <a:lstStyle/>
          <a:p>
            <a:r>
              <a:rPr lang="en-US" smtClean="0">
                <a:latin typeface="Calibri" charset="0"/>
              </a:rPr>
              <a:t>Decline Stage</a:t>
            </a: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3200" smtClean="0"/>
              <a:t>Additional Product and Service Considerations</a:t>
            </a:r>
          </a:p>
        </p:txBody>
      </p:sp>
      <p:sp>
        <p:nvSpPr>
          <p:cNvPr id="79875" name="Rectangle 3"/>
          <p:cNvSpPr>
            <a:spLocks noGrp="1" noChangeArrowheads="1"/>
          </p:cNvSpPr>
          <p:nvPr>
            <p:ph idx="1"/>
          </p:nvPr>
        </p:nvSpPr>
        <p:spPr/>
        <p:txBody>
          <a:bodyPr/>
          <a:lstStyle/>
          <a:p>
            <a:pPr marL="533400" indent="-533400" algn="ctr">
              <a:buFontTx/>
              <a:buNone/>
            </a:pPr>
            <a:endParaRPr lang="en-US" sz="2800" b="1" i="1" smtClean="0">
              <a:solidFill>
                <a:srgbClr val="1A643E"/>
              </a:solidFill>
              <a:latin typeface="Times New Roman" charset="0"/>
            </a:endParaRPr>
          </a:p>
          <a:p>
            <a:pPr marL="533400" indent="-533400">
              <a:buFontTx/>
              <a:buNone/>
            </a:pPr>
            <a:r>
              <a:rPr lang="en-US" sz="2800" smtClean="0">
                <a:latin typeface="Calibri" charset="0"/>
              </a:rPr>
              <a:t>Public policy and regulations regarding developing and dropping products, patents, quality, and safety</a:t>
            </a:r>
          </a:p>
        </p:txBody>
      </p:sp>
      <p:sp>
        <p:nvSpPr>
          <p:cNvPr id="79876" name="Text Placeholder 3"/>
          <p:cNvSpPr>
            <a:spLocks noGrp="1"/>
          </p:cNvSpPr>
          <p:nvPr>
            <p:ph type="body" sz="quarter" idx="13"/>
          </p:nvPr>
        </p:nvSpPr>
        <p:spPr/>
        <p:txBody>
          <a:bodyPr/>
          <a:lstStyle/>
          <a:p>
            <a:r>
              <a:rPr lang="en-US" smtClean="0">
                <a:latin typeface="Arial" charset="0"/>
              </a:rPr>
              <a:t>Product Decisions and Social Responsibility</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Additional Product and Service Considerations</a:t>
            </a:r>
          </a:p>
        </p:txBody>
      </p:sp>
      <p:sp>
        <p:nvSpPr>
          <p:cNvPr id="81923" name="Rectangle 3"/>
          <p:cNvSpPr>
            <a:spLocks noGrp="1" noChangeArrowheads="1"/>
          </p:cNvSpPr>
          <p:nvPr>
            <p:ph idx="1"/>
          </p:nvPr>
        </p:nvSpPr>
        <p:spPr>
          <a:xfrm>
            <a:off x="1219200" y="2362200"/>
            <a:ext cx="4724400" cy="4114800"/>
          </a:xfrm>
        </p:spPr>
        <p:txBody>
          <a:bodyPr/>
          <a:lstStyle/>
          <a:p>
            <a:r>
              <a:rPr lang="en-US" sz="2800" dirty="0" smtClean="0">
                <a:latin typeface="Calibri" charset="0"/>
              </a:rPr>
              <a:t>Determining what products and services to introduce in which countries</a:t>
            </a:r>
          </a:p>
          <a:p>
            <a:r>
              <a:rPr lang="en-US" sz="2800" dirty="0" smtClean="0">
                <a:latin typeface="Calibri" charset="0"/>
              </a:rPr>
              <a:t>Standardization versus customization</a:t>
            </a:r>
          </a:p>
          <a:p>
            <a:r>
              <a:rPr lang="en-US" sz="2800" dirty="0" smtClean="0">
                <a:latin typeface="Calibri" charset="0"/>
              </a:rPr>
              <a:t>Packaging and labeling </a:t>
            </a:r>
          </a:p>
          <a:p>
            <a:r>
              <a:rPr lang="en-US" sz="2800" dirty="0" smtClean="0">
                <a:latin typeface="Calibri" charset="0"/>
              </a:rPr>
              <a:t>Customs, values, laws</a:t>
            </a:r>
          </a:p>
          <a:p>
            <a:endParaRPr lang="en-US" sz="2800" dirty="0" smtClean="0">
              <a:latin typeface="Calibri" charset="0"/>
            </a:endParaRPr>
          </a:p>
        </p:txBody>
      </p:sp>
      <p:sp>
        <p:nvSpPr>
          <p:cNvPr id="81924" name="Text Placeholder 4"/>
          <p:cNvSpPr>
            <a:spLocks noGrp="1"/>
          </p:cNvSpPr>
          <p:nvPr>
            <p:ph type="body" sz="quarter" idx="13"/>
          </p:nvPr>
        </p:nvSpPr>
        <p:spPr>
          <a:xfrm>
            <a:off x="914400" y="1295400"/>
            <a:ext cx="7162800" cy="381000"/>
          </a:xfrm>
        </p:spPr>
        <p:txBody>
          <a:bodyPr/>
          <a:lstStyle/>
          <a:p>
            <a:pPr>
              <a:lnSpc>
                <a:spcPct val="90000"/>
              </a:lnSpc>
              <a:spcBef>
                <a:spcPct val="0"/>
              </a:spcBef>
            </a:pPr>
            <a:r>
              <a:rPr lang="en-US" sz="2400" smtClean="0">
                <a:latin typeface="Calibri" charset="0"/>
              </a:rPr>
              <a:t>International Product and </a:t>
            </a:r>
          </a:p>
          <a:p>
            <a:pPr>
              <a:lnSpc>
                <a:spcPct val="90000"/>
              </a:lnSpc>
              <a:spcBef>
                <a:spcPct val="0"/>
              </a:spcBef>
            </a:pPr>
            <a:r>
              <a:rPr lang="en-US" sz="2400" smtClean="0">
                <a:latin typeface="Calibri" charset="0"/>
              </a:rPr>
              <a:t>Service Marketing—Challenges</a:t>
            </a:r>
          </a:p>
          <a:p>
            <a:pPr>
              <a:lnSpc>
                <a:spcPct val="90000"/>
              </a:lnSpc>
              <a:spcBef>
                <a:spcPct val="0"/>
              </a:spcBef>
            </a:pPr>
            <a:endParaRPr lang="en-US" sz="2400" smtClean="0">
              <a:latin typeface="Calibri" charset="0"/>
            </a:endParaRPr>
          </a:p>
        </p:txBody>
      </p:sp>
      <p:pic>
        <p:nvPicPr>
          <p:cNvPr id="81925" name="Picture 7" descr="ph09_16"/>
          <p:cNvPicPr>
            <a:picLocks noChangeAspect="1" noChangeArrowheads="1"/>
          </p:cNvPicPr>
          <p:nvPr/>
        </p:nvPicPr>
        <p:blipFill>
          <a:blip r:embed="rId3" cstate="print"/>
          <a:srcRect/>
          <a:stretch>
            <a:fillRect/>
          </a:stretch>
        </p:blipFill>
        <p:spPr bwMode="auto">
          <a:xfrm>
            <a:off x="5010338" y="3429000"/>
            <a:ext cx="356029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New-Product Development and Product Life-Cycle Strategies</a:t>
            </a:r>
          </a:p>
        </p:txBody>
      </p:sp>
      <p:sp>
        <p:nvSpPr>
          <p:cNvPr id="14339" name="Rectangle 3"/>
          <p:cNvSpPr>
            <a:spLocks noGrp="1" noChangeArrowheads="1"/>
          </p:cNvSpPr>
          <p:nvPr>
            <p:ph idx="1"/>
          </p:nvPr>
        </p:nvSpPr>
        <p:spPr>
          <a:xfrm>
            <a:off x="1371600" y="2133600"/>
            <a:ext cx="4953000" cy="3429000"/>
          </a:xfrm>
        </p:spPr>
        <p:txBody>
          <a:bodyPr/>
          <a:lstStyle/>
          <a:p>
            <a:r>
              <a:rPr lang="en-US" sz="2600" dirty="0" smtClean="0">
                <a:latin typeface="Calibri" charset="0"/>
              </a:rPr>
              <a:t>New-Product Development Strategy</a:t>
            </a:r>
          </a:p>
          <a:p>
            <a:r>
              <a:rPr lang="en-US" sz="2600" dirty="0" smtClean="0">
                <a:latin typeface="Calibri" charset="0"/>
              </a:rPr>
              <a:t>New-Product Development Process</a:t>
            </a:r>
          </a:p>
          <a:p>
            <a:r>
              <a:rPr lang="en-US" sz="2600" dirty="0" smtClean="0">
                <a:latin typeface="Calibri" charset="0"/>
              </a:rPr>
              <a:t>Managing New-Product Development</a:t>
            </a:r>
          </a:p>
          <a:p>
            <a:r>
              <a:rPr lang="en-US" sz="2600" dirty="0" smtClean="0">
                <a:latin typeface="Calibri" charset="0"/>
              </a:rPr>
              <a:t>Product Life-Cycle Strategies</a:t>
            </a:r>
          </a:p>
          <a:p>
            <a:r>
              <a:rPr lang="en-US" sz="2600" dirty="0" smtClean="0">
                <a:latin typeface="Calibri" charset="0"/>
              </a:rPr>
              <a:t>Additional Product and Service Considerations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pic>
        <p:nvPicPr>
          <p:cNvPr id="14341" name="Picture 7" descr="ph09_02"/>
          <p:cNvPicPr>
            <a:picLocks noChangeAspect="1" noChangeArrowheads="1"/>
          </p:cNvPicPr>
          <p:nvPr/>
        </p:nvPicPr>
        <p:blipFill>
          <a:blip r:embed="rId3" cstate="print"/>
          <a:srcRect/>
          <a:stretch>
            <a:fillRect/>
          </a:stretch>
        </p:blipFill>
        <p:spPr bwMode="auto">
          <a:xfrm>
            <a:off x="6019800" y="2438400"/>
            <a:ext cx="2377320" cy="189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8397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397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New-Product Development Strategy</a:t>
            </a:r>
          </a:p>
        </p:txBody>
      </p:sp>
      <p:sp>
        <p:nvSpPr>
          <p:cNvPr id="16387" name="Rectangle 3"/>
          <p:cNvSpPr>
            <a:spLocks noGrp="1" noChangeArrowheads="1"/>
          </p:cNvSpPr>
          <p:nvPr>
            <p:ph idx="1"/>
          </p:nvPr>
        </p:nvSpPr>
        <p:spPr>
          <a:xfrm>
            <a:off x="1371600" y="1981200"/>
            <a:ext cx="7086600" cy="4114800"/>
          </a:xfrm>
        </p:spPr>
        <p:txBody>
          <a:bodyPr/>
          <a:lstStyle/>
          <a:p>
            <a:pPr marL="533400" indent="-533400" algn="ctr">
              <a:lnSpc>
                <a:spcPct val="90000"/>
              </a:lnSpc>
              <a:buFontTx/>
              <a:buNone/>
            </a:pPr>
            <a:endParaRPr lang="en-US" dirty="0" smtClean="0">
              <a:latin typeface="Calibri" charset="0"/>
            </a:endParaRPr>
          </a:p>
          <a:p>
            <a:pPr marL="533400" indent="-533400">
              <a:lnSpc>
                <a:spcPct val="90000"/>
              </a:lnSpc>
              <a:buFontTx/>
              <a:buNone/>
            </a:pPr>
            <a:r>
              <a:rPr lang="en-US" sz="2800" b="1" dirty="0" smtClean="0">
                <a:latin typeface="Calibri" charset="0"/>
              </a:rPr>
              <a:t>Acquisition</a:t>
            </a:r>
            <a:r>
              <a:rPr lang="en-US" sz="2800" dirty="0" smtClean="0">
                <a:latin typeface="Calibri" charset="0"/>
              </a:rPr>
              <a:t> refers to the buying of a whole company, a patent, or a license to produce someone else’s product</a:t>
            </a:r>
          </a:p>
          <a:p>
            <a:pPr marL="533400" indent="-533400">
              <a:lnSpc>
                <a:spcPct val="90000"/>
              </a:lnSpc>
              <a:buFontTx/>
              <a:buNone/>
            </a:pPr>
            <a:endParaRPr lang="en-US" sz="2800" dirty="0" smtClean="0">
              <a:latin typeface="Calibri" charset="0"/>
            </a:endParaRPr>
          </a:p>
          <a:p>
            <a:pPr marL="533400" indent="-533400">
              <a:lnSpc>
                <a:spcPct val="90000"/>
              </a:lnSpc>
              <a:buFontTx/>
              <a:buNone/>
            </a:pPr>
            <a:r>
              <a:rPr lang="en-US" sz="2800" b="1" dirty="0" smtClean="0">
                <a:latin typeface="Calibri" charset="0"/>
              </a:rPr>
              <a:t>New product development</a:t>
            </a:r>
            <a:r>
              <a:rPr lang="en-US" sz="2800" dirty="0" smtClean="0">
                <a:latin typeface="Calibri" charset="0"/>
              </a:rPr>
              <a:t> refers to original products, product improvements, product modifications, and new brands developed from the firm’s own research and development</a:t>
            </a:r>
          </a:p>
        </p:txBody>
      </p:sp>
      <p:sp>
        <p:nvSpPr>
          <p:cNvPr id="16388" name="Text Placeholder 3"/>
          <p:cNvSpPr>
            <a:spLocks noGrp="1"/>
          </p:cNvSpPr>
          <p:nvPr>
            <p:ph type="body" sz="quarter" idx="13"/>
          </p:nvPr>
        </p:nvSpPr>
        <p:spPr/>
        <p:txBody>
          <a:bodyPr/>
          <a:lstStyle/>
          <a:p>
            <a:pPr>
              <a:lnSpc>
                <a:spcPct val="90000"/>
              </a:lnSpc>
            </a:pPr>
            <a:r>
              <a:rPr lang="en-US" sz="2400" smtClean="0">
                <a:latin typeface="Calibri" charset="0"/>
              </a:rPr>
              <a:t>Two ways to obtain new products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sz="3200" smtClean="0"/>
              <a:t>New-Product Development Process</a:t>
            </a:r>
          </a:p>
        </p:txBody>
      </p:sp>
      <p:sp>
        <p:nvSpPr>
          <p:cNvPr id="20483"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20484" name="Text Box 6"/>
          <p:cNvSpPr txBox="1">
            <a:spLocks noChangeArrowheads="1"/>
          </p:cNvSpPr>
          <p:nvPr/>
        </p:nvSpPr>
        <p:spPr bwMode="auto">
          <a:xfrm>
            <a:off x="1371600" y="1600200"/>
            <a:ext cx="6397625" cy="457200"/>
          </a:xfrm>
          <a:prstGeom prst="rect">
            <a:avLst/>
          </a:prstGeom>
          <a:noFill/>
          <a:ln w="9525">
            <a:noFill/>
            <a:miter lim="800000"/>
            <a:headEnd/>
            <a:tailEnd/>
          </a:ln>
        </p:spPr>
        <p:txBody>
          <a:bodyPr wrap="none">
            <a:spAutoFit/>
          </a:bodyPr>
          <a:lstStyle/>
          <a:p>
            <a:r>
              <a:rPr lang="en-US" sz="2400" b="1">
                <a:solidFill>
                  <a:schemeClr val="tx2"/>
                </a:solidFill>
              </a:rPr>
              <a:t>Major Stages in New-Product Development</a:t>
            </a:r>
          </a:p>
        </p:txBody>
      </p:sp>
      <p:pic>
        <p:nvPicPr>
          <p:cNvPr id="20485" name="Picture 7" descr="fig09_01wo"/>
          <p:cNvPicPr>
            <a:picLocks noChangeAspect="1" noChangeArrowheads="1"/>
          </p:cNvPicPr>
          <p:nvPr/>
        </p:nvPicPr>
        <p:blipFill>
          <a:blip r:embed="rId3" cstate="print"/>
          <a:srcRect/>
          <a:stretch>
            <a:fillRect/>
          </a:stretch>
        </p:blipFill>
        <p:spPr bwMode="auto">
          <a:xfrm>
            <a:off x="152400" y="2741613"/>
            <a:ext cx="8305800" cy="2211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28600"/>
            <a:ext cx="9144000" cy="1143000"/>
          </a:xfrm>
        </p:spPr>
        <p:txBody>
          <a:bodyPr/>
          <a:lstStyle/>
          <a:p>
            <a:r>
              <a:rPr lang="en-US" sz="3200" smtClean="0"/>
              <a:t>New-Product Development Process</a:t>
            </a:r>
          </a:p>
        </p:txBody>
      </p:sp>
      <p:sp>
        <p:nvSpPr>
          <p:cNvPr id="45059" name="Rectangle 3"/>
          <p:cNvSpPr>
            <a:spLocks noGrp="1" noChangeArrowheads="1"/>
          </p:cNvSpPr>
          <p:nvPr>
            <p:ph idx="1"/>
          </p:nvPr>
        </p:nvSpPr>
        <p:spPr/>
        <p:txBody>
          <a:bodyPr/>
          <a:lstStyle/>
          <a:p>
            <a:endParaRPr lang="en-US" smtClean="0">
              <a:latin typeface="Calibri" charset="0"/>
            </a:endParaRPr>
          </a:p>
          <a:p>
            <a:endParaRPr lang="en-US" smtClean="0">
              <a:latin typeface="Calibri" charset="0"/>
            </a:endParaRPr>
          </a:p>
        </p:txBody>
      </p:sp>
      <p:sp>
        <p:nvSpPr>
          <p:cNvPr id="45060" name="Text Placeholder 7"/>
          <p:cNvSpPr>
            <a:spLocks noGrp="1"/>
          </p:cNvSpPr>
          <p:nvPr>
            <p:ph type="body" sz="quarter" idx="13"/>
          </p:nvPr>
        </p:nvSpPr>
        <p:spPr>
          <a:xfrm>
            <a:off x="914400" y="1219200"/>
            <a:ext cx="7162800" cy="381000"/>
          </a:xfrm>
        </p:spPr>
        <p:txBody>
          <a:bodyPr/>
          <a:lstStyle/>
          <a:p>
            <a:r>
              <a:rPr lang="en-US" dirty="0" smtClean="0">
                <a:latin typeface="Calibri" charset="0"/>
              </a:rPr>
              <a:t>Marketing Strategy Development</a:t>
            </a:r>
          </a:p>
          <a:p>
            <a:endParaRPr lang="en-US" dirty="0" smtClean="0">
              <a:latin typeface="Calibri" charset="0"/>
            </a:endParaRPr>
          </a:p>
        </p:txBody>
      </p:sp>
      <p:graphicFrame>
        <p:nvGraphicFramePr>
          <p:cNvPr id="7" name="Diagram 6"/>
          <p:cNvGraphicFramePr/>
          <p:nvPr/>
        </p:nvGraphicFramePr>
        <p:xfrm>
          <a:off x="19050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2" name="Picture 2" descr="http://upload.wikimedia.org/wikipedia/commons/thumb/f/fa/Globe.svg/600px-Globe.svg.png">
            <a:hlinkClick r:id="rId8"/>
          </p:cNvPr>
          <p:cNvPicPr>
            <a:picLocks noChangeAspect="1" noChangeArrowheads="1"/>
          </p:cNvPicPr>
          <p:nvPr/>
        </p:nvPicPr>
        <p:blipFill>
          <a:blip r:embed="rId9" cstate="print"/>
          <a:srcRect/>
          <a:stretch>
            <a:fillRect/>
          </a:stretch>
        </p:blipFill>
        <p:spPr bwMode="auto">
          <a:xfrm>
            <a:off x="7848600" y="5791200"/>
            <a:ext cx="636588" cy="636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New-Product Development Process</a:t>
            </a:r>
          </a:p>
        </p:txBody>
      </p:sp>
      <p:sp>
        <p:nvSpPr>
          <p:cNvPr id="47107" name="Rectangle 3"/>
          <p:cNvSpPr>
            <a:spLocks noGrp="1" noChangeArrowheads="1"/>
          </p:cNvSpPr>
          <p:nvPr>
            <p:ph idx="1"/>
          </p:nvPr>
        </p:nvSpPr>
        <p:spPr/>
        <p:txBody>
          <a:bodyPr/>
          <a:lstStyle/>
          <a:p>
            <a:pPr marL="533400" indent="-533400">
              <a:buFontTx/>
              <a:buNone/>
            </a:pPr>
            <a:r>
              <a:rPr lang="en-US" sz="2800" b="1" dirty="0" smtClean="0">
                <a:latin typeface="Calibri" charset="0"/>
              </a:rPr>
              <a:t>Commercialization</a:t>
            </a:r>
            <a:r>
              <a:rPr lang="en-US" sz="2800" dirty="0" smtClean="0">
                <a:latin typeface="Calibri" charset="0"/>
              </a:rPr>
              <a:t> is the introduction </a:t>
            </a:r>
          </a:p>
          <a:p>
            <a:pPr marL="533400" indent="-533400">
              <a:buFontTx/>
              <a:buNone/>
            </a:pPr>
            <a:r>
              <a:rPr lang="en-US" sz="2800" dirty="0" smtClean="0">
                <a:latin typeface="Calibri" charset="0"/>
              </a:rPr>
              <a:t>of the new product</a:t>
            </a:r>
          </a:p>
          <a:p>
            <a:pPr marL="533400" indent="-533400"/>
            <a:r>
              <a:rPr lang="en-US" sz="2800" dirty="0" smtClean="0">
                <a:latin typeface="Calibri" charset="0"/>
              </a:rPr>
              <a:t>When to launch</a:t>
            </a:r>
          </a:p>
          <a:p>
            <a:pPr marL="533400" indent="-533400"/>
            <a:r>
              <a:rPr lang="en-US" sz="2800" dirty="0" smtClean="0">
                <a:latin typeface="Calibri" charset="0"/>
              </a:rPr>
              <a:t>Where to launch</a:t>
            </a:r>
          </a:p>
          <a:p>
            <a:pPr marL="533400" indent="-533400"/>
            <a:r>
              <a:rPr lang="en-US" sz="2800" dirty="0" smtClean="0">
                <a:latin typeface="Calibri" charset="0"/>
              </a:rPr>
              <a:t>Planned market </a:t>
            </a:r>
          </a:p>
          <a:p>
            <a:pPr marL="533400" indent="-533400">
              <a:buFontTx/>
              <a:buNone/>
            </a:pPr>
            <a:r>
              <a:rPr lang="en-US" sz="2800" dirty="0" smtClean="0">
                <a:latin typeface="Calibri" charset="0"/>
              </a:rPr>
              <a:t>      rollout</a:t>
            </a:r>
          </a:p>
        </p:txBody>
      </p:sp>
      <p:sp>
        <p:nvSpPr>
          <p:cNvPr id="47108" name="Text Placeholder 4"/>
          <p:cNvSpPr>
            <a:spLocks noGrp="1"/>
          </p:cNvSpPr>
          <p:nvPr>
            <p:ph type="body" sz="quarter" idx="13"/>
          </p:nvPr>
        </p:nvSpPr>
        <p:spPr/>
        <p:txBody>
          <a:bodyPr/>
          <a:lstStyle/>
          <a:p>
            <a:r>
              <a:rPr lang="en-US" smtClean="0">
                <a:latin typeface="Arial" charset="0"/>
              </a:rPr>
              <a:t>Marketing Strategy Development</a:t>
            </a:r>
          </a:p>
          <a:p>
            <a:endParaRPr lang="en-US" smtClean="0">
              <a:latin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4572000" y="2590800"/>
            <a:ext cx="4131995" cy="362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smtClean="0"/>
              <a:t>Managing New-Product Development</a:t>
            </a:r>
          </a:p>
        </p:txBody>
      </p:sp>
      <p:sp>
        <p:nvSpPr>
          <p:cNvPr id="49155" name="Rectangle 3"/>
          <p:cNvSpPr>
            <a:spLocks noGrp="1" noChangeArrowheads="1"/>
          </p:cNvSpPr>
          <p:nvPr>
            <p:ph idx="1"/>
          </p:nvPr>
        </p:nvSpPr>
        <p:spPr>
          <a:xfrm>
            <a:off x="685800" y="1219200"/>
            <a:ext cx="7772400" cy="4876800"/>
          </a:xfrm>
        </p:spPr>
        <p:txBody>
          <a:bodyPr/>
          <a:lstStyle/>
          <a:p>
            <a:pPr marL="533400" indent="-533400" algn="ctr">
              <a:buFontTx/>
              <a:buNone/>
            </a:pPr>
            <a:endParaRPr lang="en-US" b="1" i="1" dirty="0" smtClean="0">
              <a:latin typeface="Times New Roman" charset="0"/>
            </a:endParaRPr>
          </a:p>
          <a:p>
            <a:pPr marL="533400" indent="-533400">
              <a:buFontTx/>
              <a:buNone/>
            </a:pPr>
            <a:r>
              <a:rPr lang="en-US" dirty="0" smtClean="0">
                <a:latin typeface="Calibri" charset="0"/>
              </a:rPr>
              <a:t>Successful new-product development should be:</a:t>
            </a:r>
          </a:p>
          <a:p>
            <a:pPr marL="533400" indent="-533400"/>
            <a:r>
              <a:rPr lang="en-US" dirty="0" smtClean="0">
                <a:latin typeface="Calibri" charset="0"/>
              </a:rPr>
              <a:t>Customer centered</a:t>
            </a:r>
          </a:p>
          <a:p>
            <a:pPr marL="533400" indent="-533400"/>
            <a:r>
              <a:rPr lang="en-US" dirty="0" smtClean="0">
                <a:latin typeface="Calibri" charset="0"/>
              </a:rPr>
              <a:t>Team-based</a:t>
            </a:r>
          </a:p>
          <a:p>
            <a:pPr marL="533400" indent="-533400"/>
            <a:r>
              <a:rPr lang="en-US" dirty="0" smtClean="0">
                <a:latin typeface="Calibri" charset="0"/>
              </a:rPr>
              <a:t>Systematic</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Managing New-Product Development</a:t>
            </a:r>
          </a:p>
        </p:txBody>
      </p:sp>
      <p:sp>
        <p:nvSpPr>
          <p:cNvPr id="51203" name="Rectangle 3"/>
          <p:cNvSpPr>
            <a:spLocks noGrp="1" noChangeArrowheads="1"/>
          </p:cNvSpPr>
          <p:nvPr>
            <p:ph idx="1"/>
          </p:nvPr>
        </p:nvSpPr>
        <p:spPr>
          <a:xfrm>
            <a:off x="228600" y="2438400"/>
            <a:ext cx="4343400" cy="4114800"/>
          </a:xfrm>
        </p:spPr>
        <p:txBody>
          <a:bodyPr/>
          <a:lstStyle/>
          <a:p>
            <a:pPr marL="533400" indent="-533400">
              <a:buFontTx/>
              <a:buNone/>
            </a:pPr>
            <a:r>
              <a:rPr lang="en-US" sz="2400" b="1" dirty="0" smtClean="0">
                <a:latin typeface="Calibri" charset="0"/>
              </a:rPr>
              <a:t>Customer-centered new product development</a:t>
            </a:r>
            <a:r>
              <a:rPr lang="en-US" sz="2400" dirty="0" smtClean="0">
                <a:latin typeface="Calibri" charset="0"/>
              </a:rPr>
              <a:t> new ways to solve customer problems and create more customer satisfying experiences</a:t>
            </a:r>
          </a:p>
        </p:txBody>
      </p:sp>
      <p:sp>
        <p:nvSpPr>
          <p:cNvPr id="51204" name="Text Placeholder 3"/>
          <p:cNvSpPr>
            <a:spLocks noGrp="1"/>
          </p:cNvSpPr>
          <p:nvPr>
            <p:ph type="body" sz="quarter" idx="13"/>
          </p:nvPr>
        </p:nvSpPr>
        <p:spPr/>
        <p:txBody>
          <a:bodyPr/>
          <a:lstStyle/>
          <a:p>
            <a:r>
              <a:rPr lang="en-US" smtClean="0">
                <a:latin typeface="Arial" charset="0"/>
              </a:rPr>
              <a:t>New-Product Development Strategies</a:t>
            </a:r>
          </a:p>
          <a:p>
            <a:endParaRPr lang="en-US" smtClean="0">
              <a:latin typeface="Arial" charset="0"/>
            </a:endParaRPr>
          </a:p>
        </p:txBody>
      </p:sp>
      <p:pic>
        <p:nvPicPr>
          <p:cNvPr id="51205" name="Picture 7" descr="ph09_11"/>
          <p:cNvPicPr>
            <a:picLocks noChangeAspect="1" noChangeArrowheads="1"/>
          </p:cNvPicPr>
          <p:nvPr/>
        </p:nvPicPr>
        <p:blipFill>
          <a:blip r:embed="rId3" cstate="print"/>
          <a:srcRect/>
          <a:stretch>
            <a:fillRect/>
          </a:stretch>
        </p:blipFill>
        <p:spPr bwMode="auto">
          <a:xfrm>
            <a:off x="4724400" y="3124200"/>
            <a:ext cx="3733800" cy="2487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200" smtClean="0"/>
              <a:t>Managing New-Product Development</a:t>
            </a:r>
          </a:p>
        </p:txBody>
      </p:sp>
      <p:sp>
        <p:nvSpPr>
          <p:cNvPr id="55299" name="Rectangle 3"/>
          <p:cNvSpPr>
            <a:spLocks noGrp="1" noChangeArrowheads="1"/>
          </p:cNvSpPr>
          <p:nvPr>
            <p:ph idx="1"/>
          </p:nvPr>
        </p:nvSpPr>
        <p:spPr>
          <a:xfrm>
            <a:off x="1295400" y="1981200"/>
            <a:ext cx="7162800" cy="41148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Team-based new-product development</a:t>
            </a:r>
            <a:r>
              <a:rPr lang="en-US" dirty="0" smtClean="0">
                <a:latin typeface="Calibri" charset="0"/>
              </a:rPr>
              <a:t>   Company departments work closely together in cross-functional teams, overlapping in the product-development process to save time and increase effectiveness</a:t>
            </a:r>
          </a:p>
        </p:txBody>
      </p:sp>
      <p:sp>
        <p:nvSpPr>
          <p:cNvPr id="55300" name="Text Placeholder 3"/>
          <p:cNvSpPr>
            <a:spLocks noGrp="1"/>
          </p:cNvSpPr>
          <p:nvPr>
            <p:ph type="body" sz="quarter" idx="13"/>
          </p:nvPr>
        </p:nvSpPr>
        <p:spPr>
          <a:xfrm>
            <a:off x="1219200" y="1371600"/>
            <a:ext cx="7162800" cy="381000"/>
          </a:xfrm>
        </p:spPr>
        <p:txBody>
          <a:bodyPr/>
          <a:lstStyle/>
          <a:p>
            <a:r>
              <a:rPr lang="en-US" dirty="0" smtClean="0">
                <a:latin typeface="Arial" charset="0"/>
              </a:rPr>
              <a:t>New-Product Development Strategies</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TotalTime>
  <Words>942</Words>
  <Application>Microsoft Office PowerPoint</Application>
  <PresentationFormat>On-screen Show (4:3)</PresentationFormat>
  <Paragraphs>171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1_Blank Presentation</vt:lpstr>
      <vt:lpstr> Chapter 5</vt:lpstr>
      <vt:lpstr>New-Product Development and Product Life-Cycle Strategies</vt:lpstr>
      <vt:lpstr>New-Product Development Strategy</vt:lpstr>
      <vt:lpstr>New-Product Development Process</vt:lpstr>
      <vt:lpstr>New-Product Development Process</vt:lpstr>
      <vt:lpstr>New-Product Development Process</vt:lpstr>
      <vt:lpstr>Managing New-Product Development</vt:lpstr>
      <vt:lpstr>Managing New-Product Development</vt:lpstr>
      <vt:lpstr>Managing New-Product Development</vt:lpstr>
      <vt:lpstr>Managing New-Product Development</vt:lpstr>
      <vt:lpstr>Product Life-Cycle Strategies</vt:lpstr>
      <vt:lpstr>Product Life-Cycle Strategies</vt:lpstr>
      <vt:lpstr>Product Life-Cycle Strategies</vt:lpstr>
      <vt:lpstr>Product Life-Cycle Strategies</vt:lpstr>
      <vt:lpstr>Product Life-Cycle Strategies</vt:lpstr>
      <vt:lpstr>Product Life-Cycle Strategies</vt:lpstr>
      <vt:lpstr>Product Life-Cycle Strategies</vt:lpstr>
      <vt:lpstr>Additional Product and Service Considerations</vt:lpstr>
      <vt:lpstr>Additional Product and Service Considerations</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84</cp:revision>
  <dcterms:created xsi:type="dcterms:W3CDTF">2011-02-17T22:58:01Z</dcterms:created>
  <dcterms:modified xsi:type="dcterms:W3CDTF">2015-01-28T11:12:00Z</dcterms:modified>
</cp:coreProperties>
</file>