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7" r:id="rId5"/>
    <p:sldId id="258" r:id="rId6"/>
    <p:sldId id="279" r:id="rId7"/>
    <p:sldId id="263" r:id="rId8"/>
    <p:sldId id="286" r:id="rId9"/>
    <p:sldId id="281" r:id="rId10"/>
    <p:sldId id="288" r:id="rId11"/>
    <p:sldId id="283" r:id="rId12"/>
    <p:sldId id="282" r:id="rId13"/>
    <p:sldId id="284" r:id="rId14"/>
    <p:sldId id="285" r:id="rId15"/>
    <p:sldId id="287" r:id="rId16"/>
    <p:sldId id="289" r:id="rId17"/>
    <p:sldId id="290" r:id="rId18"/>
    <p:sldId id="291" r:id="rId19"/>
    <p:sldId id="297" r:id="rId20"/>
    <p:sldId id="298" r:id="rId21"/>
    <p:sldId id="299" r:id="rId22"/>
    <p:sldId id="296" r:id="rId23"/>
    <p:sldId id="292" r:id="rId24"/>
    <p:sldId id="293" r:id="rId25"/>
    <p:sldId id="294" r:id="rId26"/>
    <p:sldId id="295" r:id="rId27"/>
    <p:sldId id="280" r:id="rId28"/>
    <p:sldId id="300" r:id="rId29"/>
    <p:sldId id="301"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7ABFD457-55D2-4A11-A390-37694CB0F74D}" type="datetimeFigureOut">
              <a:rPr lang="en-US" smtClean="0"/>
              <a:pPr/>
              <a:t>1/25/2017</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5A750BC2-ED35-4EB5-BA07-552646AFCE4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p:wheel spokes="2"/>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ABFD457-55D2-4A11-A390-37694CB0F74D}" type="datetimeFigureOut">
              <a:rPr lang="en-US" smtClean="0"/>
              <a:pPr/>
              <a:t>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750BC2-ED35-4EB5-BA07-552646AFCE4C}" type="slidenum">
              <a:rPr lang="en-US" smtClean="0"/>
              <a:pPr/>
              <a:t>‹#›</a:t>
            </a:fld>
            <a:endParaRPr lang="en-US"/>
          </a:p>
        </p:txBody>
      </p:sp>
    </p:spTree>
  </p:cSld>
  <p:clrMapOvr>
    <a:masterClrMapping/>
  </p:clrMapOvr>
  <p:transition>
    <p:wheel spokes="2"/>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ABFD457-55D2-4A11-A390-37694CB0F74D}" type="datetimeFigureOut">
              <a:rPr lang="en-US" smtClean="0"/>
              <a:pPr/>
              <a:t>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750BC2-ED35-4EB5-BA07-552646AFCE4C}" type="slidenum">
              <a:rPr lang="en-US" smtClean="0"/>
              <a:pPr/>
              <a:t>‹#›</a:t>
            </a:fld>
            <a:endParaRPr lang="en-US"/>
          </a:p>
        </p:txBody>
      </p:sp>
    </p:spTree>
  </p:cSld>
  <p:clrMapOvr>
    <a:masterClrMapping/>
  </p:clrMapOvr>
  <p:transition>
    <p:wheel spokes="2"/>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ABFD457-55D2-4A11-A390-37694CB0F74D}" type="datetimeFigureOut">
              <a:rPr lang="en-US" smtClean="0"/>
              <a:pPr/>
              <a:t>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750BC2-ED35-4EB5-BA07-552646AFCE4C}" type="slidenum">
              <a:rPr lang="en-US" smtClean="0"/>
              <a:pPr/>
              <a:t>‹#›</a:t>
            </a:fld>
            <a:endParaRPr lang="en-US"/>
          </a:p>
        </p:txBody>
      </p:sp>
    </p:spTree>
  </p:cSld>
  <p:clrMapOvr>
    <a:masterClrMapping/>
  </p:clrMapOvr>
  <p:transition>
    <p:wheel spokes="2"/>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ABFD457-55D2-4A11-A390-37694CB0F74D}" type="datetimeFigureOut">
              <a:rPr lang="en-US" smtClean="0"/>
              <a:pPr/>
              <a:t>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750BC2-ED35-4EB5-BA07-552646AFCE4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p:wheel spokes="2"/>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ABFD457-55D2-4A11-A390-37694CB0F74D}" type="datetimeFigureOut">
              <a:rPr lang="en-US" smtClean="0"/>
              <a:pPr/>
              <a:t>1/25/2017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750BC2-ED35-4EB5-BA07-552646AFCE4C}" type="slidenum">
              <a:rPr lang="en-US" smtClean="0"/>
              <a:pPr/>
              <a:t>‹#›</a:t>
            </a:fld>
            <a:endParaRPr lang="en-US"/>
          </a:p>
        </p:txBody>
      </p:sp>
    </p:spTree>
  </p:cSld>
  <p:clrMapOvr>
    <a:masterClrMapping/>
  </p:clrMapOvr>
  <p:transition>
    <p:wheel spokes="2"/>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ABFD457-55D2-4A11-A390-37694CB0F74D}" type="datetimeFigureOut">
              <a:rPr lang="en-US" smtClean="0"/>
              <a:pPr/>
              <a:t>1/25/2017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A750BC2-ED35-4EB5-BA07-552646AFCE4C}" type="slidenum">
              <a:rPr lang="en-US" smtClean="0"/>
              <a:pPr/>
              <a:t>‹#›</a:t>
            </a:fld>
            <a:endParaRPr lang="en-US"/>
          </a:p>
        </p:txBody>
      </p:sp>
    </p:spTree>
  </p:cSld>
  <p:clrMapOvr>
    <a:masterClrMapping/>
  </p:clrMapOvr>
  <p:transition>
    <p:wheel spokes="2"/>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7ABFD457-55D2-4A11-A390-37694CB0F74D}" type="datetimeFigureOut">
              <a:rPr lang="en-US" smtClean="0"/>
              <a:pPr/>
              <a:t>1/25/2017</a:t>
            </a:fld>
            <a:endParaRPr lang="en-US"/>
          </a:p>
        </p:txBody>
      </p:sp>
      <p:sp>
        <p:nvSpPr>
          <p:cNvPr id="8" name="Slide Number Placeholder 7"/>
          <p:cNvSpPr>
            <a:spLocks noGrp="1"/>
          </p:cNvSpPr>
          <p:nvPr>
            <p:ph type="sldNum" sz="quarter" idx="11"/>
          </p:nvPr>
        </p:nvSpPr>
        <p:spPr/>
        <p:txBody>
          <a:bodyPr/>
          <a:lstStyle/>
          <a:p>
            <a:fld id="{5A750BC2-ED35-4EB5-BA07-552646AFCE4C}"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transition>
    <p:wheel spokes="2"/>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BFD457-55D2-4A11-A390-37694CB0F74D}" type="datetimeFigureOut">
              <a:rPr lang="en-US" smtClean="0"/>
              <a:pPr/>
              <a:t>1/25/2017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A750BC2-ED35-4EB5-BA07-552646AFCE4C}" type="slidenum">
              <a:rPr lang="en-US" smtClean="0"/>
              <a:pPr/>
              <a:t>‹#›</a:t>
            </a:fld>
            <a:endParaRPr lang="en-US"/>
          </a:p>
        </p:txBody>
      </p:sp>
    </p:spTree>
  </p:cSld>
  <p:clrMapOvr>
    <a:masterClrMapping/>
  </p:clrMapOvr>
  <p:transition>
    <p:wheel spokes="2"/>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ABFD457-55D2-4A11-A390-37694CB0F74D}" type="datetimeFigureOut">
              <a:rPr lang="en-US" smtClean="0"/>
              <a:pPr/>
              <a:t>1/25/2017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5A750BC2-ED35-4EB5-BA07-552646AFCE4C}" type="slidenum">
              <a:rPr lang="en-US" smtClean="0"/>
              <a:pPr/>
              <a:t>‹#›</a:t>
            </a:fld>
            <a:endParaRPr lang="en-US"/>
          </a:p>
        </p:txBody>
      </p:sp>
    </p:spTree>
  </p:cSld>
  <p:clrMapOvr>
    <a:masterClrMapping/>
  </p:clrMapOvr>
  <p:transition>
    <p:wheel spokes="2"/>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7ABFD457-55D2-4A11-A390-37694CB0F74D}" type="datetimeFigureOut">
              <a:rPr lang="en-US" smtClean="0"/>
              <a:pPr/>
              <a:t>1/25/2017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750BC2-ED35-4EB5-BA07-552646AFCE4C}" type="slidenum">
              <a:rPr lang="en-US" smtClean="0"/>
              <a:pPr/>
              <a:t>‹#›</a:t>
            </a:fld>
            <a:endParaRPr lang="en-US"/>
          </a:p>
        </p:txBody>
      </p:sp>
    </p:spTree>
  </p:cSld>
  <p:clrMapOvr>
    <a:masterClrMapping/>
  </p:clrMapOvr>
  <p:transition>
    <p:wheel spokes="2"/>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7ABFD457-55D2-4A11-A390-37694CB0F74D}" type="datetimeFigureOut">
              <a:rPr lang="en-US" smtClean="0"/>
              <a:pPr/>
              <a:t>1/25/2017</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5A750BC2-ED35-4EB5-BA07-552646AFCE4C}"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wheel spokes="2"/>
  </p:transition>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en.wikipedia.org/wiki/File:Primula_vulgaris_ENBLA06_2.jpg"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457200"/>
            <a:ext cx="8077200" cy="2133600"/>
          </a:xfrm>
        </p:spPr>
        <p:txBody>
          <a:bodyPr>
            <a:normAutofit fontScale="90000"/>
          </a:bodyPr>
          <a:lstStyle/>
          <a:p>
            <a:pPr algn="ctr"/>
            <a:r>
              <a:rPr lang="en-US" dirty="0" smtClean="0"/>
              <a:t>Principals of Flowering Plants Taxonomy </a:t>
            </a:r>
            <a:br>
              <a:rPr lang="en-US" dirty="0" smtClean="0"/>
            </a:br>
            <a:r>
              <a:rPr lang="en-US" dirty="0" smtClean="0"/>
              <a:t>BOT 222</a:t>
            </a:r>
            <a:endParaRPr lang="en-US" dirty="0"/>
          </a:p>
        </p:txBody>
      </p:sp>
      <p:sp>
        <p:nvSpPr>
          <p:cNvPr id="3" name="Subtitle 2"/>
          <p:cNvSpPr>
            <a:spLocks noGrp="1"/>
          </p:cNvSpPr>
          <p:nvPr>
            <p:ph type="subTitle" idx="1"/>
          </p:nvPr>
        </p:nvSpPr>
        <p:spPr>
          <a:xfrm>
            <a:off x="1143000" y="3733800"/>
            <a:ext cx="6705600" cy="657664"/>
          </a:xfrm>
        </p:spPr>
        <p:txBody>
          <a:bodyPr anchor="ctr" anchorCtr="0">
            <a:noAutofit/>
          </a:bodyPr>
          <a:lstStyle/>
          <a:p>
            <a:pPr algn="ctr"/>
            <a:r>
              <a:rPr lang="en-US" sz="3200" dirty="0" smtClean="0"/>
              <a:t>Dr. </a:t>
            </a:r>
            <a:r>
              <a:rPr lang="en-US" sz="3200" dirty="0" err="1" smtClean="0"/>
              <a:t>Najat</a:t>
            </a:r>
            <a:r>
              <a:rPr lang="en-US" sz="3200" dirty="0" smtClean="0"/>
              <a:t> </a:t>
            </a:r>
            <a:r>
              <a:rPr lang="en-US" sz="3200" dirty="0" err="1" smtClean="0"/>
              <a:t>Abdulwahab</a:t>
            </a:r>
            <a:r>
              <a:rPr lang="en-US" sz="3200" dirty="0" smtClean="0"/>
              <a:t> </a:t>
            </a:r>
            <a:r>
              <a:rPr lang="en-US" sz="3200" dirty="0" err="1" smtClean="0"/>
              <a:t>Bukhari</a:t>
            </a:r>
            <a:endParaRPr lang="en-US" sz="3200" dirty="0"/>
          </a:p>
        </p:txBody>
      </p:sp>
      <p:sp>
        <p:nvSpPr>
          <p:cNvPr id="4" name="Subtitle 2"/>
          <p:cNvSpPr txBox="1">
            <a:spLocks/>
          </p:cNvSpPr>
          <p:nvPr/>
        </p:nvSpPr>
        <p:spPr>
          <a:xfrm>
            <a:off x="2514600" y="4876800"/>
            <a:ext cx="3124200" cy="657664"/>
          </a:xfrm>
          <a:prstGeom prst="rect">
            <a:avLst/>
          </a:prstGeom>
        </p:spPr>
        <p:txBody>
          <a:bodyPr vert="horz" tIns="0" rIns="45720" bIns="0" anchor="ctr" anchorCtr="0">
            <a:noAutofit/>
          </a:bodyPr>
          <a:lstStyle/>
          <a:p>
            <a:pPr marL="0" marR="0" lvl="0" indent="0" algn="ctr"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n-US" sz="3200" b="0" i="0" u="none" strike="noStrike" kern="1200" cap="none" spc="0" normalizeH="0" baseline="0" noProof="0" dirty="0" smtClean="0">
                <a:ln>
                  <a:noFill/>
                </a:ln>
                <a:solidFill>
                  <a:srgbClr val="FFC000"/>
                </a:solidFill>
                <a:effectLst/>
                <a:uLnTx/>
                <a:uFillTx/>
                <a:latin typeface="+mn-lt"/>
                <a:ea typeface="+mn-ea"/>
                <a:cs typeface="+mn-cs"/>
              </a:rPr>
              <a:t>Lecture 5</a:t>
            </a:r>
            <a:endParaRPr kumimoji="0" lang="en-US" sz="3200" b="0" i="0" u="none" strike="noStrike" kern="1200" cap="none" spc="0" normalizeH="0" baseline="0" noProof="0" dirty="0">
              <a:ln>
                <a:noFill/>
              </a:ln>
              <a:solidFill>
                <a:srgbClr val="FFC000"/>
              </a:solidFill>
              <a:effectLst/>
              <a:uLnTx/>
              <a:uFillTx/>
              <a:latin typeface="+mn-lt"/>
              <a:ea typeface="+mn-ea"/>
              <a:cs typeface="+mn-cs"/>
            </a:endParaRP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wipe(down)">
                                      <p:cBhvr>
                                        <p:cTn id="25" dur="580">
                                          <p:stCondLst>
                                            <p:cond delay="0"/>
                                          </p:stCondLst>
                                        </p:cTn>
                                        <p:tgtEl>
                                          <p:spTgt spid="3">
                                            <p:txEl>
                                              <p:pRg st="0" end="0"/>
                                            </p:txEl>
                                          </p:spTgt>
                                        </p:tgtEl>
                                      </p:cBhvr>
                                    </p:animEffect>
                                    <p:anim calcmode="lin" valueType="num">
                                      <p:cBhvr>
                                        <p:cTn id="26"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0" end="0"/>
                                            </p:txEl>
                                          </p:spTgt>
                                        </p:tgtEl>
                                      </p:cBhvr>
                                      <p:to x="100000" y="60000"/>
                                    </p:animScale>
                                    <p:animScale>
                                      <p:cBhvr>
                                        <p:cTn id="32" dur="166" decel="50000">
                                          <p:stCondLst>
                                            <p:cond delay="676"/>
                                          </p:stCondLst>
                                        </p:cTn>
                                        <p:tgtEl>
                                          <p:spTgt spid="3">
                                            <p:txEl>
                                              <p:pRg st="0" end="0"/>
                                            </p:txEl>
                                          </p:spTgt>
                                        </p:tgtEl>
                                      </p:cBhvr>
                                      <p:to x="100000" y="100000"/>
                                    </p:animScale>
                                    <p:animScale>
                                      <p:cBhvr>
                                        <p:cTn id="33" dur="26">
                                          <p:stCondLst>
                                            <p:cond delay="1312"/>
                                          </p:stCondLst>
                                        </p:cTn>
                                        <p:tgtEl>
                                          <p:spTgt spid="3">
                                            <p:txEl>
                                              <p:pRg st="0" end="0"/>
                                            </p:txEl>
                                          </p:spTgt>
                                        </p:tgtEl>
                                      </p:cBhvr>
                                      <p:to x="100000" y="80000"/>
                                    </p:animScale>
                                    <p:animScale>
                                      <p:cBhvr>
                                        <p:cTn id="34" dur="166" decel="50000">
                                          <p:stCondLst>
                                            <p:cond delay="1338"/>
                                          </p:stCondLst>
                                        </p:cTn>
                                        <p:tgtEl>
                                          <p:spTgt spid="3">
                                            <p:txEl>
                                              <p:pRg st="0" end="0"/>
                                            </p:txEl>
                                          </p:spTgt>
                                        </p:tgtEl>
                                      </p:cBhvr>
                                      <p:to x="100000" y="100000"/>
                                    </p:animScale>
                                    <p:animScale>
                                      <p:cBhvr>
                                        <p:cTn id="35" dur="26">
                                          <p:stCondLst>
                                            <p:cond delay="1642"/>
                                          </p:stCondLst>
                                        </p:cTn>
                                        <p:tgtEl>
                                          <p:spTgt spid="3">
                                            <p:txEl>
                                              <p:pRg st="0" end="0"/>
                                            </p:txEl>
                                          </p:spTgt>
                                        </p:tgtEl>
                                      </p:cBhvr>
                                      <p:to x="100000" y="90000"/>
                                    </p:animScale>
                                    <p:animScale>
                                      <p:cBhvr>
                                        <p:cTn id="36" dur="166" decel="50000">
                                          <p:stCondLst>
                                            <p:cond delay="1668"/>
                                          </p:stCondLst>
                                        </p:cTn>
                                        <p:tgtEl>
                                          <p:spTgt spid="3">
                                            <p:txEl>
                                              <p:pRg st="0" end="0"/>
                                            </p:txEl>
                                          </p:spTgt>
                                        </p:tgtEl>
                                      </p:cBhvr>
                                      <p:to x="100000" y="100000"/>
                                    </p:animScale>
                                    <p:animScale>
                                      <p:cBhvr>
                                        <p:cTn id="37" dur="26">
                                          <p:stCondLst>
                                            <p:cond delay="1808"/>
                                          </p:stCondLst>
                                        </p:cTn>
                                        <p:tgtEl>
                                          <p:spTgt spid="3">
                                            <p:txEl>
                                              <p:pRg st="0" end="0"/>
                                            </p:txEl>
                                          </p:spTgt>
                                        </p:tgtEl>
                                      </p:cBhvr>
                                      <p:to x="100000" y="95000"/>
                                    </p:animScale>
                                    <p:animScale>
                                      <p:cBhvr>
                                        <p:cTn id="38" dur="166" decel="50000">
                                          <p:stCondLst>
                                            <p:cond delay="1834"/>
                                          </p:stCondLst>
                                        </p:cTn>
                                        <p:tgtEl>
                                          <p:spTgt spid="3">
                                            <p:txEl>
                                              <p:pRg st="0" end="0"/>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4">
                                            <p:txEl>
                                              <p:pRg st="0" end="0"/>
                                            </p:txEl>
                                          </p:spTgt>
                                        </p:tgtEl>
                                        <p:attrNameLst>
                                          <p:attrName>style.visibility</p:attrName>
                                        </p:attrNameLst>
                                      </p:cBhvr>
                                      <p:to>
                                        <p:strVal val="visible"/>
                                      </p:to>
                                    </p:set>
                                    <p:animEffect transition="in" filter="wipe(down)">
                                      <p:cBhvr>
                                        <p:cTn id="43" dur="580">
                                          <p:stCondLst>
                                            <p:cond delay="0"/>
                                          </p:stCondLst>
                                        </p:cTn>
                                        <p:tgtEl>
                                          <p:spTgt spid="4">
                                            <p:txEl>
                                              <p:pRg st="0" end="0"/>
                                            </p:txEl>
                                          </p:spTgt>
                                        </p:tgtEl>
                                      </p:cBhvr>
                                    </p:animEffect>
                                    <p:anim calcmode="lin" valueType="num">
                                      <p:cBhvr>
                                        <p:cTn id="44" dur="1822" tmFilter="0,0; 0.14,0.36; 0.43,0.73; 0.71,0.91; 1.0,1.0">
                                          <p:stCondLst>
                                            <p:cond delay="0"/>
                                          </p:stCondLst>
                                        </p:cTn>
                                        <p:tgtEl>
                                          <p:spTgt spid="4">
                                            <p:txEl>
                                              <p:pRg st="0" end="0"/>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4">
                                            <p:txEl>
                                              <p:pRg st="0" end="0"/>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4">
                                            <p:txEl>
                                              <p:pRg st="0" end="0"/>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4">
                                            <p:txEl>
                                              <p:pRg st="0" end="0"/>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4">
                                            <p:txEl>
                                              <p:pRg st="0" end="0"/>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4">
                                            <p:txEl>
                                              <p:pRg st="0" end="0"/>
                                            </p:txEl>
                                          </p:spTgt>
                                        </p:tgtEl>
                                      </p:cBhvr>
                                      <p:to x="100000" y="60000"/>
                                    </p:animScale>
                                    <p:animScale>
                                      <p:cBhvr>
                                        <p:cTn id="50" dur="166" decel="50000">
                                          <p:stCondLst>
                                            <p:cond delay="676"/>
                                          </p:stCondLst>
                                        </p:cTn>
                                        <p:tgtEl>
                                          <p:spTgt spid="4">
                                            <p:txEl>
                                              <p:pRg st="0" end="0"/>
                                            </p:txEl>
                                          </p:spTgt>
                                        </p:tgtEl>
                                      </p:cBhvr>
                                      <p:to x="100000" y="100000"/>
                                    </p:animScale>
                                    <p:animScale>
                                      <p:cBhvr>
                                        <p:cTn id="51" dur="26">
                                          <p:stCondLst>
                                            <p:cond delay="1312"/>
                                          </p:stCondLst>
                                        </p:cTn>
                                        <p:tgtEl>
                                          <p:spTgt spid="4">
                                            <p:txEl>
                                              <p:pRg st="0" end="0"/>
                                            </p:txEl>
                                          </p:spTgt>
                                        </p:tgtEl>
                                      </p:cBhvr>
                                      <p:to x="100000" y="80000"/>
                                    </p:animScale>
                                    <p:animScale>
                                      <p:cBhvr>
                                        <p:cTn id="52" dur="166" decel="50000">
                                          <p:stCondLst>
                                            <p:cond delay="1338"/>
                                          </p:stCondLst>
                                        </p:cTn>
                                        <p:tgtEl>
                                          <p:spTgt spid="4">
                                            <p:txEl>
                                              <p:pRg st="0" end="0"/>
                                            </p:txEl>
                                          </p:spTgt>
                                        </p:tgtEl>
                                      </p:cBhvr>
                                      <p:to x="100000" y="100000"/>
                                    </p:animScale>
                                    <p:animScale>
                                      <p:cBhvr>
                                        <p:cTn id="53" dur="26">
                                          <p:stCondLst>
                                            <p:cond delay="1642"/>
                                          </p:stCondLst>
                                        </p:cTn>
                                        <p:tgtEl>
                                          <p:spTgt spid="4">
                                            <p:txEl>
                                              <p:pRg st="0" end="0"/>
                                            </p:txEl>
                                          </p:spTgt>
                                        </p:tgtEl>
                                      </p:cBhvr>
                                      <p:to x="100000" y="90000"/>
                                    </p:animScale>
                                    <p:animScale>
                                      <p:cBhvr>
                                        <p:cTn id="54" dur="166" decel="50000">
                                          <p:stCondLst>
                                            <p:cond delay="1668"/>
                                          </p:stCondLst>
                                        </p:cTn>
                                        <p:tgtEl>
                                          <p:spTgt spid="4">
                                            <p:txEl>
                                              <p:pRg st="0" end="0"/>
                                            </p:txEl>
                                          </p:spTgt>
                                        </p:tgtEl>
                                      </p:cBhvr>
                                      <p:to x="100000" y="100000"/>
                                    </p:animScale>
                                    <p:animScale>
                                      <p:cBhvr>
                                        <p:cTn id="55" dur="26">
                                          <p:stCondLst>
                                            <p:cond delay="1808"/>
                                          </p:stCondLst>
                                        </p:cTn>
                                        <p:tgtEl>
                                          <p:spTgt spid="4">
                                            <p:txEl>
                                              <p:pRg st="0" end="0"/>
                                            </p:txEl>
                                          </p:spTgt>
                                        </p:tgtEl>
                                      </p:cBhvr>
                                      <p:to x="100000" y="95000"/>
                                    </p:animScale>
                                    <p:animScale>
                                      <p:cBhvr>
                                        <p:cTn id="56" dur="166" decel="50000">
                                          <p:stCondLst>
                                            <p:cond delay="1834"/>
                                          </p:stCondLst>
                                        </p:cTn>
                                        <p:tgtEl>
                                          <p:spTgt spid="4">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52800" y="304800"/>
            <a:ext cx="2416046" cy="923330"/>
          </a:xfrm>
          <a:prstGeom prst="rect">
            <a:avLst/>
          </a:prstGeom>
        </p:spPr>
        <p:txBody>
          <a:bodyPr wrap="none">
            <a:spAutoFit/>
          </a:bodyPr>
          <a:lstStyle/>
          <a:p>
            <a:r>
              <a:rPr lang="en-US" sz="5400" b="1" dirty="0" smtClean="0">
                <a:solidFill>
                  <a:srgbClr val="FFFF00"/>
                </a:solidFill>
              </a:rPr>
              <a:t>Anther</a:t>
            </a:r>
            <a:endParaRPr lang="en-US" sz="5400" dirty="0"/>
          </a:p>
        </p:txBody>
      </p:sp>
      <p:sp>
        <p:nvSpPr>
          <p:cNvPr id="3" name="Rectangle 2"/>
          <p:cNvSpPr/>
          <p:nvPr/>
        </p:nvSpPr>
        <p:spPr>
          <a:xfrm>
            <a:off x="304800" y="1447800"/>
            <a:ext cx="8458200" cy="2062103"/>
          </a:xfrm>
          <a:prstGeom prst="rect">
            <a:avLst/>
          </a:prstGeom>
        </p:spPr>
        <p:txBody>
          <a:bodyPr wrap="square">
            <a:spAutoFit/>
          </a:bodyPr>
          <a:lstStyle/>
          <a:p>
            <a:pPr algn="just"/>
            <a:r>
              <a:rPr lang="en-US" sz="3200" dirty="0" smtClean="0">
                <a:solidFill>
                  <a:srgbClr val="00B0F0"/>
                </a:solidFill>
              </a:rPr>
              <a:t>Anther is a bi-lobed structure consists of two </a:t>
            </a:r>
            <a:r>
              <a:rPr lang="en-US" sz="3200" dirty="0" smtClean="0">
                <a:solidFill>
                  <a:srgbClr val="FFFF00"/>
                </a:solidFill>
              </a:rPr>
              <a:t>lobes</a:t>
            </a:r>
            <a:r>
              <a:rPr lang="en-US" sz="3200" dirty="0" smtClean="0">
                <a:solidFill>
                  <a:srgbClr val="00B0F0"/>
                </a:solidFill>
              </a:rPr>
              <a:t> linked by  </a:t>
            </a:r>
            <a:r>
              <a:rPr lang="en-US" sz="3200" dirty="0" smtClean="0">
                <a:solidFill>
                  <a:srgbClr val="FFFF00"/>
                </a:solidFill>
              </a:rPr>
              <a:t>Connective</a:t>
            </a:r>
            <a:r>
              <a:rPr lang="en-US" sz="3200" dirty="0" smtClean="0">
                <a:solidFill>
                  <a:srgbClr val="00B0F0"/>
                </a:solidFill>
              </a:rPr>
              <a:t> . Each lobe has cavity  (</a:t>
            </a:r>
            <a:r>
              <a:rPr lang="en-US" sz="3200" dirty="0" smtClean="0">
                <a:solidFill>
                  <a:srgbClr val="FFFF00"/>
                </a:solidFill>
              </a:rPr>
              <a:t>pollen chambers or sacs </a:t>
            </a:r>
            <a:r>
              <a:rPr lang="en-US" sz="3200" dirty="0" smtClean="0">
                <a:solidFill>
                  <a:srgbClr val="00B0F0"/>
                </a:solidFill>
              </a:rPr>
              <a:t>) winch carries large number of </a:t>
            </a:r>
            <a:r>
              <a:rPr lang="en-US" sz="3200" dirty="0" smtClean="0">
                <a:solidFill>
                  <a:srgbClr val="FFFF00"/>
                </a:solidFill>
              </a:rPr>
              <a:t>pollen grains</a:t>
            </a:r>
            <a:r>
              <a:rPr lang="en-US" sz="3200" dirty="0" smtClean="0">
                <a:solidFill>
                  <a:srgbClr val="00B0F0"/>
                </a:solidFill>
              </a:rPr>
              <a:t>. </a:t>
            </a:r>
            <a:endParaRPr lang="en-US" sz="3200" dirty="0">
              <a:solidFill>
                <a:srgbClr val="00B0F0"/>
              </a:solidFill>
            </a:endParaRPr>
          </a:p>
        </p:txBody>
      </p:sp>
      <p:sp>
        <p:nvSpPr>
          <p:cNvPr id="4" name="Rectangle 3"/>
          <p:cNvSpPr/>
          <p:nvPr/>
        </p:nvSpPr>
        <p:spPr>
          <a:xfrm>
            <a:off x="381000" y="3657600"/>
            <a:ext cx="8382000" cy="1077218"/>
          </a:xfrm>
          <a:prstGeom prst="rect">
            <a:avLst/>
          </a:prstGeom>
        </p:spPr>
        <p:txBody>
          <a:bodyPr wrap="square">
            <a:spAutoFit/>
          </a:bodyPr>
          <a:lstStyle/>
          <a:p>
            <a:r>
              <a:rPr lang="en-US" sz="3200" dirty="0" smtClean="0"/>
              <a:t>Anthers are rarely consists of one lobe, as in the </a:t>
            </a:r>
            <a:r>
              <a:rPr lang="en-US" sz="3200" dirty="0" err="1" smtClean="0">
                <a:solidFill>
                  <a:srgbClr val="FF0000"/>
                </a:solidFill>
              </a:rPr>
              <a:t>Cucurbitaceae</a:t>
            </a:r>
            <a:r>
              <a:rPr lang="en-US" sz="3200" dirty="0" smtClean="0"/>
              <a:t>  </a:t>
            </a:r>
            <a:r>
              <a:rPr lang="en-US" sz="3200" dirty="0" err="1" smtClean="0">
                <a:solidFill>
                  <a:srgbClr val="00B0F0"/>
                </a:solidFill>
              </a:rPr>
              <a:t>Malvavceae</a:t>
            </a:r>
            <a:r>
              <a:rPr lang="en-US" sz="3200" dirty="0" smtClean="0"/>
              <a:t> family.</a:t>
            </a:r>
          </a:p>
        </p:txBody>
      </p:sp>
      <p:sp>
        <p:nvSpPr>
          <p:cNvPr id="5" name="Rectangle 4"/>
          <p:cNvSpPr/>
          <p:nvPr/>
        </p:nvSpPr>
        <p:spPr>
          <a:xfrm>
            <a:off x="457200" y="5105400"/>
            <a:ext cx="8229600" cy="1077218"/>
          </a:xfrm>
          <a:prstGeom prst="rect">
            <a:avLst/>
          </a:prstGeom>
        </p:spPr>
        <p:txBody>
          <a:bodyPr wrap="square">
            <a:spAutoFit/>
          </a:bodyPr>
          <a:lstStyle/>
          <a:p>
            <a:r>
              <a:rPr lang="en-US" sz="3200" dirty="0" smtClean="0"/>
              <a:t>Anther may not contain pollen grains, as in some </a:t>
            </a:r>
            <a:r>
              <a:rPr lang="en-US" sz="3200" dirty="0" err="1" smtClean="0">
                <a:solidFill>
                  <a:srgbClr val="FF0000"/>
                </a:solidFill>
              </a:rPr>
              <a:t>Senna</a:t>
            </a:r>
            <a:r>
              <a:rPr lang="en-US" sz="3200" dirty="0" smtClean="0"/>
              <a:t> stamens (</a:t>
            </a:r>
            <a:r>
              <a:rPr lang="en-US" sz="3200" dirty="0" smtClean="0">
                <a:solidFill>
                  <a:srgbClr val="FF0000"/>
                </a:solidFill>
              </a:rPr>
              <a:t>Cassia </a:t>
            </a:r>
            <a:r>
              <a:rPr lang="en-US" sz="3200" dirty="0" err="1" smtClean="0">
                <a:solidFill>
                  <a:srgbClr val="FF0000"/>
                </a:solidFill>
              </a:rPr>
              <a:t>Angustifolia</a:t>
            </a:r>
            <a:r>
              <a:rPr lang="en-US" sz="3200" dirty="0" smtClean="0"/>
              <a:t>)</a:t>
            </a: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ppt_x</p:attrName>
                                        </p:attrNameLst>
                                      </p:cBhvr>
                                      <p:tavLst>
                                        <p:tav tm="0">
                                          <p:val>
                                            <p:strVal val="#ppt_x-.2"/>
                                          </p:val>
                                        </p:tav>
                                        <p:tav tm="100000">
                                          <p:val>
                                            <p:strVal val="#ppt_x"/>
                                          </p:val>
                                        </p:tav>
                                      </p:tavLst>
                                    </p:anim>
                                    <p:anim calcmode="lin" valueType="num">
                                      <p:cBhvr>
                                        <p:cTn id="15"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1000" fill="hold"/>
                                        <p:tgtEl>
                                          <p:spTgt spid="4"/>
                                        </p:tgtEl>
                                        <p:attrNameLst>
                                          <p:attrName>ppt_x</p:attrName>
                                        </p:attrNameLst>
                                      </p:cBhvr>
                                      <p:tavLst>
                                        <p:tav tm="0">
                                          <p:val>
                                            <p:strVal val="#ppt_x-.2"/>
                                          </p:val>
                                        </p:tav>
                                        <p:tav tm="100000">
                                          <p:val>
                                            <p:strVal val="#ppt_x"/>
                                          </p:val>
                                        </p:tav>
                                      </p:tavLst>
                                    </p:anim>
                                    <p:anim calcmode="lin" valueType="num">
                                      <p:cBhvr>
                                        <p:cTn id="22"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23" dur="10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grpId="0" nodeType="click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1000" fill="hold"/>
                                        <p:tgtEl>
                                          <p:spTgt spid="5"/>
                                        </p:tgtEl>
                                        <p:attrNameLst>
                                          <p:attrName>ppt_x</p:attrName>
                                        </p:attrNameLst>
                                      </p:cBhvr>
                                      <p:tavLst>
                                        <p:tav tm="0">
                                          <p:val>
                                            <p:strVal val="#ppt_x-.2"/>
                                          </p:val>
                                        </p:tav>
                                        <p:tav tm="100000">
                                          <p:val>
                                            <p:strVal val="#ppt_x"/>
                                          </p:val>
                                        </p:tav>
                                      </p:tavLst>
                                    </p:anim>
                                    <p:anim calcmode="lin" valueType="num">
                                      <p:cBhvr>
                                        <p:cTn id="29"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3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1524000"/>
            <a:ext cx="8458200" cy="4832092"/>
          </a:xfrm>
          <a:prstGeom prst="rect">
            <a:avLst/>
          </a:prstGeom>
        </p:spPr>
        <p:txBody>
          <a:bodyPr wrap="square">
            <a:spAutoFit/>
          </a:bodyPr>
          <a:lstStyle/>
          <a:p>
            <a:pPr algn="just"/>
            <a:r>
              <a:rPr lang="en-US" sz="2800" dirty="0" smtClean="0">
                <a:solidFill>
                  <a:srgbClr val="FFFF00"/>
                </a:solidFill>
              </a:rPr>
              <a:t>Each spore sac  is covered from the outside with:</a:t>
            </a:r>
          </a:p>
          <a:p>
            <a:pPr marL="514350" indent="-514350" algn="just">
              <a:buFont typeface="+mj-lt"/>
              <a:buAutoNum type="arabicPeriod"/>
            </a:pPr>
            <a:r>
              <a:rPr lang="en-US" sz="2800" dirty="0" smtClean="0">
                <a:solidFill>
                  <a:srgbClr val="00B0F0"/>
                </a:solidFill>
              </a:rPr>
              <a:t> </a:t>
            </a:r>
            <a:r>
              <a:rPr lang="en-US" sz="2800" dirty="0" smtClean="0">
                <a:solidFill>
                  <a:srgbClr val="FFC000"/>
                </a:solidFill>
              </a:rPr>
              <a:t>A tissue layer  </a:t>
            </a:r>
            <a:r>
              <a:rPr lang="en-US" sz="2800" dirty="0" smtClean="0">
                <a:solidFill>
                  <a:srgbClr val="00B0F0"/>
                </a:solidFill>
              </a:rPr>
              <a:t>( protective).</a:t>
            </a:r>
          </a:p>
          <a:p>
            <a:pPr marL="514350" indent="-514350" algn="just">
              <a:buFont typeface="+mj-lt"/>
              <a:buAutoNum type="arabicPeriod"/>
            </a:pPr>
            <a:r>
              <a:rPr lang="en-US" sz="2800" dirty="0" smtClean="0">
                <a:solidFill>
                  <a:srgbClr val="00B0F0"/>
                </a:solidFill>
              </a:rPr>
              <a:t>Inside of this layer fiber cells “</a:t>
            </a:r>
            <a:r>
              <a:rPr lang="en-US" sz="2800" dirty="0" smtClean="0">
                <a:solidFill>
                  <a:srgbClr val="FFC000"/>
                </a:solidFill>
              </a:rPr>
              <a:t>Fibrous layer</a:t>
            </a:r>
            <a:r>
              <a:rPr lang="en-US" sz="2800" dirty="0" smtClean="0">
                <a:solidFill>
                  <a:srgbClr val="00B0F0"/>
                </a:solidFill>
              </a:rPr>
              <a:t>”. The fibrous layer consists of helps in dehiscence.</a:t>
            </a:r>
          </a:p>
          <a:p>
            <a:pPr marL="514350" indent="-514350" algn="just">
              <a:buFont typeface="+mj-lt"/>
              <a:buAutoNum type="arabicPeriod"/>
            </a:pPr>
            <a:r>
              <a:rPr lang="en-US" sz="2800" dirty="0" smtClean="0">
                <a:solidFill>
                  <a:srgbClr val="00B0F0"/>
                </a:solidFill>
              </a:rPr>
              <a:t>After the fibrous layer  comes few </a:t>
            </a:r>
            <a:r>
              <a:rPr lang="en-US" sz="2800" dirty="0" smtClean="0">
                <a:solidFill>
                  <a:srgbClr val="FFC000"/>
                </a:solidFill>
              </a:rPr>
              <a:t>intermediate layers</a:t>
            </a:r>
            <a:r>
              <a:rPr lang="en-US" sz="2800" dirty="0" smtClean="0">
                <a:solidFill>
                  <a:srgbClr val="00B0F0"/>
                </a:solidFill>
              </a:rPr>
              <a:t> (storage). These tree layer are the </a:t>
            </a:r>
            <a:r>
              <a:rPr lang="en-US" sz="2800" b="1" dirty="0" smtClean="0"/>
              <a:t>(outer </a:t>
            </a:r>
            <a:r>
              <a:rPr lang="en-US" sz="2800" b="1" dirty="0" err="1" smtClean="0"/>
              <a:t>exine</a:t>
            </a:r>
            <a:r>
              <a:rPr lang="en-US" sz="2800" b="1" dirty="0" smtClean="0"/>
              <a:t>)</a:t>
            </a:r>
            <a:r>
              <a:rPr lang="en-US" sz="2800" dirty="0" smtClean="0"/>
              <a:t> </a:t>
            </a:r>
            <a:endParaRPr lang="en-US" sz="2800" dirty="0" smtClean="0">
              <a:solidFill>
                <a:srgbClr val="00B0F0"/>
              </a:solidFill>
            </a:endParaRPr>
          </a:p>
          <a:p>
            <a:pPr marL="514350" indent="-514350" algn="just">
              <a:buFont typeface="+mj-lt"/>
              <a:buAutoNum type="arabicPeriod"/>
            </a:pPr>
            <a:r>
              <a:rPr lang="en-US" sz="2800" dirty="0" smtClean="0">
                <a:solidFill>
                  <a:srgbClr val="00B0F0"/>
                </a:solidFill>
              </a:rPr>
              <a:t> then the </a:t>
            </a:r>
            <a:r>
              <a:rPr lang="en-US" sz="2800" dirty="0" err="1" smtClean="0">
                <a:solidFill>
                  <a:srgbClr val="FFC000"/>
                </a:solidFill>
              </a:rPr>
              <a:t>Tapetum</a:t>
            </a:r>
            <a:r>
              <a:rPr lang="en-US" sz="2800" dirty="0" smtClean="0">
                <a:solidFill>
                  <a:srgbClr val="00B0F0"/>
                </a:solidFill>
              </a:rPr>
              <a:t> tissue (Nutritive layer) as it cells produce food for the grains, surrounding the pollen grains cavity.</a:t>
            </a:r>
            <a:r>
              <a:rPr lang="en-US" sz="2800" dirty="0" smtClean="0"/>
              <a:t> (inner</a:t>
            </a:r>
            <a:r>
              <a:rPr lang="en-US" sz="2800" b="1" dirty="0" smtClean="0"/>
              <a:t> </a:t>
            </a:r>
            <a:r>
              <a:rPr lang="en-US" sz="2800" b="1" dirty="0" err="1" smtClean="0"/>
              <a:t>intine</a:t>
            </a:r>
            <a:r>
              <a:rPr lang="en-US" sz="2800" b="1" dirty="0" smtClean="0"/>
              <a:t>)</a:t>
            </a:r>
            <a:r>
              <a:rPr lang="en-US" sz="2800" dirty="0" smtClean="0">
                <a:solidFill>
                  <a:srgbClr val="00B0F0"/>
                </a:solidFill>
              </a:rPr>
              <a:t> </a:t>
            </a:r>
          </a:p>
          <a:p>
            <a:pPr marL="514350" indent="-514350" algn="just">
              <a:buFont typeface="+mj-lt"/>
              <a:buAutoNum type="arabicPeriod"/>
            </a:pPr>
            <a:endParaRPr lang="en-US" sz="2800" dirty="0" smtClean="0">
              <a:solidFill>
                <a:srgbClr val="00B0F0"/>
              </a:solidFill>
            </a:endParaRPr>
          </a:p>
        </p:txBody>
      </p:sp>
      <p:sp>
        <p:nvSpPr>
          <p:cNvPr id="6" name="Rectangle 5"/>
          <p:cNvSpPr/>
          <p:nvPr/>
        </p:nvSpPr>
        <p:spPr>
          <a:xfrm>
            <a:off x="1676400" y="533400"/>
            <a:ext cx="5609228" cy="923330"/>
          </a:xfrm>
          <a:prstGeom prst="rect">
            <a:avLst/>
          </a:prstGeom>
        </p:spPr>
        <p:txBody>
          <a:bodyPr wrap="none">
            <a:spAutoFit/>
          </a:bodyPr>
          <a:lstStyle/>
          <a:p>
            <a:r>
              <a:rPr lang="en-US" sz="5400" b="1" dirty="0" smtClean="0">
                <a:solidFill>
                  <a:srgbClr val="FFFF00"/>
                </a:solidFill>
              </a:rPr>
              <a:t>Anther structure</a:t>
            </a:r>
            <a:endParaRPr lang="en-US" sz="5400" dirty="0"/>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strVal val="#ppt_w*2.5"/>
                                          </p:val>
                                        </p:tav>
                                        <p:tav tm="100000">
                                          <p:val>
                                            <p:strVal val="#ppt_w"/>
                                          </p:val>
                                        </p:tav>
                                      </p:tavLst>
                                    </p:anim>
                                    <p:anim calcmode="lin" valueType="num">
                                      <p:cBhvr>
                                        <p:cTn id="8" dur="500" fill="hold"/>
                                        <p:tgtEl>
                                          <p:spTgt spid="6"/>
                                        </p:tgtEl>
                                        <p:attrNameLst>
                                          <p:attrName>ppt_h</p:attrName>
                                        </p:attrNameLst>
                                      </p:cBhvr>
                                      <p:tavLst>
                                        <p:tav tm="0">
                                          <p:val>
                                            <p:strVal val="#ppt_h*0.01"/>
                                          </p:val>
                                        </p:tav>
                                        <p:tav tm="100000">
                                          <p:val>
                                            <p:strVal val="#ppt_h"/>
                                          </p:val>
                                        </p:tav>
                                      </p:tavLst>
                                    </p:anim>
                                    <p:anim calcmode="lin" valueType="num">
                                      <p:cBhvr>
                                        <p:cTn id="9" dur="500" fill="hold"/>
                                        <p:tgtEl>
                                          <p:spTgt spid="6"/>
                                        </p:tgtEl>
                                        <p:attrNameLst>
                                          <p:attrName>ppt_x</p:attrName>
                                        </p:attrNameLst>
                                      </p:cBhvr>
                                      <p:tavLst>
                                        <p:tav tm="0">
                                          <p:val>
                                            <p:strVal val="#ppt_x"/>
                                          </p:val>
                                        </p:tav>
                                        <p:tav tm="100000">
                                          <p:val>
                                            <p:strVal val="#ppt_x"/>
                                          </p:val>
                                        </p:tav>
                                      </p:tavLst>
                                    </p:anim>
                                    <p:anim calcmode="lin" valueType="num">
                                      <p:cBhvr>
                                        <p:cTn id="10" dur="500" fill="hold"/>
                                        <p:tgtEl>
                                          <p:spTgt spid="6"/>
                                        </p:tgtEl>
                                        <p:attrNameLst>
                                          <p:attrName>ppt_y</p:attrName>
                                        </p:attrNameLst>
                                      </p:cBhvr>
                                      <p:tavLst>
                                        <p:tav tm="0">
                                          <p:val>
                                            <p:strVal val="#ppt_h+1"/>
                                          </p:val>
                                        </p:tav>
                                        <p:tav tm="100000">
                                          <p:val>
                                            <p:strVal val="#ppt_y"/>
                                          </p:val>
                                        </p:tav>
                                      </p:tavLst>
                                    </p:anim>
                                    <p:animEffect transition="in" filter="fade">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58" presetClass="entr" presetSubtype="0" accel="100000" fill="hold" grpId="0" nodeType="click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500" fill="hold"/>
                                        <p:tgtEl>
                                          <p:spTgt spid="2"/>
                                        </p:tgtEl>
                                        <p:attrNameLst>
                                          <p:attrName>ppt_w</p:attrName>
                                        </p:attrNameLst>
                                      </p:cBhvr>
                                      <p:tavLst>
                                        <p:tav tm="0">
                                          <p:val>
                                            <p:strVal val="#ppt_w*2.5"/>
                                          </p:val>
                                        </p:tav>
                                        <p:tav tm="100000">
                                          <p:val>
                                            <p:strVal val="#ppt_w"/>
                                          </p:val>
                                        </p:tav>
                                      </p:tavLst>
                                    </p:anim>
                                    <p:anim calcmode="lin" valueType="num">
                                      <p:cBhvr>
                                        <p:cTn id="17" dur="500" fill="hold"/>
                                        <p:tgtEl>
                                          <p:spTgt spid="2"/>
                                        </p:tgtEl>
                                        <p:attrNameLst>
                                          <p:attrName>ppt_h</p:attrName>
                                        </p:attrNameLst>
                                      </p:cBhvr>
                                      <p:tavLst>
                                        <p:tav tm="0">
                                          <p:val>
                                            <p:strVal val="#ppt_h*0.01"/>
                                          </p:val>
                                        </p:tav>
                                        <p:tav tm="100000">
                                          <p:val>
                                            <p:strVal val="#ppt_h"/>
                                          </p:val>
                                        </p:tav>
                                      </p:tavLst>
                                    </p:anim>
                                    <p:anim calcmode="lin" valueType="num">
                                      <p:cBhvr>
                                        <p:cTn id="18" dur="500" fill="hold"/>
                                        <p:tgtEl>
                                          <p:spTgt spid="2"/>
                                        </p:tgtEl>
                                        <p:attrNameLst>
                                          <p:attrName>ppt_x</p:attrName>
                                        </p:attrNameLst>
                                      </p:cBhvr>
                                      <p:tavLst>
                                        <p:tav tm="0">
                                          <p:val>
                                            <p:strVal val="#ppt_x"/>
                                          </p:val>
                                        </p:tav>
                                        <p:tav tm="100000">
                                          <p:val>
                                            <p:strVal val="#ppt_x"/>
                                          </p:val>
                                        </p:tav>
                                      </p:tavLst>
                                    </p:anim>
                                    <p:anim calcmode="lin" valueType="num">
                                      <p:cBhvr>
                                        <p:cTn id="19" dur="500" fill="hold"/>
                                        <p:tgtEl>
                                          <p:spTgt spid="2"/>
                                        </p:tgtEl>
                                        <p:attrNameLst>
                                          <p:attrName>ppt_y</p:attrName>
                                        </p:attrNameLst>
                                      </p:cBhvr>
                                      <p:tavLst>
                                        <p:tav tm="0">
                                          <p:val>
                                            <p:strVal val="#ppt_h+1"/>
                                          </p:val>
                                        </p:tav>
                                        <p:tav tm="100000">
                                          <p:val>
                                            <p:strVal val="#ppt_y"/>
                                          </p:val>
                                        </p:tav>
                                      </p:tavLst>
                                    </p:anim>
                                    <p:animEffect transition="in" filter="fade">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tamens"/>
          <p:cNvPicPr/>
          <p:nvPr/>
        </p:nvPicPr>
        <p:blipFill>
          <a:blip r:embed="rId2" cstate="email"/>
          <a:srcRect b="8000"/>
          <a:stretch>
            <a:fillRect/>
          </a:stretch>
        </p:blipFill>
        <p:spPr bwMode="auto">
          <a:xfrm>
            <a:off x="533400" y="609600"/>
            <a:ext cx="7924800" cy="5486400"/>
          </a:xfrm>
          <a:prstGeom prst="rect">
            <a:avLst/>
          </a:prstGeom>
          <a:noFill/>
          <a:ln w="9525">
            <a:noFill/>
            <a:miter lim="800000"/>
            <a:headEnd/>
            <a:tailEnd/>
          </a:ln>
        </p:spPr>
      </p:pic>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838200"/>
            <a:ext cx="8077200" cy="4524315"/>
          </a:xfrm>
          <a:prstGeom prst="rect">
            <a:avLst/>
          </a:prstGeom>
        </p:spPr>
        <p:txBody>
          <a:bodyPr wrap="square">
            <a:spAutoFit/>
          </a:bodyPr>
          <a:lstStyle/>
          <a:p>
            <a:pPr algn="just"/>
            <a:r>
              <a:rPr lang="en-US" sz="3200" dirty="0" smtClean="0">
                <a:solidFill>
                  <a:srgbClr val="00B0F0"/>
                </a:solidFill>
              </a:rPr>
              <a:t>a typical angiosperm anther is tetra-</a:t>
            </a:r>
            <a:r>
              <a:rPr lang="en-US" sz="3200" dirty="0" err="1" smtClean="0">
                <a:solidFill>
                  <a:srgbClr val="00B0F0"/>
                </a:solidFill>
              </a:rPr>
              <a:t>sporangiate</a:t>
            </a:r>
            <a:r>
              <a:rPr lang="en-US" sz="3200" dirty="0" smtClean="0">
                <a:solidFill>
                  <a:srgbClr val="00B0F0"/>
                </a:solidFill>
              </a:rPr>
              <a:t>. It consists of an anther wall and microspore mother cells. These microspore </a:t>
            </a:r>
            <a:r>
              <a:rPr lang="en-US" sz="3200" dirty="0" smtClean="0">
                <a:solidFill>
                  <a:srgbClr val="FF0000"/>
                </a:solidFill>
              </a:rPr>
              <a:t>pollen mother cells</a:t>
            </a:r>
            <a:r>
              <a:rPr lang="en-US" sz="3200" dirty="0" smtClean="0">
                <a:solidFill>
                  <a:srgbClr val="00B0F0"/>
                </a:solidFill>
              </a:rPr>
              <a:t> are diploid and undergo meiosis. Each microspore mother cell divides </a:t>
            </a:r>
            <a:r>
              <a:rPr lang="en-US" sz="3200" dirty="0" err="1" smtClean="0">
                <a:solidFill>
                  <a:srgbClr val="FF0000"/>
                </a:solidFill>
              </a:rPr>
              <a:t>meiotically</a:t>
            </a:r>
            <a:r>
              <a:rPr lang="en-US" sz="3200" dirty="0" smtClean="0">
                <a:solidFill>
                  <a:srgbClr val="00B0F0"/>
                </a:solidFill>
              </a:rPr>
              <a:t> to form </a:t>
            </a:r>
            <a:r>
              <a:rPr lang="en-US" sz="3200" dirty="0" smtClean="0">
                <a:solidFill>
                  <a:srgbClr val="FF0000"/>
                </a:solidFill>
              </a:rPr>
              <a:t>four</a:t>
            </a:r>
            <a:r>
              <a:rPr lang="en-US" sz="3200" dirty="0" smtClean="0">
                <a:solidFill>
                  <a:srgbClr val="00B0F0"/>
                </a:solidFill>
              </a:rPr>
              <a:t> haploid microspores. </a:t>
            </a:r>
          </a:p>
          <a:p>
            <a:pPr algn="just"/>
            <a:r>
              <a:rPr lang="en-US" sz="3200" dirty="0" smtClean="0">
                <a:solidFill>
                  <a:srgbClr val="00B0F0"/>
                </a:solidFill>
              </a:rPr>
              <a:t>Therefore, each cell divides into four pollen grains.</a:t>
            </a:r>
            <a:endParaRPr lang="en-US" sz="3200" dirty="0">
              <a:solidFill>
                <a:srgbClr val="00B0F0"/>
              </a:solidFill>
            </a:endParaRP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2.5"/>
                                          </p:val>
                                        </p:tav>
                                        <p:tav tm="100000">
                                          <p:val>
                                            <p:strVal val="#ppt_w"/>
                                          </p:val>
                                        </p:tav>
                                      </p:tavLst>
                                    </p:anim>
                                    <p:anim calcmode="lin" valueType="num">
                                      <p:cBhvr>
                                        <p:cTn id="8" dur="500" fill="hold"/>
                                        <p:tgtEl>
                                          <p:spTgt spid="2"/>
                                        </p:tgtEl>
                                        <p:attrNameLst>
                                          <p:attrName>ppt_h</p:attrName>
                                        </p:attrNameLst>
                                      </p:cBhvr>
                                      <p:tavLst>
                                        <p:tav tm="0">
                                          <p:val>
                                            <p:strVal val="#ppt_h*0.01"/>
                                          </p:val>
                                        </p:tav>
                                        <p:tav tm="100000">
                                          <p:val>
                                            <p:strVal val="#ppt_h"/>
                                          </p:val>
                                        </p:tav>
                                      </p:tavLst>
                                    </p:anim>
                                    <p:anim calcmode="lin" valueType="num">
                                      <p:cBhvr>
                                        <p:cTn id="9" dur="500" fill="hold"/>
                                        <p:tgtEl>
                                          <p:spTgt spid="2"/>
                                        </p:tgtEl>
                                        <p:attrNameLst>
                                          <p:attrName>ppt_x</p:attrName>
                                        </p:attrNameLst>
                                      </p:cBhvr>
                                      <p:tavLst>
                                        <p:tav tm="0">
                                          <p:val>
                                            <p:strVal val="#ppt_x"/>
                                          </p:val>
                                        </p:tav>
                                        <p:tav tm="100000">
                                          <p:val>
                                            <p:strVal val="#ppt_x"/>
                                          </p:val>
                                        </p:tav>
                                      </p:tavLst>
                                    </p:anim>
                                    <p:anim calcmode="lin" valueType="num">
                                      <p:cBhvr>
                                        <p:cTn id="10" dur="500" fill="hold"/>
                                        <p:tgtEl>
                                          <p:spTgt spid="2"/>
                                        </p:tgtEl>
                                        <p:attrNameLst>
                                          <p:attrName>ppt_y</p:attrName>
                                        </p:attrNameLst>
                                      </p:cBhvr>
                                      <p:tavLst>
                                        <p:tav tm="0">
                                          <p:val>
                                            <p:strVal val="#ppt_h+1"/>
                                          </p:val>
                                        </p:tav>
                                        <p:tav tm="100000">
                                          <p:val>
                                            <p:strVal val="#ppt_y"/>
                                          </p:val>
                                        </p:tav>
                                      </p:tavLst>
                                    </p:anim>
                                    <p:animEffect transition="in" filter="fade">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email"/>
          <a:srcRect/>
          <a:stretch>
            <a:fillRect/>
          </a:stretch>
        </p:blipFill>
        <p:spPr bwMode="auto">
          <a:xfrm>
            <a:off x="685800" y="1828800"/>
            <a:ext cx="7753010" cy="4455390"/>
          </a:xfrm>
          <a:prstGeom prst="rect">
            <a:avLst/>
          </a:prstGeom>
          <a:noFill/>
          <a:ln w="9525">
            <a:noFill/>
            <a:miter lim="800000"/>
            <a:headEnd/>
            <a:tailEnd/>
          </a:ln>
          <a:effectLst/>
        </p:spPr>
      </p:pic>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05"/>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 calcmode="lin" valueType="num">
                                      <p:cBhvr>
                                        <p:cTn id="9" dur="500" fill="hold"/>
                                        <p:tgtEl>
                                          <p:spTgt spid="2"/>
                                        </p:tgtEl>
                                        <p:attrNameLst>
                                          <p:attrName>ppt_x</p:attrName>
                                        </p:attrNameLst>
                                      </p:cBhvr>
                                      <p:tavLst>
                                        <p:tav tm="0">
                                          <p:val>
                                            <p:strVal val="#ppt_x-.2"/>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animEffect transition="in" filter="fade">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8" presetClass="entr" presetSubtype="16" fill="hold" nodeType="click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diamond(in)">
                                      <p:cBhvr>
                                        <p:cTn id="16"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email"/>
          <a:srcRect/>
          <a:stretch>
            <a:fillRect/>
          </a:stretch>
        </p:blipFill>
        <p:spPr bwMode="auto">
          <a:xfrm>
            <a:off x="990600" y="1524000"/>
            <a:ext cx="7391400" cy="4729109"/>
          </a:xfrm>
          <a:prstGeom prst="rect">
            <a:avLst/>
          </a:prstGeom>
          <a:noFill/>
          <a:ln w="9525">
            <a:noFill/>
            <a:miter lim="800000"/>
            <a:headEnd/>
            <a:tailEnd/>
          </a:ln>
          <a:effectLst/>
        </p:spPr>
      </p:pic>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ntherdevl.jpg"/>
          <p:cNvPicPr>
            <a:picLocks noChangeAspect="1"/>
          </p:cNvPicPr>
          <p:nvPr/>
        </p:nvPicPr>
        <p:blipFill>
          <a:blip r:embed="rId2" cstate="email"/>
          <a:stretch>
            <a:fillRect/>
          </a:stretch>
        </p:blipFill>
        <p:spPr>
          <a:xfrm>
            <a:off x="609600" y="685800"/>
            <a:ext cx="7967132" cy="5403371"/>
          </a:xfrm>
          <a:prstGeom prst="rect">
            <a:avLst/>
          </a:prstGeom>
        </p:spPr>
      </p:pic>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ntherdevel.gif"/>
          <p:cNvPicPr>
            <a:picLocks noChangeAspect="1"/>
          </p:cNvPicPr>
          <p:nvPr/>
        </p:nvPicPr>
        <p:blipFill>
          <a:blip r:embed="rId2" cstate="email"/>
          <a:srcRect b="46667"/>
          <a:stretch>
            <a:fillRect/>
          </a:stretch>
        </p:blipFill>
        <p:spPr>
          <a:xfrm>
            <a:off x="2667000" y="838200"/>
            <a:ext cx="3400425" cy="5181600"/>
          </a:xfrm>
          <a:prstGeom prst="rect">
            <a:avLst/>
          </a:prstGeom>
        </p:spPr>
      </p:pic>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ntherdevel.gif"/>
          <p:cNvPicPr>
            <a:picLocks noChangeAspect="1"/>
          </p:cNvPicPr>
          <p:nvPr/>
        </p:nvPicPr>
        <p:blipFill>
          <a:blip r:embed="rId2" cstate="email"/>
          <a:srcRect t="51818"/>
          <a:stretch>
            <a:fillRect/>
          </a:stretch>
        </p:blipFill>
        <p:spPr>
          <a:xfrm>
            <a:off x="2438400" y="838200"/>
            <a:ext cx="3861399" cy="5315692"/>
          </a:xfrm>
          <a:prstGeom prst="rect">
            <a:avLst/>
          </a:prstGeom>
        </p:spPr>
      </p:pic>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33400" y="2667000"/>
            <a:ext cx="7848600" cy="3046988"/>
          </a:xfrm>
          <a:prstGeom prst="rect">
            <a:avLst/>
          </a:prstGeom>
        </p:spPr>
        <p:txBody>
          <a:bodyPr wrap="square">
            <a:spAutoFit/>
          </a:bodyPr>
          <a:lstStyle/>
          <a:p>
            <a:pPr marL="514350" indent="-514350" algn="just">
              <a:buClr>
                <a:srgbClr val="FFC000"/>
              </a:buClr>
              <a:buFont typeface="Wingdings" pitchFamily="2" charset="2"/>
              <a:buChar char="v"/>
            </a:pPr>
            <a:r>
              <a:rPr lang="en-US" sz="3200" dirty="0" smtClean="0">
                <a:solidFill>
                  <a:srgbClr val="00B0F0"/>
                </a:solidFill>
              </a:rPr>
              <a:t>Pollen grain and sperm cell differentiation.</a:t>
            </a:r>
          </a:p>
          <a:p>
            <a:pPr marL="514350" indent="-514350" algn="just">
              <a:buClr>
                <a:srgbClr val="FFC000"/>
              </a:buClr>
              <a:buFont typeface="Wingdings" pitchFamily="2" charset="2"/>
              <a:buChar char="v"/>
            </a:pPr>
            <a:r>
              <a:rPr lang="en-US" sz="3200" dirty="0" smtClean="0">
                <a:solidFill>
                  <a:srgbClr val="00B0F0"/>
                </a:solidFill>
              </a:rPr>
              <a:t>Anther enlargement</a:t>
            </a:r>
          </a:p>
          <a:p>
            <a:pPr marL="514350" indent="-514350" algn="just">
              <a:buClr>
                <a:srgbClr val="FFC000"/>
              </a:buClr>
              <a:buFont typeface="Wingdings" pitchFamily="2" charset="2"/>
              <a:buChar char="v"/>
            </a:pPr>
            <a:r>
              <a:rPr lang="en-US" sz="3200" dirty="0" smtClean="0">
                <a:solidFill>
                  <a:srgbClr val="00B0F0"/>
                </a:solidFill>
              </a:rPr>
              <a:t>Tissue degeneration</a:t>
            </a:r>
          </a:p>
          <a:p>
            <a:pPr marL="514350" indent="-514350" algn="just">
              <a:buClr>
                <a:srgbClr val="FFC000"/>
              </a:buClr>
              <a:buFont typeface="Wingdings" pitchFamily="2" charset="2"/>
              <a:buChar char="v"/>
            </a:pPr>
            <a:r>
              <a:rPr lang="en-US" sz="3200" dirty="0" smtClean="0">
                <a:solidFill>
                  <a:srgbClr val="00B0F0"/>
                </a:solidFill>
              </a:rPr>
              <a:t>Dehiscence and pollen release.</a:t>
            </a:r>
          </a:p>
          <a:p>
            <a:pPr marL="514350" indent="-514350" algn="just">
              <a:buClr>
                <a:srgbClr val="FFC000"/>
              </a:buClr>
              <a:buFont typeface="+mj-lt"/>
              <a:buAutoNum type="arabicPeriod" startAt="4"/>
            </a:pPr>
            <a:endParaRPr lang="en-US" sz="3200" dirty="0">
              <a:solidFill>
                <a:srgbClr val="FFC000"/>
              </a:solidFill>
            </a:endParaRPr>
          </a:p>
        </p:txBody>
      </p:sp>
      <p:sp>
        <p:nvSpPr>
          <p:cNvPr id="4" name="Rectangle 3"/>
          <p:cNvSpPr/>
          <p:nvPr/>
        </p:nvSpPr>
        <p:spPr>
          <a:xfrm>
            <a:off x="1066800" y="533400"/>
            <a:ext cx="6878806" cy="923330"/>
          </a:xfrm>
          <a:prstGeom prst="rect">
            <a:avLst/>
          </a:prstGeom>
        </p:spPr>
        <p:txBody>
          <a:bodyPr wrap="none">
            <a:spAutoFit/>
          </a:bodyPr>
          <a:lstStyle/>
          <a:p>
            <a:r>
              <a:rPr lang="en-US" sz="5400" b="1" dirty="0" smtClean="0">
                <a:solidFill>
                  <a:srgbClr val="FFFF00"/>
                </a:solidFill>
              </a:rPr>
              <a:t>Anther development</a:t>
            </a:r>
            <a:endParaRPr lang="en-US" sz="5400" dirty="0"/>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58" presetClass="entr" presetSubtype="0" accel="10000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strVal val="#ppt_w*2.5"/>
                                          </p:val>
                                        </p:tav>
                                        <p:tav tm="100000">
                                          <p:val>
                                            <p:strVal val="#ppt_w"/>
                                          </p:val>
                                        </p:tav>
                                      </p:tavLst>
                                    </p:anim>
                                    <p:anim calcmode="lin" valueType="num">
                                      <p:cBhvr>
                                        <p:cTn id="16" dur="500" fill="hold"/>
                                        <p:tgtEl>
                                          <p:spTgt spid="3"/>
                                        </p:tgtEl>
                                        <p:attrNameLst>
                                          <p:attrName>ppt_h</p:attrName>
                                        </p:attrNameLst>
                                      </p:cBhvr>
                                      <p:tavLst>
                                        <p:tav tm="0">
                                          <p:val>
                                            <p:strVal val="#ppt_h*0.01"/>
                                          </p:val>
                                        </p:tav>
                                        <p:tav tm="100000">
                                          <p:val>
                                            <p:strVal val="#ppt_h"/>
                                          </p:val>
                                        </p:tav>
                                      </p:tavLst>
                                    </p:anim>
                                    <p:anim calcmode="lin" valueType="num">
                                      <p:cBhvr>
                                        <p:cTn id="17" dur="500" fill="hold"/>
                                        <p:tgtEl>
                                          <p:spTgt spid="3"/>
                                        </p:tgtEl>
                                        <p:attrNameLst>
                                          <p:attrName>ppt_x</p:attrName>
                                        </p:attrNameLst>
                                      </p:cBhvr>
                                      <p:tavLst>
                                        <p:tav tm="0">
                                          <p:val>
                                            <p:strVal val="#ppt_x"/>
                                          </p:val>
                                        </p:tav>
                                        <p:tav tm="100000">
                                          <p:val>
                                            <p:strVal val="#ppt_x"/>
                                          </p:val>
                                        </p:tav>
                                      </p:tavLst>
                                    </p:anim>
                                    <p:anim calcmode="lin" valueType="num">
                                      <p:cBhvr>
                                        <p:cTn id="18" dur="500" fill="hold"/>
                                        <p:tgtEl>
                                          <p:spTgt spid="3"/>
                                        </p:tgtEl>
                                        <p:attrNameLst>
                                          <p:attrName>ppt_y</p:attrName>
                                        </p:attrNameLst>
                                      </p:cBhvr>
                                      <p:tavLst>
                                        <p:tav tm="0">
                                          <p:val>
                                            <p:strVal val="#ppt_h+1"/>
                                          </p:val>
                                        </p:tav>
                                        <p:tav tm="100000">
                                          <p:val>
                                            <p:strVal val="#ppt_y"/>
                                          </p:val>
                                        </p:tav>
                                      </p:tavLst>
                                    </p:anim>
                                    <p:animEffect transition="in" filter="fade">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1000" cy="1143000"/>
          </a:xfrm>
        </p:spPr>
        <p:txBody>
          <a:bodyPr>
            <a:normAutofit/>
          </a:bodyPr>
          <a:lstStyle/>
          <a:p>
            <a:r>
              <a:rPr lang="en-US" dirty="0" smtClean="0">
                <a:solidFill>
                  <a:srgbClr val="00B0F0"/>
                </a:solidFill>
              </a:rPr>
              <a:t>University Vision and Mission</a:t>
            </a:r>
            <a:endParaRPr lang="en-US" dirty="0">
              <a:solidFill>
                <a:srgbClr val="00B0F0"/>
              </a:solidFill>
            </a:endParaRPr>
          </a:p>
        </p:txBody>
      </p:sp>
      <p:sp>
        <p:nvSpPr>
          <p:cNvPr id="3" name="Content Placeholder 2"/>
          <p:cNvSpPr>
            <a:spLocks noGrp="1"/>
          </p:cNvSpPr>
          <p:nvPr>
            <p:ph idx="1"/>
          </p:nvPr>
        </p:nvSpPr>
        <p:spPr>
          <a:xfrm>
            <a:off x="457200" y="1600200"/>
            <a:ext cx="8229600" cy="4876800"/>
          </a:xfrm>
        </p:spPr>
        <p:txBody>
          <a:bodyPr>
            <a:normAutofit fontScale="85000" lnSpcReduction="20000"/>
          </a:bodyPr>
          <a:lstStyle/>
          <a:p>
            <a:r>
              <a:rPr lang="en-US" b="1" dirty="0" smtClean="0">
                <a:solidFill>
                  <a:srgbClr val="92D050"/>
                </a:solidFill>
              </a:rPr>
              <a:t>Vision:</a:t>
            </a:r>
          </a:p>
          <a:p>
            <a:pPr marL="0">
              <a:buNone/>
            </a:pPr>
            <a:r>
              <a:rPr lang="en-US" sz="3500" dirty="0" smtClean="0"/>
              <a:t>To be a world-class university and a leader in developing Saudi Arabia’s knowledge economy</a:t>
            </a:r>
          </a:p>
          <a:p>
            <a:pPr>
              <a:buNone/>
            </a:pPr>
            <a:endParaRPr lang="en-US" dirty="0" smtClean="0"/>
          </a:p>
          <a:p>
            <a:r>
              <a:rPr lang="en-US" b="1" dirty="0" smtClean="0">
                <a:solidFill>
                  <a:srgbClr val="92D050"/>
                </a:solidFill>
              </a:rPr>
              <a:t>Mission:</a:t>
            </a:r>
          </a:p>
          <a:p>
            <a:pPr marL="0" algn="just">
              <a:buNone/>
            </a:pPr>
            <a:r>
              <a:rPr lang="en-US" sz="3800" dirty="0" smtClean="0"/>
              <a:t>To provide students with a quality education, conduct valuable research, serve the national and international societies and contribute to Saudi Arabia’s knowledge economy through learning, creativity, the use of current and developing technologies and effective international partnership. </a:t>
            </a:r>
          </a:p>
          <a:p>
            <a:endParaRPr lang="en-US" dirty="0"/>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wipe(down)">
                                      <p:cBhvr>
                                        <p:cTn id="25" dur="580">
                                          <p:stCondLst>
                                            <p:cond delay="0"/>
                                          </p:stCondLst>
                                        </p:cTn>
                                        <p:tgtEl>
                                          <p:spTgt spid="3">
                                            <p:txEl>
                                              <p:pRg st="0" end="0"/>
                                            </p:txEl>
                                          </p:spTgt>
                                        </p:tgtEl>
                                      </p:cBhvr>
                                    </p:animEffect>
                                    <p:anim calcmode="lin" valueType="num">
                                      <p:cBhvr>
                                        <p:cTn id="26"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0" end="0"/>
                                            </p:txEl>
                                          </p:spTgt>
                                        </p:tgtEl>
                                      </p:cBhvr>
                                      <p:to x="100000" y="60000"/>
                                    </p:animScale>
                                    <p:animScale>
                                      <p:cBhvr>
                                        <p:cTn id="32" dur="166" decel="50000">
                                          <p:stCondLst>
                                            <p:cond delay="676"/>
                                          </p:stCondLst>
                                        </p:cTn>
                                        <p:tgtEl>
                                          <p:spTgt spid="3">
                                            <p:txEl>
                                              <p:pRg st="0" end="0"/>
                                            </p:txEl>
                                          </p:spTgt>
                                        </p:tgtEl>
                                      </p:cBhvr>
                                      <p:to x="100000" y="100000"/>
                                    </p:animScale>
                                    <p:animScale>
                                      <p:cBhvr>
                                        <p:cTn id="33" dur="26">
                                          <p:stCondLst>
                                            <p:cond delay="1312"/>
                                          </p:stCondLst>
                                        </p:cTn>
                                        <p:tgtEl>
                                          <p:spTgt spid="3">
                                            <p:txEl>
                                              <p:pRg st="0" end="0"/>
                                            </p:txEl>
                                          </p:spTgt>
                                        </p:tgtEl>
                                      </p:cBhvr>
                                      <p:to x="100000" y="80000"/>
                                    </p:animScale>
                                    <p:animScale>
                                      <p:cBhvr>
                                        <p:cTn id="34" dur="166" decel="50000">
                                          <p:stCondLst>
                                            <p:cond delay="1338"/>
                                          </p:stCondLst>
                                        </p:cTn>
                                        <p:tgtEl>
                                          <p:spTgt spid="3">
                                            <p:txEl>
                                              <p:pRg st="0" end="0"/>
                                            </p:txEl>
                                          </p:spTgt>
                                        </p:tgtEl>
                                      </p:cBhvr>
                                      <p:to x="100000" y="100000"/>
                                    </p:animScale>
                                    <p:animScale>
                                      <p:cBhvr>
                                        <p:cTn id="35" dur="26">
                                          <p:stCondLst>
                                            <p:cond delay="1642"/>
                                          </p:stCondLst>
                                        </p:cTn>
                                        <p:tgtEl>
                                          <p:spTgt spid="3">
                                            <p:txEl>
                                              <p:pRg st="0" end="0"/>
                                            </p:txEl>
                                          </p:spTgt>
                                        </p:tgtEl>
                                      </p:cBhvr>
                                      <p:to x="100000" y="90000"/>
                                    </p:animScale>
                                    <p:animScale>
                                      <p:cBhvr>
                                        <p:cTn id="36" dur="166" decel="50000">
                                          <p:stCondLst>
                                            <p:cond delay="1668"/>
                                          </p:stCondLst>
                                        </p:cTn>
                                        <p:tgtEl>
                                          <p:spTgt spid="3">
                                            <p:txEl>
                                              <p:pRg st="0" end="0"/>
                                            </p:txEl>
                                          </p:spTgt>
                                        </p:tgtEl>
                                      </p:cBhvr>
                                      <p:to x="100000" y="100000"/>
                                    </p:animScale>
                                    <p:animScale>
                                      <p:cBhvr>
                                        <p:cTn id="37" dur="26">
                                          <p:stCondLst>
                                            <p:cond delay="1808"/>
                                          </p:stCondLst>
                                        </p:cTn>
                                        <p:tgtEl>
                                          <p:spTgt spid="3">
                                            <p:txEl>
                                              <p:pRg st="0" end="0"/>
                                            </p:txEl>
                                          </p:spTgt>
                                        </p:tgtEl>
                                      </p:cBhvr>
                                      <p:to x="100000" y="95000"/>
                                    </p:animScale>
                                    <p:animScale>
                                      <p:cBhvr>
                                        <p:cTn id="38" dur="166" decel="50000">
                                          <p:stCondLst>
                                            <p:cond delay="1834"/>
                                          </p:stCondLst>
                                        </p:cTn>
                                        <p:tgtEl>
                                          <p:spTgt spid="3">
                                            <p:txEl>
                                              <p:pRg st="0" end="0"/>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9" presetClass="entr" presetSubtype="0" fill="hold" nodeType="clickEffect">
                                  <p:stCondLst>
                                    <p:cond delay="0"/>
                                  </p:stCondLst>
                                  <p:childTnLst>
                                    <p:set>
                                      <p:cBhvr>
                                        <p:cTn id="42" dur="1" fill="hold">
                                          <p:stCondLst>
                                            <p:cond delay="0"/>
                                          </p:stCondLst>
                                        </p:cTn>
                                        <p:tgtEl>
                                          <p:spTgt spid="3">
                                            <p:txEl>
                                              <p:pRg st="1" end="1"/>
                                            </p:txEl>
                                          </p:spTgt>
                                        </p:tgtEl>
                                        <p:attrNameLst>
                                          <p:attrName>style.visibility</p:attrName>
                                        </p:attrNameLst>
                                      </p:cBhvr>
                                      <p:to>
                                        <p:strVal val="visible"/>
                                      </p:to>
                                    </p:set>
                                    <p:anim calcmode="lin" valueType="num">
                                      <p:cBhvr>
                                        <p:cTn id="43" dur="1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44" dur="10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45" dur="1000"/>
                                        <p:tgtEl>
                                          <p:spTgt spid="3">
                                            <p:txEl>
                                              <p:pRg st="1" end="1"/>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26" presetClass="entr" presetSubtype="0" fill="hold" nodeType="clickEffect">
                                  <p:stCondLst>
                                    <p:cond delay="0"/>
                                  </p:stCondLst>
                                  <p:childTnLst>
                                    <p:set>
                                      <p:cBhvr>
                                        <p:cTn id="49" dur="1" fill="hold">
                                          <p:stCondLst>
                                            <p:cond delay="0"/>
                                          </p:stCondLst>
                                        </p:cTn>
                                        <p:tgtEl>
                                          <p:spTgt spid="3">
                                            <p:txEl>
                                              <p:pRg st="3" end="3"/>
                                            </p:txEl>
                                          </p:spTgt>
                                        </p:tgtEl>
                                        <p:attrNameLst>
                                          <p:attrName>style.visibility</p:attrName>
                                        </p:attrNameLst>
                                      </p:cBhvr>
                                      <p:to>
                                        <p:strVal val="visible"/>
                                      </p:to>
                                    </p:set>
                                    <p:animEffect transition="in" filter="wipe(down)">
                                      <p:cBhvr>
                                        <p:cTn id="50" dur="580">
                                          <p:stCondLst>
                                            <p:cond delay="0"/>
                                          </p:stCondLst>
                                        </p:cTn>
                                        <p:tgtEl>
                                          <p:spTgt spid="3">
                                            <p:txEl>
                                              <p:pRg st="3" end="3"/>
                                            </p:txEl>
                                          </p:spTgt>
                                        </p:tgtEl>
                                      </p:cBhvr>
                                    </p:animEffect>
                                    <p:anim calcmode="lin" valueType="num">
                                      <p:cBhvr>
                                        <p:cTn id="51"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52"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53"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54"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55"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56" dur="26">
                                          <p:stCondLst>
                                            <p:cond delay="650"/>
                                          </p:stCondLst>
                                        </p:cTn>
                                        <p:tgtEl>
                                          <p:spTgt spid="3">
                                            <p:txEl>
                                              <p:pRg st="3" end="3"/>
                                            </p:txEl>
                                          </p:spTgt>
                                        </p:tgtEl>
                                      </p:cBhvr>
                                      <p:to x="100000" y="60000"/>
                                    </p:animScale>
                                    <p:animScale>
                                      <p:cBhvr>
                                        <p:cTn id="57" dur="166" decel="50000">
                                          <p:stCondLst>
                                            <p:cond delay="676"/>
                                          </p:stCondLst>
                                        </p:cTn>
                                        <p:tgtEl>
                                          <p:spTgt spid="3">
                                            <p:txEl>
                                              <p:pRg st="3" end="3"/>
                                            </p:txEl>
                                          </p:spTgt>
                                        </p:tgtEl>
                                      </p:cBhvr>
                                      <p:to x="100000" y="100000"/>
                                    </p:animScale>
                                    <p:animScale>
                                      <p:cBhvr>
                                        <p:cTn id="58" dur="26">
                                          <p:stCondLst>
                                            <p:cond delay="1312"/>
                                          </p:stCondLst>
                                        </p:cTn>
                                        <p:tgtEl>
                                          <p:spTgt spid="3">
                                            <p:txEl>
                                              <p:pRg st="3" end="3"/>
                                            </p:txEl>
                                          </p:spTgt>
                                        </p:tgtEl>
                                      </p:cBhvr>
                                      <p:to x="100000" y="80000"/>
                                    </p:animScale>
                                    <p:animScale>
                                      <p:cBhvr>
                                        <p:cTn id="59" dur="166" decel="50000">
                                          <p:stCondLst>
                                            <p:cond delay="1338"/>
                                          </p:stCondLst>
                                        </p:cTn>
                                        <p:tgtEl>
                                          <p:spTgt spid="3">
                                            <p:txEl>
                                              <p:pRg st="3" end="3"/>
                                            </p:txEl>
                                          </p:spTgt>
                                        </p:tgtEl>
                                      </p:cBhvr>
                                      <p:to x="100000" y="100000"/>
                                    </p:animScale>
                                    <p:animScale>
                                      <p:cBhvr>
                                        <p:cTn id="60" dur="26">
                                          <p:stCondLst>
                                            <p:cond delay="1642"/>
                                          </p:stCondLst>
                                        </p:cTn>
                                        <p:tgtEl>
                                          <p:spTgt spid="3">
                                            <p:txEl>
                                              <p:pRg st="3" end="3"/>
                                            </p:txEl>
                                          </p:spTgt>
                                        </p:tgtEl>
                                      </p:cBhvr>
                                      <p:to x="100000" y="90000"/>
                                    </p:animScale>
                                    <p:animScale>
                                      <p:cBhvr>
                                        <p:cTn id="61" dur="166" decel="50000">
                                          <p:stCondLst>
                                            <p:cond delay="1668"/>
                                          </p:stCondLst>
                                        </p:cTn>
                                        <p:tgtEl>
                                          <p:spTgt spid="3">
                                            <p:txEl>
                                              <p:pRg st="3" end="3"/>
                                            </p:txEl>
                                          </p:spTgt>
                                        </p:tgtEl>
                                      </p:cBhvr>
                                      <p:to x="100000" y="100000"/>
                                    </p:animScale>
                                    <p:animScale>
                                      <p:cBhvr>
                                        <p:cTn id="62" dur="26">
                                          <p:stCondLst>
                                            <p:cond delay="1808"/>
                                          </p:stCondLst>
                                        </p:cTn>
                                        <p:tgtEl>
                                          <p:spTgt spid="3">
                                            <p:txEl>
                                              <p:pRg st="3" end="3"/>
                                            </p:txEl>
                                          </p:spTgt>
                                        </p:tgtEl>
                                      </p:cBhvr>
                                      <p:to x="100000" y="95000"/>
                                    </p:animScale>
                                    <p:animScale>
                                      <p:cBhvr>
                                        <p:cTn id="63" dur="166" decel="50000">
                                          <p:stCondLst>
                                            <p:cond delay="1834"/>
                                          </p:stCondLst>
                                        </p:cTn>
                                        <p:tgtEl>
                                          <p:spTgt spid="3">
                                            <p:txEl>
                                              <p:pRg st="3" end="3"/>
                                            </p:txEl>
                                          </p:spTgt>
                                        </p:tgtEl>
                                      </p:cBhvr>
                                      <p:to x="100000" y="100000"/>
                                    </p:animScale>
                                  </p:childTnLst>
                                </p:cTn>
                              </p:par>
                            </p:childTnLst>
                          </p:cTn>
                        </p:par>
                      </p:childTnLst>
                    </p:cTn>
                  </p:par>
                  <p:par>
                    <p:cTn id="64" fill="hold">
                      <p:stCondLst>
                        <p:cond delay="indefinite"/>
                      </p:stCondLst>
                      <p:childTnLst>
                        <p:par>
                          <p:cTn id="65" fill="hold">
                            <p:stCondLst>
                              <p:cond delay="0"/>
                            </p:stCondLst>
                            <p:childTnLst>
                              <p:par>
                                <p:cTn id="66" presetID="29" presetClass="entr" presetSubtype="0" fill="hold" nodeType="clickEffect">
                                  <p:stCondLst>
                                    <p:cond delay="0"/>
                                  </p:stCondLst>
                                  <p:childTnLst>
                                    <p:set>
                                      <p:cBhvr>
                                        <p:cTn id="67" dur="1" fill="hold">
                                          <p:stCondLst>
                                            <p:cond delay="0"/>
                                          </p:stCondLst>
                                        </p:cTn>
                                        <p:tgtEl>
                                          <p:spTgt spid="3">
                                            <p:txEl>
                                              <p:pRg st="4" end="4"/>
                                            </p:txEl>
                                          </p:spTgt>
                                        </p:tgtEl>
                                        <p:attrNameLst>
                                          <p:attrName>style.visibility</p:attrName>
                                        </p:attrNameLst>
                                      </p:cBhvr>
                                      <p:to>
                                        <p:strVal val="visible"/>
                                      </p:to>
                                    </p:set>
                                    <p:anim calcmode="lin" valueType="num">
                                      <p:cBhvr>
                                        <p:cTn id="68" dur="10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69" dur="1000" fill="hold"/>
                                        <p:tgtEl>
                                          <p:spTgt spid="3">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70"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1219200"/>
            <a:ext cx="8153400" cy="2062103"/>
          </a:xfrm>
          <a:prstGeom prst="rect">
            <a:avLst/>
          </a:prstGeom>
        </p:spPr>
        <p:txBody>
          <a:bodyPr wrap="square">
            <a:spAutoFit/>
          </a:bodyPr>
          <a:lstStyle/>
          <a:p>
            <a:pPr algn="just"/>
            <a:r>
              <a:rPr lang="en-US" sz="3200" dirty="0" smtClean="0">
                <a:solidFill>
                  <a:srgbClr val="00B0F0"/>
                </a:solidFill>
              </a:rPr>
              <a:t>opening up  of  anthers differ according to the plants and the environment in which  they live :</a:t>
            </a:r>
          </a:p>
          <a:p>
            <a:pPr marL="514350" indent="-514350" algn="just">
              <a:buFont typeface="+mj-lt"/>
              <a:buAutoNum type="arabicPeriod"/>
            </a:pPr>
            <a:r>
              <a:rPr lang="en-US" sz="3200" dirty="0" smtClean="0">
                <a:solidFill>
                  <a:srgbClr val="FF0000"/>
                </a:solidFill>
              </a:rPr>
              <a:t>Longitudinal</a:t>
            </a:r>
            <a:r>
              <a:rPr lang="en-US" sz="3200" dirty="0" smtClean="0">
                <a:solidFill>
                  <a:srgbClr val="FFC000"/>
                </a:solidFill>
              </a:rPr>
              <a:t>, as in most of plants</a:t>
            </a:r>
            <a:endParaRPr lang="en-US" sz="3200" dirty="0">
              <a:solidFill>
                <a:srgbClr val="FFC000"/>
              </a:solidFill>
            </a:endParaRPr>
          </a:p>
        </p:txBody>
      </p:sp>
      <p:pic>
        <p:nvPicPr>
          <p:cNvPr id="3" name="Picture 1"/>
          <p:cNvPicPr>
            <a:picLocks noChangeAspect="1" noChangeArrowheads="1"/>
          </p:cNvPicPr>
          <p:nvPr/>
        </p:nvPicPr>
        <p:blipFill>
          <a:blip r:embed="rId2" cstate="email"/>
          <a:srcRect/>
          <a:stretch>
            <a:fillRect/>
          </a:stretch>
        </p:blipFill>
        <p:spPr bwMode="auto">
          <a:xfrm>
            <a:off x="1066800" y="3352800"/>
            <a:ext cx="6629400" cy="3273438"/>
          </a:xfrm>
          <a:prstGeom prst="rect">
            <a:avLst/>
          </a:prstGeom>
          <a:noFill/>
          <a:ln w="9525">
            <a:noFill/>
            <a:miter lim="800000"/>
            <a:headEnd/>
            <a:tailEnd/>
          </a:ln>
          <a:effectLst/>
        </p:spPr>
      </p:pic>
      <p:sp>
        <p:nvSpPr>
          <p:cNvPr id="4" name="Rectangle 3"/>
          <p:cNvSpPr/>
          <p:nvPr/>
        </p:nvSpPr>
        <p:spPr>
          <a:xfrm>
            <a:off x="1600200" y="304800"/>
            <a:ext cx="6878806" cy="923330"/>
          </a:xfrm>
          <a:prstGeom prst="rect">
            <a:avLst/>
          </a:prstGeom>
        </p:spPr>
        <p:txBody>
          <a:bodyPr wrap="none">
            <a:spAutoFit/>
          </a:bodyPr>
          <a:lstStyle/>
          <a:p>
            <a:r>
              <a:rPr lang="en-US" sz="5400" b="1" dirty="0" smtClean="0">
                <a:solidFill>
                  <a:srgbClr val="FFFF00"/>
                </a:solidFill>
              </a:rPr>
              <a:t>Anther development</a:t>
            </a:r>
            <a:endParaRPr lang="en-US" sz="5400" dirty="0"/>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54" presetClass="entr" presetSubtype="0" accel="10000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strVal val="#ppt_w*0.05"/>
                                          </p:val>
                                        </p:tav>
                                        <p:tav tm="100000">
                                          <p:val>
                                            <p:strVal val="#ppt_w"/>
                                          </p:val>
                                        </p:tav>
                                      </p:tavLst>
                                    </p:anim>
                                    <p:anim calcmode="lin" valueType="num">
                                      <p:cBhvr>
                                        <p:cTn id="16" dur="500" fill="hold"/>
                                        <p:tgtEl>
                                          <p:spTgt spid="2"/>
                                        </p:tgtEl>
                                        <p:attrNameLst>
                                          <p:attrName>ppt_h</p:attrName>
                                        </p:attrNameLst>
                                      </p:cBhvr>
                                      <p:tavLst>
                                        <p:tav tm="0">
                                          <p:val>
                                            <p:strVal val="#ppt_h"/>
                                          </p:val>
                                        </p:tav>
                                        <p:tav tm="100000">
                                          <p:val>
                                            <p:strVal val="#ppt_h"/>
                                          </p:val>
                                        </p:tav>
                                      </p:tavLst>
                                    </p:anim>
                                    <p:anim calcmode="lin" valueType="num">
                                      <p:cBhvr>
                                        <p:cTn id="17" dur="500" fill="hold"/>
                                        <p:tgtEl>
                                          <p:spTgt spid="2"/>
                                        </p:tgtEl>
                                        <p:attrNameLst>
                                          <p:attrName>ppt_x</p:attrName>
                                        </p:attrNameLst>
                                      </p:cBhvr>
                                      <p:tavLst>
                                        <p:tav tm="0">
                                          <p:val>
                                            <p:strVal val="#ppt_x-.2"/>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Effect transition="in" filter="fade">
                                      <p:cBhvr>
                                        <p:cTn id="19" dur="500"/>
                                        <p:tgtEl>
                                          <p:spTgt spid="2"/>
                                        </p:tgtEl>
                                      </p:cBhvr>
                                    </p:animEffect>
                                  </p:childTnLst>
                                </p:cTn>
                              </p:par>
                            </p:childTnLst>
                          </p:cTn>
                        </p:par>
                      </p:childTnLst>
                    </p:cTn>
                  </p:par>
                  <p:par>
                    <p:cTn id="20" fill="hold">
                      <p:stCondLst>
                        <p:cond delay="indefinite"/>
                      </p:stCondLst>
                      <p:childTnLst>
                        <p:par>
                          <p:cTn id="21" fill="hold">
                            <p:stCondLst>
                              <p:cond delay="0"/>
                            </p:stCondLst>
                            <p:childTnLst>
                              <p:par>
                                <p:cTn id="22" presetID="58" presetClass="entr" presetSubtype="0" accel="100000" fill="hold" nodeType="click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p:cTn id="24" dur="500" fill="hold"/>
                                        <p:tgtEl>
                                          <p:spTgt spid="3"/>
                                        </p:tgtEl>
                                        <p:attrNameLst>
                                          <p:attrName>ppt_w</p:attrName>
                                        </p:attrNameLst>
                                      </p:cBhvr>
                                      <p:tavLst>
                                        <p:tav tm="0">
                                          <p:val>
                                            <p:strVal val="#ppt_w*2.5"/>
                                          </p:val>
                                        </p:tav>
                                        <p:tav tm="100000">
                                          <p:val>
                                            <p:strVal val="#ppt_w"/>
                                          </p:val>
                                        </p:tav>
                                      </p:tavLst>
                                    </p:anim>
                                    <p:anim calcmode="lin" valueType="num">
                                      <p:cBhvr>
                                        <p:cTn id="25" dur="500" fill="hold"/>
                                        <p:tgtEl>
                                          <p:spTgt spid="3"/>
                                        </p:tgtEl>
                                        <p:attrNameLst>
                                          <p:attrName>ppt_h</p:attrName>
                                        </p:attrNameLst>
                                      </p:cBhvr>
                                      <p:tavLst>
                                        <p:tav tm="0">
                                          <p:val>
                                            <p:strVal val="#ppt_h*0.01"/>
                                          </p:val>
                                        </p:tav>
                                        <p:tav tm="100000">
                                          <p:val>
                                            <p:strVal val="#ppt_h"/>
                                          </p:val>
                                        </p:tav>
                                      </p:tavLst>
                                    </p:anim>
                                    <p:anim calcmode="lin" valueType="num">
                                      <p:cBhvr>
                                        <p:cTn id="26" dur="500" fill="hold"/>
                                        <p:tgtEl>
                                          <p:spTgt spid="3"/>
                                        </p:tgtEl>
                                        <p:attrNameLst>
                                          <p:attrName>ppt_x</p:attrName>
                                        </p:attrNameLst>
                                      </p:cBhvr>
                                      <p:tavLst>
                                        <p:tav tm="0">
                                          <p:val>
                                            <p:strVal val="#ppt_x"/>
                                          </p:val>
                                        </p:tav>
                                        <p:tav tm="100000">
                                          <p:val>
                                            <p:strVal val="#ppt_x"/>
                                          </p:val>
                                        </p:tav>
                                      </p:tavLst>
                                    </p:anim>
                                    <p:anim calcmode="lin" valueType="num">
                                      <p:cBhvr>
                                        <p:cTn id="27" dur="500" fill="hold"/>
                                        <p:tgtEl>
                                          <p:spTgt spid="3"/>
                                        </p:tgtEl>
                                        <p:attrNameLst>
                                          <p:attrName>ppt_y</p:attrName>
                                        </p:attrNameLst>
                                      </p:cBhvr>
                                      <p:tavLst>
                                        <p:tav tm="0">
                                          <p:val>
                                            <p:strVal val="#ppt_h+1"/>
                                          </p:val>
                                        </p:tav>
                                        <p:tav tm="100000">
                                          <p:val>
                                            <p:strVal val="#ppt_y"/>
                                          </p:val>
                                        </p:tav>
                                      </p:tavLst>
                                    </p:anim>
                                    <p:animEffect transition="in" filter="fade">
                                      <p:cBhvr>
                                        <p:cTn id="2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1143000"/>
            <a:ext cx="7696200" cy="584775"/>
          </a:xfrm>
          <a:prstGeom prst="rect">
            <a:avLst/>
          </a:prstGeom>
        </p:spPr>
        <p:txBody>
          <a:bodyPr wrap="square">
            <a:spAutoFit/>
          </a:bodyPr>
          <a:lstStyle/>
          <a:p>
            <a:pPr marL="514350" indent="-514350" algn="just">
              <a:buClr>
                <a:srgbClr val="FFC000"/>
              </a:buClr>
              <a:buFont typeface="+mj-lt"/>
              <a:buAutoNum type="arabicPeriod" startAt="2"/>
            </a:pPr>
            <a:r>
              <a:rPr lang="en-US" sz="3200" dirty="0" smtClean="0">
                <a:solidFill>
                  <a:srgbClr val="00B0F0"/>
                </a:solidFill>
              </a:rPr>
              <a:t>Trans verse</a:t>
            </a:r>
            <a:r>
              <a:rPr lang="en-US" sz="3200" dirty="0" smtClean="0">
                <a:solidFill>
                  <a:srgbClr val="FFC000"/>
                </a:solidFill>
              </a:rPr>
              <a:t>, as in </a:t>
            </a:r>
            <a:r>
              <a:rPr lang="en-US" sz="3200" dirty="0" err="1" smtClean="0">
                <a:solidFill>
                  <a:srgbClr val="FF0000"/>
                </a:solidFill>
              </a:rPr>
              <a:t>Hibisus</a:t>
            </a:r>
            <a:r>
              <a:rPr lang="en-US" sz="3200" dirty="0" smtClean="0">
                <a:solidFill>
                  <a:srgbClr val="FFC000"/>
                </a:solidFill>
              </a:rPr>
              <a:t>.</a:t>
            </a:r>
            <a:endParaRPr lang="en-US" sz="3200" dirty="0">
              <a:solidFill>
                <a:srgbClr val="FFC000"/>
              </a:solidFill>
            </a:endParaRPr>
          </a:p>
        </p:txBody>
      </p:sp>
      <p:pic>
        <p:nvPicPr>
          <p:cNvPr id="3" name="Picture 2"/>
          <p:cNvPicPr>
            <a:picLocks noChangeAspect="1" noChangeArrowheads="1"/>
          </p:cNvPicPr>
          <p:nvPr/>
        </p:nvPicPr>
        <p:blipFill>
          <a:blip r:embed="rId2" cstate="email"/>
          <a:srcRect/>
          <a:stretch>
            <a:fillRect/>
          </a:stretch>
        </p:blipFill>
        <p:spPr bwMode="auto">
          <a:xfrm>
            <a:off x="762000" y="2647950"/>
            <a:ext cx="5715000" cy="2976562"/>
          </a:xfrm>
          <a:prstGeom prst="rect">
            <a:avLst/>
          </a:prstGeom>
          <a:noFill/>
          <a:ln w="9525">
            <a:noFill/>
            <a:miter lim="800000"/>
            <a:headEnd/>
            <a:tailEnd/>
          </a:ln>
          <a:effectLst/>
        </p:spPr>
      </p:pic>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ppt_x</p:attrName>
                                        </p:attrNameLst>
                                      </p:cBhvr>
                                      <p:tavLst>
                                        <p:tav tm="0">
                                          <p:val>
                                            <p:strVal val="#ppt_x-.2"/>
                                          </p:val>
                                        </p:tav>
                                        <p:tav tm="100000">
                                          <p:val>
                                            <p:strVal val="#ppt_x"/>
                                          </p:val>
                                        </p:tav>
                                      </p:tavLst>
                                    </p:anim>
                                    <p:anim calcmode="lin" valueType="num">
                                      <p:cBhvr>
                                        <p:cTn id="15"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1143000"/>
            <a:ext cx="7696200" cy="584775"/>
          </a:xfrm>
          <a:prstGeom prst="rect">
            <a:avLst/>
          </a:prstGeom>
        </p:spPr>
        <p:txBody>
          <a:bodyPr wrap="square">
            <a:spAutoFit/>
          </a:bodyPr>
          <a:lstStyle/>
          <a:p>
            <a:pPr marL="514350" indent="-514350" algn="just">
              <a:buClr>
                <a:srgbClr val="FFC000"/>
              </a:buClr>
              <a:buFont typeface="+mj-lt"/>
              <a:buAutoNum type="arabicPeriod" startAt="3"/>
            </a:pPr>
            <a:r>
              <a:rPr lang="en-US" sz="3200" dirty="0" err="1" smtClean="0">
                <a:solidFill>
                  <a:srgbClr val="00B0F0"/>
                </a:solidFill>
              </a:rPr>
              <a:t>Byapicalpores</a:t>
            </a:r>
            <a:r>
              <a:rPr lang="en-US" sz="3200" dirty="0" smtClean="0">
                <a:solidFill>
                  <a:srgbClr val="FFC000"/>
                </a:solidFill>
              </a:rPr>
              <a:t>, as in </a:t>
            </a:r>
            <a:r>
              <a:rPr lang="en-US" sz="3200" dirty="0" err="1" smtClean="0">
                <a:solidFill>
                  <a:srgbClr val="FF0000"/>
                </a:solidFill>
              </a:rPr>
              <a:t>Ericaceae</a:t>
            </a:r>
            <a:r>
              <a:rPr lang="en-US" sz="3200" dirty="0" smtClean="0">
                <a:solidFill>
                  <a:srgbClr val="FFC000"/>
                </a:solidFill>
              </a:rPr>
              <a:t>.</a:t>
            </a:r>
            <a:endParaRPr lang="en-US" sz="3200" dirty="0">
              <a:solidFill>
                <a:srgbClr val="FFC000"/>
              </a:solidFill>
            </a:endParaRPr>
          </a:p>
        </p:txBody>
      </p:sp>
      <p:pic>
        <p:nvPicPr>
          <p:cNvPr id="3" name="Picture 2"/>
          <p:cNvPicPr>
            <a:picLocks noChangeAspect="1" noChangeArrowheads="1"/>
          </p:cNvPicPr>
          <p:nvPr/>
        </p:nvPicPr>
        <p:blipFill>
          <a:blip r:embed="rId2" cstate="email"/>
          <a:srcRect/>
          <a:stretch>
            <a:fillRect/>
          </a:stretch>
        </p:blipFill>
        <p:spPr bwMode="auto">
          <a:xfrm>
            <a:off x="1143000" y="2514600"/>
            <a:ext cx="5410200" cy="3650510"/>
          </a:xfrm>
          <a:prstGeom prst="rect">
            <a:avLst/>
          </a:prstGeom>
          <a:noFill/>
          <a:ln w="9525">
            <a:noFill/>
            <a:miter lim="800000"/>
            <a:headEnd/>
            <a:tailEnd/>
          </a:ln>
          <a:effectLst/>
        </p:spPr>
      </p:pic>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2.5"/>
                                          </p:val>
                                        </p:tav>
                                        <p:tav tm="100000">
                                          <p:val>
                                            <p:strVal val="#ppt_w"/>
                                          </p:val>
                                        </p:tav>
                                      </p:tavLst>
                                    </p:anim>
                                    <p:anim calcmode="lin" valueType="num">
                                      <p:cBhvr>
                                        <p:cTn id="8" dur="500" fill="hold"/>
                                        <p:tgtEl>
                                          <p:spTgt spid="2"/>
                                        </p:tgtEl>
                                        <p:attrNameLst>
                                          <p:attrName>ppt_h</p:attrName>
                                        </p:attrNameLst>
                                      </p:cBhvr>
                                      <p:tavLst>
                                        <p:tav tm="0">
                                          <p:val>
                                            <p:strVal val="#ppt_h*0.01"/>
                                          </p:val>
                                        </p:tav>
                                        <p:tav tm="100000">
                                          <p:val>
                                            <p:strVal val="#ppt_h"/>
                                          </p:val>
                                        </p:tav>
                                      </p:tavLst>
                                    </p:anim>
                                    <p:anim calcmode="lin" valueType="num">
                                      <p:cBhvr>
                                        <p:cTn id="9" dur="500" fill="hold"/>
                                        <p:tgtEl>
                                          <p:spTgt spid="2"/>
                                        </p:tgtEl>
                                        <p:attrNameLst>
                                          <p:attrName>ppt_x</p:attrName>
                                        </p:attrNameLst>
                                      </p:cBhvr>
                                      <p:tavLst>
                                        <p:tav tm="0">
                                          <p:val>
                                            <p:strVal val="#ppt_x"/>
                                          </p:val>
                                        </p:tav>
                                        <p:tav tm="100000">
                                          <p:val>
                                            <p:strVal val="#ppt_x"/>
                                          </p:val>
                                        </p:tav>
                                      </p:tavLst>
                                    </p:anim>
                                    <p:anim calcmode="lin" valueType="num">
                                      <p:cBhvr>
                                        <p:cTn id="10" dur="500" fill="hold"/>
                                        <p:tgtEl>
                                          <p:spTgt spid="2"/>
                                        </p:tgtEl>
                                        <p:attrNameLst>
                                          <p:attrName>ppt_y</p:attrName>
                                        </p:attrNameLst>
                                      </p:cBhvr>
                                      <p:tavLst>
                                        <p:tav tm="0">
                                          <p:val>
                                            <p:strVal val="#ppt_h+1"/>
                                          </p:val>
                                        </p:tav>
                                        <p:tav tm="100000">
                                          <p:val>
                                            <p:strVal val="#ppt_y"/>
                                          </p:val>
                                        </p:tav>
                                      </p:tavLst>
                                    </p:anim>
                                    <p:animEffect transition="in" filter="fade">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58" presetClass="entr" presetSubtype="0" accel="100000" fill="hold" nodeType="click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strVal val="#ppt_w*2.5"/>
                                          </p:val>
                                        </p:tav>
                                        <p:tav tm="100000">
                                          <p:val>
                                            <p:strVal val="#ppt_w"/>
                                          </p:val>
                                        </p:tav>
                                      </p:tavLst>
                                    </p:anim>
                                    <p:anim calcmode="lin" valueType="num">
                                      <p:cBhvr>
                                        <p:cTn id="17" dur="500" fill="hold"/>
                                        <p:tgtEl>
                                          <p:spTgt spid="3"/>
                                        </p:tgtEl>
                                        <p:attrNameLst>
                                          <p:attrName>ppt_h</p:attrName>
                                        </p:attrNameLst>
                                      </p:cBhvr>
                                      <p:tavLst>
                                        <p:tav tm="0">
                                          <p:val>
                                            <p:strVal val="#ppt_h*0.01"/>
                                          </p:val>
                                        </p:tav>
                                        <p:tav tm="100000">
                                          <p:val>
                                            <p:strVal val="#ppt_h"/>
                                          </p:val>
                                        </p:tav>
                                      </p:tavLst>
                                    </p:anim>
                                    <p:anim calcmode="lin" valueType="num">
                                      <p:cBhvr>
                                        <p:cTn id="18" dur="500" fill="hold"/>
                                        <p:tgtEl>
                                          <p:spTgt spid="3"/>
                                        </p:tgtEl>
                                        <p:attrNameLst>
                                          <p:attrName>ppt_x</p:attrName>
                                        </p:attrNameLst>
                                      </p:cBhvr>
                                      <p:tavLst>
                                        <p:tav tm="0">
                                          <p:val>
                                            <p:strVal val="#ppt_x"/>
                                          </p:val>
                                        </p:tav>
                                        <p:tav tm="100000">
                                          <p:val>
                                            <p:strVal val="#ppt_x"/>
                                          </p:val>
                                        </p:tav>
                                      </p:tavLst>
                                    </p:anim>
                                    <p:anim calcmode="lin" valueType="num">
                                      <p:cBhvr>
                                        <p:cTn id="19" dur="500" fill="hold"/>
                                        <p:tgtEl>
                                          <p:spTgt spid="3"/>
                                        </p:tgtEl>
                                        <p:attrNameLst>
                                          <p:attrName>ppt_y</p:attrName>
                                        </p:attrNameLst>
                                      </p:cBhvr>
                                      <p:tavLst>
                                        <p:tav tm="0">
                                          <p:val>
                                            <p:strVal val="#ppt_h+1"/>
                                          </p:val>
                                        </p:tav>
                                        <p:tav tm="100000">
                                          <p:val>
                                            <p:strVal val="#ppt_y"/>
                                          </p:val>
                                        </p:tav>
                                      </p:tavLst>
                                    </p:anim>
                                    <p:animEffect transition="in" filter="fade">
                                      <p:cBhvr>
                                        <p:cTn id="2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1143000"/>
            <a:ext cx="7696200" cy="584775"/>
          </a:xfrm>
          <a:prstGeom prst="rect">
            <a:avLst/>
          </a:prstGeom>
        </p:spPr>
        <p:txBody>
          <a:bodyPr wrap="square">
            <a:spAutoFit/>
          </a:bodyPr>
          <a:lstStyle/>
          <a:p>
            <a:pPr marL="514350" indent="-514350" algn="just">
              <a:buClr>
                <a:srgbClr val="FFC000"/>
              </a:buClr>
              <a:buFont typeface="+mj-lt"/>
              <a:buAutoNum type="arabicPeriod" startAt="4"/>
            </a:pPr>
            <a:r>
              <a:rPr lang="en-US" sz="3200" dirty="0" err="1" smtClean="0">
                <a:solidFill>
                  <a:srgbClr val="00B0F0"/>
                </a:solidFill>
              </a:rPr>
              <a:t>Bhvalves</a:t>
            </a:r>
            <a:r>
              <a:rPr lang="en-US" sz="3200" dirty="0" smtClean="0">
                <a:solidFill>
                  <a:srgbClr val="FFC000"/>
                </a:solidFill>
              </a:rPr>
              <a:t>, as in </a:t>
            </a:r>
            <a:r>
              <a:rPr lang="en-US" sz="3200" dirty="0" err="1" smtClean="0">
                <a:solidFill>
                  <a:srgbClr val="FF0000"/>
                </a:solidFill>
              </a:rPr>
              <a:t>Lauraceae</a:t>
            </a:r>
            <a:r>
              <a:rPr lang="en-US" sz="3200" dirty="0" smtClean="0">
                <a:solidFill>
                  <a:srgbClr val="FFC000"/>
                </a:solidFill>
              </a:rPr>
              <a:t>.</a:t>
            </a:r>
            <a:endParaRPr lang="en-US" sz="3200" dirty="0">
              <a:solidFill>
                <a:srgbClr val="FFC000"/>
              </a:solidFill>
            </a:endParaRPr>
          </a:p>
        </p:txBody>
      </p:sp>
      <p:pic>
        <p:nvPicPr>
          <p:cNvPr id="3" name="Picture 2"/>
          <p:cNvPicPr>
            <a:picLocks noChangeAspect="1" noChangeArrowheads="1"/>
          </p:cNvPicPr>
          <p:nvPr/>
        </p:nvPicPr>
        <p:blipFill>
          <a:blip r:embed="rId2" cstate="email"/>
          <a:srcRect/>
          <a:stretch>
            <a:fillRect/>
          </a:stretch>
        </p:blipFill>
        <p:spPr bwMode="auto">
          <a:xfrm>
            <a:off x="1066800" y="2514600"/>
            <a:ext cx="5715000" cy="3408947"/>
          </a:xfrm>
          <a:prstGeom prst="rect">
            <a:avLst/>
          </a:prstGeom>
          <a:noFill/>
          <a:ln w="9525">
            <a:noFill/>
            <a:miter lim="800000"/>
            <a:headEnd/>
            <a:tailEnd/>
          </a:ln>
          <a:effectLst/>
        </p:spPr>
      </p:pic>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1000" fill="hold"/>
                                        <p:tgtEl>
                                          <p:spTgt spid="3"/>
                                        </p:tgtEl>
                                        <p:attrNameLst>
                                          <p:attrName>ppt_w</p:attrName>
                                        </p:attrNameLst>
                                      </p:cBhvr>
                                      <p:tavLst>
                                        <p:tav tm="0">
                                          <p:val>
                                            <p:fltVal val="0"/>
                                          </p:val>
                                        </p:tav>
                                        <p:tav tm="100000">
                                          <p:val>
                                            <p:strVal val="#ppt_w"/>
                                          </p:val>
                                        </p:tav>
                                      </p:tavLst>
                                    </p:anim>
                                    <p:anim calcmode="lin" valueType="num">
                                      <p:cBhvr>
                                        <p:cTn id="16" dur="1000" fill="hold"/>
                                        <p:tgtEl>
                                          <p:spTgt spid="3"/>
                                        </p:tgtEl>
                                        <p:attrNameLst>
                                          <p:attrName>ppt_h</p:attrName>
                                        </p:attrNameLst>
                                      </p:cBhvr>
                                      <p:tavLst>
                                        <p:tav tm="0">
                                          <p:val>
                                            <p:fltVal val="0"/>
                                          </p:val>
                                        </p:tav>
                                        <p:tav tm="100000">
                                          <p:val>
                                            <p:strVal val="#ppt_h"/>
                                          </p:val>
                                        </p:tav>
                                      </p:tavLst>
                                    </p:anim>
                                    <p:anim calcmode="lin" valueType="num">
                                      <p:cBhvr>
                                        <p:cTn id="17"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normAutofit fontScale="90000"/>
          </a:bodyPr>
          <a:lstStyle/>
          <a:p>
            <a:pPr algn="ctr"/>
            <a:r>
              <a:rPr lang="en-US" sz="4800" b="1" dirty="0" smtClean="0">
                <a:solidFill>
                  <a:srgbClr val="FFFF00"/>
                </a:solidFill>
              </a:rPr>
              <a:t>Anther development mechanism:</a:t>
            </a:r>
          </a:p>
        </p:txBody>
      </p:sp>
      <p:sp>
        <p:nvSpPr>
          <p:cNvPr id="3" name="Content Placeholder 2"/>
          <p:cNvSpPr>
            <a:spLocks noGrp="1"/>
          </p:cNvSpPr>
          <p:nvPr>
            <p:ph idx="1"/>
          </p:nvPr>
        </p:nvSpPr>
        <p:spPr>
          <a:xfrm>
            <a:off x="533400" y="1828800"/>
            <a:ext cx="7848600" cy="4114800"/>
          </a:xfrm>
        </p:spPr>
        <p:txBody>
          <a:bodyPr>
            <a:normAutofit/>
          </a:bodyPr>
          <a:lstStyle/>
          <a:p>
            <a:pPr algn="just"/>
            <a:r>
              <a:rPr lang="en-US" sz="3200" dirty="0" smtClean="0">
                <a:solidFill>
                  <a:srgbClr val="00B0F0"/>
                </a:solidFill>
              </a:rPr>
              <a:t>Attributable anther  development to the </a:t>
            </a:r>
            <a:r>
              <a:rPr lang="en-US" sz="3200" dirty="0" smtClean="0">
                <a:solidFill>
                  <a:srgbClr val="FF0000"/>
                </a:solidFill>
              </a:rPr>
              <a:t>Fibrous layer</a:t>
            </a:r>
            <a:r>
              <a:rPr lang="en-US" sz="3200" dirty="0" smtClean="0">
                <a:solidFill>
                  <a:srgbClr val="00B0F0"/>
                </a:solidFill>
              </a:rPr>
              <a:t>, where it is not even in thickness. When its dry , the </a:t>
            </a:r>
            <a:r>
              <a:rPr lang="en-US" sz="3200" dirty="0" smtClean="0">
                <a:solidFill>
                  <a:srgbClr val="FF0000"/>
                </a:solidFill>
              </a:rPr>
              <a:t>outer tissue</a:t>
            </a:r>
            <a:r>
              <a:rPr lang="en-US" sz="3200" dirty="0" smtClean="0">
                <a:solidFill>
                  <a:srgbClr val="00B0F0"/>
                </a:solidFill>
              </a:rPr>
              <a:t> becomes dry too and loses water, then  cells shrink as a result of water lost, this causes to open along the </a:t>
            </a:r>
            <a:r>
              <a:rPr lang="en-US" sz="3200" dirty="0" smtClean="0">
                <a:solidFill>
                  <a:srgbClr val="FF0000"/>
                </a:solidFill>
              </a:rPr>
              <a:t>lateral line</a:t>
            </a:r>
            <a:r>
              <a:rPr lang="en-US" sz="3200" dirty="0" smtClean="0">
                <a:solidFill>
                  <a:srgbClr val="00B0F0"/>
                </a:solidFill>
              </a:rPr>
              <a:t>  that separates the </a:t>
            </a:r>
            <a:r>
              <a:rPr lang="en-US" sz="3200" dirty="0" smtClean="0">
                <a:solidFill>
                  <a:srgbClr val="FF0000"/>
                </a:solidFill>
              </a:rPr>
              <a:t>pollen sacs </a:t>
            </a:r>
            <a:r>
              <a:rPr lang="en-US" sz="3200" dirty="0" smtClean="0">
                <a:solidFill>
                  <a:srgbClr val="00B0F0"/>
                </a:solidFill>
              </a:rPr>
              <a:t>in each lob.</a:t>
            </a: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1000" y="685800"/>
            <a:ext cx="8077200" cy="2062103"/>
          </a:xfrm>
          <a:prstGeom prst="rect">
            <a:avLst/>
          </a:prstGeom>
        </p:spPr>
        <p:txBody>
          <a:bodyPr wrap="square">
            <a:spAutoFit/>
          </a:bodyPr>
          <a:lstStyle/>
          <a:p>
            <a:pPr algn="just"/>
            <a:r>
              <a:rPr lang="en-US" sz="3200" dirty="0" smtClean="0"/>
              <a:t>In every </a:t>
            </a:r>
            <a:r>
              <a:rPr lang="en-US" sz="3200" dirty="0" smtClean="0">
                <a:solidFill>
                  <a:srgbClr val="FF0000"/>
                </a:solidFill>
              </a:rPr>
              <a:t>lobe</a:t>
            </a:r>
            <a:r>
              <a:rPr lang="en-US" sz="3200" dirty="0" smtClean="0"/>
              <a:t> there is </a:t>
            </a:r>
            <a:r>
              <a:rPr lang="en-US" sz="3200" dirty="0" smtClean="0">
                <a:solidFill>
                  <a:srgbClr val="FF0000"/>
                </a:solidFill>
              </a:rPr>
              <a:t>linear line </a:t>
            </a:r>
            <a:r>
              <a:rPr lang="en-US" sz="3200" dirty="0" smtClean="0"/>
              <a:t>, which is the opening line and is  called the </a:t>
            </a:r>
            <a:r>
              <a:rPr lang="en-US" sz="3200" dirty="0" smtClean="0">
                <a:solidFill>
                  <a:srgbClr val="FFC000"/>
                </a:solidFill>
              </a:rPr>
              <a:t>ventral surface</a:t>
            </a:r>
            <a:r>
              <a:rPr lang="en-US" sz="3200" dirty="0" smtClean="0"/>
              <a:t>.  The other side represents the </a:t>
            </a:r>
            <a:r>
              <a:rPr lang="en-US" sz="3200" dirty="0" smtClean="0">
                <a:solidFill>
                  <a:srgbClr val="FFC000"/>
                </a:solidFill>
              </a:rPr>
              <a:t>dorsal surface</a:t>
            </a:r>
            <a:r>
              <a:rPr lang="en-US" sz="3200" dirty="0" smtClean="0"/>
              <a:t>.</a:t>
            </a:r>
            <a:endParaRPr lang="en-US" sz="3200" dirty="0"/>
          </a:p>
        </p:txBody>
      </p:sp>
      <p:sp>
        <p:nvSpPr>
          <p:cNvPr id="5" name="Rectangle 4"/>
          <p:cNvSpPr/>
          <p:nvPr/>
        </p:nvSpPr>
        <p:spPr>
          <a:xfrm>
            <a:off x="533400" y="3429000"/>
            <a:ext cx="8229600" cy="2062103"/>
          </a:xfrm>
          <a:prstGeom prst="rect">
            <a:avLst/>
          </a:prstGeom>
        </p:spPr>
        <p:txBody>
          <a:bodyPr wrap="square">
            <a:spAutoFit/>
          </a:bodyPr>
          <a:lstStyle/>
          <a:p>
            <a:pPr algn="just"/>
            <a:r>
              <a:rPr lang="en-US" sz="3200" dirty="0" smtClean="0"/>
              <a:t>If the </a:t>
            </a:r>
            <a:r>
              <a:rPr lang="en-US" sz="3200" dirty="0" smtClean="0">
                <a:solidFill>
                  <a:srgbClr val="FFC000"/>
                </a:solidFill>
              </a:rPr>
              <a:t>ventral surface  </a:t>
            </a:r>
            <a:r>
              <a:rPr lang="en-US" sz="3200" dirty="0" smtClean="0"/>
              <a:t>is heading towards the </a:t>
            </a:r>
            <a:r>
              <a:rPr lang="en-US" sz="3200" dirty="0" smtClean="0">
                <a:solidFill>
                  <a:srgbClr val="FF0000"/>
                </a:solidFill>
              </a:rPr>
              <a:t>pistil</a:t>
            </a:r>
            <a:r>
              <a:rPr lang="en-US" sz="3200" dirty="0" smtClean="0"/>
              <a:t> , then the anthers are called “</a:t>
            </a:r>
            <a:r>
              <a:rPr lang="en-US" sz="3200" dirty="0" err="1" smtClean="0">
                <a:solidFill>
                  <a:srgbClr val="FF0000"/>
                </a:solidFill>
              </a:rPr>
              <a:t>Entrose</a:t>
            </a:r>
            <a:r>
              <a:rPr lang="en-US" sz="3200" dirty="0" smtClean="0"/>
              <a:t>”. If the line is towards  the </a:t>
            </a:r>
            <a:r>
              <a:rPr lang="en-US" sz="3200" dirty="0" smtClean="0">
                <a:solidFill>
                  <a:srgbClr val="FF0000"/>
                </a:solidFill>
              </a:rPr>
              <a:t>calyx</a:t>
            </a:r>
            <a:r>
              <a:rPr lang="en-US" sz="3200" dirty="0" smtClean="0"/>
              <a:t> then the anthers  is called “</a:t>
            </a:r>
            <a:r>
              <a:rPr lang="en-US" sz="3200" dirty="0" err="1" smtClean="0">
                <a:solidFill>
                  <a:srgbClr val="FF0000"/>
                </a:solidFill>
              </a:rPr>
              <a:t>Extrose</a:t>
            </a:r>
            <a:r>
              <a:rPr lang="en-US" sz="3200" dirty="0" smtClean="0"/>
              <a:t>”</a:t>
            </a: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ppt_w*0.05"/>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anim calcmode="lin" valueType="num">
                                      <p:cBhvr>
                                        <p:cTn id="9" dur="500" fill="hold"/>
                                        <p:tgtEl>
                                          <p:spTgt spid="4"/>
                                        </p:tgtEl>
                                        <p:attrNameLst>
                                          <p:attrName>ppt_x</p:attrName>
                                        </p:attrNameLst>
                                      </p:cBhvr>
                                      <p:tavLst>
                                        <p:tav tm="0">
                                          <p:val>
                                            <p:strVal val="#ppt_x-.2"/>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animEffect transition="in" filter="fade">
                                      <p:cBhvr>
                                        <p:cTn id="11" dur="5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58" presetClass="entr" presetSubtype="0" accel="10000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strVal val="#ppt_w*2.5"/>
                                          </p:val>
                                        </p:tav>
                                        <p:tav tm="100000">
                                          <p:val>
                                            <p:strVal val="#ppt_w"/>
                                          </p:val>
                                        </p:tav>
                                      </p:tavLst>
                                    </p:anim>
                                    <p:anim calcmode="lin" valueType="num">
                                      <p:cBhvr>
                                        <p:cTn id="17" dur="500" fill="hold"/>
                                        <p:tgtEl>
                                          <p:spTgt spid="5"/>
                                        </p:tgtEl>
                                        <p:attrNameLst>
                                          <p:attrName>ppt_h</p:attrName>
                                        </p:attrNameLst>
                                      </p:cBhvr>
                                      <p:tavLst>
                                        <p:tav tm="0">
                                          <p:val>
                                            <p:strVal val="#ppt_h*0.01"/>
                                          </p:val>
                                        </p:tav>
                                        <p:tav tm="100000">
                                          <p:val>
                                            <p:strVal val="#ppt_h"/>
                                          </p:val>
                                        </p:tav>
                                      </p:tavLst>
                                    </p:anim>
                                    <p:anim calcmode="lin" valueType="num">
                                      <p:cBhvr>
                                        <p:cTn id="18" dur="500" fill="hold"/>
                                        <p:tgtEl>
                                          <p:spTgt spid="5"/>
                                        </p:tgtEl>
                                        <p:attrNameLst>
                                          <p:attrName>ppt_x</p:attrName>
                                        </p:attrNameLst>
                                      </p:cBhvr>
                                      <p:tavLst>
                                        <p:tav tm="0">
                                          <p:val>
                                            <p:strVal val="#ppt_x"/>
                                          </p:val>
                                        </p:tav>
                                        <p:tav tm="100000">
                                          <p:val>
                                            <p:strVal val="#ppt_x"/>
                                          </p:val>
                                        </p:tav>
                                      </p:tavLst>
                                    </p:anim>
                                    <p:anim calcmode="lin" valueType="num">
                                      <p:cBhvr>
                                        <p:cTn id="19" dur="500" fill="hold"/>
                                        <p:tgtEl>
                                          <p:spTgt spid="5"/>
                                        </p:tgtEl>
                                        <p:attrNameLst>
                                          <p:attrName>ppt_y</p:attrName>
                                        </p:attrNameLst>
                                      </p:cBhvr>
                                      <p:tavLst>
                                        <p:tav tm="0">
                                          <p:val>
                                            <p:strVal val="#ppt_h+1"/>
                                          </p:val>
                                        </p:tav>
                                        <p:tav tm="100000">
                                          <p:val>
                                            <p:strVal val="#ppt_y"/>
                                          </p:val>
                                        </p:tav>
                                      </p:tavLst>
                                    </p:anim>
                                    <p:animEffect transition="in" filter="fad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762000"/>
            <a:ext cx="8229600" cy="2062103"/>
          </a:xfrm>
          <a:prstGeom prst="rect">
            <a:avLst/>
          </a:prstGeom>
        </p:spPr>
        <p:txBody>
          <a:bodyPr wrap="square">
            <a:spAutoFit/>
          </a:bodyPr>
          <a:lstStyle/>
          <a:p>
            <a:pPr algn="just"/>
            <a:r>
              <a:rPr lang="en-US" sz="3200" dirty="0" smtClean="0">
                <a:solidFill>
                  <a:srgbClr val="00B0F0"/>
                </a:solidFill>
              </a:rPr>
              <a:t>Some anthers may head towards the pistil while others towards the corolla in the same flower. </a:t>
            </a:r>
            <a:r>
              <a:rPr lang="en-US" sz="3200" dirty="0" smtClean="0">
                <a:solidFill>
                  <a:srgbClr val="FF0000"/>
                </a:solidFill>
              </a:rPr>
              <a:t>“internal and external openness at the same time.”</a:t>
            </a:r>
          </a:p>
        </p:txBody>
      </p:sp>
      <p:sp>
        <p:nvSpPr>
          <p:cNvPr id="6" name="Rectangle 5"/>
          <p:cNvSpPr/>
          <p:nvPr/>
        </p:nvSpPr>
        <p:spPr>
          <a:xfrm>
            <a:off x="457200" y="3657600"/>
            <a:ext cx="8229600" cy="2554545"/>
          </a:xfrm>
          <a:prstGeom prst="rect">
            <a:avLst/>
          </a:prstGeom>
        </p:spPr>
        <p:txBody>
          <a:bodyPr wrap="square">
            <a:spAutoFit/>
          </a:bodyPr>
          <a:lstStyle/>
          <a:p>
            <a:pPr algn="just"/>
            <a:r>
              <a:rPr lang="en-US" sz="3200" dirty="0" smtClean="0">
                <a:solidFill>
                  <a:srgbClr val="00B050"/>
                </a:solidFill>
              </a:rPr>
              <a:t>The number of stamens varies from one plant to another as some flowers, plants contain:</a:t>
            </a:r>
            <a:r>
              <a:rPr lang="en-US" sz="3200" dirty="0" smtClean="0">
                <a:solidFill>
                  <a:srgbClr val="FFC000"/>
                </a:solidFill>
              </a:rPr>
              <a:t/>
            </a:r>
            <a:br>
              <a:rPr lang="en-US" sz="3200" dirty="0" smtClean="0">
                <a:solidFill>
                  <a:srgbClr val="FFC000"/>
                </a:solidFill>
              </a:rPr>
            </a:br>
            <a:r>
              <a:rPr lang="en-US" sz="3200" dirty="0" smtClean="0">
                <a:solidFill>
                  <a:srgbClr val="FFC000"/>
                </a:solidFill>
              </a:rPr>
              <a:t>1 - just  two stamens as in the olive</a:t>
            </a:r>
            <a:br>
              <a:rPr lang="en-US" sz="3200" dirty="0" smtClean="0">
                <a:solidFill>
                  <a:srgbClr val="FFC000"/>
                </a:solidFill>
              </a:rPr>
            </a:br>
            <a:r>
              <a:rPr lang="en-US" sz="3200" dirty="0" smtClean="0">
                <a:solidFill>
                  <a:srgbClr val="FFC000"/>
                </a:solidFill>
              </a:rPr>
              <a:t>2 - only one stamen, as in the plant </a:t>
            </a:r>
            <a:r>
              <a:rPr lang="en-US" sz="3200" dirty="0" err="1" smtClean="0">
                <a:solidFill>
                  <a:srgbClr val="FFC000"/>
                </a:solidFill>
              </a:rPr>
              <a:t>Alsntrutc</a:t>
            </a:r>
            <a:endParaRPr lang="en-US" sz="3200" dirty="0" smtClean="0">
              <a:solidFill>
                <a:srgbClr val="FFC000"/>
              </a:solidFill>
            </a:endParaRP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9"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ppt_x</p:attrName>
                                        </p:attrNameLst>
                                      </p:cBhvr>
                                      <p:tavLst>
                                        <p:tav tm="0">
                                          <p:val>
                                            <p:strVal val="#ppt_x-.2"/>
                                          </p:val>
                                        </p:tav>
                                        <p:tav tm="100000">
                                          <p:val>
                                            <p:strVal val="#ppt_x"/>
                                          </p:val>
                                        </p:tav>
                                      </p:tavLst>
                                    </p:anim>
                                    <p:anim calcmode="lin" valueType="num">
                                      <p:cBhvr>
                                        <p:cTn id="14"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15"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5257800"/>
          </a:xfrm>
        </p:spPr>
        <p:txBody>
          <a:bodyPr>
            <a:noAutofit/>
          </a:bodyPr>
          <a:lstStyle/>
          <a:p>
            <a:pPr marL="0" algn="just">
              <a:buNone/>
            </a:pPr>
            <a:r>
              <a:rPr lang="en-US" sz="2600" dirty="0" smtClean="0">
                <a:solidFill>
                  <a:srgbClr val="92D050"/>
                </a:solidFill>
              </a:rPr>
              <a:t>Vision: </a:t>
            </a:r>
          </a:p>
          <a:p>
            <a:pPr marL="0" algn="just">
              <a:buNone/>
            </a:pPr>
            <a:r>
              <a:rPr lang="en-US" sz="2600" dirty="0" smtClean="0"/>
              <a:t>upgrading the academic and research to keep pace with scientific progress and requirements of society.</a:t>
            </a:r>
          </a:p>
          <a:p>
            <a:pPr marL="0" algn="just">
              <a:buNone/>
            </a:pPr>
            <a:r>
              <a:rPr lang="en-US" sz="2600" dirty="0" smtClean="0"/>
              <a:t> </a:t>
            </a:r>
          </a:p>
          <a:p>
            <a:pPr marL="0" algn="just">
              <a:buNone/>
            </a:pPr>
            <a:r>
              <a:rPr lang="en-US" sz="2600" dirty="0" smtClean="0">
                <a:solidFill>
                  <a:srgbClr val="92D050"/>
                </a:solidFill>
              </a:rPr>
              <a:t>Mission:</a:t>
            </a:r>
          </a:p>
          <a:p>
            <a:pPr marL="0" algn="just">
              <a:buNone/>
            </a:pPr>
            <a:r>
              <a:rPr lang="en-US" sz="2600" dirty="0" smtClean="0"/>
              <a:t>Development of Academic process and develop scientific research through strategic planning and a clear vision for science and technology at the country level. As well as training of national cadres, and the introduction of a methodology developed to meet the different needs of society, and to serve the various research and developmental projects in the community </a:t>
            </a:r>
          </a:p>
          <a:p>
            <a:pPr>
              <a:buNone/>
            </a:pPr>
            <a:endParaRPr lang="en-US" sz="2800" dirty="0"/>
          </a:p>
        </p:txBody>
      </p:sp>
      <p:sp>
        <p:nvSpPr>
          <p:cNvPr id="4" name="Title 1"/>
          <p:cNvSpPr>
            <a:spLocks noGrp="1"/>
          </p:cNvSpPr>
          <p:nvPr>
            <p:ph type="title"/>
          </p:nvPr>
        </p:nvSpPr>
        <p:spPr>
          <a:xfrm>
            <a:off x="457200" y="274638"/>
            <a:ext cx="8153400" cy="1096962"/>
          </a:xfrm>
        </p:spPr>
        <p:txBody>
          <a:bodyPr>
            <a:normAutofit fontScale="90000"/>
          </a:bodyPr>
          <a:lstStyle/>
          <a:p>
            <a:pPr algn="ctr"/>
            <a:r>
              <a:rPr lang="en-US" dirty="0" smtClean="0">
                <a:solidFill>
                  <a:srgbClr val="00B0F0"/>
                </a:solidFill>
              </a:rPr>
              <a:t>Botany department Vision and Mission</a:t>
            </a:r>
            <a:endParaRPr lang="en-US" dirty="0">
              <a:solidFill>
                <a:srgbClr val="00B0F0"/>
              </a:solidFill>
            </a:endParaRP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Scale>
                                      <p:cBhvr>
                                        <p:cTn id="14"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
                                            <p:txEl>
                                              <p:pRg st="0" end="0"/>
                                            </p:txEl>
                                          </p:spTgt>
                                        </p:tgtEl>
                                        <p:attrNameLst>
                                          <p:attrName>ppt_x</p:attrName>
                                          <p:attrName>ppt_y</p:attrName>
                                        </p:attrNameLst>
                                      </p:cBhvr>
                                    </p:animMotion>
                                    <p:animEffect transition="in" filter="fade">
                                      <p:cBhvr>
                                        <p:cTn id="16" dur="10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additive="base">
                                        <p:cTn id="2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52"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Scale>
                                      <p:cBhvr>
                                        <p:cTn id="27" dur="1000" decel="50000" fill="hold">
                                          <p:stCondLst>
                                            <p:cond delay="0"/>
                                          </p:stCondLst>
                                        </p:cTn>
                                        <p:tgtEl>
                                          <p:spTgt spid="3">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3">
                                            <p:txEl>
                                              <p:pRg st="3" end="3"/>
                                            </p:txEl>
                                          </p:spTgt>
                                        </p:tgtEl>
                                        <p:attrNameLst>
                                          <p:attrName>ppt_x</p:attrName>
                                          <p:attrName>ppt_y</p:attrName>
                                        </p:attrNameLst>
                                      </p:cBhvr>
                                    </p:animMotion>
                                    <p:animEffect transition="in" filter="fade">
                                      <p:cBhvr>
                                        <p:cTn id="29" dur="10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 calcmode="lin" valueType="num">
                                      <p:cBhvr additive="base">
                                        <p:cTn id="34"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563562"/>
          </a:xfrm>
        </p:spPr>
        <p:txBody>
          <a:bodyPr>
            <a:noAutofit/>
          </a:bodyPr>
          <a:lstStyle/>
          <a:p>
            <a:pPr algn="ctr"/>
            <a:r>
              <a:rPr lang="en-AU" sz="4800" b="1" dirty="0" smtClean="0">
                <a:solidFill>
                  <a:srgbClr val="00B0F0"/>
                </a:solidFill>
              </a:rPr>
              <a:t>  Course Description</a:t>
            </a:r>
            <a:r>
              <a:rPr lang="en-AU" sz="4800" dirty="0" smtClean="0">
                <a:solidFill>
                  <a:srgbClr val="00B0F0"/>
                </a:solidFill>
              </a:rPr>
              <a:t> </a:t>
            </a:r>
            <a:endParaRPr lang="en-US" sz="4800" dirty="0">
              <a:solidFill>
                <a:srgbClr val="00B0F0"/>
              </a:solidFill>
            </a:endParaRPr>
          </a:p>
        </p:txBody>
      </p:sp>
      <p:graphicFrame>
        <p:nvGraphicFramePr>
          <p:cNvPr id="4" name="Table 3"/>
          <p:cNvGraphicFramePr>
            <a:graphicFrameLocks noGrp="1"/>
          </p:cNvGraphicFramePr>
          <p:nvPr/>
        </p:nvGraphicFramePr>
        <p:xfrm>
          <a:off x="533400" y="1143000"/>
          <a:ext cx="8001001" cy="5151641"/>
        </p:xfrm>
        <a:graphic>
          <a:graphicData uri="http://schemas.openxmlformats.org/drawingml/2006/table">
            <a:tbl>
              <a:tblPr>
                <a:tableStyleId>{3C2FFA5D-87B4-456A-9821-1D502468CF0F}</a:tableStyleId>
              </a:tblPr>
              <a:tblGrid>
                <a:gridCol w="5715000"/>
                <a:gridCol w="1219200"/>
                <a:gridCol w="1066801"/>
              </a:tblGrid>
              <a:tr h="271736">
                <a:tc gridSpan="3">
                  <a:txBody>
                    <a:bodyPr/>
                    <a:lstStyle/>
                    <a:p>
                      <a:pPr marL="0" marR="0" algn="ctr">
                        <a:spcBef>
                          <a:spcPts val="0"/>
                        </a:spcBef>
                        <a:spcAft>
                          <a:spcPts val="0"/>
                        </a:spcAft>
                      </a:pPr>
                      <a:r>
                        <a:rPr lang="en-AU" sz="2000" dirty="0" smtClean="0"/>
                        <a:t>Topics </a:t>
                      </a:r>
                      <a:r>
                        <a:rPr lang="en-AU" sz="2000" dirty="0"/>
                        <a:t>to be Covered </a:t>
                      </a:r>
                      <a:endParaRPr lang="en-US" sz="2000" dirty="0">
                        <a:latin typeface="Times New Roman"/>
                        <a:ea typeface="Times New Roman"/>
                        <a:cs typeface="Arial"/>
                      </a:endParaRPr>
                    </a:p>
                  </a:txBody>
                  <a:tcPr marL="68580" marR="68580" marT="0" marB="0"/>
                </a:tc>
                <a:tc hMerge="1">
                  <a:txBody>
                    <a:bodyPr/>
                    <a:lstStyle/>
                    <a:p>
                      <a:endParaRPr lang="en-US"/>
                    </a:p>
                  </a:txBody>
                  <a:tcPr/>
                </a:tc>
                <a:tc hMerge="1">
                  <a:txBody>
                    <a:bodyPr/>
                    <a:lstStyle/>
                    <a:p>
                      <a:endParaRPr lang="en-US"/>
                    </a:p>
                  </a:txBody>
                  <a:tcPr/>
                </a:tc>
              </a:tr>
              <a:tr h="815209">
                <a:tc>
                  <a:txBody>
                    <a:bodyPr/>
                    <a:lstStyle/>
                    <a:p>
                      <a:pPr marL="0" marR="0" algn="ctr">
                        <a:spcBef>
                          <a:spcPts val="0"/>
                        </a:spcBef>
                        <a:spcAft>
                          <a:spcPts val="0"/>
                        </a:spcAft>
                      </a:pPr>
                      <a:r>
                        <a:rPr lang="fr-FR" sz="2000" dirty="0" err="1"/>
                        <a:t>Topic</a:t>
                      </a:r>
                      <a:endParaRPr lang="en-US" sz="2000" dirty="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No of</a:t>
                      </a:r>
                      <a:endParaRPr lang="en-US" sz="2000"/>
                    </a:p>
                    <a:p>
                      <a:pPr marL="0" marR="0" algn="ctr">
                        <a:spcBef>
                          <a:spcPts val="0"/>
                        </a:spcBef>
                        <a:spcAft>
                          <a:spcPts val="0"/>
                        </a:spcAft>
                      </a:pPr>
                      <a:r>
                        <a:rPr lang="en-AU" sz="2000"/>
                        <a:t>Weeks</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Contact hours</a:t>
                      </a:r>
                      <a:endParaRPr lang="en-US" sz="2000">
                        <a:latin typeface="Times New Roman"/>
                        <a:ea typeface="Times New Roman"/>
                        <a:cs typeface="Arial"/>
                      </a:endParaRPr>
                    </a:p>
                  </a:txBody>
                  <a:tcPr marL="68580" marR="68580" marT="0" marB="0"/>
                </a:tc>
              </a:tr>
              <a:tr h="543473">
                <a:tc>
                  <a:txBody>
                    <a:bodyPr/>
                    <a:lstStyle/>
                    <a:p>
                      <a:pPr marL="0" marR="0">
                        <a:spcBef>
                          <a:spcPts val="0"/>
                        </a:spcBef>
                        <a:spcAft>
                          <a:spcPts val="0"/>
                        </a:spcAft>
                      </a:pPr>
                      <a:r>
                        <a:rPr lang="en-AU" sz="2000"/>
                        <a:t>- Historical review of plant taxonomy (industrial , natural, evolution)</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1</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r>
              <a:tr h="271736">
                <a:tc>
                  <a:txBody>
                    <a:bodyPr/>
                    <a:lstStyle/>
                    <a:p>
                      <a:pPr marL="0" marR="0">
                        <a:spcBef>
                          <a:spcPts val="0"/>
                        </a:spcBef>
                        <a:spcAft>
                          <a:spcPts val="0"/>
                        </a:spcAft>
                      </a:pPr>
                      <a:r>
                        <a:rPr lang="en-AU" sz="2000"/>
                        <a:t>-  Nomenclature </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1</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r>
              <a:tr h="815209">
                <a:tc>
                  <a:txBody>
                    <a:bodyPr/>
                    <a:lstStyle/>
                    <a:p>
                      <a:pPr marL="0" marR="0">
                        <a:spcBef>
                          <a:spcPts val="0"/>
                        </a:spcBef>
                        <a:spcAft>
                          <a:spcPts val="0"/>
                        </a:spcAft>
                      </a:pPr>
                      <a:r>
                        <a:rPr lang="en-AU" sz="2000"/>
                        <a:t>- Classic taxonomy (morphological taxonomy of vegetation and floral characters – Fruits and seed characters. </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5</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r>
              <a:tr h="271736">
                <a:tc>
                  <a:txBody>
                    <a:bodyPr/>
                    <a:lstStyle/>
                    <a:p>
                      <a:pPr marL="0" marR="0">
                        <a:spcBef>
                          <a:spcPts val="0"/>
                        </a:spcBef>
                        <a:spcAft>
                          <a:spcPts val="0"/>
                        </a:spcAft>
                      </a:pPr>
                      <a:r>
                        <a:rPr lang="en-AU" sz="2000"/>
                        <a:t>- Key to taxonomical unites.</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1</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r>
              <a:tr h="271736">
                <a:tc>
                  <a:txBody>
                    <a:bodyPr/>
                    <a:lstStyle/>
                    <a:p>
                      <a:pPr marL="0" marR="0">
                        <a:spcBef>
                          <a:spcPts val="0"/>
                        </a:spcBef>
                        <a:spcAft>
                          <a:spcPts val="0"/>
                        </a:spcAft>
                      </a:pPr>
                      <a:r>
                        <a:rPr lang="en-AU" sz="2000"/>
                        <a:t>- Fertilization and seed formation</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r>
              <a:tr h="271736">
                <a:tc>
                  <a:txBody>
                    <a:bodyPr/>
                    <a:lstStyle/>
                    <a:p>
                      <a:pPr marL="0" marR="0">
                        <a:spcBef>
                          <a:spcPts val="0"/>
                        </a:spcBef>
                        <a:spcAft>
                          <a:spcPts val="0"/>
                        </a:spcAft>
                      </a:pPr>
                      <a:r>
                        <a:rPr lang="en-AU" sz="2000"/>
                        <a:t>- The different kinds of fruits</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r>
              <a:tr h="543473">
                <a:tc>
                  <a:txBody>
                    <a:bodyPr/>
                    <a:lstStyle/>
                    <a:p>
                      <a:pPr marL="0" marR="0">
                        <a:spcBef>
                          <a:spcPts val="0"/>
                        </a:spcBef>
                        <a:spcAft>
                          <a:spcPts val="0"/>
                        </a:spcAft>
                      </a:pPr>
                      <a:r>
                        <a:rPr lang="en-AU" sz="2000"/>
                        <a:t>- The  sexual differentiations of flowers and their fertilization</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r>
              <a:tr h="339416">
                <a:tc>
                  <a:txBody>
                    <a:bodyPr/>
                    <a:lstStyle/>
                    <a:p>
                      <a:pPr marL="0" marR="0">
                        <a:spcBef>
                          <a:spcPts val="0"/>
                        </a:spcBef>
                        <a:spcAft>
                          <a:spcPts val="0"/>
                        </a:spcAft>
                      </a:pPr>
                      <a:endParaRPr lang="en-US" sz="2000" dirty="0">
                        <a:latin typeface="Times New Roman"/>
                        <a:ea typeface="Times New Roman"/>
                        <a:cs typeface="Arial"/>
                      </a:endParaRPr>
                    </a:p>
                  </a:txBody>
                  <a:tcPr marL="68580" marR="68580" marT="0" marB="0"/>
                </a:tc>
                <a:tc>
                  <a:txBody>
                    <a:bodyPr/>
                    <a:lstStyle/>
                    <a:p>
                      <a:pPr marL="0" marR="0" algn="ctr">
                        <a:spcBef>
                          <a:spcPts val="0"/>
                        </a:spcBef>
                        <a:spcAft>
                          <a:spcPts val="0"/>
                        </a:spcAft>
                      </a:pP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endParaRPr lang="en-US" sz="2000">
                        <a:latin typeface="Times New Roman"/>
                        <a:ea typeface="Times New Roman"/>
                        <a:cs typeface="Arial"/>
                      </a:endParaRPr>
                    </a:p>
                  </a:txBody>
                  <a:tcPr marL="68580" marR="68580" marT="0" marB="0"/>
                </a:tc>
              </a:tr>
              <a:tr h="339416">
                <a:tc>
                  <a:txBody>
                    <a:bodyPr/>
                    <a:lstStyle/>
                    <a:p>
                      <a:pPr marL="0" marR="0">
                        <a:spcBef>
                          <a:spcPts val="0"/>
                        </a:spcBef>
                        <a:spcAft>
                          <a:spcPts val="0"/>
                        </a:spcAft>
                      </a:pP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14</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dirty="0"/>
                        <a:t>14</a:t>
                      </a:r>
                      <a:endParaRPr lang="en-US" sz="2000" dirty="0">
                        <a:latin typeface="Times New Roman"/>
                        <a:ea typeface="Times New Roman"/>
                        <a:cs typeface="Arial"/>
                      </a:endParaRPr>
                    </a:p>
                  </a:txBody>
                  <a:tcPr marL="68580" marR="68580" marT="0" marB="0"/>
                </a:tc>
              </a:tr>
            </a:tbl>
          </a:graphicData>
        </a:graphic>
      </p:graphicFrame>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1000" fill="hold"/>
                                        <p:tgtEl>
                                          <p:spTgt spid="4"/>
                                        </p:tgtEl>
                                        <p:attrNameLst>
                                          <p:attrName>ppt_w</p:attrName>
                                        </p:attrNameLst>
                                      </p:cBhvr>
                                      <p:tavLst>
                                        <p:tav tm="0">
                                          <p:val>
                                            <p:fltVal val="0"/>
                                          </p:val>
                                        </p:tav>
                                        <p:tav tm="100000">
                                          <p:val>
                                            <p:strVal val="#ppt_w"/>
                                          </p:val>
                                        </p:tav>
                                      </p:tavLst>
                                    </p:anim>
                                    <p:anim calcmode="lin" valueType="num">
                                      <p:cBhvr>
                                        <p:cTn id="16" dur="1000" fill="hold"/>
                                        <p:tgtEl>
                                          <p:spTgt spid="4"/>
                                        </p:tgtEl>
                                        <p:attrNameLst>
                                          <p:attrName>ppt_h</p:attrName>
                                        </p:attrNameLst>
                                      </p:cBhvr>
                                      <p:tavLst>
                                        <p:tav tm="0">
                                          <p:val>
                                            <p:fltVal val="0"/>
                                          </p:val>
                                        </p:tav>
                                        <p:tav tm="100000">
                                          <p:val>
                                            <p:strVal val="#ppt_h"/>
                                          </p:val>
                                        </p:tav>
                                      </p:tavLst>
                                    </p:anim>
                                    <p:anim calcmode="lin" valueType="num">
                                      <p:cBhvr>
                                        <p:cTn id="17"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b="1" dirty="0" smtClean="0">
                <a:solidFill>
                  <a:srgbClr val="FFFF00"/>
                </a:solidFill>
              </a:rPr>
              <a:t>connective</a:t>
            </a:r>
            <a:endParaRPr lang="en-US" dirty="0"/>
          </a:p>
        </p:txBody>
      </p:sp>
      <p:sp>
        <p:nvSpPr>
          <p:cNvPr id="3" name="Content Placeholder 2"/>
          <p:cNvSpPr>
            <a:spLocks noGrp="1"/>
          </p:cNvSpPr>
          <p:nvPr>
            <p:ph idx="1"/>
          </p:nvPr>
        </p:nvSpPr>
        <p:spPr>
          <a:xfrm>
            <a:off x="457200" y="1447800"/>
            <a:ext cx="8382000" cy="2667000"/>
          </a:xfrm>
        </p:spPr>
        <p:txBody>
          <a:bodyPr>
            <a:noAutofit/>
          </a:bodyPr>
          <a:lstStyle/>
          <a:p>
            <a:pPr algn="just">
              <a:buNone/>
            </a:pPr>
            <a:r>
              <a:rPr lang="en-US" sz="3200" dirty="0" smtClean="0"/>
              <a:t>The part of the stamen joining the anther cells:</a:t>
            </a:r>
          </a:p>
          <a:p>
            <a:pPr algn="just">
              <a:buNone/>
            </a:pPr>
            <a:r>
              <a:rPr lang="en-US" sz="3200" dirty="0" smtClean="0">
                <a:solidFill>
                  <a:srgbClr val="FFC000"/>
                </a:solidFill>
              </a:rPr>
              <a:t>Types of connective:</a:t>
            </a:r>
          </a:p>
          <a:p>
            <a:pPr marL="550926" indent="-514350" algn="just">
              <a:buClr>
                <a:srgbClr val="FFC000"/>
              </a:buClr>
              <a:buSzPct val="100000"/>
              <a:buFont typeface="+mj-lt"/>
              <a:buAutoNum type="arabicPeriod"/>
            </a:pPr>
            <a:r>
              <a:rPr lang="en-US" sz="3200" dirty="0" smtClean="0"/>
              <a:t>Attached by the back, </a:t>
            </a:r>
            <a:r>
              <a:rPr lang="en-US" sz="3200" dirty="0" err="1" smtClean="0">
                <a:solidFill>
                  <a:srgbClr val="FF0000"/>
                </a:solidFill>
              </a:rPr>
              <a:t>Dorsifixed</a:t>
            </a:r>
            <a:r>
              <a:rPr lang="en-US" sz="3200" dirty="0" smtClean="0">
                <a:solidFill>
                  <a:srgbClr val="FF0000"/>
                </a:solidFill>
              </a:rPr>
              <a:t> </a:t>
            </a:r>
            <a:r>
              <a:rPr lang="en-US" sz="3200" dirty="0" smtClean="0"/>
              <a:t>, as in </a:t>
            </a:r>
            <a:r>
              <a:rPr lang="en-US" sz="3200" dirty="0" err="1" smtClean="0"/>
              <a:t>Mangnolia</a:t>
            </a:r>
            <a:r>
              <a:rPr lang="en-US" sz="3200" dirty="0" smtClean="0"/>
              <a:t>.</a:t>
            </a:r>
          </a:p>
        </p:txBody>
      </p:sp>
      <p:pic>
        <p:nvPicPr>
          <p:cNvPr id="4" name="Picture 4"/>
          <p:cNvPicPr>
            <a:picLocks noChangeAspect="1" noChangeArrowheads="1"/>
          </p:cNvPicPr>
          <p:nvPr/>
        </p:nvPicPr>
        <p:blipFill>
          <a:blip r:embed="rId2" cstate="email"/>
          <a:srcRect/>
          <a:stretch>
            <a:fillRect/>
          </a:stretch>
        </p:blipFill>
        <p:spPr bwMode="auto">
          <a:xfrm>
            <a:off x="6248400" y="3909111"/>
            <a:ext cx="2554287" cy="2948889"/>
          </a:xfrm>
          <a:prstGeom prst="rect">
            <a:avLst/>
          </a:prstGeom>
          <a:noFill/>
          <a:ln w="9525">
            <a:noFill/>
            <a:miter lim="800000"/>
            <a:headEnd/>
            <a:tailEnd/>
          </a:ln>
          <a:effectLst/>
        </p:spPr>
      </p:pic>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ppt_w*0.05"/>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anim calcmode="lin" valueType="num">
                                      <p:cBhvr>
                                        <p:cTn id="9" dur="500" fill="hold"/>
                                        <p:tgtEl>
                                          <p:spTgt spid="4"/>
                                        </p:tgtEl>
                                        <p:attrNameLst>
                                          <p:attrName>ppt_x</p:attrName>
                                        </p:attrNameLst>
                                      </p:cBhvr>
                                      <p:tavLst>
                                        <p:tav tm="0">
                                          <p:val>
                                            <p:strVal val="#ppt_x-.2"/>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animEffect transition="in" filter="fade">
                                      <p:cBhvr>
                                        <p:cTn id="11" dur="5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25" presetClass="entr" presetSubtype="0" fill="hold" grpId="0" nodeType="click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17"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18"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9" dur="1000" fill="hold"/>
                                        <p:tgtEl>
                                          <p:spTgt spid="2"/>
                                        </p:tgtEl>
                                        <p:attrNameLst>
                                          <p:attrName>ppt_h</p:attrName>
                                        </p:attrNameLst>
                                      </p:cBhvr>
                                      <p:tavLst>
                                        <p:tav tm="0">
                                          <p:val>
                                            <p:strVal val="#ppt_h"/>
                                          </p:val>
                                        </p:tav>
                                        <p:tav tm="100000">
                                          <p:val>
                                            <p:strVal val="#ppt_h"/>
                                          </p:val>
                                        </p:tav>
                                      </p:tavLst>
                                    </p:anim>
                                    <p:anim calcmode="lin" valueType="num">
                                      <p:cBhvr>
                                        <p:cTn id="20"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21"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22"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23" dur="1000" decel="50000">
                                          <p:stCondLst>
                                            <p:cond delay="0"/>
                                          </p:stCondLst>
                                        </p:cTn>
                                        <p:tgtEl>
                                          <p:spTgt spid="2"/>
                                        </p:tgtEl>
                                      </p:cBhvr>
                                    </p:animEffect>
                                  </p:childTnLst>
                                </p:cTn>
                              </p:par>
                            </p:childTnLst>
                          </p:cTn>
                        </p:par>
                      </p:childTnLst>
                    </p:cTn>
                  </p:par>
                  <p:par>
                    <p:cTn id="24" fill="hold">
                      <p:stCondLst>
                        <p:cond delay="indefinite"/>
                      </p:stCondLst>
                      <p:childTnLst>
                        <p:par>
                          <p:cTn id="25" fill="hold">
                            <p:stCondLst>
                              <p:cond delay="0"/>
                            </p:stCondLst>
                            <p:childTnLst>
                              <p:par>
                                <p:cTn id="26" presetID="54" presetClass="entr" presetSubtype="0" accel="100000" fill="hold" grpId="0" nodeType="clickEffect">
                                  <p:stCondLst>
                                    <p:cond delay="0"/>
                                  </p:stCondLst>
                                  <p:childTnLst>
                                    <p:set>
                                      <p:cBhvr>
                                        <p:cTn id="27" dur="1" fill="hold">
                                          <p:stCondLst>
                                            <p:cond delay="0"/>
                                          </p:stCondLst>
                                        </p:cTn>
                                        <p:tgtEl>
                                          <p:spTgt spid="3">
                                            <p:txEl>
                                              <p:pRg st="0" end="0"/>
                                            </p:txEl>
                                          </p:spTgt>
                                        </p:tgtEl>
                                        <p:attrNameLst>
                                          <p:attrName>style.visibility</p:attrName>
                                        </p:attrNameLst>
                                      </p:cBhvr>
                                      <p:to>
                                        <p:strVal val="visible"/>
                                      </p:to>
                                    </p:set>
                                    <p:anim calcmode="lin" valueType="num">
                                      <p:cBhvr>
                                        <p:cTn id="28" dur="500" fill="hold"/>
                                        <p:tgtEl>
                                          <p:spTgt spid="3">
                                            <p:txEl>
                                              <p:pRg st="0" end="0"/>
                                            </p:txEl>
                                          </p:spTgt>
                                        </p:tgtEl>
                                        <p:attrNameLst>
                                          <p:attrName>ppt_w</p:attrName>
                                        </p:attrNameLst>
                                      </p:cBhvr>
                                      <p:tavLst>
                                        <p:tav tm="0">
                                          <p:val>
                                            <p:strVal val="#ppt_w*0.05"/>
                                          </p:val>
                                        </p:tav>
                                        <p:tav tm="100000">
                                          <p:val>
                                            <p:strVal val="#ppt_w"/>
                                          </p:val>
                                        </p:tav>
                                      </p:tavLst>
                                    </p:anim>
                                    <p:anim calcmode="lin" valueType="num">
                                      <p:cBhvr>
                                        <p:cTn id="29" dur="5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30" dur="5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32" dur="500"/>
                                        <p:tgtEl>
                                          <p:spTgt spid="3">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4" presetClass="entr" presetSubtype="0" accel="100000" fill="hold" grpId="0" nodeType="clickEffect">
                                  <p:stCondLst>
                                    <p:cond delay="0"/>
                                  </p:stCondLst>
                                  <p:childTnLst>
                                    <p:set>
                                      <p:cBhvr>
                                        <p:cTn id="36" dur="1" fill="hold">
                                          <p:stCondLst>
                                            <p:cond delay="0"/>
                                          </p:stCondLst>
                                        </p:cTn>
                                        <p:tgtEl>
                                          <p:spTgt spid="3">
                                            <p:txEl>
                                              <p:pRg st="1" end="1"/>
                                            </p:txEl>
                                          </p:spTgt>
                                        </p:tgtEl>
                                        <p:attrNameLst>
                                          <p:attrName>style.visibility</p:attrName>
                                        </p:attrNameLst>
                                      </p:cBhvr>
                                      <p:to>
                                        <p:strVal val="visible"/>
                                      </p:to>
                                    </p:set>
                                    <p:anim calcmode="lin" valueType="num">
                                      <p:cBhvr>
                                        <p:cTn id="37" dur="500" fill="hold"/>
                                        <p:tgtEl>
                                          <p:spTgt spid="3">
                                            <p:txEl>
                                              <p:pRg st="1" end="1"/>
                                            </p:txEl>
                                          </p:spTgt>
                                        </p:tgtEl>
                                        <p:attrNameLst>
                                          <p:attrName>ppt_w</p:attrName>
                                        </p:attrNameLst>
                                      </p:cBhvr>
                                      <p:tavLst>
                                        <p:tav tm="0">
                                          <p:val>
                                            <p:strVal val="#ppt_w*0.05"/>
                                          </p:val>
                                        </p:tav>
                                        <p:tav tm="100000">
                                          <p:val>
                                            <p:strVal val="#ppt_w"/>
                                          </p:val>
                                        </p:tav>
                                      </p:tavLst>
                                    </p:anim>
                                    <p:anim calcmode="lin" valueType="num">
                                      <p:cBhvr>
                                        <p:cTn id="38" dur="5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39" dur="5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40" dur="500" fill="hold"/>
                                        <p:tgtEl>
                                          <p:spTgt spid="3">
                                            <p:txEl>
                                              <p:pRg st="1" end="1"/>
                                            </p:txEl>
                                          </p:spTgt>
                                        </p:tgtEl>
                                        <p:attrNameLst>
                                          <p:attrName>ppt_y</p:attrName>
                                        </p:attrNameLst>
                                      </p:cBhvr>
                                      <p:tavLst>
                                        <p:tav tm="0">
                                          <p:val>
                                            <p:strVal val="#ppt_y"/>
                                          </p:val>
                                        </p:tav>
                                        <p:tav tm="100000">
                                          <p:val>
                                            <p:strVal val="#ppt_y"/>
                                          </p:val>
                                        </p:tav>
                                      </p:tavLst>
                                    </p:anim>
                                    <p:animEffect transition="in" filter="fade">
                                      <p:cBhvr>
                                        <p:cTn id="41" dur="500"/>
                                        <p:tgtEl>
                                          <p:spTgt spid="3">
                                            <p:txEl>
                                              <p:pRg st="1" end="1"/>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54" presetClass="entr" presetSubtype="0" accel="100000" fill="hold" grpId="0" nodeType="clickEffect">
                                  <p:stCondLst>
                                    <p:cond delay="0"/>
                                  </p:stCondLst>
                                  <p:childTnLst>
                                    <p:set>
                                      <p:cBhvr>
                                        <p:cTn id="45" dur="1" fill="hold">
                                          <p:stCondLst>
                                            <p:cond delay="0"/>
                                          </p:stCondLst>
                                        </p:cTn>
                                        <p:tgtEl>
                                          <p:spTgt spid="3">
                                            <p:txEl>
                                              <p:pRg st="2" end="2"/>
                                            </p:txEl>
                                          </p:spTgt>
                                        </p:tgtEl>
                                        <p:attrNameLst>
                                          <p:attrName>style.visibility</p:attrName>
                                        </p:attrNameLst>
                                      </p:cBhvr>
                                      <p:to>
                                        <p:strVal val="visible"/>
                                      </p:to>
                                    </p:set>
                                    <p:anim calcmode="lin" valueType="num">
                                      <p:cBhvr>
                                        <p:cTn id="46" dur="500" fill="hold"/>
                                        <p:tgtEl>
                                          <p:spTgt spid="3">
                                            <p:txEl>
                                              <p:pRg st="2" end="2"/>
                                            </p:txEl>
                                          </p:spTgt>
                                        </p:tgtEl>
                                        <p:attrNameLst>
                                          <p:attrName>ppt_w</p:attrName>
                                        </p:attrNameLst>
                                      </p:cBhvr>
                                      <p:tavLst>
                                        <p:tav tm="0">
                                          <p:val>
                                            <p:strVal val="#ppt_w*0.05"/>
                                          </p:val>
                                        </p:tav>
                                        <p:tav tm="100000">
                                          <p:val>
                                            <p:strVal val="#ppt_w"/>
                                          </p:val>
                                        </p:tav>
                                      </p:tavLst>
                                    </p:anim>
                                    <p:anim calcmode="lin" valueType="num">
                                      <p:cBhvr>
                                        <p:cTn id="47" dur="5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48" dur="5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49" dur="500" fill="hold"/>
                                        <p:tgtEl>
                                          <p:spTgt spid="3">
                                            <p:txEl>
                                              <p:pRg st="2" end="2"/>
                                            </p:txEl>
                                          </p:spTgt>
                                        </p:tgtEl>
                                        <p:attrNameLst>
                                          <p:attrName>ppt_y</p:attrName>
                                        </p:attrNameLst>
                                      </p:cBhvr>
                                      <p:tavLst>
                                        <p:tav tm="0">
                                          <p:val>
                                            <p:strVal val="#ppt_y"/>
                                          </p:val>
                                        </p:tav>
                                        <p:tav tm="100000">
                                          <p:val>
                                            <p:strVal val="#ppt_y"/>
                                          </p:val>
                                        </p:tav>
                                      </p:tavLst>
                                    </p:anim>
                                    <p:animEffect transition="in" filter="fade">
                                      <p:cBhvr>
                                        <p:cTn id="50" dur="500"/>
                                        <p:tgtEl>
                                          <p:spTgt spid="3">
                                            <p:txEl>
                                              <p:pRg st="2" end="2"/>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54" presetClass="entr" presetSubtype="0" accel="100000" fill="hold" nodeType="clickEffect">
                                  <p:stCondLst>
                                    <p:cond delay="0"/>
                                  </p:stCondLst>
                                  <p:childTnLst>
                                    <p:set>
                                      <p:cBhvr>
                                        <p:cTn id="54" dur="1" fill="hold">
                                          <p:stCondLst>
                                            <p:cond delay="0"/>
                                          </p:stCondLst>
                                        </p:cTn>
                                        <p:tgtEl>
                                          <p:spTgt spid="4"/>
                                        </p:tgtEl>
                                        <p:attrNameLst>
                                          <p:attrName>style.visibility</p:attrName>
                                        </p:attrNameLst>
                                      </p:cBhvr>
                                      <p:to>
                                        <p:strVal val="visible"/>
                                      </p:to>
                                    </p:set>
                                    <p:anim calcmode="lin" valueType="num">
                                      <p:cBhvr>
                                        <p:cTn id="55" dur="500" fill="hold"/>
                                        <p:tgtEl>
                                          <p:spTgt spid="4"/>
                                        </p:tgtEl>
                                        <p:attrNameLst>
                                          <p:attrName>ppt_w</p:attrName>
                                        </p:attrNameLst>
                                      </p:cBhvr>
                                      <p:tavLst>
                                        <p:tav tm="0">
                                          <p:val>
                                            <p:strVal val="#ppt_w*0.05"/>
                                          </p:val>
                                        </p:tav>
                                        <p:tav tm="100000">
                                          <p:val>
                                            <p:strVal val="#ppt_w"/>
                                          </p:val>
                                        </p:tav>
                                      </p:tavLst>
                                    </p:anim>
                                    <p:anim calcmode="lin" valueType="num">
                                      <p:cBhvr>
                                        <p:cTn id="56" dur="500" fill="hold"/>
                                        <p:tgtEl>
                                          <p:spTgt spid="4"/>
                                        </p:tgtEl>
                                        <p:attrNameLst>
                                          <p:attrName>ppt_h</p:attrName>
                                        </p:attrNameLst>
                                      </p:cBhvr>
                                      <p:tavLst>
                                        <p:tav tm="0">
                                          <p:val>
                                            <p:strVal val="#ppt_h"/>
                                          </p:val>
                                        </p:tav>
                                        <p:tav tm="100000">
                                          <p:val>
                                            <p:strVal val="#ppt_h"/>
                                          </p:val>
                                        </p:tav>
                                      </p:tavLst>
                                    </p:anim>
                                    <p:anim calcmode="lin" valueType="num">
                                      <p:cBhvr>
                                        <p:cTn id="57" dur="500" fill="hold"/>
                                        <p:tgtEl>
                                          <p:spTgt spid="4"/>
                                        </p:tgtEl>
                                        <p:attrNameLst>
                                          <p:attrName>ppt_x</p:attrName>
                                        </p:attrNameLst>
                                      </p:cBhvr>
                                      <p:tavLst>
                                        <p:tav tm="0">
                                          <p:val>
                                            <p:strVal val="#ppt_x-.2"/>
                                          </p:val>
                                        </p:tav>
                                        <p:tav tm="100000">
                                          <p:val>
                                            <p:strVal val="#ppt_x"/>
                                          </p:val>
                                        </p:tav>
                                      </p:tavLst>
                                    </p:anim>
                                    <p:anim calcmode="lin" valueType="num">
                                      <p:cBhvr>
                                        <p:cTn id="58" dur="500" fill="hold"/>
                                        <p:tgtEl>
                                          <p:spTgt spid="4"/>
                                        </p:tgtEl>
                                        <p:attrNameLst>
                                          <p:attrName>ppt_y</p:attrName>
                                        </p:attrNameLst>
                                      </p:cBhvr>
                                      <p:tavLst>
                                        <p:tav tm="0">
                                          <p:val>
                                            <p:strVal val="#ppt_y"/>
                                          </p:val>
                                        </p:tav>
                                        <p:tav tm="100000">
                                          <p:val>
                                            <p:strVal val="#ppt_y"/>
                                          </p:val>
                                        </p:tav>
                                      </p:tavLst>
                                    </p:anim>
                                    <p:animEffect transition="in" filter="fade">
                                      <p:cBhvr>
                                        <p:cTn id="5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914400"/>
            <a:ext cx="8229600" cy="1077218"/>
          </a:xfrm>
          <a:prstGeom prst="rect">
            <a:avLst/>
          </a:prstGeom>
        </p:spPr>
        <p:txBody>
          <a:bodyPr wrap="square">
            <a:spAutoFit/>
          </a:bodyPr>
          <a:lstStyle/>
          <a:p>
            <a:pPr marL="514350" indent="-514350">
              <a:buClr>
                <a:srgbClr val="FFC000"/>
              </a:buClr>
              <a:buFont typeface="+mj-lt"/>
              <a:buAutoNum type="arabicPeriod" startAt="2"/>
            </a:pPr>
            <a:r>
              <a:rPr lang="en-US" sz="3200" dirty="0" smtClean="0"/>
              <a:t>attached at the base</a:t>
            </a:r>
            <a:r>
              <a:rPr lang="en-US" sz="3200" dirty="0" smtClean="0">
                <a:solidFill>
                  <a:srgbClr val="FFC000"/>
                </a:solidFill>
              </a:rPr>
              <a:t>,  (</a:t>
            </a:r>
            <a:r>
              <a:rPr lang="en-US" sz="3200" dirty="0" err="1" smtClean="0">
                <a:solidFill>
                  <a:srgbClr val="FF0000"/>
                </a:solidFill>
              </a:rPr>
              <a:t>Basifixed</a:t>
            </a:r>
            <a:r>
              <a:rPr lang="en-US" sz="3200" dirty="0" smtClean="0">
                <a:solidFill>
                  <a:srgbClr val="FFC000"/>
                </a:solidFill>
              </a:rPr>
              <a:t>) ,as in most of the floral plants (</a:t>
            </a:r>
            <a:r>
              <a:rPr lang="en-US" sz="3200" dirty="0" err="1" smtClean="0">
                <a:solidFill>
                  <a:srgbClr val="FF0000"/>
                </a:solidFill>
              </a:rPr>
              <a:t>Ranunculaceae</a:t>
            </a:r>
            <a:r>
              <a:rPr lang="en-US" sz="3200" dirty="0" smtClean="0">
                <a:solidFill>
                  <a:srgbClr val="FFC000"/>
                </a:solidFill>
              </a:rPr>
              <a:t> </a:t>
            </a:r>
            <a:r>
              <a:rPr lang="en-US" dirty="0" smtClean="0"/>
              <a:t>)</a:t>
            </a:r>
            <a:endParaRPr lang="en-US" dirty="0" smtClean="0">
              <a:solidFill>
                <a:srgbClr val="FF0000"/>
              </a:solidFill>
            </a:endParaRPr>
          </a:p>
        </p:txBody>
      </p:sp>
      <p:pic>
        <p:nvPicPr>
          <p:cNvPr id="7" name="Picture 5"/>
          <p:cNvPicPr>
            <a:picLocks noChangeAspect="1" noChangeArrowheads="1"/>
          </p:cNvPicPr>
          <p:nvPr/>
        </p:nvPicPr>
        <p:blipFill>
          <a:blip r:embed="rId2" cstate="email"/>
          <a:srcRect/>
          <a:stretch>
            <a:fillRect/>
          </a:stretch>
        </p:blipFill>
        <p:spPr bwMode="auto">
          <a:xfrm>
            <a:off x="5257800" y="2895600"/>
            <a:ext cx="2998959" cy="3384302"/>
          </a:xfrm>
          <a:prstGeom prst="rect">
            <a:avLst/>
          </a:prstGeom>
          <a:noFill/>
          <a:ln w="9525">
            <a:noFill/>
            <a:miter lim="800000"/>
            <a:headEnd/>
            <a:tailEnd/>
          </a:ln>
          <a:effectLst/>
        </p:spPr>
      </p:pic>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4" presetClass="entr" presetSubtype="0" accel="10000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strVal val="#ppt_w*0.05"/>
                                          </p:val>
                                        </p:tav>
                                        <p:tav tm="100000">
                                          <p:val>
                                            <p:strVal val="#ppt_w"/>
                                          </p:val>
                                        </p:tav>
                                      </p:tavLst>
                                    </p:anim>
                                    <p:anim calcmode="lin" valueType="num">
                                      <p:cBhvr>
                                        <p:cTn id="14" dur="500" fill="hold"/>
                                        <p:tgtEl>
                                          <p:spTgt spid="7"/>
                                        </p:tgtEl>
                                        <p:attrNameLst>
                                          <p:attrName>ppt_h</p:attrName>
                                        </p:attrNameLst>
                                      </p:cBhvr>
                                      <p:tavLst>
                                        <p:tav tm="0">
                                          <p:val>
                                            <p:strVal val="#ppt_h"/>
                                          </p:val>
                                        </p:tav>
                                        <p:tav tm="100000">
                                          <p:val>
                                            <p:strVal val="#ppt_h"/>
                                          </p:val>
                                        </p:tav>
                                      </p:tavLst>
                                    </p:anim>
                                    <p:anim calcmode="lin" valueType="num">
                                      <p:cBhvr>
                                        <p:cTn id="15" dur="500" fill="hold"/>
                                        <p:tgtEl>
                                          <p:spTgt spid="7"/>
                                        </p:tgtEl>
                                        <p:attrNameLst>
                                          <p:attrName>ppt_x</p:attrName>
                                        </p:attrNameLst>
                                      </p:cBhvr>
                                      <p:tavLst>
                                        <p:tav tm="0">
                                          <p:val>
                                            <p:strVal val="#ppt_x-.2"/>
                                          </p:val>
                                        </p:tav>
                                        <p:tav tm="100000">
                                          <p:val>
                                            <p:strVal val="#ppt_x"/>
                                          </p:val>
                                        </p:tav>
                                      </p:tavLst>
                                    </p:anim>
                                    <p:anim calcmode="lin" valueType="num">
                                      <p:cBhvr>
                                        <p:cTn id="16" dur="500" fill="hold"/>
                                        <p:tgtEl>
                                          <p:spTgt spid="7"/>
                                        </p:tgtEl>
                                        <p:attrNameLst>
                                          <p:attrName>ppt_y</p:attrName>
                                        </p:attrNameLst>
                                      </p:cBhvr>
                                      <p:tavLst>
                                        <p:tav tm="0">
                                          <p:val>
                                            <p:strVal val="#ppt_y"/>
                                          </p:val>
                                        </p:tav>
                                        <p:tav tm="100000">
                                          <p:val>
                                            <p:strVal val="#ppt_y"/>
                                          </p:val>
                                        </p:tav>
                                      </p:tavLst>
                                    </p:anim>
                                    <p:animEffect transition="in" filter="fad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p:cNvPicPr>
            <a:picLocks noChangeAspect="1" noChangeArrowheads="1"/>
          </p:cNvPicPr>
          <p:nvPr/>
        </p:nvPicPr>
        <p:blipFill>
          <a:blip r:embed="rId2" cstate="email"/>
          <a:srcRect/>
          <a:stretch>
            <a:fillRect/>
          </a:stretch>
        </p:blipFill>
        <p:spPr bwMode="auto">
          <a:xfrm>
            <a:off x="4648200" y="2680172"/>
            <a:ext cx="2994102" cy="3492028"/>
          </a:xfrm>
          <a:prstGeom prst="rect">
            <a:avLst/>
          </a:prstGeom>
          <a:noFill/>
          <a:ln w="9525">
            <a:noFill/>
            <a:miter lim="800000"/>
            <a:headEnd/>
            <a:tailEnd/>
          </a:ln>
          <a:effectLst/>
        </p:spPr>
      </p:pic>
      <p:sp>
        <p:nvSpPr>
          <p:cNvPr id="5" name="Rectangle 4"/>
          <p:cNvSpPr/>
          <p:nvPr/>
        </p:nvSpPr>
        <p:spPr>
          <a:xfrm>
            <a:off x="533400" y="838200"/>
            <a:ext cx="8077200" cy="1077218"/>
          </a:xfrm>
          <a:prstGeom prst="rect">
            <a:avLst/>
          </a:prstGeom>
        </p:spPr>
        <p:txBody>
          <a:bodyPr wrap="square">
            <a:spAutoFit/>
          </a:bodyPr>
          <a:lstStyle/>
          <a:p>
            <a:pPr marL="514350" indent="-514350" algn="just">
              <a:buClr>
                <a:srgbClr val="FFC000"/>
              </a:buClr>
              <a:buFont typeface="+mj-lt"/>
              <a:buAutoNum type="arabicPeriod" startAt="3"/>
            </a:pPr>
            <a:r>
              <a:rPr lang="en-US" sz="3200" dirty="0" err="1" smtClean="0">
                <a:solidFill>
                  <a:srgbClr val="FF0000"/>
                </a:solidFill>
              </a:rPr>
              <a:t>Medifixed</a:t>
            </a:r>
            <a:r>
              <a:rPr lang="en-US" sz="3200" dirty="0" smtClean="0">
                <a:solidFill>
                  <a:srgbClr val="FFC000"/>
                </a:solidFill>
              </a:rPr>
              <a:t>, as in </a:t>
            </a:r>
            <a:r>
              <a:rPr lang="en-US" sz="3200" dirty="0" err="1" smtClean="0">
                <a:solidFill>
                  <a:srgbClr val="FF0000"/>
                </a:solidFill>
              </a:rPr>
              <a:t>Graminacea</a:t>
            </a:r>
            <a:r>
              <a:rPr lang="en-US" sz="3200" dirty="0" smtClean="0">
                <a:solidFill>
                  <a:srgbClr val="FFC000"/>
                </a:solidFill>
              </a:rPr>
              <a:t> family,  most of this family is wind pollination</a:t>
            </a: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strVal val="#ppt_w*2.5"/>
                                          </p:val>
                                        </p:tav>
                                        <p:tav tm="100000">
                                          <p:val>
                                            <p:strVal val="#ppt_w"/>
                                          </p:val>
                                        </p:tav>
                                      </p:tavLst>
                                    </p:anim>
                                    <p:anim calcmode="lin" valueType="num">
                                      <p:cBhvr>
                                        <p:cTn id="8" dur="500" fill="hold"/>
                                        <p:tgtEl>
                                          <p:spTgt spid="5"/>
                                        </p:tgtEl>
                                        <p:attrNameLst>
                                          <p:attrName>ppt_h</p:attrName>
                                        </p:attrNameLst>
                                      </p:cBhvr>
                                      <p:tavLst>
                                        <p:tav tm="0">
                                          <p:val>
                                            <p:strVal val="#ppt_h*0.01"/>
                                          </p:val>
                                        </p:tav>
                                        <p:tav tm="100000">
                                          <p:val>
                                            <p:strVal val="#ppt_h"/>
                                          </p:val>
                                        </p:tav>
                                      </p:tavLst>
                                    </p:anim>
                                    <p:anim calcmode="lin" valueType="num">
                                      <p:cBhvr>
                                        <p:cTn id="9" dur="500" fill="hold"/>
                                        <p:tgtEl>
                                          <p:spTgt spid="5"/>
                                        </p:tgtEl>
                                        <p:attrNameLst>
                                          <p:attrName>ppt_x</p:attrName>
                                        </p:attrNameLst>
                                      </p:cBhvr>
                                      <p:tavLst>
                                        <p:tav tm="0">
                                          <p:val>
                                            <p:strVal val="#ppt_x"/>
                                          </p:val>
                                        </p:tav>
                                        <p:tav tm="100000">
                                          <p:val>
                                            <p:strVal val="#ppt_x"/>
                                          </p:val>
                                        </p:tav>
                                      </p:tavLst>
                                    </p:anim>
                                    <p:anim calcmode="lin" valueType="num">
                                      <p:cBhvr>
                                        <p:cTn id="10" dur="500" fill="hold"/>
                                        <p:tgtEl>
                                          <p:spTgt spid="5"/>
                                        </p:tgtEl>
                                        <p:attrNameLst>
                                          <p:attrName>ppt_y</p:attrName>
                                        </p:attrNameLst>
                                      </p:cBhvr>
                                      <p:tavLst>
                                        <p:tav tm="0">
                                          <p:val>
                                            <p:strVal val="#ppt_h+1"/>
                                          </p:val>
                                        </p:tav>
                                        <p:tav tm="100000">
                                          <p:val>
                                            <p:strVal val="#ppt_y"/>
                                          </p:val>
                                        </p:tav>
                                      </p:tavLst>
                                    </p:anim>
                                    <p:animEffect transition="in" filter="fade">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strVal val="#ppt_w*0.05"/>
                                          </p:val>
                                        </p:tav>
                                        <p:tav tm="100000">
                                          <p:val>
                                            <p:strVal val="#ppt_w"/>
                                          </p:val>
                                        </p:tav>
                                      </p:tavLst>
                                    </p:anim>
                                    <p:anim calcmode="lin" valueType="num">
                                      <p:cBhvr>
                                        <p:cTn id="17" dur="500" fill="hold"/>
                                        <p:tgtEl>
                                          <p:spTgt spid="4"/>
                                        </p:tgtEl>
                                        <p:attrNameLst>
                                          <p:attrName>ppt_h</p:attrName>
                                        </p:attrNameLst>
                                      </p:cBhvr>
                                      <p:tavLst>
                                        <p:tav tm="0">
                                          <p:val>
                                            <p:strVal val="#ppt_h"/>
                                          </p:val>
                                        </p:tav>
                                        <p:tav tm="100000">
                                          <p:val>
                                            <p:strVal val="#ppt_h"/>
                                          </p:val>
                                        </p:tav>
                                      </p:tavLst>
                                    </p:anim>
                                    <p:anim calcmode="lin" valueType="num">
                                      <p:cBhvr>
                                        <p:cTn id="18" dur="500" fill="hold"/>
                                        <p:tgtEl>
                                          <p:spTgt spid="4"/>
                                        </p:tgtEl>
                                        <p:attrNameLst>
                                          <p:attrName>ppt_x</p:attrName>
                                        </p:attrNameLst>
                                      </p:cBhvr>
                                      <p:tavLst>
                                        <p:tav tm="0">
                                          <p:val>
                                            <p:strVal val="#ppt_x-.2"/>
                                          </p:val>
                                        </p:tav>
                                        <p:tav tm="100000">
                                          <p:val>
                                            <p:strVal val="#ppt_x"/>
                                          </p:val>
                                        </p:tav>
                                      </p:tavLst>
                                    </p:anim>
                                    <p:anim calcmode="lin" valueType="num">
                                      <p:cBhvr>
                                        <p:cTn id="19" dur="500" fill="hold"/>
                                        <p:tgtEl>
                                          <p:spTgt spid="4"/>
                                        </p:tgtEl>
                                        <p:attrNameLst>
                                          <p:attrName>ppt_y</p:attrName>
                                        </p:attrNameLst>
                                      </p:cBhvr>
                                      <p:tavLst>
                                        <p:tav tm="0">
                                          <p:val>
                                            <p:strVal val="#ppt_y"/>
                                          </p:val>
                                        </p:tav>
                                        <p:tav tm="100000">
                                          <p:val>
                                            <p:strVal val="#ppt_y"/>
                                          </p:val>
                                        </p:tav>
                                      </p:tavLst>
                                    </p:anim>
                                    <p:animEffect transition="in" filter="fade">
                                      <p:cBhvr>
                                        <p:cTn id="2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upload.wikimedia.org/wikipedia/commons/thumb/3/36/Primula_vulgaris_ENBLA06_2.jpg/220px-Primula_vulgaris_ENBLA06_2.jpg">
            <a:hlinkClick r:id="rId2"/>
          </p:cNvPr>
          <p:cNvPicPr>
            <a:picLocks noChangeAspect="1" noChangeArrowheads="1"/>
          </p:cNvPicPr>
          <p:nvPr/>
        </p:nvPicPr>
        <p:blipFill>
          <a:blip r:embed="rId3" cstate="email"/>
          <a:srcRect/>
          <a:stretch>
            <a:fillRect/>
          </a:stretch>
        </p:blipFill>
        <p:spPr bwMode="auto">
          <a:xfrm>
            <a:off x="1905000" y="2133600"/>
            <a:ext cx="5600700" cy="3589543"/>
          </a:xfrm>
          <a:prstGeom prst="rect">
            <a:avLst/>
          </a:prstGeom>
          <a:noFill/>
        </p:spPr>
      </p:pic>
      <p:sp>
        <p:nvSpPr>
          <p:cNvPr id="3" name="Rectangle 2"/>
          <p:cNvSpPr/>
          <p:nvPr/>
        </p:nvSpPr>
        <p:spPr>
          <a:xfrm>
            <a:off x="914400" y="685800"/>
            <a:ext cx="7772400" cy="584775"/>
          </a:xfrm>
          <a:prstGeom prst="rect">
            <a:avLst/>
          </a:prstGeom>
        </p:spPr>
        <p:txBody>
          <a:bodyPr wrap="square">
            <a:spAutoFit/>
          </a:bodyPr>
          <a:lstStyle/>
          <a:p>
            <a:pPr marL="514350" indent="-514350">
              <a:buClr>
                <a:srgbClr val="FFC000"/>
              </a:buClr>
              <a:buFont typeface="+mj-lt"/>
              <a:buAutoNum type="arabicPeriod" startAt="4"/>
            </a:pPr>
            <a:r>
              <a:rPr lang="en-US" sz="3200" dirty="0" err="1" smtClean="0">
                <a:solidFill>
                  <a:srgbClr val="FF0000"/>
                </a:solidFill>
              </a:rPr>
              <a:t>Andenate</a:t>
            </a:r>
            <a:r>
              <a:rPr lang="en-US" sz="3200" dirty="0" smtClean="0">
                <a:solidFill>
                  <a:srgbClr val="FF0000"/>
                </a:solidFill>
              </a:rPr>
              <a:t> </a:t>
            </a:r>
            <a:r>
              <a:rPr lang="en-US" sz="3200" dirty="0" smtClean="0">
                <a:solidFill>
                  <a:srgbClr val="FFFF00"/>
                </a:solidFill>
              </a:rPr>
              <a:t>:fusion or united stamens, </a:t>
            </a: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098"/>
                                        </p:tgtEl>
                                        <p:attrNameLst>
                                          <p:attrName>style.visibility</p:attrName>
                                        </p:attrNameLst>
                                      </p:cBhvr>
                                      <p:to>
                                        <p:strVal val="visible"/>
                                      </p:to>
                                    </p:set>
                                    <p:anim calcmode="lin" valueType="num">
                                      <p:cBhvr additive="base">
                                        <p:cTn id="13" dur="500" fill="hold"/>
                                        <p:tgtEl>
                                          <p:spTgt spid="4098"/>
                                        </p:tgtEl>
                                        <p:attrNameLst>
                                          <p:attrName>ppt_x</p:attrName>
                                        </p:attrNameLst>
                                      </p:cBhvr>
                                      <p:tavLst>
                                        <p:tav tm="0">
                                          <p:val>
                                            <p:strVal val="#ppt_x"/>
                                          </p:val>
                                        </p:tav>
                                        <p:tav tm="100000">
                                          <p:val>
                                            <p:strVal val="#ppt_x"/>
                                          </p:val>
                                        </p:tav>
                                      </p:tavLst>
                                    </p:anim>
                                    <p:anim calcmode="lin" valueType="num">
                                      <p:cBhvr additive="base">
                                        <p:cTn id="14" dur="500" fill="hold"/>
                                        <p:tgtEl>
                                          <p:spTgt spid="40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762000"/>
            <a:ext cx="8229600" cy="1384995"/>
          </a:xfrm>
          <a:prstGeom prst="rect">
            <a:avLst/>
          </a:prstGeom>
        </p:spPr>
        <p:txBody>
          <a:bodyPr wrap="square">
            <a:spAutoFit/>
          </a:bodyPr>
          <a:lstStyle/>
          <a:p>
            <a:r>
              <a:rPr lang="en-US" sz="2800" dirty="0" smtClean="0">
                <a:solidFill>
                  <a:srgbClr val="FFFF00"/>
                </a:solidFill>
              </a:rPr>
              <a:t>Plant classification scientists rated flowers with few stamens number (five or more) more revolutionary than flowers with large number of stamens.</a:t>
            </a:r>
            <a:endParaRPr lang="en-US" sz="2800" dirty="0">
              <a:solidFill>
                <a:srgbClr val="FFFF00"/>
              </a:solidFill>
            </a:endParaRPr>
          </a:p>
        </p:txBody>
      </p:sp>
      <p:sp>
        <p:nvSpPr>
          <p:cNvPr id="3" name="Rectangle 2"/>
          <p:cNvSpPr/>
          <p:nvPr/>
        </p:nvSpPr>
        <p:spPr>
          <a:xfrm>
            <a:off x="457200" y="3124200"/>
            <a:ext cx="8229600" cy="2246769"/>
          </a:xfrm>
          <a:prstGeom prst="rect">
            <a:avLst/>
          </a:prstGeom>
        </p:spPr>
        <p:txBody>
          <a:bodyPr wrap="square">
            <a:spAutoFit/>
          </a:bodyPr>
          <a:lstStyle/>
          <a:p>
            <a:pPr algn="just"/>
            <a:r>
              <a:rPr lang="en-US" sz="2800" dirty="0" smtClean="0">
                <a:solidFill>
                  <a:srgbClr val="00B0F0"/>
                </a:solidFill>
              </a:rPr>
              <a:t>When anthers are few in number it gives stronger  pollen grains and more resistant to the external conditions. While more stamens number weaken gives less strength and resistant  pollen grains and less energy in the pollination process.</a:t>
            </a:r>
          </a:p>
        </p:txBody>
      </p:sp>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2.5"/>
                                          </p:val>
                                        </p:tav>
                                        <p:tav tm="100000">
                                          <p:val>
                                            <p:strVal val="#ppt_w"/>
                                          </p:val>
                                        </p:tav>
                                      </p:tavLst>
                                    </p:anim>
                                    <p:anim calcmode="lin" valueType="num">
                                      <p:cBhvr>
                                        <p:cTn id="8" dur="500" fill="hold"/>
                                        <p:tgtEl>
                                          <p:spTgt spid="2"/>
                                        </p:tgtEl>
                                        <p:attrNameLst>
                                          <p:attrName>ppt_h</p:attrName>
                                        </p:attrNameLst>
                                      </p:cBhvr>
                                      <p:tavLst>
                                        <p:tav tm="0">
                                          <p:val>
                                            <p:strVal val="#ppt_h*0.01"/>
                                          </p:val>
                                        </p:tav>
                                        <p:tav tm="100000">
                                          <p:val>
                                            <p:strVal val="#ppt_h"/>
                                          </p:val>
                                        </p:tav>
                                      </p:tavLst>
                                    </p:anim>
                                    <p:anim calcmode="lin" valueType="num">
                                      <p:cBhvr>
                                        <p:cTn id="9" dur="500" fill="hold"/>
                                        <p:tgtEl>
                                          <p:spTgt spid="2"/>
                                        </p:tgtEl>
                                        <p:attrNameLst>
                                          <p:attrName>ppt_x</p:attrName>
                                        </p:attrNameLst>
                                      </p:cBhvr>
                                      <p:tavLst>
                                        <p:tav tm="0">
                                          <p:val>
                                            <p:strVal val="#ppt_x"/>
                                          </p:val>
                                        </p:tav>
                                        <p:tav tm="100000">
                                          <p:val>
                                            <p:strVal val="#ppt_x"/>
                                          </p:val>
                                        </p:tav>
                                      </p:tavLst>
                                    </p:anim>
                                    <p:anim calcmode="lin" valueType="num">
                                      <p:cBhvr>
                                        <p:cTn id="10" dur="500" fill="hold"/>
                                        <p:tgtEl>
                                          <p:spTgt spid="2"/>
                                        </p:tgtEl>
                                        <p:attrNameLst>
                                          <p:attrName>ppt_y</p:attrName>
                                        </p:attrNameLst>
                                      </p:cBhvr>
                                      <p:tavLst>
                                        <p:tav tm="0">
                                          <p:val>
                                            <p:strVal val="#ppt_h+1"/>
                                          </p:val>
                                        </p:tav>
                                        <p:tav tm="100000">
                                          <p:val>
                                            <p:strVal val="#ppt_y"/>
                                          </p:val>
                                        </p:tav>
                                      </p:tavLst>
                                    </p:anim>
                                    <p:animEffect transition="in" filter="fade">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58" presetClass="entr" presetSubtype="0" accel="100000" fill="hold" grpId="0" nodeType="click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strVal val="#ppt_w*2.5"/>
                                          </p:val>
                                        </p:tav>
                                        <p:tav tm="100000">
                                          <p:val>
                                            <p:strVal val="#ppt_w"/>
                                          </p:val>
                                        </p:tav>
                                      </p:tavLst>
                                    </p:anim>
                                    <p:anim calcmode="lin" valueType="num">
                                      <p:cBhvr>
                                        <p:cTn id="17" dur="500" fill="hold"/>
                                        <p:tgtEl>
                                          <p:spTgt spid="3"/>
                                        </p:tgtEl>
                                        <p:attrNameLst>
                                          <p:attrName>ppt_h</p:attrName>
                                        </p:attrNameLst>
                                      </p:cBhvr>
                                      <p:tavLst>
                                        <p:tav tm="0">
                                          <p:val>
                                            <p:strVal val="#ppt_h*0.01"/>
                                          </p:val>
                                        </p:tav>
                                        <p:tav tm="100000">
                                          <p:val>
                                            <p:strVal val="#ppt_h"/>
                                          </p:val>
                                        </p:tav>
                                      </p:tavLst>
                                    </p:anim>
                                    <p:anim calcmode="lin" valueType="num">
                                      <p:cBhvr>
                                        <p:cTn id="18" dur="500" fill="hold"/>
                                        <p:tgtEl>
                                          <p:spTgt spid="3"/>
                                        </p:tgtEl>
                                        <p:attrNameLst>
                                          <p:attrName>ppt_x</p:attrName>
                                        </p:attrNameLst>
                                      </p:cBhvr>
                                      <p:tavLst>
                                        <p:tav tm="0">
                                          <p:val>
                                            <p:strVal val="#ppt_x"/>
                                          </p:val>
                                        </p:tav>
                                        <p:tav tm="100000">
                                          <p:val>
                                            <p:strVal val="#ppt_x"/>
                                          </p:val>
                                        </p:tav>
                                      </p:tavLst>
                                    </p:anim>
                                    <p:anim calcmode="lin" valueType="num">
                                      <p:cBhvr>
                                        <p:cTn id="19" dur="500" fill="hold"/>
                                        <p:tgtEl>
                                          <p:spTgt spid="3"/>
                                        </p:tgtEl>
                                        <p:attrNameLst>
                                          <p:attrName>ppt_y</p:attrName>
                                        </p:attrNameLst>
                                      </p:cBhvr>
                                      <p:tavLst>
                                        <p:tav tm="0">
                                          <p:val>
                                            <p:strVal val="#ppt_h+1"/>
                                          </p:val>
                                        </p:tav>
                                        <p:tav tm="100000">
                                          <p:val>
                                            <p:strVal val="#ppt_y"/>
                                          </p:val>
                                        </p:tav>
                                      </p:tavLst>
                                    </p:anim>
                                    <p:animEffect transition="in" filter="fade">
                                      <p:cBhvr>
                                        <p:cTn id="2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theme/theme1.xml><?xml version="1.0" encoding="utf-8"?>
<a:theme xmlns:a="http://schemas.openxmlformats.org/drawingml/2006/main" name="Principals of Flowering Plants Taxonomy2">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9436859A381F347977C19537A0933FC" ma:contentTypeVersion="0" ma:contentTypeDescription="Create a new document." ma:contentTypeScope="" ma:versionID="021990f7ec8470574b13b8b644a60d1d">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366EB727-399B-48A3-AB00-75CC0DD8E7A0}">
  <ds:schemaRefs>
    <ds:schemaRef ds:uri="http://schemas.microsoft.com/office/2006/metadata/properties"/>
  </ds:schemaRefs>
</ds:datastoreItem>
</file>

<file path=customXml/itemProps2.xml><?xml version="1.0" encoding="utf-8"?>
<ds:datastoreItem xmlns:ds="http://schemas.openxmlformats.org/officeDocument/2006/customXml" ds:itemID="{E38E09D2-FE11-4AEC-B0DD-5583FCB87759}">
  <ds:schemaRefs>
    <ds:schemaRef ds:uri="http://schemas.microsoft.com/sharepoint/v3/contenttype/forms"/>
  </ds:schemaRefs>
</ds:datastoreItem>
</file>

<file path=customXml/itemProps3.xml><?xml version="1.0" encoding="utf-8"?>
<ds:datastoreItem xmlns:ds="http://schemas.openxmlformats.org/officeDocument/2006/customXml" ds:itemID="{14121BD5-3B4D-4020-BEF8-4CFE0076E48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Principals of Flowering Plants Taxonomy2</Template>
  <TotalTime>1383</TotalTime>
  <Words>744</Words>
  <Application>Microsoft Office PowerPoint</Application>
  <PresentationFormat>On-screen Show (4:3)</PresentationFormat>
  <Paragraphs>82</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Principals of Flowering Plants Taxonomy2</vt:lpstr>
      <vt:lpstr>Principals of Flowering Plants Taxonomy  BOT 222</vt:lpstr>
      <vt:lpstr>University Vision and Mission</vt:lpstr>
      <vt:lpstr>Botany department Vision and Mission</vt:lpstr>
      <vt:lpstr>  Course Description </vt:lpstr>
      <vt:lpstr>connective</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Anther development mechanism:</vt:lpstr>
      <vt:lpstr>Slide 25</vt:lpstr>
      <vt:lpstr>Slide 26</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Principals of Flowering Plants Taxonomy  BOT 222</dc:title>
  <dc:creator>Seham</dc:creator>
  <cp:lastModifiedBy>seham</cp:lastModifiedBy>
  <cp:revision>116</cp:revision>
  <dcterms:created xsi:type="dcterms:W3CDTF">2010-10-14T22:12:22Z</dcterms:created>
  <dcterms:modified xsi:type="dcterms:W3CDTF">2017-01-25T07:24:36Z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0x01010099436859A381F347977C19537A0933FC</vt:lpwstr>
  </property>
</Properties>
</file>