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73" r:id="rId8"/>
    <p:sldId id="262" r:id="rId9"/>
    <p:sldId id="269" r:id="rId10"/>
    <p:sldId id="270" r:id="rId11"/>
    <p:sldId id="263" r:id="rId12"/>
    <p:sldId id="264" r:id="rId13"/>
    <p:sldId id="271" r:id="rId14"/>
    <p:sldId id="265" r:id="rId15"/>
    <p:sldId id="266" r:id="rId16"/>
    <p:sldId id="267" r:id="rId17"/>
    <p:sldId id="268"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4" d="100"/>
          <a:sy n="94" d="100"/>
        </p:scale>
        <p:origin x="-882"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403E6AC-251F-4D11-A62E-D889AEBED1B3}" type="datetimeFigureOut">
              <a:rPr lang="en-US" smtClean="0"/>
              <a:t>13/4/2015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77B099-8892-4998-B792-864158395956}" type="slidenum">
              <a:rPr lang="en-US" smtClean="0"/>
              <a:t>‹#›</a:t>
            </a:fld>
            <a:endParaRPr lang="en-US"/>
          </a:p>
        </p:txBody>
      </p:sp>
    </p:spTree>
    <p:extLst>
      <p:ext uri="{BB962C8B-B14F-4D97-AF65-F5344CB8AC3E}">
        <p14:creationId xmlns:p14="http://schemas.microsoft.com/office/powerpoint/2010/main" val="12001050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03E6AC-251F-4D11-A62E-D889AEBED1B3}" type="datetimeFigureOut">
              <a:rPr lang="en-US" smtClean="0"/>
              <a:t>13/4/2015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77B099-8892-4998-B792-864158395956}" type="slidenum">
              <a:rPr lang="en-US" smtClean="0"/>
              <a:t>‹#›</a:t>
            </a:fld>
            <a:endParaRPr lang="en-US"/>
          </a:p>
        </p:txBody>
      </p:sp>
    </p:spTree>
    <p:extLst>
      <p:ext uri="{BB962C8B-B14F-4D97-AF65-F5344CB8AC3E}">
        <p14:creationId xmlns:p14="http://schemas.microsoft.com/office/powerpoint/2010/main" val="39675065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03E6AC-251F-4D11-A62E-D889AEBED1B3}" type="datetimeFigureOut">
              <a:rPr lang="en-US" smtClean="0"/>
              <a:t>13/4/2015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77B099-8892-4998-B792-864158395956}" type="slidenum">
              <a:rPr lang="en-US" smtClean="0"/>
              <a:t>‹#›</a:t>
            </a:fld>
            <a:endParaRPr lang="en-US"/>
          </a:p>
        </p:txBody>
      </p:sp>
    </p:spTree>
    <p:extLst>
      <p:ext uri="{BB962C8B-B14F-4D97-AF65-F5344CB8AC3E}">
        <p14:creationId xmlns:p14="http://schemas.microsoft.com/office/powerpoint/2010/main" val="20034023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2A654B88-8891-49AF-9E6F-51A2E091FC4B}" type="slidenum">
              <a:rPr lang="ar-SA"/>
              <a:pPr>
                <a:defRPr/>
              </a:pPr>
              <a:t>‹#›</a:t>
            </a:fld>
            <a:endParaRPr lang="en-GB"/>
          </a:p>
        </p:txBody>
      </p:sp>
    </p:spTree>
    <p:extLst>
      <p:ext uri="{BB962C8B-B14F-4D97-AF65-F5344CB8AC3E}">
        <p14:creationId xmlns:p14="http://schemas.microsoft.com/office/powerpoint/2010/main" val="3916165763"/>
      </p:ext>
    </p:extLst>
  </p:cSld>
  <p:clrMapOvr>
    <a:masterClrMapping/>
  </p:clrMapOvr>
  <p:transition>
    <p:cover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03E6AC-251F-4D11-A62E-D889AEBED1B3}" type="datetimeFigureOut">
              <a:rPr lang="en-US" smtClean="0"/>
              <a:t>13/4/2015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77B099-8892-4998-B792-864158395956}" type="slidenum">
              <a:rPr lang="en-US" smtClean="0"/>
              <a:t>‹#›</a:t>
            </a:fld>
            <a:endParaRPr lang="en-US"/>
          </a:p>
        </p:txBody>
      </p:sp>
    </p:spTree>
    <p:extLst>
      <p:ext uri="{BB962C8B-B14F-4D97-AF65-F5344CB8AC3E}">
        <p14:creationId xmlns:p14="http://schemas.microsoft.com/office/powerpoint/2010/main" val="133223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403E6AC-251F-4D11-A62E-D889AEBED1B3}" type="datetimeFigureOut">
              <a:rPr lang="en-US" smtClean="0"/>
              <a:t>13/4/2015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77B099-8892-4998-B792-864158395956}" type="slidenum">
              <a:rPr lang="en-US" smtClean="0"/>
              <a:t>‹#›</a:t>
            </a:fld>
            <a:endParaRPr lang="en-US"/>
          </a:p>
        </p:txBody>
      </p:sp>
    </p:spTree>
    <p:extLst>
      <p:ext uri="{BB962C8B-B14F-4D97-AF65-F5344CB8AC3E}">
        <p14:creationId xmlns:p14="http://schemas.microsoft.com/office/powerpoint/2010/main" val="40031935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403E6AC-251F-4D11-A62E-D889AEBED1B3}" type="datetimeFigureOut">
              <a:rPr lang="en-US" smtClean="0"/>
              <a:t>13/4/2015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77B099-8892-4998-B792-864158395956}" type="slidenum">
              <a:rPr lang="en-US" smtClean="0"/>
              <a:t>‹#›</a:t>
            </a:fld>
            <a:endParaRPr lang="en-US"/>
          </a:p>
        </p:txBody>
      </p:sp>
    </p:spTree>
    <p:extLst>
      <p:ext uri="{BB962C8B-B14F-4D97-AF65-F5344CB8AC3E}">
        <p14:creationId xmlns:p14="http://schemas.microsoft.com/office/powerpoint/2010/main" val="20894578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403E6AC-251F-4D11-A62E-D889AEBED1B3}" type="datetimeFigureOut">
              <a:rPr lang="en-US" smtClean="0"/>
              <a:t>13/4/2015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777B099-8892-4998-B792-864158395956}" type="slidenum">
              <a:rPr lang="en-US" smtClean="0"/>
              <a:t>‹#›</a:t>
            </a:fld>
            <a:endParaRPr lang="en-US"/>
          </a:p>
        </p:txBody>
      </p:sp>
    </p:spTree>
    <p:extLst>
      <p:ext uri="{BB962C8B-B14F-4D97-AF65-F5344CB8AC3E}">
        <p14:creationId xmlns:p14="http://schemas.microsoft.com/office/powerpoint/2010/main" val="16713322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403E6AC-251F-4D11-A62E-D889AEBED1B3}" type="datetimeFigureOut">
              <a:rPr lang="en-US" smtClean="0"/>
              <a:t>13/4/2015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777B099-8892-4998-B792-864158395956}" type="slidenum">
              <a:rPr lang="en-US" smtClean="0"/>
              <a:t>‹#›</a:t>
            </a:fld>
            <a:endParaRPr lang="en-US"/>
          </a:p>
        </p:txBody>
      </p:sp>
    </p:spTree>
    <p:extLst>
      <p:ext uri="{BB962C8B-B14F-4D97-AF65-F5344CB8AC3E}">
        <p14:creationId xmlns:p14="http://schemas.microsoft.com/office/powerpoint/2010/main" val="14270082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03E6AC-251F-4D11-A62E-D889AEBED1B3}" type="datetimeFigureOut">
              <a:rPr lang="en-US" smtClean="0"/>
              <a:t>13/4/2015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777B099-8892-4998-B792-864158395956}" type="slidenum">
              <a:rPr lang="en-US" smtClean="0"/>
              <a:t>‹#›</a:t>
            </a:fld>
            <a:endParaRPr lang="en-US"/>
          </a:p>
        </p:txBody>
      </p:sp>
    </p:spTree>
    <p:extLst>
      <p:ext uri="{BB962C8B-B14F-4D97-AF65-F5344CB8AC3E}">
        <p14:creationId xmlns:p14="http://schemas.microsoft.com/office/powerpoint/2010/main" val="36240216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03E6AC-251F-4D11-A62E-D889AEBED1B3}" type="datetimeFigureOut">
              <a:rPr lang="en-US" smtClean="0"/>
              <a:t>13/4/2015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77B099-8892-4998-B792-864158395956}" type="slidenum">
              <a:rPr lang="en-US" smtClean="0"/>
              <a:t>‹#›</a:t>
            </a:fld>
            <a:endParaRPr lang="en-US"/>
          </a:p>
        </p:txBody>
      </p:sp>
    </p:spTree>
    <p:extLst>
      <p:ext uri="{BB962C8B-B14F-4D97-AF65-F5344CB8AC3E}">
        <p14:creationId xmlns:p14="http://schemas.microsoft.com/office/powerpoint/2010/main" val="22408643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03E6AC-251F-4D11-A62E-D889AEBED1B3}" type="datetimeFigureOut">
              <a:rPr lang="en-US" smtClean="0"/>
              <a:t>13/4/2015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77B099-8892-4998-B792-864158395956}" type="slidenum">
              <a:rPr lang="en-US" smtClean="0"/>
              <a:t>‹#›</a:t>
            </a:fld>
            <a:endParaRPr lang="en-US"/>
          </a:p>
        </p:txBody>
      </p:sp>
    </p:spTree>
    <p:extLst>
      <p:ext uri="{BB962C8B-B14F-4D97-AF65-F5344CB8AC3E}">
        <p14:creationId xmlns:p14="http://schemas.microsoft.com/office/powerpoint/2010/main" val="38764093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03E6AC-251F-4D11-A62E-D889AEBED1B3}" type="datetimeFigureOut">
              <a:rPr lang="en-US" smtClean="0"/>
              <a:t>13/4/2015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77B099-8892-4998-B792-864158395956}" type="slidenum">
              <a:rPr lang="en-US" smtClean="0"/>
              <a:t>‹#›</a:t>
            </a:fld>
            <a:endParaRPr lang="en-US"/>
          </a:p>
        </p:txBody>
      </p:sp>
    </p:spTree>
    <p:extLst>
      <p:ext uri="{BB962C8B-B14F-4D97-AF65-F5344CB8AC3E}">
        <p14:creationId xmlns:p14="http://schemas.microsoft.com/office/powerpoint/2010/main" val="38272899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A0006901.MOV" TargetMode="External"/><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2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hyperlink" Target="Anaphase.MOV" TargetMode="External"/></Relationships>
</file>

<file path=ppt/slides/_rels/slide2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hyperlink" Target="Mitosis.MOV" TargetMode="External"/><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P0002802.MOV" TargetMode="External"/><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Miosis.MOV" TargetMode="External"/><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A0004601.MOV" TargetMode="External"/><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685800" y="6096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altLang="en-US" b="1" dirty="0" smtClean="0"/>
              <a:t>Control of cell growth</a:t>
            </a:r>
            <a:endParaRPr lang="en-US" altLang="en-US" b="1" dirty="0"/>
          </a:p>
        </p:txBody>
      </p:sp>
      <p:sp>
        <p:nvSpPr>
          <p:cNvPr id="5" name="Rectangle 3"/>
          <p:cNvSpPr txBox="1">
            <a:spLocks noChangeArrowheads="1"/>
          </p:cNvSpPr>
          <p:nvPr/>
        </p:nvSpPr>
        <p:spPr>
          <a:xfrm>
            <a:off x="693738" y="1981200"/>
            <a:ext cx="7772400" cy="411480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nSpc>
                <a:spcPct val="90000"/>
              </a:lnSpc>
            </a:pPr>
            <a:endParaRPr lang="en-GB" altLang="en-US" dirty="0" smtClean="0"/>
          </a:p>
          <a:p>
            <a:pPr algn="l">
              <a:lnSpc>
                <a:spcPct val="90000"/>
              </a:lnSpc>
            </a:pPr>
            <a:r>
              <a:rPr lang="en-GB" altLang="en-US" dirty="0" smtClean="0">
                <a:solidFill>
                  <a:schemeClr val="tx1"/>
                </a:solidFill>
              </a:rPr>
              <a:t>Cells in a multicellular organism communicate through chemical signals </a:t>
            </a:r>
          </a:p>
          <a:p>
            <a:pPr algn="l">
              <a:lnSpc>
                <a:spcPct val="90000"/>
              </a:lnSpc>
            </a:pPr>
            <a:r>
              <a:rPr lang="en-GB" altLang="en-US" dirty="0" smtClean="0">
                <a:solidFill>
                  <a:schemeClr val="tx1"/>
                </a:solidFill>
              </a:rPr>
              <a:t>Hormones act over a long range</a:t>
            </a:r>
          </a:p>
          <a:p>
            <a:pPr algn="l">
              <a:lnSpc>
                <a:spcPct val="90000"/>
              </a:lnSpc>
            </a:pPr>
            <a:r>
              <a:rPr lang="en-GB" altLang="en-US" dirty="0" smtClean="0">
                <a:solidFill>
                  <a:schemeClr val="tx1"/>
                </a:solidFill>
              </a:rPr>
              <a:t>Local mediators are secreted into the local environment</a:t>
            </a:r>
          </a:p>
          <a:p>
            <a:pPr algn="l">
              <a:lnSpc>
                <a:spcPct val="90000"/>
              </a:lnSpc>
            </a:pPr>
            <a:r>
              <a:rPr lang="en-GB" altLang="en-US" dirty="0" smtClean="0">
                <a:solidFill>
                  <a:schemeClr val="tx1"/>
                </a:solidFill>
              </a:rPr>
              <a:t>Some cells communicate through direct cell-cell contact</a:t>
            </a:r>
            <a:endParaRPr lang="en-US" altLang="en-US" dirty="0">
              <a:solidFill>
                <a:schemeClr val="tx1"/>
              </a:solidFill>
            </a:endParaRPr>
          </a:p>
        </p:txBody>
      </p:sp>
    </p:spTree>
    <p:extLst>
      <p:ext uri="{BB962C8B-B14F-4D97-AF65-F5344CB8AC3E}">
        <p14:creationId xmlns:p14="http://schemas.microsoft.com/office/powerpoint/2010/main" val="9892663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246063" y="930275"/>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altLang="en-US" sz="2800" b="1" dirty="0" smtClean="0">
                <a:latin typeface="Verdana" pitchFamily="34" charset="0"/>
              </a:rPr>
              <a:t>G1/S cell cycle checkpoint</a:t>
            </a:r>
            <a:br>
              <a:rPr lang="en-GB" altLang="en-US" sz="2800" b="1" dirty="0" smtClean="0">
                <a:latin typeface="Verdana" pitchFamily="34" charset="0"/>
              </a:rPr>
            </a:br>
            <a:r>
              <a:rPr lang="en-GB" altLang="en-US" sz="2800" b="1" dirty="0" smtClean="0">
                <a:latin typeface="Verdana" pitchFamily="34" charset="0"/>
              </a:rPr>
              <a:t>How do they do that?</a:t>
            </a:r>
            <a:endParaRPr lang="en-GB" altLang="en-US" sz="2800" b="1" dirty="0">
              <a:latin typeface="Verdana" pitchFamily="34" charset="0"/>
            </a:endParaRPr>
          </a:p>
        </p:txBody>
      </p:sp>
      <p:sp>
        <p:nvSpPr>
          <p:cNvPr id="3" name="Text Box 3"/>
          <p:cNvSpPr txBox="1">
            <a:spLocks noChangeArrowheads="1"/>
          </p:cNvSpPr>
          <p:nvPr/>
        </p:nvSpPr>
        <p:spPr bwMode="auto">
          <a:xfrm>
            <a:off x="381000" y="2154237"/>
            <a:ext cx="8382000" cy="3560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07" charset="0"/>
              </a:defRPr>
            </a:lvl1pPr>
            <a:lvl2pPr marL="742950" indent="-285750" eaLnBrk="0" hangingPunct="0">
              <a:defRPr sz="2400">
                <a:solidFill>
                  <a:schemeClr val="tx1"/>
                </a:solidFill>
                <a:latin typeface="Times New Roman" pitchFamily="-107" charset="0"/>
              </a:defRPr>
            </a:lvl2pPr>
            <a:lvl3pPr marL="1143000" indent="-228600" eaLnBrk="0" hangingPunct="0">
              <a:defRPr sz="2400">
                <a:solidFill>
                  <a:schemeClr val="tx1"/>
                </a:solidFill>
                <a:latin typeface="Times New Roman" pitchFamily="-107" charset="0"/>
              </a:defRPr>
            </a:lvl3pPr>
            <a:lvl4pPr marL="1600200" indent="-228600" eaLnBrk="0" hangingPunct="0">
              <a:defRPr sz="2400">
                <a:solidFill>
                  <a:schemeClr val="tx1"/>
                </a:solidFill>
                <a:latin typeface="Times New Roman" pitchFamily="-107" charset="0"/>
              </a:defRPr>
            </a:lvl4pPr>
            <a:lvl5pPr marL="2057400" indent="-228600" eaLnBrk="0" hangingPunct="0">
              <a:defRPr sz="2400">
                <a:solidFill>
                  <a:schemeClr val="tx1"/>
                </a:solidFill>
                <a:latin typeface="Times New Roman" pitchFamily="-107" charset="0"/>
              </a:defRPr>
            </a:lvl5pPr>
            <a:lvl6pPr marL="2514600" indent="-228600" eaLnBrk="0" fontAlgn="base" hangingPunct="0">
              <a:spcBef>
                <a:spcPct val="0"/>
              </a:spcBef>
              <a:spcAft>
                <a:spcPct val="0"/>
              </a:spcAft>
              <a:defRPr sz="2400">
                <a:solidFill>
                  <a:schemeClr val="tx1"/>
                </a:solidFill>
                <a:latin typeface="Times New Roman" pitchFamily="-107" charset="0"/>
              </a:defRPr>
            </a:lvl6pPr>
            <a:lvl7pPr marL="2971800" indent="-228600" eaLnBrk="0" fontAlgn="base" hangingPunct="0">
              <a:spcBef>
                <a:spcPct val="0"/>
              </a:spcBef>
              <a:spcAft>
                <a:spcPct val="0"/>
              </a:spcAft>
              <a:defRPr sz="2400">
                <a:solidFill>
                  <a:schemeClr val="tx1"/>
                </a:solidFill>
                <a:latin typeface="Times New Roman" pitchFamily="-107" charset="0"/>
              </a:defRPr>
            </a:lvl7pPr>
            <a:lvl8pPr marL="3429000" indent="-228600" eaLnBrk="0" fontAlgn="base" hangingPunct="0">
              <a:spcBef>
                <a:spcPct val="0"/>
              </a:spcBef>
              <a:spcAft>
                <a:spcPct val="0"/>
              </a:spcAft>
              <a:defRPr sz="2400">
                <a:solidFill>
                  <a:schemeClr val="tx1"/>
                </a:solidFill>
                <a:latin typeface="Times New Roman" pitchFamily="-107" charset="0"/>
              </a:defRPr>
            </a:lvl8pPr>
            <a:lvl9pPr marL="3886200" indent="-228600" eaLnBrk="0" fontAlgn="base" hangingPunct="0">
              <a:spcBef>
                <a:spcPct val="0"/>
              </a:spcBef>
              <a:spcAft>
                <a:spcPct val="0"/>
              </a:spcAft>
              <a:defRPr sz="2400">
                <a:solidFill>
                  <a:schemeClr val="tx1"/>
                </a:solidFill>
                <a:latin typeface="Times New Roman" pitchFamily="-107" charset="0"/>
              </a:defRPr>
            </a:lvl9pPr>
          </a:lstStyle>
          <a:p>
            <a:pPr eaLnBrk="1" hangingPunct="1">
              <a:spcBef>
                <a:spcPct val="50000"/>
              </a:spcBef>
            </a:pPr>
            <a:r>
              <a:rPr lang="en-GB" altLang="en-US" dirty="0"/>
              <a:t>Major proteins involved:</a:t>
            </a:r>
          </a:p>
          <a:p>
            <a:pPr algn="ctr" eaLnBrk="1" hangingPunct="1">
              <a:spcBef>
                <a:spcPct val="50000"/>
              </a:spcBef>
            </a:pPr>
            <a:r>
              <a:rPr lang="en-GB" altLang="en-US" b="1" dirty="0" err="1"/>
              <a:t>Cyclins</a:t>
            </a:r>
            <a:r>
              <a:rPr lang="en-GB" altLang="en-US" b="1" dirty="0"/>
              <a:t> (</a:t>
            </a:r>
            <a:r>
              <a:rPr lang="en-GB" altLang="en-US" dirty="0"/>
              <a:t>proteins) - level fluctuate in the cell cycle. </a:t>
            </a:r>
          </a:p>
          <a:p>
            <a:pPr algn="ctr" eaLnBrk="1" hangingPunct="1">
              <a:spcBef>
                <a:spcPct val="50000"/>
              </a:spcBef>
            </a:pPr>
            <a:r>
              <a:rPr lang="en-GB" altLang="en-US" dirty="0"/>
              <a:t>&amp;</a:t>
            </a:r>
          </a:p>
          <a:p>
            <a:pPr algn="ctr" eaLnBrk="1" hangingPunct="1">
              <a:spcBef>
                <a:spcPct val="50000"/>
              </a:spcBef>
            </a:pPr>
            <a:r>
              <a:rPr lang="en-GB" altLang="en-US" b="1" dirty="0" err="1"/>
              <a:t>Cyclin</a:t>
            </a:r>
            <a:r>
              <a:rPr lang="en-GB" altLang="en-US" b="1" dirty="0"/>
              <a:t> dependent KINASES*  (</a:t>
            </a:r>
            <a:r>
              <a:rPr lang="en-GB" altLang="en-US" b="1" dirty="0" err="1"/>
              <a:t>Cdks</a:t>
            </a:r>
            <a:r>
              <a:rPr lang="en-GB" altLang="en-US" b="1" dirty="0"/>
              <a:t>)</a:t>
            </a:r>
          </a:p>
          <a:p>
            <a:pPr eaLnBrk="1" hangingPunct="1">
              <a:spcBef>
                <a:spcPct val="50000"/>
              </a:spcBef>
            </a:pPr>
            <a:r>
              <a:rPr lang="en-GB" altLang="en-US" dirty="0"/>
              <a:t>They add phosphate groups to proteins that control processes in the cell cycle. </a:t>
            </a:r>
          </a:p>
          <a:p>
            <a:pPr eaLnBrk="1" hangingPunct="1">
              <a:spcBef>
                <a:spcPct val="50000"/>
              </a:spcBef>
            </a:pPr>
            <a:r>
              <a:rPr lang="en-GB" altLang="en-US" dirty="0"/>
              <a:t>They only do this when the </a:t>
            </a:r>
            <a:r>
              <a:rPr lang="en-GB" altLang="en-US" dirty="0" err="1"/>
              <a:t>cyclins</a:t>
            </a:r>
            <a:r>
              <a:rPr lang="en-GB" altLang="en-US" dirty="0"/>
              <a:t> are present.</a:t>
            </a:r>
          </a:p>
        </p:txBody>
      </p:sp>
    </p:spTree>
    <p:extLst>
      <p:ext uri="{BB962C8B-B14F-4D97-AF65-F5344CB8AC3E}">
        <p14:creationId xmlns:p14="http://schemas.microsoft.com/office/powerpoint/2010/main" val="1611820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3"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Path1.csb.le.ac.uk\ECB\ECB_RSC\FIGURES\CH18\18_16.jpg"/>
          <p:cNvPicPr>
            <a:picLocks noChangeAspect="1" noChangeArrowheads="1"/>
          </p:cNvPicPr>
          <p:nvPr/>
        </p:nvPicPr>
        <p:blipFill>
          <a:blip r:embed="rId2">
            <a:extLst>
              <a:ext uri="{28A0092B-C50C-407E-A947-70E740481C1C}">
                <a14:useLocalDpi xmlns:a14="http://schemas.microsoft.com/office/drawing/2010/main" val="0"/>
              </a:ext>
            </a:extLst>
          </a:blip>
          <a:srcRect b="1176"/>
          <a:stretch>
            <a:fillRect/>
          </a:stretch>
        </p:blipFill>
        <p:spPr bwMode="auto">
          <a:xfrm>
            <a:off x="4495800" y="228600"/>
            <a:ext cx="4495800" cy="640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
          <p:cNvSpPr txBox="1">
            <a:spLocks noChangeArrowheads="1"/>
          </p:cNvSpPr>
          <p:nvPr/>
        </p:nvSpPr>
        <p:spPr>
          <a:xfrm>
            <a:off x="685800" y="457200"/>
            <a:ext cx="38100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altLang="en-US" sz="3600" b="1" dirty="0" smtClean="0"/>
              <a:t>The G1 checkpoint</a:t>
            </a:r>
            <a:endParaRPr lang="en-US" altLang="en-US" sz="3600" b="1" dirty="0"/>
          </a:p>
        </p:txBody>
      </p:sp>
      <p:sp>
        <p:nvSpPr>
          <p:cNvPr id="6" name="Rectangle 3"/>
          <p:cNvSpPr txBox="1">
            <a:spLocks noChangeArrowheads="1"/>
          </p:cNvSpPr>
          <p:nvPr/>
        </p:nvSpPr>
        <p:spPr>
          <a:xfrm>
            <a:off x="152401" y="1219200"/>
            <a:ext cx="4343400" cy="48006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altLang="en-US" sz="2800" dirty="0" smtClean="0"/>
              <a:t>The G1 checkpoint has been widely studied</a:t>
            </a:r>
          </a:p>
          <a:p>
            <a:r>
              <a:rPr lang="en-GB" altLang="en-US" sz="2800" dirty="0" smtClean="0"/>
              <a:t>The retinoblastoma (</a:t>
            </a:r>
            <a:r>
              <a:rPr lang="en-GB" altLang="en-US" sz="2800" dirty="0" err="1" smtClean="0"/>
              <a:t>Rb</a:t>
            </a:r>
            <a:r>
              <a:rPr lang="en-GB" altLang="en-US" sz="2800" dirty="0" smtClean="0"/>
              <a:t>) protein plays a key role at this checkpoint</a:t>
            </a:r>
          </a:p>
          <a:p>
            <a:r>
              <a:rPr lang="en-GB" altLang="en-US" sz="2800" dirty="0" smtClean="0"/>
              <a:t>The </a:t>
            </a:r>
            <a:r>
              <a:rPr lang="en-GB" altLang="en-US" sz="2800" dirty="0" err="1" smtClean="0"/>
              <a:t>Rb</a:t>
            </a:r>
            <a:r>
              <a:rPr lang="en-GB" altLang="en-US" sz="2800" dirty="0" smtClean="0"/>
              <a:t> protein function is determined by its phosphorylation status</a:t>
            </a:r>
          </a:p>
          <a:p>
            <a:r>
              <a:rPr lang="en-GB" altLang="en-US" sz="2800" dirty="0" smtClean="0"/>
              <a:t>S phase </a:t>
            </a:r>
            <a:r>
              <a:rPr lang="en-GB" altLang="en-US" sz="2800" dirty="0" err="1" smtClean="0"/>
              <a:t>cyclin-Cdk</a:t>
            </a:r>
            <a:r>
              <a:rPr lang="en-GB" altLang="en-US" sz="2800" dirty="0" smtClean="0"/>
              <a:t> complexes phosphorylate </a:t>
            </a:r>
            <a:r>
              <a:rPr lang="en-GB" altLang="en-US" sz="2800" dirty="0" err="1" smtClean="0"/>
              <a:t>Rb</a:t>
            </a:r>
            <a:endParaRPr lang="en-US" altLang="en-US" sz="2800" dirty="0"/>
          </a:p>
        </p:txBody>
      </p:sp>
    </p:spTree>
    <p:extLst>
      <p:ext uri="{BB962C8B-B14F-4D97-AF65-F5344CB8AC3E}">
        <p14:creationId xmlns:p14="http://schemas.microsoft.com/office/powerpoint/2010/main" val="37665330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85800" y="609600"/>
            <a:ext cx="37338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altLang="en-US" sz="3600" b="1" dirty="0" smtClean="0"/>
              <a:t>The G1 checkpoint</a:t>
            </a:r>
            <a:endParaRPr lang="en-US" altLang="en-US" sz="3600" b="1" dirty="0"/>
          </a:p>
        </p:txBody>
      </p:sp>
      <p:sp>
        <p:nvSpPr>
          <p:cNvPr id="3" name="Rectangle 3"/>
          <p:cNvSpPr txBox="1">
            <a:spLocks noChangeArrowheads="1"/>
          </p:cNvSpPr>
          <p:nvPr/>
        </p:nvSpPr>
        <p:spPr>
          <a:xfrm>
            <a:off x="152400" y="1447800"/>
            <a:ext cx="4267200" cy="41148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altLang="en-US" sz="2800" dirty="0" smtClean="0"/>
              <a:t>This checkpoint is influenced by the action of </a:t>
            </a:r>
            <a:r>
              <a:rPr lang="en-GB" altLang="en-US" sz="2800" dirty="0" err="1" smtClean="0"/>
              <a:t>cyclin</a:t>
            </a:r>
            <a:r>
              <a:rPr lang="en-GB" altLang="en-US" sz="2800" dirty="0" smtClean="0"/>
              <a:t>-dependant kinase inhibitors (CKIs, e.g. p21, p16)</a:t>
            </a:r>
          </a:p>
          <a:p>
            <a:r>
              <a:rPr lang="en-GB" altLang="en-US" sz="2800" dirty="0" smtClean="0"/>
              <a:t>E.g. p53 senses DNA damage and induces p21 expression</a:t>
            </a:r>
          </a:p>
          <a:p>
            <a:r>
              <a:rPr lang="en-GB" altLang="en-US" sz="2800" dirty="0" smtClean="0"/>
              <a:t>CKIs inactivate </a:t>
            </a:r>
            <a:r>
              <a:rPr lang="en-GB" altLang="en-US" sz="2800" dirty="0" err="1" smtClean="0"/>
              <a:t>cyclin-Cdk</a:t>
            </a:r>
            <a:r>
              <a:rPr lang="en-GB" altLang="en-US" sz="2800" dirty="0" smtClean="0"/>
              <a:t> complexes</a:t>
            </a:r>
            <a:endParaRPr lang="en-US" altLang="en-US" sz="2800" dirty="0"/>
          </a:p>
        </p:txBody>
      </p:sp>
      <p:pic>
        <p:nvPicPr>
          <p:cNvPr id="4" name="Picture 3" descr="\\Path1.csb.le.ac.uk\ECB\ECB_RSC\FIGURES\CH18\18_13.jpg"/>
          <p:cNvPicPr>
            <a:picLocks noChangeAspect="1" noChangeArrowheads="1"/>
          </p:cNvPicPr>
          <p:nvPr/>
        </p:nvPicPr>
        <p:blipFill>
          <a:blip r:embed="rId2">
            <a:extLst>
              <a:ext uri="{28A0092B-C50C-407E-A947-70E740481C1C}">
                <a14:useLocalDpi xmlns:a14="http://schemas.microsoft.com/office/drawing/2010/main" val="0"/>
              </a:ext>
            </a:extLst>
          </a:blip>
          <a:srcRect b="1253"/>
          <a:stretch>
            <a:fillRect/>
          </a:stretch>
        </p:blipFill>
        <p:spPr bwMode="auto">
          <a:xfrm>
            <a:off x="4419600" y="666750"/>
            <a:ext cx="4706937" cy="588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920824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246063" y="1524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altLang="en-US" sz="2800" b="1" dirty="0" smtClean="0">
                <a:latin typeface="Verdana" pitchFamily="34" charset="0"/>
              </a:rPr>
              <a:t>G2/M DNA damage checkpoint</a:t>
            </a:r>
            <a:endParaRPr lang="en-GB" altLang="en-US" sz="2800" b="1" dirty="0">
              <a:latin typeface="Verdana" pitchFamily="34" charset="0"/>
            </a:endParaRPr>
          </a:p>
        </p:txBody>
      </p:sp>
      <p:sp>
        <p:nvSpPr>
          <p:cNvPr id="3" name="Text Box 3"/>
          <p:cNvSpPr txBox="1">
            <a:spLocks noChangeArrowheads="1"/>
          </p:cNvSpPr>
          <p:nvPr/>
        </p:nvSpPr>
        <p:spPr bwMode="auto">
          <a:xfrm>
            <a:off x="304800" y="1143000"/>
            <a:ext cx="8534400" cy="237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07" charset="0"/>
              </a:defRPr>
            </a:lvl1pPr>
            <a:lvl2pPr marL="742950" indent="-285750" eaLnBrk="0" hangingPunct="0">
              <a:defRPr sz="2400">
                <a:solidFill>
                  <a:schemeClr val="tx1"/>
                </a:solidFill>
                <a:latin typeface="Times New Roman" pitchFamily="-107" charset="0"/>
              </a:defRPr>
            </a:lvl2pPr>
            <a:lvl3pPr marL="1143000" indent="-228600" eaLnBrk="0" hangingPunct="0">
              <a:defRPr sz="2400">
                <a:solidFill>
                  <a:schemeClr val="tx1"/>
                </a:solidFill>
                <a:latin typeface="Times New Roman" pitchFamily="-107" charset="0"/>
              </a:defRPr>
            </a:lvl3pPr>
            <a:lvl4pPr marL="1600200" indent="-228600" eaLnBrk="0" hangingPunct="0">
              <a:defRPr sz="2400">
                <a:solidFill>
                  <a:schemeClr val="tx1"/>
                </a:solidFill>
                <a:latin typeface="Times New Roman" pitchFamily="-107" charset="0"/>
              </a:defRPr>
            </a:lvl4pPr>
            <a:lvl5pPr marL="2057400" indent="-228600" eaLnBrk="0" hangingPunct="0">
              <a:defRPr sz="2400">
                <a:solidFill>
                  <a:schemeClr val="tx1"/>
                </a:solidFill>
                <a:latin typeface="Times New Roman" pitchFamily="-107" charset="0"/>
              </a:defRPr>
            </a:lvl5pPr>
            <a:lvl6pPr marL="2514600" indent="-228600" eaLnBrk="0" fontAlgn="base" hangingPunct="0">
              <a:spcBef>
                <a:spcPct val="0"/>
              </a:spcBef>
              <a:spcAft>
                <a:spcPct val="0"/>
              </a:spcAft>
              <a:defRPr sz="2400">
                <a:solidFill>
                  <a:schemeClr val="tx1"/>
                </a:solidFill>
                <a:latin typeface="Times New Roman" pitchFamily="-107" charset="0"/>
              </a:defRPr>
            </a:lvl6pPr>
            <a:lvl7pPr marL="2971800" indent="-228600" eaLnBrk="0" fontAlgn="base" hangingPunct="0">
              <a:spcBef>
                <a:spcPct val="0"/>
              </a:spcBef>
              <a:spcAft>
                <a:spcPct val="0"/>
              </a:spcAft>
              <a:defRPr sz="2400">
                <a:solidFill>
                  <a:schemeClr val="tx1"/>
                </a:solidFill>
                <a:latin typeface="Times New Roman" pitchFamily="-107" charset="0"/>
              </a:defRPr>
            </a:lvl7pPr>
            <a:lvl8pPr marL="3429000" indent="-228600" eaLnBrk="0" fontAlgn="base" hangingPunct="0">
              <a:spcBef>
                <a:spcPct val="0"/>
              </a:spcBef>
              <a:spcAft>
                <a:spcPct val="0"/>
              </a:spcAft>
              <a:defRPr sz="2400">
                <a:solidFill>
                  <a:schemeClr val="tx1"/>
                </a:solidFill>
                <a:latin typeface="Times New Roman" pitchFamily="-107" charset="0"/>
              </a:defRPr>
            </a:lvl8pPr>
            <a:lvl9pPr marL="3886200" indent="-228600" eaLnBrk="0" fontAlgn="base" hangingPunct="0">
              <a:spcBef>
                <a:spcPct val="0"/>
              </a:spcBef>
              <a:spcAft>
                <a:spcPct val="0"/>
              </a:spcAft>
              <a:defRPr sz="2400">
                <a:solidFill>
                  <a:schemeClr val="tx1"/>
                </a:solidFill>
                <a:latin typeface="Times New Roman" pitchFamily="-107" charset="0"/>
              </a:defRPr>
            </a:lvl9pPr>
          </a:lstStyle>
          <a:p>
            <a:pPr eaLnBrk="1" hangingPunct="1">
              <a:spcBef>
                <a:spcPct val="50000"/>
              </a:spcBef>
            </a:pPr>
            <a:r>
              <a:rPr lang="en-GB" altLang="en-US" sz="2000" dirty="0" smtClean="0">
                <a:latin typeface="Verdana" pitchFamily="34" charset="0"/>
              </a:rPr>
              <a:t>The </a:t>
            </a:r>
            <a:r>
              <a:rPr lang="en-GB" altLang="en-US" sz="2000" b="1" dirty="0">
                <a:latin typeface="Verdana" pitchFamily="34" charset="0"/>
              </a:rPr>
              <a:t>G2/M DNA damage checkpoint</a:t>
            </a:r>
            <a:r>
              <a:rPr lang="en-GB" altLang="en-US" sz="2000" dirty="0">
                <a:latin typeface="Verdana" pitchFamily="34" charset="0"/>
              </a:rPr>
              <a:t> prevents the cell from entering mitosis (M phase) if the genome is damaged.</a:t>
            </a:r>
          </a:p>
          <a:p>
            <a:pPr eaLnBrk="1" hangingPunct="1">
              <a:spcBef>
                <a:spcPct val="50000"/>
              </a:spcBef>
            </a:pPr>
            <a:r>
              <a:rPr lang="en-GB" altLang="en-US" sz="2000" dirty="0">
                <a:latin typeface="Verdana" pitchFamily="34" charset="0"/>
              </a:rPr>
              <a:t>It also checks if the cell is big enough (i.e. has the resources to undergo mitosis)</a:t>
            </a:r>
          </a:p>
          <a:p>
            <a:pPr eaLnBrk="1" hangingPunct="1">
              <a:spcBef>
                <a:spcPct val="50000"/>
              </a:spcBef>
            </a:pPr>
            <a:r>
              <a:rPr lang="en-GB" altLang="en-US" sz="2000" dirty="0">
                <a:latin typeface="Verdana" pitchFamily="34" charset="0"/>
              </a:rPr>
              <a:t>	Almost exclusively, internally controlled</a:t>
            </a:r>
          </a:p>
          <a:p>
            <a:pPr eaLnBrk="1" hangingPunct="1">
              <a:spcBef>
                <a:spcPct val="50000"/>
              </a:spcBef>
            </a:pPr>
            <a:endParaRPr lang="en-GB" altLang="en-US" sz="2000" dirty="0">
              <a:latin typeface="Verdana" pitchFamily="34" charset="0"/>
            </a:endParaRPr>
          </a:p>
        </p:txBody>
      </p:sp>
      <p:sp>
        <p:nvSpPr>
          <p:cNvPr id="4" name="Rectangle 2"/>
          <p:cNvSpPr txBox="1">
            <a:spLocks noChangeArrowheads="1"/>
          </p:cNvSpPr>
          <p:nvPr/>
        </p:nvSpPr>
        <p:spPr>
          <a:xfrm>
            <a:off x="246063" y="3048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altLang="en-US" sz="2800" b="1" dirty="0" smtClean="0">
                <a:latin typeface="Verdana" pitchFamily="34" charset="0"/>
              </a:rPr>
              <a:t>M checkpoint</a:t>
            </a:r>
            <a:endParaRPr lang="en-GB" altLang="en-US" sz="2800" b="1" dirty="0">
              <a:latin typeface="Verdana" pitchFamily="34" charset="0"/>
            </a:endParaRPr>
          </a:p>
        </p:txBody>
      </p:sp>
      <p:sp>
        <p:nvSpPr>
          <p:cNvPr id="5" name="Text Box 3"/>
          <p:cNvSpPr txBox="1">
            <a:spLocks noChangeArrowheads="1"/>
          </p:cNvSpPr>
          <p:nvPr/>
        </p:nvSpPr>
        <p:spPr bwMode="auto">
          <a:xfrm>
            <a:off x="304800" y="4038600"/>
            <a:ext cx="8382000" cy="237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07" charset="0"/>
              </a:defRPr>
            </a:lvl1pPr>
            <a:lvl2pPr marL="742950" indent="-285750" eaLnBrk="0" hangingPunct="0">
              <a:defRPr sz="2400">
                <a:solidFill>
                  <a:schemeClr val="tx1"/>
                </a:solidFill>
                <a:latin typeface="Times New Roman" pitchFamily="-107" charset="0"/>
              </a:defRPr>
            </a:lvl2pPr>
            <a:lvl3pPr marL="1143000" indent="-228600" eaLnBrk="0" hangingPunct="0">
              <a:defRPr sz="2400">
                <a:solidFill>
                  <a:schemeClr val="tx1"/>
                </a:solidFill>
                <a:latin typeface="Times New Roman" pitchFamily="-107" charset="0"/>
              </a:defRPr>
            </a:lvl3pPr>
            <a:lvl4pPr marL="1600200" indent="-228600" eaLnBrk="0" hangingPunct="0">
              <a:defRPr sz="2400">
                <a:solidFill>
                  <a:schemeClr val="tx1"/>
                </a:solidFill>
                <a:latin typeface="Times New Roman" pitchFamily="-107" charset="0"/>
              </a:defRPr>
            </a:lvl4pPr>
            <a:lvl5pPr marL="2057400" indent="-228600" eaLnBrk="0" hangingPunct="0">
              <a:defRPr sz="2400">
                <a:solidFill>
                  <a:schemeClr val="tx1"/>
                </a:solidFill>
                <a:latin typeface="Times New Roman" pitchFamily="-107" charset="0"/>
              </a:defRPr>
            </a:lvl5pPr>
            <a:lvl6pPr marL="2514600" indent="-228600" eaLnBrk="0" fontAlgn="base" hangingPunct="0">
              <a:spcBef>
                <a:spcPct val="0"/>
              </a:spcBef>
              <a:spcAft>
                <a:spcPct val="0"/>
              </a:spcAft>
              <a:defRPr sz="2400">
                <a:solidFill>
                  <a:schemeClr val="tx1"/>
                </a:solidFill>
                <a:latin typeface="Times New Roman" pitchFamily="-107" charset="0"/>
              </a:defRPr>
            </a:lvl6pPr>
            <a:lvl7pPr marL="2971800" indent="-228600" eaLnBrk="0" fontAlgn="base" hangingPunct="0">
              <a:spcBef>
                <a:spcPct val="0"/>
              </a:spcBef>
              <a:spcAft>
                <a:spcPct val="0"/>
              </a:spcAft>
              <a:defRPr sz="2400">
                <a:solidFill>
                  <a:schemeClr val="tx1"/>
                </a:solidFill>
                <a:latin typeface="Times New Roman" pitchFamily="-107" charset="0"/>
              </a:defRPr>
            </a:lvl7pPr>
            <a:lvl8pPr marL="3429000" indent="-228600" eaLnBrk="0" fontAlgn="base" hangingPunct="0">
              <a:spcBef>
                <a:spcPct val="0"/>
              </a:spcBef>
              <a:spcAft>
                <a:spcPct val="0"/>
              </a:spcAft>
              <a:defRPr sz="2400">
                <a:solidFill>
                  <a:schemeClr val="tx1"/>
                </a:solidFill>
                <a:latin typeface="Times New Roman" pitchFamily="-107" charset="0"/>
              </a:defRPr>
            </a:lvl8pPr>
            <a:lvl9pPr marL="3886200" indent="-228600" eaLnBrk="0" fontAlgn="base" hangingPunct="0">
              <a:spcBef>
                <a:spcPct val="0"/>
              </a:spcBef>
              <a:spcAft>
                <a:spcPct val="0"/>
              </a:spcAft>
              <a:defRPr sz="2400">
                <a:solidFill>
                  <a:schemeClr val="tx1"/>
                </a:solidFill>
                <a:latin typeface="Times New Roman" pitchFamily="-107" charset="0"/>
              </a:defRPr>
            </a:lvl9pPr>
          </a:lstStyle>
          <a:p>
            <a:pPr eaLnBrk="1" hangingPunct="1">
              <a:spcBef>
                <a:spcPct val="50000"/>
              </a:spcBef>
            </a:pPr>
            <a:r>
              <a:rPr lang="en-GB" altLang="en-US" sz="2000" dirty="0">
                <a:latin typeface="Verdana" pitchFamily="34" charset="0"/>
              </a:rPr>
              <a:t>	The M checkpoint is where the attachment of the spindle fibres to the centromeres is assessed.</a:t>
            </a:r>
          </a:p>
          <a:p>
            <a:pPr eaLnBrk="1" hangingPunct="1">
              <a:spcBef>
                <a:spcPct val="50000"/>
              </a:spcBef>
            </a:pPr>
            <a:r>
              <a:rPr lang="en-GB" altLang="en-US" sz="2000" dirty="0">
                <a:latin typeface="Verdana" pitchFamily="34" charset="0"/>
              </a:rPr>
              <a:t>	Only if this is correct can mitosis proceed.</a:t>
            </a:r>
          </a:p>
          <a:p>
            <a:pPr eaLnBrk="1" hangingPunct="1">
              <a:spcBef>
                <a:spcPct val="50000"/>
              </a:spcBef>
            </a:pPr>
            <a:r>
              <a:rPr lang="en-GB" altLang="en-US" sz="2000" dirty="0">
                <a:latin typeface="Verdana" pitchFamily="34" charset="0"/>
              </a:rPr>
              <a:t>Failure to attach spindle fibres correctly would lead to failure to separate chromosomes</a:t>
            </a:r>
          </a:p>
          <a:p>
            <a:pPr eaLnBrk="1" hangingPunct="1">
              <a:spcBef>
                <a:spcPct val="50000"/>
              </a:spcBef>
            </a:pPr>
            <a:endParaRPr lang="en-GB" altLang="en-US" sz="2000" dirty="0">
              <a:latin typeface="Verdana" pitchFamily="34" charset="0"/>
            </a:endParaRPr>
          </a:p>
        </p:txBody>
      </p:sp>
    </p:spTree>
    <p:extLst>
      <p:ext uri="{BB962C8B-B14F-4D97-AF65-F5344CB8AC3E}">
        <p14:creationId xmlns:p14="http://schemas.microsoft.com/office/powerpoint/2010/main" val="2165451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 calcmode="lin" valueType="num">
                                      <p:cBhvr additive="base">
                                        <p:cTn id="25"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
                                            <p:txEl>
                                              <p:pRg st="1" end="1"/>
                                            </p:txEl>
                                          </p:spTgt>
                                        </p:tgtEl>
                                        <p:attrNameLst>
                                          <p:attrName>style.visibility</p:attrName>
                                        </p:attrNameLst>
                                      </p:cBhvr>
                                      <p:to>
                                        <p:strVal val="visible"/>
                                      </p:to>
                                    </p:set>
                                    <p:anim calcmode="lin" valueType="num">
                                      <p:cBhvr additive="base">
                                        <p:cTn id="31"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5">
                                            <p:txEl>
                                              <p:pRg st="2" end="2"/>
                                            </p:txEl>
                                          </p:spTgt>
                                        </p:tgtEl>
                                        <p:attrNameLst>
                                          <p:attrName>style.visibility</p:attrName>
                                        </p:attrNameLst>
                                      </p:cBhvr>
                                      <p:to>
                                        <p:strVal val="visible"/>
                                      </p:to>
                                    </p:set>
                                    <p:anim calcmode="lin" valueType="num">
                                      <p:cBhvr additive="base">
                                        <p:cTn id="37"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utoUpdateAnimBg="0"/>
      <p:bldP spid="5"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85800" y="609600"/>
            <a:ext cx="77724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altLang="en-US" sz="3600" b="1" dirty="0" smtClean="0"/>
              <a:t>Cellular adaptations of growth and differentiation</a:t>
            </a:r>
            <a:endParaRPr lang="en-US" altLang="en-US" sz="3600" b="1" dirty="0"/>
          </a:p>
        </p:txBody>
      </p:sp>
      <p:sp>
        <p:nvSpPr>
          <p:cNvPr id="3" name="Rectangle 3"/>
          <p:cNvSpPr txBox="1">
            <a:spLocks noChangeArrowheads="1"/>
          </p:cNvSpPr>
          <p:nvPr/>
        </p:nvSpPr>
        <p:spPr>
          <a:xfrm>
            <a:off x="693738" y="2133600"/>
            <a:ext cx="7772400" cy="41148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90000"/>
              </a:lnSpc>
            </a:pPr>
            <a:r>
              <a:rPr lang="en-GB" altLang="en-US" dirty="0" smtClean="0"/>
              <a:t>Cells must respond to a variety of stimuli that may be hormonal, paracrine or through direct cell contact</a:t>
            </a:r>
          </a:p>
          <a:p>
            <a:pPr>
              <a:lnSpc>
                <a:spcPct val="90000"/>
              </a:lnSpc>
            </a:pPr>
            <a:r>
              <a:rPr lang="en-GB" altLang="en-US" dirty="0" smtClean="0"/>
              <a:t>These stimuli may arise under physiological or pathological conditions</a:t>
            </a:r>
          </a:p>
          <a:p>
            <a:pPr>
              <a:lnSpc>
                <a:spcPct val="90000"/>
              </a:lnSpc>
            </a:pPr>
            <a:r>
              <a:rPr lang="en-GB" altLang="en-US" dirty="0" smtClean="0"/>
              <a:t>The way that cells adapt in terms of growth and differentiation depends in part on their ability to divide</a:t>
            </a:r>
            <a:endParaRPr lang="en-US" altLang="en-US" dirty="0"/>
          </a:p>
        </p:txBody>
      </p:sp>
    </p:spTree>
    <p:extLst>
      <p:ext uri="{BB962C8B-B14F-4D97-AF65-F5344CB8AC3E}">
        <p14:creationId xmlns:p14="http://schemas.microsoft.com/office/powerpoint/2010/main" val="26744761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85800" y="228600"/>
            <a:ext cx="7772400" cy="762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altLang="en-US" sz="4000" b="1" dirty="0" smtClean="0"/>
              <a:t>Cellular proliferative capacity</a:t>
            </a:r>
            <a:endParaRPr lang="en-US" altLang="en-US" sz="4000" b="1" dirty="0"/>
          </a:p>
        </p:txBody>
      </p:sp>
      <p:sp>
        <p:nvSpPr>
          <p:cNvPr id="3" name="Rectangle 3"/>
          <p:cNvSpPr txBox="1">
            <a:spLocks noChangeArrowheads="1"/>
          </p:cNvSpPr>
          <p:nvPr/>
        </p:nvSpPr>
        <p:spPr>
          <a:xfrm>
            <a:off x="228600" y="1219200"/>
            <a:ext cx="8610600" cy="19050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altLang="en-US" sz="2800" b="1" dirty="0" smtClean="0"/>
              <a:t>Tissues can be classified according to the ability of their cells to divide</a:t>
            </a:r>
          </a:p>
          <a:p>
            <a:r>
              <a:rPr lang="en-GB" altLang="en-US" sz="2800" b="1" dirty="0" smtClean="0"/>
              <a:t>Some tissues contain a pool of cells that move rapidly from one cell cycle to the next. These are labile cells</a:t>
            </a:r>
            <a:endParaRPr lang="en-US" altLang="en-US" sz="2800" b="1" dirty="0"/>
          </a:p>
        </p:txBody>
      </p:sp>
      <p:sp>
        <p:nvSpPr>
          <p:cNvPr id="4" name="Rectangle 3"/>
          <p:cNvSpPr txBox="1">
            <a:spLocks noChangeArrowheads="1"/>
          </p:cNvSpPr>
          <p:nvPr/>
        </p:nvSpPr>
        <p:spPr>
          <a:xfrm>
            <a:off x="152400" y="3124200"/>
            <a:ext cx="8839200" cy="35052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90000"/>
              </a:lnSpc>
            </a:pPr>
            <a:r>
              <a:rPr lang="en-GB" altLang="en-US" sz="2800" b="1" dirty="0" smtClean="0"/>
              <a:t>Some cells dismantle their cell cycle control machinery and exit the cell cycle</a:t>
            </a:r>
          </a:p>
          <a:p>
            <a:pPr>
              <a:lnSpc>
                <a:spcPct val="90000"/>
              </a:lnSpc>
            </a:pPr>
            <a:r>
              <a:rPr lang="en-GB" altLang="en-US" sz="2800" b="1" dirty="0" smtClean="0"/>
              <a:t>These cells are said to be in G</a:t>
            </a:r>
            <a:r>
              <a:rPr lang="en-GB" altLang="en-US" sz="2800" b="1" baseline="-25000" dirty="0" smtClean="0"/>
              <a:t>0. </a:t>
            </a:r>
          </a:p>
          <a:p>
            <a:pPr>
              <a:lnSpc>
                <a:spcPct val="90000"/>
              </a:lnSpc>
            </a:pPr>
            <a:r>
              <a:rPr lang="en-GB" altLang="en-US" sz="2800" b="1" dirty="0" smtClean="0"/>
              <a:t>Some of these cells</a:t>
            </a:r>
            <a:r>
              <a:rPr lang="en-GB" altLang="en-US" sz="2800" b="1" baseline="-25000" dirty="0" smtClean="0"/>
              <a:t> </a:t>
            </a:r>
            <a:r>
              <a:rPr lang="en-GB" altLang="en-US" sz="2800" b="1" dirty="0" smtClean="0"/>
              <a:t>can re-enter the cell cycle when stimulated, e.g. by growth factors. These are stable cells</a:t>
            </a:r>
          </a:p>
          <a:p>
            <a:pPr>
              <a:lnSpc>
                <a:spcPct val="90000"/>
              </a:lnSpc>
            </a:pPr>
            <a:r>
              <a:rPr lang="en-GB" altLang="en-US" sz="2800" b="1" dirty="0" smtClean="0"/>
              <a:t>Others are unable to re-enter the cell cycle. These are permanent cells</a:t>
            </a:r>
            <a:endParaRPr lang="en-US" altLang="en-US" sz="2800" b="1" baseline="-25000" dirty="0"/>
          </a:p>
        </p:txBody>
      </p:sp>
    </p:spTree>
    <p:extLst>
      <p:ext uri="{BB962C8B-B14F-4D97-AF65-F5344CB8AC3E}">
        <p14:creationId xmlns:p14="http://schemas.microsoft.com/office/powerpoint/2010/main" val="35920258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85800" y="609600"/>
            <a:ext cx="77724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altLang="en-US" sz="4000" b="1" dirty="0" smtClean="0"/>
              <a:t>Growth and differentiation responses</a:t>
            </a:r>
            <a:endParaRPr lang="en-US" altLang="en-US" sz="4000" b="1" dirty="0"/>
          </a:p>
        </p:txBody>
      </p:sp>
      <p:sp>
        <p:nvSpPr>
          <p:cNvPr id="3" name="Rectangle 3"/>
          <p:cNvSpPr txBox="1">
            <a:spLocks noChangeArrowheads="1"/>
          </p:cNvSpPr>
          <p:nvPr/>
        </p:nvSpPr>
        <p:spPr>
          <a:xfrm>
            <a:off x="693738" y="1981200"/>
            <a:ext cx="7772400" cy="23622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GB" altLang="en-US" b="1" dirty="0" smtClean="0"/>
              <a:t>1- Hyperplasia</a:t>
            </a:r>
          </a:p>
          <a:p>
            <a:pPr marL="0" indent="0">
              <a:buNone/>
            </a:pPr>
            <a:r>
              <a:rPr lang="en-GB" altLang="en-US" b="1" dirty="0" smtClean="0"/>
              <a:t>2- Hypertrophy</a:t>
            </a:r>
          </a:p>
          <a:p>
            <a:pPr marL="0" indent="0">
              <a:buNone/>
            </a:pPr>
            <a:r>
              <a:rPr lang="en-GB" altLang="en-US" b="1" dirty="0" smtClean="0"/>
              <a:t>3- Atrophy</a:t>
            </a:r>
          </a:p>
          <a:p>
            <a:pPr marL="0" indent="0">
              <a:buNone/>
            </a:pPr>
            <a:r>
              <a:rPr lang="en-GB" altLang="en-US" b="1" dirty="0" smtClean="0"/>
              <a:t>4- Metaplasia</a:t>
            </a:r>
            <a:endParaRPr lang="en-US" altLang="en-US" b="1" dirty="0"/>
          </a:p>
        </p:txBody>
      </p:sp>
      <p:sp>
        <p:nvSpPr>
          <p:cNvPr id="4" name="Rectangle 2"/>
          <p:cNvSpPr txBox="1">
            <a:spLocks noChangeArrowheads="1"/>
          </p:cNvSpPr>
          <p:nvPr/>
        </p:nvSpPr>
        <p:spPr>
          <a:xfrm>
            <a:off x="685800" y="4457700"/>
            <a:ext cx="2895600" cy="5715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altLang="en-US" sz="3200" b="1" dirty="0" smtClean="0">
                <a:solidFill>
                  <a:srgbClr val="FF0000"/>
                </a:solidFill>
              </a:rPr>
              <a:t>1- Hyperplasia:</a:t>
            </a:r>
            <a:endParaRPr lang="en-US" altLang="en-US" sz="3200" b="1" dirty="0">
              <a:solidFill>
                <a:srgbClr val="FF0000"/>
              </a:solidFill>
            </a:endParaRPr>
          </a:p>
        </p:txBody>
      </p:sp>
      <p:sp>
        <p:nvSpPr>
          <p:cNvPr id="5" name="Rectangle 3"/>
          <p:cNvSpPr txBox="1">
            <a:spLocks noChangeArrowheads="1"/>
          </p:cNvSpPr>
          <p:nvPr/>
        </p:nvSpPr>
        <p:spPr>
          <a:xfrm>
            <a:off x="693738" y="5029200"/>
            <a:ext cx="7772400" cy="17526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altLang="en-US" sz="2800" b="1" i="1" dirty="0" smtClean="0"/>
              <a:t>Increase in the number of cells in an organ or tissue, which may then have an increased size</a:t>
            </a:r>
            <a:endParaRPr lang="en-GB" altLang="en-US" sz="2800" b="1" i="1" dirty="0"/>
          </a:p>
        </p:txBody>
      </p:sp>
    </p:spTree>
    <p:extLst>
      <p:ext uri="{BB962C8B-B14F-4D97-AF65-F5344CB8AC3E}">
        <p14:creationId xmlns:p14="http://schemas.microsoft.com/office/powerpoint/2010/main" val="19351837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85800" y="304800"/>
            <a:ext cx="2895600" cy="5715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altLang="en-US" sz="3200" b="1" dirty="0" smtClean="0">
                <a:solidFill>
                  <a:srgbClr val="FF0000"/>
                </a:solidFill>
              </a:rPr>
              <a:t>2- Hypertrophy:</a:t>
            </a:r>
            <a:endParaRPr lang="en-US" altLang="en-US" sz="3200" b="1" dirty="0">
              <a:solidFill>
                <a:srgbClr val="FF0000"/>
              </a:solidFill>
            </a:endParaRPr>
          </a:p>
        </p:txBody>
      </p:sp>
      <p:sp>
        <p:nvSpPr>
          <p:cNvPr id="3" name="Rectangle 3"/>
          <p:cNvSpPr txBox="1">
            <a:spLocks noChangeArrowheads="1"/>
          </p:cNvSpPr>
          <p:nvPr/>
        </p:nvSpPr>
        <p:spPr>
          <a:xfrm>
            <a:off x="693738" y="990600"/>
            <a:ext cx="7772400" cy="12192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altLang="en-US" sz="2800" b="1" dirty="0" smtClean="0"/>
              <a:t>An increase in cell size, and resultant increase in organ size</a:t>
            </a:r>
            <a:endParaRPr lang="en-GB" altLang="en-US" sz="2800" b="1" dirty="0"/>
          </a:p>
        </p:txBody>
      </p:sp>
      <p:sp>
        <p:nvSpPr>
          <p:cNvPr id="4" name="Rectangle 2"/>
          <p:cNvSpPr txBox="1">
            <a:spLocks noChangeArrowheads="1"/>
          </p:cNvSpPr>
          <p:nvPr/>
        </p:nvSpPr>
        <p:spPr>
          <a:xfrm>
            <a:off x="228600" y="2171700"/>
            <a:ext cx="3200400" cy="5715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altLang="en-US" sz="3200" b="1" dirty="0" smtClean="0">
                <a:solidFill>
                  <a:srgbClr val="FF0000"/>
                </a:solidFill>
              </a:rPr>
              <a:t>3- Atrophy:</a:t>
            </a:r>
            <a:endParaRPr lang="en-US" altLang="en-US" sz="2800" b="1" dirty="0">
              <a:solidFill>
                <a:srgbClr val="FF0000"/>
              </a:solidFill>
            </a:endParaRPr>
          </a:p>
        </p:txBody>
      </p:sp>
      <p:sp>
        <p:nvSpPr>
          <p:cNvPr id="5" name="Rectangle 3"/>
          <p:cNvSpPr txBox="1">
            <a:spLocks noChangeArrowheads="1"/>
          </p:cNvSpPr>
          <p:nvPr/>
        </p:nvSpPr>
        <p:spPr>
          <a:xfrm>
            <a:off x="693738" y="2819400"/>
            <a:ext cx="7772400" cy="4572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90000"/>
              </a:lnSpc>
            </a:pPr>
            <a:r>
              <a:rPr lang="en-GB" altLang="en-US" sz="2800" b="1" i="1" dirty="0" smtClean="0"/>
              <a:t>Shrinkage in cell size by loss of cell substance</a:t>
            </a:r>
          </a:p>
          <a:p>
            <a:pPr marL="457200" lvl="1" indent="0">
              <a:lnSpc>
                <a:spcPct val="90000"/>
              </a:lnSpc>
              <a:buNone/>
            </a:pPr>
            <a:endParaRPr lang="en-GB" altLang="en-US" sz="3200" dirty="0" smtClean="0"/>
          </a:p>
        </p:txBody>
      </p:sp>
      <p:sp>
        <p:nvSpPr>
          <p:cNvPr id="6" name="Rectangle 2"/>
          <p:cNvSpPr txBox="1">
            <a:spLocks noChangeArrowheads="1"/>
          </p:cNvSpPr>
          <p:nvPr/>
        </p:nvSpPr>
        <p:spPr>
          <a:xfrm>
            <a:off x="838200" y="3657600"/>
            <a:ext cx="2819400" cy="762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altLang="en-US" sz="3200" b="1" dirty="0" smtClean="0">
                <a:solidFill>
                  <a:srgbClr val="FF0000"/>
                </a:solidFill>
              </a:rPr>
              <a:t>4- Metaplasia:</a:t>
            </a:r>
            <a:endParaRPr lang="en-US" altLang="en-US" sz="3200" b="1" dirty="0">
              <a:solidFill>
                <a:srgbClr val="FF0000"/>
              </a:solidFill>
            </a:endParaRPr>
          </a:p>
        </p:txBody>
      </p:sp>
      <p:sp>
        <p:nvSpPr>
          <p:cNvPr id="7" name="Rectangle 3"/>
          <p:cNvSpPr txBox="1">
            <a:spLocks noChangeArrowheads="1"/>
          </p:cNvSpPr>
          <p:nvPr/>
        </p:nvSpPr>
        <p:spPr>
          <a:xfrm>
            <a:off x="693738" y="4381500"/>
            <a:ext cx="7772400" cy="11811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altLang="en-US" sz="2800" b="1" i="1" dirty="0" smtClean="0"/>
              <a:t>Reversible change of one adult cell type to another adult cell type</a:t>
            </a:r>
            <a:endParaRPr lang="en-US" altLang="en-US" sz="2800" b="1" i="1" dirty="0"/>
          </a:p>
        </p:txBody>
      </p:sp>
    </p:spTree>
    <p:extLst>
      <p:ext uri="{BB962C8B-B14F-4D97-AF65-F5344CB8AC3E}">
        <p14:creationId xmlns:p14="http://schemas.microsoft.com/office/powerpoint/2010/main" val="11326346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fld id="{6266C3F0-A0D6-4F98-9C8D-34976ACEA589}" type="slidenum">
              <a:rPr lang="ar-SA" altLang="en-US" sz="1400" smtClean="0"/>
              <a:pPr eaLnBrk="1" hangingPunct="1">
                <a:spcBef>
                  <a:spcPct val="0"/>
                </a:spcBef>
                <a:buFontTx/>
                <a:buNone/>
              </a:pPr>
              <a:t>18</a:t>
            </a:fld>
            <a:endParaRPr lang="en-GB" altLang="en-US" sz="1400" smtClean="0"/>
          </a:p>
        </p:txBody>
      </p:sp>
      <p:sp>
        <p:nvSpPr>
          <p:cNvPr id="6146" name="Rectangle 2"/>
          <p:cNvSpPr>
            <a:spLocks noGrp="1" noChangeArrowheads="1"/>
          </p:cNvSpPr>
          <p:nvPr>
            <p:ph type="body" idx="1"/>
          </p:nvPr>
        </p:nvSpPr>
        <p:spPr>
          <a:xfrm>
            <a:off x="12700" y="898525"/>
            <a:ext cx="6019800" cy="5197475"/>
          </a:xfrm>
        </p:spPr>
        <p:txBody>
          <a:bodyPr>
            <a:spAutoFit/>
          </a:bodyPr>
          <a:lstStyle/>
          <a:p>
            <a:pPr eaLnBrk="1" hangingPunct="1">
              <a:buClr>
                <a:srgbClr val="339933"/>
              </a:buClr>
              <a:tabLst>
                <a:tab pos="2743200" algn="l"/>
              </a:tabLst>
              <a:defRPr/>
            </a:pPr>
            <a:r>
              <a:rPr lang="en-US" altLang="en-US" sz="2000" b="1" smtClean="0">
                <a:solidFill>
                  <a:srgbClr val="000000"/>
                </a:solidFill>
                <a:effectLst>
                  <a:outerShdw blurRad="38100" dist="38100" dir="2700000" algn="tl">
                    <a:srgbClr val="C0C0C0"/>
                  </a:outerShdw>
                </a:effectLst>
              </a:rPr>
              <a:t>The continuity of life from one cell to another is based on the reproduction of cells </a:t>
            </a:r>
            <a:r>
              <a:rPr lang="en-US" altLang="en-US" sz="2000" b="1" i="1" smtClean="0">
                <a:solidFill>
                  <a:srgbClr val="000000"/>
                </a:solidFill>
                <a:effectLst>
                  <a:outerShdw blurRad="38100" dist="38100" dir="2700000" algn="tl">
                    <a:srgbClr val="C0C0C0"/>
                  </a:outerShdw>
                </a:effectLst>
              </a:rPr>
              <a:t>via</a:t>
            </a:r>
            <a:r>
              <a:rPr lang="en-US" altLang="en-US" sz="2000" b="1" smtClean="0">
                <a:solidFill>
                  <a:srgbClr val="000000"/>
                </a:solidFill>
                <a:effectLst>
                  <a:outerShdw blurRad="38100" dist="38100" dir="2700000" algn="tl">
                    <a:srgbClr val="C0C0C0"/>
                  </a:outerShdw>
                </a:effectLst>
              </a:rPr>
              <a:t> </a:t>
            </a:r>
            <a:r>
              <a:rPr lang="en-US" altLang="en-US" sz="2000" b="1" smtClean="0">
                <a:solidFill>
                  <a:srgbClr val="FF0000"/>
                </a:solidFill>
                <a:effectLst>
                  <a:outerShdw blurRad="38100" dist="38100" dir="2700000" algn="tl">
                    <a:srgbClr val="C0C0C0"/>
                  </a:outerShdw>
                </a:effectLst>
              </a:rPr>
              <a:t>cell division</a:t>
            </a:r>
            <a:r>
              <a:rPr lang="en-US" altLang="en-US" sz="2000" b="1" smtClean="0">
                <a:solidFill>
                  <a:srgbClr val="000000"/>
                </a:solidFill>
                <a:effectLst>
                  <a:outerShdw blurRad="38100" dist="38100" dir="2700000" algn="tl">
                    <a:srgbClr val="C0C0C0"/>
                  </a:outerShdw>
                </a:effectLst>
              </a:rPr>
              <a:t>.</a:t>
            </a:r>
          </a:p>
          <a:p>
            <a:pPr eaLnBrk="1" hangingPunct="1">
              <a:buClr>
                <a:srgbClr val="339933"/>
              </a:buClr>
              <a:buFontTx/>
              <a:buNone/>
              <a:tabLst>
                <a:tab pos="2743200" algn="l"/>
              </a:tabLst>
              <a:defRPr/>
            </a:pPr>
            <a:endParaRPr lang="en-US" altLang="en-US" sz="1400" b="1" smtClean="0">
              <a:solidFill>
                <a:srgbClr val="000000"/>
              </a:solidFill>
              <a:effectLst>
                <a:outerShdw blurRad="38100" dist="38100" dir="2700000" algn="tl">
                  <a:srgbClr val="C0C0C0"/>
                </a:outerShdw>
              </a:effectLst>
            </a:endParaRPr>
          </a:p>
          <a:p>
            <a:pPr eaLnBrk="1" hangingPunct="1">
              <a:buClr>
                <a:srgbClr val="339933"/>
              </a:buClr>
              <a:tabLst>
                <a:tab pos="2743200" algn="l"/>
              </a:tabLst>
              <a:defRPr/>
            </a:pPr>
            <a:r>
              <a:rPr lang="en-US" altLang="en-US" sz="2000" b="1" smtClean="0">
                <a:solidFill>
                  <a:srgbClr val="000000"/>
                </a:solidFill>
                <a:effectLst>
                  <a:outerShdw blurRad="38100" dist="38100" dir="2700000" algn="tl">
                    <a:srgbClr val="C0C0C0"/>
                  </a:outerShdw>
                </a:effectLst>
              </a:rPr>
              <a:t>This division process occurs as part of the </a:t>
            </a:r>
            <a:r>
              <a:rPr lang="en-US" altLang="en-US" sz="2000" b="1" smtClean="0">
                <a:solidFill>
                  <a:srgbClr val="FF0000"/>
                </a:solidFill>
                <a:effectLst>
                  <a:outerShdw blurRad="38100" dist="38100" dir="2700000" algn="tl">
                    <a:srgbClr val="C0C0C0"/>
                  </a:outerShdw>
                </a:effectLst>
              </a:rPr>
              <a:t>cell cycle</a:t>
            </a:r>
            <a:r>
              <a:rPr lang="en-US" altLang="en-US" sz="2000" b="1" smtClean="0">
                <a:solidFill>
                  <a:srgbClr val="000000"/>
                </a:solidFill>
                <a:effectLst>
                  <a:outerShdw blurRad="38100" dist="38100" dir="2700000" algn="tl">
                    <a:srgbClr val="C0C0C0"/>
                  </a:outerShdw>
                </a:effectLst>
              </a:rPr>
              <a:t> (</a:t>
            </a:r>
            <a:r>
              <a:rPr lang="en-US" altLang="en-US" sz="2000" smtClean="0">
                <a:solidFill>
                  <a:srgbClr val="0000FF"/>
                </a:solidFill>
                <a:effectLst>
                  <a:outerShdw blurRad="38100" dist="38100" dir="2700000" algn="tl">
                    <a:srgbClr val="C0C0C0"/>
                  </a:outerShdw>
                </a:effectLst>
              </a:rPr>
              <a:t>the life of a cell from its origin in the division of a parent cell until its own division into two</a:t>
            </a:r>
            <a:r>
              <a:rPr lang="en-US" altLang="en-US" sz="2000" b="1" smtClean="0">
                <a:solidFill>
                  <a:srgbClr val="000000"/>
                </a:solidFill>
                <a:effectLst>
                  <a:outerShdw blurRad="38100" dist="38100" dir="2700000" algn="tl">
                    <a:srgbClr val="C0C0C0"/>
                  </a:outerShdw>
                </a:effectLst>
              </a:rPr>
              <a:t>).</a:t>
            </a:r>
          </a:p>
          <a:p>
            <a:pPr eaLnBrk="1" hangingPunct="1">
              <a:buClr>
                <a:srgbClr val="339933"/>
              </a:buClr>
              <a:buFontTx/>
              <a:buNone/>
              <a:tabLst>
                <a:tab pos="2743200" algn="l"/>
              </a:tabLst>
              <a:defRPr/>
            </a:pPr>
            <a:endParaRPr lang="en-US" altLang="en-US" sz="1200" b="1" smtClean="0">
              <a:solidFill>
                <a:srgbClr val="000000"/>
              </a:solidFill>
              <a:effectLst>
                <a:outerShdw blurRad="38100" dist="38100" dir="2700000" algn="tl">
                  <a:srgbClr val="C0C0C0"/>
                </a:outerShdw>
              </a:effectLst>
            </a:endParaRPr>
          </a:p>
          <a:p>
            <a:pPr eaLnBrk="1" hangingPunct="1">
              <a:buClr>
                <a:srgbClr val="339933"/>
              </a:buClr>
              <a:tabLst>
                <a:tab pos="2743200" algn="l"/>
              </a:tabLst>
              <a:defRPr/>
            </a:pPr>
            <a:r>
              <a:rPr lang="en-US" altLang="en-US" sz="2000" b="1" smtClean="0">
                <a:solidFill>
                  <a:srgbClr val="000000"/>
                </a:solidFill>
                <a:effectLst>
                  <a:outerShdw blurRad="38100" dist="38100" dir="2700000" algn="tl">
                    <a:srgbClr val="C0C0C0"/>
                  </a:outerShdw>
                </a:effectLst>
              </a:rPr>
              <a:t>The division of a unicellular </a:t>
            </a:r>
            <a:r>
              <a:rPr lang="ar-EG" altLang="en-US" sz="1800" smtClean="0">
                <a:solidFill>
                  <a:srgbClr val="000000"/>
                </a:solidFill>
                <a:effectLst>
                  <a:outerShdw blurRad="38100" dist="38100" dir="2700000" algn="tl">
                    <a:srgbClr val="C0C0C0"/>
                  </a:outerShdw>
                </a:effectLst>
              </a:rPr>
              <a:t>وحيد الخلية</a:t>
            </a:r>
            <a:r>
              <a:rPr lang="en-US" altLang="en-US" sz="1800" smtClean="0">
                <a:solidFill>
                  <a:srgbClr val="000000"/>
                </a:solidFill>
                <a:effectLst>
                  <a:outerShdw blurRad="38100" dist="38100" dir="2700000" algn="tl">
                    <a:srgbClr val="C0C0C0"/>
                  </a:outerShdw>
                </a:effectLst>
              </a:rPr>
              <a:t> </a:t>
            </a:r>
            <a:r>
              <a:rPr lang="en-US" altLang="en-US" sz="2000" b="1" smtClean="0">
                <a:solidFill>
                  <a:srgbClr val="000000"/>
                </a:solidFill>
                <a:effectLst>
                  <a:outerShdw blurRad="38100" dist="38100" dir="2700000" algn="tl">
                    <a:srgbClr val="C0C0C0"/>
                  </a:outerShdw>
                </a:effectLst>
              </a:rPr>
              <a:t>organism (</a:t>
            </a:r>
            <a:r>
              <a:rPr lang="en-US" altLang="en-US" sz="1800" smtClean="0">
                <a:solidFill>
                  <a:srgbClr val="000000"/>
                </a:solidFill>
                <a:effectLst>
                  <a:outerShdw blurRad="38100" dist="38100" dir="2700000" algn="tl">
                    <a:srgbClr val="C0C0C0"/>
                  </a:outerShdw>
                </a:effectLst>
              </a:rPr>
              <a:t>e.g. Amoeba</a:t>
            </a:r>
            <a:r>
              <a:rPr lang="en-US" altLang="en-US" sz="2000" b="1" smtClean="0">
                <a:solidFill>
                  <a:srgbClr val="000000"/>
                </a:solidFill>
                <a:effectLst>
                  <a:outerShdw blurRad="38100" dist="38100" dir="2700000" algn="tl">
                    <a:srgbClr val="C0C0C0"/>
                  </a:outerShdw>
                </a:effectLst>
              </a:rPr>
              <a:t>) reproduces an entire organism, increasing the population.</a:t>
            </a:r>
          </a:p>
          <a:p>
            <a:pPr eaLnBrk="1" hangingPunct="1">
              <a:buClr>
                <a:srgbClr val="339933"/>
              </a:buClr>
              <a:buFontTx/>
              <a:buNone/>
              <a:tabLst>
                <a:tab pos="2743200" algn="l"/>
              </a:tabLst>
              <a:defRPr/>
            </a:pPr>
            <a:endParaRPr lang="en-US" altLang="en-US" sz="1000" b="1" smtClean="0">
              <a:solidFill>
                <a:srgbClr val="000000"/>
              </a:solidFill>
              <a:effectLst>
                <a:outerShdw blurRad="38100" dist="38100" dir="2700000" algn="tl">
                  <a:srgbClr val="C0C0C0"/>
                </a:outerShdw>
              </a:effectLst>
            </a:endParaRPr>
          </a:p>
          <a:p>
            <a:pPr eaLnBrk="1" hangingPunct="1">
              <a:buClr>
                <a:srgbClr val="339933"/>
              </a:buClr>
              <a:tabLst>
                <a:tab pos="2743200" algn="l"/>
              </a:tabLst>
              <a:defRPr/>
            </a:pPr>
            <a:r>
              <a:rPr lang="en-US" altLang="en-US" sz="2000" b="1" smtClean="0">
                <a:solidFill>
                  <a:srgbClr val="000000"/>
                </a:solidFill>
                <a:effectLst>
                  <a:outerShdw blurRad="38100" dist="38100" dir="2700000" algn="tl">
                    <a:srgbClr val="C0C0C0"/>
                  </a:outerShdw>
                </a:effectLst>
              </a:rPr>
              <a:t>Cell division is also central to the development of a multicellular </a:t>
            </a:r>
            <a:r>
              <a:rPr lang="ar-EG" altLang="en-US" sz="1800" smtClean="0">
                <a:solidFill>
                  <a:srgbClr val="000000"/>
                </a:solidFill>
                <a:effectLst>
                  <a:outerShdw blurRad="38100" dist="38100" dir="2700000" algn="tl">
                    <a:srgbClr val="C0C0C0"/>
                  </a:outerShdw>
                </a:effectLst>
              </a:rPr>
              <a:t>عديد الخلية</a:t>
            </a:r>
            <a:r>
              <a:rPr lang="en-US" altLang="en-US" sz="2000" b="1" smtClean="0">
                <a:solidFill>
                  <a:srgbClr val="000000"/>
                </a:solidFill>
                <a:effectLst>
                  <a:outerShdw blurRad="38100" dist="38100" dir="2700000" algn="tl">
                    <a:srgbClr val="C0C0C0"/>
                  </a:outerShdw>
                </a:effectLst>
              </a:rPr>
              <a:t> organism that begins as a </a:t>
            </a:r>
            <a:r>
              <a:rPr lang="en-US" altLang="en-US" sz="2000" b="1" smtClean="0">
                <a:solidFill>
                  <a:srgbClr val="FF0000"/>
                </a:solidFill>
                <a:effectLst>
                  <a:outerShdw blurRad="38100" dist="38100" dir="2700000" algn="tl">
                    <a:srgbClr val="C0C0C0"/>
                  </a:outerShdw>
                </a:effectLst>
              </a:rPr>
              <a:t>fertilized egg or zygote</a:t>
            </a:r>
            <a:r>
              <a:rPr lang="en-US" altLang="en-US" sz="2000" b="1" smtClean="0">
                <a:solidFill>
                  <a:srgbClr val="000000"/>
                </a:solidFill>
                <a:effectLst>
                  <a:outerShdw blurRad="38100" dist="38100" dir="2700000" algn="tl">
                    <a:srgbClr val="C0C0C0"/>
                  </a:outerShdw>
                </a:effectLst>
              </a:rPr>
              <a:t>.</a:t>
            </a:r>
          </a:p>
        </p:txBody>
      </p:sp>
      <p:sp>
        <p:nvSpPr>
          <p:cNvPr id="6147" name="Rectangle 3"/>
          <p:cNvSpPr>
            <a:spLocks noGrp="1" noChangeArrowheads="1"/>
          </p:cNvSpPr>
          <p:nvPr>
            <p:ph type="title"/>
          </p:nvPr>
        </p:nvSpPr>
        <p:spPr>
          <a:xfrm>
            <a:off x="2895600" y="152400"/>
            <a:ext cx="3657600" cy="533400"/>
          </a:xfrm>
        </p:spPr>
        <p:txBody>
          <a:bodyPr>
            <a:normAutofit fontScale="90000"/>
          </a:bodyPr>
          <a:lstStyle/>
          <a:p>
            <a:pPr eaLnBrk="1" hangingPunct="1">
              <a:defRPr/>
            </a:pPr>
            <a:r>
              <a:rPr lang="en-US" altLang="en-US" sz="3600" b="1" smtClean="0">
                <a:solidFill>
                  <a:srgbClr val="0000FF"/>
                </a:solidFill>
                <a:effectLst>
                  <a:outerShdw blurRad="38100" dist="38100" dir="2700000" algn="tl">
                    <a:srgbClr val="C0C0C0"/>
                  </a:outerShdw>
                </a:effectLst>
              </a:rPr>
              <a:t>Introduction</a:t>
            </a:r>
          </a:p>
        </p:txBody>
      </p:sp>
      <p:sp>
        <p:nvSpPr>
          <p:cNvPr id="9221" name="Line 5"/>
          <p:cNvSpPr>
            <a:spLocks noChangeShapeType="1"/>
          </p:cNvSpPr>
          <p:nvPr/>
        </p:nvSpPr>
        <p:spPr bwMode="auto">
          <a:xfrm>
            <a:off x="152400" y="762000"/>
            <a:ext cx="87630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2" name="Group 16"/>
          <p:cNvGrpSpPr>
            <a:grpSpLocks/>
          </p:cNvGrpSpPr>
          <p:nvPr/>
        </p:nvGrpSpPr>
        <p:grpSpPr bwMode="auto">
          <a:xfrm>
            <a:off x="5943600" y="990600"/>
            <a:ext cx="3162300" cy="2438400"/>
            <a:chOff x="3672" y="624"/>
            <a:chExt cx="2064" cy="1536"/>
          </a:xfrm>
        </p:grpSpPr>
        <p:pic>
          <p:nvPicPr>
            <p:cNvPr id="9226"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72" y="624"/>
              <a:ext cx="2064" cy="1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7" name="Rectangle 7"/>
            <p:cNvSpPr>
              <a:spLocks noChangeArrowheads="1"/>
            </p:cNvSpPr>
            <p:nvPr/>
          </p:nvSpPr>
          <p:spPr bwMode="auto">
            <a:xfrm>
              <a:off x="3696" y="1968"/>
              <a:ext cx="977" cy="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spcBef>
                  <a:spcPct val="0"/>
                </a:spcBef>
                <a:buFontTx/>
                <a:buNone/>
              </a:pPr>
              <a:r>
                <a:rPr lang="en-US" altLang="en-US" sz="1300" b="1">
                  <a:solidFill>
                    <a:schemeClr val="bg1"/>
                  </a:solidFill>
                  <a:latin typeface="Times" charset="0"/>
                </a:rPr>
                <a:t>Fig. 12.1, Page 216</a:t>
              </a:r>
            </a:p>
          </p:txBody>
        </p:sp>
      </p:grpSp>
      <p:grpSp>
        <p:nvGrpSpPr>
          <p:cNvPr id="3" name="Group 17"/>
          <p:cNvGrpSpPr>
            <a:grpSpLocks/>
          </p:cNvGrpSpPr>
          <p:nvPr/>
        </p:nvGrpSpPr>
        <p:grpSpPr bwMode="auto">
          <a:xfrm>
            <a:off x="5943600" y="3581400"/>
            <a:ext cx="3136900" cy="2493963"/>
            <a:chOff x="3720" y="2256"/>
            <a:chExt cx="2016" cy="1571"/>
          </a:xfrm>
        </p:grpSpPr>
        <p:pic>
          <p:nvPicPr>
            <p:cNvPr id="9224" name="Picture 1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20" y="2256"/>
              <a:ext cx="2016" cy="140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6159" name="Text Box 15"/>
            <p:cNvSpPr txBox="1">
              <a:spLocks noChangeArrowheads="1"/>
            </p:cNvSpPr>
            <p:nvPr/>
          </p:nvSpPr>
          <p:spPr bwMode="auto">
            <a:xfrm>
              <a:off x="3728" y="3648"/>
              <a:ext cx="1104" cy="179"/>
            </a:xfrm>
            <a:prstGeom prst="rect">
              <a:avLst/>
            </a:prstGeom>
            <a:noFill/>
            <a:ln w="9525">
              <a:solidFill>
                <a:schemeClr val="tx1"/>
              </a:solidFill>
              <a:miter lim="800000"/>
              <a:headEnd/>
              <a:tailEnd/>
            </a:ln>
            <a:effectLst/>
          </p:spPr>
          <p:txBody>
            <a:bodyPr>
              <a:spAutoFit/>
            </a:bodyPr>
            <a:lstStyle/>
            <a:p>
              <a:pPr algn="ctr">
                <a:spcBef>
                  <a:spcPct val="50000"/>
                </a:spcBef>
                <a:defRPr/>
              </a:pPr>
              <a:r>
                <a:rPr lang="en-US" sz="1200" b="1">
                  <a:effectLst>
                    <a:outerShdw blurRad="38100" dist="38100" dir="2700000" algn="tl">
                      <a:srgbClr val="C0C0C0"/>
                    </a:outerShdw>
                  </a:effectLst>
                </a:rPr>
                <a:t>Figs. 12.1, Page 216</a:t>
              </a:r>
              <a:endParaRPr lang="en-GB" sz="1200" b="1">
                <a:effectLst>
                  <a:outerShdw blurRad="38100" dist="38100" dir="2700000" algn="tl">
                    <a:srgbClr val="C0C0C0"/>
                  </a:outerShdw>
                </a:effectLst>
              </a:endParaRPr>
            </a:p>
          </p:txBody>
        </p:sp>
      </p:grpSp>
    </p:spTree>
    <p:extLst>
      <p:ext uri="{BB962C8B-B14F-4D97-AF65-F5344CB8AC3E}">
        <p14:creationId xmlns:p14="http://schemas.microsoft.com/office/powerpoint/2010/main" val="28608178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146">
                                            <p:txEl>
                                              <p:pRg st="0" end="0"/>
                                            </p:txEl>
                                          </p:spTgt>
                                        </p:tgtEl>
                                        <p:attrNameLst>
                                          <p:attrName>style.visibility</p:attrName>
                                        </p:attrNameLst>
                                      </p:cBhvr>
                                      <p:to>
                                        <p:strVal val="visible"/>
                                      </p:to>
                                    </p:set>
                                    <p:animEffect transition="in" filter="wipe(left)">
                                      <p:cBhvr>
                                        <p:cTn id="7" dur="500"/>
                                        <p:tgtEl>
                                          <p:spTgt spid="614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146">
                                            <p:txEl>
                                              <p:pRg st="2" end="2"/>
                                            </p:txEl>
                                          </p:spTgt>
                                        </p:tgtEl>
                                        <p:attrNameLst>
                                          <p:attrName>style.visibility</p:attrName>
                                        </p:attrNameLst>
                                      </p:cBhvr>
                                      <p:to>
                                        <p:strVal val="visible"/>
                                      </p:to>
                                    </p:set>
                                    <p:animEffect transition="in" filter="wipe(left)">
                                      <p:cBhvr>
                                        <p:cTn id="12" dur="500"/>
                                        <p:tgtEl>
                                          <p:spTgt spid="6146">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6146">
                                            <p:txEl>
                                              <p:pRg st="4" end="4"/>
                                            </p:txEl>
                                          </p:spTgt>
                                        </p:tgtEl>
                                        <p:attrNameLst>
                                          <p:attrName>style.visibility</p:attrName>
                                        </p:attrNameLst>
                                      </p:cBhvr>
                                      <p:to>
                                        <p:strVal val="visible"/>
                                      </p:to>
                                    </p:set>
                                    <p:animEffect transition="in" filter="wipe(left)">
                                      <p:cBhvr>
                                        <p:cTn id="17" dur="500"/>
                                        <p:tgtEl>
                                          <p:spTgt spid="6146">
                                            <p:txEl>
                                              <p:pRg st="4" end="4"/>
                                            </p:txEl>
                                          </p:spTgt>
                                        </p:tgtEl>
                                      </p:cBhvr>
                                    </p:animEffect>
                                  </p:childTnLst>
                                </p:cTn>
                              </p:par>
                            </p:childTnLst>
                          </p:cTn>
                        </p:par>
                        <p:par>
                          <p:cTn id="18" fill="hold" nodeType="afterGroup">
                            <p:stCondLst>
                              <p:cond delay="500"/>
                            </p:stCondLst>
                            <p:childTnLst>
                              <p:par>
                                <p:cTn id="19" presetID="23" presetClass="entr" presetSubtype="16"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500" fill="hold"/>
                                        <p:tgtEl>
                                          <p:spTgt spid="2"/>
                                        </p:tgtEl>
                                        <p:attrNameLst>
                                          <p:attrName>ppt_w</p:attrName>
                                        </p:attrNameLst>
                                      </p:cBhvr>
                                      <p:tavLst>
                                        <p:tav tm="0">
                                          <p:val>
                                            <p:fltVal val="0"/>
                                          </p:val>
                                        </p:tav>
                                        <p:tav tm="100000">
                                          <p:val>
                                            <p:strVal val="#ppt_w"/>
                                          </p:val>
                                        </p:tav>
                                      </p:tavLst>
                                    </p:anim>
                                    <p:anim calcmode="lin" valueType="num">
                                      <p:cBhvr>
                                        <p:cTn id="22" dur="500" fill="hold"/>
                                        <p:tgtEl>
                                          <p:spTgt spid="2"/>
                                        </p:tgtEl>
                                        <p:attrNameLst>
                                          <p:attrName>ppt_h</p:attrName>
                                        </p:attrNameLst>
                                      </p:cBhvr>
                                      <p:tavLst>
                                        <p:tav tm="0">
                                          <p:val>
                                            <p:fltVal val="0"/>
                                          </p:val>
                                        </p:tav>
                                        <p:tav tm="100000">
                                          <p:val>
                                            <p:strVal val="#ppt_h"/>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6146">
                                            <p:txEl>
                                              <p:pRg st="6" end="6"/>
                                            </p:txEl>
                                          </p:spTgt>
                                        </p:tgtEl>
                                        <p:attrNameLst>
                                          <p:attrName>style.visibility</p:attrName>
                                        </p:attrNameLst>
                                      </p:cBhvr>
                                      <p:to>
                                        <p:strVal val="visible"/>
                                      </p:to>
                                    </p:set>
                                    <p:animEffect transition="in" filter="wipe(left)">
                                      <p:cBhvr>
                                        <p:cTn id="27" dur="500"/>
                                        <p:tgtEl>
                                          <p:spTgt spid="6146">
                                            <p:txEl>
                                              <p:pRg st="6" end="6"/>
                                            </p:txEl>
                                          </p:spTgt>
                                        </p:tgtEl>
                                      </p:cBhvr>
                                    </p:animEffect>
                                  </p:childTnLst>
                                </p:cTn>
                              </p:par>
                            </p:childTnLst>
                          </p:cTn>
                        </p:par>
                        <p:par>
                          <p:cTn id="28" fill="hold" nodeType="afterGroup">
                            <p:stCondLst>
                              <p:cond delay="500"/>
                            </p:stCondLst>
                            <p:childTnLst>
                              <p:par>
                                <p:cTn id="29" presetID="23" presetClass="entr" presetSubtype="16"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p:cTn id="31" dur="500" fill="hold"/>
                                        <p:tgtEl>
                                          <p:spTgt spid="3"/>
                                        </p:tgtEl>
                                        <p:attrNameLst>
                                          <p:attrName>ppt_w</p:attrName>
                                        </p:attrNameLst>
                                      </p:cBhvr>
                                      <p:tavLst>
                                        <p:tav tm="0">
                                          <p:val>
                                            <p:fltVal val="0"/>
                                          </p:val>
                                        </p:tav>
                                        <p:tav tm="100000">
                                          <p:val>
                                            <p:strVal val="#ppt_w"/>
                                          </p:val>
                                        </p:tav>
                                      </p:tavLst>
                                    </p:anim>
                                    <p:anim calcmode="lin" valueType="num">
                                      <p:cBhvr>
                                        <p:cTn id="32" dur="500" fill="hold"/>
                                        <p:tgtEl>
                                          <p:spTgt spid="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fld id="{4F8B288C-D7B8-455E-9D79-500D83E3EA0E}" type="slidenum">
              <a:rPr lang="ar-SA" altLang="en-US" sz="1400" smtClean="0"/>
              <a:pPr eaLnBrk="1" hangingPunct="1">
                <a:spcBef>
                  <a:spcPct val="0"/>
                </a:spcBef>
                <a:buFontTx/>
                <a:buNone/>
              </a:pPr>
              <a:t>19</a:t>
            </a:fld>
            <a:endParaRPr lang="en-GB" altLang="en-US" sz="1400" smtClean="0"/>
          </a:p>
        </p:txBody>
      </p:sp>
      <p:sp>
        <p:nvSpPr>
          <p:cNvPr id="40964" name="Text Box 4"/>
          <p:cNvSpPr txBox="1">
            <a:spLocks noChangeArrowheads="1"/>
          </p:cNvSpPr>
          <p:nvPr/>
        </p:nvSpPr>
        <p:spPr bwMode="auto">
          <a:xfrm>
            <a:off x="228600" y="3505200"/>
            <a:ext cx="5105400" cy="457200"/>
          </a:xfrm>
          <a:prstGeom prst="rect">
            <a:avLst/>
          </a:prstGeom>
          <a:noFill/>
          <a:ln w="9525">
            <a:noFill/>
            <a:miter lim="800000"/>
            <a:headEnd/>
            <a:tailEnd/>
          </a:ln>
          <a:effectLst/>
        </p:spPr>
        <p:txBody>
          <a:bodyPr>
            <a:spAutoFit/>
          </a:bodyPr>
          <a:lstStyle/>
          <a:p>
            <a:pPr>
              <a:spcBef>
                <a:spcPct val="50000"/>
              </a:spcBef>
              <a:defRPr/>
            </a:pPr>
            <a:r>
              <a:rPr lang="en-GB" sz="2400" b="1" u="sng">
                <a:solidFill>
                  <a:srgbClr val="0000FF"/>
                </a:solidFill>
                <a:effectLst>
                  <a:outerShdw blurRad="38100" dist="38100" dir="2700000" algn="tl">
                    <a:srgbClr val="C0C0C0"/>
                  </a:outerShdw>
                </a:effectLst>
              </a:rPr>
              <a:t>Division is differ among cells:.</a:t>
            </a:r>
          </a:p>
        </p:txBody>
      </p:sp>
      <p:sp>
        <p:nvSpPr>
          <p:cNvPr id="40965" name="Text Box 5"/>
          <p:cNvSpPr txBox="1">
            <a:spLocks noChangeArrowheads="1"/>
          </p:cNvSpPr>
          <p:nvPr/>
        </p:nvSpPr>
        <p:spPr bwMode="auto">
          <a:xfrm>
            <a:off x="533400" y="4175125"/>
            <a:ext cx="7924800" cy="1311275"/>
          </a:xfrm>
          <a:prstGeom prst="rect">
            <a:avLst/>
          </a:prstGeom>
          <a:noFill/>
          <a:ln w="9525">
            <a:noFill/>
            <a:miter lim="800000"/>
            <a:headEnd/>
            <a:tailEnd/>
          </a:ln>
          <a:effectLst/>
        </p:spPr>
        <p:txBody>
          <a:bodyPr>
            <a:spAutoFit/>
          </a:bodyPr>
          <a:lstStyle/>
          <a:p>
            <a:pPr>
              <a:spcBef>
                <a:spcPct val="50000"/>
              </a:spcBef>
              <a:buFontTx/>
              <a:buChar char="-"/>
              <a:defRPr/>
            </a:pPr>
            <a:r>
              <a:rPr lang="en-GB" sz="2000" b="1">
                <a:effectLst>
                  <a:outerShdw blurRad="38100" dist="38100" dir="2700000" algn="tl">
                    <a:srgbClr val="C0C0C0"/>
                  </a:outerShdw>
                </a:effectLst>
              </a:rPr>
              <a:t> Skin cells divide frequently.</a:t>
            </a:r>
          </a:p>
          <a:p>
            <a:pPr>
              <a:spcBef>
                <a:spcPct val="50000"/>
              </a:spcBef>
              <a:buFontTx/>
              <a:buChar char="-"/>
              <a:defRPr/>
            </a:pPr>
            <a:r>
              <a:rPr lang="en-GB" sz="2000" b="1">
                <a:effectLst>
                  <a:outerShdw blurRad="38100" dist="38100" dir="2700000" algn="tl">
                    <a:srgbClr val="C0C0C0"/>
                  </a:outerShdw>
                </a:effectLst>
              </a:rPr>
              <a:t> Liver cells divide when needed (damage repair).</a:t>
            </a:r>
          </a:p>
          <a:p>
            <a:pPr>
              <a:spcBef>
                <a:spcPct val="50000"/>
              </a:spcBef>
              <a:buFontTx/>
              <a:buChar char="-"/>
              <a:defRPr/>
            </a:pPr>
            <a:r>
              <a:rPr lang="en-GB" sz="2000" b="1">
                <a:effectLst>
                  <a:outerShdw blurRad="38100" dist="38100" dir="2700000" algn="tl">
                    <a:srgbClr val="C0C0C0"/>
                  </a:outerShdw>
                </a:effectLst>
              </a:rPr>
              <a:t> Nerve cells and muscle cells do not divide at all.</a:t>
            </a:r>
          </a:p>
        </p:txBody>
      </p:sp>
      <p:pic>
        <p:nvPicPr>
          <p:cNvPr id="40968"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0200" y="381000"/>
            <a:ext cx="3709988" cy="24272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40969" name="Text Box 9"/>
          <p:cNvSpPr txBox="1">
            <a:spLocks noChangeArrowheads="1"/>
          </p:cNvSpPr>
          <p:nvPr/>
        </p:nvSpPr>
        <p:spPr bwMode="auto">
          <a:xfrm>
            <a:off x="6324600" y="2819400"/>
            <a:ext cx="1752600" cy="284163"/>
          </a:xfrm>
          <a:prstGeom prst="rect">
            <a:avLst/>
          </a:prstGeom>
          <a:noFill/>
          <a:ln w="9525">
            <a:solidFill>
              <a:schemeClr val="tx1"/>
            </a:solidFill>
            <a:miter lim="800000"/>
            <a:headEnd/>
            <a:tailEnd/>
          </a:ln>
          <a:effectLst/>
        </p:spPr>
        <p:txBody>
          <a:bodyPr>
            <a:spAutoFit/>
          </a:bodyPr>
          <a:lstStyle/>
          <a:p>
            <a:pPr algn="ctr">
              <a:spcBef>
                <a:spcPct val="50000"/>
              </a:spcBef>
              <a:defRPr/>
            </a:pPr>
            <a:r>
              <a:rPr lang="en-US" sz="1200" b="1">
                <a:effectLst>
                  <a:outerShdw blurRad="38100" dist="38100" dir="2700000" algn="tl">
                    <a:srgbClr val="C0C0C0"/>
                  </a:outerShdw>
                </a:effectLst>
              </a:rPr>
              <a:t>Figs. 12.1, Page 216</a:t>
            </a:r>
            <a:endParaRPr lang="en-GB" sz="1200" b="1">
              <a:effectLst>
                <a:outerShdw blurRad="38100" dist="38100" dir="2700000" algn="tl">
                  <a:srgbClr val="C0C0C0"/>
                </a:outerShdw>
              </a:effectLst>
            </a:endParaRPr>
          </a:p>
        </p:txBody>
      </p:sp>
      <p:sp>
        <p:nvSpPr>
          <p:cNvPr id="40971" name="Rectangle 11"/>
          <p:cNvSpPr>
            <a:spLocks noChangeArrowheads="1"/>
          </p:cNvSpPr>
          <p:nvPr/>
        </p:nvSpPr>
        <p:spPr bwMode="auto">
          <a:xfrm>
            <a:off x="381000" y="593725"/>
            <a:ext cx="5105400" cy="1311275"/>
          </a:xfrm>
          <a:prstGeom prst="rect">
            <a:avLst/>
          </a:prstGeom>
          <a:noFill/>
          <a:ln w="9525">
            <a:noFill/>
            <a:miter lim="800000"/>
            <a:headEnd/>
            <a:tailEnd/>
          </a:ln>
          <a:effectLst/>
        </p:spPr>
        <p:txBody>
          <a:bodyPr>
            <a:spAutoFit/>
          </a:bodyPr>
          <a:lstStyle/>
          <a:p>
            <a:pPr>
              <a:defRPr/>
            </a:pPr>
            <a:r>
              <a:rPr lang="en-US" altLang="en-US" sz="2000" b="1">
                <a:solidFill>
                  <a:srgbClr val="000000"/>
                </a:solidFill>
                <a:effectLst>
                  <a:outerShdw blurRad="38100" dist="38100" dir="2700000" algn="tl">
                    <a:srgbClr val="C0C0C0"/>
                  </a:outerShdw>
                </a:effectLst>
              </a:rPr>
              <a:t>Multicellular organisms also use cell division to </a:t>
            </a:r>
            <a:r>
              <a:rPr lang="en-US" altLang="en-US" sz="2000" b="1" u="sng">
                <a:solidFill>
                  <a:srgbClr val="000000"/>
                </a:solidFill>
                <a:effectLst>
                  <a:outerShdw blurRad="38100" dist="38100" dir="2700000" algn="tl">
                    <a:srgbClr val="C0C0C0"/>
                  </a:outerShdw>
                </a:effectLst>
              </a:rPr>
              <a:t>repair and renew</a:t>
            </a:r>
            <a:r>
              <a:rPr lang="en-US" altLang="en-US" sz="2000" b="1">
                <a:solidFill>
                  <a:srgbClr val="000000"/>
                </a:solidFill>
                <a:effectLst>
                  <a:outerShdw blurRad="38100" dist="38100" dir="2700000" algn="tl">
                    <a:srgbClr val="C0C0C0"/>
                  </a:outerShdw>
                </a:effectLst>
              </a:rPr>
              <a:t> cells that die normally or by accidents (</a:t>
            </a:r>
            <a:r>
              <a:rPr lang="en-US" altLang="en-US" sz="2000">
                <a:solidFill>
                  <a:srgbClr val="FF0000"/>
                </a:solidFill>
              </a:rPr>
              <a:t>blood cells from bone marrow</a:t>
            </a:r>
            <a:r>
              <a:rPr lang="en-US" altLang="en-US" sz="2000" b="1">
                <a:solidFill>
                  <a:srgbClr val="000000"/>
                </a:solidFill>
                <a:effectLst>
                  <a:outerShdw blurRad="38100" dist="38100" dir="2700000" algn="tl">
                    <a:srgbClr val="C0C0C0"/>
                  </a:outerShdw>
                </a:effectLst>
              </a:rPr>
              <a:t>).</a:t>
            </a:r>
            <a:endParaRPr lang="en-GB" sz="2000" b="1">
              <a:solidFill>
                <a:srgbClr val="000000"/>
              </a:solidFill>
              <a:effectLst>
                <a:outerShdw blurRad="38100" dist="38100" dir="2700000" algn="tl">
                  <a:srgbClr val="C0C0C0"/>
                </a:outerShdw>
              </a:effectLst>
            </a:endParaRPr>
          </a:p>
        </p:txBody>
      </p:sp>
      <p:sp>
        <p:nvSpPr>
          <p:cNvPr id="40972" name="Text Box 12"/>
          <p:cNvSpPr txBox="1">
            <a:spLocks noChangeArrowheads="1"/>
          </p:cNvSpPr>
          <p:nvPr/>
        </p:nvSpPr>
        <p:spPr bwMode="auto">
          <a:xfrm>
            <a:off x="304800" y="2209800"/>
            <a:ext cx="4724400" cy="701675"/>
          </a:xfrm>
          <a:prstGeom prst="rect">
            <a:avLst/>
          </a:prstGeom>
          <a:noFill/>
          <a:ln w="9525">
            <a:noFill/>
            <a:miter lim="800000"/>
            <a:headEnd/>
            <a:tailEnd/>
          </a:ln>
          <a:effectLst/>
        </p:spPr>
        <p:txBody>
          <a:bodyPr>
            <a:spAutoFit/>
          </a:bodyPr>
          <a:lstStyle/>
          <a:p>
            <a:pPr>
              <a:spcBef>
                <a:spcPct val="50000"/>
              </a:spcBef>
              <a:defRPr/>
            </a:pPr>
            <a:r>
              <a:rPr lang="en-US" altLang="en-US" sz="2000" b="1">
                <a:solidFill>
                  <a:srgbClr val="000000"/>
                </a:solidFill>
                <a:effectLst>
                  <a:outerShdw blurRad="38100" dist="38100" dir="2700000" algn="tl">
                    <a:srgbClr val="C0C0C0"/>
                  </a:outerShdw>
                </a:effectLst>
              </a:rPr>
              <a:t>Cell division distributes the genetic material (DNA) to two daughter cells.</a:t>
            </a:r>
            <a:endParaRPr lang="en-GB" sz="2000" b="1">
              <a:solidFill>
                <a:srgbClr val="000000"/>
              </a:solidFill>
              <a:effectLst>
                <a:outerShdw blurRad="38100" dist="38100" dir="2700000" algn="tl">
                  <a:srgbClr val="C0C0C0"/>
                </a:outerShdw>
              </a:effectLst>
            </a:endParaRPr>
          </a:p>
        </p:txBody>
      </p:sp>
    </p:spTree>
    <p:extLst>
      <p:ext uri="{BB962C8B-B14F-4D97-AF65-F5344CB8AC3E}">
        <p14:creationId xmlns:p14="http://schemas.microsoft.com/office/powerpoint/2010/main" val="197867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0971"/>
                                        </p:tgtEl>
                                        <p:attrNameLst>
                                          <p:attrName>style.visibility</p:attrName>
                                        </p:attrNameLst>
                                      </p:cBhvr>
                                      <p:to>
                                        <p:strVal val="visible"/>
                                      </p:to>
                                    </p:set>
                                    <p:animEffect transition="in" filter="wipe(left)">
                                      <p:cBhvr>
                                        <p:cTn id="7" dur="500"/>
                                        <p:tgtEl>
                                          <p:spTgt spid="40971"/>
                                        </p:tgtEl>
                                      </p:cBhvr>
                                    </p:animEffect>
                                  </p:childTnLst>
                                </p:cTn>
                              </p:par>
                              <p:par>
                                <p:cTn id="8" presetID="23" presetClass="entr" presetSubtype="16" fill="hold" nodeType="withEffect">
                                  <p:stCondLst>
                                    <p:cond delay="0"/>
                                  </p:stCondLst>
                                  <p:childTnLst>
                                    <p:set>
                                      <p:cBhvr>
                                        <p:cTn id="9" dur="1" fill="hold">
                                          <p:stCondLst>
                                            <p:cond delay="0"/>
                                          </p:stCondLst>
                                        </p:cTn>
                                        <p:tgtEl>
                                          <p:spTgt spid="40968"/>
                                        </p:tgtEl>
                                        <p:attrNameLst>
                                          <p:attrName>style.visibility</p:attrName>
                                        </p:attrNameLst>
                                      </p:cBhvr>
                                      <p:to>
                                        <p:strVal val="visible"/>
                                      </p:to>
                                    </p:set>
                                    <p:anim calcmode="lin" valueType="num">
                                      <p:cBhvr>
                                        <p:cTn id="10" dur="500" fill="hold"/>
                                        <p:tgtEl>
                                          <p:spTgt spid="40968"/>
                                        </p:tgtEl>
                                        <p:attrNameLst>
                                          <p:attrName>ppt_w</p:attrName>
                                        </p:attrNameLst>
                                      </p:cBhvr>
                                      <p:tavLst>
                                        <p:tav tm="0">
                                          <p:val>
                                            <p:fltVal val="0"/>
                                          </p:val>
                                        </p:tav>
                                        <p:tav tm="100000">
                                          <p:val>
                                            <p:strVal val="#ppt_w"/>
                                          </p:val>
                                        </p:tav>
                                      </p:tavLst>
                                    </p:anim>
                                    <p:anim calcmode="lin" valueType="num">
                                      <p:cBhvr>
                                        <p:cTn id="11" dur="500" fill="hold"/>
                                        <p:tgtEl>
                                          <p:spTgt spid="40968"/>
                                        </p:tgtEl>
                                        <p:attrNameLst>
                                          <p:attrName>ppt_h</p:attrName>
                                        </p:attrNameLst>
                                      </p:cBhvr>
                                      <p:tavLst>
                                        <p:tav tm="0">
                                          <p:val>
                                            <p:fltVal val="0"/>
                                          </p:val>
                                        </p:tav>
                                        <p:tav tm="100000">
                                          <p:val>
                                            <p:strVal val="#ppt_h"/>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40972"/>
                                        </p:tgtEl>
                                        <p:attrNameLst>
                                          <p:attrName>style.visibility</p:attrName>
                                        </p:attrNameLst>
                                      </p:cBhvr>
                                      <p:to>
                                        <p:strVal val="visible"/>
                                      </p:to>
                                    </p:set>
                                    <p:animEffect transition="in" filter="wipe(left)">
                                      <p:cBhvr>
                                        <p:cTn id="16" dur="500"/>
                                        <p:tgtEl>
                                          <p:spTgt spid="40972"/>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40964"/>
                                        </p:tgtEl>
                                        <p:attrNameLst>
                                          <p:attrName>style.visibility</p:attrName>
                                        </p:attrNameLst>
                                      </p:cBhvr>
                                      <p:to>
                                        <p:strVal val="visible"/>
                                      </p:to>
                                    </p:set>
                                    <p:animEffect transition="in" filter="wipe(left)">
                                      <p:cBhvr>
                                        <p:cTn id="21" dur="1000"/>
                                        <p:tgtEl>
                                          <p:spTgt spid="40964"/>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40965">
                                            <p:txEl>
                                              <p:pRg st="0" end="0"/>
                                            </p:txEl>
                                          </p:spTgt>
                                        </p:tgtEl>
                                        <p:attrNameLst>
                                          <p:attrName>style.visibility</p:attrName>
                                        </p:attrNameLst>
                                      </p:cBhvr>
                                      <p:to>
                                        <p:strVal val="visible"/>
                                      </p:to>
                                    </p:set>
                                    <p:animEffect transition="in" filter="wipe(left)">
                                      <p:cBhvr>
                                        <p:cTn id="26" dur="1000"/>
                                        <p:tgtEl>
                                          <p:spTgt spid="40965">
                                            <p:txEl>
                                              <p:pRg st="0" end="0"/>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40965">
                                            <p:txEl>
                                              <p:pRg st="1" end="1"/>
                                            </p:txEl>
                                          </p:spTgt>
                                        </p:tgtEl>
                                        <p:attrNameLst>
                                          <p:attrName>style.visibility</p:attrName>
                                        </p:attrNameLst>
                                      </p:cBhvr>
                                      <p:to>
                                        <p:strVal val="visible"/>
                                      </p:to>
                                    </p:set>
                                    <p:animEffect transition="in" filter="wipe(left)">
                                      <p:cBhvr>
                                        <p:cTn id="31" dur="1000"/>
                                        <p:tgtEl>
                                          <p:spTgt spid="40965">
                                            <p:txEl>
                                              <p:pRg st="1" end="1"/>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40965">
                                            <p:txEl>
                                              <p:pRg st="2" end="2"/>
                                            </p:txEl>
                                          </p:spTgt>
                                        </p:tgtEl>
                                        <p:attrNameLst>
                                          <p:attrName>style.visibility</p:attrName>
                                        </p:attrNameLst>
                                      </p:cBhvr>
                                      <p:to>
                                        <p:strVal val="visible"/>
                                      </p:to>
                                    </p:set>
                                    <p:animEffect transition="in" filter="wipe(left)">
                                      <p:cBhvr>
                                        <p:cTn id="36" dur="1000"/>
                                        <p:tgtEl>
                                          <p:spTgt spid="4096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4" grpId="0"/>
      <p:bldP spid="40965" grpId="0" build="p"/>
      <p:bldP spid="40971" grpId="0"/>
      <p:bldP spid="4097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685800" y="304800"/>
            <a:ext cx="7772400" cy="34290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10000"/>
              </a:lnSpc>
              <a:spcBef>
                <a:spcPct val="50000"/>
              </a:spcBef>
            </a:pPr>
            <a:r>
              <a:rPr lang="en-GB" altLang="en-US" sz="2800" dirty="0" smtClean="0"/>
              <a:t>Cells are stimulated when extra cellular signalling molecules bind to a receptor</a:t>
            </a:r>
          </a:p>
          <a:p>
            <a:pPr>
              <a:lnSpc>
                <a:spcPct val="110000"/>
              </a:lnSpc>
              <a:spcBef>
                <a:spcPct val="50000"/>
              </a:spcBef>
            </a:pPr>
            <a:r>
              <a:rPr lang="en-GB" altLang="en-US" sz="2800" dirty="0" smtClean="0"/>
              <a:t>Each receptor recognises a specific protein (ligand)</a:t>
            </a:r>
            <a:endParaRPr lang="en-US" altLang="en-US" sz="2800" dirty="0" smtClean="0"/>
          </a:p>
          <a:p>
            <a:pPr>
              <a:lnSpc>
                <a:spcPct val="110000"/>
              </a:lnSpc>
              <a:spcBef>
                <a:spcPct val="50000"/>
              </a:spcBef>
            </a:pPr>
            <a:r>
              <a:rPr lang="en-GB" altLang="en-US" sz="2800" dirty="0" smtClean="0"/>
              <a:t>Receptors act as transducers that convert the signal from one physical form to another.</a:t>
            </a:r>
            <a:endParaRPr lang="en-US" altLang="en-US" sz="2800" dirty="0"/>
          </a:p>
        </p:txBody>
      </p:sp>
    </p:spTree>
    <p:extLst>
      <p:ext uri="{BB962C8B-B14F-4D97-AF65-F5344CB8AC3E}">
        <p14:creationId xmlns:p14="http://schemas.microsoft.com/office/powerpoint/2010/main" val="42074473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fld id="{916C4336-82FB-46FF-A0D9-4928FDFF8095}" type="slidenum">
              <a:rPr lang="ar-SA" altLang="en-US" sz="1400" smtClean="0"/>
              <a:pPr eaLnBrk="1" hangingPunct="1">
                <a:spcBef>
                  <a:spcPct val="0"/>
                </a:spcBef>
                <a:buFontTx/>
                <a:buNone/>
              </a:pPr>
              <a:t>20</a:t>
            </a:fld>
            <a:endParaRPr lang="en-GB" altLang="en-US" sz="1400" smtClean="0"/>
          </a:p>
        </p:txBody>
      </p:sp>
      <p:sp>
        <p:nvSpPr>
          <p:cNvPr id="10242" name="Rectangle 2"/>
          <p:cNvSpPr>
            <a:spLocks noGrp="1" noChangeArrowheads="1"/>
          </p:cNvSpPr>
          <p:nvPr>
            <p:ph type="body" idx="1"/>
          </p:nvPr>
        </p:nvSpPr>
        <p:spPr>
          <a:xfrm>
            <a:off x="76200" y="1143000"/>
            <a:ext cx="8915400" cy="5197475"/>
          </a:xfrm>
        </p:spPr>
        <p:txBody>
          <a:bodyPr>
            <a:spAutoFit/>
          </a:bodyPr>
          <a:lstStyle/>
          <a:p>
            <a:pPr eaLnBrk="1" hangingPunct="1">
              <a:buClr>
                <a:srgbClr val="339933"/>
              </a:buClr>
              <a:tabLst>
                <a:tab pos="2743200" algn="l"/>
              </a:tabLst>
              <a:defRPr/>
            </a:pPr>
            <a:r>
              <a:rPr lang="en-US" altLang="en-US" sz="2000" b="1" smtClean="0">
                <a:solidFill>
                  <a:srgbClr val="000000"/>
                </a:solidFill>
                <a:effectLst>
                  <a:outerShdw blurRad="38100" dist="38100" dir="2700000" algn="tl">
                    <a:srgbClr val="C0C0C0"/>
                  </a:outerShdw>
                </a:effectLst>
              </a:rPr>
              <a:t>A cell’s genetic information (</a:t>
            </a:r>
            <a:r>
              <a:rPr lang="en-US" altLang="en-US" sz="2000" b="1" smtClean="0">
                <a:solidFill>
                  <a:srgbClr val="FF0000"/>
                </a:solidFill>
                <a:effectLst>
                  <a:outerShdw blurRad="38100" dist="38100" dir="2700000" algn="tl">
                    <a:srgbClr val="C0C0C0"/>
                  </a:outerShdw>
                </a:effectLst>
              </a:rPr>
              <a:t>genome </a:t>
            </a:r>
            <a:r>
              <a:rPr lang="ar-EG" altLang="en-US" sz="1800" smtClean="0"/>
              <a:t>البنك الـ</a:t>
            </a:r>
            <a:r>
              <a:rPr lang="ar-SA" altLang="en-US" sz="1800" smtClean="0"/>
              <a:t>ﭽ</a:t>
            </a:r>
            <a:r>
              <a:rPr lang="ar-EG" altLang="en-US" sz="1800" smtClean="0"/>
              <a:t>ينى</a:t>
            </a:r>
            <a:r>
              <a:rPr lang="en-US" altLang="en-US" sz="2000" b="1" smtClean="0">
                <a:solidFill>
                  <a:srgbClr val="000000"/>
                </a:solidFill>
                <a:effectLst>
                  <a:outerShdw blurRad="38100" dist="38100" dir="2700000" algn="tl">
                    <a:srgbClr val="C0C0C0"/>
                  </a:outerShdw>
                </a:effectLst>
              </a:rPr>
              <a:t>) is packaged as DNA.</a:t>
            </a:r>
          </a:p>
          <a:p>
            <a:pPr eaLnBrk="1" hangingPunct="1">
              <a:buClr>
                <a:srgbClr val="339933"/>
              </a:buClr>
              <a:tabLst>
                <a:tab pos="2743200" algn="l"/>
              </a:tabLst>
              <a:defRPr/>
            </a:pPr>
            <a:r>
              <a:rPr lang="en-US" altLang="en-US" sz="2000" b="1" smtClean="0">
                <a:solidFill>
                  <a:srgbClr val="000000"/>
                </a:solidFill>
                <a:effectLst>
                  <a:outerShdw blurRad="38100" dist="38100" dir="2700000" algn="tl">
                    <a:srgbClr val="C0C0C0"/>
                  </a:outerShdw>
                </a:effectLst>
              </a:rPr>
              <a:t>In prokaryotes, the genome is often a single long DNA molecule.</a:t>
            </a:r>
          </a:p>
          <a:p>
            <a:pPr lvl="1" eaLnBrk="1" hangingPunct="1">
              <a:buClr>
                <a:srgbClr val="339933"/>
              </a:buClr>
              <a:tabLst>
                <a:tab pos="2743200" algn="l"/>
              </a:tabLst>
              <a:defRPr/>
            </a:pPr>
            <a:r>
              <a:rPr lang="en-US" altLang="en-US" sz="1800" b="1" smtClean="0">
                <a:solidFill>
                  <a:srgbClr val="0000FF"/>
                </a:solidFill>
                <a:effectLst>
                  <a:outerShdw blurRad="38100" dist="38100" dir="2700000" algn="tl">
                    <a:srgbClr val="C0C0C0"/>
                  </a:outerShdw>
                </a:effectLst>
              </a:rPr>
              <a:t>In eukaryotes, the genome consists of several DNA molecules</a:t>
            </a:r>
            <a:r>
              <a:rPr lang="en-US" altLang="en-US" sz="1800" b="1" smtClean="0">
                <a:solidFill>
                  <a:srgbClr val="000000"/>
                </a:solidFill>
                <a:effectLst>
                  <a:outerShdw blurRad="38100" dist="38100" dir="2700000" algn="tl">
                    <a:srgbClr val="C0C0C0"/>
                  </a:outerShdw>
                </a:effectLst>
              </a:rPr>
              <a:t>.</a:t>
            </a:r>
          </a:p>
          <a:p>
            <a:pPr eaLnBrk="1" hangingPunct="1">
              <a:buClr>
                <a:srgbClr val="339933"/>
              </a:buClr>
              <a:tabLst>
                <a:tab pos="2743200" algn="l"/>
              </a:tabLst>
              <a:defRPr/>
            </a:pPr>
            <a:r>
              <a:rPr lang="en-US" altLang="en-US" sz="2000" b="1" smtClean="0">
                <a:solidFill>
                  <a:srgbClr val="000000"/>
                </a:solidFill>
                <a:effectLst>
                  <a:outerShdw blurRad="38100" dist="38100" dir="2700000" algn="tl">
                    <a:srgbClr val="C0C0C0"/>
                  </a:outerShdw>
                </a:effectLst>
              </a:rPr>
              <a:t>A human cell must duplicate about 3 m of DNA and separate the two copies such that each daughter cell ends up with a complete genome.</a:t>
            </a:r>
          </a:p>
          <a:p>
            <a:pPr eaLnBrk="1" hangingPunct="1">
              <a:buClr>
                <a:srgbClr val="339933"/>
              </a:buClr>
              <a:tabLst>
                <a:tab pos="2743200" algn="l"/>
              </a:tabLst>
              <a:defRPr/>
            </a:pPr>
            <a:r>
              <a:rPr lang="en-US" altLang="en-US" sz="2000" b="1" smtClean="0">
                <a:solidFill>
                  <a:srgbClr val="000000"/>
                </a:solidFill>
                <a:effectLst>
                  <a:outerShdw blurRad="38100" dist="38100" dir="2700000" algn="tl">
                    <a:srgbClr val="C0C0C0"/>
                  </a:outerShdw>
                </a:effectLst>
              </a:rPr>
              <a:t>DNA molecules are packaged into chromosomes.</a:t>
            </a:r>
            <a:r>
              <a:rPr lang="en-US" altLang="en-US" sz="2400" b="1" smtClean="0">
                <a:solidFill>
                  <a:srgbClr val="000000"/>
                </a:solidFill>
                <a:effectLst>
                  <a:outerShdw blurRad="38100" dist="38100" dir="2700000" algn="tl">
                    <a:srgbClr val="C0C0C0"/>
                  </a:outerShdw>
                </a:effectLst>
              </a:rPr>
              <a:t> </a:t>
            </a:r>
          </a:p>
          <a:p>
            <a:pPr lvl="1" eaLnBrk="1" hangingPunct="1">
              <a:buClr>
                <a:srgbClr val="339933"/>
              </a:buClr>
              <a:tabLst>
                <a:tab pos="2743200" algn="l"/>
              </a:tabLst>
              <a:defRPr/>
            </a:pPr>
            <a:r>
              <a:rPr lang="en-US" altLang="en-US" sz="1600" b="1" smtClean="0">
                <a:solidFill>
                  <a:srgbClr val="000000"/>
                </a:solidFill>
                <a:effectLst>
                  <a:outerShdw blurRad="38100" dist="38100" dir="2700000" algn="tl">
                    <a:srgbClr val="C0C0C0"/>
                  </a:outerShdw>
                </a:effectLst>
              </a:rPr>
              <a:t>Every eukaryotic species has a characteristic                                                       number of chromosomes in the nucleus.</a:t>
            </a:r>
          </a:p>
          <a:p>
            <a:pPr lvl="1" eaLnBrk="1" hangingPunct="1">
              <a:buClr>
                <a:srgbClr val="339933"/>
              </a:buClr>
              <a:tabLst>
                <a:tab pos="2743200" algn="l"/>
              </a:tabLst>
              <a:defRPr/>
            </a:pPr>
            <a:r>
              <a:rPr lang="en-US" altLang="en-US" sz="1800" b="1" smtClean="0">
                <a:solidFill>
                  <a:srgbClr val="000000"/>
                </a:solidFill>
                <a:effectLst>
                  <a:outerShdw blurRad="38100" dist="38100" dir="2700000" algn="tl">
                    <a:srgbClr val="C0C0C0"/>
                  </a:outerShdw>
                </a:effectLst>
              </a:rPr>
              <a:t>Human somatic cells (</a:t>
            </a:r>
            <a:r>
              <a:rPr lang="en-US" altLang="en-US" sz="1800" smtClean="0">
                <a:solidFill>
                  <a:srgbClr val="000000"/>
                </a:solidFill>
                <a:effectLst>
                  <a:outerShdw blurRad="38100" dist="38100" dir="2700000" algn="tl">
                    <a:srgbClr val="C0C0C0"/>
                  </a:outerShdw>
                </a:effectLst>
              </a:rPr>
              <a:t>body cells</a:t>
            </a:r>
            <a:r>
              <a:rPr lang="en-US" altLang="en-US" sz="1800" b="1" smtClean="0">
                <a:solidFill>
                  <a:srgbClr val="000000"/>
                </a:solidFill>
                <a:effectLst>
                  <a:outerShdw blurRad="38100" dist="38100" dir="2700000" algn="tl">
                    <a:srgbClr val="C0C0C0"/>
                  </a:outerShdw>
                </a:effectLst>
              </a:rPr>
              <a:t>) have                                                           </a:t>
            </a:r>
            <a:r>
              <a:rPr lang="en-US" altLang="en-US" sz="1800" b="1" smtClean="0">
                <a:solidFill>
                  <a:srgbClr val="0000FF"/>
                </a:solidFill>
                <a:effectLst>
                  <a:outerShdw blurRad="38100" dist="38100" dir="2700000" algn="tl">
                    <a:srgbClr val="C0C0C0"/>
                  </a:outerShdw>
                </a:effectLst>
              </a:rPr>
              <a:t>46 chromosomes</a:t>
            </a:r>
            <a:r>
              <a:rPr lang="en-US" altLang="en-US" sz="1800" b="1" smtClean="0">
                <a:solidFill>
                  <a:srgbClr val="000000"/>
                </a:solidFill>
                <a:effectLst>
                  <a:outerShdw blurRad="38100" dist="38100" dir="2700000" algn="tl">
                    <a:srgbClr val="C0C0C0"/>
                  </a:outerShdw>
                </a:effectLst>
              </a:rPr>
              <a:t>.</a:t>
            </a:r>
          </a:p>
          <a:p>
            <a:pPr lvl="1" eaLnBrk="1" hangingPunct="1">
              <a:buClr>
                <a:srgbClr val="339933"/>
              </a:buClr>
              <a:tabLst>
                <a:tab pos="2743200" algn="l"/>
              </a:tabLst>
              <a:defRPr/>
            </a:pPr>
            <a:r>
              <a:rPr lang="en-US" altLang="en-US" sz="1800" b="1" smtClean="0">
                <a:solidFill>
                  <a:srgbClr val="000000"/>
                </a:solidFill>
                <a:effectLst>
                  <a:outerShdw blurRad="38100" dist="38100" dir="2700000" algn="tl">
                    <a:srgbClr val="C0C0C0"/>
                  </a:outerShdw>
                </a:effectLst>
              </a:rPr>
              <a:t>Human gametes </a:t>
            </a:r>
            <a:r>
              <a:rPr lang="ar-EG" altLang="en-US" sz="1800" smtClean="0">
                <a:solidFill>
                  <a:srgbClr val="000000"/>
                </a:solidFill>
              </a:rPr>
              <a:t>أمشاج</a:t>
            </a:r>
            <a:r>
              <a:rPr lang="en-US" altLang="en-US" sz="1800" b="1" smtClean="0">
                <a:solidFill>
                  <a:srgbClr val="000000"/>
                </a:solidFill>
                <a:effectLst>
                  <a:outerShdw blurRad="38100" dist="38100" dir="2700000" algn="tl">
                    <a:srgbClr val="C0C0C0"/>
                  </a:outerShdw>
                </a:effectLst>
              </a:rPr>
              <a:t> (sperm or eggs) have                                                               </a:t>
            </a:r>
            <a:r>
              <a:rPr lang="en-US" altLang="en-US" sz="1800" b="1" smtClean="0">
                <a:solidFill>
                  <a:srgbClr val="0000FF"/>
                </a:solidFill>
                <a:effectLst>
                  <a:outerShdw blurRad="38100" dist="38100" dir="2700000" algn="tl">
                    <a:srgbClr val="C0C0C0"/>
                  </a:outerShdw>
                </a:effectLst>
              </a:rPr>
              <a:t>23 chromosomes</a:t>
            </a:r>
            <a:r>
              <a:rPr lang="en-US" altLang="en-US" sz="1800" b="1" smtClean="0">
                <a:solidFill>
                  <a:srgbClr val="000000"/>
                </a:solidFill>
                <a:effectLst>
                  <a:outerShdw blurRad="38100" dist="38100" dir="2700000" algn="tl">
                    <a:srgbClr val="C0C0C0"/>
                  </a:outerShdw>
                </a:effectLst>
              </a:rPr>
              <a:t>, half the number in </a:t>
            </a:r>
            <a:br>
              <a:rPr lang="en-US" altLang="en-US" sz="1800" b="1" smtClean="0">
                <a:solidFill>
                  <a:srgbClr val="000000"/>
                </a:solidFill>
                <a:effectLst>
                  <a:outerShdw blurRad="38100" dist="38100" dir="2700000" algn="tl">
                    <a:srgbClr val="C0C0C0"/>
                  </a:outerShdw>
                </a:effectLst>
              </a:rPr>
            </a:br>
            <a:r>
              <a:rPr lang="en-US" altLang="en-US" sz="1800" b="1" smtClean="0">
                <a:solidFill>
                  <a:srgbClr val="000000"/>
                </a:solidFill>
                <a:effectLst>
                  <a:outerShdw blurRad="38100" dist="38100" dir="2700000" algn="tl">
                    <a:srgbClr val="C0C0C0"/>
                  </a:outerShdw>
                </a:effectLst>
              </a:rPr>
              <a:t>a somatic cell </a:t>
            </a:r>
            <a:r>
              <a:rPr lang="ar-EG" altLang="en-US" sz="1800" smtClean="0">
                <a:solidFill>
                  <a:srgbClr val="000000"/>
                </a:solidFill>
              </a:rPr>
              <a:t>الخلية الجسدية</a:t>
            </a:r>
            <a:r>
              <a:rPr lang="en-US" altLang="en-US" sz="1800" b="1" smtClean="0">
                <a:solidFill>
                  <a:srgbClr val="000000"/>
                </a:solidFill>
                <a:effectLst>
                  <a:outerShdw blurRad="38100" dist="38100" dir="2700000" algn="tl">
                    <a:srgbClr val="C0C0C0"/>
                  </a:outerShdw>
                </a:effectLst>
              </a:rPr>
              <a:t>.</a:t>
            </a:r>
          </a:p>
          <a:p>
            <a:pPr eaLnBrk="1" hangingPunct="1">
              <a:buClr>
                <a:srgbClr val="339933"/>
              </a:buClr>
              <a:tabLst>
                <a:tab pos="2743200" algn="l"/>
              </a:tabLst>
              <a:defRPr/>
            </a:pPr>
            <a:r>
              <a:rPr lang="en-US" altLang="en-US" sz="2000" b="1" smtClean="0">
                <a:solidFill>
                  <a:srgbClr val="000000"/>
                </a:solidFill>
                <a:effectLst>
                  <a:outerShdw blurRad="38100" dist="38100" dir="2700000" algn="tl">
                    <a:srgbClr val="C0C0C0"/>
                  </a:outerShdw>
                </a:effectLst>
              </a:rPr>
              <a:t>Each eukaryotic chromosome consists                                                         of a long, linear DNA molecule. </a:t>
            </a:r>
          </a:p>
        </p:txBody>
      </p:sp>
      <p:sp>
        <p:nvSpPr>
          <p:cNvPr id="10243" name="Rectangle 3"/>
          <p:cNvSpPr>
            <a:spLocks noGrp="1" noChangeArrowheads="1"/>
          </p:cNvSpPr>
          <p:nvPr>
            <p:ph type="title"/>
          </p:nvPr>
        </p:nvSpPr>
        <p:spPr>
          <a:xfrm>
            <a:off x="228600" y="152400"/>
            <a:ext cx="8763000" cy="685800"/>
          </a:xfrm>
        </p:spPr>
        <p:txBody>
          <a:bodyPr>
            <a:normAutofit fontScale="90000"/>
          </a:bodyPr>
          <a:lstStyle/>
          <a:p>
            <a:pPr algn="l" eaLnBrk="1" hangingPunct="1">
              <a:defRPr/>
            </a:pPr>
            <a:r>
              <a:rPr lang="en-US" altLang="en-US" sz="2400" b="1" smtClean="0">
                <a:solidFill>
                  <a:srgbClr val="0000FF"/>
                </a:solidFill>
                <a:effectLst>
                  <a:outerShdw blurRad="38100" dist="38100" dir="2700000" algn="tl">
                    <a:srgbClr val="C0C0C0"/>
                  </a:outerShdw>
                </a:effectLst>
              </a:rPr>
              <a:t>Cell division distributes identical sets of chromosomes to daughter cells</a:t>
            </a:r>
          </a:p>
        </p:txBody>
      </p:sp>
      <p:sp>
        <p:nvSpPr>
          <p:cNvPr id="11269" name="Line 5"/>
          <p:cNvSpPr>
            <a:spLocks noChangeShapeType="1"/>
          </p:cNvSpPr>
          <p:nvPr/>
        </p:nvSpPr>
        <p:spPr bwMode="auto">
          <a:xfrm>
            <a:off x="152400" y="990600"/>
            <a:ext cx="87630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10246"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2600" y="3757613"/>
            <a:ext cx="3505200" cy="249078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1271" name="Rectangle 7"/>
          <p:cNvSpPr>
            <a:spLocks noChangeArrowheads="1"/>
          </p:cNvSpPr>
          <p:nvPr/>
        </p:nvSpPr>
        <p:spPr bwMode="auto">
          <a:xfrm>
            <a:off x="6096000" y="6324600"/>
            <a:ext cx="169545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spcBef>
                <a:spcPct val="0"/>
              </a:spcBef>
              <a:buFontTx/>
              <a:buNone/>
            </a:pPr>
            <a:r>
              <a:rPr lang="en-US" altLang="en-US" sz="1500" b="1">
                <a:latin typeface="Times" charset="0"/>
              </a:rPr>
              <a:t>Fig. 12.2, Page 216</a:t>
            </a:r>
          </a:p>
        </p:txBody>
      </p:sp>
    </p:spTree>
    <p:extLst>
      <p:ext uri="{BB962C8B-B14F-4D97-AF65-F5344CB8AC3E}">
        <p14:creationId xmlns:p14="http://schemas.microsoft.com/office/powerpoint/2010/main" val="40760202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242">
                                            <p:txEl>
                                              <p:pRg st="0" end="0"/>
                                            </p:txEl>
                                          </p:spTgt>
                                        </p:tgtEl>
                                        <p:attrNameLst>
                                          <p:attrName>style.visibility</p:attrName>
                                        </p:attrNameLst>
                                      </p:cBhvr>
                                      <p:to>
                                        <p:strVal val="visible"/>
                                      </p:to>
                                    </p:set>
                                    <p:animEffect transition="in" filter="wipe(left)">
                                      <p:cBhvr>
                                        <p:cTn id="7" dur="500"/>
                                        <p:tgtEl>
                                          <p:spTgt spid="1024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0242">
                                            <p:txEl>
                                              <p:pRg st="1" end="1"/>
                                            </p:txEl>
                                          </p:spTgt>
                                        </p:tgtEl>
                                        <p:attrNameLst>
                                          <p:attrName>style.visibility</p:attrName>
                                        </p:attrNameLst>
                                      </p:cBhvr>
                                      <p:to>
                                        <p:strVal val="visible"/>
                                      </p:to>
                                    </p:set>
                                    <p:animEffect transition="in" filter="wipe(left)">
                                      <p:cBhvr>
                                        <p:cTn id="12" dur="500"/>
                                        <p:tgtEl>
                                          <p:spTgt spid="10242">
                                            <p:txEl>
                                              <p:pRg st="1" end="1"/>
                                            </p:txEl>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10242">
                                            <p:txEl>
                                              <p:pRg st="2" end="2"/>
                                            </p:txEl>
                                          </p:spTgt>
                                        </p:tgtEl>
                                        <p:attrNameLst>
                                          <p:attrName>style.visibility</p:attrName>
                                        </p:attrNameLst>
                                      </p:cBhvr>
                                      <p:to>
                                        <p:strVal val="visible"/>
                                      </p:to>
                                    </p:set>
                                    <p:animEffect transition="in" filter="wipe(left)">
                                      <p:cBhvr>
                                        <p:cTn id="15" dur="500"/>
                                        <p:tgtEl>
                                          <p:spTgt spid="10242">
                                            <p:txEl>
                                              <p:pRg st="2" end="2"/>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10242">
                                            <p:txEl>
                                              <p:pRg st="3" end="3"/>
                                            </p:txEl>
                                          </p:spTgt>
                                        </p:tgtEl>
                                        <p:attrNameLst>
                                          <p:attrName>style.visibility</p:attrName>
                                        </p:attrNameLst>
                                      </p:cBhvr>
                                      <p:to>
                                        <p:strVal val="visible"/>
                                      </p:to>
                                    </p:set>
                                    <p:animEffect transition="in" filter="wipe(left)">
                                      <p:cBhvr>
                                        <p:cTn id="20" dur="500"/>
                                        <p:tgtEl>
                                          <p:spTgt spid="10242">
                                            <p:txEl>
                                              <p:pRg st="3" end="3"/>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10242">
                                            <p:txEl>
                                              <p:pRg st="4" end="4"/>
                                            </p:txEl>
                                          </p:spTgt>
                                        </p:tgtEl>
                                        <p:attrNameLst>
                                          <p:attrName>style.visibility</p:attrName>
                                        </p:attrNameLst>
                                      </p:cBhvr>
                                      <p:to>
                                        <p:strVal val="visible"/>
                                      </p:to>
                                    </p:set>
                                    <p:animEffect transition="in" filter="wipe(left)">
                                      <p:cBhvr>
                                        <p:cTn id="25" dur="500"/>
                                        <p:tgtEl>
                                          <p:spTgt spid="10242">
                                            <p:txEl>
                                              <p:pRg st="4" end="4"/>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0242">
                                            <p:txEl>
                                              <p:pRg st="5" end="5"/>
                                            </p:txEl>
                                          </p:spTgt>
                                        </p:tgtEl>
                                        <p:attrNameLst>
                                          <p:attrName>style.visibility</p:attrName>
                                        </p:attrNameLst>
                                      </p:cBhvr>
                                      <p:to>
                                        <p:strVal val="visible"/>
                                      </p:to>
                                    </p:set>
                                    <p:animEffect transition="in" filter="wipe(left)">
                                      <p:cBhvr>
                                        <p:cTn id="28" dur="500"/>
                                        <p:tgtEl>
                                          <p:spTgt spid="10242">
                                            <p:txEl>
                                              <p:pRg st="5" end="5"/>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10242">
                                            <p:txEl>
                                              <p:pRg st="6" end="6"/>
                                            </p:txEl>
                                          </p:spTgt>
                                        </p:tgtEl>
                                        <p:attrNameLst>
                                          <p:attrName>style.visibility</p:attrName>
                                        </p:attrNameLst>
                                      </p:cBhvr>
                                      <p:to>
                                        <p:strVal val="visible"/>
                                      </p:to>
                                    </p:set>
                                    <p:animEffect transition="in" filter="wipe(left)">
                                      <p:cBhvr>
                                        <p:cTn id="31" dur="500"/>
                                        <p:tgtEl>
                                          <p:spTgt spid="10242">
                                            <p:txEl>
                                              <p:pRg st="6" end="6"/>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0242">
                                            <p:txEl>
                                              <p:pRg st="7" end="7"/>
                                            </p:txEl>
                                          </p:spTgt>
                                        </p:tgtEl>
                                        <p:attrNameLst>
                                          <p:attrName>style.visibility</p:attrName>
                                        </p:attrNameLst>
                                      </p:cBhvr>
                                      <p:to>
                                        <p:strVal val="visible"/>
                                      </p:to>
                                    </p:set>
                                    <p:animEffect transition="in" filter="wipe(left)">
                                      <p:cBhvr>
                                        <p:cTn id="34" dur="500"/>
                                        <p:tgtEl>
                                          <p:spTgt spid="10242">
                                            <p:txEl>
                                              <p:pRg st="7" end="7"/>
                                            </p:txEl>
                                          </p:spTgt>
                                        </p:tgtEl>
                                      </p:cBhvr>
                                    </p:animEffect>
                                  </p:childTnLst>
                                </p:cTn>
                              </p:par>
                            </p:childTnLst>
                          </p:cTn>
                        </p:par>
                        <p:par>
                          <p:cTn id="35" fill="hold" nodeType="afterGroup">
                            <p:stCondLst>
                              <p:cond delay="500"/>
                            </p:stCondLst>
                            <p:childTnLst>
                              <p:par>
                                <p:cTn id="36" presetID="23" presetClass="entr" presetSubtype="16" fill="hold" nodeType="afterEffect">
                                  <p:stCondLst>
                                    <p:cond delay="0"/>
                                  </p:stCondLst>
                                  <p:childTnLst>
                                    <p:set>
                                      <p:cBhvr>
                                        <p:cTn id="37" dur="1" fill="hold">
                                          <p:stCondLst>
                                            <p:cond delay="0"/>
                                          </p:stCondLst>
                                        </p:cTn>
                                        <p:tgtEl>
                                          <p:spTgt spid="10246"/>
                                        </p:tgtEl>
                                        <p:attrNameLst>
                                          <p:attrName>style.visibility</p:attrName>
                                        </p:attrNameLst>
                                      </p:cBhvr>
                                      <p:to>
                                        <p:strVal val="visible"/>
                                      </p:to>
                                    </p:set>
                                    <p:anim calcmode="lin" valueType="num">
                                      <p:cBhvr>
                                        <p:cTn id="38" dur="500" fill="hold"/>
                                        <p:tgtEl>
                                          <p:spTgt spid="10246"/>
                                        </p:tgtEl>
                                        <p:attrNameLst>
                                          <p:attrName>ppt_w</p:attrName>
                                        </p:attrNameLst>
                                      </p:cBhvr>
                                      <p:tavLst>
                                        <p:tav tm="0">
                                          <p:val>
                                            <p:fltVal val="0"/>
                                          </p:val>
                                        </p:tav>
                                        <p:tav tm="100000">
                                          <p:val>
                                            <p:strVal val="#ppt_w"/>
                                          </p:val>
                                        </p:tav>
                                      </p:tavLst>
                                    </p:anim>
                                    <p:anim calcmode="lin" valueType="num">
                                      <p:cBhvr>
                                        <p:cTn id="39" dur="500" fill="hold"/>
                                        <p:tgtEl>
                                          <p:spTgt spid="10246"/>
                                        </p:tgtEl>
                                        <p:attrNameLst>
                                          <p:attrName>ppt_h</p:attrName>
                                        </p:attrNameLst>
                                      </p:cBhvr>
                                      <p:tavLst>
                                        <p:tav tm="0">
                                          <p:val>
                                            <p:fltVal val="0"/>
                                          </p:val>
                                        </p:tav>
                                        <p:tav tm="100000">
                                          <p:val>
                                            <p:strVal val="#ppt_h"/>
                                          </p:val>
                                        </p:tav>
                                      </p:tavLst>
                                    </p:anim>
                                  </p:childTnLst>
                                </p:cTn>
                              </p:par>
                            </p:childTnLst>
                          </p:cTn>
                        </p:par>
                      </p:childTnLst>
                    </p:cTn>
                  </p:par>
                  <p:par>
                    <p:cTn id="40" fill="hold" nodeType="clickPar">
                      <p:stCondLst>
                        <p:cond delay="indefinite"/>
                      </p:stCondLst>
                      <p:childTnLst>
                        <p:par>
                          <p:cTn id="41" fill="hold" nodeType="withGroup">
                            <p:stCondLst>
                              <p:cond delay="0"/>
                            </p:stCondLst>
                            <p:childTnLst>
                              <p:par>
                                <p:cTn id="42" presetID="22" presetClass="entr" presetSubtype="8" fill="hold" grpId="0" nodeType="clickEffect">
                                  <p:stCondLst>
                                    <p:cond delay="0"/>
                                  </p:stCondLst>
                                  <p:childTnLst>
                                    <p:set>
                                      <p:cBhvr>
                                        <p:cTn id="43" dur="1" fill="hold">
                                          <p:stCondLst>
                                            <p:cond delay="0"/>
                                          </p:stCondLst>
                                        </p:cTn>
                                        <p:tgtEl>
                                          <p:spTgt spid="10242">
                                            <p:txEl>
                                              <p:pRg st="8" end="8"/>
                                            </p:txEl>
                                          </p:spTgt>
                                        </p:tgtEl>
                                        <p:attrNameLst>
                                          <p:attrName>style.visibility</p:attrName>
                                        </p:attrNameLst>
                                      </p:cBhvr>
                                      <p:to>
                                        <p:strVal val="visible"/>
                                      </p:to>
                                    </p:set>
                                    <p:animEffect transition="in" filter="wipe(left)">
                                      <p:cBhvr>
                                        <p:cTn id="44" dur="500"/>
                                        <p:tgtEl>
                                          <p:spTgt spid="1024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fld id="{5D3B127B-BD8A-4DA7-A1BE-817112A402E4}" type="slidenum">
              <a:rPr lang="ar-SA" altLang="en-US" sz="1400" smtClean="0"/>
              <a:pPr eaLnBrk="1" hangingPunct="1">
                <a:spcBef>
                  <a:spcPct val="0"/>
                </a:spcBef>
                <a:buFontTx/>
                <a:buNone/>
              </a:pPr>
              <a:t>21</a:t>
            </a:fld>
            <a:endParaRPr lang="en-GB" altLang="en-US" sz="1400" smtClean="0"/>
          </a:p>
        </p:txBody>
      </p:sp>
      <p:sp>
        <p:nvSpPr>
          <p:cNvPr id="2" name="Rectangle 2"/>
          <p:cNvSpPr>
            <a:spLocks noGrp="1" noChangeArrowheads="1"/>
          </p:cNvSpPr>
          <p:nvPr>
            <p:ph type="body" idx="1"/>
          </p:nvPr>
        </p:nvSpPr>
        <p:spPr>
          <a:xfrm>
            <a:off x="304800" y="228600"/>
            <a:ext cx="8686800" cy="1441450"/>
          </a:xfrm>
        </p:spPr>
        <p:txBody>
          <a:bodyPr>
            <a:spAutoFit/>
          </a:bodyPr>
          <a:lstStyle/>
          <a:p>
            <a:pPr eaLnBrk="1" hangingPunct="1">
              <a:lnSpc>
                <a:spcPct val="90000"/>
              </a:lnSpc>
              <a:buClr>
                <a:srgbClr val="339933"/>
              </a:buClr>
              <a:tabLst>
                <a:tab pos="2743200" algn="l"/>
              </a:tabLst>
              <a:defRPr/>
            </a:pPr>
            <a:r>
              <a:rPr lang="en-US" altLang="en-US" sz="1800" b="1" smtClean="0">
                <a:solidFill>
                  <a:srgbClr val="000000"/>
                </a:solidFill>
                <a:effectLst>
                  <a:outerShdw blurRad="38100" dist="38100" dir="2700000" algn="tl">
                    <a:srgbClr val="C0C0C0"/>
                  </a:outerShdw>
                </a:effectLst>
              </a:rPr>
              <a:t>Each chromosome has hundreds or thousands of genes (</a:t>
            </a:r>
            <a:r>
              <a:rPr lang="en-US" altLang="en-US" sz="1800" b="1" smtClean="0">
                <a:solidFill>
                  <a:srgbClr val="FF0000"/>
                </a:solidFill>
                <a:effectLst>
                  <a:outerShdw blurRad="38100" dist="38100" dir="2700000" algn="tl">
                    <a:srgbClr val="C0C0C0"/>
                  </a:outerShdw>
                </a:effectLst>
              </a:rPr>
              <a:t>the units that specify an organism’s inherited characters </a:t>
            </a:r>
            <a:r>
              <a:rPr lang="ar-EG" altLang="en-US" sz="1800" smtClean="0">
                <a:effectLst>
                  <a:outerShdw blurRad="38100" dist="38100" dir="2700000" algn="tl">
                    <a:srgbClr val="C0C0C0"/>
                  </a:outerShdw>
                </a:effectLst>
              </a:rPr>
              <a:t>الصفات الوراثية</a:t>
            </a:r>
            <a:r>
              <a:rPr lang="en-US" altLang="en-US" sz="1800" b="1" smtClean="0">
                <a:solidFill>
                  <a:srgbClr val="000000"/>
                </a:solidFill>
                <a:effectLst>
                  <a:outerShdw blurRad="38100" dist="38100" dir="2700000" algn="tl">
                    <a:srgbClr val="C0C0C0"/>
                  </a:outerShdw>
                </a:effectLst>
              </a:rPr>
              <a:t>).</a:t>
            </a:r>
          </a:p>
          <a:p>
            <a:pPr eaLnBrk="1" hangingPunct="1">
              <a:lnSpc>
                <a:spcPct val="90000"/>
              </a:lnSpc>
              <a:buClr>
                <a:srgbClr val="339933"/>
              </a:buClr>
              <a:tabLst>
                <a:tab pos="2743200" algn="l"/>
              </a:tabLst>
              <a:defRPr/>
            </a:pPr>
            <a:r>
              <a:rPr lang="en-US" altLang="en-US" sz="1800" b="1" smtClean="0">
                <a:solidFill>
                  <a:srgbClr val="000000"/>
                </a:solidFill>
                <a:effectLst>
                  <a:outerShdw blurRad="38100" dist="38100" dir="2700000" algn="tl">
                    <a:srgbClr val="C0C0C0"/>
                  </a:outerShdw>
                </a:effectLst>
              </a:rPr>
              <a:t>This DNA-protein complex (</a:t>
            </a:r>
            <a:r>
              <a:rPr lang="en-US" altLang="en-US" sz="1800" b="1" smtClean="0">
                <a:solidFill>
                  <a:srgbClr val="FF0000"/>
                </a:solidFill>
                <a:effectLst>
                  <a:outerShdw blurRad="38100" dist="38100" dir="2700000" algn="tl">
                    <a:srgbClr val="C0C0C0"/>
                  </a:outerShdw>
                </a:effectLst>
              </a:rPr>
              <a:t>chromatin</a:t>
            </a:r>
            <a:r>
              <a:rPr lang="en-US" altLang="en-US" sz="1800" b="1" smtClean="0">
                <a:solidFill>
                  <a:srgbClr val="000000"/>
                </a:solidFill>
                <a:effectLst>
                  <a:outerShdw blurRad="38100" dist="38100" dir="2700000" algn="tl">
                    <a:srgbClr val="C0C0C0"/>
                  </a:outerShdw>
                </a:effectLst>
              </a:rPr>
              <a:t>) is organized into a long thin fiber.</a:t>
            </a:r>
            <a:endParaRPr lang="en-US" altLang="en-US" sz="1000" b="1" smtClean="0">
              <a:solidFill>
                <a:srgbClr val="000000"/>
              </a:solidFill>
              <a:effectLst>
                <a:outerShdw blurRad="38100" dist="38100" dir="2700000" algn="tl">
                  <a:srgbClr val="C0C0C0"/>
                </a:outerShdw>
              </a:effectLst>
            </a:endParaRPr>
          </a:p>
          <a:p>
            <a:pPr eaLnBrk="1" hangingPunct="1">
              <a:lnSpc>
                <a:spcPct val="90000"/>
              </a:lnSpc>
              <a:buClr>
                <a:srgbClr val="339933"/>
              </a:buClr>
              <a:tabLst>
                <a:tab pos="2743200" algn="l"/>
              </a:tabLst>
              <a:defRPr/>
            </a:pPr>
            <a:r>
              <a:rPr lang="en-US" altLang="en-US" sz="1800" b="1" smtClean="0">
                <a:solidFill>
                  <a:srgbClr val="000000"/>
                </a:solidFill>
                <a:effectLst>
                  <a:outerShdw blurRad="38100" dist="38100" dir="2700000" algn="tl">
                    <a:srgbClr val="C0C0C0"/>
                  </a:outerShdw>
                </a:effectLst>
              </a:rPr>
              <a:t>After the DNA duplication, chromatin                                                     condenses</a:t>
            </a:r>
            <a:r>
              <a:rPr lang="ar-EG" altLang="en-US" sz="1800" b="1" smtClean="0">
                <a:solidFill>
                  <a:srgbClr val="000000"/>
                </a:solidFill>
                <a:effectLst>
                  <a:outerShdw blurRad="38100" dist="38100" dir="2700000" algn="tl">
                    <a:srgbClr val="C0C0C0"/>
                  </a:outerShdw>
                </a:effectLst>
              </a:rPr>
              <a:t> </a:t>
            </a:r>
            <a:r>
              <a:rPr lang="en-US" altLang="en-US" sz="1800" b="1" smtClean="0">
                <a:solidFill>
                  <a:srgbClr val="000000"/>
                </a:solidFill>
                <a:effectLst>
                  <a:outerShdw blurRad="38100" dist="38100" dir="2700000" algn="tl">
                    <a:srgbClr val="C0C0C0"/>
                  </a:outerShdw>
                </a:effectLst>
              </a:rPr>
              <a:t>form (</a:t>
            </a:r>
            <a:r>
              <a:rPr lang="en-US" altLang="en-US" sz="1800" b="1" smtClean="0">
                <a:solidFill>
                  <a:srgbClr val="FF0000"/>
                </a:solidFill>
                <a:effectLst>
                  <a:outerShdw blurRad="38100" dist="38100" dir="2700000" algn="tl">
                    <a:srgbClr val="C0C0C0"/>
                  </a:outerShdw>
                </a:effectLst>
              </a:rPr>
              <a:t>chromosome</a:t>
            </a:r>
            <a:r>
              <a:rPr lang="en-US" altLang="en-US" sz="1800" b="1" smtClean="0">
                <a:solidFill>
                  <a:srgbClr val="000000"/>
                </a:solidFill>
                <a:effectLst>
                  <a:outerShdw blurRad="38100" dist="38100" dir="2700000" algn="tl">
                    <a:srgbClr val="C0C0C0"/>
                  </a:outerShdw>
                </a:effectLst>
              </a:rPr>
              <a:t>). </a:t>
            </a:r>
          </a:p>
        </p:txBody>
      </p:sp>
      <p:sp>
        <p:nvSpPr>
          <p:cNvPr id="12292" name="Rectangle 4"/>
          <p:cNvSpPr>
            <a:spLocks noChangeArrowheads="1"/>
          </p:cNvSpPr>
          <p:nvPr/>
        </p:nvSpPr>
        <p:spPr bwMode="auto">
          <a:xfrm>
            <a:off x="304800" y="1981200"/>
            <a:ext cx="4876800" cy="4356100"/>
          </a:xfrm>
          <a:prstGeom prst="rect">
            <a:avLst/>
          </a:prstGeom>
          <a:noFill/>
          <a:ln w="9525">
            <a:noFill/>
            <a:miter lim="800000"/>
            <a:headEnd/>
            <a:tailEnd/>
          </a:ln>
          <a:effectLst/>
        </p:spPr>
        <p:txBody>
          <a:bodyPr>
            <a:spAutoFit/>
          </a:bodyPr>
          <a:lstStyle/>
          <a:p>
            <a:pPr marL="342900" indent="-342900">
              <a:lnSpc>
                <a:spcPct val="90000"/>
              </a:lnSpc>
              <a:spcBef>
                <a:spcPct val="20000"/>
              </a:spcBef>
              <a:buClr>
                <a:srgbClr val="339933"/>
              </a:buClr>
              <a:buFontTx/>
              <a:buChar char="•"/>
              <a:tabLst>
                <a:tab pos="2743200" algn="l"/>
              </a:tabLst>
              <a:defRPr/>
            </a:pPr>
            <a:r>
              <a:rPr lang="en-US" altLang="en-US" b="1">
                <a:solidFill>
                  <a:srgbClr val="000000"/>
                </a:solidFill>
                <a:effectLst>
                  <a:outerShdw blurRad="38100" dist="38100" dir="2700000" algn="tl">
                    <a:srgbClr val="C0C0C0"/>
                  </a:outerShdw>
                </a:effectLst>
              </a:rPr>
              <a:t>Each duplicated chromosome consists of two sister </a:t>
            </a:r>
            <a:r>
              <a:rPr lang="en-US" altLang="en-US" b="1">
                <a:solidFill>
                  <a:srgbClr val="FF0000"/>
                </a:solidFill>
                <a:effectLst>
                  <a:outerShdw blurRad="38100" dist="38100" dir="2700000" algn="tl">
                    <a:srgbClr val="C0C0C0"/>
                  </a:outerShdw>
                </a:effectLst>
              </a:rPr>
              <a:t>chromatids</a:t>
            </a:r>
            <a:r>
              <a:rPr lang="en-US" altLang="en-US" b="1">
                <a:solidFill>
                  <a:srgbClr val="000000"/>
                </a:solidFill>
                <a:effectLst>
                  <a:outerShdw blurRad="38100" dist="38100" dir="2700000" algn="tl">
                    <a:srgbClr val="C0C0C0"/>
                  </a:outerShdw>
                </a:effectLst>
              </a:rPr>
              <a:t> which contain identical copies of the chromosome’s DNA.</a:t>
            </a:r>
            <a:endParaRPr lang="en-US" altLang="en-US" sz="800" b="1">
              <a:solidFill>
                <a:srgbClr val="000000"/>
              </a:solidFill>
              <a:effectLst>
                <a:outerShdw blurRad="38100" dist="38100" dir="2700000" algn="tl">
                  <a:srgbClr val="C0C0C0"/>
                </a:outerShdw>
              </a:effectLst>
            </a:endParaRPr>
          </a:p>
          <a:p>
            <a:pPr marL="342900" indent="-342900">
              <a:lnSpc>
                <a:spcPct val="90000"/>
              </a:lnSpc>
              <a:spcBef>
                <a:spcPct val="20000"/>
              </a:spcBef>
              <a:buClr>
                <a:srgbClr val="339933"/>
              </a:buClr>
              <a:buFontTx/>
              <a:buChar char="•"/>
              <a:tabLst>
                <a:tab pos="2743200" algn="l"/>
              </a:tabLst>
              <a:defRPr/>
            </a:pPr>
            <a:r>
              <a:rPr lang="en-US" altLang="en-US" b="1">
                <a:solidFill>
                  <a:srgbClr val="000000"/>
                </a:solidFill>
                <a:effectLst>
                  <a:outerShdw blurRad="38100" dist="38100" dir="2700000" algn="tl">
                    <a:srgbClr val="C0C0C0"/>
                  </a:outerShdw>
                </a:effectLst>
              </a:rPr>
              <a:t>The narrow region where the chromosomal strands connect is the called </a:t>
            </a:r>
            <a:r>
              <a:rPr lang="en-US" altLang="en-US" b="1">
                <a:solidFill>
                  <a:srgbClr val="FF0000"/>
                </a:solidFill>
                <a:effectLst>
                  <a:outerShdw blurRad="38100" dist="38100" dir="2700000" algn="tl">
                    <a:srgbClr val="C0C0C0"/>
                  </a:outerShdw>
                </a:effectLst>
              </a:rPr>
              <a:t>centromere</a:t>
            </a:r>
            <a:r>
              <a:rPr lang="en-US" altLang="en-US" b="1">
                <a:solidFill>
                  <a:srgbClr val="000000"/>
                </a:solidFill>
                <a:effectLst>
                  <a:outerShdw blurRad="38100" dist="38100" dir="2700000" algn="tl">
                    <a:srgbClr val="C0C0C0"/>
                  </a:outerShdw>
                </a:effectLst>
              </a:rPr>
              <a:t>.</a:t>
            </a:r>
            <a:endParaRPr lang="en-US" altLang="en-US" sz="700" b="1">
              <a:solidFill>
                <a:srgbClr val="000000"/>
              </a:solidFill>
              <a:effectLst>
                <a:outerShdw blurRad="38100" dist="38100" dir="2700000" algn="tl">
                  <a:srgbClr val="C0C0C0"/>
                </a:outerShdw>
              </a:effectLst>
            </a:endParaRPr>
          </a:p>
          <a:p>
            <a:pPr marL="342900" indent="-342900">
              <a:lnSpc>
                <a:spcPct val="90000"/>
              </a:lnSpc>
              <a:spcBef>
                <a:spcPct val="20000"/>
              </a:spcBef>
              <a:buClr>
                <a:srgbClr val="339933"/>
              </a:buClr>
              <a:buFontTx/>
              <a:buChar char="•"/>
              <a:tabLst>
                <a:tab pos="2743200" algn="l"/>
              </a:tabLst>
              <a:defRPr/>
            </a:pPr>
            <a:r>
              <a:rPr lang="en-US" altLang="en-US" b="1">
                <a:solidFill>
                  <a:srgbClr val="000000"/>
                </a:solidFill>
                <a:effectLst>
                  <a:outerShdw blurRad="38100" dist="38100" dir="2700000" algn="tl">
                    <a:srgbClr val="C0C0C0"/>
                  </a:outerShdw>
                </a:effectLst>
              </a:rPr>
              <a:t>Later, the sister chromatids are pulled apart and repackaged into two new nuclei at opposite ends of the parent cell during cell division.</a:t>
            </a:r>
          </a:p>
          <a:p>
            <a:pPr marL="342900" indent="-342900">
              <a:spcBef>
                <a:spcPct val="20000"/>
              </a:spcBef>
              <a:buClr>
                <a:srgbClr val="339933"/>
              </a:buClr>
              <a:buFontTx/>
              <a:buChar char="•"/>
              <a:tabLst>
                <a:tab pos="2743200" algn="l"/>
              </a:tabLst>
              <a:defRPr/>
            </a:pPr>
            <a:r>
              <a:rPr lang="en-US" altLang="en-US" b="1">
                <a:solidFill>
                  <a:srgbClr val="000000"/>
                </a:solidFill>
                <a:effectLst>
                  <a:outerShdw blurRad="38100" dist="38100" dir="2700000" algn="tl">
                    <a:srgbClr val="C0C0C0"/>
                  </a:outerShdw>
                </a:effectLst>
              </a:rPr>
              <a:t>The process of the formation of the two daughter nuclei called (</a:t>
            </a:r>
            <a:r>
              <a:rPr lang="en-US" altLang="en-US" b="1">
                <a:solidFill>
                  <a:srgbClr val="FF0000"/>
                </a:solidFill>
                <a:effectLst>
                  <a:outerShdw blurRad="38100" dist="38100" dir="2700000" algn="tl">
                    <a:srgbClr val="C0C0C0"/>
                  </a:outerShdw>
                </a:effectLst>
              </a:rPr>
              <a:t>mitosis</a:t>
            </a:r>
            <a:r>
              <a:rPr lang="en-US" altLang="en-US" b="1">
                <a:solidFill>
                  <a:srgbClr val="000000"/>
                </a:solidFill>
                <a:effectLst>
                  <a:outerShdw blurRad="38100" dist="38100" dir="2700000" algn="tl">
                    <a:srgbClr val="C0C0C0"/>
                  </a:outerShdw>
                </a:effectLst>
              </a:rPr>
              <a:t>) and is usually followed by division of the cytoplasm (</a:t>
            </a:r>
            <a:r>
              <a:rPr lang="en-US" altLang="en-US" b="1">
                <a:solidFill>
                  <a:srgbClr val="FF0000"/>
                </a:solidFill>
                <a:effectLst>
                  <a:outerShdw blurRad="38100" dist="38100" dir="2700000" algn="tl">
                    <a:srgbClr val="C0C0C0"/>
                  </a:outerShdw>
                </a:effectLst>
              </a:rPr>
              <a:t>cytokinesis </a:t>
            </a:r>
            <a:r>
              <a:rPr lang="ar-SA" altLang="en-US">
                <a:effectLst>
                  <a:outerShdw blurRad="38100" dist="38100" dir="2700000" algn="tl">
                    <a:srgbClr val="C0C0C0"/>
                  </a:outerShdw>
                </a:effectLst>
              </a:rPr>
              <a:t>الإنشطار</a:t>
            </a:r>
            <a:r>
              <a:rPr lang="ar-EG" altLang="en-US" b="1">
                <a:effectLst>
                  <a:outerShdw blurRad="38100" dist="38100" dir="2700000" algn="tl">
                    <a:srgbClr val="C0C0C0"/>
                  </a:outerShdw>
                </a:effectLst>
              </a:rPr>
              <a:t> </a:t>
            </a:r>
            <a:r>
              <a:rPr lang="ar-SA" altLang="en-US">
                <a:effectLst>
                  <a:outerShdw blurRad="38100" dist="38100" dir="2700000" algn="tl">
                    <a:srgbClr val="C0C0C0"/>
                  </a:outerShdw>
                </a:effectLst>
              </a:rPr>
              <a:t>الخلوى</a:t>
            </a:r>
            <a:r>
              <a:rPr lang="en-US" altLang="en-US"/>
              <a:t> </a:t>
            </a:r>
            <a:r>
              <a:rPr lang="en-US" altLang="en-US">
                <a:solidFill>
                  <a:srgbClr val="000000"/>
                </a:solidFill>
                <a:effectLst>
                  <a:outerShdw blurRad="38100" dist="38100" dir="2700000" algn="tl">
                    <a:srgbClr val="C0C0C0"/>
                  </a:outerShdw>
                </a:effectLst>
              </a:rPr>
              <a:t>).</a:t>
            </a:r>
            <a:r>
              <a:rPr lang="en-US" altLang="en-US" b="1">
                <a:solidFill>
                  <a:srgbClr val="000000"/>
                </a:solidFill>
                <a:effectLst>
                  <a:outerShdw blurRad="38100" dist="38100" dir="2700000" algn="tl">
                    <a:srgbClr val="C0C0C0"/>
                  </a:outerShdw>
                </a:effectLst>
              </a:rPr>
              <a:t> It occurs in somatic cells </a:t>
            </a:r>
            <a:r>
              <a:rPr lang="ar-EG" altLang="en-US">
                <a:solidFill>
                  <a:srgbClr val="000000"/>
                </a:solidFill>
                <a:effectLst>
                  <a:outerShdw blurRad="38100" dist="38100" dir="2700000" algn="tl">
                    <a:srgbClr val="C0C0C0"/>
                  </a:outerShdw>
                </a:effectLst>
              </a:rPr>
              <a:t>الخلايا الجسدية</a:t>
            </a:r>
            <a:r>
              <a:rPr lang="en-US" altLang="en-US" b="1">
                <a:solidFill>
                  <a:srgbClr val="000000"/>
                </a:solidFill>
                <a:effectLst>
                  <a:outerShdw blurRad="38100" dist="38100" dir="2700000" algn="tl">
                    <a:srgbClr val="C0C0C0"/>
                  </a:outerShdw>
                </a:effectLst>
              </a:rPr>
              <a:t>  </a:t>
            </a:r>
          </a:p>
        </p:txBody>
      </p:sp>
      <p:pic>
        <p:nvPicPr>
          <p:cNvPr id="12293" name="Picture 5"/>
          <p:cNvPicPr>
            <a:picLocks noChangeAspect="1" noChangeArrowheads="1"/>
          </p:cNvPicPr>
          <p:nvPr/>
        </p:nvPicPr>
        <p:blipFill>
          <a:blip r:embed="rId2">
            <a:lum bright="-12000" contrast="12000"/>
            <a:extLst>
              <a:ext uri="{28A0092B-C50C-407E-A947-70E740481C1C}">
                <a14:useLocalDpi xmlns:a14="http://schemas.microsoft.com/office/drawing/2010/main" val="0"/>
              </a:ext>
            </a:extLst>
          </a:blip>
          <a:srcRect b="3000"/>
          <a:stretch>
            <a:fillRect/>
          </a:stretch>
        </p:blipFill>
        <p:spPr bwMode="auto">
          <a:xfrm>
            <a:off x="5132388" y="1143000"/>
            <a:ext cx="3935412" cy="51816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2294" name="Rectangle 6"/>
          <p:cNvSpPr>
            <a:spLocks noChangeArrowheads="1"/>
          </p:cNvSpPr>
          <p:nvPr/>
        </p:nvSpPr>
        <p:spPr bwMode="auto">
          <a:xfrm>
            <a:off x="6629400" y="6567488"/>
            <a:ext cx="1497013" cy="290512"/>
          </a:xfrm>
          <a:prstGeom prst="rect">
            <a:avLst/>
          </a:prstGeom>
          <a:noFill/>
          <a:ln w="9525">
            <a:noFill/>
            <a:miter lim="800000"/>
            <a:headEnd/>
            <a:tailEnd/>
          </a:ln>
          <a:effectLst/>
        </p:spPr>
        <p:txBody>
          <a:bodyPr wrap="none">
            <a:spAutoFit/>
          </a:bodyPr>
          <a:lstStyle/>
          <a:p>
            <a:pPr eaLnBrk="0" hangingPunct="0">
              <a:defRPr/>
            </a:pPr>
            <a:r>
              <a:rPr lang="en-US" sz="1300" b="1">
                <a:effectLst>
                  <a:outerShdw blurRad="38100" dist="38100" dir="2700000" algn="tl">
                    <a:srgbClr val="C0C0C0"/>
                  </a:outerShdw>
                </a:effectLst>
                <a:latin typeface="Times" pitchFamily="18" charset="0"/>
              </a:rPr>
              <a:t>Fig. 12.3, Page 217</a:t>
            </a:r>
          </a:p>
        </p:txBody>
      </p:sp>
      <p:sp>
        <p:nvSpPr>
          <p:cNvPr id="12296" name="AutoShape 8">
            <a:hlinkClick r:id="rId3" action="ppaction://hlinkfile" highlightClick="1"/>
          </p:cNvPr>
          <p:cNvSpPr>
            <a:spLocks noChangeArrowheads="1"/>
          </p:cNvSpPr>
          <p:nvPr/>
        </p:nvSpPr>
        <p:spPr bwMode="auto">
          <a:xfrm>
            <a:off x="4953000" y="6400800"/>
            <a:ext cx="685800" cy="381000"/>
          </a:xfrm>
          <a:prstGeom prst="actionButtonForwardNext">
            <a:avLst/>
          </a:prstGeom>
          <a:solidFill>
            <a:srgbClr val="FFFF00"/>
          </a:solidFill>
          <a:ln w="9525">
            <a:solidFill>
              <a:srgbClr val="FF0000"/>
            </a:solidFill>
            <a:miter lim="800000"/>
            <a:headEnd/>
            <a:tailEnd/>
          </a:ln>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spTree>
    <p:extLst>
      <p:ext uri="{BB962C8B-B14F-4D97-AF65-F5344CB8AC3E}">
        <p14:creationId xmlns:p14="http://schemas.microsoft.com/office/powerpoint/2010/main" val="845193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12296"/>
                                        </p:tgtEl>
                                        <p:attrNameLst>
                                          <p:attrName>style.visibility</p:attrName>
                                        </p:attrNameLst>
                                      </p:cBhvr>
                                      <p:to>
                                        <p:strVal val="visible"/>
                                      </p:to>
                                    </p:set>
                                    <p:anim calcmode="lin" valueType="num">
                                      <p:cBhvr>
                                        <p:cTn id="7" dur="1000" fill="hold"/>
                                        <p:tgtEl>
                                          <p:spTgt spid="12296"/>
                                        </p:tgtEl>
                                        <p:attrNameLst>
                                          <p:attrName>ppt_w</p:attrName>
                                        </p:attrNameLst>
                                      </p:cBhvr>
                                      <p:tavLst>
                                        <p:tav tm="0">
                                          <p:val>
                                            <p:strVal val="4*#ppt_w"/>
                                          </p:val>
                                        </p:tav>
                                        <p:tav tm="100000">
                                          <p:val>
                                            <p:strVal val="#ppt_w"/>
                                          </p:val>
                                        </p:tav>
                                      </p:tavLst>
                                    </p:anim>
                                    <p:anim calcmode="lin" valueType="num">
                                      <p:cBhvr>
                                        <p:cTn id="8" dur="1000" fill="hold"/>
                                        <p:tgtEl>
                                          <p:spTgt spid="1229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fld id="{DB0B5049-F89A-4D6F-A0F9-FBA991DD5D22}" type="slidenum">
              <a:rPr lang="ar-SA" altLang="en-US" sz="1400" smtClean="0"/>
              <a:pPr eaLnBrk="1" hangingPunct="1">
                <a:spcBef>
                  <a:spcPct val="0"/>
                </a:spcBef>
                <a:buFontTx/>
                <a:buNone/>
              </a:pPr>
              <a:t>22</a:t>
            </a:fld>
            <a:endParaRPr lang="en-GB" altLang="en-US" sz="1400" smtClean="0"/>
          </a:p>
        </p:txBody>
      </p:sp>
      <p:grpSp>
        <p:nvGrpSpPr>
          <p:cNvPr id="2" name="Group 2"/>
          <p:cNvGrpSpPr>
            <a:grpSpLocks/>
          </p:cNvGrpSpPr>
          <p:nvPr/>
        </p:nvGrpSpPr>
        <p:grpSpPr bwMode="auto">
          <a:xfrm rot="-5400000">
            <a:off x="768350" y="3117850"/>
            <a:ext cx="3340100" cy="304800"/>
            <a:chOff x="2016" y="1920"/>
            <a:chExt cx="2104" cy="192"/>
          </a:xfrm>
        </p:grpSpPr>
        <p:sp>
          <p:nvSpPr>
            <p:cNvPr id="13347" name="AutoShape 3"/>
            <p:cNvSpPr>
              <a:spLocks noChangeArrowheads="1"/>
            </p:cNvSpPr>
            <p:nvPr/>
          </p:nvSpPr>
          <p:spPr bwMode="auto">
            <a:xfrm rot="285818">
              <a:off x="2016" y="1920"/>
              <a:ext cx="1056" cy="192"/>
            </a:xfrm>
            <a:prstGeom prst="roundRect">
              <a:avLst>
                <a:gd name="adj" fmla="val 50000"/>
              </a:avLst>
            </a:prstGeom>
            <a:gradFill rotWithShape="1">
              <a:gsLst>
                <a:gs pos="0">
                  <a:srgbClr val="FF00FF"/>
                </a:gs>
                <a:gs pos="100000">
                  <a:srgbClr val="760076"/>
                </a:gs>
              </a:gsLst>
              <a:lin ang="5400000" scaled="1"/>
            </a:gradFill>
            <a:ln w="9525">
              <a:solidFill>
                <a:schemeClr val="tx1"/>
              </a:solidFill>
              <a:round/>
              <a:headEnd/>
              <a:tailEnd/>
            </a:ln>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sp>
          <p:nvSpPr>
            <p:cNvPr id="13348" name="AutoShape 4"/>
            <p:cNvSpPr>
              <a:spLocks noChangeArrowheads="1"/>
            </p:cNvSpPr>
            <p:nvPr/>
          </p:nvSpPr>
          <p:spPr bwMode="auto">
            <a:xfrm rot="-250226">
              <a:off x="3064" y="1920"/>
              <a:ext cx="1056" cy="192"/>
            </a:xfrm>
            <a:prstGeom prst="roundRect">
              <a:avLst>
                <a:gd name="adj" fmla="val 50000"/>
              </a:avLst>
            </a:prstGeom>
            <a:gradFill rotWithShape="1">
              <a:gsLst>
                <a:gs pos="0">
                  <a:srgbClr val="FF00FF"/>
                </a:gs>
                <a:gs pos="100000">
                  <a:srgbClr val="760076"/>
                </a:gs>
              </a:gsLst>
              <a:lin ang="5400000" scaled="1"/>
            </a:gradFill>
            <a:ln w="9525">
              <a:solidFill>
                <a:schemeClr val="tx1"/>
              </a:solidFill>
              <a:round/>
              <a:headEnd/>
              <a:tailEnd/>
            </a:ln>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sp>
          <p:nvSpPr>
            <p:cNvPr id="13349" name="Rectangle 5"/>
            <p:cNvSpPr>
              <a:spLocks noChangeArrowheads="1"/>
            </p:cNvSpPr>
            <p:nvPr/>
          </p:nvSpPr>
          <p:spPr bwMode="auto">
            <a:xfrm>
              <a:off x="2928" y="2000"/>
              <a:ext cx="288" cy="96"/>
            </a:xfrm>
            <a:prstGeom prst="rect">
              <a:avLst/>
            </a:prstGeom>
            <a:gradFill rotWithShape="1">
              <a:gsLst>
                <a:gs pos="0">
                  <a:srgbClr val="FF00FF"/>
                </a:gs>
                <a:gs pos="100000">
                  <a:srgbClr val="760076"/>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grpSp>
      <p:grpSp>
        <p:nvGrpSpPr>
          <p:cNvPr id="3" name="Group 6"/>
          <p:cNvGrpSpPr>
            <a:grpSpLocks/>
          </p:cNvGrpSpPr>
          <p:nvPr/>
        </p:nvGrpSpPr>
        <p:grpSpPr bwMode="auto">
          <a:xfrm rot="-5400000">
            <a:off x="2070100" y="3111500"/>
            <a:ext cx="3327400" cy="304800"/>
            <a:chOff x="2032" y="2304"/>
            <a:chExt cx="2096" cy="192"/>
          </a:xfrm>
        </p:grpSpPr>
        <p:sp>
          <p:nvSpPr>
            <p:cNvPr id="13344" name="AutoShape 7"/>
            <p:cNvSpPr>
              <a:spLocks noChangeArrowheads="1"/>
            </p:cNvSpPr>
            <p:nvPr/>
          </p:nvSpPr>
          <p:spPr bwMode="auto">
            <a:xfrm rot="-392198">
              <a:off x="2032" y="2304"/>
              <a:ext cx="1056" cy="192"/>
            </a:xfrm>
            <a:prstGeom prst="roundRect">
              <a:avLst>
                <a:gd name="adj" fmla="val 50000"/>
              </a:avLst>
            </a:prstGeom>
            <a:gradFill rotWithShape="1">
              <a:gsLst>
                <a:gs pos="0">
                  <a:srgbClr val="FF00FF"/>
                </a:gs>
                <a:gs pos="100000">
                  <a:srgbClr val="760076"/>
                </a:gs>
              </a:gsLst>
              <a:lin ang="5400000" scaled="1"/>
            </a:gradFill>
            <a:ln w="9525">
              <a:solidFill>
                <a:schemeClr val="tx1"/>
              </a:solidFill>
              <a:round/>
              <a:headEnd/>
              <a:tailEnd/>
            </a:ln>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sp>
          <p:nvSpPr>
            <p:cNvPr id="13345" name="AutoShape 8"/>
            <p:cNvSpPr>
              <a:spLocks noChangeArrowheads="1"/>
            </p:cNvSpPr>
            <p:nvPr/>
          </p:nvSpPr>
          <p:spPr bwMode="auto">
            <a:xfrm rot="321349">
              <a:off x="3072" y="2304"/>
              <a:ext cx="1056" cy="192"/>
            </a:xfrm>
            <a:prstGeom prst="roundRect">
              <a:avLst>
                <a:gd name="adj" fmla="val 50000"/>
              </a:avLst>
            </a:prstGeom>
            <a:gradFill rotWithShape="1">
              <a:gsLst>
                <a:gs pos="0">
                  <a:srgbClr val="FF00FF"/>
                </a:gs>
                <a:gs pos="100000">
                  <a:srgbClr val="760076"/>
                </a:gs>
              </a:gsLst>
              <a:lin ang="5400000" scaled="1"/>
            </a:gradFill>
            <a:ln w="9525">
              <a:solidFill>
                <a:schemeClr val="tx1"/>
              </a:solidFill>
              <a:round/>
              <a:headEnd/>
              <a:tailEnd/>
            </a:ln>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sp>
          <p:nvSpPr>
            <p:cNvPr id="13346" name="Rectangle 9"/>
            <p:cNvSpPr>
              <a:spLocks noChangeArrowheads="1"/>
            </p:cNvSpPr>
            <p:nvPr/>
          </p:nvSpPr>
          <p:spPr bwMode="auto">
            <a:xfrm>
              <a:off x="2936" y="2312"/>
              <a:ext cx="288" cy="96"/>
            </a:xfrm>
            <a:prstGeom prst="rect">
              <a:avLst/>
            </a:prstGeom>
            <a:gradFill rotWithShape="1">
              <a:gsLst>
                <a:gs pos="0">
                  <a:srgbClr val="FF00FF"/>
                </a:gs>
                <a:gs pos="100000">
                  <a:srgbClr val="760076"/>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grpSp>
      <p:grpSp>
        <p:nvGrpSpPr>
          <p:cNvPr id="4" name="Group 10"/>
          <p:cNvGrpSpPr>
            <a:grpSpLocks/>
          </p:cNvGrpSpPr>
          <p:nvPr/>
        </p:nvGrpSpPr>
        <p:grpSpPr bwMode="auto">
          <a:xfrm>
            <a:off x="6184900" y="1676400"/>
            <a:ext cx="673100" cy="3340100"/>
            <a:chOff x="3224" y="1392"/>
            <a:chExt cx="424" cy="2104"/>
          </a:xfrm>
        </p:grpSpPr>
        <p:grpSp>
          <p:nvGrpSpPr>
            <p:cNvPr id="13336" name="Group 11"/>
            <p:cNvGrpSpPr>
              <a:grpSpLocks/>
            </p:cNvGrpSpPr>
            <p:nvPr/>
          </p:nvGrpSpPr>
          <p:grpSpPr bwMode="auto">
            <a:xfrm rot="-5400000">
              <a:off x="2268" y="2348"/>
              <a:ext cx="2104" cy="192"/>
              <a:chOff x="2016" y="1920"/>
              <a:chExt cx="2104" cy="192"/>
            </a:xfrm>
          </p:grpSpPr>
          <p:sp>
            <p:nvSpPr>
              <p:cNvPr id="13341" name="AutoShape 12"/>
              <p:cNvSpPr>
                <a:spLocks noChangeArrowheads="1"/>
              </p:cNvSpPr>
              <p:nvPr/>
            </p:nvSpPr>
            <p:spPr bwMode="auto">
              <a:xfrm rot="285818">
                <a:off x="2016" y="1920"/>
                <a:ext cx="1056" cy="192"/>
              </a:xfrm>
              <a:prstGeom prst="roundRect">
                <a:avLst>
                  <a:gd name="adj" fmla="val 50000"/>
                </a:avLst>
              </a:prstGeom>
              <a:gradFill rotWithShape="1">
                <a:gsLst>
                  <a:gs pos="0">
                    <a:srgbClr val="FF00FF"/>
                  </a:gs>
                  <a:gs pos="100000">
                    <a:srgbClr val="760076"/>
                  </a:gs>
                </a:gsLst>
                <a:lin ang="5400000" scaled="1"/>
              </a:gradFill>
              <a:ln w="9525">
                <a:solidFill>
                  <a:schemeClr val="tx1"/>
                </a:solidFill>
                <a:round/>
                <a:headEnd/>
                <a:tailEnd/>
              </a:ln>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sp>
            <p:nvSpPr>
              <p:cNvPr id="13342" name="AutoShape 13"/>
              <p:cNvSpPr>
                <a:spLocks noChangeArrowheads="1"/>
              </p:cNvSpPr>
              <p:nvPr/>
            </p:nvSpPr>
            <p:spPr bwMode="auto">
              <a:xfrm rot="-250226">
                <a:off x="3064" y="1920"/>
                <a:ext cx="1056" cy="192"/>
              </a:xfrm>
              <a:prstGeom prst="roundRect">
                <a:avLst>
                  <a:gd name="adj" fmla="val 50000"/>
                </a:avLst>
              </a:prstGeom>
              <a:gradFill rotWithShape="1">
                <a:gsLst>
                  <a:gs pos="0">
                    <a:srgbClr val="FF00FF"/>
                  </a:gs>
                  <a:gs pos="100000">
                    <a:srgbClr val="760076"/>
                  </a:gs>
                </a:gsLst>
                <a:lin ang="5400000" scaled="1"/>
              </a:gradFill>
              <a:ln w="9525">
                <a:solidFill>
                  <a:schemeClr val="tx1"/>
                </a:solidFill>
                <a:round/>
                <a:headEnd/>
                <a:tailEnd/>
              </a:ln>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sp>
            <p:nvSpPr>
              <p:cNvPr id="13343" name="Rectangle 14"/>
              <p:cNvSpPr>
                <a:spLocks noChangeArrowheads="1"/>
              </p:cNvSpPr>
              <p:nvPr/>
            </p:nvSpPr>
            <p:spPr bwMode="auto">
              <a:xfrm>
                <a:off x="2928" y="2000"/>
                <a:ext cx="288" cy="96"/>
              </a:xfrm>
              <a:prstGeom prst="rect">
                <a:avLst/>
              </a:prstGeom>
              <a:gradFill rotWithShape="1">
                <a:gsLst>
                  <a:gs pos="0">
                    <a:srgbClr val="FF00FF"/>
                  </a:gs>
                  <a:gs pos="100000">
                    <a:srgbClr val="760076"/>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grpSp>
        <p:grpSp>
          <p:nvGrpSpPr>
            <p:cNvPr id="13337" name="Group 15"/>
            <p:cNvGrpSpPr>
              <a:grpSpLocks/>
            </p:cNvGrpSpPr>
            <p:nvPr/>
          </p:nvGrpSpPr>
          <p:grpSpPr bwMode="auto">
            <a:xfrm rot="-5400000">
              <a:off x="2504" y="2344"/>
              <a:ext cx="2096" cy="192"/>
              <a:chOff x="2032" y="2304"/>
              <a:chExt cx="2096" cy="192"/>
            </a:xfrm>
          </p:grpSpPr>
          <p:sp>
            <p:nvSpPr>
              <p:cNvPr id="13338" name="AutoShape 16"/>
              <p:cNvSpPr>
                <a:spLocks noChangeArrowheads="1"/>
              </p:cNvSpPr>
              <p:nvPr/>
            </p:nvSpPr>
            <p:spPr bwMode="auto">
              <a:xfrm rot="-392198">
                <a:off x="2032" y="2304"/>
                <a:ext cx="1056" cy="192"/>
              </a:xfrm>
              <a:prstGeom prst="roundRect">
                <a:avLst>
                  <a:gd name="adj" fmla="val 50000"/>
                </a:avLst>
              </a:prstGeom>
              <a:gradFill rotWithShape="1">
                <a:gsLst>
                  <a:gs pos="0">
                    <a:srgbClr val="FF00FF"/>
                  </a:gs>
                  <a:gs pos="100000">
                    <a:srgbClr val="760076"/>
                  </a:gs>
                </a:gsLst>
                <a:lin ang="5400000" scaled="1"/>
              </a:gradFill>
              <a:ln w="9525">
                <a:solidFill>
                  <a:schemeClr val="tx1"/>
                </a:solidFill>
                <a:round/>
                <a:headEnd/>
                <a:tailEnd/>
              </a:ln>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sp>
            <p:nvSpPr>
              <p:cNvPr id="13339" name="AutoShape 17"/>
              <p:cNvSpPr>
                <a:spLocks noChangeArrowheads="1"/>
              </p:cNvSpPr>
              <p:nvPr/>
            </p:nvSpPr>
            <p:spPr bwMode="auto">
              <a:xfrm rot="321349">
                <a:off x="3072" y="2304"/>
                <a:ext cx="1056" cy="192"/>
              </a:xfrm>
              <a:prstGeom prst="roundRect">
                <a:avLst>
                  <a:gd name="adj" fmla="val 50000"/>
                </a:avLst>
              </a:prstGeom>
              <a:gradFill rotWithShape="1">
                <a:gsLst>
                  <a:gs pos="0">
                    <a:srgbClr val="FF00FF"/>
                  </a:gs>
                  <a:gs pos="100000">
                    <a:srgbClr val="760076"/>
                  </a:gs>
                </a:gsLst>
                <a:lin ang="5400000" scaled="1"/>
              </a:gradFill>
              <a:ln w="9525">
                <a:solidFill>
                  <a:schemeClr val="tx1"/>
                </a:solidFill>
                <a:round/>
                <a:headEnd/>
                <a:tailEnd/>
              </a:ln>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sp>
            <p:nvSpPr>
              <p:cNvPr id="13340" name="Rectangle 18"/>
              <p:cNvSpPr>
                <a:spLocks noChangeArrowheads="1"/>
              </p:cNvSpPr>
              <p:nvPr/>
            </p:nvSpPr>
            <p:spPr bwMode="auto">
              <a:xfrm>
                <a:off x="2936" y="2312"/>
                <a:ext cx="288" cy="96"/>
              </a:xfrm>
              <a:prstGeom prst="rect">
                <a:avLst/>
              </a:prstGeom>
              <a:gradFill rotWithShape="1">
                <a:gsLst>
                  <a:gs pos="0">
                    <a:srgbClr val="FF00FF"/>
                  </a:gs>
                  <a:gs pos="100000">
                    <a:srgbClr val="760076"/>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grpSp>
      </p:grpSp>
      <p:grpSp>
        <p:nvGrpSpPr>
          <p:cNvPr id="7" name="Group 19"/>
          <p:cNvGrpSpPr>
            <a:grpSpLocks/>
          </p:cNvGrpSpPr>
          <p:nvPr/>
        </p:nvGrpSpPr>
        <p:grpSpPr bwMode="auto">
          <a:xfrm>
            <a:off x="1600200" y="76200"/>
            <a:ext cx="1676400" cy="1600200"/>
            <a:chOff x="384" y="48"/>
            <a:chExt cx="1056" cy="1008"/>
          </a:xfrm>
        </p:grpSpPr>
        <p:sp>
          <p:nvSpPr>
            <p:cNvPr id="13329" name="Line 20"/>
            <p:cNvSpPr>
              <a:spLocks noChangeShapeType="1"/>
            </p:cNvSpPr>
            <p:nvPr/>
          </p:nvSpPr>
          <p:spPr bwMode="auto">
            <a:xfrm>
              <a:off x="864" y="672"/>
              <a:ext cx="0" cy="384"/>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13330" name="Group 21"/>
            <p:cNvGrpSpPr>
              <a:grpSpLocks/>
            </p:cNvGrpSpPr>
            <p:nvPr/>
          </p:nvGrpSpPr>
          <p:grpSpPr bwMode="auto">
            <a:xfrm>
              <a:off x="384" y="48"/>
              <a:ext cx="1056" cy="624"/>
              <a:chOff x="384" y="144"/>
              <a:chExt cx="1056" cy="624"/>
            </a:xfrm>
          </p:grpSpPr>
          <p:sp>
            <p:nvSpPr>
              <p:cNvPr id="13331" name="Rectangle 22"/>
              <p:cNvSpPr>
                <a:spLocks noChangeArrowheads="1"/>
              </p:cNvSpPr>
              <p:nvPr/>
            </p:nvSpPr>
            <p:spPr bwMode="auto">
              <a:xfrm>
                <a:off x="384" y="144"/>
                <a:ext cx="1056" cy="62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sp>
            <p:nvSpPr>
              <p:cNvPr id="42007" name="Text Box 23"/>
              <p:cNvSpPr txBox="1">
                <a:spLocks noChangeArrowheads="1"/>
              </p:cNvSpPr>
              <p:nvPr/>
            </p:nvSpPr>
            <p:spPr bwMode="auto">
              <a:xfrm>
                <a:off x="432" y="144"/>
                <a:ext cx="960" cy="250"/>
              </a:xfrm>
              <a:prstGeom prst="rect">
                <a:avLst/>
              </a:prstGeom>
              <a:noFill/>
              <a:ln w="9525">
                <a:noFill/>
                <a:miter lim="800000"/>
                <a:headEnd/>
                <a:tailEnd/>
              </a:ln>
              <a:effectLst/>
            </p:spPr>
            <p:txBody>
              <a:bodyPr>
                <a:spAutoFit/>
              </a:bodyPr>
              <a:lstStyle/>
              <a:p>
                <a:pPr>
                  <a:spcBef>
                    <a:spcPct val="50000"/>
                  </a:spcBef>
                  <a:defRPr/>
                </a:pPr>
                <a:r>
                  <a:rPr lang="en-GB" sz="2000" b="1">
                    <a:solidFill>
                      <a:srgbClr val="FF0000"/>
                    </a:solidFill>
                    <a:effectLst>
                      <a:outerShdw blurRad="38100" dist="38100" dir="2700000" algn="tl">
                        <a:srgbClr val="C0C0C0"/>
                      </a:outerShdw>
                    </a:effectLst>
                  </a:rPr>
                  <a:t>Chromatid</a:t>
                </a:r>
              </a:p>
            </p:txBody>
          </p:sp>
          <p:sp>
            <p:nvSpPr>
              <p:cNvPr id="42008" name="Text Box 24"/>
              <p:cNvSpPr txBox="1">
                <a:spLocks noChangeArrowheads="1"/>
              </p:cNvSpPr>
              <p:nvPr/>
            </p:nvSpPr>
            <p:spPr bwMode="auto">
              <a:xfrm>
                <a:off x="480" y="346"/>
                <a:ext cx="864" cy="404"/>
              </a:xfrm>
              <a:prstGeom prst="rect">
                <a:avLst/>
              </a:prstGeom>
              <a:noFill/>
              <a:ln w="9525">
                <a:noFill/>
                <a:miter lim="800000"/>
                <a:headEnd/>
                <a:tailEnd/>
              </a:ln>
              <a:effectLst/>
            </p:spPr>
            <p:txBody>
              <a:bodyPr>
                <a:spAutoFit/>
              </a:bodyPr>
              <a:lstStyle/>
              <a:p>
                <a:pPr algn="ctr">
                  <a:spcBef>
                    <a:spcPct val="50000"/>
                  </a:spcBef>
                  <a:defRPr/>
                </a:pPr>
                <a:r>
                  <a:rPr lang="en-GB">
                    <a:effectLst>
                      <a:outerShdw blurRad="38100" dist="38100" dir="2700000" algn="tl">
                        <a:srgbClr val="C0C0C0"/>
                      </a:outerShdw>
                    </a:effectLst>
                  </a:rPr>
                  <a:t>Chromatin + DNA</a:t>
                </a:r>
              </a:p>
            </p:txBody>
          </p:sp>
          <p:sp>
            <p:nvSpPr>
              <p:cNvPr id="13334" name="AutoShape 25"/>
              <p:cNvSpPr>
                <a:spLocks/>
              </p:cNvSpPr>
              <p:nvPr/>
            </p:nvSpPr>
            <p:spPr bwMode="auto">
              <a:xfrm>
                <a:off x="1296" y="432"/>
                <a:ext cx="96" cy="288"/>
              </a:xfrm>
              <a:prstGeom prst="rightBrace">
                <a:avLst>
                  <a:gd name="adj1" fmla="val 25000"/>
                  <a:gd name="adj2" fmla="val 50000"/>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en-US" altLang="en-US" sz="2000" b="1"/>
              </a:p>
            </p:txBody>
          </p:sp>
          <p:sp>
            <p:nvSpPr>
              <p:cNvPr id="13335" name="AutoShape 26"/>
              <p:cNvSpPr>
                <a:spLocks/>
              </p:cNvSpPr>
              <p:nvPr/>
            </p:nvSpPr>
            <p:spPr bwMode="auto">
              <a:xfrm flipH="1">
                <a:off x="432" y="432"/>
                <a:ext cx="96" cy="288"/>
              </a:xfrm>
              <a:prstGeom prst="rightBrace">
                <a:avLst>
                  <a:gd name="adj1" fmla="val 25000"/>
                  <a:gd name="adj2" fmla="val 50000"/>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en-US" altLang="en-US" sz="2000" b="1"/>
              </a:p>
            </p:txBody>
          </p:sp>
        </p:grpSp>
      </p:grpSp>
      <p:grpSp>
        <p:nvGrpSpPr>
          <p:cNvPr id="9" name="Group 27"/>
          <p:cNvGrpSpPr>
            <a:grpSpLocks/>
          </p:cNvGrpSpPr>
          <p:nvPr/>
        </p:nvGrpSpPr>
        <p:grpSpPr bwMode="auto">
          <a:xfrm>
            <a:off x="2895600" y="1066800"/>
            <a:ext cx="3048000" cy="762000"/>
            <a:chOff x="1200" y="672"/>
            <a:chExt cx="1920" cy="480"/>
          </a:xfrm>
        </p:grpSpPr>
        <p:sp>
          <p:nvSpPr>
            <p:cNvPr id="13327" name="Line 28"/>
            <p:cNvSpPr>
              <a:spLocks noChangeShapeType="1"/>
            </p:cNvSpPr>
            <p:nvPr/>
          </p:nvSpPr>
          <p:spPr bwMode="auto">
            <a:xfrm flipH="1">
              <a:off x="1200" y="816"/>
              <a:ext cx="672" cy="336"/>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2013" name="Text Box 29"/>
            <p:cNvSpPr txBox="1">
              <a:spLocks noChangeArrowheads="1"/>
            </p:cNvSpPr>
            <p:nvPr/>
          </p:nvSpPr>
          <p:spPr bwMode="auto">
            <a:xfrm>
              <a:off x="1824" y="672"/>
              <a:ext cx="1296" cy="250"/>
            </a:xfrm>
            <a:prstGeom prst="rect">
              <a:avLst/>
            </a:prstGeom>
            <a:noFill/>
            <a:ln w="9525">
              <a:noFill/>
              <a:miter lim="800000"/>
              <a:headEnd/>
              <a:tailEnd/>
            </a:ln>
            <a:effectLst/>
          </p:spPr>
          <p:txBody>
            <a:bodyPr>
              <a:spAutoFit/>
            </a:bodyPr>
            <a:lstStyle/>
            <a:p>
              <a:pPr>
                <a:spcBef>
                  <a:spcPct val="50000"/>
                </a:spcBef>
                <a:defRPr/>
              </a:pPr>
              <a:r>
                <a:rPr lang="en-GB" sz="2000">
                  <a:effectLst>
                    <a:outerShdw blurRad="38100" dist="38100" dir="2700000" algn="tl">
                      <a:srgbClr val="C0C0C0"/>
                    </a:outerShdw>
                  </a:effectLst>
                </a:rPr>
                <a:t>Sister chromatid</a:t>
              </a:r>
            </a:p>
          </p:txBody>
        </p:sp>
      </p:grpSp>
      <p:sp>
        <p:nvSpPr>
          <p:cNvPr id="42014" name="Text Box 30"/>
          <p:cNvSpPr txBox="1">
            <a:spLocks noChangeArrowheads="1"/>
          </p:cNvSpPr>
          <p:nvPr/>
        </p:nvSpPr>
        <p:spPr bwMode="auto">
          <a:xfrm>
            <a:off x="1447800" y="5105400"/>
            <a:ext cx="2590800" cy="946150"/>
          </a:xfrm>
          <a:prstGeom prst="rect">
            <a:avLst/>
          </a:prstGeom>
          <a:noFill/>
          <a:ln w="9525">
            <a:noFill/>
            <a:miter lim="800000"/>
            <a:headEnd/>
            <a:tailEnd/>
          </a:ln>
          <a:effectLst/>
        </p:spPr>
        <p:txBody>
          <a:bodyPr>
            <a:spAutoFit/>
          </a:bodyPr>
          <a:lstStyle/>
          <a:p>
            <a:pPr algn="ctr">
              <a:spcBef>
                <a:spcPct val="50000"/>
              </a:spcBef>
              <a:defRPr/>
            </a:pPr>
            <a:r>
              <a:rPr lang="en-GB" sz="2800" b="1">
                <a:effectLst>
                  <a:outerShdw blurRad="38100" dist="38100" dir="2700000" algn="tl">
                    <a:srgbClr val="C0C0C0"/>
                  </a:outerShdw>
                </a:effectLst>
              </a:rPr>
              <a:t>Chromosome </a:t>
            </a:r>
            <a:r>
              <a:rPr lang="ar-EG" sz="2800"/>
              <a:t>الصبغ</a:t>
            </a:r>
            <a:endParaRPr lang="en-GB" sz="2800"/>
          </a:p>
        </p:txBody>
      </p:sp>
      <p:grpSp>
        <p:nvGrpSpPr>
          <p:cNvPr id="10" name="Group 31"/>
          <p:cNvGrpSpPr>
            <a:grpSpLocks/>
          </p:cNvGrpSpPr>
          <p:nvPr/>
        </p:nvGrpSpPr>
        <p:grpSpPr bwMode="auto">
          <a:xfrm>
            <a:off x="66675" y="3032125"/>
            <a:ext cx="2295525" cy="396875"/>
            <a:chOff x="42" y="1910"/>
            <a:chExt cx="1446" cy="250"/>
          </a:xfrm>
        </p:grpSpPr>
        <p:sp>
          <p:nvSpPr>
            <p:cNvPr id="42016" name="Rectangle 32"/>
            <p:cNvSpPr>
              <a:spLocks noChangeArrowheads="1"/>
            </p:cNvSpPr>
            <p:nvPr/>
          </p:nvSpPr>
          <p:spPr bwMode="auto">
            <a:xfrm>
              <a:off x="42" y="1910"/>
              <a:ext cx="1014" cy="250"/>
            </a:xfrm>
            <a:prstGeom prst="rect">
              <a:avLst/>
            </a:prstGeom>
            <a:noFill/>
            <a:ln w="9525">
              <a:noFill/>
              <a:miter lim="800000"/>
              <a:headEnd/>
              <a:tailEnd/>
            </a:ln>
            <a:effectLst/>
          </p:spPr>
          <p:txBody>
            <a:bodyPr wrap="none">
              <a:spAutoFit/>
            </a:bodyPr>
            <a:lstStyle/>
            <a:p>
              <a:pPr>
                <a:defRPr/>
              </a:pPr>
              <a:r>
                <a:rPr lang="en-GB" sz="2000" b="1">
                  <a:solidFill>
                    <a:srgbClr val="FF0000"/>
                  </a:solidFill>
                  <a:effectLst>
                    <a:outerShdw blurRad="38100" dist="38100" dir="2700000" algn="tl">
                      <a:srgbClr val="C0C0C0"/>
                    </a:outerShdw>
                  </a:effectLst>
                </a:rPr>
                <a:t>Centromere</a:t>
              </a:r>
            </a:p>
          </p:txBody>
        </p:sp>
        <p:sp>
          <p:nvSpPr>
            <p:cNvPr id="13326" name="Line 33"/>
            <p:cNvSpPr>
              <a:spLocks noChangeShapeType="1"/>
            </p:cNvSpPr>
            <p:nvPr/>
          </p:nvSpPr>
          <p:spPr bwMode="auto">
            <a:xfrm>
              <a:off x="1008" y="2064"/>
              <a:ext cx="48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11" name="Group 34"/>
          <p:cNvGrpSpPr>
            <a:grpSpLocks/>
          </p:cNvGrpSpPr>
          <p:nvPr/>
        </p:nvGrpSpPr>
        <p:grpSpPr bwMode="auto">
          <a:xfrm>
            <a:off x="2971800" y="2209800"/>
            <a:ext cx="3124200" cy="1143000"/>
            <a:chOff x="1920" y="1392"/>
            <a:chExt cx="1968" cy="720"/>
          </a:xfrm>
        </p:grpSpPr>
        <p:sp>
          <p:nvSpPr>
            <p:cNvPr id="42019" name="Text Box 35"/>
            <p:cNvSpPr txBox="1">
              <a:spLocks noChangeArrowheads="1"/>
            </p:cNvSpPr>
            <p:nvPr/>
          </p:nvSpPr>
          <p:spPr bwMode="auto">
            <a:xfrm>
              <a:off x="2048" y="1512"/>
              <a:ext cx="1680" cy="488"/>
            </a:xfrm>
            <a:prstGeom prst="rect">
              <a:avLst/>
            </a:prstGeom>
            <a:noFill/>
            <a:ln w="9525">
              <a:noFill/>
              <a:miter lim="800000"/>
              <a:headEnd/>
              <a:tailEnd/>
            </a:ln>
            <a:effectLst/>
          </p:spPr>
          <p:txBody>
            <a:bodyPr>
              <a:spAutoFit/>
            </a:bodyPr>
            <a:lstStyle/>
            <a:p>
              <a:pPr algn="ctr">
                <a:lnSpc>
                  <a:spcPct val="80000"/>
                </a:lnSpc>
                <a:spcBef>
                  <a:spcPct val="50000"/>
                </a:spcBef>
                <a:defRPr/>
              </a:pPr>
              <a:r>
                <a:rPr lang="en-GB" sz="2800" b="1">
                  <a:solidFill>
                    <a:srgbClr val="FF0000"/>
                  </a:solidFill>
                  <a:effectLst>
                    <a:outerShdw blurRad="38100" dist="38100" dir="2700000" algn="tl">
                      <a:srgbClr val="C0C0C0"/>
                    </a:outerShdw>
                  </a:effectLst>
                </a:rPr>
                <a:t>Homologous Chromosome</a:t>
              </a:r>
            </a:p>
          </p:txBody>
        </p:sp>
        <p:sp>
          <p:nvSpPr>
            <p:cNvPr id="13324" name="AutoShape 36"/>
            <p:cNvSpPr>
              <a:spLocks noChangeArrowheads="1"/>
            </p:cNvSpPr>
            <p:nvPr/>
          </p:nvSpPr>
          <p:spPr bwMode="auto">
            <a:xfrm>
              <a:off x="1920" y="1392"/>
              <a:ext cx="1968" cy="720"/>
            </a:xfrm>
            <a:prstGeom prst="hexagon">
              <a:avLst>
                <a:gd name="adj" fmla="val 68333"/>
                <a:gd name="vf" fmla="val 115470"/>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grpSp>
    </p:spTree>
    <p:extLst>
      <p:ext uri="{BB962C8B-B14F-4D97-AF65-F5344CB8AC3E}">
        <p14:creationId xmlns:p14="http://schemas.microsoft.com/office/powerpoint/2010/main" val="15003821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1000"/>
                                        <p:tgtEl>
                                          <p:spTgt spid="2"/>
                                        </p:tgtEl>
                                      </p:cBhvr>
                                    </p:animEffect>
                                  </p:childTnLst>
                                </p:cTn>
                              </p:par>
                            </p:childTnLst>
                          </p:cTn>
                        </p:par>
                        <p:par>
                          <p:cTn id="8" fill="hold" nodeType="afterGroup">
                            <p:stCondLst>
                              <p:cond delay="1000"/>
                            </p:stCondLst>
                            <p:childTnLst>
                              <p:par>
                                <p:cTn id="9" presetID="22" presetClass="entr" presetSubtype="1"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up)">
                                      <p:cBhvr>
                                        <p:cTn id="11" dur="1000"/>
                                        <p:tgtEl>
                                          <p:spTgt spid="7"/>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9" presetClass="entr" presetSubtype="0"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dissolve">
                                      <p:cBhvr>
                                        <p:cTn id="16" dur="1000"/>
                                        <p:tgtEl>
                                          <p:spTgt spid="3"/>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0" presetClass="path" presetSubtype="0" accel="50000" decel="50000" fill="hold" nodeType="clickEffect">
                                  <p:stCondLst>
                                    <p:cond delay="0"/>
                                  </p:stCondLst>
                                  <p:childTnLst>
                                    <p:animMotion origin="layout" path="M 3.33333E-6 -3.56812E-6 L -0.10834 -3.56812E-6 " pathEditMode="relative" ptsTypes="AA">
                                      <p:cBhvr>
                                        <p:cTn id="20" dur="2000" fill="hold"/>
                                        <p:tgtEl>
                                          <p:spTgt spid="3"/>
                                        </p:tgtEl>
                                        <p:attrNameLst>
                                          <p:attrName>ppt_x</p:attrName>
                                          <p:attrName>ppt_y</p:attrName>
                                        </p:attrNameLst>
                                      </p:cBhvr>
                                    </p:animMotion>
                                  </p:childTnLst>
                                </p:cTn>
                              </p:par>
                            </p:childTnLst>
                          </p:cTn>
                        </p:par>
                        <p:par>
                          <p:cTn id="21" fill="hold" nodeType="afterGroup">
                            <p:stCondLst>
                              <p:cond delay="2000"/>
                            </p:stCondLst>
                            <p:childTnLst>
                              <p:par>
                                <p:cTn id="22" presetID="23" presetClass="entr" presetSubtype="16" fill="hold" grpId="0" nodeType="afterEffect">
                                  <p:stCondLst>
                                    <p:cond delay="0"/>
                                  </p:stCondLst>
                                  <p:childTnLst>
                                    <p:set>
                                      <p:cBhvr>
                                        <p:cTn id="23" dur="1" fill="hold">
                                          <p:stCondLst>
                                            <p:cond delay="0"/>
                                          </p:stCondLst>
                                        </p:cTn>
                                        <p:tgtEl>
                                          <p:spTgt spid="42014"/>
                                        </p:tgtEl>
                                        <p:attrNameLst>
                                          <p:attrName>style.visibility</p:attrName>
                                        </p:attrNameLst>
                                      </p:cBhvr>
                                      <p:to>
                                        <p:strVal val="visible"/>
                                      </p:to>
                                    </p:set>
                                    <p:anim calcmode="lin" valueType="num">
                                      <p:cBhvr>
                                        <p:cTn id="24" dur="500" fill="hold"/>
                                        <p:tgtEl>
                                          <p:spTgt spid="42014"/>
                                        </p:tgtEl>
                                        <p:attrNameLst>
                                          <p:attrName>ppt_w</p:attrName>
                                        </p:attrNameLst>
                                      </p:cBhvr>
                                      <p:tavLst>
                                        <p:tav tm="0">
                                          <p:val>
                                            <p:fltVal val="0"/>
                                          </p:val>
                                        </p:tav>
                                        <p:tav tm="100000">
                                          <p:val>
                                            <p:strVal val="#ppt_w"/>
                                          </p:val>
                                        </p:tav>
                                      </p:tavLst>
                                    </p:anim>
                                    <p:anim calcmode="lin" valueType="num">
                                      <p:cBhvr>
                                        <p:cTn id="25" dur="500" fill="hold"/>
                                        <p:tgtEl>
                                          <p:spTgt spid="42014"/>
                                        </p:tgtEl>
                                        <p:attrNameLst>
                                          <p:attrName>ppt_h</p:attrName>
                                        </p:attrNameLst>
                                      </p:cBhvr>
                                      <p:tavLst>
                                        <p:tav tm="0">
                                          <p:val>
                                            <p:fltVal val="0"/>
                                          </p:val>
                                        </p:tav>
                                        <p:tav tm="100000">
                                          <p:val>
                                            <p:strVal val="#ppt_h"/>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2" presetClass="entr" presetSubtype="2" fill="hold" nodeType="click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right)">
                                      <p:cBhvr>
                                        <p:cTn id="30" dur="500"/>
                                        <p:tgtEl>
                                          <p:spTgt spid="9"/>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2" presetClass="entr" presetSubtype="8" fill="hold"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9" presetClass="entr" presetSubtype="0" fill="hold" nodeType="click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dissolve">
                                      <p:cBhvr>
                                        <p:cTn id="40" dur="1000"/>
                                        <p:tgtEl>
                                          <p:spTgt spid="4"/>
                                        </p:tgtEl>
                                      </p:cBhvr>
                                    </p:animEffect>
                                  </p:childTnLst>
                                </p:cTn>
                              </p:par>
                            </p:childTnLst>
                          </p:cTn>
                        </p:par>
                        <p:par>
                          <p:cTn id="41" fill="hold" nodeType="afterGroup">
                            <p:stCondLst>
                              <p:cond delay="1000"/>
                            </p:stCondLst>
                            <p:childTnLst>
                              <p:par>
                                <p:cTn id="42" presetID="23" presetClass="entr" presetSubtype="16" fill="hold" nodeType="after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p:cTn id="44" dur="1000" fill="hold"/>
                                        <p:tgtEl>
                                          <p:spTgt spid="11"/>
                                        </p:tgtEl>
                                        <p:attrNameLst>
                                          <p:attrName>ppt_w</p:attrName>
                                        </p:attrNameLst>
                                      </p:cBhvr>
                                      <p:tavLst>
                                        <p:tav tm="0">
                                          <p:val>
                                            <p:fltVal val="0"/>
                                          </p:val>
                                        </p:tav>
                                        <p:tav tm="100000">
                                          <p:val>
                                            <p:strVal val="#ppt_w"/>
                                          </p:val>
                                        </p:tav>
                                      </p:tavLst>
                                    </p:anim>
                                    <p:anim calcmode="lin" valueType="num">
                                      <p:cBhvr>
                                        <p:cTn id="45" dur="1000" fill="hold"/>
                                        <p:tgtEl>
                                          <p:spTgt spid="1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01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fld id="{6063962A-28D4-4A95-846E-2BE574DDE8BA}" type="slidenum">
              <a:rPr lang="ar-SA" altLang="en-US" sz="1400" smtClean="0"/>
              <a:pPr eaLnBrk="1" hangingPunct="1">
                <a:spcBef>
                  <a:spcPct val="0"/>
                </a:spcBef>
                <a:buFontTx/>
                <a:buNone/>
              </a:pPr>
              <a:t>23</a:t>
            </a:fld>
            <a:endParaRPr lang="en-GB" altLang="en-US" sz="1400" smtClean="0"/>
          </a:p>
        </p:txBody>
      </p:sp>
      <p:sp>
        <p:nvSpPr>
          <p:cNvPr id="15362" name="Rectangle 2"/>
          <p:cNvSpPr>
            <a:spLocks noGrp="1" noChangeArrowheads="1"/>
          </p:cNvSpPr>
          <p:nvPr>
            <p:ph type="body" idx="1"/>
          </p:nvPr>
        </p:nvSpPr>
        <p:spPr>
          <a:xfrm>
            <a:off x="152400" y="152400"/>
            <a:ext cx="8839200" cy="6477000"/>
          </a:xfrm>
        </p:spPr>
        <p:txBody>
          <a:bodyPr>
            <a:spAutoFit/>
          </a:bodyPr>
          <a:lstStyle/>
          <a:p>
            <a:pPr eaLnBrk="1" hangingPunct="1">
              <a:buClr>
                <a:srgbClr val="339933"/>
              </a:buClr>
              <a:tabLst>
                <a:tab pos="2743200" algn="l"/>
              </a:tabLst>
              <a:defRPr/>
            </a:pPr>
            <a:r>
              <a:rPr lang="en-US" altLang="en-US" sz="2000" b="1" smtClean="0">
                <a:solidFill>
                  <a:srgbClr val="000000"/>
                </a:solidFill>
                <a:effectLst>
                  <a:outerShdw blurRad="38100" dist="38100" dir="2700000" algn="tl">
                    <a:srgbClr val="C0C0C0"/>
                  </a:outerShdw>
                </a:effectLst>
              </a:rPr>
              <a:t>In the gonads </a:t>
            </a:r>
            <a:r>
              <a:rPr lang="ar-EG" altLang="en-US" sz="1800" b="1" smtClean="0">
                <a:solidFill>
                  <a:srgbClr val="000000"/>
                </a:solidFill>
                <a:effectLst>
                  <a:outerShdw blurRad="38100" dist="38100" dir="2700000" algn="tl">
                    <a:srgbClr val="C0C0C0"/>
                  </a:outerShdw>
                </a:effectLst>
              </a:rPr>
              <a:t>المناسل</a:t>
            </a:r>
            <a:r>
              <a:rPr lang="en-US" altLang="en-US" sz="2000" b="1" smtClean="0">
                <a:solidFill>
                  <a:srgbClr val="000000"/>
                </a:solidFill>
                <a:effectLst>
                  <a:outerShdw blurRad="38100" dist="38100" dir="2700000" algn="tl">
                    <a:srgbClr val="C0C0C0"/>
                  </a:outerShdw>
                </a:effectLst>
              </a:rPr>
              <a:t>, cells undergo a </a:t>
            </a:r>
            <a:r>
              <a:rPr lang="en-US" altLang="en-US" sz="2000" b="1" smtClean="0">
                <a:solidFill>
                  <a:srgbClr val="FF0000"/>
                </a:solidFill>
                <a:effectLst>
                  <a:outerShdw blurRad="38100" dist="38100" dir="2700000" algn="tl">
                    <a:srgbClr val="C0C0C0"/>
                  </a:outerShdw>
                </a:effectLst>
              </a:rPr>
              <a:t>meiosis </a:t>
            </a:r>
            <a:r>
              <a:rPr lang="en-US" altLang="en-US" sz="2000" b="1" smtClean="0">
                <a:effectLst>
                  <a:outerShdw blurRad="38100" dist="38100" dir="2700000" algn="tl">
                    <a:srgbClr val="C0C0C0"/>
                  </a:outerShdw>
                </a:effectLst>
              </a:rPr>
              <a:t>division</a:t>
            </a:r>
            <a:r>
              <a:rPr lang="en-US" altLang="en-US" sz="2000" b="1" smtClean="0">
                <a:solidFill>
                  <a:srgbClr val="000000"/>
                </a:solidFill>
                <a:effectLst>
                  <a:outerShdw blurRad="38100" dist="38100" dir="2700000" algn="tl">
                    <a:srgbClr val="C0C0C0"/>
                  </a:outerShdw>
                </a:effectLst>
              </a:rPr>
              <a:t>, which yields </a:t>
            </a:r>
            <a:r>
              <a:rPr lang="en-US" altLang="en-US" sz="2000" b="1" smtClean="0">
                <a:solidFill>
                  <a:srgbClr val="0000FF"/>
                </a:solidFill>
                <a:effectLst>
                  <a:outerShdw blurRad="38100" dist="38100" dir="2700000" algn="tl">
                    <a:srgbClr val="C0C0C0"/>
                  </a:outerShdw>
                </a:effectLst>
              </a:rPr>
              <a:t>four daughter cells</a:t>
            </a:r>
            <a:r>
              <a:rPr lang="en-US" altLang="en-US" sz="2000" b="1" smtClean="0">
                <a:solidFill>
                  <a:srgbClr val="000000"/>
                </a:solidFill>
                <a:effectLst>
                  <a:outerShdw blurRad="38100" dist="38100" dir="2700000" algn="tl">
                    <a:srgbClr val="C0C0C0"/>
                  </a:outerShdw>
                </a:effectLst>
              </a:rPr>
              <a:t>, each with </a:t>
            </a:r>
            <a:r>
              <a:rPr lang="en-US" altLang="en-US" sz="2000" b="1" u="sng" smtClean="0">
                <a:solidFill>
                  <a:srgbClr val="000000"/>
                </a:solidFill>
                <a:effectLst>
                  <a:outerShdw blurRad="38100" dist="38100" dir="2700000" algn="tl">
                    <a:srgbClr val="C0C0C0"/>
                  </a:outerShdw>
                </a:effectLst>
              </a:rPr>
              <a:t>half the chromosomes</a:t>
            </a:r>
            <a:r>
              <a:rPr lang="en-US" altLang="en-US" sz="2000" b="1" smtClean="0">
                <a:solidFill>
                  <a:srgbClr val="000000"/>
                </a:solidFill>
                <a:effectLst>
                  <a:outerShdw blurRad="38100" dist="38100" dir="2700000" algn="tl">
                    <a:srgbClr val="C0C0C0"/>
                  </a:outerShdw>
                </a:effectLst>
              </a:rPr>
              <a:t> number of the parent cell.</a:t>
            </a:r>
          </a:p>
          <a:p>
            <a:pPr lvl="1" eaLnBrk="1" hangingPunct="1">
              <a:buClr>
                <a:srgbClr val="339933"/>
              </a:buClr>
              <a:tabLst>
                <a:tab pos="2743200" algn="l"/>
              </a:tabLst>
              <a:defRPr/>
            </a:pPr>
            <a:r>
              <a:rPr lang="en-US" altLang="en-US" sz="1800" b="1" smtClean="0">
                <a:solidFill>
                  <a:srgbClr val="0000FF"/>
                </a:solidFill>
                <a:effectLst>
                  <a:outerShdw blurRad="38100" dist="38100" dir="2700000" algn="tl">
                    <a:srgbClr val="C0C0C0"/>
                  </a:outerShdw>
                </a:effectLst>
              </a:rPr>
              <a:t>In humans, meiosis reduces the number of chromosomes from 46 to 23.</a:t>
            </a:r>
          </a:p>
          <a:p>
            <a:pPr lvl="1" eaLnBrk="1" hangingPunct="1">
              <a:buClr>
                <a:srgbClr val="339933"/>
              </a:buClr>
              <a:buFontTx/>
              <a:buNone/>
              <a:tabLst>
                <a:tab pos="2743200" algn="l"/>
              </a:tabLst>
              <a:defRPr/>
            </a:pPr>
            <a:endParaRPr lang="en-US" altLang="en-US" sz="1800" b="1" smtClean="0">
              <a:solidFill>
                <a:srgbClr val="000000"/>
              </a:solidFill>
              <a:effectLst>
                <a:outerShdw blurRad="38100" dist="38100" dir="2700000" algn="tl">
                  <a:srgbClr val="C0C0C0"/>
                </a:outerShdw>
              </a:effectLst>
            </a:endParaRPr>
          </a:p>
          <a:p>
            <a:pPr eaLnBrk="1" hangingPunct="1">
              <a:buClr>
                <a:srgbClr val="339933"/>
              </a:buClr>
              <a:tabLst>
                <a:tab pos="2743200" algn="l"/>
              </a:tabLst>
              <a:defRPr/>
            </a:pPr>
            <a:r>
              <a:rPr lang="en-US" altLang="en-US" sz="2000" b="1" smtClean="0">
                <a:solidFill>
                  <a:srgbClr val="000000"/>
                </a:solidFill>
                <a:effectLst>
                  <a:outerShdw blurRad="38100" dist="38100" dir="2700000" algn="tl">
                    <a:srgbClr val="C0C0C0"/>
                  </a:outerShdw>
                </a:effectLst>
              </a:rPr>
              <a:t>Each of us inherited </a:t>
            </a:r>
            <a:r>
              <a:rPr lang="en-US" altLang="en-US" sz="2000" b="1" smtClean="0">
                <a:solidFill>
                  <a:srgbClr val="0000FF"/>
                </a:solidFill>
                <a:effectLst>
                  <a:outerShdw blurRad="38100" dist="38100" dir="2700000" algn="tl">
                    <a:srgbClr val="C0C0C0"/>
                  </a:outerShdw>
                </a:effectLst>
              </a:rPr>
              <a:t>23 chromosomes</a:t>
            </a:r>
            <a:r>
              <a:rPr lang="en-US" altLang="en-US" sz="2000" b="1" smtClean="0">
                <a:solidFill>
                  <a:srgbClr val="000000"/>
                </a:solidFill>
                <a:effectLst>
                  <a:outerShdw blurRad="38100" dist="38100" dir="2700000" algn="tl">
                    <a:srgbClr val="C0C0C0"/>
                  </a:outerShdw>
                </a:effectLst>
              </a:rPr>
              <a:t> from each parent: one set in an egg and one set in a sperm during meiosis.</a:t>
            </a:r>
          </a:p>
          <a:p>
            <a:pPr eaLnBrk="1" hangingPunct="1">
              <a:buClr>
                <a:srgbClr val="339933"/>
              </a:buClr>
              <a:buFontTx/>
              <a:buNone/>
              <a:tabLst>
                <a:tab pos="2743200" algn="l"/>
              </a:tabLst>
              <a:defRPr/>
            </a:pPr>
            <a:endParaRPr lang="en-US" altLang="en-US" sz="2000" b="1" smtClean="0">
              <a:solidFill>
                <a:srgbClr val="000000"/>
              </a:solidFill>
              <a:effectLst>
                <a:outerShdw blurRad="38100" dist="38100" dir="2700000" algn="tl">
                  <a:srgbClr val="C0C0C0"/>
                </a:outerShdw>
              </a:effectLst>
            </a:endParaRPr>
          </a:p>
          <a:p>
            <a:pPr eaLnBrk="1" hangingPunct="1">
              <a:buClr>
                <a:srgbClr val="339933"/>
              </a:buClr>
              <a:tabLst>
                <a:tab pos="2743200" algn="l"/>
              </a:tabLst>
              <a:defRPr/>
            </a:pPr>
            <a:r>
              <a:rPr lang="en-US" altLang="en-US" sz="2000" b="1" smtClean="0">
                <a:solidFill>
                  <a:srgbClr val="FF0000"/>
                </a:solidFill>
                <a:effectLst>
                  <a:outerShdw blurRad="38100" dist="38100" dir="2700000" algn="tl">
                    <a:srgbClr val="C0C0C0"/>
                  </a:outerShdw>
                </a:effectLst>
              </a:rPr>
              <a:t>gametes</a:t>
            </a:r>
            <a:r>
              <a:rPr lang="en-US" altLang="en-US" sz="2000" b="1" smtClean="0">
                <a:solidFill>
                  <a:srgbClr val="000000"/>
                </a:solidFill>
                <a:effectLst>
                  <a:outerShdw blurRad="38100" dist="38100" dir="2700000" algn="tl">
                    <a:srgbClr val="C0C0C0"/>
                  </a:outerShdw>
                </a:effectLst>
              </a:rPr>
              <a:t> </a:t>
            </a:r>
            <a:r>
              <a:rPr lang="ar-EG" altLang="en-US" sz="1800" smtClean="0">
                <a:solidFill>
                  <a:srgbClr val="000000"/>
                </a:solidFill>
                <a:effectLst>
                  <a:outerShdw blurRad="38100" dist="38100" dir="2700000" algn="tl">
                    <a:srgbClr val="C0C0C0"/>
                  </a:outerShdw>
                </a:effectLst>
              </a:rPr>
              <a:t>الأمشاج</a:t>
            </a:r>
            <a:r>
              <a:rPr lang="en-US" altLang="en-US" sz="2000" smtClean="0">
                <a:solidFill>
                  <a:srgbClr val="000000"/>
                </a:solidFill>
                <a:effectLst>
                  <a:outerShdw blurRad="38100" dist="38100" dir="2700000" algn="tl">
                    <a:srgbClr val="C0C0C0"/>
                  </a:outerShdw>
                </a:effectLst>
              </a:rPr>
              <a:t>(eggs or sperm</a:t>
            </a:r>
            <a:r>
              <a:rPr lang="en-US" altLang="en-US" sz="2000" b="1" smtClean="0">
                <a:solidFill>
                  <a:srgbClr val="000000"/>
                </a:solidFill>
                <a:effectLst>
                  <a:outerShdw blurRad="38100" dist="38100" dir="2700000" algn="tl">
                    <a:srgbClr val="C0C0C0"/>
                  </a:outerShdw>
                </a:effectLst>
              </a:rPr>
              <a:t>) are produced only in </a:t>
            </a:r>
            <a:r>
              <a:rPr lang="en-US" altLang="en-US" sz="2000" b="1" smtClean="0">
                <a:solidFill>
                  <a:srgbClr val="FF0000"/>
                </a:solidFill>
                <a:effectLst>
                  <a:outerShdw blurRad="38100" dist="38100" dir="2700000" algn="tl">
                    <a:srgbClr val="C0C0C0"/>
                  </a:outerShdw>
                </a:effectLst>
              </a:rPr>
              <a:t>gonads</a:t>
            </a:r>
            <a:r>
              <a:rPr lang="en-US" altLang="en-US" sz="2000" b="1" smtClean="0">
                <a:solidFill>
                  <a:srgbClr val="000000"/>
                </a:solidFill>
                <a:effectLst>
                  <a:outerShdw blurRad="38100" dist="38100" dir="2700000" algn="tl">
                    <a:srgbClr val="C0C0C0"/>
                  </a:outerShdw>
                </a:effectLst>
              </a:rPr>
              <a:t> </a:t>
            </a:r>
            <a:r>
              <a:rPr lang="ar-EG" altLang="en-US" sz="2000" smtClean="0">
                <a:solidFill>
                  <a:srgbClr val="000000"/>
                </a:solidFill>
              </a:rPr>
              <a:t>المناسل</a:t>
            </a:r>
            <a:r>
              <a:rPr lang="en-US" altLang="en-US" sz="2000" b="1" smtClean="0">
                <a:solidFill>
                  <a:srgbClr val="000000"/>
                </a:solidFill>
                <a:effectLst>
                  <a:outerShdw blurRad="38100" dist="38100" dir="2700000" algn="tl">
                    <a:srgbClr val="C0C0C0"/>
                  </a:outerShdw>
                </a:effectLst>
              </a:rPr>
              <a:t> (ovaries or testes). </a:t>
            </a:r>
          </a:p>
          <a:p>
            <a:pPr eaLnBrk="1" hangingPunct="1">
              <a:buClr>
                <a:srgbClr val="339933"/>
              </a:buClr>
              <a:buFontTx/>
              <a:buNone/>
              <a:tabLst>
                <a:tab pos="2743200" algn="l"/>
              </a:tabLst>
              <a:defRPr/>
            </a:pPr>
            <a:endParaRPr lang="en-US" altLang="en-US" sz="2000" b="1" smtClean="0">
              <a:solidFill>
                <a:srgbClr val="000000"/>
              </a:solidFill>
              <a:effectLst>
                <a:outerShdw blurRad="38100" dist="38100" dir="2700000" algn="tl">
                  <a:srgbClr val="C0C0C0"/>
                </a:outerShdw>
              </a:effectLst>
            </a:endParaRPr>
          </a:p>
          <a:p>
            <a:pPr eaLnBrk="1" hangingPunct="1">
              <a:buClr>
                <a:srgbClr val="339933"/>
              </a:buClr>
              <a:tabLst>
                <a:tab pos="2743200" algn="l"/>
              </a:tabLst>
              <a:defRPr/>
            </a:pPr>
            <a:r>
              <a:rPr lang="en-US" altLang="en-US" sz="2000" b="1" smtClean="0">
                <a:solidFill>
                  <a:srgbClr val="000000"/>
                </a:solidFill>
                <a:effectLst>
                  <a:outerShdw blurRad="38100" dist="38100" dir="2700000" algn="tl">
                    <a:srgbClr val="C0C0C0"/>
                  </a:outerShdw>
                </a:effectLst>
              </a:rPr>
              <a:t>The fertilized egg undergoes trillions of cycles of mitosis and cytokinesis to produce a fully developed multicellular human.</a:t>
            </a:r>
          </a:p>
          <a:p>
            <a:pPr eaLnBrk="1" hangingPunct="1">
              <a:buClr>
                <a:srgbClr val="339933"/>
              </a:buClr>
              <a:buFontTx/>
              <a:buNone/>
              <a:tabLst>
                <a:tab pos="2743200" algn="l"/>
              </a:tabLst>
              <a:defRPr/>
            </a:pPr>
            <a:endParaRPr lang="en-US" altLang="en-US" sz="2000" b="1" smtClean="0">
              <a:solidFill>
                <a:srgbClr val="000000"/>
              </a:solidFill>
              <a:effectLst>
                <a:outerShdw blurRad="38100" dist="38100" dir="2700000" algn="tl">
                  <a:srgbClr val="C0C0C0"/>
                </a:outerShdw>
              </a:effectLst>
            </a:endParaRPr>
          </a:p>
          <a:p>
            <a:pPr eaLnBrk="1" hangingPunct="1">
              <a:buClr>
                <a:srgbClr val="339933"/>
              </a:buClr>
              <a:tabLst>
                <a:tab pos="2743200" algn="l"/>
              </a:tabLst>
              <a:defRPr/>
            </a:pPr>
            <a:r>
              <a:rPr lang="en-US" altLang="en-US" sz="2000" b="1" smtClean="0">
                <a:solidFill>
                  <a:srgbClr val="000000"/>
                </a:solidFill>
                <a:effectLst>
                  <a:outerShdw blurRad="38100" dist="38100" dir="2700000" algn="tl">
                    <a:srgbClr val="C0C0C0"/>
                  </a:outerShdw>
                </a:effectLst>
              </a:rPr>
              <a:t>These processes continue every day to replace dead and damaged cell.</a:t>
            </a:r>
          </a:p>
          <a:p>
            <a:pPr eaLnBrk="1" hangingPunct="1">
              <a:buClr>
                <a:srgbClr val="339933"/>
              </a:buClr>
              <a:buFontTx/>
              <a:buNone/>
              <a:tabLst>
                <a:tab pos="2743200" algn="l"/>
              </a:tabLst>
              <a:defRPr/>
            </a:pPr>
            <a:endParaRPr lang="en-US" altLang="en-US" sz="2000" b="1" smtClean="0">
              <a:solidFill>
                <a:srgbClr val="000000"/>
              </a:solidFill>
              <a:effectLst>
                <a:outerShdw blurRad="38100" dist="38100" dir="2700000" algn="tl">
                  <a:srgbClr val="C0C0C0"/>
                </a:outerShdw>
              </a:effectLst>
            </a:endParaRPr>
          </a:p>
          <a:p>
            <a:pPr eaLnBrk="1" hangingPunct="1">
              <a:buClr>
                <a:srgbClr val="339933"/>
              </a:buClr>
              <a:tabLst>
                <a:tab pos="2743200" algn="l"/>
              </a:tabLst>
              <a:defRPr/>
            </a:pPr>
            <a:r>
              <a:rPr lang="en-US" altLang="en-US" sz="2000" b="1" smtClean="0">
                <a:solidFill>
                  <a:srgbClr val="000000"/>
                </a:solidFill>
                <a:effectLst>
                  <a:outerShdw blurRad="38100" dist="38100" dir="2700000" algn="tl">
                    <a:srgbClr val="C0C0C0"/>
                  </a:outerShdw>
                </a:effectLst>
              </a:rPr>
              <a:t>Fertilization fuses two gametes together and doubles the number of chromosomes to 46 again.</a:t>
            </a:r>
          </a:p>
        </p:txBody>
      </p:sp>
    </p:spTree>
    <p:extLst>
      <p:ext uri="{BB962C8B-B14F-4D97-AF65-F5344CB8AC3E}">
        <p14:creationId xmlns:p14="http://schemas.microsoft.com/office/powerpoint/2010/main" val="26020840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362">
                                            <p:txEl>
                                              <p:pRg st="0" end="0"/>
                                            </p:txEl>
                                          </p:spTgt>
                                        </p:tgtEl>
                                        <p:attrNameLst>
                                          <p:attrName>style.visibility</p:attrName>
                                        </p:attrNameLst>
                                      </p:cBhvr>
                                      <p:to>
                                        <p:strVal val="visible"/>
                                      </p:to>
                                    </p:set>
                                    <p:animEffect transition="in" filter="wipe(left)">
                                      <p:cBhvr>
                                        <p:cTn id="7" dur="500"/>
                                        <p:tgtEl>
                                          <p:spTgt spid="15362">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5362">
                                            <p:txEl>
                                              <p:pRg st="1" end="1"/>
                                            </p:txEl>
                                          </p:spTgt>
                                        </p:tgtEl>
                                        <p:attrNameLst>
                                          <p:attrName>style.visibility</p:attrName>
                                        </p:attrNameLst>
                                      </p:cBhvr>
                                      <p:to>
                                        <p:strVal val="visible"/>
                                      </p:to>
                                    </p:set>
                                    <p:animEffect transition="in" filter="wipe(left)">
                                      <p:cBhvr>
                                        <p:cTn id="10" dur="500"/>
                                        <p:tgtEl>
                                          <p:spTgt spid="15362">
                                            <p:txEl>
                                              <p:pRg st="1" end="1"/>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15362">
                                            <p:txEl>
                                              <p:pRg st="3" end="3"/>
                                            </p:txEl>
                                          </p:spTgt>
                                        </p:tgtEl>
                                        <p:attrNameLst>
                                          <p:attrName>style.visibility</p:attrName>
                                        </p:attrNameLst>
                                      </p:cBhvr>
                                      <p:to>
                                        <p:strVal val="visible"/>
                                      </p:to>
                                    </p:set>
                                    <p:animEffect transition="in" filter="wipe(left)">
                                      <p:cBhvr>
                                        <p:cTn id="15" dur="500"/>
                                        <p:tgtEl>
                                          <p:spTgt spid="15362">
                                            <p:txEl>
                                              <p:pRg st="3" end="3"/>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15362">
                                            <p:txEl>
                                              <p:pRg st="5" end="5"/>
                                            </p:txEl>
                                          </p:spTgt>
                                        </p:tgtEl>
                                        <p:attrNameLst>
                                          <p:attrName>style.visibility</p:attrName>
                                        </p:attrNameLst>
                                      </p:cBhvr>
                                      <p:to>
                                        <p:strVal val="visible"/>
                                      </p:to>
                                    </p:set>
                                    <p:animEffect transition="in" filter="wipe(left)">
                                      <p:cBhvr>
                                        <p:cTn id="20" dur="500"/>
                                        <p:tgtEl>
                                          <p:spTgt spid="15362">
                                            <p:txEl>
                                              <p:pRg st="5" end="5"/>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15362">
                                            <p:txEl>
                                              <p:pRg st="7" end="7"/>
                                            </p:txEl>
                                          </p:spTgt>
                                        </p:tgtEl>
                                        <p:attrNameLst>
                                          <p:attrName>style.visibility</p:attrName>
                                        </p:attrNameLst>
                                      </p:cBhvr>
                                      <p:to>
                                        <p:strVal val="visible"/>
                                      </p:to>
                                    </p:set>
                                    <p:animEffect transition="in" filter="wipe(left)">
                                      <p:cBhvr>
                                        <p:cTn id="25" dur="500"/>
                                        <p:tgtEl>
                                          <p:spTgt spid="15362">
                                            <p:txEl>
                                              <p:pRg st="7" end="7"/>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15362">
                                            <p:txEl>
                                              <p:pRg st="9" end="9"/>
                                            </p:txEl>
                                          </p:spTgt>
                                        </p:tgtEl>
                                        <p:attrNameLst>
                                          <p:attrName>style.visibility</p:attrName>
                                        </p:attrNameLst>
                                      </p:cBhvr>
                                      <p:to>
                                        <p:strVal val="visible"/>
                                      </p:to>
                                    </p:set>
                                    <p:animEffect transition="in" filter="wipe(left)">
                                      <p:cBhvr>
                                        <p:cTn id="30" dur="500"/>
                                        <p:tgtEl>
                                          <p:spTgt spid="15362">
                                            <p:txEl>
                                              <p:pRg st="9" end="9"/>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15362">
                                            <p:txEl>
                                              <p:pRg st="11" end="11"/>
                                            </p:txEl>
                                          </p:spTgt>
                                        </p:tgtEl>
                                        <p:attrNameLst>
                                          <p:attrName>style.visibility</p:attrName>
                                        </p:attrNameLst>
                                      </p:cBhvr>
                                      <p:to>
                                        <p:strVal val="visible"/>
                                      </p:to>
                                    </p:set>
                                    <p:animEffect transition="in" filter="wipe(left)">
                                      <p:cBhvr>
                                        <p:cTn id="35" dur="500"/>
                                        <p:tgtEl>
                                          <p:spTgt spid="1536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fld id="{18935F18-DCB9-4439-8B55-F6EB91704B8F}" type="slidenum">
              <a:rPr lang="ar-SA" altLang="en-US" sz="1400" smtClean="0"/>
              <a:pPr eaLnBrk="1" hangingPunct="1">
                <a:spcBef>
                  <a:spcPct val="0"/>
                </a:spcBef>
                <a:buFontTx/>
                <a:buNone/>
              </a:pPr>
              <a:t>24</a:t>
            </a:fld>
            <a:endParaRPr lang="en-GB" altLang="en-US" sz="1400" smtClean="0"/>
          </a:p>
        </p:txBody>
      </p:sp>
      <p:sp>
        <p:nvSpPr>
          <p:cNvPr id="39940" name="Rectangle 4"/>
          <p:cNvSpPr>
            <a:spLocks noChangeArrowheads="1"/>
          </p:cNvSpPr>
          <p:nvPr/>
        </p:nvSpPr>
        <p:spPr bwMode="auto">
          <a:xfrm>
            <a:off x="76200" y="533400"/>
            <a:ext cx="7732713" cy="519113"/>
          </a:xfrm>
          <a:prstGeom prst="rect">
            <a:avLst/>
          </a:prstGeom>
          <a:noFill/>
          <a:ln w="9525">
            <a:noFill/>
            <a:miter lim="800000"/>
            <a:headEnd/>
            <a:tailEnd/>
          </a:ln>
          <a:effectLst/>
        </p:spPr>
        <p:txBody>
          <a:bodyPr wrap="none">
            <a:spAutoFit/>
          </a:bodyPr>
          <a:lstStyle/>
          <a:p>
            <a:pPr>
              <a:defRPr/>
            </a:pPr>
            <a:r>
              <a:rPr lang="en-US" altLang="en-US" sz="2400" b="1" u="sng">
                <a:solidFill>
                  <a:srgbClr val="FF0000"/>
                </a:solidFill>
                <a:effectLst>
                  <a:outerShdw blurRad="38100" dist="38100" dir="2700000" algn="tl">
                    <a:srgbClr val="C0C0C0"/>
                  </a:outerShdw>
                </a:effectLst>
              </a:rPr>
              <a:t>Genes</a:t>
            </a:r>
            <a:r>
              <a:rPr lang="en-US" altLang="en-US" sz="2400" b="1">
                <a:solidFill>
                  <a:srgbClr val="FF0000"/>
                </a:solidFill>
                <a:effectLst>
                  <a:outerShdw blurRad="38100" dist="38100" dir="2700000" algn="tl">
                    <a:srgbClr val="C0C0C0"/>
                  </a:outerShdw>
                </a:effectLst>
              </a:rPr>
              <a:t>:</a:t>
            </a:r>
            <a:r>
              <a:rPr lang="en-US" altLang="en-US" sz="2800" b="1">
                <a:solidFill>
                  <a:srgbClr val="FF0000"/>
                </a:solidFill>
                <a:effectLst>
                  <a:outerShdw blurRad="38100" dist="38100" dir="2700000" algn="tl">
                    <a:srgbClr val="C0C0C0"/>
                  </a:outerShdw>
                </a:effectLst>
              </a:rPr>
              <a:t> </a:t>
            </a:r>
            <a:r>
              <a:rPr lang="en-US" altLang="en-US" sz="2000">
                <a:effectLst>
                  <a:outerShdw blurRad="38100" dist="38100" dir="2700000" algn="tl">
                    <a:srgbClr val="C0C0C0"/>
                  </a:outerShdw>
                </a:effectLst>
              </a:rPr>
              <a:t>The units that specify an organism’s inherited characters</a:t>
            </a:r>
            <a:r>
              <a:rPr lang="en-US" altLang="en-US" sz="2000">
                <a:solidFill>
                  <a:srgbClr val="000000"/>
                </a:solidFill>
                <a:effectLst>
                  <a:outerShdw blurRad="38100" dist="38100" dir="2700000" algn="tl">
                    <a:srgbClr val="C0C0C0"/>
                  </a:outerShdw>
                </a:effectLst>
              </a:rPr>
              <a:t>.</a:t>
            </a:r>
            <a:endParaRPr lang="en-GB" sz="2000">
              <a:solidFill>
                <a:srgbClr val="000000"/>
              </a:solidFill>
              <a:effectLst>
                <a:outerShdw blurRad="38100" dist="38100" dir="2700000" algn="tl">
                  <a:srgbClr val="C0C0C0"/>
                </a:outerShdw>
              </a:effectLst>
            </a:endParaRPr>
          </a:p>
        </p:txBody>
      </p:sp>
      <p:sp>
        <p:nvSpPr>
          <p:cNvPr id="39941" name="Rectangle 5"/>
          <p:cNvSpPr>
            <a:spLocks noChangeArrowheads="1"/>
          </p:cNvSpPr>
          <p:nvPr/>
        </p:nvSpPr>
        <p:spPr bwMode="auto">
          <a:xfrm>
            <a:off x="76200" y="1066800"/>
            <a:ext cx="7935913" cy="762000"/>
          </a:xfrm>
          <a:prstGeom prst="rect">
            <a:avLst/>
          </a:prstGeom>
          <a:noFill/>
          <a:ln w="9525">
            <a:noFill/>
            <a:miter lim="800000"/>
            <a:headEnd/>
            <a:tailEnd/>
          </a:ln>
          <a:effectLst/>
        </p:spPr>
        <p:txBody>
          <a:bodyPr wrap="none">
            <a:spAutoFit/>
          </a:bodyPr>
          <a:lstStyle/>
          <a:p>
            <a:pPr>
              <a:defRPr/>
            </a:pPr>
            <a:r>
              <a:rPr lang="en-US" altLang="en-US" sz="2400" b="1" u="sng">
                <a:solidFill>
                  <a:srgbClr val="FF0000"/>
                </a:solidFill>
                <a:effectLst>
                  <a:outerShdw blurRad="38100" dist="38100" dir="2700000" algn="tl">
                    <a:srgbClr val="C0C0C0"/>
                  </a:outerShdw>
                </a:effectLst>
              </a:rPr>
              <a:t>Chromatin</a:t>
            </a:r>
            <a:r>
              <a:rPr lang="en-US" altLang="en-US" sz="2400" b="1">
                <a:solidFill>
                  <a:srgbClr val="FF0000"/>
                </a:solidFill>
                <a:effectLst>
                  <a:outerShdw blurRad="38100" dist="38100" dir="2700000" algn="tl">
                    <a:srgbClr val="C0C0C0"/>
                  </a:outerShdw>
                </a:effectLst>
              </a:rPr>
              <a:t>:</a:t>
            </a:r>
            <a:r>
              <a:rPr lang="en-US" altLang="en-US" sz="2000"/>
              <a:t> </a:t>
            </a:r>
            <a:r>
              <a:rPr lang="en-US" altLang="en-US" sz="2000">
                <a:solidFill>
                  <a:srgbClr val="000000"/>
                </a:solidFill>
                <a:effectLst>
                  <a:outerShdw blurRad="38100" dist="38100" dir="2700000" algn="tl">
                    <a:srgbClr val="C0C0C0"/>
                  </a:outerShdw>
                </a:effectLst>
              </a:rPr>
              <a:t>A DNA-protein complex which is organized into a long</a:t>
            </a:r>
            <a:br>
              <a:rPr lang="en-US" altLang="en-US" sz="2000">
                <a:solidFill>
                  <a:srgbClr val="000000"/>
                </a:solidFill>
                <a:effectLst>
                  <a:outerShdw blurRad="38100" dist="38100" dir="2700000" algn="tl">
                    <a:srgbClr val="C0C0C0"/>
                  </a:outerShdw>
                </a:effectLst>
              </a:rPr>
            </a:br>
            <a:r>
              <a:rPr lang="en-US" altLang="en-US" sz="2000">
                <a:solidFill>
                  <a:srgbClr val="000000"/>
                </a:solidFill>
                <a:effectLst>
                  <a:outerShdw blurRad="38100" dist="38100" dir="2700000" algn="tl">
                    <a:srgbClr val="C0C0C0"/>
                  </a:outerShdw>
                </a:effectLst>
              </a:rPr>
              <a:t>                        thin fiber</a:t>
            </a:r>
            <a:endParaRPr lang="en-GB" sz="2000">
              <a:solidFill>
                <a:srgbClr val="000000"/>
              </a:solidFill>
              <a:effectLst>
                <a:outerShdw blurRad="38100" dist="38100" dir="2700000" algn="tl">
                  <a:srgbClr val="C0C0C0"/>
                </a:outerShdw>
              </a:effectLst>
            </a:endParaRPr>
          </a:p>
        </p:txBody>
      </p:sp>
      <p:sp>
        <p:nvSpPr>
          <p:cNvPr id="39942" name="Rectangle 6"/>
          <p:cNvSpPr>
            <a:spLocks noChangeArrowheads="1"/>
          </p:cNvSpPr>
          <p:nvPr/>
        </p:nvSpPr>
        <p:spPr bwMode="auto">
          <a:xfrm>
            <a:off x="76200" y="1828800"/>
            <a:ext cx="8686800" cy="762000"/>
          </a:xfrm>
          <a:prstGeom prst="rect">
            <a:avLst/>
          </a:prstGeom>
          <a:noFill/>
          <a:ln w="9525">
            <a:noFill/>
            <a:miter lim="800000"/>
            <a:headEnd/>
            <a:tailEnd/>
          </a:ln>
          <a:effectLst/>
        </p:spPr>
        <p:txBody>
          <a:bodyPr>
            <a:spAutoFit/>
          </a:bodyPr>
          <a:lstStyle/>
          <a:p>
            <a:pPr>
              <a:defRPr/>
            </a:pPr>
            <a:r>
              <a:rPr lang="en-US" altLang="en-US" sz="2400" b="1" u="sng">
                <a:solidFill>
                  <a:srgbClr val="FF0000"/>
                </a:solidFill>
                <a:effectLst>
                  <a:outerShdw blurRad="38100" dist="38100" dir="2700000" algn="tl">
                    <a:srgbClr val="C0C0C0"/>
                  </a:outerShdw>
                </a:effectLst>
              </a:rPr>
              <a:t>Chromosome</a:t>
            </a:r>
            <a:r>
              <a:rPr lang="en-US" altLang="en-US" sz="2400" b="1">
                <a:solidFill>
                  <a:srgbClr val="FF0000"/>
                </a:solidFill>
                <a:effectLst>
                  <a:outerShdw blurRad="38100" dist="38100" dir="2700000" algn="tl">
                    <a:srgbClr val="C0C0C0"/>
                  </a:outerShdw>
                </a:effectLst>
              </a:rPr>
              <a:t>:</a:t>
            </a:r>
            <a:r>
              <a:rPr lang="en-US" altLang="en-US" sz="2000"/>
              <a:t> </a:t>
            </a:r>
            <a:r>
              <a:rPr lang="en-US" altLang="en-US" sz="2000">
                <a:effectLst>
                  <a:outerShdw blurRad="38100" dist="38100" dir="2700000" algn="tl">
                    <a:srgbClr val="C0C0C0"/>
                  </a:outerShdw>
                </a:effectLst>
              </a:rPr>
              <a:t>The </a:t>
            </a:r>
            <a:r>
              <a:rPr lang="en-US" altLang="en-US" sz="2000">
                <a:solidFill>
                  <a:srgbClr val="000000"/>
                </a:solidFill>
                <a:effectLst>
                  <a:outerShdw blurRad="38100" dist="38100" dir="2700000" algn="tl">
                    <a:srgbClr val="C0C0C0"/>
                  </a:outerShdw>
                </a:effectLst>
              </a:rPr>
              <a:t>package</a:t>
            </a:r>
            <a:r>
              <a:rPr lang="en-US" altLang="en-US" sz="2000">
                <a:effectLst>
                  <a:outerShdw blurRad="38100" dist="38100" dir="2700000" algn="tl">
                    <a:srgbClr val="C0C0C0"/>
                  </a:outerShdw>
                </a:effectLst>
              </a:rPr>
              <a:t> that formed from a </a:t>
            </a:r>
            <a:r>
              <a:rPr lang="en-US" altLang="en-US" sz="2000">
                <a:solidFill>
                  <a:srgbClr val="000000"/>
                </a:solidFill>
                <a:effectLst>
                  <a:outerShdw blurRad="38100" dist="38100" dir="2700000" algn="tl">
                    <a:srgbClr val="C0C0C0"/>
                  </a:outerShdw>
                </a:effectLst>
              </a:rPr>
              <a:t>condensed,</a:t>
            </a:r>
            <a:r>
              <a:rPr lang="en-US" altLang="en-US" sz="2000">
                <a:effectLst>
                  <a:outerShdw blurRad="38100" dist="38100" dir="2700000" algn="tl">
                    <a:srgbClr val="C0C0C0"/>
                  </a:outerShdw>
                </a:effectLst>
              </a:rPr>
              <a:t> </a:t>
            </a:r>
            <a:r>
              <a:rPr lang="en-US" altLang="en-US" sz="2000">
                <a:solidFill>
                  <a:srgbClr val="000000"/>
                </a:solidFill>
                <a:effectLst>
                  <a:outerShdw blurRad="38100" dist="38100" dir="2700000" algn="tl">
                    <a:srgbClr val="C0C0C0"/>
                  </a:outerShdw>
                </a:effectLst>
              </a:rPr>
              <a:t>coiled</a:t>
            </a:r>
            <a:br>
              <a:rPr lang="en-US" altLang="en-US" sz="2000">
                <a:solidFill>
                  <a:srgbClr val="000000"/>
                </a:solidFill>
                <a:effectLst>
                  <a:outerShdw blurRad="38100" dist="38100" dir="2700000" algn="tl">
                    <a:srgbClr val="C0C0C0"/>
                  </a:outerShdw>
                </a:effectLst>
              </a:rPr>
            </a:br>
            <a:r>
              <a:rPr lang="en-US" altLang="en-US" sz="2000">
                <a:solidFill>
                  <a:srgbClr val="000000"/>
                </a:solidFill>
                <a:effectLst>
                  <a:outerShdw blurRad="38100" dist="38100" dir="2700000" algn="tl">
                    <a:srgbClr val="C0C0C0"/>
                  </a:outerShdw>
                </a:effectLst>
              </a:rPr>
              <a:t>                              and folded</a:t>
            </a:r>
            <a:r>
              <a:rPr lang="en-US" altLang="en-US" sz="2000">
                <a:effectLst>
                  <a:outerShdw blurRad="38100" dist="38100" dir="2700000" algn="tl">
                    <a:srgbClr val="C0C0C0"/>
                  </a:outerShdw>
                </a:effectLst>
              </a:rPr>
              <a:t> </a:t>
            </a:r>
            <a:r>
              <a:rPr lang="en-US" altLang="en-US" sz="2000">
                <a:solidFill>
                  <a:srgbClr val="000000"/>
                </a:solidFill>
                <a:effectLst>
                  <a:outerShdw blurRad="38100" dist="38100" dir="2700000" algn="tl">
                    <a:srgbClr val="C0C0C0"/>
                  </a:outerShdw>
                </a:effectLst>
              </a:rPr>
              <a:t>chromatin</a:t>
            </a:r>
            <a:r>
              <a:rPr lang="en-US" altLang="en-US" sz="2000" b="1">
                <a:solidFill>
                  <a:srgbClr val="000000"/>
                </a:solidFill>
                <a:effectLst>
                  <a:outerShdw blurRad="38100" dist="38100" dir="2700000" algn="tl">
                    <a:srgbClr val="C0C0C0"/>
                  </a:outerShdw>
                </a:effectLst>
              </a:rPr>
              <a:t>.</a:t>
            </a:r>
            <a:endParaRPr lang="en-GB" sz="2000" b="1">
              <a:solidFill>
                <a:srgbClr val="000000"/>
              </a:solidFill>
              <a:effectLst>
                <a:outerShdw blurRad="38100" dist="38100" dir="2700000" algn="tl">
                  <a:srgbClr val="C0C0C0"/>
                </a:outerShdw>
              </a:effectLst>
            </a:endParaRPr>
          </a:p>
        </p:txBody>
      </p:sp>
      <p:sp>
        <p:nvSpPr>
          <p:cNvPr id="39943" name="Text Box 7"/>
          <p:cNvSpPr txBox="1">
            <a:spLocks noChangeArrowheads="1"/>
          </p:cNvSpPr>
          <p:nvPr/>
        </p:nvSpPr>
        <p:spPr bwMode="auto">
          <a:xfrm>
            <a:off x="76200" y="2667000"/>
            <a:ext cx="8991600" cy="762000"/>
          </a:xfrm>
          <a:prstGeom prst="rect">
            <a:avLst/>
          </a:prstGeom>
          <a:noFill/>
          <a:ln w="9525">
            <a:noFill/>
            <a:miter lim="800000"/>
            <a:headEnd/>
            <a:tailEnd/>
          </a:ln>
          <a:effectLst/>
        </p:spPr>
        <p:txBody>
          <a:bodyPr>
            <a:spAutoFit/>
          </a:bodyPr>
          <a:lstStyle/>
          <a:p>
            <a:pPr>
              <a:spcBef>
                <a:spcPct val="50000"/>
              </a:spcBef>
              <a:defRPr/>
            </a:pPr>
            <a:r>
              <a:rPr lang="en-US" altLang="en-US" sz="2400" b="1" u="sng">
                <a:solidFill>
                  <a:srgbClr val="FF0000"/>
                </a:solidFill>
                <a:effectLst>
                  <a:outerShdw blurRad="38100" dist="38100" dir="2700000" algn="tl">
                    <a:srgbClr val="C0C0C0"/>
                  </a:outerShdw>
                </a:effectLst>
              </a:rPr>
              <a:t>Chromatids</a:t>
            </a:r>
            <a:r>
              <a:rPr lang="en-US" altLang="en-US" sz="2400" b="1">
                <a:solidFill>
                  <a:srgbClr val="FF0000"/>
                </a:solidFill>
                <a:effectLst>
                  <a:outerShdw blurRad="38100" dist="38100" dir="2700000" algn="tl">
                    <a:srgbClr val="C0C0C0"/>
                  </a:outerShdw>
                </a:effectLst>
              </a:rPr>
              <a:t>:</a:t>
            </a:r>
            <a:r>
              <a:rPr lang="en-US" altLang="en-US" sz="2000"/>
              <a:t> </a:t>
            </a:r>
            <a:r>
              <a:rPr lang="en-US" altLang="en-US" sz="2000">
                <a:solidFill>
                  <a:srgbClr val="000000"/>
                </a:solidFill>
              </a:rPr>
              <a:t>Two sister arms (chromatids)</a:t>
            </a:r>
            <a:r>
              <a:rPr lang="en-US" altLang="en-US" sz="2000"/>
              <a:t> formed from e</a:t>
            </a:r>
            <a:r>
              <a:rPr lang="en-US" altLang="en-US" sz="2000">
                <a:solidFill>
                  <a:srgbClr val="000000"/>
                </a:solidFill>
              </a:rPr>
              <a:t>ach duplicated</a:t>
            </a:r>
            <a:br>
              <a:rPr lang="en-US" altLang="en-US" sz="2000">
                <a:solidFill>
                  <a:srgbClr val="000000"/>
                </a:solidFill>
              </a:rPr>
            </a:br>
            <a:r>
              <a:rPr lang="en-US" altLang="en-US" sz="2000">
                <a:solidFill>
                  <a:srgbClr val="000000"/>
                </a:solidFill>
              </a:rPr>
              <a:t>            chromosome. They contain identical copies of the chromosome’s DNA </a:t>
            </a:r>
            <a:endParaRPr lang="en-GB" sz="2000">
              <a:solidFill>
                <a:srgbClr val="000000"/>
              </a:solidFill>
            </a:endParaRPr>
          </a:p>
        </p:txBody>
      </p:sp>
      <p:sp>
        <p:nvSpPr>
          <p:cNvPr id="39945" name="Text Box 9"/>
          <p:cNvSpPr txBox="1">
            <a:spLocks noChangeArrowheads="1"/>
          </p:cNvSpPr>
          <p:nvPr/>
        </p:nvSpPr>
        <p:spPr bwMode="auto">
          <a:xfrm>
            <a:off x="76200" y="3810000"/>
            <a:ext cx="8153400" cy="695325"/>
          </a:xfrm>
          <a:prstGeom prst="rect">
            <a:avLst/>
          </a:prstGeom>
          <a:noFill/>
          <a:ln w="9525">
            <a:noFill/>
            <a:miter lim="800000"/>
            <a:headEnd/>
            <a:tailEnd/>
          </a:ln>
          <a:effectLst/>
        </p:spPr>
        <p:txBody>
          <a:bodyPr>
            <a:spAutoFit/>
          </a:bodyPr>
          <a:lstStyle/>
          <a:p>
            <a:pPr>
              <a:lnSpc>
                <a:spcPct val="90000"/>
              </a:lnSpc>
              <a:spcBef>
                <a:spcPct val="20000"/>
              </a:spcBef>
              <a:buClr>
                <a:srgbClr val="339933"/>
              </a:buClr>
              <a:defRPr/>
            </a:pPr>
            <a:r>
              <a:rPr lang="en-US" altLang="en-US" sz="2400" b="1" u="sng">
                <a:solidFill>
                  <a:srgbClr val="FF0000"/>
                </a:solidFill>
                <a:effectLst>
                  <a:outerShdw blurRad="38100" dist="38100" dir="2700000" algn="tl">
                    <a:srgbClr val="C0C0C0"/>
                  </a:outerShdw>
                </a:effectLst>
              </a:rPr>
              <a:t>Centromere</a:t>
            </a:r>
            <a:r>
              <a:rPr lang="en-US" altLang="en-US" sz="2400" b="1">
                <a:solidFill>
                  <a:srgbClr val="FF0000"/>
                </a:solidFill>
                <a:effectLst>
                  <a:outerShdw blurRad="38100" dist="38100" dir="2700000" algn="tl">
                    <a:srgbClr val="C0C0C0"/>
                  </a:outerShdw>
                </a:effectLst>
              </a:rPr>
              <a:t>:</a:t>
            </a:r>
            <a:r>
              <a:rPr lang="en-US" altLang="en-US" sz="2000"/>
              <a:t> </a:t>
            </a:r>
            <a:r>
              <a:rPr lang="en-US" altLang="en-US" sz="2000">
                <a:solidFill>
                  <a:srgbClr val="000000"/>
                </a:solidFill>
                <a:effectLst>
                  <a:outerShdw blurRad="38100" dist="38100" dir="2700000" algn="tl">
                    <a:srgbClr val="C0C0C0"/>
                  </a:outerShdw>
                </a:effectLst>
              </a:rPr>
              <a:t>The narrow region at which the chromosomal strands</a:t>
            </a:r>
            <a:br>
              <a:rPr lang="en-US" altLang="en-US" sz="2000">
                <a:solidFill>
                  <a:srgbClr val="000000"/>
                </a:solidFill>
                <a:effectLst>
                  <a:outerShdw blurRad="38100" dist="38100" dir="2700000" algn="tl">
                    <a:srgbClr val="C0C0C0"/>
                  </a:outerShdw>
                </a:effectLst>
              </a:rPr>
            </a:br>
            <a:r>
              <a:rPr lang="en-US" altLang="en-US" sz="2000">
                <a:solidFill>
                  <a:srgbClr val="000000"/>
                </a:solidFill>
                <a:effectLst>
                  <a:outerShdw blurRad="38100" dist="38100" dir="2700000" algn="tl">
                    <a:srgbClr val="C0C0C0"/>
                  </a:outerShdw>
                </a:effectLst>
              </a:rPr>
              <a:t>                           are connect together.</a:t>
            </a:r>
            <a:endParaRPr lang="en-GB" sz="2000">
              <a:solidFill>
                <a:srgbClr val="000000"/>
              </a:solidFill>
              <a:effectLst>
                <a:outerShdw blurRad="38100" dist="38100" dir="2700000" algn="tl">
                  <a:srgbClr val="C0C0C0"/>
                </a:outerShdw>
              </a:effectLst>
            </a:endParaRPr>
          </a:p>
        </p:txBody>
      </p:sp>
      <p:sp>
        <p:nvSpPr>
          <p:cNvPr id="39947" name="Text Box 11"/>
          <p:cNvSpPr txBox="1">
            <a:spLocks noChangeArrowheads="1"/>
          </p:cNvSpPr>
          <p:nvPr/>
        </p:nvSpPr>
        <p:spPr bwMode="auto">
          <a:xfrm>
            <a:off x="152400" y="4495800"/>
            <a:ext cx="8763000" cy="519113"/>
          </a:xfrm>
          <a:prstGeom prst="rect">
            <a:avLst/>
          </a:prstGeom>
          <a:noFill/>
          <a:ln w="9525">
            <a:noFill/>
            <a:miter lim="800000"/>
            <a:headEnd/>
            <a:tailEnd/>
          </a:ln>
          <a:effectLst/>
        </p:spPr>
        <p:txBody>
          <a:bodyPr>
            <a:spAutoFit/>
          </a:bodyPr>
          <a:lstStyle/>
          <a:p>
            <a:pPr>
              <a:spcBef>
                <a:spcPct val="50000"/>
              </a:spcBef>
              <a:defRPr/>
            </a:pPr>
            <a:r>
              <a:rPr lang="en-US" altLang="en-US" sz="2400" b="1" u="sng">
                <a:solidFill>
                  <a:srgbClr val="FF0000"/>
                </a:solidFill>
                <a:effectLst>
                  <a:outerShdw blurRad="38100" dist="38100" dir="2700000" algn="tl">
                    <a:srgbClr val="C0C0C0"/>
                  </a:outerShdw>
                </a:effectLst>
              </a:rPr>
              <a:t>Mitosis</a:t>
            </a:r>
            <a:r>
              <a:rPr lang="en-US" altLang="en-US" sz="2400" b="1">
                <a:solidFill>
                  <a:srgbClr val="FF0000"/>
                </a:solidFill>
                <a:effectLst>
                  <a:outerShdw blurRad="38100" dist="38100" dir="2700000" algn="tl">
                    <a:srgbClr val="C0C0C0"/>
                  </a:outerShdw>
                </a:effectLst>
              </a:rPr>
              <a:t>:</a:t>
            </a:r>
            <a:r>
              <a:rPr lang="en-US" altLang="en-US" sz="2800"/>
              <a:t> </a:t>
            </a:r>
            <a:r>
              <a:rPr lang="en-US" altLang="en-US" sz="2000">
                <a:effectLst>
                  <a:outerShdw blurRad="38100" dist="38100" dir="2700000" algn="tl">
                    <a:srgbClr val="C0C0C0"/>
                  </a:outerShdw>
                </a:effectLst>
              </a:rPr>
              <a:t>Is t</a:t>
            </a:r>
            <a:r>
              <a:rPr lang="en-US" altLang="en-US" sz="2000">
                <a:solidFill>
                  <a:srgbClr val="000000"/>
                </a:solidFill>
                <a:effectLst>
                  <a:outerShdw blurRad="38100" dist="38100" dir="2700000" algn="tl">
                    <a:srgbClr val="C0C0C0"/>
                  </a:outerShdw>
                </a:effectLst>
              </a:rPr>
              <a:t>he division process which forms two daughter nuclei</a:t>
            </a:r>
            <a:endParaRPr lang="en-GB" sz="2000">
              <a:solidFill>
                <a:srgbClr val="000000"/>
              </a:solidFill>
              <a:effectLst>
                <a:outerShdw blurRad="38100" dist="38100" dir="2700000" algn="tl">
                  <a:srgbClr val="C0C0C0"/>
                </a:outerShdw>
              </a:effectLst>
            </a:endParaRPr>
          </a:p>
        </p:txBody>
      </p:sp>
      <p:sp>
        <p:nvSpPr>
          <p:cNvPr id="39948" name="Text Box 12"/>
          <p:cNvSpPr txBox="1">
            <a:spLocks noChangeArrowheads="1"/>
          </p:cNvSpPr>
          <p:nvPr/>
        </p:nvSpPr>
        <p:spPr bwMode="auto">
          <a:xfrm>
            <a:off x="152400" y="5029200"/>
            <a:ext cx="8610600" cy="762000"/>
          </a:xfrm>
          <a:prstGeom prst="rect">
            <a:avLst/>
          </a:prstGeom>
          <a:noFill/>
          <a:ln w="9525">
            <a:noFill/>
            <a:miter lim="800000"/>
            <a:headEnd/>
            <a:tailEnd/>
          </a:ln>
          <a:effectLst/>
        </p:spPr>
        <p:txBody>
          <a:bodyPr>
            <a:spAutoFit/>
          </a:bodyPr>
          <a:lstStyle/>
          <a:p>
            <a:pPr>
              <a:spcBef>
                <a:spcPct val="50000"/>
              </a:spcBef>
              <a:defRPr/>
            </a:pPr>
            <a:r>
              <a:rPr lang="en-US" altLang="en-US" sz="2400" b="1" u="sng">
                <a:solidFill>
                  <a:srgbClr val="FF0000"/>
                </a:solidFill>
                <a:effectLst>
                  <a:outerShdw blurRad="38100" dist="38100" dir="2700000" algn="tl">
                    <a:srgbClr val="C0C0C0"/>
                  </a:outerShdw>
                </a:effectLst>
              </a:rPr>
              <a:t>Cytokinesis</a:t>
            </a:r>
            <a:r>
              <a:rPr lang="en-US" altLang="en-US" sz="2400" b="1">
                <a:solidFill>
                  <a:srgbClr val="FF0000"/>
                </a:solidFill>
                <a:effectLst>
                  <a:outerShdw blurRad="38100" dist="38100" dir="2700000" algn="tl">
                    <a:srgbClr val="C0C0C0"/>
                  </a:outerShdw>
                </a:effectLst>
              </a:rPr>
              <a:t>:</a:t>
            </a:r>
            <a:r>
              <a:rPr lang="en-US" altLang="en-US" sz="2000"/>
              <a:t> </a:t>
            </a:r>
            <a:r>
              <a:rPr lang="ar-SA" altLang="en-US">
                <a:effectLst>
                  <a:outerShdw blurRad="38100" dist="38100" dir="2700000" algn="tl">
                    <a:srgbClr val="C0C0C0"/>
                  </a:outerShdw>
                </a:effectLst>
              </a:rPr>
              <a:t>الإنشطار</a:t>
            </a:r>
            <a:r>
              <a:rPr lang="ar-EG" altLang="en-US" b="1">
                <a:effectLst>
                  <a:outerShdw blurRad="38100" dist="38100" dir="2700000" algn="tl">
                    <a:srgbClr val="C0C0C0"/>
                  </a:outerShdw>
                </a:effectLst>
              </a:rPr>
              <a:t> </a:t>
            </a:r>
            <a:r>
              <a:rPr lang="ar-SA" altLang="en-US">
                <a:effectLst>
                  <a:outerShdw blurRad="38100" dist="38100" dir="2700000" algn="tl">
                    <a:srgbClr val="C0C0C0"/>
                  </a:outerShdw>
                </a:effectLst>
              </a:rPr>
              <a:t>الخلوى</a:t>
            </a:r>
            <a:r>
              <a:rPr lang="en-US" altLang="en-US"/>
              <a:t> </a:t>
            </a:r>
            <a:r>
              <a:rPr lang="en-US" altLang="en-US" sz="2000">
                <a:effectLst>
                  <a:outerShdw blurRad="38100" dist="38100" dir="2700000" algn="tl">
                    <a:srgbClr val="C0C0C0"/>
                  </a:outerShdw>
                </a:effectLst>
              </a:rPr>
              <a:t>I</a:t>
            </a:r>
            <a:r>
              <a:rPr lang="en-US" altLang="en-US" sz="2000">
                <a:solidFill>
                  <a:srgbClr val="000000"/>
                </a:solidFill>
                <a:effectLst>
                  <a:outerShdw blurRad="38100" dist="38100" dir="2700000" algn="tl">
                    <a:srgbClr val="C0C0C0"/>
                  </a:outerShdw>
                </a:effectLst>
              </a:rPr>
              <a:t>s the division stage of the </a:t>
            </a:r>
            <a:r>
              <a:rPr lang="en-US" altLang="en-US" sz="2000">
                <a:solidFill>
                  <a:srgbClr val="0000FF"/>
                </a:solidFill>
                <a:effectLst>
                  <a:outerShdw blurRad="38100" dist="38100" dir="2700000" algn="tl">
                    <a:srgbClr val="C0C0C0"/>
                  </a:outerShdw>
                </a:effectLst>
              </a:rPr>
              <a:t>cytoplasm</a:t>
            </a:r>
            <a:r>
              <a:rPr lang="en-US" altLang="en-US" sz="2000">
                <a:solidFill>
                  <a:srgbClr val="000000"/>
                </a:solidFill>
                <a:effectLst>
                  <a:outerShdw blurRad="38100" dist="38100" dir="2700000" algn="tl">
                    <a:srgbClr val="C0C0C0"/>
                  </a:outerShdw>
                </a:effectLst>
              </a:rPr>
              <a:t> which</a:t>
            </a:r>
            <a:br>
              <a:rPr lang="en-US" altLang="en-US" sz="2000">
                <a:solidFill>
                  <a:srgbClr val="000000"/>
                </a:solidFill>
                <a:effectLst>
                  <a:outerShdw blurRad="38100" dist="38100" dir="2700000" algn="tl">
                    <a:srgbClr val="C0C0C0"/>
                  </a:outerShdw>
                </a:effectLst>
              </a:rPr>
            </a:br>
            <a:r>
              <a:rPr lang="en-US" altLang="en-US" sz="2000">
                <a:solidFill>
                  <a:srgbClr val="000000"/>
                </a:solidFill>
                <a:effectLst>
                  <a:outerShdw blurRad="38100" dist="38100" dir="2700000" algn="tl">
                    <a:srgbClr val="C0C0C0"/>
                  </a:outerShdw>
                </a:effectLst>
              </a:rPr>
              <a:t>                           usually follow the</a:t>
            </a:r>
            <a:r>
              <a:rPr lang="en-US" altLang="en-US" sz="2000">
                <a:effectLst>
                  <a:outerShdw blurRad="38100" dist="38100" dir="2700000" algn="tl">
                    <a:srgbClr val="C0C0C0"/>
                  </a:outerShdw>
                </a:effectLst>
              </a:rPr>
              <a:t> mitosis</a:t>
            </a:r>
            <a:r>
              <a:rPr lang="en-US" altLang="en-US" sz="2000">
                <a:solidFill>
                  <a:srgbClr val="000000"/>
                </a:solidFill>
                <a:effectLst>
                  <a:outerShdw blurRad="38100" dist="38100" dir="2700000" algn="tl">
                    <a:srgbClr val="C0C0C0"/>
                  </a:outerShdw>
                </a:effectLst>
              </a:rPr>
              <a:t>.</a:t>
            </a:r>
            <a:endParaRPr lang="en-GB" sz="2000">
              <a:solidFill>
                <a:srgbClr val="000000"/>
              </a:solidFill>
              <a:effectLst>
                <a:outerShdw blurRad="38100" dist="38100" dir="2700000" algn="tl">
                  <a:srgbClr val="C0C0C0"/>
                </a:outerShdw>
              </a:effectLst>
            </a:endParaRPr>
          </a:p>
        </p:txBody>
      </p:sp>
      <p:sp>
        <p:nvSpPr>
          <p:cNvPr id="39949" name="Text Box 13"/>
          <p:cNvSpPr txBox="1">
            <a:spLocks noChangeArrowheads="1"/>
          </p:cNvSpPr>
          <p:nvPr/>
        </p:nvSpPr>
        <p:spPr bwMode="auto">
          <a:xfrm>
            <a:off x="3200400" y="0"/>
            <a:ext cx="2286000" cy="579438"/>
          </a:xfrm>
          <a:prstGeom prst="rect">
            <a:avLst/>
          </a:prstGeom>
          <a:noFill/>
          <a:ln w="9525">
            <a:noFill/>
            <a:miter lim="800000"/>
            <a:headEnd/>
            <a:tailEnd/>
          </a:ln>
          <a:effectLst/>
        </p:spPr>
        <p:txBody>
          <a:bodyPr>
            <a:spAutoFit/>
          </a:bodyPr>
          <a:lstStyle/>
          <a:p>
            <a:pPr>
              <a:spcBef>
                <a:spcPct val="50000"/>
              </a:spcBef>
              <a:defRPr/>
            </a:pPr>
            <a:r>
              <a:rPr lang="en-US" sz="3200" b="1" u="sng">
                <a:solidFill>
                  <a:srgbClr val="0000FF"/>
                </a:solidFill>
                <a:effectLst>
                  <a:outerShdw blurRad="38100" dist="38100" dir="2700000" algn="tl">
                    <a:srgbClr val="C0C0C0"/>
                  </a:outerShdw>
                </a:effectLst>
              </a:rPr>
              <a:t>Definitions</a:t>
            </a:r>
            <a:endParaRPr lang="en-GB" sz="3200" b="1" u="sng">
              <a:solidFill>
                <a:srgbClr val="0000FF"/>
              </a:solidFill>
              <a:effectLst>
                <a:outerShdw blurRad="38100" dist="38100" dir="2700000" algn="tl">
                  <a:srgbClr val="C0C0C0"/>
                </a:outerShdw>
              </a:effectLst>
            </a:endParaRPr>
          </a:p>
        </p:txBody>
      </p:sp>
      <p:sp>
        <p:nvSpPr>
          <p:cNvPr id="39950" name="Text Box 14"/>
          <p:cNvSpPr txBox="1">
            <a:spLocks noChangeArrowheads="1"/>
          </p:cNvSpPr>
          <p:nvPr/>
        </p:nvSpPr>
        <p:spPr bwMode="auto">
          <a:xfrm>
            <a:off x="152400" y="5791200"/>
            <a:ext cx="8610600" cy="762000"/>
          </a:xfrm>
          <a:prstGeom prst="rect">
            <a:avLst/>
          </a:prstGeom>
          <a:noFill/>
          <a:ln w="9525">
            <a:noFill/>
            <a:miter lim="800000"/>
            <a:headEnd/>
            <a:tailEnd/>
          </a:ln>
          <a:effectLst/>
        </p:spPr>
        <p:txBody>
          <a:bodyPr>
            <a:spAutoFit/>
          </a:bodyPr>
          <a:lstStyle/>
          <a:p>
            <a:pPr>
              <a:spcBef>
                <a:spcPct val="50000"/>
              </a:spcBef>
              <a:defRPr/>
            </a:pPr>
            <a:r>
              <a:rPr lang="en-US" altLang="en-US" sz="2400" b="1" u="sng">
                <a:solidFill>
                  <a:srgbClr val="FF0000"/>
                </a:solidFill>
                <a:effectLst>
                  <a:outerShdw blurRad="38100" dist="38100" dir="2700000" algn="tl">
                    <a:srgbClr val="C0C0C0"/>
                  </a:outerShdw>
                </a:effectLst>
              </a:rPr>
              <a:t>Meiosis</a:t>
            </a:r>
            <a:r>
              <a:rPr lang="en-US" altLang="en-US" sz="2400" b="1">
                <a:solidFill>
                  <a:srgbClr val="FF0000"/>
                </a:solidFill>
                <a:effectLst>
                  <a:outerShdw blurRad="38100" dist="38100" dir="2700000" algn="tl">
                    <a:srgbClr val="C0C0C0"/>
                  </a:outerShdw>
                </a:effectLst>
              </a:rPr>
              <a:t>:</a:t>
            </a:r>
            <a:r>
              <a:rPr lang="en-US" altLang="en-US"/>
              <a:t> </a:t>
            </a:r>
            <a:r>
              <a:rPr lang="en-US" altLang="en-US" sz="2000">
                <a:effectLst>
                  <a:outerShdw blurRad="38100" dist="38100" dir="2700000" algn="tl">
                    <a:srgbClr val="C0C0C0"/>
                  </a:outerShdw>
                </a:effectLst>
              </a:rPr>
              <a:t>A division process that occurs </a:t>
            </a:r>
            <a:r>
              <a:rPr lang="en-US" altLang="en-US" sz="2000">
                <a:solidFill>
                  <a:srgbClr val="000000"/>
                </a:solidFill>
                <a:effectLst>
                  <a:outerShdw blurRad="38100" dist="38100" dir="2700000" algn="tl">
                    <a:srgbClr val="C0C0C0"/>
                  </a:outerShdw>
                </a:effectLst>
              </a:rPr>
              <a:t>In the gonads </a:t>
            </a:r>
            <a:r>
              <a:rPr lang="ar-EG" altLang="en-US" sz="2000">
                <a:solidFill>
                  <a:srgbClr val="000000"/>
                </a:solidFill>
                <a:effectLst>
                  <a:outerShdw blurRad="38100" dist="38100" dir="2700000" algn="tl">
                    <a:srgbClr val="C0C0C0"/>
                  </a:outerShdw>
                </a:effectLst>
              </a:rPr>
              <a:t>المناسل</a:t>
            </a:r>
            <a:r>
              <a:rPr lang="en-US" altLang="en-US" sz="2000">
                <a:solidFill>
                  <a:srgbClr val="000000"/>
                </a:solidFill>
                <a:effectLst>
                  <a:outerShdw blurRad="38100" dist="38100" dir="2700000" algn="tl">
                    <a:srgbClr val="C0C0C0"/>
                  </a:outerShdw>
                </a:effectLst>
              </a:rPr>
              <a:t>, and yields</a:t>
            </a:r>
            <a:br>
              <a:rPr lang="en-US" altLang="en-US" sz="2000">
                <a:solidFill>
                  <a:srgbClr val="000000"/>
                </a:solidFill>
                <a:effectLst>
                  <a:outerShdw blurRad="38100" dist="38100" dir="2700000" algn="tl">
                    <a:srgbClr val="C0C0C0"/>
                  </a:outerShdw>
                </a:effectLst>
              </a:rPr>
            </a:br>
            <a:r>
              <a:rPr lang="en-US" altLang="en-US" sz="2000">
                <a:solidFill>
                  <a:srgbClr val="000000"/>
                </a:solidFill>
                <a:effectLst>
                  <a:outerShdw blurRad="38100" dist="38100" dir="2700000" algn="tl">
                    <a:srgbClr val="C0C0C0"/>
                  </a:outerShdw>
                </a:effectLst>
              </a:rPr>
              <a:t>         </a:t>
            </a:r>
            <a:r>
              <a:rPr lang="en-US" altLang="en-US" sz="2000">
                <a:solidFill>
                  <a:srgbClr val="0000FF"/>
                </a:solidFill>
                <a:effectLst>
                  <a:outerShdw blurRad="38100" dist="38100" dir="2700000" algn="tl">
                    <a:srgbClr val="C0C0C0"/>
                  </a:outerShdw>
                </a:effectLst>
              </a:rPr>
              <a:t>four daughter cells</a:t>
            </a:r>
            <a:r>
              <a:rPr lang="en-US" altLang="en-US" sz="2000">
                <a:solidFill>
                  <a:srgbClr val="000000"/>
                </a:solidFill>
                <a:effectLst>
                  <a:outerShdw blurRad="38100" dist="38100" dir="2700000" algn="tl">
                    <a:srgbClr val="C0C0C0"/>
                  </a:outerShdw>
                </a:effectLst>
              </a:rPr>
              <a:t>, each with </a:t>
            </a:r>
            <a:r>
              <a:rPr lang="en-US" altLang="en-US" sz="2000" u="sng">
                <a:solidFill>
                  <a:srgbClr val="000000"/>
                </a:solidFill>
                <a:effectLst>
                  <a:outerShdw blurRad="38100" dist="38100" dir="2700000" algn="tl">
                    <a:srgbClr val="C0C0C0"/>
                  </a:outerShdw>
                </a:effectLst>
              </a:rPr>
              <a:t>half the chromosomes</a:t>
            </a:r>
            <a:r>
              <a:rPr lang="en-US" altLang="en-US" sz="2000">
                <a:solidFill>
                  <a:srgbClr val="000000"/>
                </a:solidFill>
                <a:effectLst>
                  <a:outerShdw blurRad="38100" dist="38100" dir="2700000" algn="tl">
                    <a:srgbClr val="C0C0C0"/>
                  </a:outerShdw>
                </a:effectLst>
              </a:rPr>
              <a:t> of the parent.</a:t>
            </a:r>
            <a:endParaRPr lang="en-GB" sz="2000">
              <a:solidFill>
                <a:srgbClr val="000000"/>
              </a:solidFill>
              <a:effectLst>
                <a:outerShdw blurRad="38100" dist="38100" dir="2700000" algn="tl">
                  <a:srgbClr val="C0C0C0"/>
                </a:outerShdw>
              </a:effectLst>
            </a:endParaRPr>
          </a:p>
        </p:txBody>
      </p:sp>
    </p:spTree>
    <p:extLst>
      <p:ext uri="{BB962C8B-B14F-4D97-AF65-F5344CB8AC3E}">
        <p14:creationId xmlns:p14="http://schemas.microsoft.com/office/powerpoint/2010/main" val="18704365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fld id="{312B7CD5-259C-4417-900E-BF5B805AA1BA}" type="slidenum">
              <a:rPr lang="ar-SA" altLang="en-US" sz="1400" smtClean="0"/>
              <a:pPr eaLnBrk="1" hangingPunct="1">
                <a:spcBef>
                  <a:spcPct val="0"/>
                </a:spcBef>
                <a:buFontTx/>
                <a:buNone/>
              </a:pPr>
              <a:t>25</a:t>
            </a:fld>
            <a:endParaRPr lang="en-GB" altLang="en-US" sz="1400" smtClean="0"/>
          </a:p>
        </p:txBody>
      </p:sp>
      <p:pic>
        <p:nvPicPr>
          <p:cNvPr id="18438"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67200" y="800100"/>
            <a:ext cx="4851400"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4" name="Rectangle 2"/>
          <p:cNvSpPr>
            <a:spLocks noGrp="1" noChangeArrowheads="1"/>
          </p:cNvSpPr>
          <p:nvPr>
            <p:ph type="body" idx="1"/>
          </p:nvPr>
        </p:nvSpPr>
        <p:spPr>
          <a:xfrm>
            <a:off x="152400" y="228600"/>
            <a:ext cx="8839200" cy="2417763"/>
          </a:xfrm>
        </p:spPr>
        <p:txBody>
          <a:bodyPr>
            <a:spAutoFit/>
          </a:bodyPr>
          <a:lstStyle/>
          <a:p>
            <a:pPr marL="609600" indent="-609600" eaLnBrk="1" hangingPunct="1">
              <a:buClr>
                <a:srgbClr val="0000FF"/>
              </a:buClr>
              <a:buFontTx/>
              <a:buAutoNum type="alphaUcPeriod"/>
              <a:tabLst>
                <a:tab pos="2743200" algn="l"/>
              </a:tabLst>
              <a:defRPr/>
            </a:pPr>
            <a:r>
              <a:rPr lang="en-US" altLang="en-US" sz="2800" b="1" u="sng" smtClean="0">
                <a:solidFill>
                  <a:srgbClr val="0000FF"/>
                </a:solidFill>
                <a:effectLst>
                  <a:outerShdw blurRad="38100" dist="38100" dir="2700000" algn="tl">
                    <a:srgbClr val="C0C0C0"/>
                  </a:outerShdw>
                </a:effectLst>
              </a:rPr>
              <a:t>Mitosis:</a:t>
            </a:r>
            <a:r>
              <a:rPr lang="en-US" altLang="en-US" sz="2400" b="1" u="sng" smtClean="0">
                <a:solidFill>
                  <a:srgbClr val="000000"/>
                </a:solidFill>
                <a:effectLst>
                  <a:outerShdw blurRad="38100" dist="38100" dir="2700000" algn="tl">
                    <a:srgbClr val="C0C0C0"/>
                  </a:outerShdw>
                </a:effectLst>
              </a:rPr>
              <a:t> is usually include five sub-phases</a:t>
            </a:r>
            <a:r>
              <a:rPr lang="en-US" altLang="en-US" sz="2800" b="1" u="sng" smtClean="0">
                <a:solidFill>
                  <a:srgbClr val="000000"/>
                </a:solidFill>
                <a:effectLst>
                  <a:outerShdw blurRad="38100" dist="38100" dir="2700000" algn="tl">
                    <a:srgbClr val="C0C0C0"/>
                  </a:outerShdw>
                </a:effectLst>
              </a:rPr>
              <a:t> </a:t>
            </a:r>
            <a:r>
              <a:rPr lang="ar-EG" altLang="en-US" sz="2000" u="sng" smtClean="0">
                <a:solidFill>
                  <a:srgbClr val="000000"/>
                </a:solidFill>
                <a:effectLst>
                  <a:outerShdw blurRad="38100" dist="38100" dir="2700000" algn="tl">
                    <a:srgbClr val="C0C0C0"/>
                  </a:outerShdw>
                </a:effectLst>
              </a:rPr>
              <a:t>مراحل فرعية</a:t>
            </a:r>
            <a:r>
              <a:rPr lang="en-US" altLang="en-US" sz="2800" b="1" u="sng" smtClean="0">
                <a:solidFill>
                  <a:srgbClr val="000000"/>
                </a:solidFill>
                <a:effectLst>
                  <a:outerShdw blurRad="38100" dist="38100" dir="2700000" algn="tl">
                    <a:srgbClr val="C0C0C0"/>
                  </a:outerShdw>
                </a:effectLst>
              </a:rPr>
              <a:t>:</a:t>
            </a:r>
            <a:r>
              <a:rPr lang="en-US" altLang="en-US" sz="2800" b="1" smtClean="0">
                <a:solidFill>
                  <a:srgbClr val="000000"/>
                </a:solidFill>
                <a:effectLst>
                  <a:outerShdw blurRad="38100" dist="38100" dir="2700000" algn="tl">
                    <a:srgbClr val="C0C0C0"/>
                  </a:outerShdw>
                </a:effectLst>
              </a:rPr>
              <a:t> </a:t>
            </a:r>
          </a:p>
          <a:p>
            <a:pPr marL="990600" lvl="1" indent="-533400" eaLnBrk="1" hangingPunct="1">
              <a:buClr>
                <a:srgbClr val="0000FF"/>
              </a:buClr>
              <a:buFont typeface="Wingdings" pitchFamily="2" charset="2"/>
              <a:buChar char="v"/>
              <a:tabLst>
                <a:tab pos="2743200" algn="l"/>
              </a:tabLst>
              <a:defRPr/>
            </a:pPr>
            <a:r>
              <a:rPr lang="en-US" altLang="en-US" sz="2000" b="1" smtClean="0">
                <a:solidFill>
                  <a:srgbClr val="FF0000"/>
                </a:solidFill>
                <a:effectLst>
                  <a:outerShdw blurRad="38100" dist="38100" dir="2700000" algn="tl">
                    <a:srgbClr val="C0C0C0"/>
                  </a:outerShdw>
                </a:effectLst>
              </a:rPr>
              <a:t>Prophase,</a:t>
            </a:r>
            <a:r>
              <a:rPr lang="en-US" altLang="en-US" sz="2000" smtClean="0"/>
              <a:t> </a:t>
            </a:r>
            <a:r>
              <a:rPr lang="ar-EG" altLang="en-US" sz="2000" smtClean="0"/>
              <a:t>التمهيدية</a:t>
            </a:r>
            <a:r>
              <a:rPr lang="en-US" altLang="en-US" sz="2000" b="1" smtClean="0">
                <a:solidFill>
                  <a:srgbClr val="FF0000"/>
                </a:solidFill>
                <a:effectLst>
                  <a:outerShdw blurRad="38100" dist="38100" dir="2700000" algn="tl">
                    <a:srgbClr val="C0C0C0"/>
                  </a:outerShdw>
                </a:effectLst>
              </a:rPr>
              <a:t> </a:t>
            </a:r>
          </a:p>
          <a:p>
            <a:pPr marL="990600" lvl="1" indent="-533400" eaLnBrk="1" hangingPunct="1">
              <a:buClr>
                <a:srgbClr val="0000FF"/>
              </a:buClr>
              <a:buFont typeface="Wingdings" pitchFamily="2" charset="2"/>
              <a:buChar char="v"/>
              <a:tabLst>
                <a:tab pos="2743200" algn="l"/>
              </a:tabLst>
              <a:defRPr/>
            </a:pPr>
            <a:r>
              <a:rPr lang="en-US" altLang="en-US" sz="2000" b="1" smtClean="0">
                <a:solidFill>
                  <a:srgbClr val="FF0000"/>
                </a:solidFill>
                <a:effectLst>
                  <a:outerShdw blurRad="38100" dist="38100" dir="2700000" algn="tl">
                    <a:srgbClr val="C0C0C0"/>
                  </a:outerShdw>
                </a:effectLst>
              </a:rPr>
              <a:t>Prometaphase, </a:t>
            </a:r>
            <a:r>
              <a:rPr lang="ar-EG" altLang="en-US" sz="2000" smtClean="0"/>
              <a:t>قبل الإستوائية</a:t>
            </a:r>
            <a:endParaRPr lang="en-US" altLang="en-US" sz="2000" b="1" smtClean="0">
              <a:solidFill>
                <a:srgbClr val="FF0000"/>
              </a:solidFill>
              <a:effectLst>
                <a:outerShdw blurRad="38100" dist="38100" dir="2700000" algn="tl">
                  <a:srgbClr val="C0C0C0"/>
                </a:outerShdw>
              </a:effectLst>
            </a:endParaRPr>
          </a:p>
          <a:p>
            <a:pPr marL="990600" lvl="1" indent="-533400" eaLnBrk="1" hangingPunct="1">
              <a:buClr>
                <a:srgbClr val="0000FF"/>
              </a:buClr>
              <a:buFont typeface="Wingdings" pitchFamily="2" charset="2"/>
              <a:buChar char="v"/>
              <a:tabLst>
                <a:tab pos="2743200" algn="l"/>
              </a:tabLst>
              <a:defRPr/>
            </a:pPr>
            <a:r>
              <a:rPr lang="en-US" altLang="en-US" sz="2000" b="1" smtClean="0">
                <a:solidFill>
                  <a:srgbClr val="FF0000"/>
                </a:solidFill>
                <a:effectLst>
                  <a:outerShdw blurRad="38100" dist="38100" dir="2700000" algn="tl">
                    <a:srgbClr val="C0C0C0"/>
                  </a:outerShdw>
                </a:effectLst>
              </a:rPr>
              <a:t>Metaphase, </a:t>
            </a:r>
            <a:r>
              <a:rPr lang="ar-EG" altLang="en-US" sz="2000" smtClean="0"/>
              <a:t>الإستوائية</a:t>
            </a:r>
            <a:r>
              <a:rPr lang="en-US" altLang="en-US" sz="2000" b="1" smtClean="0">
                <a:solidFill>
                  <a:srgbClr val="FF0000"/>
                </a:solidFill>
                <a:effectLst>
                  <a:outerShdw blurRad="38100" dist="38100" dir="2700000" algn="tl">
                    <a:srgbClr val="C0C0C0"/>
                  </a:outerShdw>
                </a:effectLst>
              </a:rPr>
              <a:t> </a:t>
            </a:r>
          </a:p>
          <a:p>
            <a:pPr marL="990600" lvl="1" indent="-533400" eaLnBrk="1" hangingPunct="1">
              <a:buClr>
                <a:srgbClr val="0000FF"/>
              </a:buClr>
              <a:buFont typeface="Wingdings" pitchFamily="2" charset="2"/>
              <a:buChar char="v"/>
              <a:tabLst>
                <a:tab pos="2743200" algn="l"/>
              </a:tabLst>
              <a:defRPr/>
            </a:pPr>
            <a:r>
              <a:rPr lang="en-US" altLang="en-US" sz="2000" b="1" smtClean="0">
                <a:solidFill>
                  <a:srgbClr val="FF0000"/>
                </a:solidFill>
                <a:effectLst>
                  <a:outerShdw blurRad="38100" dist="38100" dir="2700000" algn="tl">
                    <a:srgbClr val="C0C0C0"/>
                  </a:outerShdw>
                </a:effectLst>
              </a:rPr>
              <a:t>Anaphase, </a:t>
            </a:r>
            <a:r>
              <a:rPr lang="ar-EG" altLang="en-US" sz="2000" smtClean="0">
                <a:effectLst>
                  <a:outerShdw blurRad="38100" dist="38100" dir="2700000" algn="tl">
                    <a:srgbClr val="C0C0C0"/>
                  </a:outerShdw>
                </a:effectLst>
              </a:rPr>
              <a:t>الإنفصالية</a:t>
            </a:r>
            <a:r>
              <a:rPr lang="en-US" altLang="en-US" sz="2000" b="1" smtClean="0">
                <a:solidFill>
                  <a:srgbClr val="FF0000"/>
                </a:solidFill>
                <a:effectLst>
                  <a:outerShdw blurRad="38100" dist="38100" dir="2700000" algn="tl">
                    <a:srgbClr val="C0C0C0"/>
                  </a:outerShdw>
                </a:effectLst>
              </a:rPr>
              <a:t> </a:t>
            </a:r>
          </a:p>
          <a:p>
            <a:pPr marL="990600" lvl="1" indent="-533400" eaLnBrk="1" hangingPunct="1">
              <a:buClr>
                <a:srgbClr val="0000FF"/>
              </a:buClr>
              <a:buFont typeface="Wingdings" pitchFamily="2" charset="2"/>
              <a:buChar char="v"/>
              <a:tabLst>
                <a:tab pos="2743200" algn="l"/>
              </a:tabLst>
              <a:defRPr/>
            </a:pPr>
            <a:r>
              <a:rPr lang="en-US" altLang="en-US" sz="2000" b="1" smtClean="0">
                <a:solidFill>
                  <a:srgbClr val="FF0000"/>
                </a:solidFill>
                <a:effectLst>
                  <a:outerShdw blurRad="38100" dist="38100" dir="2700000" algn="tl">
                    <a:srgbClr val="C0C0C0"/>
                  </a:outerShdw>
                </a:effectLst>
              </a:rPr>
              <a:t>Telophase</a:t>
            </a:r>
            <a:r>
              <a:rPr lang="en-US" altLang="en-US" sz="2400" b="1" smtClean="0">
                <a:solidFill>
                  <a:srgbClr val="000000"/>
                </a:solidFill>
                <a:effectLst>
                  <a:outerShdw blurRad="38100" dist="38100" dir="2700000" algn="tl">
                    <a:srgbClr val="C0C0C0"/>
                  </a:outerShdw>
                </a:effectLst>
              </a:rPr>
              <a:t>.</a:t>
            </a:r>
            <a:r>
              <a:rPr lang="en-US" altLang="en-US" sz="2400" smtClean="0">
                <a:solidFill>
                  <a:srgbClr val="000000"/>
                </a:solidFill>
              </a:rPr>
              <a:t> </a:t>
            </a:r>
            <a:r>
              <a:rPr lang="ar-EG" altLang="en-US" sz="2000" smtClean="0">
                <a:solidFill>
                  <a:srgbClr val="000000"/>
                </a:solidFill>
              </a:rPr>
              <a:t>الإنتهائية</a:t>
            </a:r>
            <a:endParaRPr lang="en-US" altLang="en-US" sz="2400" b="1" smtClean="0">
              <a:solidFill>
                <a:srgbClr val="000000"/>
              </a:solidFill>
              <a:effectLst>
                <a:outerShdw blurRad="38100" dist="38100" dir="2700000" algn="tl">
                  <a:srgbClr val="C0C0C0"/>
                </a:outerShdw>
              </a:effectLst>
            </a:endParaRPr>
          </a:p>
        </p:txBody>
      </p:sp>
      <p:sp>
        <p:nvSpPr>
          <p:cNvPr id="18436" name="Rectangle 4"/>
          <p:cNvSpPr>
            <a:spLocks noChangeArrowheads="1"/>
          </p:cNvSpPr>
          <p:nvPr/>
        </p:nvSpPr>
        <p:spPr bwMode="auto">
          <a:xfrm>
            <a:off x="152400" y="3048000"/>
            <a:ext cx="4038600" cy="2955925"/>
          </a:xfrm>
          <a:prstGeom prst="rect">
            <a:avLst/>
          </a:prstGeom>
          <a:noFill/>
          <a:ln w="9525">
            <a:noFill/>
            <a:miter lim="800000"/>
            <a:headEnd/>
            <a:tailEnd/>
          </a:ln>
          <a:effectLst/>
        </p:spPr>
        <p:txBody>
          <a:bodyPr>
            <a:spAutoFit/>
          </a:bodyPr>
          <a:lstStyle/>
          <a:p>
            <a:pPr marL="342900" indent="-342900">
              <a:spcBef>
                <a:spcPct val="20000"/>
              </a:spcBef>
              <a:buClr>
                <a:srgbClr val="339933"/>
              </a:buClr>
              <a:buFontTx/>
              <a:buChar char="•"/>
              <a:tabLst>
                <a:tab pos="2743200" algn="l"/>
              </a:tabLst>
              <a:defRPr/>
            </a:pPr>
            <a:r>
              <a:rPr lang="en-US" altLang="en-US" sz="2000" b="1">
                <a:solidFill>
                  <a:srgbClr val="000000"/>
                </a:solidFill>
                <a:effectLst>
                  <a:outerShdw blurRad="38100" dist="38100" dir="2700000" algn="tl">
                    <a:srgbClr val="C0C0C0"/>
                  </a:outerShdw>
                </a:effectLst>
              </a:rPr>
              <a:t>By late interphase (</a:t>
            </a:r>
            <a:r>
              <a:rPr lang="en-US" altLang="en-US" sz="2000" b="1">
                <a:solidFill>
                  <a:srgbClr val="FF0000"/>
                </a:solidFill>
                <a:effectLst>
                  <a:outerShdw blurRad="38100" dist="38100" dir="2700000" algn="tl">
                    <a:srgbClr val="C0C0C0"/>
                  </a:outerShdw>
                </a:effectLst>
              </a:rPr>
              <a:t>G2</a:t>
            </a:r>
            <a:r>
              <a:rPr lang="en-US" altLang="en-US" sz="2000" b="1">
                <a:solidFill>
                  <a:srgbClr val="000000"/>
                </a:solidFill>
                <a:effectLst>
                  <a:outerShdw blurRad="38100" dist="38100" dir="2700000" algn="tl">
                    <a:srgbClr val="C0C0C0"/>
                  </a:outerShdw>
                </a:effectLst>
              </a:rPr>
              <a:t>), the chromosomes have been duplicated </a:t>
            </a:r>
            <a:r>
              <a:rPr lang="ar-EG" altLang="en-US">
                <a:solidFill>
                  <a:srgbClr val="000000"/>
                </a:solidFill>
                <a:effectLst>
                  <a:outerShdw blurRad="38100" dist="38100" dir="2700000" algn="tl">
                    <a:srgbClr val="C0C0C0"/>
                  </a:outerShdw>
                </a:effectLst>
              </a:rPr>
              <a:t>تضاعفت</a:t>
            </a:r>
            <a:r>
              <a:rPr lang="en-US" altLang="en-US" sz="2000" b="1">
                <a:solidFill>
                  <a:srgbClr val="000000"/>
                </a:solidFill>
                <a:effectLst>
                  <a:outerShdw blurRad="38100" dist="38100" dir="2700000" algn="tl">
                    <a:srgbClr val="C0C0C0"/>
                  </a:outerShdw>
                </a:effectLst>
              </a:rPr>
              <a:t> but are loosely packed.</a:t>
            </a:r>
          </a:p>
          <a:p>
            <a:pPr marL="342900" indent="-342900">
              <a:spcBef>
                <a:spcPct val="20000"/>
              </a:spcBef>
              <a:buClr>
                <a:srgbClr val="339933"/>
              </a:buClr>
              <a:tabLst>
                <a:tab pos="2743200" algn="l"/>
              </a:tabLst>
              <a:defRPr/>
            </a:pPr>
            <a:endParaRPr lang="en-US" altLang="en-US" sz="2000" b="1">
              <a:solidFill>
                <a:srgbClr val="000000"/>
              </a:solidFill>
              <a:effectLst>
                <a:outerShdw blurRad="38100" dist="38100" dir="2700000" algn="tl">
                  <a:srgbClr val="C0C0C0"/>
                </a:outerShdw>
              </a:effectLst>
            </a:endParaRPr>
          </a:p>
          <a:p>
            <a:pPr marL="342900" indent="-342900">
              <a:spcBef>
                <a:spcPct val="20000"/>
              </a:spcBef>
              <a:buClr>
                <a:srgbClr val="339933"/>
              </a:buClr>
              <a:buFontTx/>
              <a:buChar char="•"/>
              <a:tabLst>
                <a:tab pos="2743200" algn="l"/>
              </a:tabLst>
              <a:defRPr/>
            </a:pPr>
            <a:r>
              <a:rPr lang="en-US" altLang="en-US" sz="2000" b="1">
                <a:solidFill>
                  <a:srgbClr val="000000"/>
                </a:solidFill>
                <a:effectLst>
                  <a:outerShdw blurRad="38100" dist="38100" dir="2700000" algn="tl">
                    <a:srgbClr val="C0C0C0"/>
                  </a:outerShdw>
                </a:effectLst>
              </a:rPr>
              <a:t>The centrosomes have been duplicated and begin to organize microtubules into an aster (“star”).</a:t>
            </a:r>
          </a:p>
        </p:txBody>
      </p:sp>
      <p:sp>
        <p:nvSpPr>
          <p:cNvPr id="18437" name="Rectangle 5"/>
          <p:cNvSpPr>
            <a:spLocks noChangeArrowheads="1"/>
          </p:cNvSpPr>
          <p:nvPr/>
        </p:nvSpPr>
        <p:spPr bwMode="auto">
          <a:xfrm>
            <a:off x="5638800" y="6272213"/>
            <a:ext cx="1198563" cy="290512"/>
          </a:xfrm>
          <a:prstGeom prst="rect">
            <a:avLst/>
          </a:prstGeom>
          <a:noFill/>
          <a:ln w="9525">
            <a:noFill/>
            <a:miter lim="800000"/>
            <a:headEnd/>
            <a:tailEnd/>
          </a:ln>
          <a:effectLst/>
        </p:spPr>
        <p:txBody>
          <a:bodyPr wrap="none">
            <a:spAutoFit/>
          </a:bodyPr>
          <a:lstStyle/>
          <a:p>
            <a:pPr eaLnBrk="0" hangingPunct="0">
              <a:defRPr/>
            </a:pPr>
            <a:r>
              <a:rPr lang="en-US" sz="1300" b="1">
                <a:effectLst>
                  <a:outerShdw blurRad="38100" dist="38100" dir="2700000" algn="tl">
                    <a:srgbClr val="C0C0C0"/>
                  </a:outerShdw>
                </a:effectLst>
                <a:latin typeface="Times" pitchFamily="18" charset="0"/>
              </a:rPr>
              <a:t>Fig. 12.5a, 218</a:t>
            </a:r>
          </a:p>
        </p:txBody>
      </p:sp>
    </p:spTree>
    <p:extLst>
      <p:ext uri="{BB962C8B-B14F-4D97-AF65-F5344CB8AC3E}">
        <p14:creationId xmlns:p14="http://schemas.microsoft.com/office/powerpoint/2010/main" val="16983155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434">
                                            <p:txEl>
                                              <p:pRg st="0" end="0"/>
                                            </p:txEl>
                                          </p:spTgt>
                                        </p:tgtEl>
                                        <p:attrNameLst>
                                          <p:attrName>style.visibility</p:attrName>
                                        </p:attrNameLst>
                                      </p:cBhvr>
                                      <p:to>
                                        <p:strVal val="visible"/>
                                      </p:to>
                                    </p:set>
                                    <p:animEffect transition="in" filter="wipe(left)">
                                      <p:cBhvr>
                                        <p:cTn id="7" dur="500"/>
                                        <p:tgtEl>
                                          <p:spTgt spid="1843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3" presetClass="entr" presetSubtype="16" fill="hold" grpId="0" nodeType="clickEffect">
                                  <p:stCondLst>
                                    <p:cond delay="0"/>
                                  </p:stCondLst>
                                  <p:childTnLst>
                                    <p:set>
                                      <p:cBhvr>
                                        <p:cTn id="11" dur="1" fill="hold">
                                          <p:stCondLst>
                                            <p:cond delay="0"/>
                                          </p:stCondLst>
                                        </p:cTn>
                                        <p:tgtEl>
                                          <p:spTgt spid="18434">
                                            <p:txEl>
                                              <p:pRg st="1" end="1"/>
                                            </p:txEl>
                                          </p:spTgt>
                                        </p:tgtEl>
                                        <p:attrNameLst>
                                          <p:attrName>style.visibility</p:attrName>
                                        </p:attrNameLst>
                                      </p:cBhvr>
                                      <p:to>
                                        <p:strVal val="visible"/>
                                      </p:to>
                                    </p:set>
                                    <p:anim calcmode="lin" valueType="num">
                                      <p:cBhvr>
                                        <p:cTn id="12" dur="500" fill="hold"/>
                                        <p:tgtEl>
                                          <p:spTgt spid="18434">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18434">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3" presetClass="entr" presetSubtype="16" fill="hold" grpId="0" nodeType="clickEffect">
                                  <p:stCondLst>
                                    <p:cond delay="0"/>
                                  </p:stCondLst>
                                  <p:childTnLst>
                                    <p:set>
                                      <p:cBhvr>
                                        <p:cTn id="17" dur="1" fill="hold">
                                          <p:stCondLst>
                                            <p:cond delay="0"/>
                                          </p:stCondLst>
                                        </p:cTn>
                                        <p:tgtEl>
                                          <p:spTgt spid="18434">
                                            <p:txEl>
                                              <p:pRg st="2" end="2"/>
                                            </p:txEl>
                                          </p:spTgt>
                                        </p:tgtEl>
                                        <p:attrNameLst>
                                          <p:attrName>style.visibility</p:attrName>
                                        </p:attrNameLst>
                                      </p:cBhvr>
                                      <p:to>
                                        <p:strVal val="visible"/>
                                      </p:to>
                                    </p:set>
                                    <p:anim calcmode="lin" valueType="num">
                                      <p:cBhvr>
                                        <p:cTn id="18" dur="500" fill="hold"/>
                                        <p:tgtEl>
                                          <p:spTgt spid="18434">
                                            <p:txEl>
                                              <p:pRg st="2" end="2"/>
                                            </p:txEl>
                                          </p:spTgt>
                                        </p:tgtEl>
                                        <p:attrNameLst>
                                          <p:attrName>ppt_w</p:attrName>
                                        </p:attrNameLst>
                                      </p:cBhvr>
                                      <p:tavLst>
                                        <p:tav tm="0">
                                          <p:val>
                                            <p:fltVal val="0"/>
                                          </p:val>
                                        </p:tav>
                                        <p:tav tm="100000">
                                          <p:val>
                                            <p:strVal val="#ppt_w"/>
                                          </p:val>
                                        </p:tav>
                                      </p:tavLst>
                                    </p:anim>
                                    <p:anim calcmode="lin" valueType="num">
                                      <p:cBhvr>
                                        <p:cTn id="19" dur="500" fill="hold"/>
                                        <p:tgtEl>
                                          <p:spTgt spid="18434">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3" presetClass="entr" presetSubtype="16" fill="hold" grpId="0" nodeType="clickEffect">
                                  <p:stCondLst>
                                    <p:cond delay="0"/>
                                  </p:stCondLst>
                                  <p:childTnLst>
                                    <p:set>
                                      <p:cBhvr>
                                        <p:cTn id="23" dur="1" fill="hold">
                                          <p:stCondLst>
                                            <p:cond delay="0"/>
                                          </p:stCondLst>
                                        </p:cTn>
                                        <p:tgtEl>
                                          <p:spTgt spid="18434">
                                            <p:txEl>
                                              <p:pRg st="3" end="3"/>
                                            </p:txEl>
                                          </p:spTgt>
                                        </p:tgtEl>
                                        <p:attrNameLst>
                                          <p:attrName>style.visibility</p:attrName>
                                        </p:attrNameLst>
                                      </p:cBhvr>
                                      <p:to>
                                        <p:strVal val="visible"/>
                                      </p:to>
                                    </p:set>
                                    <p:anim calcmode="lin" valueType="num">
                                      <p:cBhvr>
                                        <p:cTn id="24" dur="500" fill="hold"/>
                                        <p:tgtEl>
                                          <p:spTgt spid="18434">
                                            <p:txEl>
                                              <p:pRg st="3" end="3"/>
                                            </p:txEl>
                                          </p:spTgt>
                                        </p:tgtEl>
                                        <p:attrNameLst>
                                          <p:attrName>ppt_w</p:attrName>
                                        </p:attrNameLst>
                                      </p:cBhvr>
                                      <p:tavLst>
                                        <p:tav tm="0">
                                          <p:val>
                                            <p:fltVal val="0"/>
                                          </p:val>
                                        </p:tav>
                                        <p:tav tm="100000">
                                          <p:val>
                                            <p:strVal val="#ppt_w"/>
                                          </p:val>
                                        </p:tav>
                                      </p:tavLst>
                                    </p:anim>
                                    <p:anim calcmode="lin" valueType="num">
                                      <p:cBhvr>
                                        <p:cTn id="25" dur="500" fill="hold"/>
                                        <p:tgtEl>
                                          <p:spTgt spid="18434">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3" presetClass="entr" presetSubtype="16" fill="hold" grpId="0" nodeType="clickEffect">
                                  <p:stCondLst>
                                    <p:cond delay="0"/>
                                  </p:stCondLst>
                                  <p:childTnLst>
                                    <p:set>
                                      <p:cBhvr>
                                        <p:cTn id="29" dur="1" fill="hold">
                                          <p:stCondLst>
                                            <p:cond delay="0"/>
                                          </p:stCondLst>
                                        </p:cTn>
                                        <p:tgtEl>
                                          <p:spTgt spid="18434">
                                            <p:txEl>
                                              <p:pRg st="4" end="4"/>
                                            </p:txEl>
                                          </p:spTgt>
                                        </p:tgtEl>
                                        <p:attrNameLst>
                                          <p:attrName>style.visibility</p:attrName>
                                        </p:attrNameLst>
                                      </p:cBhvr>
                                      <p:to>
                                        <p:strVal val="visible"/>
                                      </p:to>
                                    </p:set>
                                    <p:anim calcmode="lin" valueType="num">
                                      <p:cBhvr>
                                        <p:cTn id="30" dur="500" fill="hold"/>
                                        <p:tgtEl>
                                          <p:spTgt spid="18434">
                                            <p:txEl>
                                              <p:pRg st="4" end="4"/>
                                            </p:txEl>
                                          </p:spTgt>
                                        </p:tgtEl>
                                        <p:attrNameLst>
                                          <p:attrName>ppt_w</p:attrName>
                                        </p:attrNameLst>
                                      </p:cBhvr>
                                      <p:tavLst>
                                        <p:tav tm="0">
                                          <p:val>
                                            <p:fltVal val="0"/>
                                          </p:val>
                                        </p:tav>
                                        <p:tav tm="100000">
                                          <p:val>
                                            <p:strVal val="#ppt_w"/>
                                          </p:val>
                                        </p:tav>
                                      </p:tavLst>
                                    </p:anim>
                                    <p:anim calcmode="lin" valueType="num">
                                      <p:cBhvr>
                                        <p:cTn id="31" dur="500" fill="hold"/>
                                        <p:tgtEl>
                                          <p:spTgt spid="18434">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23" presetClass="entr" presetSubtype="16" fill="hold" grpId="0" nodeType="clickEffect">
                                  <p:stCondLst>
                                    <p:cond delay="0"/>
                                  </p:stCondLst>
                                  <p:childTnLst>
                                    <p:set>
                                      <p:cBhvr>
                                        <p:cTn id="35" dur="1" fill="hold">
                                          <p:stCondLst>
                                            <p:cond delay="0"/>
                                          </p:stCondLst>
                                        </p:cTn>
                                        <p:tgtEl>
                                          <p:spTgt spid="18434">
                                            <p:txEl>
                                              <p:pRg st="5" end="5"/>
                                            </p:txEl>
                                          </p:spTgt>
                                        </p:tgtEl>
                                        <p:attrNameLst>
                                          <p:attrName>style.visibility</p:attrName>
                                        </p:attrNameLst>
                                      </p:cBhvr>
                                      <p:to>
                                        <p:strVal val="visible"/>
                                      </p:to>
                                    </p:set>
                                    <p:anim calcmode="lin" valueType="num">
                                      <p:cBhvr>
                                        <p:cTn id="36" dur="500" fill="hold"/>
                                        <p:tgtEl>
                                          <p:spTgt spid="18434">
                                            <p:txEl>
                                              <p:pRg st="5" end="5"/>
                                            </p:txEl>
                                          </p:spTgt>
                                        </p:tgtEl>
                                        <p:attrNameLst>
                                          <p:attrName>ppt_w</p:attrName>
                                        </p:attrNameLst>
                                      </p:cBhvr>
                                      <p:tavLst>
                                        <p:tav tm="0">
                                          <p:val>
                                            <p:fltVal val="0"/>
                                          </p:val>
                                        </p:tav>
                                        <p:tav tm="100000">
                                          <p:val>
                                            <p:strVal val="#ppt_w"/>
                                          </p:val>
                                        </p:tav>
                                      </p:tavLst>
                                    </p:anim>
                                    <p:anim calcmode="lin" valueType="num">
                                      <p:cBhvr>
                                        <p:cTn id="37" dur="500" fill="hold"/>
                                        <p:tgtEl>
                                          <p:spTgt spid="18434">
                                            <p:txEl>
                                              <p:pRg st="5" end="5"/>
                                            </p:txEl>
                                          </p:spTgt>
                                        </p:tgtEl>
                                        <p:attrNameLst>
                                          <p:attrName>ppt_h</p:attrName>
                                        </p:attrNameLst>
                                      </p:cBhvr>
                                      <p:tavLst>
                                        <p:tav tm="0">
                                          <p:val>
                                            <p:fltVal val="0"/>
                                          </p:val>
                                        </p:tav>
                                        <p:tav tm="100000">
                                          <p:val>
                                            <p:strVal val="#ppt_h"/>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23" presetClass="entr" presetSubtype="16" fill="hold" grpId="0" nodeType="clickEffect">
                                  <p:stCondLst>
                                    <p:cond delay="0"/>
                                  </p:stCondLst>
                                  <p:childTnLst>
                                    <p:set>
                                      <p:cBhvr>
                                        <p:cTn id="41" dur="1" fill="hold">
                                          <p:stCondLst>
                                            <p:cond delay="0"/>
                                          </p:stCondLst>
                                        </p:cTn>
                                        <p:tgtEl>
                                          <p:spTgt spid="18436">
                                            <p:txEl>
                                              <p:pRg st="0" end="0"/>
                                            </p:txEl>
                                          </p:spTgt>
                                        </p:tgtEl>
                                        <p:attrNameLst>
                                          <p:attrName>style.visibility</p:attrName>
                                        </p:attrNameLst>
                                      </p:cBhvr>
                                      <p:to>
                                        <p:strVal val="visible"/>
                                      </p:to>
                                    </p:set>
                                    <p:anim calcmode="lin" valueType="num">
                                      <p:cBhvr>
                                        <p:cTn id="42" dur="500" fill="hold"/>
                                        <p:tgtEl>
                                          <p:spTgt spid="18436">
                                            <p:txEl>
                                              <p:pRg st="0" end="0"/>
                                            </p:txEl>
                                          </p:spTgt>
                                        </p:tgtEl>
                                        <p:attrNameLst>
                                          <p:attrName>ppt_w</p:attrName>
                                        </p:attrNameLst>
                                      </p:cBhvr>
                                      <p:tavLst>
                                        <p:tav tm="0">
                                          <p:val>
                                            <p:fltVal val="0"/>
                                          </p:val>
                                        </p:tav>
                                        <p:tav tm="100000">
                                          <p:val>
                                            <p:strVal val="#ppt_w"/>
                                          </p:val>
                                        </p:tav>
                                      </p:tavLst>
                                    </p:anim>
                                    <p:anim calcmode="lin" valueType="num">
                                      <p:cBhvr>
                                        <p:cTn id="43" dur="500" fill="hold"/>
                                        <p:tgtEl>
                                          <p:spTgt spid="18436">
                                            <p:txEl>
                                              <p:pRg st="0" end="0"/>
                                            </p:txEl>
                                          </p:spTgt>
                                        </p:tgtEl>
                                        <p:attrNameLst>
                                          <p:attrName>ppt_h</p:attrName>
                                        </p:attrNameLst>
                                      </p:cBhvr>
                                      <p:tavLst>
                                        <p:tav tm="0">
                                          <p:val>
                                            <p:fltVal val="0"/>
                                          </p:val>
                                        </p:tav>
                                        <p:tav tm="100000">
                                          <p:val>
                                            <p:strVal val="#ppt_h"/>
                                          </p:val>
                                        </p:tav>
                                      </p:tavLst>
                                    </p:anim>
                                  </p:childTnLst>
                                </p:cTn>
                              </p:par>
                            </p:childTnLst>
                          </p:cTn>
                        </p:par>
                        <p:par>
                          <p:cTn id="44" fill="hold" nodeType="afterGroup">
                            <p:stCondLst>
                              <p:cond delay="500"/>
                            </p:stCondLst>
                            <p:childTnLst>
                              <p:par>
                                <p:cTn id="45" presetID="23" presetClass="entr" presetSubtype="16" fill="hold" nodeType="afterEffect">
                                  <p:stCondLst>
                                    <p:cond delay="0"/>
                                  </p:stCondLst>
                                  <p:childTnLst>
                                    <p:set>
                                      <p:cBhvr>
                                        <p:cTn id="46" dur="1" fill="hold">
                                          <p:stCondLst>
                                            <p:cond delay="0"/>
                                          </p:stCondLst>
                                        </p:cTn>
                                        <p:tgtEl>
                                          <p:spTgt spid="18438"/>
                                        </p:tgtEl>
                                        <p:attrNameLst>
                                          <p:attrName>style.visibility</p:attrName>
                                        </p:attrNameLst>
                                      </p:cBhvr>
                                      <p:to>
                                        <p:strVal val="visible"/>
                                      </p:to>
                                    </p:set>
                                    <p:anim calcmode="lin" valueType="num">
                                      <p:cBhvr>
                                        <p:cTn id="47" dur="1000" fill="hold"/>
                                        <p:tgtEl>
                                          <p:spTgt spid="18438"/>
                                        </p:tgtEl>
                                        <p:attrNameLst>
                                          <p:attrName>ppt_w</p:attrName>
                                        </p:attrNameLst>
                                      </p:cBhvr>
                                      <p:tavLst>
                                        <p:tav tm="0">
                                          <p:val>
                                            <p:fltVal val="0"/>
                                          </p:val>
                                        </p:tav>
                                        <p:tav tm="100000">
                                          <p:val>
                                            <p:strVal val="#ppt_w"/>
                                          </p:val>
                                        </p:tav>
                                      </p:tavLst>
                                    </p:anim>
                                    <p:anim calcmode="lin" valueType="num">
                                      <p:cBhvr>
                                        <p:cTn id="48" dur="1000" fill="hold"/>
                                        <p:tgtEl>
                                          <p:spTgt spid="18438"/>
                                        </p:tgtEl>
                                        <p:attrNameLst>
                                          <p:attrName>ppt_h</p:attrName>
                                        </p:attrNameLst>
                                      </p:cBhvr>
                                      <p:tavLst>
                                        <p:tav tm="0">
                                          <p:val>
                                            <p:fltVal val="0"/>
                                          </p:val>
                                        </p:tav>
                                        <p:tav tm="100000">
                                          <p:val>
                                            <p:strVal val="#ppt_h"/>
                                          </p:val>
                                        </p:tav>
                                      </p:tavLst>
                                    </p:anim>
                                  </p:childTnLst>
                                </p:cTn>
                              </p:par>
                            </p:childTnLst>
                          </p:cTn>
                        </p:par>
                      </p:childTnLst>
                    </p:cTn>
                  </p:par>
                  <p:par>
                    <p:cTn id="49" fill="hold" nodeType="clickPar">
                      <p:stCondLst>
                        <p:cond delay="indefinite"/>
                      </p:stCondLst>
                      <p:childTnLst>
                        <p:par>
                          <p:cTn id="50" fill="hold" nodeType="withGroup">
                            <p:stCondLst>
                              <p:cond delay="0"/>
                            </p:stCondLst>
                            <p:childTnLst>
                              <p:par>
                                <p:cTn id="51" presetID="23" presetClass="entr" presetSubtype="16" fill="hold" grpId="0" nodeType="clickEffect">
                                  <p:stCondLst>
                                    <p:cond delay="0"/>
                                  </p:stCondLst>
                                  <p:childTnLst>
                                    <p:set>
                                      <p:cBhvr>
                                        <p:cTn id="52" dur="1" fill="hold">
                                          <p:stCondLst>
                                            <p:cond delay="0"/>
                                          </p:stCondLst>
                                        </p:cTn>
                                        <p:tgtEl>
                                          <p:spTgt spid="18436">
                                            <p:txEl>
                                              <p:pRg st="2" end="2"/>
                                            </p:txEl>
                                          </p:spTgt>
                                        </p:tgtEl>
                                        <p:attrNameLst>
                                          <p:attrName>style.visibility</p:attrName>
                                        </p:attrNameLst>
                                      </p:cBhvr>
                                      <p:to>
                                        <p:strVal val="visible"/>
                                      </p:to>
                                    </p:set>
                                    <p:anim calcmode="lin" valueType="num">
                                      <p:cBhvr>
                                        <p:cTn id="53" dur="500" fill="hold"/>
                                        <p:tgtEl>
                                          <p:spTgt spid="18436">
                                            <p:txEl>
                                              <p:pRg st="2" end="2"/>
                                            </p:txEl>
                                          </p:spTgt>
                                        </p:tgtEl>
                                        <p:attrNameLst>
                                          <p:attrName>ppt_w</p:attrName>
                                        </p:attrNameLst>
                                      </p:cBhvr>
                                      <p:tavLst>
                                        <p:tav tm="0">
                                          <p:val>
                                            <p:fltVal val="0"/>
                                          </p:val>
                                        </p:tav>
                                        <p:tav tm="100000">
                                          <p:val>
                                            <p:strVal val="#ppt_w"/>
                                          </p:val>
                                        </p:tav>
                                      </p:tavLst>
                                    </p:anim>
                                    <p:anim calcmode="lin" valueType="num">
                                      <p:cBhvr>
                                        <p:cTn id="54" dur="500" fill="hold"/>
                                        <p:tgtEl>
                                          <p:spTgt spid="18436">
                                            <p:txEl>
                                              <p:pRg st="2" end="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build="p" bldLvl="5"/>
      <p:bldP spid="18436"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fld id="{15567BCB-097B-4BA6-9BDA-B71BA455CA28}" type="slidenum">
              <a:rPr lang="ar-SA" altLang="en-US" sz="1400" smtClean="0"/>
              <a:pPr eaLnBrk="1" hangingPunct="1">
                <a:spcBef>
                  <a:spcPct val="0"/>
                </a:spcBef>
                <a:buFontTx/>
                <a:buNone/>
              </a:pPr>
              <a:t>26</a:t>
            </a:fld>
            <a:endParaRPr lang="en-GB" altLang="en-US" sz="1400" smtClean="0"/>
          </a:p>
        </p:txBody>
      </p:sp>
      <p:sp>
        <p:nvSpPr>
          <p:cNvPr id="17411" name="Rectangle 8"/>
          <p:cNvSpPr>
            <a:spLocks noChangeArrowheads="1"/>
          </p:cNvSpPr>
          <p:nvPr/>
        </p:nvSpPr>
        <p:spPr bwMode="auto">
          <a:xfrm>
            <a:off x="6324600" y="14288"/>
            <a:ext cx="2667000" cy="6800850"/>
          </a:xfrm>
          <a:prstGeom prst="rect">
            <a:avLst/>
          </a:prstGeom>
          <a:solidFill>
            <a:srgbClr val="0000FF"/>
          </a:solidFill>
          <a:ln w="9525">
            <a:solidFill>
              <a:schemeClr val="tx1"/>
            </a:solidFill>
            <a:miter lim="800000"/>
            <a:headEnd/>
            <a:tailEnd/>
          </a:ln>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sp>
        <p:nvSpPr>
          <p:cNvPr id="20482" name="Rectangle 2"/>
          <p:cNvSpPr>
            <a:spLocks noGrp="1" noChangeArrowheads="1"/>
          </p:cNvSpPr>
          <p:nvPr>
            <p:ph type="body" idx="1"/>
          </p:nvPr>
        </p:nvSpPr>
        <p:spPr>
          <a:xfrm>
            <a:off x="228600" y="531813"/>
            <a:ext cx="5791200" cy="5487987"/>
          </a:xfrm>
        </p:spPr>
        <p:txBody>
          <a:bodyPr>
            <a:spAutoFit/>
          </a:bodyPr>
          <a:lstStyle/>
          <a:p>
            <a:pPr marL="609600" indent="-609600" algn="just" eaLnBrk="1" hangingPunct="1">
              <a:buClr>
                <a:srgbClr val="FF0000"/>
              </a:buClr>
              <a:buFont typeface="Wingdings" pitchFamily="2" charset="2"/>
              <a:buAutoNum type="arabicParenR"/>
              <a:tabLst>
                <a:tab pos="2743200" algn="l"/>
              </a:tabLst>
              <a:defRPr/>
            </a:pPr>
            <a:r>
              <a:rPr lang="en-US" altLang="en-US" sz="2000" b="1" u="sng" smtClean="0">
                <a:solidFill>
                  <a:srgbClr val="FF0000"/>
                </a:solidFill>
                <a:effectLst>
                  <a:outerShdw blurRad="38100" dist="38100" dir="2700000" algn="tl">
                    <a:srgbClr val="C0C0C0"/>
                  </a:outerShdw>
                </a:effectLst>
              </a:rPr>
              <a:t>Prophase</a:t>
            </a:r>
            <a:r>
              <a:rPr lang="en-US" altLang="en-US" sz="1800" b="1" smtClean="0">
                <a:solidFill>
                  <a:srgbClr val="000000"/>
                </a:solidFill>
                <a:effectLst>
                  <a:outerShdw blurRad="38100" dist="38100" dir="2700000" algn="tl">
                    <a:srgbClr val="C0C0C0"/>
                  </a:outerShdw>
                </a:effectLst>
              </a:rPr>
              <a:t>, </a:t>
            </a:r>
            <a:r>
              <a:rPr lang="ar-EG" altLang="en-US" sz="1800" smtClean="0"/>
              <a:t>التمهيدية</a:t>
            </a:r>
            <a:r>
              <a:rPr lang="en-US" altLang="en-US" sz="2400" b="1" smtClean="0">
                <a:solidFill>
                  <a:srgbClr val="FF0000"/>
                </a:solidFill>
                <a:effectLst>
                  <a:outerShdw blurRad="38100" dist="38100" dir="2700000" algn="tl">
                    <a:srgbClr val="C0C0C0"/>
                  </a:outerShdw>
                </a:effectLst>
              </a:rPr>
              <a:t> </a:t>
            </a:r>
            <a:r>
              <a:rPr lang="en-US" altLang="en-US" sz="1800" b="1" smtClean="0">
                <a:solidFill>
                  <a:srgbClr val="000000"/>
                </a:solidFill>
                <a:effectLst>
                  <a:outerShdw blurRad="38100" dist="38100" dir="2700000" algn="tl">
                    <a:srgbClr val="C0C0C0"/>
                  </a:outerShdw>
                </a:effectLst>
              </a:rPr>
              <a:t>the chromosomes are tightly coiled, with sister chromatids joined together, The nucleoli disappear. The </a:t>
            </a:r>
            <a:r>
              <a:rPr lang="en-US" altLang="en-US" sz="1800" b="1" smtClean="0">
                <a:solidFill>
                  <a:srgbClr val="0000FF"/>
                </a:solidFill>
                <a:effectLst>
                  <a:outerShdw blurRad="38100" dist="38100" dir="2700000" algn="tl">
                    <a:srgbClr val="C0C0C0"/>
                  </a:outerShdw>
                </a:effectLst>
              </a:rPr>
              <a:t>mitotic spindle begins to form</a:t>
            </a:r>
            <a:r>
              <a:rPr lang="en-US" altLang="en-US" sz="1800" b="1" smtClean="0">
                <a:solidFill>
                  <a:srgbClr val="000000"/>
                </a:solidFill>
                <a:effectLst>
                  <a:outerShdw blurRad="38100" dist="38100" dir="2700000" algn="tl">
                    <a:srgbClr val="C0C0C0"/>
                  </a:outerShdw>
                </a:effectLst>
              </a:rPr>
              <a:t> and appears to push the centrosomes away from each other towards opposite ends (poles) of the cell.</a:t>
            </a:r>
          </a:p>
          <a:p>
            <a:pPr marL="609600" indent="-609600" algn="just" eaLnBrk="1" hangingPunct="1">
              <a:buClr>
                <a:srgbClr val="FF0000"/>
              </a:buClr>
              <a:buFont typeface="Wingdings" pitchFamily="2" charset="2"/>
              <a:buNone/>
              <a:tabLst>
                <a:tab pos="2743200" algn="l"/>
              </a:tabLst>
              <a:defRPr/>
            </a:pPr>
            <a:endParaRPr lang="en-US" altLang="en-US" sz="2000" b="1" smtClean="0">
              <a:solidFill>
                <a:srgbClr val="000000"/>
              </a:solidFill>
              <a:effectLst>
                <a:outerShdw blurRad="38100" dist="38100" dir="2700000" algn="tl">
                  <a:srgbClr val="C0C0C0"/>
                </a:outerShdw>
              </a:effectLst>
            </a:endParaRPr>
          </a:p>
          <a:p>
            <a:pPr marL="609600" indent="-609600" algn="just" eaLnBrk="1" hangingPunct="1">
              <a:buClr>
                <a:srgbClr val="FF0000"/>
              </a:buClr>
              <a:buFont typeface="Wingdings" pitchFamily="2" charset="2"/>
              <a:buAutoNum type="arabicParenR" startAt="2"/>
              <a:tabLst>
                <a:tab pos="2743200" algn="l"/>
              </a:tabLst>
              <a:defRPr/>
            </a:pPr>
            <a:r>
              <a:rPr lang="en-US" altLang="en-US" sz="2000" b="1" u="sng" smtClean="0">
                <a:solidFill>
                  <a:srgbClr val="FF0000"/>
                </a:solidFill>
                <a:effectLst>
                  <a:outerShdw blurRad="38100" dist="38100" dir="2700000" algn="tl">
                    <a:srgbClr val="C0C0C0"/>
                  </a:outerShdw>
                </a:effectLst>
              </a:rPr>
              <a:t>Prometaphase</a:t>
            </a:r>
            <a:r>
              <a:rPr lang="en-US" altLang="en-US" sz="1800" b="1" smtClean="0">
                <a:solidFill>
                  <a:srgbClr val="000000"/>
                </a:solidFill>
                <a:effectLst>
                  <a:outerShdw blurRad="38100" dist="38100" dir="2700000" algn="tl">
                    <a:srgbClr val="C0C0C0"/>
                  </a:outerShdw>
                </a:effectLst>
              </a:rPr>
              <a:t>, </a:t>
            </a:r>
            <a:r>
              <a:rPr lang="ar-EG" altLang="en-US" sz="1800" smtClean="0"/>
              <a:t>قبل الإستوائية</a:t>
            </a:r>
            <a:r>
              <a:rPr lang="en-US" altLang="en-US" sz="1800" b="1" smtClean="0">
                <a:solidFill>
                  <a:srgbClr val="000000"/>
                </a:solidFill>
                <a:effectLst>
                  <a:outerShdw blurRad="38100" dist="38100" dir="2700000" algn="tl">
                    <a:srgbClr val="C0C0C0"/>
                  </a:outerShdw>
                </a:effectLst>
              </a:rPr>
              <a:t> the nuclear envelope fragments and microtubules from one pole attach to one of two </a:t>
            </a:r>
            <a:r>
              <a:rPr lang="en-US" altLang="en-US" sz="1800" b="1" smtClean="0">
                <a:solidFill>
                  <a:srgbClr val="0000FF"/>
                </a:solidFill>
                <a:effectLst>
                  <a:outerShdw blurRad="38100" dist="38100" dir="2700000" algn="tl">
                    <a:srgbClr val="C0C0C0"/>
                  </a:outerShdw>
                </a:effectLst>
              </a:rPr>
              <a:t>kinetochores</a:t>
            </a:r>
            <a:r>
              <a:rPr lang="en-US" altLang="en-US" sz="1800" b="1" smtClean="0">
                <a:solidFill>
                  <a:srgbClr val="000000"/>
                </a:solidFill>
                <a:effectLst>
                  <a:outerShdw blurRad="38100" dist="38100" dir="2700000" algn="tl">
                    <a:srgbClr val="C0C0C0"/>
                  </a:outerShdw>
                </a:effectLst>
              </a:rPr>
              <a:t> (special regions of the centromere) while microtubules from the other pole attach to the other kinetochore.</a:t>
            </a:r>
          </a:p>
          <a:p>
            <a:pPr marL="609600" indent="-609600" algn="just" eaLnBrk="1" hangingPunct="1">
              <a:buClr>
                <a:srgbClr val="FF0000"/>
              </a:buClr>
              <a:buFont typeface="Wingdings" pitchFamily="2" charset="2"/>
              <a:buNone/>
              <a:tabLst>
                <a:tab pos="2743200" algn="l"/>
              </a:tabLst>
              <a:defRPr/>
            </a:pPr>
            <a:endParaRPr lang="en-US" altLang="en-US" sz="2000" b="1" smtClean="0">
              <a:solidFill>
                <a:srgbClr val="000000"/>
              </a:solidFill>
              <a:effectLst>
                <a:outerShdw blurRad="38100" dist="38100" dir="2700000" algn="tl">
                  <a:srgbClr val="C0C0C0"/>
                </a:outerShdw>
              </a:effectLst>
            </a:endParaRPr>
          </a:p>
          <a:p>
            <a:pPr marL="609600" indent="-609600" algn="just" eaLnBrk="1" hangingPunct="1">
              <a:buClr>
                <a:srgbClr val="FF0000"/>
              </a:buClr>
              <a:buFont typeface="Wingdings" pitchFamily="2" charset="2"/>
              <a:buAutoNum type="arabicParenR" startAt="3"/>
              <a:tabLst>
                <a:tab pos="2743200" algn="l"/>
              </a:tabLst>
              <a:defRPr/>
            </a:pPr>
            <a:r>
              <a:rPr lang="en-US" altLang="en-US" sz="2000" b="1" u="sng" smtClean="0">
                <a:solidFill>
                  <a:srgbClr val="FF0000"/>
                </a:solidFill>
                <a:effectLst>
                  <a:outerShdw blurRad="38100" dist="38100" dir="2700000" algn="tl">
                    <a:srgbClr val="C0C0C0"/>
                  </a:outerShdw>
                </a:effectLst>
              </a:rPr>
              <a:t>Metaphase</a:t>
            </a:r>
            <a:r>
              <a:rPr lang="en-US" altLang="en-US" sz="1800" b="1" u="sng" smtClean="0">
                <a:solidFill>
                  <a:srgbClr val="FF0000"/>
                </a:solidFill>
                <a:effectLst>
                  <a:outerShdw blurRad="38100" dist="38100" dir="2700000" algn="tl">
                    <a:srgbClr val="C0C0C0"/>
                  </a:outerShdw>
                </a:effectLst>
              </a:rPr>
              <a:t>,</a:t>
            </a:r>
            <a:r>
              <a:rPr lang="en-US" altLang="en-US" sz="1800" b="1" smtClean="0">
                <a:solidFill>
                  <a:srgbClr val="FF0000"/>
                </a:solidFill>
                <a:effectLst>
                  <a:outerShdw blurRad="38100" dist="38100" dir="2700000" algn="tl">
                    <a:srgbClr val="C0C0C0"/>
                  </a:outerShdw>
                </a:effectLst>
              </a:rPr>
              <a:t> </a:t>
            </a:r>
            <a:r>
              <a:rPr lang="ar-EG" altLang="en-US" sz="1800" smtClean="0"/>
              <a:t>الإستوائية</a:t>
            </a:r>
            <a:r>
              <a:rPr lang="en-US" altLang="en-US" sz="1800" b="1" smtClean="0">
                <a:solidFill>
                  <a:srgbClr val="FF0000"/>
                </a:solidFill>
                <a:effectLst>
                  <a:outerShdw blurRad="38100" dist="38100" dir="2700000" algn="tl">
                    <a:srgbClr val="C0C0C0"/>
                  </a:outerShdw>
                </a:effectLst>
              </a:rPr>
              <a:t> </a:t>
            </a:r>
            <a:r>
              <a:rPr lang="en-US" altLang="en-US" sz="1800" b="1" smtClean="0">
                <a:effectLst>
                  <a:outerShdw blurRad="38100" dist="38100" dir="2700000" algn="tl">
                    <a:srgbClr val="C0C0C0"/>
                  </a:outerShdw>
                </a:effectLst>
              </a:rPr>
              <a:t>t</a:t>
            </a:r>
            <a:r>
              <a:rPr lang="en-US" altLang="en-US" sz="1800" b="1" smtClean="0">
                <a:solidFill>
                  <a:srgbClr val="000000"/>
                </a:solidFill>
                <a:effectLst>
                  <a:outerShdw blurRad="38100" dist="38100" dir="2700000" algn="tl">
                    <a:srgbClr val="C0C0C0"/>
                  </a:outerShdw>
                </a:effectLst>
              </a:rPr>
              <a:t>he spindle fibers push the sister chromatids until they are all arranged at the imaginary plane equidistant between the poles, defining metaphase.</a:t>
            </a:r>
          </a:p>
        </p:txBody>
      </p:sp>
      <p:sp>
        <p:nvSpPr>
          <p:cNvPr id="17413" name="Rectangle 4"/>
          <p:cNvSpPr>
            <a:spLocks noChangeArrowheads="1"/>
          </p:cNvSpPr>
          <p:nvPr/>
        </p:nvSpPr>
        <p:spPr bwMode="auto">
          <a:xfrm>
            <a:off x="152400" y="6491288"/>
            <a:ext cx="2433638" cy="29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spcBef>
                <a:spcPct val="0"/>
              </a:spcBef>
              <a:buFontTx/>
              <a:buNone/>
            </a:pPr>
            <a:r>
              <a:rPr lang="en-US" altLang="en-US" sz="1300" b="1">
                <a:latin typeface="Times" charset="0"/>
              </a:rPr>
              <a:t>Fig. 12.5b, C &amp; D, Page 218-219</a:t>
            </a:r>
          </a:p>
        </p:txBody>
      </p:sp>
      <p:pic>
        <p:nvPicPr>
          <p:cNvPr id="20485" name="Picture 5"/>
          <p:cNvPicPr>
            <a:picLocks noChangeAspect="1" noChangeArrowheads="1"/>
          </p:cNvPicPr>
          <p:nvPr/>
        </p:nvPicPr>
        <p:blipFill>
          <a:blip r:embed="rId2">
            <a:lum bright="6000" contrast="18000"/>
            <a:extLst>
              <a:ext uri="{28A0092B-C50C-407E-A947-70E740481C1C}">
                <a14:useLocalDpi xmlns:a14="http://schemas.microsoft.com/office/drawing/2010/main" val="0"/>
              </a:ext>
            </a:extLst>
          </a:blip>
          <a:srcRect/>
          <a:stretch>
            <a:fillRect/>
          </a:stretch>
        </p:blipFill>
        <p:spPr bwMode="auto">
          <a:xfrm>
            <a:off x="6400800" y="76200"/>
            <a:ext cx="2493963" cy="2057400"/>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20486" name="Picture 6"/>
          <p:cNvPicPr>
            <a:picLocks noChangeAspect="1" noChangeArrowheads="1"/>
          </p:cNvPicPr>
          <p:nvPr/>
        </p:nvPicPr>
        <p:blipFill>
          <a:blip r:embed="rId3">
            <a:lum bright="6000" contrast="18000"/>
            <a:extLst>
              <a:ext uri="{28A0092B-C50C-407E-A947-70E740481C1C}">
                <a14:useLocalDpi xmlns:a14="http://schemas.microsoft.com/office/drawing/2010/main" val="0"/>
              </a:ext>
            </a:extLst>
          </a:blip>
          <a:srcRect/>
          <a:stretch>
            <a:fillRect/>
          </a:stretch>
        </p:blipFill>
        <p:spPr bwMode="auto">
          <a:xfrm>
            <a:off x="6400800" y="2184400"/>
            <a:ext cx="2487613" cy="2286000"/>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20487" name="Picture 7"/>
          <p:cNvPicPr>
            <a:picLocks noChangeAspect="1" noChangeArrowheads="1"/>
          </p:cNvPicPr>
          <p:nvPr/>
        </p:nvPicPr>
        <p:blipFill>
          <a:blip r:embed="rId4">
            <a:lum bright="6000" contrast="18000"/>
            <a:extLst>
              <a:ext uri="{28A0092B-C50C-407E-A947-70E740481C1C}">
                <a14:useLocalDpi xmlns:a14="http://schemas.microsoft.com/office/drawing/2010/main" val="0"/>
              </a:ext>
            </a:extLst>
          </a:blip>
          <a:srcRect/>
          <a:stretch>
            <a:fillRect/>
          </a:stretch>
        </p:blipFill>
        <p:spPr bwMode="auto">
          <a:xfrm>
            <a:off x="6400800" y="4521200"/>
            <a:ext cx="2514600" cy="2209800"/>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0210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482">
                                            <p:txEl>
                                              <p:pRg st="0" end="0"/>
                                            </p:txEl>
                                          </p:spTgt>
                                        </p:tgtEl>
                                        <p:attrNameLst>
                                          <p:attrName>style.visibility</p:attrName>
                                        </p:attrNameLst>
                                      </p:cBhvr>
                                      <p:to>
                                        <p:strVal val="visible"/>
                                      </p:to>
                                    </p:set>
                                    <p:animEffect transition="in" filter="wipe(left)">
                                      <p:cBhvr>
                                        <p:cTn id="7" dur="500"/>
                                        <p:tgtEl>
                                          <p:spTgt spid="20482">
                                            <p:txEl>
                                              <p:pRg st="0" end="0"/>
                                            </p:txEl>
                                          </p:spTgt>
                                        </p:tgtEl>
                                      </p:cBhvr>
                                    </p:animEffect>
                                  </p:childTnLst>
                                </p:cTn>
                              </p:par>
                            </p:childTnLst>
                          </p:cTn>
                        </p:par>
                        <p:par>
                          <p:cTn id="8" fill="hold" nodeType="afterGroup">
                            <p:stCondLst>
                              <p:cond delay="500"/>
                            </p:stCondLst>
                            <p:childTnLst>
                              <p:par>
                                <p:cTn id="9" presetID="23" presetClass="entr" presetSubtype="16" fill="hold" nodeType="afterEffect">
                                  <p:stCondLst>
                                    <p:cond delay="0"/>
                                  </p:stCondLst>
                                  <p:childTnLst>
                                    <p:set>
                                      <p:cBhvr>
                                        <p:cTn id="10" dur="1" fill="hold">
                                          <p:stCondLst>
                                            <p:cond delay="0"/>
                                          </p:stCondLst>
                                        </p:cTn>
                                        <p:tgtEl>
                                          <p:spTgt spid="20485"/>
                                        </p:tgtEl>
                                        <p:attrNameLst>
                                          <p:attrName>style.visibility</p:attrName>
                                        </p:attrNameLst>
                                      </p:cBhvr>
                                      <p:to>
                                        <p:strVal val="visible"/>
                                      </p:to>
                                    </p:set>
                                    <p:anim calcmode="lin" valueType="num">
                                      <p:cBhvr>
                                        <p:cTn id="11" dur="1000" fill="hold"/>
                                        <p:tgtEl>
                                          <p:spTgt spid="20485"/>
                                        </p:tgtEl>
                                        <p:attrNameLst>
                                          <p:attrName>ppt_w</p:attrName>
                                        </p:attrNameLst>
                                      </p:cBhvr>
                                      <p:tavLst>
                                        <p:tav tm="0">
                                          <p:val>
                                            <p:fltVal val="0"/>
                                          </p:val>
                                        </p:tav>
                                        <p:tav tm="100000">
                                          <p:val>
                                            <p:strVal val="#ppt_w"/>
                                          </p:val>
                                        </p:tav>
                                      </p:tavLst>
                                    </p:anim>
                                    <p:anim calcmode="lin" valueType="num">
                                      <p:cBhvr>
                                        <p:cTn id="12" dur="1000" fill="hold"/>
                                        <p:tgtEl>
                                          <p:spTgt spid="20485"/>
                                        </p:tgtEl>
                                        <p:attrNameLst>
                                          <p:attrName>ppt_h</p:attrName>
                                        </p:attrNameLst>
                                      </p:cBhvr>
                                      <p:tavLst>
                                        <p:tav tm="0">
                                          <p:val>
                                            <p:fltVal val="0"/>
                                          </p:val>
                                        </p:tav>
                                        <p:tav tm="100000">
                                          <p:val>
                                            <p:strVal val="#ppt_h"/>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0482">
                                            <p:txEl>
                                              <p:pRg st="2" end="2"/>
                                            </p:txEl>
                                          </p:spTgt>
                                        </p:tgtEl>
                                        <p:attrNameLst>
                                          <p:attrName>style.visibility</p:attrName>
                                        </p:attrNameLst>
                                      </p:cBhvr>
                                      <p:to>
                                        <p:strVal val="visible"/>
                                      </p:to>
                                    </p:set>
                                    <p:animEffect transition="in" filter="wipe(left)">
                                      <p:cBhvr>
                                        <p:cTn id="17" dur="500"/>
                                        <p:tgtEl>
                                          <p:spTgt spid="20482">
                                            <p:txEl>
                                              <p:pRg st="2" end="2"/>
                                            </p:txEl>
                                          </p:spTgt>
                                        </p:tgtEl>
                                      </p:cBhvr>
                                    </p:animEffect>
                                  </p:childTnLst>
                                </p:cTn>
                              </p:par>
                            </p:childTnLst>
                          </p:cTn>
                        </p:par>
                        <p:par>
                          <p:cTn id="18" fill="hold" nodeType="afterGroup">
                            <p:stCondLst>
                              <p:cond delay="500"/>
                            </p:stCondLst>
                            <p:childTnLst>
                              <p:par>
                                <p:cTn id="19" presetID="23" presetClass="entr" presetSubtype="16" fill="hold" nodeType="afterEffect">
                                  <p:stCondLst>
                                    <p:cond delay="0"/>
                                  </p:stCondLst>
                                  <p:childTnLst>
                                    <p:set>
                                      <p:cBhvr>
                                        <p:cTn id="20" dur="1" fill="hold">
                                          <p:stCondLst>
                                            <p:cond delay="0"/>
                                          </p:stCondLst>
                                        </p:cTn>
                                        <p:tgtEl>
                                          <p:spTgt spid="20486"/>
                                        </p:tgtEl>
                                        <p:attrNameLst>
                                          <p:attrName>style.visibility</p:attrName>
                                        </p:attrNameLst>
                                      </p:cBhvr>
                                      <p:to>
                                        <p:strVal val="visible"/>
                                      </p:to>
                                    </p:set>
                                    <p:anim calcmode="lin" valueType="num">
                                      <p:cBhvr>
                                        <p:cTn id="21" dur="1000" fill="hold"/>
                                        <p:tgtEl>
                                          <p:spTgt spid="20486"/>
                                        </p:tgtEl>
                                        <p:attrNameLst>
                                          <p:attrName>ppt_w</p:attrName>
                                        </p:attrNameLst>
                                      </p:cBhvr>
                                      <p:tavLst>
                                        <p:tav tm="0">
                                          <p:val>
                                            <p:fltVal val="0"/>
                                          </p:val>
                                        </p:tav>
                                        <p:tav tm="100000">
                                          <p:val>
                                            <p:strVal val="#ppt_w"/>
                                          </p:val>
                                        </p:tav>
                                      </p:tavLst>
                                    </p:anim>
                                    <p:anim calcmode="lin" valueType="num">
                                      <p:cBhvr>
                                        <p:cTn id="22" dur="1000" fill="hold"/>
                                        <p:tgtEl>
                                          <p:spTgt spid="20486"/>
                                        </p:tgtEl>
                                        <p:attrNameLst>
                                          <p:attrName>ppt_h</p:attrName>
                                        </p:attrNameLst>
                                      </p:cBhvr>
                                      <p:tavLst>
                                        <p:tav tm="0">
                                          <p:val>
                                            <p:fltVal val="0"/>
                                          </p:val>
                                        </p:tav>
                                        <p:tav tm="100000">
                                          <p:val>
                                            <p:strVal val="#ppt_h"/>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0482">
                                            <p:txEl>
                                              <p:pRg st="4" end="4"/>
                                            </p:txEl>
                                          </p:spTgt>
                                        </p:tgtEl>
                                        <p:attrNameLst>
                                          <p:attrName>style.visibility</p:attrName>
                                        </p:attrNameLst>
                                      </p:cBhvr>
                                      <p:to>
                                        <p:strVal val="visible"/>
                                      </p:to>
                                    </p:set>
                                    <p:animEffect transition="in" filter="wipe(left)">
                                      <p:cBhvr>
                                        <p:cTn id="27" dur="500"/>
                                        <p:tgtEl>
                                          <p:spTgt spid="20482">
                                            <p:txEl>
                                              <p:pRg st="4" end="4"/>
                                            </p:txEl>
                                          </p:spTgt>
                                        </p:tgtEl>
                                      </p:cBhvr>
                                    </p:animEffect>
                                  </p:childTnLst>
                                </p:cTn>
                              </p:par>
                            </p:childTnLst>
                          </p:cTn>
                        </p:par>
                        <p:par>
                          <p:cTn id="28" fill="hold" nodeType="afterGroup">
                            <p:stCondLst>
                              <p:cond delay="500"/>
                            </p:stCondLst>
                            <p:childTnLst>
                              <p:par>
                                <p:cTn id="29" presetID="23" presetClass="entr" presetSubtype="16" fill="hold" nodeType="afterEffect">
                                  <p:stCondLst>
                                    <p:cond delay="0"/>
                                  </p:stCondLst>
                                  <p:childTnLst>
                                    <p:set>
                                      <p:cBhvr>
                                        <p:cTn id="30" dur="1" fill="hold">
                                          <p:stCondLst>
                                            <p:cond delay="0"/>
                                          </p:stCondLst>
                                        </p:cTn>
                                        <p:tgtEl>
                                          <p:spTgt spid="20487"/>
                                        </p:tgtEl>
                                        <p:attrNameLst>
                                          <p:attrName>style.visibility</p:attrName>
                                        </p:attrNameLst>
                                      </p:cBhvr>
                                      <p:to>
                                        <p:strVal val="visible"/>
                                      </p:to>
                                    </p:set>
                                    <p:anim calcmode="lin" valueType="num">
                                      <p:cBhvr>
                                        <p:cTn id="31" dur="1000" fill="hold"/>
                                        <p:tgtEl>
                                          <p:spTgt spid="20487"/>
                                        </p:tgtEl>
                                        <p:attrNameLst>
                                          <p:attrName>ppt_w</p:attrName>
                                        </p:attrNameLst>
                                      </p:cBhvr>
                                      <p:tavLst>
                                        <p:tav tm="0">
                                          <p:val>
                                            <p:fltVal val="0"/>
                                          </p:val>
                                        </p:tav>
                                        <p:tav tm="100000">
                                          <p:val>
                                            <p:strVal val="#ppt_w"/>
                                          </p:val>
                                        </p:tav>
                                      </p:tavLst>
                                    </p:anim>
                                    <p:anim calcmode="lin" valueType="num">
                                      <p:cBhvr>
                                        <p:cTn id="32" dur="1000" fill="hold"/>
                                        <p:tgtEl>
                                          <p:spTgt spid="2048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fld id="{B2B26EEF-050D-40A1-839F-F8227A8291D0}" type="slidenum">
              <a:rPr lang="ar-SA" altLang="en-US" sz="1400" smtClean="0"/>
              <a:pPr eaLnBrk="1" hangingPunct="1">
                <a:spcBef>
                  <a:spcPct val="0"/>
                </a:spcBef>
                <a:buFontTx/>
                <a:buNone/>
              </a:pPr>
              <a:t>27</a:t>
            </a:fld>
            <a:endParaRPr lang="en-GB" altLang="en-US" sz="1400" smtClean="0"/>
          </a:p>
        </p:txBody>
      </p:sp>
      <p:sp>
        <p:nvSpPr>
          <p:cNvPr id="23554" name="Rectangle 2"/>
          <p:cNvSpPr>
            <a:spLocks noGrp="1" noChangeArrowheads="1"/>
          </p:cNvSpPr>
          <p:nvPr>
            <p:ph type="body" idx="1"/>
          </p:nvPr>
        </p:nvSpPr>
        <p:spPr>
          <a:xfrm>
            <a:off x="152400" y="304800"/>
            <a:ext cx="5638800" cy="6024563"/>
          </a:xfrm>
        </p:spPr>
        <p:txBody>
          <a:bodyPr>
            <a:spAutoFit/>
          </a:bodyPr>
          <a:lstStyle/>
          <a:p>
            <a:pPr marL="609600" indent="-609600" algn="just" eaLnBrk="1" hangingPunct="1">
              <a:buClr>
                <a:srgbClr val="339933"/>
              </a:buClr>
              <a:tabLst>
                <a:tab pos="2743200" algn="l"/>
              </a:tabLst>
              <a:defRPr/>
            </a:pPr>
            <a:r>
              <a:rPr lang="en-US" altLang="en-US" sz="2000" b="1" u="sng" smtClean="0">
                <a:solidFill>
                  <a:srgbClr val="FF0000"/>
                </a:solidFill>
                <a:effectLst>
                  <a:outerShdw blurRad="38100" dist="38100" dir="2700000" algn="tl">
                    <a:srgbClr val="C0C0C0"/>
                  </a:outerShdw>
                </a:effectLst>
              </a:rPr>
              <a:t>Anaphase</a:t>
            </a:r>
            <a:r>
              <a:rPr lang="en-US" altLang="en-US" sz="2000" b="1" smtClean="0">
                <a:solidFill>
                  <a:srgbClr val="000000"/>
                </a:solidFill>
                <a:effectLst>
                  <a:outerShdw blurRad="38100" dist="38100" dir="2700000" algn="tl">
                    <a:srgbClr val="C0C0C0"/>
                  </a:outerShdw>
                </a:effectLst>
              </a:rPr>
              <a:t>, </a:t>
            </a:r>
            <a:r>
              <a:rPr lang="ar-EG" altLang="en-US" sz="1800" smtClean="0">
                <a:effectLst>
                  <a:outerShdw blurRad="38100" dist="38100" dir="2700000" algn="tl">
                    <a:srgbClr val="C0C0C0"/>
                  </a:outerShdw>
                </a:effectLst>
              </a:rPr>
              <a:t>الإنفصالية</a:t>
            </a:r>
            <a:r>
              <a:rPr lang="en-US" altLang="en-US" sz="2400" b="1" smtClean="0">
                <a:solidFill>
                  <a:srgbClr val="FF0000"/>
                </a:solidFill>
                <a:effectLst>
                  <a:outerShdw blurRad="38100" dist="38100" dir="2700000" algn="tl">
                    <a:srgbClr val="C0C0C0"/>
                  </a:outerShdw>
                </a:effectLst>
              </a:rPr>
              <a:t> </a:t>
            </a:r>
            <a:r>
              <a:rPr lang="en-US" altLang="en-US" sz="2000" b="1" smtClean="0">
                <a:solidFill>
                  <a:srgbClr val="000000"/>
                </a:solidFill>
                <a:effectLst>
                  <a:outerShdw blurRad="38100" dist="38100" dir="2700000" algn="tl">
                    <a:srgbClr val="C0C0C0"/>
                  </a:outerShdw>
                </a:effectLst>
              </a:rPr>
              <a:t>the centromeres divide, result in separating the sister chromatids. Each is then pulled toward the pole to which it is attached by spindle fibers. By the end, the two poles have equivalent collections of chromosomes.</a:t>
            </a:r>
          </a:p>
          <a:p>
            <a:pPr marL="609600" indent="-609600" algn="just" eaLnBrk="1" hangingPunct="1">
              <a:buClr>
                <a:srgbClr val="339933"/>
              </a:buClr>
              <a:buFontTx/>
              <a:buNone/>
              <a:tabLst>
                <a:tab pos="2743200" algn="l"/>
              </a:tabLst>
              <a:defRPr/>
            </a:pPr>
            <a:endParaRPr lang="en-US" altLang="en-US" sz="2000" b="1" smtClean="0">
              <a:solidFill>
                <a:srgbClr val="000000"/>
              </a:solidFill>
              <a:effectLst>
                <a:outerShdw blurRad="38100" dist="38100" dir="2700000" algn="tl">
                  <a:srgbClr val="C0C0C0"/>
                </a:outerShdw>
              </a:effectLst>
            </a:endParaRPr>
          </a:p>
          <a:p>
            <a:pPr marL="609600" indent="-609600" algn="just" eaLnBrk="1" hangingPunct="1">
              <a:buClr>
                <a:srgbClr val="339933"/>
              </a:buClr>
              <a:buFontTx/>
              <a:buNone/>
              <a:tabLst>
                <a:tab pos="2743200" algn="l"/>
              </a:tabLst>
              <a:defRPr/>
            </a:pPr>
            <a:endParaRPr lang="en-US" altLang="en-US" sz="2000" b="1" smtClean="0">
              <a:solidFill>
                <a:srgbClr val="000000"/>
              </a:solidFill>
              <a:effectLst>
                <a:outerShdw blurRad="38100" dist="38100" dir="2700000" algn="tl">
                  <a:srgbClr val="C0C0C0"/>
                </a:outerShdw>
              </a:effectLst>
            </a:endParaRPr>
          </a:p>
          <a:p>
            <a:pPr marL="609600" indent="-609600" algn="just" eaLnBrk="1" hangingPunct="1">
              <a:buClr>
                <a:srgbClr val="339933"/>
              </a:buClr>
              <a:tabLst>
                <a:tab pos="2743200" algn="l"/>
              </a:tabLst>
              <a:defRPr/>
            </a:pPr>
            <a:r>
              <a:rPr lang="en-US" altLang="en-US" sz="2000" b="1" u="sng" smtClean="0">
                <a:solidFill>
                  <a:srgbClr val="FF0000"/>
                </a:solidFill>
                <a:effectLst>
                  <a:outerShdw blurRad="38100" dist="38100" dir="2700000" algn="tl">
                    <a:srgbClr val="C0C0C0"/>
                  </a:outerShdw>
                </a:effectLst>
              </a:rPr>
              <a:t>Telophase,</a:t>
            </a:r>
            <a:r>
              <a:rPr lang="en-US" altLang="en-US" sz="2000" b="1" smtClean="0">
                <a:solidFill>
                  <a:srgbClr val="000000"/>
                </a:solidFill>
                <a:effectLst>
                  <a:outerShdw blurRad="38100" dist="38100" dir="2700000" algn="tl">
                    <a:srgbClr val="C0C0C0"/>
                  </a:outerShdw>
                </a:effectLst>
              </a:rPr>
              <a:t> </a:t>
            </a:r>
            <a:r>
              <a:rPr lang="ar-EG" altLang="en-US" sz="1800" smtClean="0">
                <a:solidFill>
                  <a:srgbClr val="000000"/>
                </a:solidFill>
                <a:effectLst>
                  <a:outerShdw blurRad="38100" dist="38100" dir="2700000" algn="tl">
                    <a:srgbClr val="C0C0C0"/>
                  </a:outerShdw>
                </a:effectLst>
              </a:rPr>
              <a:t>الإنتهائية</a:t>
            </a:r>
            <a:r>
              <a:rPr lang="en-US" altLang="en-US" sz="2000" b="1" smtClean="0">
                <a:solidFill>
                  <a:srgbClr val="000000"/>
                </a:solidFill>
                <a:effectLst>
                  <a:outerShdw blurRad="38100" dist="38100" dir="2700000" algn="tl">
                    <a:srgbClr val="C0C0C0"/>
                  </a:outerShdw>
                </a:effectLst>
              </a:rPr>
              <a:t> the cell continues to elongate as free spindle fibers from each centrosome push off each other.</a:t>
            </a:r>
          </a:p>
          <a:p>
            <a:pPr marL="609600" indent="-609600" algn="just" eaLnBrk="1" hangingPunct="1">
              <a:buClr>
                <a:srgbClr val="339933"/>
              </a:buClr>
              <a:buFontTx/>
              <a:buNone/>
              <a:tabLst>
                <a:tab pos="2743200" algn="l"/>
              </a:tabLst>
              <a:defRPr/>
            </a:pPr>
            <a:endParaRPr lang="en-US" altLang="en-US" sz="1200" b="1" smtClean="0">
              <a:solidFill>
                <a:srgbClr val="000000"/>
              </a:solidFill>
              <a:effectLst>
                <a:outerShdw blurRad="38100" dist="38100" dir="2700000" algn="tl">
                  <a:srgbClr val="C0C0C0"/>
                </a:outerShdw>
              </a:effectLst>
            </a:endParaRPr>
          </a:p>
          <a:p>
            <a:pPr marL="990600" lvl="1" indent="-533400" algn="just" eaLnBrk="1" hangingPunct="1">
              <a:buClr>
                <a:srgbClr val="FF0000"/>
              </a:buClr>
              <a:buFontTx/>
              <a:buAutoNum type="arabicParenR"/>
              <a:tabLst>
                <a:tab pos="2743200" algn="l"/>
              </a:tabLst>
              <a:defRPr/>
            </a:pPr>
            <a:r>
              <a:rPr lang="en-US" altLang="en-US" sz="1800" b="1" smtClean="0">
                <a:solidFill>
                  <a:srgbClr val="0000FF"/>
                </a:solidFill>
                <a:effectLst>
                  <a:outerShdw blurRad="38100" dist="38100" dir="2700000" algn="tl">
                    <a:srgbClr val="C0C0C0"/>
                  </a:outerShdw>
                </a:effectLst>
              </a:rPr>
              <a:t>Two nuclei begin to form, surrounded by the fragments of the parent’s nuclear envelope.</a:t>
            </a:r>
          </a:p>
          <a:p>
            <a:pPr marL="990600" lvl="1" indent="-533400" algn="just" eaLnBrk="1" hangingPunct="1">
              <a:buClr>
                <a:srgbClr val="FF0000"/>
              </a:buClr>
              <a:buFontTx/>
              <a:buAutoNum type="arabicParenR"/>
              <a:tabLst>
                <a:tab pos="2743200" algn="l"/>
              </a:tabLst>
              <a:defRPr/>
            </a:pPr>
            <a:r>
              <a:rPr lang="en-US" altLang="en-US" sz="1800" b="1" smtClean="0">
                <a:solidFill>
                  <a:srgbClr val="0000FF"/>
                </a:solidFill>
                <a:effectLst>
                  <a:outerShdw blurRad="38100" dist="38100" dir="2700000" algn="tl">
                    <a:srgbClr val="C0C0C0"/>
                  </a:outerShdw>
                </a:effectLst>
              </a:rPr>
              <a:t>Chromatin becomes less tightly coiled.</a:t>
            </a:r>
          </a:p>
          <a:p>
            <a:pPr marL="990600" lvl="1" indent="-533400" algn="just" eaLnBrk="1" hangingPunct="1">
              <a:buClr>
                <a:srgbClr val="FF0000"/>
              </a:buClr>
              <a:buFontTx/>
              <a:buAutoNum type="arabicParenR"/>
              <a:tabLst>
                <a:tab pos="2743200" algn="l"/>
              </a:tabLst>
              <a:defRPr/>
            </a:pPr>
            <a:r>
              <a:rPr lang="en-US" altLang="en-US" sz="1800" b="1" u="sng" smtClean="0">
                <a:solidFill>
                  <a:srgbClr val="FF0000"/>
                </a:solidFill>
                <a:effectLst>
                  <a:outerShdw blurRad="38100" dist="38100" dir="2700000" algn="tl">
                    <a:srgbClr val="C0C0C0"/>
                  </a:outerShdw>
                </a:effectLst>
              </a:rPr>
              <a:t>Cytokinesis</a:t>
            </a:r>
            <a:r>
              <a:rPr lang="en-US" altLang="en-US" sz="1800" b="1" smtClean="0">
                <a:solidFill>
                  <a:srgbClr val="0000FF"/>
                </a:solidFill>
                <a:effectLst>
                  <a:outerShdw blurRad="38100" dist="38100" dir="2700000" algn="tl">
                    <a:srgbClr val="C0C0C0"/>
                  </a:outerShdw>
                </a:effectLst>
              </a:rPr>
              <a:t>, begins as the division of the cytoplasm occurs.</a:t>
            </a:r>
          </a:p>
        </p:txBody>
      </p:sp>
      <p:pic>
        <p:nvPicPr>
          <p:cNvPr id="23556" name="Picture 4"/>
          <p:cNvPicPr>
            <a:picLocks noChangeAspect="1" noChangeArrowheads="1"/>
          </p:cNvPicPr>
          <p:nvPr/>
        </p:nvPicPr>
        <p:blipFill>
          <a:blip r:embed="rId2">
            <a:lum bright="6000" contrast="12000"/>
            <a:extLst>
              <a:ext uri="{28A0092B-C50C-407E-A947-70E740481C1C}">
                <a14:useLocalDpi xmlns:a14="http://schemas.microsoft.com/office/drawing/2010/main" val="0"/>
              </a:ext>
            </a:extLst>
          </a:blip>
          <a:srcRect/>
          <a:stretch>
            <a:fillRect/>
          </a:stretch>
        </p:blipFill>
        <p:spPr bwMode="auto">
          <a:xfrm>
            <a:off x="6192838" y="76200"/>
            <a:ext cx="2862262"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7" name="Rectangle 5"/>
          <p:cNvSpPr>
            <a:spLocks noChangeArrowheads="1"/>
          </p:cNvSpPr>
          <p:nvPr/>
        </p:nvSpPr>
        <p:spPr bwMode="auto">
          <a:xfrm>
            <a:off x="6992938" y="6515100"/>
            <a:ext cx="1846262" cy="2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spcBef>
                <a:spcPct val="0"/>
              </a:spcBef>
              <a:buFontTx/>
              <a:buNone/>
            </a:pPr>
            <a:r>
              <a:rPr lang="en-US" altLang="en-US" sz="1300" b="1">
                <a:latin typeface="Times" charset="0"/>
              </a:rPr>
              <a:t>Fig. 12.5e &amp; f, Page 219</a:t>
            </a:r>
          </a:p>
        </p:txBody>
      </p:sp>
      <p:pic>
        <p:nvPicPr>
          <p:cNvPr id="23558" name="Picture 6"/>
          <p:cNvPicPr>
            <a:picLocks noChangeAspect="1" noChangeArrowheads="1"/>
          </p:cNvPicPr>
          <p:nvPr/>
        </p:nvPicPr>
        <p:blipFill>
          <a:blip r:embed="rId3">
            <a:lum bright="6000" contrast="12000"/>
            <a:extLst>
              <a:ext uri="{28A0092B-C50C-407E-A947-70E740481C1C}">
                <a14:useLocalDpi xmlns:a14="http://schemas.microsoft.com/office/drawing/2010/main" val="0"/>
              </a:ext>
            </a:extLst>
          </a:blip>
          <a:srcRect/>
          <a:stretch>
            <a:fillRect/>
          </a:stretch>
        </p:blipFill>
        <p:spPr bwMode="auto">
          <a:xfrm>
            <a:off x="6172200" y="3352800"/>
            <a:ext cx="2874963"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9" name="AutoShape 7">
            <a:hlinkClick r:id="rId4" action="ppaction://hlinkfile" highlightClick="1"/>
          </p:cNvPr>
          <p:cNvSpPr>
            <a:spLocks noChangeArrowheads="1"/>
          </p:cNvSpPr>
          <p:nvPr/>
        </p:nvSpPr>
        <p:spPr bwMode="auto">
          <a:xfrm>
            <a:off x="3581400" y="2667000"/>
            <a:ext cx="685800" cy="381000"/>
          </a:xfrm>
          <a:prstGeom prst="actionButtonForwardNext">
            <a:avLst/>
          </a:prstGeom>
          <a:solidFill>
            <a:srgbClr val="FFFF00"/>
          </a:solidFill>
          <a:ln w="9525">
            <a:solidFill>
              <a:srgbClr val="FF0000"/>
            </a:solidFill>
            <a:miter lim="800000"/>
            <a:headEnd/>
            <a:tailEnd/>
          </a:ln>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spTree>
    <p:extLst>
      <p:ext uri="{BB962C8B-B14F-4D97-AF65-F5344CB8AC3E}">
        <p14:creationId xmlns:p14="http://schemas.microsoft.com/office/powerpoint/2010/main" val="18131521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3554">
                                            <p:txEl>
                                              <p:pRg st="0" end="0"/>
                                            </p:txEl>
                                          </p:spTgt>
                                        </p:tgtEl>
                                        <p:attrNameLst>
                                          <p:attrName>style.visibility</p:attrName>
                                        </p:attrNameLst>
                                      </p:cBhvr>
                                      <p:to>
                                        <p:strVal val="visible"/>
                                      </p:to>
                                    </p:set>
                                    <p:animEffect transition="in" filter="wipe(left)">
                                      <p:cBhvr>
                                        <p:cTn id="7" dur="500"/>
                                        <p:tgtEl>
                                          <p:spTgt spid="23554">
                                            <p:txEl>
                                              <p:pRg st="0" end="0"/>
                                            </p:txEl>
                                          </p:spTgt>
                                        </p:tgtEl>
                                      </p:cBhvr>
                                    </p:animEffect>
                                  </p:childTnLst>
                                </p:cTn>
                              </p:par>
                            </p:childTnLst>
                          </p:cTn>
                        </p:par>
                        <p:par>
                          <p:cTn id="8" fill="hold" nodeType="afterGroup">
                            <p:stCondLst>
                              <p:cond delay="500"/>
                            </p:stCondLst>
                            <p:childTnLst>
                              <p:par>
                                <p:cTn id="9" presetID="23" presetClass="entr" presetSubtype="16" fill="hold" nodeType="afterEffect">
                                  <p:stCondLst>
                                    <p:cond delay="0"/>
                                  </p:stCondLst>
                                  <p:childTnLst>
                                    <p:set>
                                      <p:cBhvr>
                                        <p:cTn id="10" dur="1" fill="hold">
                                          <p:stCondLst>
                                            <p:cond delay="0"/>
                                          </p:stCondLst>
                                        </p:cTn>
                                        <p:tgtEl>
                                          <p:spTgt spid="23556"/>
                                        </p:tgtEl>
                                        <p:attrNameLst>
                                          <p:attrName>style.visibility</p:attrName>
                                        </p:attrNameLst>
                                      </p:cBhvr>
                                      <p:to>
                                        <p:strVal val="visible"/>
                                      </p:to>
                                    </p:set>
                                    <p:anim calcmode="lin" valueType="num">
                                      <p:cBhvr>
                                        <p:cTn id="11" dur="1000" fill="hold"/>
                                        <p:tgtEl>
                                          <p:spTgt spid="23556"/>
                                        </p:tgtEl>
                                        <p:attrNameLst>
                                          <p:attrName>ppt_w</p:attrName>
                                        </p:attrNameLst>
                                      </p:cBhvr>
                                      <p:tavLst>
                                        <p:tav tm="0">
                                          <p:val>
                                            <p:fltVal val="0"/>
                                          </p:val>
                                        </p:tav>
                                        <p:tav tm="100000">
                                          <p:val>
                                            <p:strVal val="#ppt_w"/>
                                          </p:val>
                                        </p:tav>
                                      </p:tavLst>
                                    </p:anim>
                                    <p:anim calcmode="lin" valueType="num">
                                      <p:cBhvr>
                                        <p:cTn id="12" dur="1000" fill="hold"/>
                                        <p:tgtEl>
                                          <p:spTgt spid="23556"/>
                                        </p:tgtEl>
                                        <p:attrNameLst>
                                          <p:attrName>ppt_h</p:attrName>
                                        </p:attrNameLst>
                                      </p:cBhvr>
                                      <p:tavLst>
                                        <p:tav tm="0">
                                          <p:val>
                                            <p:fltVal val="0"/>
                                          </p:val>
                                        </p:tav>
                                        <p:tav tm="100000">
                                          <p:val>
                                            <p:strVal val="#ppt_h"/>
                                          </p:val>
                                        </p:tav>
                                      </p:tavLst>
                                    </p:anim>
                                  </p:childTnLst>
                                </p:cTn>
                              </p:par>
                            </p:childTnLst>
                          </p:cTn>
                        </p:par>
                        <p:par>
                          <p:cTn id="13" fill="hold" nodeType="afterGroup">
                            <p:stCondLst>
                              <p:cond delay="1500"/>
                            </p:stCondLst>
                            <p:childTnLst>
                              <p:par>
                                <p:cTn id="14" presetID="23" presetClass="entr" presetSubtype="32" fill="hold" grpId="0" nodeType="afterEffect">
                                  <p:stCondLst>
                                    <p:cond delay="0"/>
                                  </p:stCondLst>
                                  <p:childTnLst>
                                    <p:set>
                                      <p:cBhvr>
                                        <p:cTn id="15" dur="1" fill="hold">
                                          <p:stCondLst>
                                            <p:cond delay="0"/>
                                          </p:stCondLst>
                                        </p:cTn>
                                        <p:tgtEl>
                                          <p:spTgt spid="23559"/>
                                        </p:tgtEl>
                                        <p:attrNameLst>
                                          <p:attrName>style.visibility</p:attrName>
                                        </p:attrNameLst>
                                      </p:cBhvr>
                                      <p:to>
                                        <p:strVal val="visible"/>
                                      </p:to>
                                    </p:set>
                                    <p:anim calcmode="lin" valueType="num">
                                      <p:cBhvr>
                                        <p:cTn id="16" dur="1000" fill="hold"/>
                                        <p:tgtEl>
                                          <p:spTgt spid="23559"/>
                                        </p:tgtEl>
                                        <p:attrNameLst>
                                          <p:attrName>ppt_w</p:attrName>
                                        </p:attrNameLst>
                                      </p:cBhvr>
                                      <p:tavLst>
                                        <p:tav tm="0">
                                          <p:val>
                                            <p:strVal val="4*#ppt_w"/>
                                          </p:val>
                                        </p:tav>
                                        <p:tav tm="100000">
                                          <p:val>
                                            <p:strVal val="#ppt_w"/>
                                          </p:val>
                                        </p:tav>
                                      </p:tavLst>
                                    </p:anim>
                                    <p:anim calcmode="lin" valueType="num">
                                      <p:cBhvr>
                                        <p:cTn id="17" dur="1000" fill="hold"/>
                                        <p:tgtEl>
                                          <p:spTgt spid="23559"/>
                                        </p:tgtEl>
                                        <p:attrNameLst>
                                          <p:attrName>ppt_h</p:attrName>
                                        </p:attrNameLst>
                                      </p:cBhvr>
                                      <p:tavLst>
                                        <p:tav tm="0">
                                          <p:val>
                                            <p:strVal val="4*#ppt_h"/>
                                          </p:val>
                                        </p:tav>
                                        <p:tav tm="100000">
                                          <p:val>
                                            <p:strVal val="#ppt_h"/>
                                          </p:val>
                                        </p:tav>
                                      </p:tavLst>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3554">
                                            <p:txEl>
                                              <p:pRg st="3" end="3"/>
                                            </p:txEl>
                                          </p:spTgt>
                                        </p:tgtEl>
                                        <p:attrNameLst>
                                          <p:attrName>style.visibility</p:attrName>
                                        </p:attrNameLst>
                                      </p:cBhvr>
                                      <p:to>
                                        <p:strVal val="visible"/>
                                      </p:to>
                                    </p:set>
                                    <p:animEffect transition="in" filter="wipe(left)">
                                      <p:cBhvr>
                                        <p:cTn id="22" dur="500"/>
                                        <p:tgtEl>
                                          <p:spTgt spid="23554">
                                            <p:txEl>
                                              <p:pRg st="3" end="3"/>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3554">
                                            <p:txEl>
                                              <p:pRg st="5" end="5"/>
                                            </p:txEl>
                                          </p:spTgt>
                                        </p:tgtEl>
                                        <p:attrNameLst>
                                          <p:attrName>style.visibility</p:attrName>
                                        </p:attrNameLst>
                                      </p:cBhvr>
                                      <p:to>
                                        <p:strVal val="visible"/>
                                      </p:to>
                                    </p:set>
                                    <p:animEffect transition="in" filter="wipe(left)">
                                      <p:cBhvr>
                                        <p:cTn id="25" dur="500"/>
                                        <p:tgtEl>
                                          <p:spTgt spid="23554">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3554">
                                            <p:txEl>
                                              <p:pRg st="6" end="6"/>
                                            </p:txEl>
                                          </p:spTgt>
                                        </p:tgtEl>
                                        <p:attrNameLst>
                                          <p:attrName>style.visibility</p:attrName>
                                        </p:attrNameLst>
                                      </p:cBhvr>
                                      <p:to>
                                        <p:strVal val="visible"/>
                                      </p:to>
                                    </p:set>
                                    <p:animEffect transition="in" filter="wipe(left)">
                                      <p:cBhvr>
                                        <p:cTn id="28" dur="500"/>
                                        <p:tgtEl>
                                          <p:spTgt spid="23554">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3554">
                                            <p:txEl>
                                              <p:pRg st="7" end="7"/>
                                            </p:txEl>
                                          </p:spTgt>
                                        </p:tgtEl>
                                        <p:attrNameLst>
                                          <p:attrName>style.visibility</p:attrName>
                                        </p:attrNameLst>
                                      </p:cBhvr>
                                      <p:to>
                                        <p:strVal val="visible"/>
                                      </p:to>
                                    </p:set>
                                    <p:animEffect transition="in" filter="wipe(left)">
                                      <p:cBhvr>
                                        <p:cTn id="31" dur="500"/>
                                        <p:tgtEl>
                                          <p:spTgt spid="23554">
                                            <p:txEl>
                                              <p:pRg st="7" end="7"/>
                                            </p:txEl>
                                          </p:spTgt>
                                        </p:tgtEl>
                                      </p:cBhvr>
                                    </p:animEffect>
                                  </p:childTnLst>
                                </p:cTn>
                              </p:par>
                            </p:childTnLst>
                          </p:cTn>
                        </p:par>
                        <p:par>
                          <p:cTn id="32" fill="hold" nodeType="afterGroup">
                            <p:stCondLst>
                              <p:cond delay="500"/>
                            </p:stCondLst>
                            <p:childTnLst>
                              <p:par>
                                <p:cTn id="33" presetID="23" presetClass="entr" presetSubtype="16" fill="hold" nodeType="afterEffect">
                                  <p:stCondLst>
                                    <p:cond delay="0"/>
                                  </p:stCondLst>
                                  <p:childTnLst>
                                    <p:set>
                                      <p:cBhvr>
                                        <p:cTn id="34" dur="1" fill="hold">
                                          <p:stCondLst>
                                            <p:cond delay="0"/>
                                          </p:stCondLst>
                                        </p:cTn>
                                        <p:tgtEl>
                                          <p:spTgt spid="23558"/>
                                        </p:tgtEl>
                                        <p:attrNameLst>
                                          <p:attrName>style.visibility</p:attrName>
                                        </p:attrNameLst>
                                      </p:cBhvr>
                                      <p:to>
                                        <p:strVal val="visible"/>
                                      </p:to>
                                    </p:set>
                                    <p:anim calcmode="lin" valueType="num">
                                      <p:cBhvr>
                                        <p:cTn id="35" dur="1000" fill="hold"/>
                                        <p:tgtEl>
                                          <p:spTgt spid="23558"/>
                                        </p:tgtEl>
                                        <p:attrNameLst>
                                          <p:attrName>ppt_w</p:attrName>
                                        </p:attrNameLst>
                                      </p:cBhvr>
                                      <p:tavLst>
                                        <p:tav tm="0">
                                          <p:val>
                                            <p:fltVal val="0"/>
                                          </p:val>
                                        </p:tav>
                                        <p:tav tm="100000">
                                          <p:val>
                                            <p:strVal val="#ppt_w"/>
                                          </p:val>
                                        </p:tav>
                                      </p:tavLst>
                                    </p:anim>
                                    <p:anim calcmode="lin" valueType="num">
                                      <p:cBhvr>
                                        <p:cTn id="36" dur="1000" fill="hold"/>
                                        <p:tgtEl>
                                          <p:spTgt spid="2355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build="p"/>
      <p:bldP spid="2355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fld id="{74A3BECB-D372-49A3-AAF1-B15B3E8DC0E7}" type="slidenum">
              <a:rPr lang="ar-SA" altLang="en-US" sz="1400" smtClean="0"/>
              <a:pPr eaLnBrk="1" hangingPunct="1">
                <a:spcBef>
                  <a:spcPct val="0"/>
                </a:spcBef>
                <a:buFontTx/>
                <a:buNone/>
              </a:pPr>
              <a:t>28</a:t>
            </a:fld>
            <a:endParaRPr lang="en-GB" altLang="en-US" sz="1400" smtClean="0"/>
          </a:p>
        </p:txBody>
      </p:sp>
      <p:sp>
        <p:nvSpPr>
          <p:cNvPr id="19459" name="Rectangle 3"/>
          <p:cNvSpPr>
            <a:spLocks noChangeArrowheads="1"/>
          </p:cNvSpPr>
          <p:nvPr/>
        </p:nvSpPr>
        <p:spPr bwMode="auto">
          <a:xfrm>
            <a:off x="0" y="6537325"/>
            <a:ext cx="129540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spcBef>
                <a:spcPct val="0"/>
              </a:spcBef>
              <a:buFontTx/>
              <a:buNone/>
            </a:pPr>
            <a:r>
              <a:rPr lang="en-US" altLang="en-US" sz="1500" b="1">
                <a:latin typeface="Times" charset="0"/>
              </a:rPr>
              <a:t>Fig. 12.5 left</a:t>
            </a:r>
          </a:p>
        </p:txBody>
      </p:sp>
      <p:pic>
        <p:nvPicPr>
          <p:cNvPr id="19460" name="Picture 4"/>
          <p:cNvPicPr>
            <a:picLocks noChangeAspect="1" noChangeArrowheads="1"/>
          </p:cNvPicPr>
          <p:nvPr/>
        </p:nvPicPr>
        <p:blipFill>
          <a:blip r:embed="rId2">
            <a:lum contrast="6000"/>
            <a:extLst>
              <a:ext uri="{28A0092B-C50C-407E-A947-70E740481C1C}">
                <a14:useLocalDpi xmlns:a14="http://schemas.microsoft.com/office/drawing/2010/main" val="0"/>
              </a:ext>
            </a:extLst>
          </a:blip>
          <a:srcRect b="4359"/>
          <a:stretch>
            <a:fillRect/>
          </a:stretch>
        </p:blipFill>
        <p:spPr bwMode="auto">
          <a:xfrm>
            <a:off x="0" y="39688"/>
            <a:ext cx="9144000" cy="6208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98823679"/>
      </p:ext>
    </p:extLst>
  </p:cSld>
  <p:clrMapOvr>
    <a:masterClrMapping/>
  </p:clrMapOvr>
  <p:transition>
    <p:cover di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fld id="{7AA813C9-9F50-46D6-B19F-15F751612964}" type="slidenum">
              <a:rPr lang="ar-SA" altLang="en-US" sz="1400" smtClean="0"/>
              <a:pPr eaLnBrk="1" hangingPunct="1">
                <a:spcBef>
                  <a:spcPct val="0"/>
                </a:spcBef>
                <a:buFontTx/>
                <a:buNone/>
              </a:pPr>
              <a:t>29</a:t>
            </a:fld>
            <a:endParaRPr lang="en-GB" altLang="en-US" sz="1400" smtClean="0"/>
          </a:p>
        </p:txBody>
      </p:sp>
      <p:sp>
        <p:nvSpPr>
          <p:cNvPr id="20483" name="Rectangle 3"/>
          <p:cNvSpPr>
            <a:spLocks noChangeArrowheads="1"/>
          </p:cNvSpPr>
          <p:nvPr/>
        </p:nvSpPr>
        <p:spPr bwMode="auto">
          <a:xfrm>
            <a:off x="0" y="6537325"/>
            <a:ext cx="152400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spcBef>
                <a:spcPct val="0"/>
              </a:spcBef>
              <a:buFontTx/>
              <a:buNone/>
            </a:pPr>
            <a:r>
              <a:rPr lang="en-US" altLang="en-US" sz="1500" b="1">
                <a:latin typeface="Times" charset="0"/>
              </a:rPr>
              <a:t>Fig. 12.5 right</a:t>
            </a:r>
          </a:p>
        </p:txBody>
      </p:sp>
      <p:pic>
        <p:nvPicPr>
          <p:cNvPr id="20484" name="Picture 4"/>
          <p:cNvPicPr>
            <a:picLocks noChangeAspect="1" noChangeArrowheads="1"/>
          </p:cNvPicPr>
          <p:nvPr/>
        </p:nvPicPr>
        <p:blipFill>
          <a:blip r:embed="rId2">
            <a:extLst>
              <a:ext uri="{28A0092B-C50C-407E-A947-70E740481C1C}">
                <a14:useLocalDpi xmlns:a14="http://schemas.microsoft.com/office/drawing/2010/main" val="0"/>
              </a:ext>
            </a:extLst>
          </a:blip>
          <a:srcRect b="4274"/>
          <a:stretch>
            <a:fillRect/>
          </a:stretch>
        </p:blipFill>
        <p:spPr bwMode="auto">
          <a:xfrm>
            <a:off x="0" y="-17463"/>
            <a:ext cx="9144000" cy="634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9" name="AutoShape 5">
            <a:hlinkClick r:id="rId3" action="ppaction://hlinkfile" highlightClick="1"/>
          </p:cNvPr>
          <p:cNvSpPr>
            <a:spLocks noChangeArrowheads="1"/>
          </p:cNvSpPr>
          <p:nvPr/>
        </p:nvSpPr>
        <p:spPr bwMode="auto">
          <a:xfrm>
            <a:off x="1981200" y="6248400"/>
            <a:ext cx="685800" cy="457200"/>
          </a:xfrm>
          <a:prstGeom prst="actionButtonForwardNext">
            <a:avLst/>
          </a:prstGeom>
          <a:solidFill>
            <a:srgbClr val="FFFF00"/>
          </a:solidFill>
          <a:ln w="9525">
            <a:solidFill>
              <a:srgbClr val="FF0000"/>
            </a:solidFill>
            <a:miter lim="800000"/>
            <a:headEnd/>
            <a:tailEnd/>
          </a:ln>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spTree>
    <p:extLst>
      <p:ext uri="{BB962C8B-B14F-4D97-AF65-F5344CB8AC3E}">
        <p14:creationId xmlns:p14="http://schemas.microsoft.com/office/powerpoint/2010/main" val="26900572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6629"/>
                                        </p:tgtEl>
                                        <p:attrNameLst>
                                          <p:attrName>style.visibility</p:attrName>
                                        </p:attrNameLst>
                                      </p:cBhvr>
                                      <p:to>
                                        <p:strVal val="visible"/>
                                      </p:to>
                                    </p:set>
                                    <p:anim calcmode="lin" valueType="num">
                                      <p:cBhvr>
                                        <p:cTn id="7" dur="500" fill="hold"/>
                                        <p:tgtEl>
                                          <p:spTgt spid="26629"/>
                                        </p:tgtEl>
                                        <p:attrNameLst>
                                          <p:attrName>ppt_w</p:attrName>
                                        </p:attrNameLst>
                                      </p:cBhvr>
                                      <p:tavLst>
                                        <p:tav tm="0">
                                          <p:val>
                                            <p:strVal val="4*#ppt_w"/>
                                          </p:val>
                                        </p:tav>
                                        <p:tav tm="100000">
                                          <p:val>
                                            <p:strVal val="#ppt_w"/>
                                          </p:val>
                                        </p:tav>
                                      </p:tavLst>
                                    </p:anim>
                                    <p:anim calcmode="lin" valueType="num">
                                      <p:cBhvr>
                                        <p:cTn id="8" dur="500" fill="hold"/>
                                        <p:tgtEl>
                                          <p:spTgt spid="26629"/>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0" y="622300"/>
            <a:ext cx="77724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altLang="en-US" sz="4000" b="1" dirty="0" smtClean="0"/>
              <a:t>The cell cycle</a:t>
            </a:r>
            <a:endParaRPr lang="en-US" altLang="en-US" sz="4000" b="1" dirty="0"/>
          </a:p>
        </p:txBody>
      </p:sp>
      <p:sp>
        <p:nvSpPr>
          <p:cNvPr id="3" name="Rectangle 3"/>
          <p:cNvSpPr txBox="1">
            <a:spLocks noChangeArrowheads="1"/>
          </p:cNvSpPr>
          <p:nvPr/>
        </p:nvSpPr>
        <p:spPr>
          <a:xfrm>
            <a:off x="228600" y="1447800"/>
            <a:ext cx="5581650" cy="45339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90000"/>
              </a:lnSpc>
            </a:pPr>
            <a:r>
              <a:rPr lang="en-GB" altLang="en-US" sz="2400" dirty="0" smtClean="0"/>
              <a:t>The eukaryotic cell cycle consists of distinct phases</a:t>
            </a:r>
          </a:p>
          <a:p>
            <a:pPr>
              <a:lnSpc>
                <a:spcPct val="90000"/>
              </a:lnSpc>
            </a:pPr>
            <a:r>
              <a:rPr lang="en-GB" altLang="en-US" sz="2400" dirty="0" smtClean="0"/>
              <a:t>The most dramatic events are nuclear division (mitosis) and cytoplasmic division (cytokinesis)</a:t>
            </a:r>
          </a:p>
          <a:p>
            <a:pPr>
              <a:lnSpc>
                <a:spcPct val="90000"/>
              </a:lnSpc>
            </a:pPr>
            <a:r>
              <a:rPr lang="en-GB" altLang="en-US" sz="2400" dirty="0" smtClean="0"/>
              <a:t>This is the M phase</a:t>
            </a:r>
          </a:p>
          <a:p>
            <a:pPr>
              <a:lnSpc>
                <a:spcPct val="90000"/>
              </a:lnSpc>
            </a:pPr>
            <a:r>
              <a:rPr lang="en-GB" altLang="en-US" sz="2400" dirty="0" smtClean="0"/>
              <a:t>The rest of the cell cycle is called interphase which is, deceptively, uneventful</a:t>
            </a:r>
          </a:p>
          <a:p>
            <a:pPr>
              <a:lnSpc>
                <a:spcPct val="90000"/>
              </a:lnSpc>
            </a:pPr>
            <a:r>
              <a:rPr lang="en-GB" altLang="en-US" sz="2400" dirty="0" smtClean="0"/>
              <a:t>During interphase the cell replicates its DNA, transcribes genes, synthesises proteins and grows in mass</a:t>
            </a:r>
            <a:endParaRPr lang="en-GB" altLang="en-US" sz="2400" dirty="0"/>
          </a:p>
        </p:txBody>
      </p:sp>
      <p:pic>
        <p:nvPicPr>
          <p:cNvPr id="4" name="Picture 4" descr="\\Path1.csb.le.ac.uk\ECB\ECB_RSC\FIGURES\CH17\17_3.jpg"/>
          <p:cNvPicPr>
            <a:picLocks noChangeAspect="1" noChangeArrowheads="1"/>
          </p:cNvPicPr>
          <p:nvPr/>
        </p:nvPicPr>
        <p:blipFill>
          <a:blip r:embed="rId2">
            <a:extLst>
              <a:ext uri="{28A0092B-C50C-407E-A947-70E740481C1C}">
                <a14:useLocalDpi xmlns:a14="http://schemas.microsoft.com/office/drawing/2010/main" val="0"/>
              </a:ext>
            </a:extLst>
          </a:blip>
          <a:srcRect b="1579"/>
          <a:stretch>
            <a:fillRect/>
          </a:stretch>
        </p:blipFill>
        <p:spPr bwMode="auto">
          <a:xfrm>
            <a:off x="5810250" y="804863"/>
            <a:ext cx="2754313" cy="5129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2875255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fld id="{B87BB079-CCCD-41F7-8319-278E4E105C8F}" type="slidenum">
              <a:rPr lang="ar-SA" altLang="en-US" sz="1400" smtClean="0"/>
              <a:pPr eaLnBrk="1" hangingPunct="1">
                <a:spcBef>
                  <a:spcPct val="0"/>
                </a:spcBef>
                <a:buFontTx/>
                <a:buNone/>
              </a:pPr>
              <a:t>30</a:t>
            </a:fld>
            <a:endParaRPr lang="en-GB" altLang="en-US" sz="1400" smtClean="0"/>
          </a:p>
        </p:txBody>
      </p:sp>
      <p:pic>
        <p:nvPicPr>
          <p:cNvPr id="21507" name="Picture 9"/>
          <p:cNvPicPr>
            <a:picLocks noChangeAspect="1" noChangeArrowheads="1"/>
          </p:cNvPicPr>
          <p:nvPr/>
        </p:nvPicPr>
        <p:blipFill>
          <a:blip r:embed="rId2">
            <a:lum bright="-6000" contrast="-12000"/>
            <a:extLst>
              <a:ext uri="{28A0092B-C50C-407E-A947-70E740481C1C}">
                <a14:useLocalDpi xmlns:a14="http://schemas.microsoft.com/office/drawing/2010/main" val="0"/>
              </a:ext>
            </a:extLst>
          </a:blip>
          <a:srcRect r="56032" b="5554"/>
          <a:stretch>
            <a:fillRect/>
          </a:stretch>
        </p:blipFill>
        <p:spPr bwMode="auto">
          <a:xfrm>
            <a:off x="5218113" y="838200"/>
            <a:ext cx="3849687"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2" name="Rectangle 2"/>
          <p:cNvSpPr>
            <a:spLocks noGrp="1" noChangeArrowheads="1"/>
          </p:cNvSpPr>
          <p:nvPr>
            <p:ph type="body" idx="1"/>
          </p:nvPr>
        </p:nvSpPr>
        <p:spPr>
          <a:xfrm>
            <a:off x="228600" y="2073275"/>
            <a:ext cx="4724400" cy="2041525"/>
          </a:xfrm>
        </p:spPr>
        <p:txBody>
          <a:bodyPr>
            <a:spAutoFit/>
          </a:bodyPr>
          <a:lstStyle/>
          <a:p>
            <a:pPr eaLnBrk="1" hangingPunct="1">
              <a:buClr>
                <a:srgbClr val="339933"/>
              </a:buClr>
              <a:tabLst>
                <a:tab pos="2743200" algn="l"/>
              </a:tabLst>
              <a:defRPr/>
            </a:pPr>
            <a:r>
              <a:rPr lang="en-US" altLang="en-US" sz="2000" b="1" smtClean="0">
                <a:solidFill>
                  <a:srgbClr val="000000"/>
                </a:solidFill>
                <a:effectLst>
                  <a:outerShdw blurRad="38100" dist="38100" dir="2700000" algn="tl">
                    <a:srgbClr val="C0C0C0"/>
                  </a:outerShdw>
                </a:effectLst>
              </a:rPr>
              <a:t>Cytokinesis (</a:t>
            </a:r>
            <a:r>
              <a:rPr lang="en-US" altLang="en-US" sz="2000" smtClean="0">
                <a:solidFill>
                  <a:srgbClr val="0000FF"/>
                </a:solidFill>
                <a:effectLst>
                  <a:outerShdw blurRad="38100" dist="38100" dir="2700000" algn="tl">
                    <a:srgbClr val="C0C0C0"/>
                  </a:outerShdw>
                </a:effectLst>
              </a:rPr>
              <a:t>division of the cytoplasm</a:t>
            </a:r>
            <a:r>
              <a:rPr lang="en-US" altLang="en-US" sz="2000" b="1" smtClean="0">
                <a:solidFill>
                  <a:srgbClr val="000000"/>
                </a:solidFill>
                <a:effectLst>
                  <a:outerShdw blurRad="38100" dist="38100" dir="2700000" algn="tl">
                    <a:srgbClr val="C0C0C0"/>
                  </a:outerShdw>
                </a:effectLst>
              </a:rPr>
              <a:t>) typically follows mitosis.</a:t>
            </a:r>
          </a:p>
          <a:p>
            <a:pPr eaLnBrk="1" hangingPunct="1">
              <a:buClr>
                <a:srgbClr val="339933"/>
              </a:buClr>
              <a:buFontTx/>
              <a:buNone/>
              <a:tabLst>
                <a:tab pos="2743200" algn="l"/>
              </a:tabLst>
              <a:defRPr/>
            </a:pPr>
            <a:endParaRPr lang="en-US" altLang="en-US" sz="2000" b="1" smtClean="0">
              <a:solidFill>
                <a:srgbClr val="000000"/>
              </a:solidFill>
              <a:effectLst>
                <a:outerShdw blurRad="38100" dist="38100" dir="2700000" algn="tl">
                  <a:srgbClr val="C0C0C0"/>
                </a:outerShdw>
              </a:effectLst>
            </a:endParaRPr>
          </a:p>
          <a:p>
            <a:pPr eaLnBrk="1" hangingPunct="1">
              <a:buClr>
                <a:srgbClr val="339933"/>
              </a:buClr>
              <a:tabLst>
                <a:tab pos="2743200" algn="l"/>
              </a:tabLst>
              <a:defRPr/>
            </a:pPr>
            <a:r>
              <a:rPr lang="en-US" altLang="en-US" sz="2000" b="1" smtClean="0">
                <a:solidFill>
                  <a:srgbClr val="000000"/>
                </a:solidFill>
                <a:effectLst>
                  <a:outerShdw blurRad="38100" dist="38100" dir="2700000" algn="tl">
                    <a:srgbClr val="C0C0C0"/>
                  </a:outerShdw>
                </a:effectLst>
              </a:rPr>
              <a:t>Contraction </a:t>
            </a:r>
            <a:r>
              <a:rPr lang="ar-EG" altLang="en-US" sz="1800" smtClean="0">
                <a:solidFill>
                  <a:srgbClr val="000000"/>
                </a:solidFill>
                <a:effectLst>
                  <a:outerShdw blurRad="38100" dist="38100" dir="2700000" algn="tl">
                    <a:srgbClr val="C0C0C0"/>
                  </a:outerShdw>
                </a:effectLst>
              </a:rPr>
              <a:t>إنقباض</a:t>
            </a:r>
            <a:r>
              <a:rPr lang="en-US" altLang="en-US" sz="2000" b="1" smtClean="0">
                <a:solidFill>
                  <a:srgbClr val="000000"/>
                </a:solidFill>
                <a:effectLst>
                  <a:outerShdw blurRad="38100" dist="38100" dir="2700000" algn="tl">
                    <a:srgbClr val="C0C0C0"/>
                  </a:outerShdw>
                </a:effectLst>
              </a:rPr>
              <a:t> of the cell pinches the cell into two new cells</a:t>
            </a:r>
          </a:p>
        </p:txBody>
      </p:sp>
      <p:sp>
        <p:nvSpPr>
          <p:cNvPr id="35843" name="Rectangle 3"/>
          <p:cNvSpPr>
            <a:spLocks noGrp="1" noChangeArrowheads="1"/>
          </p:cNvSpPr>
          <p:nvPr>
            <p:ph type="title"/>
          </p:nvPr>
        </p:nvSpPr>
        <p:spPr>
          <a:xfrm>
            <a:off x="228600" y="152400"/>
            <a:ext cx="8763000" cy="457200"/>
          </a:xfrm>
        </p:spPr>
        <p:txBody>
          <a:bodyPr>
            <a:normAutofit fontScale="90000"/>
          </a:bodyPr>
          <a:lstStyle/>
          <a:p>
            <a:pPr marL="463550" indent="-463550" algn="l" eaLnBrk="1" hangingPunct="1">
              <a:defRPr/>
            </a:pPr>
            <a:r>
              <a:rPr lang="en-US" altLang="en-US" sz="2800" b="1" u="sng" smtClean="0">
                <a:solidFill>
                  <a:srgbClr val="0000FF"/>
                </a:solidFill>
                <a:effectLst>
                  <a:outerShdw blurRad="38100" dist="38100" dir="2700000" algn="tl">
                    <a:srgbClr val="C0C0C0"/>
                  </a:outerShdw>
                </a:effectLst>
              </a:rPr>
              <a:t>B.  The cytokinesis:</a:t>
            </a:r>
            <a:r>
              <a:rPr lang="en-US" altLang="en-US" sz="2400" b="1" u="sng" smtClean="0">
                <a:solidFill>
                  <a:schemeClr val="tx1"/>
                </a:solidFill>
                <a:effectLst>
                  <a:outerShdw blurRad="38100" dist="38100" dir="2700000" algn="tl">
                    <a:srgbClr val="C0C0C0"/>
                  </a:outerShdw>
                </a:effectLst>
              </a:rPr>
              <a:t> </a:t>
            </a:r>
            <a:r>
              <a:rPr lang="ar-SA" altLang="en-US" sz="2000" u="sng" smtClean="0">
                <a:effectLst>
                  <a:outerShdw blurRad="38100" dist="38100" dir="2700000" algn="tl">
                    <a:srgbClr val="C0C0C0"/>
                  </a:outerShdw>
                </a:effectLst>
              </a:rPr>
              <a:t>الإنشطار</a:t>
            </a:r>
            <a:r>
              <a:rPr lang="ar-EG" altLang="en-US" sz="2000" b="1" u="sng" smtClean="0">
                <a:effectLst>
                  <a:outerShdw blurRad="38100" dist="38100" dir="2700000" algn="tl">
                    <a:srgbClr val="C0C0C0"/>
                  </a:outerShdw>
                </a:effectLst>
              </a:rPr>
              <a:t> </a:t>
            </a:r>
            <a:r>
              <a:rPr lang="ar-SA" altLang="en-US" sz="2000" u="sng" smtClean="0">
                <a:effectLst>
                  <a:outerShdw blurRad="38100" dist="38100" dir="2700000" algn="tl">
                    <a:srgbClr val="C0C0C0"/>
                  </a:outerShdw>
                </a:effectLst>
              </a:rPr>
              <a:t>الخلوى</a:t>
            </a:r>
            <a:r>
              <a:rPr lang="en-US" altLang="en-US" sz="2400" u="sng" smtClean="0"/>
              <a:t> </a:t>
            </a:r>
            <a:r>
              <a:rPr lang="en-US" altLang="en-US" sz="2400" b="1" u="sng" smtClean="0">
                <a:solidFill>
                  <a:schemeClr val="tx1"/>
                </a:solidFill>
                <a:effectLst>
                  <a:outerShdw blurRad="38100" dist="38100" dir="2700000" algn="tl">
                    <a:srgbClr val="C0C0C0"/>
                  </a:outerShdw>
                </a:effectLst>
              </a:rPr>
              <a:t>divides the cytoplasm:</a:t>
            </a:r>
            <a:r>
              <a:rPr lang="en-US" altLang="en-US" sz="2400" b="1" smtClean="0">
                <a:solidFill>
                  <a:srgbClr val="0000FF"/>
                </a:solidFill>
                <a:effectLst>
                  <a:outerShdw blurRad="38100" dist="38100" dir="2700000" algn="tl">
                    <a:srgbClr val="C0C0C0"/>
                  </a:outerShdw>
                </a:effectLst>
              </a:rPr>
              <a:t> </a:t>
            </a:r>
          </a:p>
        </p:txBody>
      </p:sp>
      <p:sp>
        <p:nvSpPr>
          <p:cNvPr id="21510" name="Rectangle 7"/>
          <p:cNvSpPr>
            <a:spLocks noChangeArrowheads="1"/>
          </p:cNvSpPr>
          <p:nvPr/>
        </p:nvSpPr>
        <p:spPr bwMode="auto">
          <a:xfrm>
            <a:off x="304800" y="6415088"/>
            <a:ext cx="1497013" cy="29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spcBef>
                <a:spcPct val="0"/>
              </a:spcBef>
              <a:buFontTx/>
              <a:buNone/>
            </a:pPr>
            <a:r>
              <a:rPr lang="en-US" altLang="en-US" sz="1300" b="1">
                <a:latin typeface="Times" charset="0"/>
              </a:rPr>
              <a:t>Fig. 12.8, Page 222</a:t>
            </a:r>
          </a:p>
        </p:txBody>
      </p:sp>
    </p:spTree>
    <p:extLst>
      <p:ext uri="{BB962C8B-B14F-4D97-AF65-F5344CB8AC3E}">
        <p14:creationId xmlns:p14="http://schemas.microsoft.com/office/powerpoint/2010/main" val="27218877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fld id="{A1129B7F-F218-4208-848E-76FEA1788282}" type="slidenum">
              <a:rPr lang="ar-SA" altLang="en-US" sz="1400" smtClean="0"/>
              <a:pPr eaLnBrk="1" hangingPunct="1">
                <a:spcBef>
                  <a:spcPct val="0"/>
                </a:spcBef>
                <a:buFontTx/>
                <a:buNone/>
              </a:pPr>
              <a:t>31</a:t>
            </a:fld>
            <a:endParaRPr lang="en-GB" altLang="en-US" sz="1400" smtClean="0"/>
          </a:p>
        </p:txBody>
      </p:sp>
      <p:pic>
        <p:nvPicPr>
          <p:cNvPr id="22531" name="Picture 3"/>
          <p:cNvPicPr>
            <a:picLocks noChangeAspect="1" noChangeArrowheads="1"/>
          </p:cNvPicPr>
          <p:nvPr/>
        </p:nvPicPr>
        <p:blipFill>
          <a:blip r:embed="rId2">
            <a:lum bright="-6000" contrast="12000"/>
            <a:extLst>
              <a:ext uri="{28A0092B-C50C-407E-A947-70E740481C1C}">
                <a14:useLocalDpi xmlns:a14="http://schemas.microsoft.com/office/drawing/2010/main" val="0"/>
              </a:ext>
            </a:extLst>
          </a:blip>
          <a:srcRect t="7440" b="23"/>
          <a:stretch>
            <a:fillRect/>
          </a:stretch>
        </p:blipFill>
        <p:spPr bwMode="auto">
          <a:xfrm>
            <a:off x="0" y="203200"/>
            <a:ext cx="9144000" cy="634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2" name="Rectangle 4"/>
          <p:cNvSpPr>
            <a:spLocks noChangeArrowheads="1"/>
          </p:cNvSpPr>
          <p:nvPr/>
        </p:nvSpPr>
        <p:spPr bwMode="auto">
          <a:xfrm>
            <a:off x="76200" y="6384925"/>
            <a:ext cx="169545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spcBef>
                <a:spcPct val="0"/>
              </a:spcBef>
              <a:buFontTx/>
              <a:buNone/>
            </a:pPr>
            <a:r>
              <a:rPr lang="en-US" altLang="en-US" sz="1500" b="1">
                <a:latin typeface="Times" charset="0"/>
              </a:rPr>
              <a:t>Fig. 12.9, Page 223</a:t>
            </a:r>
          </a:p>
        </p:txBody>
      </p:sp>
      <p:sp>
        <p:nvSpPr>
          <p:cNvPr id="38917" name="AutoShape 5">
            <a:hlinkClick r:id="rId3" action="ppaction://hlinkfile" highlightClick="1"/>
          </p:cNvPr>
          <p:cNvSpPr>
            <a:spLocks noChangeArrowheads="1"/>
          </p:cNvSpPr>
          <p:nvPr/>
        </p:nvSpPr>
        <p:spPr bwMode="auto">
          <a:xfrm>
            <a:off x="2743200" y="5791200"/>
            <a:ext cx="990600" cy="533400"/>
          </a:xfrm>
          <a:prstGeom prst="actionButtonForwardNext">
            <a:avLst/>
          </a:prstGeom>
          <a:solidFill>
            <a:srgbClr val="FFFF00"/>
          </a:solidFill>
          <a:ln w="9525">
            <a:solidFill>
              <a:srgbClr val="FF0000"/>
            </a:solidFill>
            <a:miter lim="800000"/>
            <a:headEnd/>
            <a:tailEnd/>
          </a:ln>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spTree>
    <p:extLst>
      <p:ext uri="{BB962C8B-B14F-4D97-AF65-F5344CB8AC3E}">
        <p14:creationId xmlns:p14="http://schemas.microsoft.com/office/powerpoint/2010/main" val="15382306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8917"/>
                                        </p:tgtEl>
                                        <p:attrNameLst>
                                          <p:attrName>style.visibility</p:attrName>
                                        </p:attrNameLst>
                                      </p:cBhvr>
                                      <p:to>
                                        <p:strVal val="visible"/>
                                      </p:to>
                                    </p:set>
                                    <p:anim calcmode="lin" valueType="num">
                                      <p:cBhvr>
                                        <p:cTn id="7" dur="1000" fill="hold"/>
                                        <p:tgtEl>
                                          <p:spTgt spid="38917"/>
                                        </p:tgtEl>
                                        <p:attrNameLst>
                                          <p:attrName>ppt_w</p:attrName>
                                        </p:attrNameLst>
                                      </p:cBhvr>
                                      <p:tavLst>
                                        <p:tav tm="0">
                                          <p:val>
                                            <p:strVal val="4*#ppt_w"/>
                                          </p:val>
                                        </p:tav>
                                        <p:tav tm="100000">
                                          <p:val>
                                            <p:strVal val="#ppt_w"/>
                                          </p:val>
                                        </p:tav>
                                      </p:tavLst>
                                    </p:anim>
                                    <p:anim calcmode="lin" valueType="num">
                                      <p:cBhvr>
                                        <p:cTn id="8" dur="1000" fill="hold"/>
                                        <p:tgtEl>
                                          <p:spTgt spid="38917"/>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7"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fld id="{C4956A12-1194-49F8-A837-CEE330229213}" type="slidenum">
              <a:rPr lang="ar-SA" altLang="en-US" sz="1400" smtClean="0"/>
              <a:pPr eaLnBrk="1" hangingPunct="1">
                <a:spcBef>
                  <a:spcPct val="0"/>
                </a:spcBef>
                <a:buFontTx/>
                <a:buNone/>
              </a:pPr>
              <a:t>32</a:t>
            </a:fld>
            <a:endParaRPr lang="en-GB" altLang="en-US" sz="1400" smtClean="0"/>
          </a:p>
        </p:txBody>
      </p:sp>
      <p:sp>
        <p:nvSpPr>
          <p:cNvPr id="17413" name="Text Box 5"/>
          <p:cNvSpPr txBox="1">
            <a:spLocks noChangeArrowheads="1"/>
          </p:cNvSpPr>
          <p:nvPr/>
        </p:nvSpPr>
        <p:spPr bwMode="auto">
          <a:xfrm>
            <a:off x="3657600" y="381000"/>
            <a:ext cx="1981200" cy="519113"/>
          </a:xfrm>
          <a:prstGeom prst="rect">
            <a:avLst/>
          </a:prstGeom>
          <a:noFill/>
          <a:ln w="9525">
            <a:noFill/>
            <a:miter lim="800000"/>
            <a:headEnd/>
            <a:tailEnd/>
          </a:ln>
          <a:effectLst/>
        </p:spPr>
        <p:txBody>
          <a:bodyPr>
            <a:spAutoFit/>
          </a:bodyPr>
          <a:lstStyle/>
          <a:p>
            <a:pPr>
              <a:spcBef>
                <a:spcPct val="50000"/>
              </a:spcBef>
              <a:defRPr/>
            </a:pPr>
            <a:r>
              <a:rPr lang="en-US" sz="2800" b="1">
                <a:solidFill>
                  <a:srgbClr val="0000FF"/>
                </a:solidFill>
                <a:effectLst>
                  <a:outerShdw blurRad="38100" dist="38100" dir="2700000" algn="tl">
                    <a:srgbClr val="C0C0C0"/>
                  </a:outerShdw>
                </a:effectLst>
              </a:rPr>
              <a:t>Cell Cycle</a:t>
            </a:r>
            <a:endParaRPr lang="en-GB" sz="2800" b="1">
              <a:solidFill>
                <a:srgbClr val="0000FF"/>
              </a:solidFill>
              <a:effectLst>
                <a:outerShdw blurRad="38100" dist="38100" dir="2700000" algn="tl">
                  <a:srgbClr val="C0C0C0"/>
                </a:outerShdw>
              </a:effectLst>
            </a:endParaRPr>
          </a:p>
        </p:txBody>
      </p:sp>
      <p:grpSp>
        <p:nvGrpSpPr>
          <p:cNvPr id="2" name="Group 32"/>
          <p:cNvGrpSpPr>
            <a:grpSpLocks/>
          </p:cNvGrpSpPr>
          <p:nvPr/>
        </p:nvGrpSpPr>
        <p:grpSpPr bwMode="auto">
          <a:xfrm>
            <a:off x="1447800" y="914400"/>
            <a:ext cx="4419600" cy="990600"/>
            <a:chOff x="912" y="480"/>
            <a:chExt cx="2784" cy="624"/>
          </a:xfrm>
        </p:grpSpPr>
        <p:sp>
          <p:nvSpPr>
            <p:cNvPr id="23590" name="Line 6"/>
            <p:cNvSpPr>
              <a:spLocks noChangeShapeType="1"/>
            </p:cNvSpPr>
            <p:nvPr/>
          </p:nvSpPr>
          <p:spPr bwMode="auto">
            <a:xfrm>
              <a:off x="2880" y="480"/>
              <a:ext cx="0" cy="38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91" name="Line 7"/>
            <p:cNvSpPr>
              <a:spLocks noChangeShapeType="1"/>
            </p:cNvSpPr>
            <p:nvPr/>
          </p:nvSpPr>
          <p:spPr bwMode="auto">
            <a:xfrm>
              <a:off x="912" y="864"/>
              <a:ext cx="2784"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92" name="Line 9"/>
            <p:cNvSpPr>
              <a:spLocks noChangeShapeType="1"/>
            </p:cNvSpPr>
            <p:nvPr/>
          </p:nvSpPr>
          <p:spPr bwMode="auto">
            <a:xfrm>
              <a:off x="912" y="864"/>
              <a:ext cx="0" cy="24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3593" name="Line 10"/>
            <p:cNvSpPr>
              <a:spLocks noChangeShapeType="1"/>
            </p:cNvSpPr>
            <p:nvPr/>
          </p:nvSpPr>
          <p:spPr bwMode="auto">
            <a:xfrm>
              <a:off x="3696" y="864"/>
              <a:ext cx="0" cy="24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17419" name="Text Box 11"/>
          <p:cNvSpPr txBox="1">
            <a:spLocks noChangeArrowheads="1"/>
          </p:cNvSpPr>
          <p:nvPr/>
        </p:nvSpPr>
        <p:spPr bwMode="auto">
          <a:xfrm>
            <a:off x="762000" y="1812925"/>
            <a:ext cx="1524000" cy="396875"/>
          </a:xfrm>
          <a:prstGeom prst="rect">
            <a:avLst/>
          </a:prstGeom>
          <a:noFill/>
          <a:ln w="9525">
            <a:noFill/>
            <a:miter lim="800000"/>
            <a:headEnd/>
            <a:tailEnd/>
          </a:ln>
          <a:effectLst/>
        </p:spPr>
        <p:txBody>
          <a:bodyPr>
            <a:spAutoFit/>
          </a:bodyPr>
          <a:lstStyle/>
          <a:p>
            <a:pPr>
              <a:spcBef>
                <a:spcPct val="50000"/>
              </a:spcBef>
              <a:defRPr/>
            </a:pPr>
            <a:r>
              <a:rPr lang="en-US" sz="2000" b="1">
                <a:effectLst>
                  <a:outerShdw blurRad="38100" dist="38100" dir="2700000" algn="tl">
                    <a:srgbClr val="C0C0C0"/>
                  </a:outerShdw>
                </a:effectLst>
              </a:rPr>
              <a:t>Interphase</a:t>
            </a:r>
            <a:endParaRPr lang="en-GB" sz="2000" b="1">
              <a:effectLst>
                <a:outerShdw blurRad="38100" dist="38100" dir="2700000" algn="tl">
                  <a:srgbClr val="C0C0C0"/>
                </a:outerShdw>
              </a:effectLst>
            </a:endParaRPr>
          </a:p>
        </p:txBody>
      </p:sp>
      <p:grpSp>
        <p:nvGrpSpPr>
          <p:cNvPr id="3" name="Group 33"/>
          <p:cNvGrpSpPr>
            <a:grpSpLocks/>
          </p:cNvGrpSpPr>
          <p:nvPr/>
        </p:nvGrpSpPr>
        <p:grpSpPr bwMode="auto">
          <a:xfrm>
            <a:off x="609600" y="2286000"/>
            <a:ext cx="1600200" cy="914400"/>
            <a:chOff x="384" y="1344"/>
            <a:chExt cx="1008" cy="576"/>
          </a:xfrm>
        </p:grpSpPr>
        <p:sp>
          <p:nvSpPr>
            <p:cNvPr id="23585" name="Line 13"/>
            <p:cNvSpPr>
              <a:spLocks noChangeShapeType="1"/>
            </p:cNvSpPr>
            <p:nvPr/>
          </p:nvSpPr>
          <p:spPr bwMode="auto">
            <a:xfrm>
              <a:off x="912" y="1344"/>
              <a:ext cx="0" cy="28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86" name="Line 14"/>
            <p:cNvSpPr>
              <a:spLocks noChangeShapeType="1"/>
            </p:cNvSpPr>
            <p:nvPr/>
          </p:nvSpPr>
          <p:spPr bwMode="auto">
            <a:xfrm>
              <a:off x="384" y="1632"/>
              <a:ext cx="1008"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87" name="Line 15"/>
            <p:cNvSpPr>
              <a:spLocks noChangeShapeType="1"/>
            </p:cNvSpPr>
            <p:nvPr/>
          </p:nvSpPr>
          <p:spPr bwMode="auto">
            <a:xfrm>
              <a:off x="384" y="1632"/>
              <a:ext cx="0" cy="28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3588" name="Line 16"/>
            <p:cNvSpPr>
              <a:spLocks noChangeShapeType="1"/>
            </p:cNvSpPr>
            <p:nvPr/>
          </p:nvSpPr>
          <p:spPr bwMode="auto">
            <a:xfrm>
              <a:off x="912" y="1632"/>
              <a:ext cx="0" cy="28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3589" name="Line 17"/>
            <p:cNvSpPr>
              <a:spLocks noChangeShapeType="1"/>
            </p:cNvSpPr>
            <p:nvPr/>
          </p:nvSpPr>
          <p:spPr bwMode="auto">
            <a:xfrm>
              <a:off x="1392" y="1632"/>
              <a:ext cx="0" cy="28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4" name="Group 34"/>
          <p:cNvGrpSpPr>
            <a:grpSpLocks/>
          </p:cNvGrpSpPr>
          <p:nvPr/>
        </p:nvGrpSpPr>
        <p:grpSpPr bwMode="auto">
          <a:xfrm>
            <a:off x="1600200" y="3092450"/>
            <a:ext cx="6096000" cy="2133600"/>
            <a:chOff x="1440" y="1296"/>
            <a:chExt cx="3840" cy="1344"/>
          </a:xfrm>
        </p:grpSpPr>
        <p:sp>
          <p:nvSpPr>
            <p:cNvPr id="23578" name="Line 18"/>
            <p:cNvSpPr>
              <a:spLocks noChangeShapeType="1"/>
            </p:cNvSpPr>
            <p:nvPr/>
          </p:nvSpPr>
          <p:spPr bwMode="auto">
            <a:xfrm>
              <a:off x="3696" y="1296"/>
              <a:ext cx="0" cy="1056"/>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79" name="Line 20"/>
            <p:cNvSpPr>
              <a:spLocks noChangeShapeType="1"/>
            </p:cNvSpPr>
            <p:nvPr/>
          </p:nvSpPr>
          <p:spPr bwMode="auto">
            <a:xfrm>
              <a:off x="1440" y="2352"/>
              <a:ext cx="384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80" name="Line 21"/>
            <p:cNvSpPr>
              <a:spLocks noChangeShapeType="1"/>
            </p:cNvSpPr>
            <p:nvPr/>
          </p:nvSpPr>
          <p:spPr bwMode="auto">
            <a:xfrm>
              <a:off x="1440" y="2352"/>
              <a:ext cx="0" cy="28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3581" name="Line 22"/>
            <p:cNvSpPr>
              <a:spLocks noChangeShapeType="1"/>
            </p:cNvSpPr>
            <p:nvPr/>
          </p:nvSpPr>
          <p:spPr bwMode="auto">
            <a:xfrm>
              <a:off x="2448" y="2352"/>
              <a:ext cx="0" cy="28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3582" name="Line 23"/>
            <p:cNvSpPr>
              <a:spLocks noChangeShapeType="1"/>
            </p:cNvSpPr>
            <p:nvPr/>
          </p:nvSpPr>
          <p:spPr bwMode="auto">
            <a:xfrm>
              <a:off x="3408" y="2352"/>
              <a:ext cx="0" cy="28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3583" name="Line 24"/>
            <p:cNvSpPr>
              <a:spLocks noChangeShapeType="1"/>
            </p:cNvSpPr>
            <p:nvPr/>
          </p:nvSpPr>
          <p:spPr bwMode="auto">
            <a:xfrm>
              <a:off x="4368" y="2352"/>
              <a:ext cx="0" cy="28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3584" name="Line 25"/>
            <p:cNvSpPr>
              <a:spLocks noChangeShapeType="1"/>
            </p:cNvSpPr>
            <p:nvPr/>
          </p:nvSpPr>
          <p:spPr bwMode="auto">
            <a:xfrm>
              <a:off x="5280" y="2352"/>
              <a:ext cx="0" cy="28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17435" name="Text Box 27"/>
          <p:cNvSpPr txBox="1">
            <a:spLocks noChangeArrowheads="1"/>
          </p:cNvSpPr>
          <p:nvPr/>
        </p:nvSpPr>
        <p:spPr bwMode="auto">
          <a:xfrm>
            <a:off x="838200" y="5226050"/>
            <a:ext cx="1295400" cy="641350"/>
          </a:xfrm>
          <a:prstGeom prst="rect">
            <a:avLst/>
          </a:prstGeom>
          <a:noFill/>
          <a:ln w="9525">
            <a:noFill/>
            <a:miter lim="800000"/>
            <a:headEnd/>
            <a:tailEnd/>
          </a:ln>
          <a:effectLst/>
        </p:spPr>
        <p:txBody>
          <a:bodyPr>
            <a:spAutoFit/>
          </a:bodyPr>
          <a:lstStyle/>
          <a:p>
            <a:pPr algn="ctr">
              <a:spcBef>
                <a:spcPct val="50000"/>
              </a:spcBef>
              <a:defRPr/>
            </a:pPr>
            <a:r>
              <a:rPr lang="en-US" altLang="en-US" b="1">
                <a:solidFill>
                  <a:srgbClr val="FF0000"/>
                </a:solidFill>
                <a:effectLst>
                  <a:outerShdw blurRad="38100" dist="38100" dir="2700000" algn="tl">
                    <a:srgbClr val="C0C0C0"/>
                  </a:outerShdw>
                </a:effectLst>
              </a:rPr>
              <a:t>Prophase</a:t>
            </a:r>
            <a:r>
              <a:rPr lang="en-US" altLang="en-US" b="1">
                <a:effectLst>
                  <a:outerShdw blurRad="38100" dist="38100" dir="2700000" algn="tl">
                    <a:srgbClr val="C0C0C0"/>
                  </a:outerShdw>
                </a:effectLst>
              </a:rPr>
              <a:t> </a:t>
            </a:r>
            <a:r>
              <a:rPr lang="ar-EG" altLang="en-US" b="1">
                <a:effectLst>
                  <a:outerShdw blurRad="38100" dist="38100" dir="2700000" algn="tl">
                    <a:srgbClr val="C0C0C0"/>
                  </a:outerShdw>
                </a:effectLst>
              </a:rPr>
              <a:t>التمهيدية</a:t>
            </a:r>
            <a:endParaRPr lang="en-GB" b="1">
              <a:effectLst>
                <a:outerShdw blurRad="38100" dist="38100" dir="2700000" algn="tl">
                  <a:srgbClr val="C0C0C0"/>
                </a:outerShdw>
              </a:effectLst>
            </a:endParaRPr>
          </a:p>
        </p:txBody>
      </p:sp>
      <p:sp>
        <p:nvSpPr>
          <p:cNvPr id="17436" name="Text Box 28"/>
          <p:cNvSpPr txBox="1">
            <a:spLocks noChangeArrowheads="1"/>
          </p:cNvSpPr>
          <p:nvPr/>
        </p:nvSpPr>
        <p:spPr bwMode="auto">
          <a:xfrm>
            <a:off x="2286000" y="5226050"/>
            <a:ext cx="1828800" cy="641350"/>
          </a:xfrm>
          <a:prstGeom prst="rect">
            <a:avLst/>
          </a:prstGeom>
          <a:noFill/>
          <a:ln w="9525">
            <a:noFill/>
            <a:miter lim="800000"/>
            <a:headEnd/>
            <a:tailEnd/>
          </a:ln>
          <a:effectLst/>
        </p:spPr>
        <p:txBody>
          <a:bodyPr>
            <a:spAutoFit/>
          </a:bodyPr>
          <a:lstStyle/>
          <a:p>
            <a:pPr algn="ctr">
              <a:spcBef>
                <a:spcPct val="50000"/>
              </a:spcBef>
              <a:defRPr/>
            </a:pPr>
            <a:r>
              <a:rPr lang="en-US" altLang="en-US" b="1">
                <a:solidFill>
                  <a:srgbClr val="FF0000"/>
                </a:solidFill>
                <a:effectLst>
                  <a:outerShdw blurRad="38100" dist="38100" dir="2700000" algn="tl">
                    <a:srgbClr val="C0C0C0"/>
                  </a:outerShdw>
                </a:effectLst>
              </a:rPr>
              <a:t>Prometaphase </a:t>
            </a:r>
            <a:r>
              <a:rPr lang="ar-EG" altLang="en-US" b="1">
                <a:effectLst>
                  <a:outerShdw blurRad="38100" dist="38100" dir="2700000" algn="tl">
                    <a:srgbClr val="C0C0C0"/>
                  </a:outerShdw>
                </a:effectLst>
              </a:rPr>
              <a:t>قبل الإستوائية</a:t>
            </a:r>
            <a:endParaRPr lang="en-GB" b="1">
              <a:effectLst>
                <a:outerShdw blurRad="38100" dist="38100" dir="2700000" algn="tl">
                  <a:srgbClr val="C0C0C0"/>
                </a:outerShdw>
              </a:effectLst>
            </a:endParaRPr>
          </a:p>
        </p:txBody>
      </p:sp>
      <p:sp>
        <p:nvSpPr>
          <p:cNvPr id="17437" name="Text Box 29"/>
          <p:cNvSpPr txBox="1">
            <a:spLocks noChangeArrowheads="1"/>
          </p:cNvSpPr>
          <p:nvPr/>
        </p:nvSpPr>
        <p:spPr bwMode="auto">
          <a:xfrm>
            <a:off x="4038600" y="5226050"/>
            <a:ext cx="1524000" cy="641350"/>
          </a:xfrm>
          <a:prstGeom prst="rect">
            <a:avLst/>
          </a:prstGeom>
          <a:noFill/>
          <a:ln w="9525">
            <a:noFill/>
            <a:miter lim="800000"/>
            <a:headEnd/>
            <a:tailEnd/>
          </a:ln>
          <a:effectLst/>
        </p:spPr>
        <p:txBody>
          <a:bodyPr>
            <a:spAutoFit/>
          </a:bodyPr>
          <a:lstStyle/>
          <a:p>
            <a:pPr algn="ctr">
              <a:spcBef>
                <a:spcPct val="50000"/>
              </a:spcBef>
              <a:defRPr/>
            </a:pPr>
            <a:r>
              <a:rPr lang="en-US" altLang="en-US" b="1">
                <a:solidFill>
                  <a:srgbClr val="FF0000"/>
                </a:solidFill>
                <a:effectLst>
                  <a:outerShdw blurRad="38100" dist="38100" dir="2700000" algn="tl">
                    <a:srgbClr val="C0C0C0"/>
                  </a:outerShdw>
                </a:effectLst>
              </a:rPr>
              <a:t>Metaphase </a:t>
            </a:r>
            <a:r>
              <a:rPr lang="ar-EG" altLang="en-US" b="1">
                <a:effectLst>
                  <a:outerShdw blurRad="38100" dist="38100" dir="2700000" algn="tl">
                    <a:srgbClr val="C0C0C0"/>
                  </a:outerShdw>
                </a:effectLst>
              </a:rPr>
              <a:t>الإستوائية</a:t>
            </a:r>
            <a:endParaRPr lang="en-GB" b="1">
              <a:effectLst>
                <a:outerShdw blurRad="38100" dist="38100" dir="2700000" algn="tl">
                  <a:srgbClr val="C0C0C0"/>
                </a:outerShdw>
              </a:effectLst>
            </a:endParaRPr>
          </a:p>
        </p:txBody>
      </p:sp>
      <p:sp>
        <p:nvSpPr>
          <p:cNvPr id="17438" name="Text Box 30"/>
          <p:cNvSpPr txBox="1">
            <a:spLocks noChangeArrowheads="1"/>
          </p:cNvSpPr>
          <p:nvPr/>
        </p:nvSpPr>
        <p:spPr bwMode="auto">
          <a:xfrm>
            <a:off x="5486400" y="5226050"/>
            <a:ext cx="1524000" cy="641350"/>
          </a:xfrm>
          <a:prstGeom prst="rect">
            <a:avLst/>
          </a:prstGeom>
          <a:noFill/>
          <a:ln w="9525">
            <a:noFill/>
            <a:miter lim="800000"/>
            <a:headEnd/>
            <a:tailEnd/>
          </a:ln>
          <a:effectLst/>
        </p:spPr>
        <p:txBody>
          <a:bodyPr>
            <a:spAutoFit/>
          </a:bodyPr>
          <a:lstStyle/>
          <a:p>
            <a:pPr algn="ctr">
              <a:spcBef>
                <a:spcPct val="50000"/>
              </a:spcBef>
              <a:defRPr/>
            </a:pPr>
            <a:r>
              <a:rPr lang="en-US" altLang="en-US" b="1">
                <a:solidFill>
                  <a:srgbClr val="FF0000"/>
                </a:solidFill>
                <a:effectLst>
                  <a:outerShdw blurRad="38100" dist="38100" dir="2700000" algn="tl">
                    <a:srgbClr val="C0C0C0"/>
                  </a:outerShdw>
                </a:effectLst>
              </a:rPr>
              <a:t>Anaphase </a:t>
            </a:r>
            <a:r>
              <a:rPr lang="ar-EG" altLang="en-US" b="1">
                <a:effectLst>
                  <a:outerShdw blurRad="38100" dist="38100" dir="2700000" algn="tl">
                    <a:srgbClr val="C0C0C0"/>
                  </a:outerShdw>
                </a:effectLst>
              </a:rPr>
              <a:t>الإنفصالية</a:t>
            </a:r>
            <a:endParaRPr lang="en-GB" b="1">
              <a:effectLst>
                <a:outerShdw blurRad="38100" dist="38100" dir="2700000" algn="tl">
                  <a:srgbClr val="C0C0C0"/>
                </a:outerShdw>
              </a:effectLst>
            </a:endParaRPr>
          </a:p>
        </p:txBody>
      </p:sp>
      <p:sp>
        <p:nvSpPr>
          <p:cNvPr id="17439" name="Text Box 31"/>
          <p:cNvSpPr txBox="1">
            <a:spLocks noChangeArrowheads="1"/>
          </p:cNvSpPr>
          <p:nvPr/>
        </p:nvSpPr>
        <p:spPr bwMode="auto">
          <a:xfrm>
            <a:off x="6934200" y="5226050"/>
            <a:ext cx="1371600" cy="641350"/>
          </a:xfrm>
          <a:prstGeom prst="rect">
            <a:avLst/>
          </a:prstGeom>
          <a:noFill/>
          <a:ln w="9525">
            <a:noFill/>
            <a:miter lim="800000"/>
            <a:headEnd/>
            <a:tailEnd/>
          </a:ln>
          <a:effectLst/>
        </p:spPr>
        <p:txBody>
          <a:bodyPr>
            <a:spAutoFit/>
          </a:bodyPr>
          <a:lstStyle/>
          <a:p>
            <a:pPr algn="ctr">
              <a:spcBef>
                <a:spcPct val="50000"/>
              </a:spcBef>
              <a:defRPr/>
            </a:pPr>
            <a:r>
              <a:rPr lang="en-US" altLang="en-US" b="1">
                <a:solidFill>
                  <a:srgbClr val="FF0000"/>
                </a:solidFill>
                <a:effectLst>
                  <a:outerShdw blurRad="38100" dist="38100" dir="2700000" algn="tl">
                    <a:srgbClr val="C0C0C0"/>
                  </a:outerShdw>
                </a:effectLst>
              </a:rPr>
              <a:t>Telophase</a:t>
            </a:r>
            <a:r>
              <a:rPr lang="en-US" altLang="en-US" b="1">
                <a:solidFill>
                  <a:srgbClr val="000000"/>
                </a:solidFill>
                <a:effectLst>
                  <a:outerShdw blurRad="38100" dist="38100" dir="2700000" algn="tl">
                    <a:srgbClr val="C0C0C0"/>
                  </a:outerShdw>
                </a:effectLst>
              </a:rPr>
              <a:t> </a:t>
            </a:r>
            <a:r>
              <a:rPr lang="ar-EG" altLang="en-US" b="1">
                <a:solidFill>
                  <a:srgbClr val="000000"/>
                </a:solidFill>
                <a:effectLst>
                  <a:outerShdw blurRad="38100" dist="38100" dir="2700000" algn="tl">
                    <a:srgbClr val="C0C0C0"/>
                  </a:outerShdw>
                </a:effectLst>
              </a:rPr>
              <a:t>الإنتهائية</a:t>
            </a:r>
            <a:endParaRPr lang="en-GB" b="1">
              <a:solidFill>
                <a:srgbClr val="000000"/>
              </a:solidFill>
              <a:effectLst>
                <a:outerShdw blurRad="38100" dist="38100" dir="2700000" algn="tl">
                  <a:srgbClr val="C0C0C0"/>
                </a:outerShdw>
              </a:effectLst>
            </a:endParaRPr>
          </a:p>
        </p:txBody>
      </p:sp>
      <p:grpSp>
        <p:nvGrpSpPr>
          <p:cNvPr id="5" name="Group 38"/>
          <p:cNvGrpSpPr>
            <a:grpSpLocks/>
          </p:cNvGrpSpPr>
          <p:nvPr/>
        </p:nvGrpSpPr>
        <p:grpSpPr bwMode="auto">
          <a:xfrm>
            <a:off x="381000" y="3124200"/>
            <a:ext cx="2286000" cy="411163"/>
            <a:chOff x="240" y="1968"/>
            <a:chExt cx="1440" cy="259"/>
          </a:xfrm>
        </p:grpSpPr>
        <p:sp>
          <p:nvSpPr>
            <p:cNvPr id="17443" name="Text Box 35"/>
            <p:cNvSpPr txBox="1">
              <a:spLocks noChangeArrowheads="1"/>
            </p:cNvSpPr>
            <p:nvPr/>
          </p:nvSpPr>
          <p:spPr bwMode="auto">
            <a:xfrm>
              <a:off x="240" y="1968"/>
              <a:ext cx="432" cy="250"/>
            </a:xfrm>
            <a:prstGeom prst="rect">
              <a:avLst/>
            </a:prstGeom>
            <a:noFill/>
            <a:ln w="9525">
              <a:noFill/>
              <a:miter lim="800000"/>
              <a:headEnd/>
              <a:tailEnd/>
            </a:ln>
            <a:effectLst/>
          </p:spPr>
          <p:txBody>
            <a:bodyPr>
              <a:spAutoFit/>
            </a:bodyPr>
            <a:lstStyle/>
            <a:p>
              <a:pPr>
                <a:spcBef>
                  <a:spcPct val="50000"/>
                </a:spcBef>
                <a:defRPr/>
              </a:pPr>
              <a:r>
                <a:rPr lang="en-US" sz="2000" b="1">
                  <a:solidFill>
                    <a:srgbClr val="FF0000"/>
                  </a:solidFill>
                  <a:effectLst>
                    <a:outerShdw blurRad="38100" dist="38100" dir="2700000" algn="tl">
                      <a:srgbClr val="C0C0C0"/>
                    </a:outerShdw>
                  </a:effectLst>
                </a:rPr>
                <a:t>G1</a:t>
              </a:r>
              <a:endParaRPr lang="en-GB" sz="2000" b="1">
                <a:solidFill>
                  <a:srgbClr val="FF0000"/>
                </a:solidFill>
                <a:effectLst>
                  <a:outerShdw blurRad="38100" dist="38100" dir="2700000" algn="tl">
                    <a:srgbClr val="C0C0C0"/>
                  </a:outerShdw>
                </a:effectLst>
              </a:endParaRPr>
            </a:p>
          </p:txBody>
        </p:sp>
        <p:sp>
          <p:nvSpPr>
            <p:cNvPr id="17444" name="Text Box 36"/>
            <p:cNvSpPr txBox="1">
              <a:spLocks noChangeArrowheads="1"/>
            </p:cNvSpPr>
            <p:nvPr/>
          </p:nvSpPr>
          <p:spPr bwMode="auto">
            <a:xfrm>
              <a:off x="720" y="1977"/>
              <a:ext cx="432" cy="250"/>
            </a:xfrm>
            <a:prstGeom prst="rect">
              <a:avLst/>
            </a:prstGeom>
            <a:noFill/>
            <a:ln w="9525">
              <a:noFill/>
              <a:miter lim="800000"/>
              <a:headEnd/>
              <a:tailEnd/>
            </a:ln>
            <a:effectLst/>
          </p:spPr>
          <p:txBody>
            <a:bodyPr>
              <a:spAutoFit/>
            </a:bodyPr>
            <a:lstStyle/>
            <a:p>
              <a:pPr algn="ctr">
                <a:spcBef>
                  <a:spcPct val="50000"/>
                </a:spcBef>
                <a:defRPr/>
              </a:pPr>
              <a:r>
                <a:rPr lang="en-US" sz="2000" b="1">
                  <a:solidFill>
                    <a:srgbClr val="FF0000"/>
                  </a:solidFill>
                  <a:effectLst>
                    <a:outerShdw blurRad="38100" dist="38100" dir="2700000" algn="tl">
                      <a:srgbClr val="C0C0C0"/>
                    </a:outerShdw>
                  </a:effectLst>
                </a:rPr>
                <a:t>S</a:t>
              </a:r>
              <a:endParaRPr lang="en-GB" sz="2000" b="1">
                <a:solidFill>
                  <a:srgbClr val="FF0000"/>
                </a:solidFill>
                <a:effectLst>
                  <a:outerShdw blurRad="38100" dist="38100" dir="2700000" algn="tl">
                    <a:srgbClr val="C0C0C0"/>
                  </a:outerShdw>
                </a:effectLst>
              </a:endParaRPr>
            </a:p>
          </p:txBody>
        </p:sp>
        <p:sp>
          <p:nvSpPr>
            <p:cNvPr id="17445" name="Text Box 37"/>
            <p:cNvSpPr txBox="1">
              <a:spLocks noChangeArrowheads="1"/>
            </p:cNvSpPr>
            <p:nvPr/>
          </p:nvSpPr>
          <p:spPr bwMode="auto">
            <a:xfrm>
              <a:off x="1248" y="1977"/>
              <a:ext cx="432" cy="250"/>
            </a:xfrm>
            <a:prstGeom prst="rect">
              <a:avLst/>
            </a:prstGeom>
            <a:noFill/>
            <a:ln w="9525">
              <a:noFill/>
              <a:miter lim="800000"/>
              <a:headEnd/>
              <a:tailEnd/>
            </a:ln>
            <a:effectLst/>
          </p:spPr>
          <p:txBody>
            <a:bodyPr>
              <a:spAutoFit/>
            </a:bodyPr>
            <a:lstStyle/>
            <a:p>
              <a:pPr>
                <a:spcBef>
                  <a:spcPct val="50000"/>
                </a:spcBef>
                <a:defRPr/>
              </a:pPr>
              <a:r>
                <a:rPr lang="en-US" sz="2000" b="1">
                  <a:solidFill>
                    <a:srgbClr val="FF0000"/>
                  </a:solidFill>
                  <a:effectLst>
                    <a:outerShdw blurRad="38100" dist="38100" dir="2700000" algn="tl">
                      <a:srgbClr val="C0C0C0"/>
                    </a:outerShdw>
                  </a:effectLst>
                </a:rPr>
                <a:t>G2</a:t>
              </a:r>
              <a:endParaRPr lang="en-GB" sz="2000" b="1">
                <a:solidFill>
                  <a:srgbClr val="FF0000"/>
                </a:solidFill>
                <a:effectLst>
                  <a:outerShdw blurRad="38100" dist="38100" dir="2700000" algn="tl">
                    <a:srgbClr val="C0C0C0"/>
                  </a:outerShdw>
                </a:effectLst>
              </a:endParaRPr>
            </a:p>
          </p:txBody>
        </p:sp>
      </p:grpSp>
      <p:sp>
        <p:nvSpPr>
          <p:cNvPr id="17447" name="Text Box 39"/>
          <p:cNvSpPr txBox="1">
            <a:spLocks noChangeArrowheads="1"/>
          </p:cNvSpPr>
          <p:nvPr/>
        </p:nvSpPr>
        <p:spPr bwMode="auto">
          <a:xfrm>
            <a:off x="4648200" y="1828800"/>
            <a:ext cx="2438400" cy="396875"/>
          </a:xfrm>
          <a:prstGeom prst="rect">
            <a:avLst/>
          </a:prstGeom>
          <a:noFill/>
          <a:ln w="9525">
            <a:noFill/>
            <a:miter lim="800000"/>
            <a:headEnd/>
            <a:tailEnd/>
          </a:ln>
          <a:effectLst/>
        </p:spPr>
        <p:txBody>
          <a:bodyPr>
            <a:spAutoFit/>
          </a:bodyPr>
          <a:lstStyle/>
          <a:p>
            <a:pPr>
              <a:spcBef>
                <a:spcPct val="50000"/>
              </a:spcBef>
              <a:defRPr/>
            </a:pPr>
            <a:r>
              <a:rPr lang="en-US" sz="2000" b="1">
                <a:effectLst>
                  <a:outerShdw blurRad="38100" dist="38100" dir="2700000" algn="tl">
                    <a:srgbClr val="C0C0C0"/>
                  </a:outerShdw>
                </a:effectLst>
              </a:rPr>
              <a:t>Division process</a:t>
            </a:r>
            <a:endParaRPr lang="en-GB" sz="2000" b="1">
              <a:effectLst>
                <a:outerShdw blurRad="38100" dist="38100" dir="2700000" algn="tl">
                  <a:srgbClr val="C0C0C0"/>
                </a:outerShdw>
              </a:effectLst>
            </a:endParaRPr>
          </a:p>
        </p:txBody>
      </p:sp>
      <p:grpSp>
        <p:nvGrpSpPr>
          <p:cNvPr id="6" name="Group 44"/>
          <p:cNvGrpSpPr>
            <a:grpSpLocks/>
          </p:cNvGrpSpPr>
          <p:nvPr/>
        </p:nvGrpSpPr>
        <p:grpSpPr bwMode="auto">
          <a:xfrm>
            <a:off x="5029200" y="2209800"/>
            <a:ext cx="2514600" cy="457200"/>
            <a:chOff x="3168" y="1392"/>
            <a:chExt cx="1584" cy="288"/>
          </a:xfrm>
        </p:grpSpPr>
        <p:sp>
          <p:nvSpPr>
            <p:cNvPr id="23571" name="Line 40"/>
            <p:cNvSpPr>
              <a:spLocks noChangeShapeType="1"/>
            </p:cNvSpPr>
            <p:nvPr/>
          </p:nvSpPr>
          <p:spPr bwMode="auto">
            <a:xfrm>
              <a:off x="3696" y="1392"/>
              <a:ext cx="0" cy="14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72" name="Line 41"/>
            <p:cNvSpPr>
              <a:spLocks noChangeShapeType="1"/>
            </p:cNvSpPr>
            <p:nvPr/>
          </p:nvSpPr>
          <p:spPr bwMode="auto">
            <a:xfrm>
              <a:off x="3168" y="1536"/>
              <a:ext cx="1584"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73" name="Line 42"/>
            <p:cNvSpPr>
              <a:spLocks noChangeShapeType="1"/>
            </p:cNvSpPr>
            <p:nvPr/>
          </p:nvSpPr>
          <p:spPr bwMode="auto">
            <a:xfrm>
              <a:off x="3168" y="1536"/>
              <a:ext cx="0" cy="144"/>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3574" name="Line 43"/>
            <p:cNvSpPr>
              <a:spLocks noChangeShapeType="1"/>
            </p:cNvSpPr>
            <p:nvPr/>
          </p:nvSpPr>
          <p:spPr bwMode="auto">
            <a:xfrm>
              <a:off x="4752" y="1536"/>
              <a:ext cx="0" cy="144"/>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7" name="Group 46"/>
          <p:cNvGrpSpPr>
            <a:grpSpLocks/>
          </p:cNvGrpSpPr>
          <p:nvPr/>
        </p:nvGrpSpPr>
        <p:grpSpPr bwMode="auto">
          <a:xfrm>
            <a:off x="4572000" y="2590800"/>
            <a:ext cx="4038600" cy="457200"/>
            <a:chOff x="2880" y="1632"/>
            <a:chExt cx="2544" cy="288"/>
          </a:xfrm>
        </p:grpSpPr>
        <p:sp>
          <p:nvSpPr>
            <p:cNvPr id="23569" name="Text Box 12"/>
            <p:cNvSpPr txBox="1">
              <a:spLocks noChangeArrowheads="1"/>
            </p:cNvSpPr>
            <p:nvPr/>
          </p:nvSpPr>
          <p:spPr bwMode="auto">
            <a:xfrm>
              <a:off x="2880" y="1670"/>
              <a:ext cx="67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50000"/>
                </a:spcBef>
                <a:buFontTx/>
                <a:buNone/>
              </a:pPr>
              <a:r>
                <a:rPr lang="en-US" altLang="en-US" sz="2000" b="1"/>
                <a:t>Mitosis</a:t>
              </a:r>
              <a:endParaRPr lang="en-GB" altLang="en-US" sz="2000" b="1"/>
            </a:p>
          </p:txBody>
        </p:sp>
        <p:sp>
          <p:nvSpPr>
            <p:cNvPr id="17453" name="Text Box 45"/>
            <p:cNvSpPr txBox="1">
              <a:spLocks noChangeArrowheads="1"/>
            </p:cNvSpPr>
            <p:nvPr/>
          </p:nvSpPr>
          <p:spPr bwMode="auto">
            <a:xfrm>
              <a:off x="4320" y="1632"/>
              <a:ext cx="1104" cy="250"/>
            </a:xfrm>
            <a:prstGeom prst="rect">
              <a:avLst/>
            </a:prstGeom>
            <a:noFill/>
            <a:ln w="9525">
              <a:noFill/>
              <a:miter lim="800000"/>
              <a:headEnd/>
              <a:tailEnd/>
            </a:ln>
            <a:effectLst/>
          </p:spPr>
          <p:txBody>
            <a:bodyPr>
              <a:spAutoFit/>
            </a:bodyPr>
            <a:lstStyle/>
            <a:p>
              <a:pPr>
                <a:spcBef>
                  <a:spcPct val="50000"/>
                </a:spcBef>
                <a:defRPr/>
              </a:pPr>
              <a:r>
                <a:rPr lang="en-US" altLang="en-US" sz="2000" b="1">
                  <a:effectLst>
                    <a:outerShdw blurRad="38100" dist="38100" dir="2700000" algn="tl">
                      <a:srgbClr val="C0C0C0"/>
                    </a:outerShdw>
                  </a:effectLst>
                </a:rPr>
                <a:t>Cytokinesis</a:t>
              </a:r>
              <a:endParaRPr lang="en-GB" sz="2000" b="1">
                <a:effectLst>
                  <a:outerShdw blurRad="38100" dist="38100" dir="2700000" algn="tl">
                    <a:srgbClr val="C0C0C0"/>
                  </a:outerShdw>
                </a:effectLst>
              </a:endParaRPr>
            </a:p>
          </p:txBody>
        </p:sp>
      </p:grpSp>
    </p:spTree>
    <p:extLst>
      <p:ext uri="{BB962C8B-B14F-4D97-AF65-F5344CB8AC3E}">
        <p14:creationId xmlns:p14="http://schemas.microsoft.com/office/powerpoint/2010/main" val="7583840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nodeType="afterGroup">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17419"/>
                                        </p:tgtEl>
                                        <p:attrNameLst>
                                          <p:attrName>style.visibility</p:attrName>
                                        </p:attrNameLst>
                                      </p:cBhvr>
                                      <p:to>
                                        <p:strVal val="visible"/>
                                      </p:to>
                                    </p:set>
                                    <p:anim calcmode="lin" valueType="num">
                                      <p:cBhvr>
                                        <p:cTn id="11" dur="500" fill="hold"/>
                                        <p:tgtEl>
                                          <p:spTgt spid="17419"/>
                                        </p:tgtEl>
                                        <p:attrNameLst>
                                          <p:attrName>ppt_w</p:attrName>
                                        </p:attrNameLst>
                                      </p:cBhvr>
                                      <p:tavLst>
                                        <p:tav tm="0">
                                          <p:val>
                                            <p:fltVal val="0"/>
                                          </p:val>
                                        </p:tav>
                                        <p:tav tm="100000">
                                          <p:val>
                                            <p:strVal val="#ppt_w"/>
                                          </p:val>
                                        </p:tav>
                                      </p:tavLst>
                                    </p:anim>
                                    <p:anim calcmode="lin" valueType="num">
                                      <p:cBhvr>
                                        <p:cTn id="12" dur="500" fill="hold"/>
                                        <p:tgtEl>
                                          <p:spTgt spid="17419"/>
                                        </p:tgtEl>
                                        <p:attrNameLst>
                                          <p:attrName>ppt_h</p:attrName>
                                        </p:attrNameLst>
                                      </p:cBhvr>
                                      <p:tavLst>
                                        <p:tav tm="0">
                                          <p:val>
                                            <p:fltVal val="0"/>
                                          </p:val>
                                        </p:tav>
                                        <p:tav tm="100000">
                                          <p:val>
                                            <p:strVal val="#ppt_h"/>
                                          </p:val>
                                        </p:tav>
                                      </p:tavLst>
                                    </p:anim>
                                  </p:childTnLst>
                                </p:cTn>
                              </p:par>
                            </p:childTnLst>
                          </p:cTn>
                        </p:par>
                        <p:par>
                          <p:cTn id="13" fill="hold" nodeType="afterGroup">
                            <p:stCondLst>
                              <p:cond delay="1000"/>
                            </p:stCondLst>
                            <p:childTnLst>
                              <p:par>
                                <p:cTn id="14" presetID="23" presetClass="entr" presetSubtype="16" fill="hold" grpId="0" nodeType="afterEffect">
                                  <p:stCondLst>
                                    <p:cond delay="0"/>
                                  </p:stCondLst>
                                  <p:childTnLst>
                                    <p:set>
                                      <p:cBhvr>
                                        <p:cTn id="15" dur="1" fill="hold">
                                          <p:stCondLst>
                                            <p:cond delay="0"/>
                                          </p:stCondLst>
                                        </p:cTn>
                                        <p:tgtEl>
                                          <p:spTgt spid="17447"/>
                                        </p:tgtEl>
                                        <p:attrNameLst>
                                          <p:attrName>style.visibility</p:attrName>
                                        </p:attrNameLst>
                                      </p:cBhvr>
                                      <p:to>
                                        <p:strVal val="visible"/>
                                      </p:to>
                                    </p:set>
                                    <p:anim calcmode="lin" valueType="num">
                                      <p:cBhvr>
                                        <p:cTn id="16" dur="500" fill="hold"/>
                                        <p:tgtEl>
                                          <p:spTgt spid="17447"/>
                                        </p:tgtEl>
                                        <p:attrNameLst>
                                          <p:attrName>ppt_w</p:attrName>
                                        </p:attrNameLst>
                                      </p:cBhvr>
                                      <p:tavLst>
                                        <p:tav tm="0">
                                          <p:val>
                                            <p:fltVal val="0"/>
                                          </p:val>
                                        </p:tav>
                                        <p:tav tm="100000">
                                          <p:val>
                                            <p:strVal val="#ppt_w"/>
                                          </p:val>
                                        </p:tav>
                                      </p:tavLst>
                                    </p:anim>
                                    <p:anim calcmode="lin" valueType="num">
                                      <p:cBhvr>
                                        <p:cTn id="17" dur="500" fill="hold"/>
                                        <p:tgtEl>
                                          <p:spTgt spid="17447"/>
                                        </p:tgtEl>
                                        <p:attrNameLst>
                                          <p:attrName>ppt_h</p:attrName>
                                        </p:attrNameLst>
                                      </p:cBhvr>
                                      <p:tavLst>
                                        <p:tav tm="0">
                                          <p:val>
                                            <p:fltVal val="0"/>
                                          </p:val>
                                        </p:tav>
                                        <p:tav tm="100000">
                                          <p:val>
                                            <p:strVal val="#ppt_h"/>
                                          </p:val>
                                        </p:tav>
                                      </p:tavLst>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1"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up)">
                                      <p:cBhvr>
                                        <p:cTn id="22" dur="500"/>
                                        <p:tgtEl>
                                          <p:spTgt spid="3"/>
                                        </p:tgtEl>
                                      </p:cBhvr>
                                    </p:animEffect>
                                  </p:childTnLst>
                                </p:cTn>
                              </p:par>
                            </p:childTnLst>
                          </p:cTn>
                        </p:par>
                        <p:par>
                          <p:cTn id="23" fill="hold" nodeType="afterGroup">
                            <p:stCondLst>
                              <p:cond delay="500"/>
                            </p:stCondLst>
                            <p:childTnLst>
                              <p:par>
                                <p:cTn id="24" presetID="23" presetClass="entr" presetSubtype="16"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ppt_w</p:attrName>
                                        </p:attrNameLst>
                                      </p:cBhvr>
                                      <p:tavLst>
                                        <p:tav tm="0">
                                          <p:val>
                                            <p:fltVal val="0"/>
                                          </p:val>
                                        </p:tav>
                                        <p:tav tm="100000">
                                          <p:val>
                                            <p:strVal val="#ppt_w"/>
                                          </p:val>
                                        </p:tav>
                                      </p:tavLst>
                                    </p:anim>
                                    <p:anim calcmode="lin" valueType="num">
                                      <p:cBhvr>
                                        <p:cTn id="27"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1" fill="hold"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up)">
                                      <p:cBhvr>
                                        <p:cTn id="32" dur="500"/>
                                        <p:tgtEl>
                                          <p:spTgt spid="6"/>
                                        </p:tgtEl>
                                      </p:cBhvr>
                                    </p:animEffect>
                                  </p:childTnLst>
                                </p:cTn>
                              </p:par>
                            </p:childTnLst>
                          </p:cTn>
                        </p:par>
                        <p:par>
                          <p:cTn id="33" fill="hold" nodeType="afterGroup">
                            <p:stCondLst>
                              <p:cond delay="500"/>
                            </p:stCondLst>
                            <p:childTnLst>
                              <p:par>
                                <p:cTn id="34" presetID="23" presetClass="entr" presetSubtype="16"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500" fill="hold"/>
                                        <p:tgtEl>
                                          <p:spTgt spid="7"/>
                                        </p:tgtEl>
                                        <p:attrNameLst>
                                          <p:attrName>ppt_w</p:attrName>
                                        </p:attrNameLst>
                                      </p:cBhvr>
                                      <p:tavLst>
                                        <p:tav tm="0">
                                          <p:val>
                                            <p:fltVal val="0"/>
                                          </p:val>
                                        </p:tav>
                                        <p:tav tm="100000">
                                          <p:val>
                                            <p:strVal val="#ppt_w"/>
                                          </p:val>
                                        </p:tav>
                                      </p:tavLst>
                                    </p:anim>
                                    <p:anim calcmode="lin" valueType="num">
                                      <p:cBhvr>
                                        <p:cTn id="37" dur="500" fill="hold"/>
                                        <p:tgtEl>
                                          <p:spTgt spid="7"/>
                                        </p:tgtEl>
                                        <p:attrNameLst>
                                          <p:attrName>ppt_h</p:attrName>
                                        </p:attrNameLst>
                                      </p:cBhvr>
                                      <p:tavLst>
                                        <p:tav tm="0">
                                          <p:val>
                                            <p:fltVal val="0"/>
                                          </p:val>
                                        </p:tav>
                                        <p:tav tm="100000">
                                          <p:val>
                                            <p:strVal val="#ppt_h"/>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1" fill="hold" nodeType="click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wipe(up)">
                                      <p:cBhvr>
                                        <p:cTn id="42" dur="500"/>
                                        <p:tgtEl>
                                          <p:spTgt spid="4"/>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23" presetClass="entr" presetSubtype="16" fill="hold" grpId="0" nodeType="clickEffect">
                                  <p:stCondLst>
                                    <p:cond delay="0"/>
                                  </p:stCondLst>
                                  <p:childTnLst>
                                    <p:set>
                                      <p:cBhvr>
                                        <p:cTn id="46" dur="1" fill="hold">
                                          <p:stCondLst>
                                            <p:cond delay="0"/>
                                          </p:stCondLst>
                                        </p:cTn>
                                        <p:tgtEl>
                                          <p:spTgt spid="17435"/>
                                        </p:tgtEl>
                                        <p:attrNameLst>
                                          <p:attrName>style.visibility</p:attrName>
                                        </p:attrNameLst>
                                      </p:cBhvr>
                                      <p:to>
                                        <p:strVal val="visible"/>
                                      </p:to>
                                    </p:set>
                                    <p:anim calcmode="lin" valueType="num">
                                      <p:cBhvr>
                                        <p:cTn id="47" dur="500" fill="hold"/>
                                        <p:tgtEl>
                                          <p:spTgt spid="17435"/>
                                        </p:tgtEl>
                                        <p:attrNameLst>
                                          <p:attrName>ppt_w</p:attrName>
                                        </p:attrNameLst>
                                      </p:cBhvr>
                                      <p:tavLst>
                                        <p:tav tm="0">
                                          <p:val>
                                            <p:fltVal val="0"/>
                                          </p:val>
                                        </p:tav>
                                        <p:tav tm="100000">
                                          <p:val>
                                            <p:strVal val="#ppt_w"/>
                                          </p:val>
                                        </p:tav>
                                      </p:tavLst>
                                    </p:anim>
                                    <p:anim calcmode="lin" valueType="num">
                                      <p:cBhvr>
                                        <p:cTn id="48" dur="500" fill="hold"/>
                                        <p:tgtEl>
                                          <p:spTgt spid="17435"/>
                                        </p:tgtEl>
                                        <p:attrNameLst>
                                          <p:attrName>ppt_h</p:attrName>
                                        </p:attrNameLst>
                                      </p:cBhvr>
                                      <p:tavLst>
                                        <p:tav tm="0">
                                          <p:val>
                                            <p:fltVal val="0"/>
                                          </p:val>
                                        </p:tav>
                                        <p:tav tm="100000">
                                          <p:val>
                                            <p:strVal val="#ppt_h"/>
                                          </p:val>
                                        </p:tav>
                                      </p:tavLst>
                                    </p:anim>
                                  </p:childTnLst>
                                </p:cTn>
                              </p:par>
                            </p:childTnLst>
                          </p:cTn>
                        </p:par>
                      </p:childTnLst>
                    </p:cTn>
                  </p:par>
                  <p:par>
                    <p:cTn id="49" fill="hold" nodeType="clickPar">
                      <p:stCondLst>
                        <p:cond delay="indefinite"/>
                      </p:stCondLst>
                      <p:childTnLst>
                        <p:par>
                          <p:cTn id="50" fill="hold" nodeType="withGroup">
                            <p:stCondLst>
                              <p:cond delay="0"/>
                            </p:stCondLst>
                            <p:childTnLst>
                              <p:par>
                                <p:cTn id="51" presetID="23" presetClass="entr" presetSubtype="16" fill="hold" grpId="0" nodeType="clickEffect">
                                  <p:stCondLst>
                                    <p:cond delay="0"/>
                                  </p:stCondLst>
                                  <p:childTnLst>
                                    <p:set>
                                      <p:cBhvr>
                                        <p:cTn id="52" dur="1" fill="hold">
                                          <p:stCondLst>
                                            <p:cond delay="0"/>
                                          </p:stCondLst>
                                        </p:cTn>
                                        <p:tgtEl>
                                          <p:spTgt spid="17436"/>
                                        </p:tgtEl>
                                        <p:attrNameLst>
                                          <p:attrName>style.visibility</p:attrName>
                                        </p:attrNameLst>
                                      </p:cBhvr>
                                      <p:to>
                                        <p:strVal val="visible"/>
                                      </p:to>
                                    </p:set>
                                    <p:anim calcmode="lin" valueType="num">
                                      <p:cBhvr>
                                        <p:cTn id="53" dur="500" fill="hold"/>
                                        <p:tgtEl>
                                          <p:spTgt spid="17436"/>
                                        </p:tgtEl>
                                        <p:attrNameLst>
                                          <p:attrName>ppt_w</p:attrName>
                                        </p:attrNameLst>
                                      </p:cBhvr>
                                      <p:tavLst>
                                        <p:tav tm="0">
                                          <p:val>
                                            <p:fltVal val="0"/>
                                          </p:val>
                                        </p:tav>
                                        <p:tav tm="100000">
                                          <p:val>
                                            <p:strVal val="#ppt_w"/>
                                          </p:val>
                                        </p:tav>
                                      </p:tavLst>
                                    </p:anim>
                                    <p:anim calcmode="lin" valueType="num">
                                      <p:cBhvr>
                                        <p:cTn id="54" dur="500" fill="hold"/>
                                        <p:tgtEl>
                                          <p:spTgt spid="17436"/>
                                        </p:tgtEl>
                                        <p:attrNameLst>
                                          <p:attrName>ppt_h</p:attrName>
                                        </p:attrNameLst>
                                      </p:cBhvr>
                                      <p:tavLst>
                                        <p:tav tm="0">
                                          <p:val>
                                            <p:fltVal val="0"/>
                                          </p:val>
                                        </p:tav>
                                        <p:tav tm="100000">
                                          <p:val>
                                            <p:strVal val="#ppt_h"/>
                                          </p:val>
                                        </p:tav>
                                      </p:tavLst>
                                    </p:anim>
                                  </p:childTnLst>
                                </p:cTn>
                              </p:par>
                            </p:childTnLst>
                          </p:cTn>
                        </p:par>
                      </p:childTnLst>
                    </p:cTn>
                  </p:par>
                  <p:par>
                    <p:cTn id="55" fill="hold" nodeType="clickPar">
                      <p:stCondLst>
                        <p:cond delay="indefinite"/>
                      </p:stCondLst>
                      <p:childTnLst>
                        <p:par>
                          <p:cTn id="56" fill="hold" nodeType="withGroup">
                            <p:stCondLst>
                              <p:cond delay="0"/>
                            </p:stCondLst>
                            <p:childTnLst>
                              <p:par>
                                <p:cTn id="57" presetID="23" presetClass="entr" presetSubtype="16" fill="hold" grpId="0" nodeType="clickEffect">
                                  <p:stCondLst>
                                    <p:cond delay="0"/>
                                  </p:stCondLst>
                                  <p:childTnLst>
                                    <p:set>
                                      <p:cBhvr>
                                        <p:cTn id="58" dur="1" fill="hold">
                                          <p:stCondLst>
                                            <p:cond delay="0"/>
                                          </p:stCondLst>
                                        </p:cTn>
                                        <p:tgtEl>
                                          <p:spTgt spid="17437"/>
                                        </p:tgtEl>
                                        <p:attrNameLst>
                                          <p:attrName>style.visibility</p:attrName>
                                        </p:attrNameLst>
                                      </p:cBhvr>
                                      <p:to>
                                        <p:strVal val="visible"/>
                                      </p:to>
                                    </p:set>
                                    <p:anim calcmode="lin" valueType="num">
                                      <p:cBhvr>
                                        <p:cTn id="59" dur="500" fill="hold"/>
                                        <p:tgtEl>
                                          <p:spTgt spid="17437"/>
                                        </p:tgtEl>
                                        <p:attrNameLst>
                                          <p:attrName>ppt_w</p:attrName>
                                        </p:attrNameLst>
                                      </p:cBhvr>
                                      <p:tavLst>
                                        <p:tav tm="0">
                                          <p:val>
                                            <p:fltVal val="0"/>
                                          </p:val>
                                        </p:tav>
                                        <p:tav tm="100000">
                                          <p:val>
                                            <p:strVal val="#ppt_w"/>
                                          </p:val>
                                        </p:tav>
                                      </p:tavLst>
                                    </p:anim>
                                    <p:anim calcmode="lin" valueType="num">
                                      <p:cBhvr>
                                        <p:cTn id="60" dur="500" fill="hold"/>
                                        <p:tgtEl>
                                          <p:spTgt spid="17437"/>
                                        </p:tgtEl>
                                        <p:attrNameLst>
                                          <p:attrName>ppt_h</p:attrName>
                                        </p:attrNameLst>
                                      </p:cBhvr>
                                      <p:tavLst>
                                        <p:tav tm="0">
                                          <p:val>
                                            <p:fltVal val="0"/>
                                          </p:val>
                                        </p:tav>
                                        <p:tav tm="100000">
                                          <p:val>
                                            <p:strVal val="#ppt_h"/>
                                          </p:val>
                                        </p:tav>
                                      </p:tavLst>
                                    </p:anim>
                                  </p:childTnLst>
                                </p:cTn>
                              </p:par>
                            </p:childTnLst>
                          </p:cTn>
                        </p:par>
                      </p:childTnLst>
                    </p:cTn>
                  </p:par>
                  <p:par>
                    <p:cTn id="61" fill="hold" nodeType="clickPar">
                      <p:stCondLst>
                        <p:cond delay="indefinite"/>
                      </p:stCondLst>
                      <p:childTnLst>
                        <p:par>
                          <p:cTn id="62" fill="hold" nodeType="withGroup">
                            <p:stCondLst>
                              <p:cond delay="0"/>
                            </p:stCondLst>
                            <p:childTnLst>
                              <p:par>
                                <p:cTn id="63" presetID="23" presetClass="entr" presetSubtype="16" fill="hold" grpId="0" nodeType="clickEffect">
                                  <p:stCondLst>
                                    <p:cond delay="0"/>
                                  </p:stCondLst>
                                  <p:childTnLst>
                                    <p:set>
                                      <p:cBhvr>
                                        <p:cTn id="64" dur="1" fill="hold">
                                          <p:stCondLst>
                                            <p:cond delay="0"/>
                                          </p:stCondLst>
                                        </p:cTn>
                                        <p:tgtEl>
                                          <p:spTgt spid="17438"/>
                                        </p:tgtEl>
                                        <p:attrNameLst>
                                          <p:attrName>style.visibility</p:attrName>
                                        </p:attrNameLst>
                                      </p:cBhvr>
                                      <p:to>
                                        <p:strVal val="visible"/>
                                      </p:to>
                                    </p:set>
                                    <p:anim calcmode="lin" valueType="num">
                                      <p:cBhvr>
                                        <p:cTn id="65" dur="500" fill="hold"/>
                                        <p:tgtEl>
                                          <p:spTgt spid="17438"/>
                                        </p:tgtEl>
                                        <p:attrNameLst>
                                          <p:attrName>ppt_w</p:attrName>
                                        </p:attrNameLst>
                                      </p:cBhvr>
                                      <p:tavLst>
                                        <p:tav tm="0">
                                          <p:val>
                                            <p:fltVal val="0"/>
                                          </p:val>
                                        </p:tav>
                                        <p:tav tm="100000">
                                          <p:val>
                                            <p:strVal val="#ppt_w"/>
                                          </p:val>
                                        </p:tav>
                                      </p:tavLst>
                                    </p:anim>
                                    <p:anim calcmode="lin" valueType="num">
                                      <p:cBhvr>
                                        <p:cTn id="66" dur="500" fill="hold"/>
                                        <p:tgtEl>
                                          <p:spTgt spid="17438"/>
                                        </p:tgtEl>
                                        <p:attrNameLst>
                                          <p:attrName>ppt_h</p:attrName>
                                        </p:attrNameLst>
                                      </p:cBhvr>
                                      <p:tavLst>
                                        <p:tav tm="0">
                                          <p:val>
                                            <p:fltVal val="0"/>
                                          </p:val>
                                        </p:tav>
                                        <p:tav tm="100000">
                                          <p:val>
                                            <p:strVal val="#ppt_h"/>
                                          </p:val>
                                        </p:tav>
                                      </p:tavLst>
                                    </p:anim>
                                  </p:childTnLst>
                                </p:cTn>
                              </p:par>
                            </p:childTnLst>
                          </p:cTn>
                        </p:par>
                      </p:childTnLst>
                    </p:cTn>
                  </p:par>
                  <p:par>
                    <p:cTn id="67" fill="hold" nodeType="clickPar">
                      <p:stCondLst>
                        <p:cond delay="indefinite"/>
                      </p:stCondLst>
                      <p:childTnLst>
                        <p:par>
                          <p:cTn id="68" fill="hold" nodeType="withGroup">
                            <p:stCondLst>
                              <p:cond delay="0"/>
                            </p:stCondLst>
                            <p:childTnLst>
                              <p:par>
                                <p:cTn id="69" presetID="23" presetClass="entr" presetSubtype="16" fill="hold" grpId="0" nodeType="clickEffect">
                                  <p:stCondLst>
                                    <p:cond delay="0"/>
                                  </p:stCondLst>
                                  <p:childTnLst>
                                    <p:set>
                                      <p:cBhvr>
                                        <p:cTn id="70" dur="1" fill="hold">
                                          <p:stCondLst>
                                            <p:cond delay="0"/>
                                          </p:stCondLst>
                                        </p:cTn>
                                        <p:tgtEl>
                                          <p:spTgt spid="17439"/>
                                        </p:tgtEl>
                                        <p:attrNameLst>
                                          <p:attrName>style.visibility</p:attrName>
                                        </p:attrNameLst>
                                      </p:cBhvr>
                                      <p:to>
                                        <p:strVal val="visible"/>
                                      </p:to>
                                    </p:set>
                                    <p:anim calcmode="lin" valueType="num">
                                      <p:cBhvr>
                                        <p:cTn id="71" dur="500" fill="hold"/>
                                        <p:tgtEl>
                                          <p:spTgt spid="17439"/>
                                        </p:tgtEl>
                                        <p:attrNameLst>
                                          <p:attrName>ppt_w</p:attrName>
                                        </p:attrNameLst>
                                      </p:cBhvr>
                                      <p:tavLst>
                                        <p:tav tm="0">
                                          <p:val>
                                            <p:fltVal val="0"/>
                                          </p:val>
                                        </p:tav>
                                        <p:tav tm="100000">
                                          <p:val>
                                            <p:strVal val="#ppt_w"/>
                                          </p:val>
                                        </p:tav>
                                      </p:tavLst>
                                    </p:anim>
                                    <p:anim calcmode="lin" valueType="num">
                                      <p:cBhvr>
                                        <p:cTn id="72" dur="500" fill="hold"/>
                                        <p:tgtEl>
                                          <p:spTgt spid="1743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9" grpId="0"/>
      <p:bldP spid="17435" grpId="0"/>
      <p:bldP spid="17436" grpId="0"/>
      <p:bldP spid="17437" grpId="0"/>
      <p:bldP spid="17438" grpId="0"/>
      <p:bldP spid="17439" grpId="0"/>
      <p:bldP spid="1744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fld id="{B192F584-9564-40CB-9E7A-C93A9B547C95}" type="slidenum">
              <a:rPr lang="ar-SA" altLang="en-US" sz="1400" smtClean="0"/>
              <a:pPr eaLnBrk="1" hangingPunct="1">
                <a:spcBef>
                  <a:spcPct val="0"/>
                </a:spcBef>
                <a:buFontTx/>
                <a:buNone/>
              </a:pPr>
              <a:t>33</a:t>
            </a:fld>
            <a:endParaRPr lang="en-GB" altLang="en-US" sz="1400" smtClean="0"/>
          </a:p>
        </p:txBody>
      </p:sp>
      <p:sp>
        <p:nvSpPr>
          <p:cNvPr id="4098" name="Rectangle 2"/>
          <p:cNvSpPr>
            <a:spLocks noGrp="1" noChangeArrowheads="1"/>
          </p:cNvSpPr>
          <p:nvPr>
            <p:ph type="body" idx="1"/>
          </p:nvPr>
        </p:nvSpPr>
        <p:spPr>
          <a:xfrm>
            <a:off x="228600" y="1228725"/>
            <a:ext cx="8686800" cy="4708525"/>
          </a:xfrm>
        </p:spPr>
        <p:txBody>
          <a:bodyPr>
            <a:spAutoFit/>
          </a:bodyPr>
          <a:lstStyle/>
          <a:p>
            <a:pPr eaLnBrk="1" hangingPunct="1">
              <a:buClr>
                <a:srgbClr val="FF0000"/>
              </a:buClr>
              <a:buFont typeface="Wingdings" pitchFamily="2" charset="2"/>
              <a:buChar char="v"/>
              <a:tabLst>
                <a:tab pos="2743200" algn="l"/>
              </a:tabLst>
              <a:defRPr/>
            </a:pPr>
            <a:r>
              <a:rPr lang="en-US" altLang="en-US" sz="2000" b="1" smtClean="0">
                <a:solidFill>
                  <a:srgbClr val="000000"/>
                </a:solidFill>
                <a:effectLst>
                  <a:outerShdw blurRad="38100" dist="38100" dir="2700000" algn="tl">
                    <a:srgbClr val="C0C0C0"/>
                  </a:outerShdw>
                </a:effectLst>
              </a:rPr>
              <a:t>A </a:t>
            </a:r>
            <a:r>
              <a:rPr lang="en-US" altLang="en-US" sz="2000" b="1" smtClean="0">
                <a:solidFill>
                  <a:srgbClr val="FF0000"/>
                </a:solidFill>
                <a:effectLst>
                  <a:outerShdw blurRad="38100" dist="38100" dir="2700000" algn="tl">
                    <a:srgbClr val="C0C0C0"/>
                  </a:outerShdw>
                </a:effectLst>
              </a:rPr>
              <a:t>life cycle</a:t>
            </a:r>
            <a:r>
              <a:rPr lang="en-US" altLang="en-US" sz="2000" b="1" smtClean="0">
                <a:solidFill>
                  <a:srgbClr val="000000"/>
                </a:solidFill>
                <a:effectLst>
                  <a:outerShdw blurRad="38100" dist="38100" dir="2700000" algn="tl">
                    <a:srgbClr val="C0C0C0"/>
                  </a:outerShdw>
                </a:effectLst>
              </a:rPr>
              <a:t> of an organism is the generation-to-generation sequence of stages in its reproductive history.</a:t>
            </a:r>
          </a:p>
          <a:p>
            <a:pPr eaLnBrk="1" hangingPunct="1">
              <a:buClr>
                <a:srgbClr val="FF0000"/>
              </a:buClr>
              <a:buFont typeface="Wingdings" pitchFamily="2" charset="2"/>
              <a:buNone/>
              <a:tabLst>
                <a:tab pos="2743200" algn="l"/>
              </a:tabLst>
              <a:defRPr/>
            </a:pPr>
            <a:endParaRPr lang="en-US" altLang="en-US" sz="1200" b="1" smtClean="0">
              <a:solidFill>
                <a:srgbClr val="000000"/>
              </a:solidFill>
              <a:effectLst>
                <a:outerShdw blurRad="38100" dist="38100" dir="2700000" algn="tl">
                  <a:srgbClr val="C0C0C0"/>
                </a:outerShdw>
              </a:effectLst>
            </a:endParaRPr>
          </a:p>
          <a:p>
            <a:pPr eaLnBrk="1" hangingPunct="1">
              <a:buClr>
                <a:srgbClr val="FF0000"/>
              </a:buClr>
              <a:buFont typeface="Wingdings" pitchFamily="2" charset="2"/>
              <a:buChar char="v"/>
              <a:tabLst>
                <a:tab pos="2743200" algn="l"/>
              </a:tabLst>
              <a:defRPr/>
            </a:pPr>
            <a:r>
              <a:rPr lang="en-US" altLang="en-US" sz="2000" b="1" smtClean="0">
                <a:solidFill>
                  <a:srgbClr val="000000"/>
                </a:solidFill>
                <a:effectLst>
                  <a:outerShdw blurRad="38100" dist="38100" dir="2700000" algn="tl">
                    <a:srgbClr val="C0C0C0"/>
                  </a:outerShdw>
                </a:effectLst>
              </a:rPr>
              <a:t>It starts at the conception of an organism until it produces its own offspring </a:t>
            </a:r>
            <a:r>
              <a:rPr lang="ar-EG" altLang="en-US" sz="1800" smtClean="0">
                <a:solidFill>
                  <a:srgbClr val="000000"/>
                </a:solidFill>
              </a:rPr>
              <a:t>نسل</a:t>
            </a:r>
            <a:r>
              <a:rPr lang="en-US" altLang="en-US" sz="2000" b="1" smtClean="0">
                <a:solidFill>
                  <a:srgbClr val="000000"/>
                </a:solidFill>
                <a:effectLst>
                  <a:outerShdw blurRad="38100" dist="38100" dir="2700000" algn="tl">
                    <a:srgbClr val="C0C0C0"/>
                  </a:outerShdw>
                </a:effectLst>
              </a:rPr>
              <a:t>.</a:t>
            </a:r>
          </a:p>
          <a:p>
            <a:pPr eaLnBrk="1" hangingPunct="1">
              <a:buClr>
                <a:srgbClr val="FF0000"/>
              </a:buClr>
              <a:buFont typeface="Wingdings" pitchFamily="2" charset="2"/>
              <a:buNone/>
              <a:tabLst>
                <a:tab pos="2743200" algn="l"/>
              </a:tabLst>
              <a:defRPr/>
            </a:pPr>
            <a:endParaRPr lang="en-US" altLang="en-US" sz="1000" b="1" smtClean="0">
              <a:solidFill>
                <a:srgbClr val="000000"/>
              </a:solidFill>
              <a:effectLst>
                <a:outerShdw blurRad="38100" dist="38100" dir="2700000" algn="tl">
                  <a:srgbClr val="C0C0C0"/>
                </a:outerShdw>
              </a:effectLst>
            </a:endParaRPr>
          </a:p>
          <a:p>
            <a:pPr eaLnBrk="1" hangingPunct="1">
              <a:buClr>
                <a:srgbClr val="FF0000"/>
              </a:buClr>
              <a:buFont typeface="Wingdings" pitchFamily="2" charset="2"/>
              <a:buChar char="v"/>
              <a:tabLst>
                <a:tab pos="2743200" algn="l"/>
              </a:tabLst>
              <a:defRPr/>
            </a:pPr>
            <a:r>
              <a:rPr lang="en-US" altLang="en-US" sz="2000" b="1" smtClean="0">
                <a:solidFill>
                  <a:srgbClr val="000000"/>
                </a:solidFill>
                <a:effectLst>
                  <a:outerShdw blurRad="38100" dist="38100" dir="2700000" algn="tl">
                    <a:srgbClr val="C0C0C0"/>
                  </a:outerShdw>
                </a:effectLst>
              </a:rPr>
              <a:t>In humans, each </a:t>
            </a:r>
            <a:r>
              <a:rPr lang="en-US" altLang="en-US" sz="2000" b="1" smtClean="0">
                <a:solidFill>
                  <a:srgbClr val="FF0000"/>
                </a:solidFill>
                <a:effectLst>
                  <a:outerShdw blurRad="38100" dist="38100" dir="2700000" algn="tl">
                    <a:srgbClr val="C0C0C0"/>
                  </a:outerShdw>
                </a:effectLst>
              </a:rPr>
              <a:t>somatic cell</a:t>
            </a:r>
            <a:r>
              <a:rPr lang="en-US" altLang="en-US" sz="2000" b="1" smtClean="0">
                <a:solidFill>
                  <a:srgbClr val="000000"/>
                </a:solidFill>
                <a:effectLst>
                  <a:outerShdw blurRad="38100" dist="38100" dir="2700000" algn="tl">
                    <a:srgbClr val="C0C0C0"/>
                  </a:outerShdw>
                </a:effectLst>
              </a:rPr>
              <a:t> (</a:t>
            </a:r>
            <a:r>
              <a:rPr lang="en-US" altLang="en-US" sz="2000" smtClean="0">
                <a:solidFill>
                  <a:srgbClr val="000000"/>
                </a:solidFill>
              </a:rPr>
              <a:t>all cells other than sperm or ovum</a:t>
            </a:r>
            <a:r>
              <a:rPr lang="en-US" altLang="en-US" sz="2000" b="1" smtClean="0">
                <a:solidFill>
                  <a:srgbClr val="000000"/>
                </a:solidFill>
                <a:effectLst>
                  <a:outerShdw blurRad="38100" dist="38100" dir="2700000" algn="tl">
                    <a:srgbClr val="C0C0C0"/>
                  </a:outerShdw>
                </a:effectLst>
              </a:rPr>
              <a:t>) has 46 chromosomes.</a:t>
            </a:r>
          </a:p>
          <a:p>
            <a:pPr eaLnBrk="1" hangingPunct="1">
              <a:buClr>
                <a:srgbClr val="FF0000"/>
              </a:buClr>
              <a:buFont typeface="Wingdings" pitchFamily="2" charset="2"/>
              <a:buNone/>
              <a:tabLst>
                <a:tab pos="2743200" algn="l"/>
              </a:tabLst>
              <a:defRPr/>
            </a:pPr>
            <a:endParaRPr lang="en-US" altLang="en-US" sz="1400" b="1" smtClean="0">
              <a:solidFill>
                <a:srgbClr val="000000"/>
              </a:solidFill>
              <a:effectLst>
                <a:outerShdw blurRad="38100" dist="38100" dir="2700000" algn="tl">
                  <a:srgbClr val="C0C0C0"/>
                </a:outerShdw>
              </a:effectLst>
            </a:endParaRPr>
          </a:p>
          <a:p>
            <a:pPr eaLnBrk="1" hangingPunct="1">
              <a:buClr>
                <a:srgbClr val="FF0000"/>
              </a:buClr>
              <a:buFont typeface="Wingdings" pitchFamily="2" charset="2"/>
              <a:buChar char="v"/>
              <a:tabLst>
                <a:tab pos="2743200" algn="l"/>
              </a:tabLst>
              <a:defRPr/>
            </a:pPr>
            <a:r>
              <a:rPr lang="en-US" altLang="en-US" sz="2000" b="1" smtClean="0">
                <a:solidFill>
                  <a:srgbClr val="000000"/>
                </a:solidFill>
                <a:effectLst>
                  <a:outerShdw blurRad="38100" dist="38100" dir="2700000" algn="tl">
                    <a:srgbClr val="C0C0C0"/>
                  </a:outerShdw>
                </a:effectLst>
              </a:rPr>
              <a:t>These </a:t>
            </a:r>
            <a:r>
              <a:rPr lang="en-US" altLang="en-US" sz="2000" b="1" smtClean="0">
                <a:solidFill>
                  <a:srgbClr val="FF0000"/>
                </a:solidFill>
                <a:effectLst>
                  <a:outerShdw blurRad="38100" dist="38100" dir="2700000" algn="tl">
                    <a:srgbClr val="C0C0C0"/>
                  </a:outerShdw>
                </a:effectLst>
              </a:rPr>
              <a:t>homologous chromosome</a:t>
            </a:r>
            <a:r>
              <a:rPr lang="en-US" altLang="en-US" sz="2000" b="1" smtClean="0">
                <a:solidFill>
                  <a:srgbClr val="000000"/>
                </a:solidFill>
                <a:effectLst>
                  <a:outerShdw blurRad="38100" dist="38100" dir="2700000" algn="tl">
                    <a:srgbClr val="C0C0C0"/>
                  </a:outerShdw>
                </a:effectLst>
              </a:rPr>
              <a:t> </a:t>
            </a:r>
            <a:r>
              <a:rPr lang="ar-EG" altLang="en-US" sz="1800" smtClean="0">
                <a:solidFill>
                  <a:srgbClr val="000000"/>
                </a:solidFill>
              </a:rPr>
              <a:t>الكروموسومات المتم</a:t>
            </a:r>
            <a:r>
              <a:rPr lang="ar-SA" altLang="en-US" sz="1800" smtClean="0">
                <a:solidFill>
                  <a:srgbClr val="000000"/>
                </a:solidFill>
              </a:rPr>
              <a:t>اث</a:t>
            </a:r>
            <a:r>
              <a:rPr lang="ar-EG" altLang="en-US" sz="1800" smtClean="0">
                <a:solidFill>
                  <a:srgbClr val="000000"/>
                </a:solidFill>
              </a:rPr>
              <a:t>لة</a:t>
            </a:r>
            <a:r>
              <a:rPr lang="en-US" altLang="en-US" sz="2000" b="1" smtClean="0">
                <a:solidFill>
                  <a:srgbClr val="000000"/>
                </a:solidFill>
                <a:effectLst>
                  <a:outerShdw blurRad="38100" dist="38100" dir="2700000" algn="tl">
                    <a:srgbClr val="C0C0C0"/>
                  </a:outerShdw>
                </a:effectLst>
              </a:rPr>
              <a:t> pairs carry genes that control the same inherited characters.</a:t>
            </a:r>
          </a:p>
          <a:p>
            <a:pPr eaLnBrk="1" hangingPunct="1">
              <a:buClr>
                <a:srgbClr val="FF0000"/>
              </a:buClr>
              <a:buFont typeface="Wingdings" pitchFamily="2" charset="2"/>
              <a:buNone/>
              <a:tabLst>
                <a:tab pos="2743200" algn="l"/>
              </a:tabLst>
              <a:defRPr/>
            </a:pPr>
            <a:endParaRPr lang="en-US" altLang="en-US" sz="2000" b="1" smtClean="0">
              <a:solidFill>
                <a:srgbClr val="000000"/>
              </a:solidFill>
              <a:effectLst>
                <a:outerShdw blurRad="38100" dist="38100" dir="2700000" algn="tl">
                  <a:srgbClr val="C0C0C0"/>
                </a:outerShdw>
              </a:effectLst>
            </a:endParaRPr>
          </a:p>
          <a:p>
            <a:pPr eaLnBrk="1" hangingPunct="1">
              <a:buClr>
                <a:srgbClr val="FF0000"/>
              </a:buClr>
              <a:buFont typeface="Wingdings" pitchFamily="2" charset="2"/>
              <a:buChar char="v"/>
              <a:tabLst>
                <a:tab pos="2743200" algn="l"/>
              </a:tabLst>
              <a:defRPr/>
            </a:pPr>
            <a:r>
              <a:rPr lang="en-US" altLang="en-US" sz="2000" b="1" smtClean="0">
                <a:solidFill>
                  <a:srgbClr val="000000"/>
                </a:solidFill>
                <a:effectLst>
                  <a:outerShdw blurRad="38100" dist="38100" dir="2700000" algn="tl">
                    <a:srgbClr val="C0C0C0"/>
                  </a:outerShdw>
                </a:effectLst>
              </a:rPr>
              <a:t>A </a:t>
            </a:r>
            <a:r>
              <a:rPr lang="en-US" altLang="en-US" sz="2000" b="1" smtClean="0">
                <a:solidFill>
                  <a:srgbClr val="FF0000"/>
                </a:solidFill>
                <a:effectLst>
                  <a:outerShdw blurRad="38100" dist="38100" dir="2700000" algn="tl">
                    <a:srgbClr val="C0C0C0"/>
                  </a:outerShdw>
                </a:effectLst>
              </a:rPr>
              <a:t>karyotype</a:t>
            </a:r>
            <a:r>
              <a:rPr lang="en-US" altLang="en-US" sz="2000" b="1" smtClean="0">
                <a:solidFill>
                  <a:srgbClr val="000000"/>
                </a:solidFill>
                <a:effectLst>
                  <a:outerShdw blurRad="38100" dist="38100" dir="2700000" algn="tl">
                    <a:srgbClr val="C0C0C0"/>
                  </a:outerShdw>
                </a:effectLst>
              </a:rPr>
              <a:t> </a:t>
            </a:r>
            <a:r>
              <a:rPr lang="ar-EG" altLang="en-US" sz="1800" smtClean="0">
                <a:solidFill>
                  <a:srgbClr val="000000"/>
                </a:solidFill>
              </a:rPr>
              <a:t>الطرز الكروموسومى</a:t>
            </a:r>
            <a:r>
              <a:rPr lang="en-US" altLang="en-US" sz="2000" b="1" smtClean="0">
                <a:solidFill>
                  <a:srgbClr val="000000"/>
                </a:solidFill>
                <a:effectLst>
                  <a:outerShdw blurRad="38100" dist="38100" dir="2700000" algn="tl">
                    <a:srgbClr val="C0C0C0"/>
                  </a:outerShdw>
                </a:effectLst>
              </a:rPr>
              <a:t> display of the 46 chromosomes shows 23 pairs of chromosomes, each pair with the same length, centromere position, and staining pattern.</a:t>
            </a:r>
          </a:p>
        </p:txBody>
      </p:sp>
      <p:sp>
        <p:nvSpPr>
          <p:cNvPr id="3076" name="Line 5"/>
          <p:cNvSpPr>
            <a:spLocks noChangeShapeType="1"/>
          </p:cNvSpPr>
          <p:nvPr/>
        </p:nvSpPr>
        <p:spPr bwMode="auto">
          <a:xfrm>
            <a:off x="152400" y="762000"/>
            <a:ext cx="87630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103" name="Rectangle 7"/>
          <p:cNvSpPr>
            <a:spLocks noGrp="1" noChangeArrowheads="1"/>
          </p:cNvSpPr>
          <p:nvPr>
            <p:ph type="title"/>
          </p:nvPr>
        </p:nvSpPr>
        <p:spPr>
          <a:xfrm>
            <a:off x="304800" y="76200"/>
            <a:ext cx="8610600" cy="533400"/>
          </a:xfrm>
        </p:spPr>
        <p:txBody>
          <a:bodyPr/>
          <a:lstStyle/>
          <a:p>
            <a:pPr algn="l" eaLnBrk="1" hangingPunct="1">
              <a:defRPr/>
            </a:pPr>
            <a:r>
              <a:rPr lang="en-US" altLang="en-US" sz="2400" b="1" smtClean="0">
                <a:solidFill>
                  <a:srgbClr val="0000FF"/>
                </a:solidFill>
                <a:effectLst>
                  <a:outerShdw blurRad="38100" dist="38100" dir="2700000" algn="tl">
                    <a:srgbClr val="C0C0C0"/>
                  </a:outerShdw>
                </a:effectLst>
              </a:rPr>
              <a:t>Fertilization and meiosis alternate </a:t>
            </a:r>
            <a:r>
              <a:rPr lang="ar-EG" altLang="en-US" sz="2000" smtClean="0">
                <a:solidFill>
                  <a:schemeClr val="tx1"/>
                </a:solidFill>
              </a:rPr>
              <a:t>يتعاقبا</a:t>
            </a:r>
            <a:r>
              <a:rPr lang="en-US" altLang="en-US" sz="2400" b="1" smtClean="0">
                <a:solidFill>
                  <a:srgbClr val="0000FF"/>
                </a:solidFill>
                <a:effectLst>
                  <a:outerShdw blurRad="38100" dist="38100" dir="2700000" algn="tl">
                    <a:srgbClr val="C0C0C0"/>
                  </a:outerShdw>
                </a:effectLst>
              </a:rPr>
              <a:t> in sexual life cycles</a:t>
            </a:r>
          </a:p>
        </p:txBody>
      </p:sp>
    </p:spTree>
    <p:extLst>
      <p:ext uri="{BB962C8B-B14F-4D97-AF65-F5344CB8AC3E}">
        <p14:creationId xmlns:p14="http://schemas.microsoft.com/office/powerpoint/2010/main" val="75300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098">
                                            <p:txEl>
                                              <p:pRg st="0" end="0"/>
                                            </p:txEl>
                                          </p:spTgt>
                                        </p:tgtEl>
                                        <p:attrNameLst>
                                          <p:attrName>style.visibility</p:attrName>
                                        </p:attrNameLst>
                                      </p:cBhvr>
                                      <p:to>
                                        <p:strVal val="visible"/>
                                      </p:to>
                                    </p:set>
                                    <p:animEffect transition="in" filter="wipe(left)">
                                      <p:cBhvr>
                                        <p:cTn id="7" dur="500"/>
                                        <p:tgtEl>
                                          <p:spTgt spid="409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098">
                                            <p:txEl>
                                              <p:pRg st="2" end="2"/>
                                            </p:txEl>
                                          </p:spTgt>
                                        </p:tgtEl>
                                        <p:attrNameLst>
                                          <p:attrName>style.visibility</p:attrName>
                                        </p:attrNameLst>
                                      </p:cBhvr>
                                      <p:to>
                                        <p:strVal val="visible"/>
                                      </p:to>
                                    </p:set>
                                    <p:animEffect transition="in" filter="wipe(left)">
                                      <p:cBhvr>
                                        <p:cTn id="12" dur="500"/>
                                        <p:tgtEl>
                                          <p:spTgt spid="4098">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098">
                                            <p:txEl>
                                              <p:pRg st="4" end="4"/>
                                            </p:txEl>
                                          </p:spTgt>
                                        </p:tgtEl>
                                        <p:attrNameLst>
                                          <p:attrName>style.visibility</p:attrName>
                                        </p:attrNameLst>
                                      </p:cBhvr>
                                      <p:to>
                                        <p:strVal val="visible"/>
                                      </p:to>
                                    </p:set>
                                    <p:animEffect transition="in" filter="wipe(left)">
                                      <p:cBhvr>
                                        <p:cTn id="17" dur="500"/>
                                        <p:tgtEl>
                                          <p:spTgt spid="4098">
                                            <p:txEl>
                                              <p:pRg st="4" end="4"/>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098">
                                            <p:txEl>
                                              <p:pRg st="6" end="6"/>
                                            </p:txEl>
                                          </p:spTgt>
                                        </p:tgtEl>
                                        <p:attrNameLst>
                                          <p:attrName>style.visibility</p:attrName>
                                        </p:attrNameLst>
                                      </p:cBhvr>
                                      <p:to>
                                        <p:strVal val="visible"/>
                                      </p:to>
                                    </p:set>
                                    <p:animEffect transition="in" filter="wipe(left)">
                                      <p:cBhvr>
                                        <p:cTn id="22" dur="500"/>
                                        <p:tgtEl>
                                          <p:spTgt spid="4098">
                                            <p:txEl>
                                              <p:pRg st="6" end="6"/>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4098">
                                            <p:txEl>
                                              <p:pRg st="8" end="8"/>
                                            </p:txEl>
                                          </p:spTgt>
                                        </p:tgtEl>
                                        <p:attrNameLst>
                                          <p:attrName>style.visibility</p:attrName>
                                        </p:attrNameLst>
                                      </p:cBhvr>
                                      <p:to>
                                        <p:strVal val="visible"/>
                                      </p:to>
                                    </p:set>
                                    <p:animEffect transition="in" filter="wipe(left)">
                                      <p:cBhvr>
                                        <p:cTn id="27" dur="500"/>
                                        <p:tgtEl>
                                          <p:spTgt spid="4098">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fld id="{538CF831-2A2C-4AA3-84C4-EA4C4D1CAE64}" type="slidenum">
              <a:rPr lang="ar-SA" altLang="en-US" sz="1400" smtClean="0"/>
              <a:pPr eaLnBrk="1" hangingPunct="1">
                <a:spcBef>
                  <a:spcPct val="0"/>
                </a:spcBef>
                <a:buFontTx/>
                <a:buNone/>
              </a:pPr>
              <a:t>34</a:t>
            </a:fld>
            <a:endParaRPr lang="en-GB" altLang="en-US" sz="1400" smtClean="0"/>
          </a:p>
        </p:txBody>
      </p:sp>
      <p:sp>
        <p:nvSpPr>
          <p:cNvPr id="6146" name="Rectangle 2"/>
          <p:cNvSpPr>
            <a:spLocks noGrp="1" noChangeArrowheads="1"/>
          </p:cNvSpPr>
          <p:nvPr>
            <p:ph type="body" idx="1"/>
          </p:nvPr>
        </p:nvSpPr>
        <p:spPr>
          <a:xfrm>
            <a:off x="228600" y="228600"/>
            <a:ext cx="8610600" cy="1211263"/>
          </a:xfrm>
        </p:spPr>
        <p:txBody>
          <a:bodyPr>
            <a:spAutoFit/>
          </a:bodyPr>
          <a:lstStyle/>
          <a:p>
            <a:pPr eaLnBrk="1" hangingPunct="1">
              <a:lnSpc>
                <a:spcPct val="90000"/>
              </a:lnSpc>
              <a:buClr>
                <a:srgbClr val="339933"/>
              </a:buClr>
              <a:buFontTx/>
              <a:buNone/>
              <a:tabLst>
                <a:tab pos="2743200" algn="l"/>
              </a:tabLst>
              <a:defRPr/>
            </a:pPr>
            <a:r>
              <a:rPr lang="en-US" altLang="en-US" sz="2000" b="1" u="sng" smtClean="0">
                <a:solidFill>
                  <a:srgbClr val="FF0000"/>
                </a:solidFill>
                <a:effectLst>
                  <a:outerShdw blurRad="38100" dist="38100" dir="2700000" algn="tl">
                    <a:srgbClr val="C0C0C0"/>
                  </a:outerShdw>
                </a:effectLst>
              </a:rPr>
              <a:t>The Karyotype </a:t>
            </a:r>
            <a:r>
              <a:rPr lang="ar-EG" altLang="en-US" sz="1800" b="1" u="sng" smtClean="0">
                <a:effectLst>
                  <a:outerShdw blurRad="38100" dist="38100" dir="2700000" algn="tl">
                    <a:srgbClr val="C0C0C0"/>
                  </a:outerShdw>
                </a:effectLst>
              </a:rPr>
              <a:t>الطرز الكروموسومى</a:t>
            </a:r>
            <a:r>
              <a:rPr lang="en-US" altLang="en-US" sz="2000" b="1" u="sng" smtClean="0">
                <a:solidFill>
                  <a:srgbClr val="FF0000"/>
                </a:solidFill>
                <a:effectLst>
                  <a:outerShdw blurRad="38100" dist="38100" dir="2700000" algn="tl">
                    <a:srgbClr val="C0C0C0"/>
                  </a:outerShdw>
                </a:effectLst>
              </a:rPr>
              <a:t>:</a:t>
            </a:r>
            <a:endParaRPr lang="ar-EG" altLang="en-US" sz="2000" b="1" u="sng" smtClean="0">
              <a:solidFill>
                <a:srgbClr val="FF0000"/>
              </a:solidFill>
              <a:effectLst>
                <a:outerShdw blurRad="38100" dist="38100" dir="2700000" algn="tl">
                  <a:srgbClr val="C0C0C0"/>
                </a:outerShdw>
              </a:effectLst>
            </a:endParaRPr>
          </a:p>
          <a:p>
            <a:pPr eaLnBrk="1" hangingPunct="1">
              <a:lnSpc>
                <a:spcPct val="90000"/>
              </a:lnSpc>
              <a:buClr>
                <a:srgbClr val="339933"/>
              </a:buClr>
              <a:buFontTx/>
              <a:buNone/>
              <a:tabLst>
                <a:tab pos="2743200" algn="l"/>
              </a:tabLst>
              <a:defRPr/>
            </a:pPr>
            <a:endParaRPr lang="en-US" altLang="en-US" sz="1400" b="1" u="sng" smtClean="0">
              <a:solidFill>
                <a:srgbClr val="FF0000"/>
              </a:solidFill>
              <a:effectLst>
                <a:outerShdw blurRad="38100" dist="38100" dir="2700000" algn="tl">
                  <a:srgbClr val="C0C0C0"/>
                </a:outerShdw>
              </a:effectLst>
            </a:endParaRPr>
          </a:p>
          <a:p>
            <a:pPr eaLnBrk="1" hangingPunct="1">
              <a:lnSpc>
                <a:spcPct val="90000"/>
              </a:lnSpc>
              <a:buClr>
                <a:srgbClr val="339933"/>
              </a:buClr>
              <a:buFontTx/>
              <a:buNone/>
              <a:tabLst>
                <a:tab pos="2743200" algn="l"/>
              </a:tabLst>
              <a:defRPr/>
            </a:pPr>
            <a:r>
              <a:rPr lang="en-US" altLang="en-US" sz="2000" smtClean="0">
                <a:solidFill>
                  <a:srgbClr val="000000"/>
                </a:solidFill>
              </a:rPr>
              <a:t>     It is a display of an individual’s chromosomes that arranged according to size and shapes</a:t>
            </a:r>
            <a:r>
              <a:rPr lang="en-US" altLang="en-US" sz="2000" b="1" smtClean="0">
                <a:solidFill>
                  <a:srgbClr val="000000"/>
                </a:solidFill>
                <a:effectLst>
                  <a:outerShdw blurRad="38100" dist="38100" dir="2700000" algn="tl">
                    <a:srgbClr val="C0C0C0"/>
                  </a:outerShdw>
                </a:effectLst>
              </a:rPr>
              <a:t>)</a:t>
            </a:r>
          </a:p>
        </p:txBody>
      </p:sp>
      <p:pic>
        <p:nvPicPr>
          <p:cNvPr id="4100" name="Picture 4"/>
          <p:cNvPicPr>
            <a:picLocks noChangeAspect="1" noChangeArrowheads="1"/>
          </p:cNvPicPr>
          <p:nvPr/>
        </p:nvPicPr>
        <p:blipFill>
          <a:blip r:embed="rId2">
            <a:extLst>
              <a:ext uri="{28A0092B-C50C-407E-A947-70E740481C1C}">
                <a14:useLocalDpi xmlns:a14="http://schemas.microsoft.com/office/drawing/2010/main" val="0"/>
              </a:ext>
            </a:extLst>
          </a:blip>
          <a:srcRect b="5963"/>
          <a:stretch>
            <a:fillRect/>
          </a:stretch>
        </p:blipFill>
        <p:spPr bwMode="auto">
          <a:xfrm>
            <a:off x="0" y="1524000"/>
            <a:ext cx="9144000" cy="525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1" name="Rectangle 5"/>
          <p:cNvSpPr>
            <a:spLocks noChangeArrowheads="1"/>
          </p:cNvSpPr>
          <p:nvPr/>
        </p:nvSpPr>
        <p:spPr bwMode="auto">
          <a:xfrm>
            <a:off x="4217988" y="6338888"/>
            <a:ext cx="1497012" cy="29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spcBef>
                <a:spcPct val="0"/>
              </a:spcBef>
              <a:buFontTx/>
              <a:buNone/>
            </a:pPr>
            <a:r>
              <a:rPr lang="en-US" altLang="en-US" sz="1300" b="1">
                <a:latin typeface="Times" charset="0"/>
              </a:rPr>
              <a:t>Fig. 13.3, Page 237</a:t>
            </a:r>
          </a:p>
        </p:txBody>
      </p:sp>
    </p:spTree>
    <p:extLst>
      <p:ext uri="{BB962C8B-B14F-4D97-AF65-F5344CB8AC3E}">
        <p14:creationId xmlns:p14="http://schemas.microsoft.com/office/powerpoint/2010/main" val="40885385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fld id="{C9076272-4981-4902-80FD-0F2E7568594C}" type="slidenum">
              <a:rPr lang="ar-SA" altLang="en-US" sz="1400" smtClean="0"/>
              <a:pPr eaLnBrk="1" hangingPunct="1">
                <a:spcBef>
                  <a:spcPct val="0"/>
                </a:spcBef>
                <a:buFontTx/>
                <a:buNone/>
              </a:pPr>
              <a:t>35</a:t>
            </a:fld>
            <a:endParaRPr lang="en-GB" altLang="en-US" sz="1400" smtClean="0"/>
          </a:p>
        </p:txBody>
      </p:sp>
      <p:sp>
        <p:nvSpPr>
          <p:cNvPr id="7170" name="Rectangle 2"/>
          <p:cNvSpPr>
            <a:spLocks noGrp="1" noChangeArrowheads="1"/>
          </p:cNvSpPr>
          <p:nvPr>
            <p:ph type="body" idx="1"/>
          </p:nvPr>
        </p:nvSpPr>
        <p:spPr>
          <a:xfrm>
            <a:off x="228600" y="715963"/>
            <a:ext cx="8610600" cy="2789237"/>
          </a:xfrm>
        </p:spPr>
        <p:txBody>
          <a:bodyPr>
            <a:spAutoFit/>
          </a:bodyPr>
          <a:lstStyle/>
          <a:p>
            <a:pPr eaLnBrk="1" hangingPunct="1">
              <a:buClr>
                <a:srgbClr val="339933"/>
              </a:buClr>
              <a:tabLst>
                <a:tab pos="2743200" algn="l"/>
              </a:tabLst>
              <a:defRPr/>
            </a:pPr>
            <a:r>
              <a:rPr lang="en-US" altLang="en-US" sz="2000" b="1" smtClean="0">
                <a:solidFill>
                  <a:srgbClr val="000000"/>
                </a:solidFill>
                <a:effectLst>
                  <a:outerShdw blurRad="38100" dist="38100" dir="2700000" algn="tl">
                    <a:srgbClr val="C0C0C0"/>
                  </a:outerShdw>
                </a:effectLst>
              </a:rPr>
              <a:t>An exception to the rule of homologous chromosomes is found in the </a:t>
            </a:r>
            <a:r>
              <a:rPr lang="en-US" altLang="en-US" sz="2000" b="1" smtClean="0">
                <a:solidFill>
                  <a:srgbClr val="FF0000"/>
                </a:solidFill>
                <a:effectLst>
                  <a:outerShdw blurRad="38100" dist="38100" dir="2700000" algn="tl">
                    <a:srgbClr val="C0C0C0"/>
                  </a:outerShdw>
                </a:effectLst>
              </a:rPr>
              <a:t>sex chromosomes</a:t>
            </a:r>
            <a:r>
              <a:rPr lang="en-US" altLang="en-US" sz="2000" b="1" smtClean="0">
                <a:solidFill>
                  <a:srgbClr val="000000"/>
                </a:solidFill>
                <a:effectLst>
                  <a:outerShdw blurRad="38100" dist="38100" dir="2700000" algn="tl">
                    <a:srgbClr val="C0C0C0"/>
                  </a:outerShdw>
                </a:effectLst>
              </a:rPr>
              <a:t>, the </a:t>
            </a:r>
            <a:r>
              <a:rPr lang="en-US" altLang="en-US" sz="2400" b="1" smtClean="0">
                <a:solidFill>
                  <a:srgbClr val="0000FF"/>
                </a:solidFill>
                <a:effectLst>
                  <a:outerShdw blurRad="38100" dist="38100" dir="2700000" algn="tl">
                    <a:srgbClr val="C0C0C0"/>
                  </a:outerShdw>
                </a:effectLst>
                <a:latin typeface="Times New Roman" pitchFamily="18" charset="0"/>
                <a:cs typeface="Times New Roman" pitchFamily="18" charset="0"/>
              </a:rPr>
              <a:t>X</a:t>
            </a:r>
            <a:r>
              <a:rPr lang="en-US" altLang="en-US" sz="2000" b="1" smtClean="0">
                <a:solidFill>
                  <a:srgbClr val="000000"/>
                </a:solidFill>
                <a:effectLst>
                  <a:outerShdw blurRad="38100" dist="38100" dir="2700000" algn="tl">
                    <a:srgbClr val="C0C0C0"/>
                  </a:outerShdw>
                </a:effectLst>
              </a:rPr>
              <a:t> and the </a:t>
            </a:r>
            <a:r>
              <a:rPr lang="en-US" altLang="en-US" sz="2400" b="1" smtClean="0">
                <a:solidFill>
                  <a:srgbClr val="0000FF"/>
                </a:solidFill>
                <a:effectLst>
                  <a:outerShdw blurRad="38100" dist="38100" dir="2700000" algn="tl">
                    <a:srgbClr val="C0C0C0"/>
                  </a:outerShdw>
                </a:effectLst>
                <a:latin typeface="Times New Roman" pitchFamily="18" charset="0"/>
                <a:cs typeface="Times New Roman" pitchFamily="18" charset="0"/>
              </a:rPr>
              <a:t>Y</a:t>
            </a:r>
            <a:r>
              <a:rPr lang="en-US" altLang="en-US" sz="2000" b="1" smtClean="0">
                <a:solidFill>
                  <a:srgbClr val="000000"/>
                </a:solidFill>
                <a:effectLst>
                  <a:outerShdw blurRad="38100" dist="38100" dir="2700000" algn="tl">
                    <a:srgbClr val="C0C0C0"/>
                  </a:outerShdw>
                </a:effectLst>
              </a:rPr>
              <a:t>.</a:t>
            </a:r>
          </a:p>
          <a:p>
            <a:pPr eaLnBrk="1" hangingPunct="1">
              <a:buClr>
                <a:srgbClr val="339933"/>
              </a:buClr>
              <a:buFontTx/>
              <a:buNone/>
              <a:tabLst>
                <a:tab pos="2743200" algn="l"/>
              </a:tabLst>
              <a:defRPr/>
            </a:pPr>
            <a:endParaRPr lang="en-US" altLang="en-US" sz="1200" b="1" smtClean="0">
              <a:solidFill>
                <a:srgbClr val="000000"/>
              </a:solidFill>
              <a:effectLst>
                <a:outerShdw blurRad="38100" dist="38100" dir="2700000" algn="tl">
                  <a:srgbClr val="C0C0C0"/>
                </a:outerShdw>
              </a:effectLst>
            </a:endParaRPr>
          </a:p>
          <a:p>
            <a:pPr eaLnBrk="1" hangingPunct="1">
              <a:buClr>
                <a:srgbClr val="339933"/>
              </a:buClr>
              <a:tabLst>
                <a:tab pos="2743200" algn="l"/>
              </a:tabLst>
              <a:defRPr/>
            </a:pPr>
            <a:r>
              <a:rPr lang="en-US" altLang="en-US" sz="2000" b="1" smtClean="0">
                <a:solidFill>
                  <a:srgbClr val="000000"/>
                </a:solidFill>
                <a:effectLst>
                  <a:outerShdw blurRad="38100" dist="38100" dir="2700000" algn="tl">
                    <a:srgbClr val="C0C0C0"/>
                  </a:outerShdw>
                </a:effectLst>
              </a:rPr>
              <a:t>The pattern of inheritance of these chromosomes determine an individual’s sex </a:t>
            </a:r>
            <a:r>
              <a:rPr lang="ar-EG" altLang="en-US" sz="2000" b="1" smtClean="0">
                <a:solidFill>
                  <a:srgbClr val="000000"/>
                </a:solidFill>
                <a:effectLst>
                  <a:outerShdw blurRad="38100" dist="38100" dir="2700000" algn="tl">
                    <a:srgbClr val="C0C0C0"/>
                  </a:outerShdw>
                </a:effectLst>
              </a:rPr>
              <a:t> </a:t>
            </a:r>
            <a:r>
              <a:rPr lang="ar-EG" altLang="en-US" sz="1800" smtClean="0">
                <a:solidFill>
                  <a:srgbClr val="000000"/>
                </a:solidFill>
                <a:effectLst>
                  <a:outerShdw blurRad="38100" dist="38100" dir="2700000" algn="tl">
                    <a:srgbClr val="C0C0C0"/>
                  </a:outerShdw>
                </a:effectLst>
              </a:rPr>
              <a:t>نوع </a:t>
            </a:r>
            <a:r>
              <a:rPr lang="ar-EG" altLang="en-US" sz="1800" smtClean="0">
                <a:solidFill>
                  <a:srgbClr val="000000"/>
                </a:solidFill>
              </a:rPr>
              <a:t>جنس الفرد</a:t>
            </a:r>
            <a:r>
              <a:rPr lang="en-US" altLang="en-US" sz="2000" b="1" smtClean="0">
                <a:solidFill>
                  <a:srgbClr val="000000"/>
                </a:solidFill>
                <a:effectLst>
                  <a:outerShdw blurRad="38100" dist="38100" dir="2700000" algn="tl">
                    <a:srgbClr val="C0C0C0"/>
                  </a:outerShdw>
                </a:effectLst>
              </a:rPr>
              <a:t>.</a:t>
            </a:r>
          </a:p>
          <a:p>
            <a:pPr lvl="1" eaLnBrk="1" hangingPunct="1">
              <a:lnSpc>
                <a:spcPct val="90000"/>
              </a:lnSpc>
              <a:buClr>
                <a:srgbClr val="339933"/>
              </a:buClr>
              <a:tabLst>
                <a:tab pos="2743200" algn="l"/>
              </a:tabLst>
              <a:defRPr/>
            </a:pPr>
            <a:r>
              <a:rPr lang="en-US" altLang="en-US" sz="1800" b="1" smtClean="0">
                <a:solidFill>
                  <a:srgbClr val="0000FF"/>
                </a:solidFill>
                <a:effectLst>
                  <a:outerShdw blurRad="38100" dist="38100" dir="2700000" algn="tl">
                    <a:srgbClr val="C0C0C0"/>
                  </a:outerShdw>
                </a:effectLst>
              </a:rPr>
              <a:t>Human females have a homologous pair of X chromosomes (</a:t>
            </a:r>
            <a:r>
              <a:rPr lang="en-US" altLang="en-US" sz="1800" b="1" smtClean="0">
                <a:solidFill>
                  <a:srgbClr val="FF0000"/>
                </a:solidFill>
                <a:effectLst>
                  <a:outerShdw blurRad="38100" dist="38100" dir="2700000" algn="tl">
                    <a:srgbClr val="C0C0C0"/>
                  </a:outerShdw>
                </a:effectLst>
                <a:latin typeface="Times New Roman" pitchFamily="18" charset="0"/>
                <a:cs typeface="Times New Roman" pitchFamily="18" charset="0"/>
              </a:rPr>
              <a:t>XX</a:t>
            </a:r>
            <a:r>
              <a:rPr lang="en-US" altLang="en-US" sz="1800" b="1" smtClean="0">
                <a:solidFill>
                  <a:srgbClr val="0000FF"/>
                </a:solidFill>
                <a:effectLst>
                  <a:outerShdw blurRad="38100" dist="38100" dir="2700000" algn="tl">
                    <a:srgbClr val="C0C0C0"/>
                  </a:outerShdw>
                </a:effectLst>
              </a:rPr>
              <a:t>).</a:t>
            </a:r>
          </a:p>
          <a:p>
            <a:pPr lvl="1" eaLnBrk="1" hangingPunct="1">
              <a:lnSpc>
                <a:spcPct val="90000"/>
              </a:lnSpc>
              <a:buClr>
                <a:srgbClr val="339933"/>
              </a:buClr>
              <a:tabLst>
                <a:tab pos="2743200" algn="l"/>
              </a:tabLst>
              <a:defRPr/>
            </a:pPr>
            <a:r>
              <a:rPr lang="en-US" altLang="en-US" sz="1800" b="1" smtClean="0">
                <a:solidFill>
                  <a:srgbClr val="0000FF"/>
                </a:solidFill>
                <a:effectLst>
                  <a:outerShdw blurRad="38100" dist="38100" dir="2700000" algn="tl">
                    <a:srgbClr val="C0C0C0"/>
                  </a:outerShdw>
                </a:effectLst>
              </a:rPr>
              <a:t>Human males have an X and a Y chromosome (</a:t>
            </a:r>
            <a:r>
              <a:rPr lang="en-US" altLang="en-US" sz="1800" b="1" smtClean="0">
                <a:solidFill>
                  <a:srgbClr val="FF0000"/>
                </a:solidFill>
                <a:effectLst>
                  <a:outerShdw blurRad="38100" dist="38100" dir="2700000" algn="tl">
                    <a:srgbClr val="C0C0C0"/>
                  </a:outerShdw>
                </a:effectLst>
                <a:latin typeface="Times New Roman" pitchFamily="18" charset="0"/>
                <a:cs typeface="Times New Roman" pitchFamily="18" charset="0"/>
              </a:rPr>
              <a:t>XY</a:t>
            </a:r>
            <a:r>
              <a:rPr lang="en-US" altLang="en-US" sz="1800" b="1" smtClean="0">
                <a:solidFill>
                  <a:srgbClr val="0000FF"/>
                </a:solidFill>
                <a:effectLst>
                  <a:outerShdw blurRad="38100" dist="38100" dir="2700000" algn="tl">
                    <a:srgbClr val="C0C0C0"/>
                  </a:outerShdw>
                </a:effectLst>
              </a:rPr>
              <a:t>).</a:t>
            </a:r>
          </a:p>
          <a:p>
            <a:pPr lvl="1" eaLnBrk="1" hangingPunct="1">
              <a:lnSpc>
                <a:spcPct val="90000"/>
              </a:lnSpc>
              <a:buClr>
                <a:srgbClr val="339933"/>
              </a:buClr>
              <a:buFontTx/>
              <a:buNone/>
              <a:tabLst>
                <a:tab pos="2743200" algn="l"/>
              </a:tabLst>
              <a:defRPr/>
            </a:pPr>
            <a:endParaRPr lang="en-US" altLang="en-US" sz="1000" b="1" smtClean="0">
              <a:solidFill>
                <a:srgbClr val="0000FF"/>
              </a:solidFill>
              <a:effectLst>
                <a:outerShdw blurRad="38100" dist="38100" dir="2700000" algn="tl">
                  <a:srgbClr val="C0C0C0"/>
                </a:outerShdw>
              </a:effectLst>
            </a:endParaRPr>
          </a:p>
          <a:p>
            <a:pPr eaLnBrk="1" hangingPunct="1">
              <a:buClr>
                <a:srgbClr val="339933"/>
              </a:buClr>
              <a:tabLst>
                <a:tab pos="2743200" algn="l"/>
              </a:tabLst>
              <a:defRPr/>
            </a:pPr>
            <a:r>
              <a:rPr lang="en-US" altLang="en-US" sz="2000" b="1" smtClean="0">
                <a:solidFill>
                  <a:srgbClr val="000000"/>
                </a:solidFill>
                <a:effectLst>
                  <a:outerShdw blurRad="38100" dist="38100" dir="2700000" algn="tl">
                    <a:srgbClr val="C0C0C0"/>
                  </a:outerShdw>
                </a:effectLst>
              </a:rPr>
              <a:t>The other 22 pairs are called </a:t>
            </a:r>
            <a:r>
              <a:rPr lang="en-US" altLang="en-US" sz="2000" b="1" smtClean="0">
                <a:solidFill>
                  <a:srgbClr val="FF0000"/>
                </a:solidFill>
                <a:effectLst>
                  <a:outerShdw blurRad="38100" dist="38100" dir="2700000" algn="tl">
                    <a:srgbClr val="C0C0C0"/>
                  </a:outerShdw>
                </a:effectLst>
              </a:rPr>
              <a:t>autosomes </a:t>
            </a:r>
            <a:r>
              <a:rPr lang="ar-EG" altLang="en-US" sz="2000" smtClean="0">
                <a:effectLst>
                  <a:outerShdw blurRad="38100" dist="38100" dir="2700000" algn="tl">
                    <a:srgbClr val="C0C0C0"/>
                  </a:outerShdw>
                </a:effectLst>
              </a:rPr>
              <a:t>الكروموسومات الذاتية</a:t>
            </a:r>
            <a:r>
              <a:rPr lang="en-US" altLang="en-US" sz="2000" b="1" smtClean="0">
                <a:solidFill>
                  <a:srgbClr val="000000"/>
                </a:solidFill>
                <a:effectLst>
                  <a:outerShdw blurRad="38100" dist="38100" dir="2700000" algn="tl">
                    <a:srgbClr val="C0C0C0"/>
                  </a:outerShdw>
                </a:effectLst>
              </a:rPr>
              <a:t>.</a:t>
            </a:r>
          </a:p>
        </p:txBody>
      </p:sp>
      <p:sp>
        <p:nvSpPr>
          <p:cNvPr id="7172" name="Rectangle 4"/>
          <p:cNvSpPr>
            <a:spLocks noChangeArrowheads="1"/>
          </p:cNvSpPr>
          <p:nvPr/>
        </p:nvSpPr>
        <p:spPr bwMode="auto">
          <a:xfrm>
            <a:off x="228600" y="3652838"/>
            <a:ext cx="8686800" cy="2976562"/>
          </a:xfrm>
          <a:prstGeom prst="rect">
            <a:avLst/>
          </a:prstGeom>
          <a:noFill/>
          <a:ln w="9525">
            <a:noFill/>
            <a:miter lim="800000"/>
            <a:headEnd/>
            <a:tailEnd/>
          </a:ln>
          <a:effectLst/>
        </p:spPr>
        <p:txBody>
          <a:bodyPr>
            <a:spAutoFit/>
          </a:bodyPr>
          <a:lstStyle/>
          <a:p>
            <a:pPr marL="342900" indent="-342900">
              <a:spcBef>
                <a:spcPct val="20000"/>
              </a:spcBef>
              <a:buClr>
                <a:srgbClr val="339933"/>
              </a:buClr>
              <a:buFontTx/>
              <a:buChar char="•"/>
              <a:tabLst>
                <a:tab pos="2743200" algn="l"/>
              </a:tabLst>
              <a:defRPr/>
            </a:pPr>
            <a:r>
              <a:rPr lang="en-US" altLang="en-US" sz="2000" b="1">
                <a:solidFill>
                  <a:srgbClr val="000000"/>
                </a:solidFill>
                <a:effectLst>
                  <a:outerShdw blurRad="38100" dist="38100" dir="2700000" algn="tl">
                    <a:srgbClr val="C0C0C0"/>
                  </a:outerShdw>
                </a:effectLst>
              </a:rPr>
              <a:t>We inherit one chromosome of each homologous pair </a:t>
            </a:r>
            <a:r>
              <a:rPr lang="ar-EG" altLang="en-US">
                <a:solidFill>
                  <a:srgbClr val="000000"/>
                </a:solidFill>
              </a:rPr>
              <a:t>الأزواج المتماثلة</a:t>
            </a:r>
            <a:r>
              <a:rPr lang="en-US" altLang="en-US" sz="2000" b="1">
                <a:solidFill>
                  <a:srgbClr val="000000"/>
                </a:solidFill>
                <a:effectLst>
                  <a:outerShdw blurRad="38100" dist="38100" dir="2700000" algn="tl">
                    <a:srgbClr val="C0C0C0"/>
                  </a:outerShdw>
                </a:effectLst>
              </a:rPr>
              <a:t> from each parent.</a:t>
            </a:r>
          </a:p>
          <a:p>
            <a:pPr marL="742950" lvl="1" indent="-285750">
              <a:lnSpc>
                <a:spcPct val="90000"/>
              </a:lnSpc>
              <a:spcBef>
                <a:spcPct val="20000"/>
              </a:spcBef>
              <a:buClr>
                <a:srgbClr val="339933"/>
              </a:buClr>
              <a:buFontTx/>
              <a:buChar char="–"/>
              <a:tabLst>
                <a:tab pos="2743200" algn="l"/>
              </a:tabLst>
              <a:defRPr/>
            </a:pPr>
            <a:r>
              <a:rPr lang="en-US" altLang="en-US" b="1">
                <a:solidFill>
                  <a:srgbClr val="000000"/>
                </a:solidFill>
                <a:effectLst>
                  <a:outerShdw blurRad="38100" dist="38100" dir="2700000" algn="tl">
                    <a:srgbClr val="C0C0C0"/>
                  </a:outerShdw>
                </a:effectLst>
              </a:rPr>
              <a:t>The 46 chromosomes in a somatic cell can be viewed as two sets of 23, a </a:t>
            </a:r>
            <a:r>
              <a:rPr lang="en-US" altLang="en-US" b="1">
                <a:solidFill>
                  <a:srgbClr val="0000FF"/>
                </a:solidFill>
                <a:effectLst>
                  <a:outerShdw blurRad="38100" dist="38100" dir="2700000" algn="tl">
                    <a:srgbClr val="C0C0C0"/>
                  </a:outerShdw>
                </a:effectLst>
              </a:rPr>
              <a:t>maternal set</a:t>
            </a:r>
            <a:r>
              <a:rPr lang="en-US" altLang="en-US" b="1">
                <a:solidFill>
                  <a:srgbClr val="000000"/>
                </a:solidFill>
                <a:effectLst>
                  <a:outerShdw blurRad="38100" dist="38100" dir="2700000" algn="tl">
                    <a:srgbClr val="C0C0C0"/>
                  </a:outerShdw>
                </a:effectLst>
              </a:rPr>
              <a:t> </a:t>
            </a:r>
            <a:r>
              <a:rPr lang="ar-EG" altLang="en-US">
                <a:solidFill>
                  <a:srgbClr val="000000"/>
                </a:solidFill>
                <a:effectLst>
                  <a:outerShdw blurRad="38100" dist="38100" dir="2700000" algn="tl">
                    <a:srgbClr val="C0C0C0"/>
                  </a:outerShdw>
                </a:effectLst>
              </a:rPr>
              <a:t>مجموعة الأم</a:t>
            </a:r>
            <a:r>
              <a:rPr lang="en-US" altLang="en-US" b="1">
                <a:solidFill>
                  <a:srgbClr val="000000"/>
                </a:solidFill>
                <a:effectLst>
                  <a:outerShdw blurRad="38100" dist="38100" dir="2700000" algn="tl">
                    <a:srgbClr val="C0C0C0"/>
                  </a:outerShdw>
                </a:effectLst>
              </a:rPr>
              <a:t> and a </a:t>
            </a:r>
            <a:r>
              <a:rPr lang="en-US" altLang="en-US" b="1">
                <a:solidFill>
                  <a:srgbClr val="0000FF"/>
                </a:solidFill>
                <a:effectLst>
                  <a:outerShdw blurRad="38100" dist="38100" dir="2700000" algn="tl">
                    <a:srgbClr val="C0C0C0"/>
                  </a:outerShdw>
                </a:effectLst>
              </a:rPr>
              <a:t>paternal set </a:t>
            </a:r>
            <a:r>
              <a:rPr lang="ar-EG" altLang="en-US">
                <a:solidFill>
                  <a:srgbClr val="000000"/>
                </a:solidFill>
                <a:effectLst>
                  <a:outerShdw blurRad="38100" dist="38100" dir="2700000" algn="tl">
                    <a:srgbClr val="C0C0C0"/>
                  </a:outerShdw>
                </a:effectLst>
              </a:rPr>
              <a:t>مجموعة الأب </a:t>
            </a:r>
            <a:r>
              <a:rPr lang="en-US" altLang="en-US">
                <a:solidFill>
                  <a:srgbClr val="000000"/>
                </a:solidFill>
                <a:effectLst>
                  <a:outerShdw blurRad="38100" dist="38100" dir="2700000" algn="tl">
                    <a:srgbClr val="C0C0C0"/>
                  </a:outerShdw>
                </a:effectLst>
              </a:rPr>
              <a:t>.</a:t>
            </a:r>
          </a:p>
          <a:p>
            <a:pPr marL="742950" lvl="1" indent="-285750">
              <a:lnSpc>
                <a:spcPct val="90000"/>
              </a:lnSpc>
              <a:spcBef>
                <a:spcPct val="20000"/>
              </a:spcBef>
              <a:buClr>
                <a:srgbClr val="339933"/>
              </a:buClr>
              <a:tabLst>
                <a:tab pos="2743200" algn="l"/>
              </a:tabLst>
              <a:defRPr/>
            </a:pPr>
            <a:endParaRPr lang="en-US" altLang="en-US" sz="1000" b="1">
              <a:solidFill>
                <a:srgbClr val="000000"/>
              </a:solidFill>
              <a:effectLst>
                <a:outerShdw blurRad="38100" dist="38100" dir="2700000" algn="tl">
                  <a:srgbClr val="C0C0C0"/>
                </a:outerShdw>
              </a:effectLst>
            </a:endParaRPr>
          </a:p>
          <a:p>
            <a:pPr marL="342900" indent="-342900">
              <a:spcBef>
                <a:spcPct val="20000"/>
              </a:spcBef>
              <a:buClr>
                <a:srgbClr val="339933"/>
              </a:buClr>
              <a:buFontTx/>
              <a:buChar char="•"/>
              <a:tabLst>
                <a:tab pos="2743200" algn="l"/>
              </a:tabLst>
              <a:defRPr/>
            </a:pPr>
            <a:r>
              <a:rPr lang="en-US" altLang="en-US" sz="2000" b="1">
                <a:solidFill>
                  <a:srgbClr val="000000"/>
                </a:solidFill>
                <a:effectLst>
                  <a:outerShdw blurRad="38100" dist="38100" dir="2700000" algn="tl">
                    <a:srgbClr val="C0C0C0"/>
                  </a:outerShdw>
                </a:effectLst>
              </a:rPr>
              <a:t>Sperm cells or ova (</a:t>
            </a:r>
            <a:r>
              <a:rPr lang="en-US" altLang="en-US" sz="2000" b="1">
                <a:solidFill>
                  <a:srgbClr val="FF0000"/>
                </a:solidFill>
                <a:effectLst>
                  <a:outerShdw blurRad="38100" dist="38100" dir="2700000" algn="tl">
                    <a:srgbClr val="C0C0C0"/>
                  </a:outerShdw>
                </a:effectLst>
              </a:rPr>
              <a:t>gametes</a:t>
            </a:r>
            <a:r>
              <a:rPr lang="en-US" altLang="en-US" sz="2000" b="1">
                <a:solidFill>
                  <a:srgbClr val="000000"/>
                </a:solidFill>
                <a:effectLst>
                  <a:outerShdw blurRad="38100" dist="38100" dir="2700000" algn="tl">
                    <a:srgbClr val="C0C0C0"/>
                  </a:outerShdw>
                </a:effectLst>
              </a:rPr>
              <a:t>) have only one set of chromosomes - 22 autosomes and an </a:t>
            </a:r>
            <a:r>
              <a:rPr lang="en-US" altLang="en-US" sz="2000" b="1">
                <a:solidFill>
                  <a:srgbClr val="0000FF"/>
                </a:solidFill>
                <a:effectLst>
                  <a:outerShdw blurRad="38100" dist="38100" dir="2700000" algn="tl">
                    <a:srgbClr val="C0C0C0"/>
                  </a:outerShdw>
                </a:effectLst>
                <a:latin typeface="Times New Roman" pitchFamily="18" charset="0"/>
                <a:cs typeface="Times New Roman" pitchFamily="18" charset="0"/>
              </a:rPr>
              <a:t>X</a:t>
            </a:r>
            <a:r>
              <a:rPr lang="en-US" altLang="en-US" sz="2000" b="1">
                <a:solidFill>
                  <a:srgbClr val="000000"/>
                </a:solidFill>
                <a:effectLst>
                  <a:outerShdw blurRad="38100" dist="38100" dir="2700000" algn="tl">
                    <a:srgbClr val="C0C0C0"/>
                  </a:outerShdw>
                </a:effectLst>
              </a:rPr>
              <a:t> or a </a:t>
            </a:r>
            <a:r>
              <a:rPr lang="en-US" altLang="en-US" sz="2000" b="1">
                <a:solidFill>
                  <a:srgbClr val="0000FF"/>
                </a:solidFill>
                <a:effectLst>
                  <a:outerShdw blurRad="38100" dist="38100" dir="2700000" algn="tl">
                    <a:srgbClr val="C0C0C0"/>
                  </a:outerShdw>
                </a:effectLst>
                <a:latin typeface="Times New Roman" pitchFamily="18" charset="0"/>
                <a:cs typeface="Times New Roman" pitchFamily="18" charset="0"/>
              </a:rPr>
              <a:t>Y</a:t>
            </a:r>
            <a:r>
              <a:rPr lang="en-US" altLang="en-US" sz="2000" b="1">
                <a:solidFill>
                  <a:srgbClr val="000000"/>
                </a:solidFill>
                <a:effectLst>
                  <a:outerShdw blurRad="38100" dist="38100" dir="2700000" algn="tl">
                    <a:srgbClr val="C0C0C0"/>
                  </a:outerShdw>
                </a:effectLst>
              </a:rPr>
              <a:t>.</a:t>
            </a:r>
          </a:p>
          <a:p>
            <a:pPr marL="342900" indent="-342900">
              <a:spcBef>
                <a:spcPct val="20000"/>
              </a:spcBef>
              <a:buClr>
                <a:srgbClr val="339933"/>
              </a:buClr>
              <a:tabLst>
                <a:tab pos="2743200" algn="l"/>
              </a:tabLst>
              <a:defRPr/>
            </a:pPr>
            <a:endParaRPr lang="en-US" altLang="en-US" sz="1200" b="1">
              <a:solidFill>
                <a:srgbClr val="000000"/>
              </a:solidFill>
              <a:effectLst>
                <a:outerShdw blurRad="38100" dist="38100" dir="2700000" algn="tl">
                  <a:srgbClr val="C0C0C0"/>
                </a:outerShdw>
              </a:effectLst>
            </a:endParaRPr>
          </a:p>
          <a:p>
            <a:pPr marL="342900" indent="-342900">
              <a:spcBef>
                <a:spcPct val="20000"/>
              </a:spcBef>
              <a:buClr>
                <a:srgbClr val="339933"/>
              </a:buClr>
              <a:buFontTx/>
              <a:buChar char="•"/>
              <a:tabLst>
                <a:tab pos="2743200" algn="l"/>
              </a:tabLst>
              <a:defRPr/>
            </a:pPr>
            <a:r>
              <a:rPr lang="en-US" altLang="en-US" sz="2000" b="1">
                <a:solidFill>
                  <a:srgbClr val="000000"/>
                </a:solidFill>
                <a:effectLst>
                  <a:outerShdw blurRad="38100" dist="38100" dir="2700000" algn="tl">
                    <a:srgbClr val="C0C0C0"/>
                  </a:outerShdw>
                </a:effectLst>
              </a:rPr>
              <a:t>A cell with a single chromosome set is </a:t>
            </a:r>
            <a:r>
              <a:rPr lang="en-US" altLang="en-US" sz="2000" b="1">
                <a:solidFill>
                  <a:srgbClr val="FF0000"/>
                </a:solidFill>
                <a:effectLst>
                  <a:outerShdw blurRad="38100" dist="38100" dir="2700000" algn="tl">
                    <a:srgbClr val="C0C0C0"/>
                  </a:outerShdw>
                </a:effectLst>
              </a:rPr>
              <a:t>haploid </a:t>
            </a:r>
            <a:r>
              <a:rPr lang="ar-EG" altLang="en-US">
                <a:effectLst>
                  <a:outerShdw blurRad="38100" dist="38100" dir="2700000" algn="tl">
                    <a:srgbClr val="C0C0C0"/>
                  </a:outerShdw>
                </a:effectLst>
              </a:rPr>
              <a:t>فردى</a:t>
            </a:r>
            <a:r>
              <a:rPr lang="en-US" altLang="en-US" sz="2000" b="1">
                <a:solidFill>
                  <a:srgbClr val="000000"/>
                </a:solidFill>
                <a:effectLst>
                  <a:outerShdw blurRad="38100" dist="38100" dir="2700000" algn="tl">
                    <a:srgbClr val="C0C0C0"/>
                  </a:outerShdw>
                </a:effectLst>
              </a:rPr>
              <a:t>.</a:t>
            </a:r>
          </a:p>
          <a:p>
            <a:pPr marL="742950" lvl="1" indent="-285750">
              <a:lnSpc>
                <a:spcPct val="90000"/>
              </a:lnSpc>
              <a:spcBef>
                <a:spcPct val="20000"/>
              </a:spcBef>
              <a:buClr>
                <a:srgbClr val="339933"/>
              </a:buClr>
              <a:buFontTx/>
              <a:buChar char="–"/>
              <a:tabLst>
                <a:tab pos="2743200" algn="l"/>
              </a:tabLst>
              <a:defRPr/>
            </a:pPr>
            <a:r>
              <a:rPr lang="en-US" altLang="en-US" b="1">
                <a:solidFill>
                  <a:srgbClr val="000000"/>
                </a:solidFill>
                <a:effectLst>
                  <a:outerShdw blurRad="38100" dist="38100" dir="2700000" algn="tl">
                    <a:srgbClr val="C0C0C0"/>
                  </a:outerShdw>
                </a:effectLst>
              </a:rPr>
              <a:t>For humans, the haploid number of chromosomes is 23 (n = 23). </a:t>
            </a:r>
          </a:p>
        </p:txBody>
      </p:sp>
      <p:sp>
        <p:nvSpPr>
          <p:cNvPr id="7173" name="Rectangle 5"/>
          <p:cNvSpPr>
            <a:spLocks noChangeArrowheads="1"/>
          </p:cNvSpPr>
          <p:nvPr/>
        </p:nvSpPr>
        <p:spPr bwMode="auto">
          <a:xfrm>
            <a:off x="1676400" y="76200"/>
            <a:ext cx="5257800" cy="533400"/>
          </a:xfrm>
          <a:prstGeom prst="rect">
            <a:avLst/>
          </a:prstGeom>
          <a:solidFill>
            <a:srgbClr val="FFFF00"/>
          </a:solidFill>
          <a:ln w="9525">
            <a:solidFill>
              <a:schemeClr val="tx1"/>
            </a:solidFill>
            <a:miter lim="800000"/>
            <a:headEnd/>
            <a:tailEnd/>
          </a:ln>
          <a:effectLst/>
        </p:spPr>
        <p:txBody>
          <a:bodyPr wrap="none" anchor="ctr"/>
          <a:lstStyle/>
          <a:p>
            <a:pPr algn="ctr">
              <a:defRPr/>
            </a:pPr>
            <a:r>
              <a:rPr lang="en-US" sz="2400" b="1">
                <a:effectLst>
                  <a:outerShdw blurRad="38100" dist="38100" dir="2700000" algn="tl">
                    <a:srgbClr val="FFFFFF"/>
                  </a:outerShdw>
                </a:effectLst>
              </a:rPr>
              <a:t>Chromosomes (sex and autosomes)</a:t>
            </a:r>
            <a:endParaRPr lang="en-GB" sz="2400" b="1">
              <a:effectLst>
                <a:outerShdw blurRad="38100" dist="38100" dir="2700000" algn="tl">
                  <a:srgbClr val="FFFFFF"/>
                </a:outerShdw>
              </a:effectLst>
            </a:endParaRPr>
          </a:p>
        </p:txBody>
      </p:sp>
    </p:spTree>
    <p:extLst>
      <p:ext uri="{BB962C8B-B14F-4D97-AF65-F5344CB8AC3E}">
        <p14:creationId xmlns:p14="http://schemas.microsoft.com/office/powerpoint/2010/main" val="36573796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170">
                                            <p:txEl>
                                              <p:pRg st="0" end="0"/>
                                            </p:txEl>
                                          </p:spTgt>
                                        </p:tgtEl>
                                        <p:attrNameLst>
                                          <p:attrName>style.visibility</p:attrName>
                                        </p:attrNameLst>
                                      </p:cBhvr>
                                      <p:to>
                                        <p:strVal val="visible"/>
                                      </p:to>
                                    </p:set>
                                    <p:animEffect transition="in" filter="wipe(left)">
                                      <p:cBhvr>
                                        <p:cTn id="7" dur="500"/>
                                        <p:tgtEl>
                                          <p:spTgt spid="717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170">
                                            <p:txEl>
                                              <p:pRg st="2" end="2"/>
                                            </p:txEl>
                                          </p:spTgt>
                                        </p:tgtEl>
                                        <p:attrNameLst>
                                          <p:attrName>style.visibility</p:attrName>
                                        </p:attrNameLst>
                                      </p:cBhvr>
                                      <p:to>
                                        <p:strVal val="visible"/>
                                      </p:to>
                                    </p:set>
                                    <p:animEffect transition="in" filter="wipe(left)">
                                      <p:cBhvr>
                                        <p:cTn id="12" dur="500"/>
                                        <p:tgtEl>
                                          <p:spTgt spid="7170">
                                            <p:txEl>
                                              <p:pRg st="2" end="2"/>
                                            </p:txEl>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7170">
                                            <p:txEl>
                                              <p:pRg st="3" end="3"/>
                                            </p:txEl>
                                          </p:spTgt>
                                        </p:tgtEl>
                                        <p:attrNameLst>
                                          <p:attrName>style.visibility</p:attrName>
                                        </p:attrNameLst>
                                      </p:cBhvr>
                                      <p:to>
                                        <p:strVal val="visible"/>
                                      </p:to>
                                    </p:set>
                                    <p:animEffect transition="in" filter="wipe(left)">
                                      <p:cBhvr>
                                        <p:cTn id="15" dur="500"/>
                                        <p:tgtEl>
                                          <p:spTgt spid="7170">
                                            <p:txEl>
                                              <p:pRg st="3" end="3"/>
                                            </p:txEl>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7170">
                                            <p:txEl>
                                              <p:pRg st="4" end="4"/>
                                            </p:txEl>
                                          </p:spTgt>
                                        </p:tgtEl>
                                        <p:attrNameLst>
                                          <p:attrName>style.visibility</p:attrName>
                                        </p:attrNameLst>
                                      </p:cBhvr>
                                      <p:to>
                                        <p:strVal val="visible"/>
                                      </p:to>
                                    </p:set>
                                    <p:animEffect transition="in" filter="wipe(left)">
                                      <p:cBhvr>
                                        <p:cTn id="18" dur="500"/>
                                        <p:tgtEl>
                                          <p:spTgt spid="7170">
                                            <p:txEl>
                                              <p:pRg st="4" end="4"/>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170">
                                            <p:txEl>
                                              <p:pRg st="6" end="6"/>
                                            </p:txEl>
                                          </p:spTgt>
                                        </p:tgtEl>
                                        <p:attrNameLst>
                                          <p:attrName>style.visibility</p:attrName>
                                        </p:attrNameLst>
                                      </p:cBhvr>
                                      <p:to>
                                        <p:strVal val="visible"/>
                                      </p:to>
                                    </p:set>
                                    <p:animEffect transition="in" filter="wipe(left)">
                                      <p:cBhvr>
                                        <p:cTn id="23" dur="500"/>
                                        <p:tgtEl>
                                          <p:spTgt spid="7170">
                                            <p:txEl>
                                              <p:pRg st="6" end="6"/>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7172"/>
                                        </p:tgtEl>
                                        <p:attrNameLst>
                                          <p:attrName>style.visibility</p:attrName>
                                        </p:attrNameLst>
                                      </p:cBhvr>
                                      <p:to>
                                        <p:strVal val="visible"/>
                                      </p:to>
                                    </p:set>
                                    <p:animEffect transition="in" filter="wipe(left)">
                                      <p:cBhvr>
                                        <p:cTn id="28" dur="500"/>
                                        <p:tgtEl>
                                          <p:spTgt spid="7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build="p"/>
      <p:bldP spid="717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fld id="{D299EB2A-B541-4A9A-85EF-59242D7969C2}" type="slidenum">
              <a:rPr lang="ar-SA" altLang="en-US" sz="1400" smtClean="0"/>
              <a:pPr eaLnBrk="1" hangingPunct="1">
                <a:spcBef>
                  <a:spcPct val="0"/>
                </a:spcBef>
                <a:buFontTx/>
                <a:buNone/>
              </a:pPr>
              <a:t>36</a:t>
            </a:fld>
            <a:endParaRPr lang="en-GB" altLang="en-US" sz="1400" smtClean="0"/>
          </a:p>
        </p:txBody>
      </p:sp>
      <p:sp>
        <p:nvSpPr>
          <p:cNvPr id="9218" name="Rectangle 2"/>
          <p:cNvSpPr>
            <a:spLocks noGrp="1" noChangeArrowheads="1"/>
          </p:cNvSpPr>
          <p:nvPr>
            <p:ph type="body" idx="1"/>
          </p:nvPr>
        </p:nvSpPr>
        <p:spPr>
          <a:xfrm>
            <a:off x="152400" y="520700"/>
            <a:ext cx="8839200" cy="2832100"/>
          </a:xfrm>
        </p:spPr>
        <p:txBody>
          <a:bodyPr>
            <a:spAutoFit/>
          </a:bodyPr>
          <a:lstStyle/>
          <a:p>
            <a:pPr eaLnBrk="1" hangingPunct="1">
              <a:buClr>
                <a:srgbClr val="339933"/>
              </a:buClr>
              <a:tabLst>
                <a:tab pos="2743200" algn="l"/>
              </a:tabLst>
              <a:defRPr/>
            </a:pPr>
            <a:r>
              <a:rPr lang="en-US" altLang="en-US" sz="2000" b="1" smtClean="0">
                <a:solidFill>
                  <a:srgbClr val="000000"/>
                </a:solidFill>
                <a:effectLst>
                  <a:outerShdw blurRad="38100" dist="38100" dir="2700000" algn="tl">
                    <a:srgbClr val="C0C0C0"/>
                  </a:outerShdw>
                </a:effectLst>
              </a:rPr>
              <a:t>A haploid sperm reaches and fuses </a:t>
            </a:r>
            <a:r>
              <a:rPr lang="ar-EG" altLang="en-US" sz="2000" smtClean="0">
                <a:solidFill>
                  <a:srgbClr val="000000"/>
                </a:solidFill>
              </a:rPr>
              <a:t>يندمج</a:t>
            </a:r>
            <a:r>
              <a:rPr lang="en-US" altLang="en-US" sz="2000" b="1" smtClean="0">
                <a:solidFill>
                  <a:srgbClr val="000000"/>
                </a:solidFill>
                <a:effectLst>
                  <a:outerShdw blurRad="38100" dist="38100" dir="2700000" algn="tl">
                    <a:srgbClr val="C0C0C0"/>
                  </a:outerShdw>
                </a:effectLst>
              </a:rPr>
              <a:t> with a </a:t>
            </a:r>
            <a:r>
              <a:rPr lang="en-US" altLang="en-US" sz="2000" b="1" smtClean="0">
                <a:solidFill>
                  <a:srgbClr val="0000FF"/>
                </a:solidFill>
                <a:effectLst>
                  <a:outerShdw blurRad="38100" dist="38100" dir="2700000" algn="tl">
                    <a:srgbClr val="C0C0C0"/>
                  </a:outerShdw>
                </a:effectLst>
              </a:rPr>
              <a:t>haploid</a:t>
            </a:r>
            <a:r>
              <a:rPr lang="en-US" altLang="en-US" sz="2000" b="1" smtClean="0">
                <a:solidFill>
                  <a:srgbClr val="000000"/>
                </a:solidFill>
                <a:effectLst>
                  <a:outerShdw blurRad="38100" dist="38100" dir="2700000" algn="tl">
                    <a:srgbClr val="C0C0C0"/>
                  </a:outerShdw>
                </a:effectLst>
              </a:rPr>
              <a:t> ovum.</a:t>
            </a:r>
          </a:p>
          <a:p>
            <a:pPr eaLnBrk="1" hangingPunct="1">
              <a:buClr>
                <a:srgbClr val="339933"/>
              </a:buClr>
              <a:buFontTx/>
              <a:buNone/>
              <a:tabLst>
                <a:tab pos="2743200" algn="l"/>
              </a:tabLst>
              <a:defRPr/>
            </a:pPr>
            <a:endParaRPr lang="en-US" altLang="en-US" sz="1200" b="1" smtClean="0">
              <a:solidFill>
                <a:srgbClr val="000000"/>
              </a:solidFill>
              <a:effectLst>
                <a:outerShdw blurRad="38100" dist="38100" dir="2700000" algn="tl">
                  <a:srgbClr val="C0C0C0"/>
                </a:outerShdw>
              </a:effectLst>
            </a:endParaRPr>
          </a:p>
          <a:p>
            <a:pPr eaLnBrk="1" hangingPunct="1">
              <a:buClr>
                <a:srgbClr val="339933"/>
              </a:buClr>
              <a:tabLst>
                <a:tab pos="2743200" algn="l"/>
              </a:tabLst>
              <a:defRPr/>
            </a:pPr>
            <a:r>
              <a:rPr lang="en-US" altLang="en-US" sz="2000" b="1" smtClean="0">
                <a:solidFill>
                  <a:srgbClr val="000000"/>
                </a:solidFill>
                <a:effectLst>
                  <a:outerShdw blurRad="38100" dist="38100" dir="2700000" algn="tl">
                    <a:srgbClr val="C0C0C0"/>
                  </a:outerShdw>
                </a:effectLst>
              </a:rPr>
              <a:t>These cells fuse (</a:t>
            </a:r>
            <a:r>
              <a:rPr lang="en-US" altLang="en-US" sz="2000" b="1" smtClean="0">
                <a:solidFill>
                  <a:srgbClr val="FF0000"/>
                </a:solidFill>
                <a:effectLst>
                  <a:outerShdw blurRad="38100" dist="38100" dir="2700000" algn="tl">
                    <a:srgbClr val="C0C0C0"/>
                  </a:outerShdw>
                </a:effectLst>
              </a:rPr>
              <a:t>syngamy </a:t>
            </a:r>
            <a:r>
              <a:rPr lang="ar-EG" altLang="en-US" sz="2000" smtClean="0"/>
              <a:t>الإزدواج</a:t>
            </a:r>
            <a:r>
              <a:rPr lang="en-US" altLang="en-US" sz="2000" b="1" smtClean="0">
                <a:solidFill>
                  <a:srgbClr val="000000"/>
                </a:solidFill>
                <a:effectLst>
                  <a:outerShdw blurRad="38100" dist="38100" dir="2700000" algn="tl">
                    <a:srgbClr val="C0C0C0"/>
                  </a:outerShdw>
                </a:effectLst>
              </a:rPr>
              <a:t>) resulting in fertilization.</a:t>
            </a:r>
          </a:p>
          <a:p>
            <a:pPr eaLnBrk="1" hangingPunct="1">
              <a:buClr>
                <a:srgbClr val="339933"/>
              </a:buClr>
              <a:buFontTx/>
              <a:buNone/>
              <a:tabLst>
                <a:tab pos="2743200" algn="l"/>
              </a:tabLst>
              <a:defRPr/>
            </a:pPr>
            <a:endParaRPr lang="en-US" altLang="en-US" sz="1400" b="1" smtClean="0">
              <a:solidFill>
                <a:srgbClr val="000000"/>
              </a:solidFill>
              <a:effectLst>
                <a:outerShdw blurRad="38100" dist="38100" dir="2700000" algn="tl">
                  <a:srgbClr val="C0C0C0"/>
                </a:outerShdw>
              </a:effectLst>
            </a:endParaRPr>
          </a:p>
          <a:p>
            <a:pPr eaLnBrk="1" hangingPunct="1">
              <a:buClr>
                <a:srgbClr val="339933"/>
              </a:buClr>
              <a:tabLst>
                <a:tab pos="2743200" algn="l"/>
              </a:tabLst>
              <a:defRPr/>
            </a:pPr>
            <a:r>
              <a:rPr lang="en-US" altLang="en-US" sz="2000" b="1" smtClean="0">
                <a:solidFill>
                  <a:srgbClr val="000000"/>
                </a:solidFill>
                <a:effectLst>
                  <a:outerShdw blurRad="38100" dist="38100" dir="2700000" algn="tl">
                    <a:srgbClr val="C0C0C0"/>
                  </a:outerShdw>
                </a:effectLst>
              </a:rPr>
              <a:t>The fertilized egg (</a:t>
            </a:r>
            <a:r>
              <a:rPr lang="en-US" altLang="en-US" sz="2000" b="1" smtClean="0">
                <a:solidFill>
                  <a:srgbClr val="FF0000"/>
                </a:solidFill>
                <a:effectLst>
                  <a:outerShdw blurRad="38100" dist="38100" dir="2700000" algn="tl">
                    <a:srgbClr val="C0C0C0"/>
                  </a:outerShdw>
                </a:effectLst>
              </a:rPr>
              <a:t>zygote</a:t>
            </a:r>
            <a:r>
              <a:rPr lang="en-US" altLang="en-US" sz="2000" b="1" smtClean="0">
                <a:solidFill>
                  <a:srgbClr val="000000"/>
                </a:solidFill>
                <a:effectLst>
                  <a:outerShdw blurRad="38100" dist="38100" dir="2700000" algn="tl">
                    <a:srgbClr val="C0C0C0"/>
                  </a:outerShdw>
                </a:effectLst>
              </a:rPr>
              <a:t>) now has a </a:t>
            </a:r>
            <a:r>
              <a:rPr lang="en-US" altLang="en-US" sz="2000" b="1" smtClean="0">
                <a:solidFill>
                  <a:srgbClr val="0000FF"/>
                </a:solidFill>
                <a:effectLst>
                  <a:outerShdw blurRad="38100" dist="38100" dir="2700000" algn="tl">
                    <a:srgbClr val="C0C0C0"/>
                  </a:outerShdw>
                </a:effectLst>
              </a:rPr>
              <a:t>diploid</a:t>
            </a:r>
            <a:r>
              <a:rPr lang="en-US" altLang="en-US" sz="2000" b="1" smtClean="0">
                <a:solidFill>
                  <a:srgbClr val="000000"/>
                </a:solidFill>
                <a:effectLst>
                  <a:outerShdw blurRad="38100" dist="38100" dir="2700000" algn="tl">
                    <a:srgbClr val="C0C0C0"/>
                  </a:outerShdw>
                </a:effectLst>
              </a:rPr>
              <a:t> </a:t>
            </a:r>
            <a:r>
              <a:rPr lang="ar-EG" altLang="en-US" sz="2000" smtClean="0"/>
              <a:t>زوجى</a:t>
            </a:r>
            <a:r>
              <a:rPr lang="en-US" altLang="en-US" sz="2000" smtClean="0"/>
              <a:t> </a:t>
            </a:r>
            <a:r>
              <a:rPr lang="en-US" altLang="en-US" sz="2000" b="1" smtClean="0">
                <a:solidFill>
                  <a:srgbClr val="000000"/>
                </a:solidFill>
                <a:effectLst>
                  <a:outerShdw blurRad="38100" dist="38100" dir="2700000" algn="tl">
                    <a:srgbClr val="C0C0C0"/>
                  </a:outerShdw>
                </a:effectLst>
              </a:rPr>
              <a:t>set of chromosomes from the maternal and paternal family lines.</a:t>
            </a:r>
          </a:p>
          <a:p>
            <a:pPr eaLnBrk="1" hangingPunct="1">
              <a:buClr>
                <a:srgbClr val="339933"/>
              </a:buClr>
              <a:buFontTx/>
              <a:buNone/>
              <a:tabLst>
                <a:tab pos="2743200" algn="l"/>
              </a:tabLst>
              <a:defRPr/>
            </a:pPr>
            <a:endParaRPr lang="en-US" altLang="en-US" sz="1400" b="1" smtClean="0">
              <a:solidFill>
                <a:srgbClr val="000000"/>
              </a:solidFill>
              <a:effectLst>
                <a:outerShdw blurRad="38100" dist="38100" dir="2700000" algn="tl">
                  <a:srgbClr val="C0C0C0"/>
                </a:outerShdw>
              </a:effectLst>
            </a:endParaRPr>
          </a:p>
          <a:p>
            <a:pPr eaLnBrk="1" hangingPunct="1">
              <a:buClr>
                <a:srgbClr val="339933"/>
              </a:buClr>
              <a:tabLst>
                <a:tab pos="2743200" algn="l"/>
              </a:tabLst>
              <a:defRPr/>
            </a:pPr>
            <a:r>
              <a:rPr lang="en-US" altLang="en-US" sz="2000" b="1" smtClean="0">
                <a:solidFill>
                  <a:srgbClr val="000000"/>
                </a:solidFill>
                <a:effectLst>
                  <a:outerShdw blurRad="38100" dist="38100" dir="2700000" algn="tl">
                    <a:srgbClr val="C0C0C0"/>
                  </a:outerShdw>
                </a:effectLst>
              </a:rPr>
              <a:t>The zygote and all cells with two sets of chromosomes are </a:t>
            </a:r>
            <a:r>
              <a:rPr lang="en-US" altLang="en-US" sz="2000" b="1" smtClean="0">
                <a:solidFill>
                  <a:srgbClr val="FF0000"/>
                </a:solidFill>
                <a:effectLst>
                  <a:outerShdw blurRad="38100" dist="38100" dir="2700000" algn="tl">
                    <a:srgbClr val="C0C0C0"/>
                  </a:outerShdw>
                </a:effectLst>
              </a:rPr>
              <a:t>diploid cells </a:t>
            </a:r>
            <a:r>
              <a:rPr lang="ar-EG" altLang="en-US" sz="2000" smtClean="0"/>
              <a:t>زوجى</a:t>
            </a:r>
            <a:r>
              <a:rPr lang="en-US" altLang="en-US" sz="2000" smtClean="0"/>
              <a:t> </a:t>
            </a:r>
            <a:r>
              <a:rPr lang="en-US" altLang="en-US" sz="2000" b="1" smtClean="0">
                <a:solidFill>
                  <a:srgbClr val="000000"/>
                </a:solidFill>
                <a:effectLst>
                  <a:outerShdw blurRad="38100" dist="38100" dir="2700000" algn="tl">
                    <a:srgbClr val="C0C0C0"/>
                  </a:outerShdw>
                </a:effectLst>
              </a:rPr>
              <a:t>46 (2n = 46)</a:t>
            </a:r>
            <a:r>
              <a:rPr lang="en-US" altLang="en-US" sz="2000" b="1" smtClean="0">
                <a:effectLst>
                  <a:outerShdw blurRad="38100" dist="38100" dir="2700000" algn="tl">
                    <a:srgbClr val="C0C0C0"/>
                  </a:outerShdw>
                </a:effectLst>
              </a:rPr>
              <a:t>. </a:t>
            </a:r>
          </a:p>
        </p:txBody>
      </p:sp>
      <p:sp>
        <p:nvSpPr>
          <p:cNvPr id="9220" name="Rectangle 4"/>
          <p:cNvSpPr>
            <a:spLocks noChangeArrowheads="1"/>
          </p:cNvSpPr>
          <p:nvPr/>
        </p:nvSpPr>
        <p:spPr bwMode="auto">
          <a:xfrm>
            <a:off x="152400" y="3522663"/>
            <a:ext cx="8839200" cy="2573337"/>
          </a:xfrm>
          <a:prstGeom prst="rect">
            <a:avLst/>
          </a:prstGeom>
          <a:noFill/>
          <a:ln w="9525">
            <a:noFill/>
            <a:miter lim="800000"/>
            <a:headEnd/>
            <a:tailEnd/>
          </a:ln>
          <a:effectLst/>
        </p:spPr>
        <p:txBody>
          <a:bodyPr>
            <a:spAutoFit/>
          </a:bodyPr>
          <a:lstStyle/>
          <a:p>
            <a:pPr marL="342900" indent="-342900">
              <a:lnSpc>
                <a:spcPct val="90000"/>
              </a:lnSpc>
              <a:spcBef>
                <a:spcPct val="20000"/>
              </a:spcBef>
              <a:buClr>
                <a:srgbClr val="339933"/>
              </a:buClr>
              <a:buFontTx/>
              <a:buChar char="•"/>
              <a:tabLst>
                <a:tab pos="2743200" algn="l"/>
              </a:tabLst>
              <a:defRPr/>
            </a:pPr>
            <a:r>
              <a:rPr lang="en-US" altLang="en-US" sz="2000" b="1">
                <a:solidFill>
                  <a:srgbClr val="000000"/>
                </a:solidFill>
                <a:effectLst>
                  <a:outerShdw blurRad="38100" dist="38100" dir="2700000" algn="tl">
                    <a:srgbClr val="C0C0C0"/>
                  </a:outerShdw>
                </a:effectLst>
              </a:rPr>
              <a:t>As an organism develops from a zygote to a sexually mature adult, the zygote’s genes are passes on to all somatic cells by </a:t>
            </a:r>
            <a:r>
              <a:rPr lang="en-US" altLang="en-US" sz="2000" b="1">
                <a:solidFill>
                  <a:srgbClr val="FF0000"/>
                </a:solidFill>
                <a:effectLst>
                  <a:outerShdw blurRad="38100" dist="38100" dir="2700000" algn="tl">
                    <a:srgbClr val="C0C0C0"/>
                  </a:outerShdw>
                </a:effectLst>
              </a:rPr>
              <a:t>mitosis</a:t>
            </a:r>
            <a:r>
              <a:rPr lang="en-US" altLang="en-US" sz="2000" b="1">
                <a:solidFill>
                  <a:srgbClr val="000000"/>
                </a:solidFill>
                <a:effectLst>
                  <a:outerShdw blurRad="38100" dist="38100" dir="2700000" algn="tl">
                    <a:srgbClr val="C0C0C0"/>
                  </a:outerShdw>
                </a:effectLst>
              </a:rPr>
              <a:t>.</a:t>
            </a:r>
          </a:p>
          <a:p>
            <a:pPr marL="342900" indent="-342900">
              <a:lnSpc>
                <a:spcPct val="90000"/>
              </a:lnSpc>
              <a:spcBef>
                <a:spcPct val="20000"/>
              </a:spcBef>
              <a:buClr>
                <a:srgbClr val="339933"/>
              </a:buClr>
              <a:tabLst>
                <a:tab pos="2743200" algn="l"/>
              </a:tabLst>
              <a:defRPr/>
            </a:pPr>
            <a:endParaRPr lang="en-US" altLang="en-US" sz="1200" b="1">
              <a:solidFill>
                <a:srgbClr val="000000"/>
              </a:solidFill>
              <a:effectLst>
                <a:outerShdw blurRad="38100" dist="38100" dir="2700000" algn="tl">
                  <a:srgbClr val="C0C0C0"/>
                </a:outerShdw>
              </a:effectLst>
            </a:endParaRPr>
          </a:p>
          <a:p>
            <a:pPr marL="342900" indent="-342900">
              <a:lnSpc>
                <a:spcPct val="90000"/>
              </a:lnSpc>
              <a:spcBef>
                <a:spcPct val="20000"/>
              </a:spcBef>
              <a:buClr>
                <a:srgbClr val="339933"/>
              </a:buClr>
              <a:buFontTx/>
              <a:buChar char="•"/>
              <a:tabLst>
                <a:tab pos="2743200" algn="l"/>
              </a:tabLst>
              <a:defRPr/>
            </a:pPr>
            <a:r>
              <a:rPr lang="en-US" altLang="en-US" sz="2000" b="1">
                <a:solidFill>
                  <a:srgbClr val="000000"/>
                </a:solidFill>
                <a:effectLst>
                  <a:outerShdw blurRad="38100" dist="38100" dir="2700000" algn="tl">
                    <a:srgbClr val="C0C0C0"/>
                  </a:outerShdw>
                </a:effectLst>
              </a:rPr>
              <a:t>Gametes, which develop in the gonads, are </a:t>
            </a:r>
            <a:r>
              <a:rPr lang="en-US" altLang="en-US" sz="2000" b="1" i="1">
                <a:solidFill>
                  <a:srgbClr val="000000"/>
                </a:solidFill>
                <a:effectLst>
                  <a:outerShdw blurRad="38100" dist="38100" dir="2700000" algn="tl">
                    <a:srgbClr val="C0C0C0"/>
                  </a:outerShdw>
                </a:effectLst>
              </a:rPr>
              <a:t>not</a:t>
            </a:r>
            <a:r>
              <a:rPr lang="en-US" altLang="en-US" sz="2000" b="1">
                <a:solidFill>
                  <a:srgbClr val="000000"/>
                </a:solidFill>
                <a:effectLst>
                  <a:outerShdw blurRad="38100" dist="38100" dir="2700000" algn="tl">
                    <a:srgbClr val="C0C0C0"/>
                  </a:outerShdw>
                </a:effectLst>
              </a:rPr>
              <a:t> produced by mitosis.</a:t>
            </a:r>
          </a:p>
          <a:p>
            <a:pPr marL="342900" indent="-342900">
              <a:lnSpc>
                <a:spcPct val="90000"/>
              </a:lnSpc>
              <a:spcBef>
                <a:spcPct val="20000"/>
              </a:spcBef>
              <a:buClr>
                <a:srgbClr val="339933"/>
              </a:buClr>
              <a:tabLst>
                <a:tab pos="2743200" algn="l"/>
              </a:tabLst>
              <a:defRPr/>
            </a:pPr>
            <a:endParaRPr lang="en-US" altLang="en-US" sz="1400" b="1">
              <a:solidFill>
                <a:srgbClr val="000000"/>
              </a:solidFill>
              <a:effectLst>
                <a:outerShdw blurRad="38100" dist="38100" dir="2700000" algn="tl">
                  <a:srgbClr val="C0C0C0"/>
                </a:outerShdw>
              </a:effectLst>
            </a:endParaRPr>
          </a:p>
          <a:p>
            <a:pPr marL="342900" indent="-342900">
              <a:lnSpc>
                <a:spcPct val="90000"/>
              </a:lnSpc>
              <a:spcBef>
                <a:spcPct val="20000"/>
              </a:spcBef>
              <a:buClr>
                <a:srgbClr val="339933"/>
              </a:buClr>
              <a:buFontTx/>
              <a:buChar char="•"/>
              <a:tabLst>
                <a:tab pos="2743200" algn="l"/>
              </a:tabLst>
              <a:defRPr/>
            </a:pPr>
            <a:r>
              <a:rPr lang="en-US" altLang="en-US" sz="2000" b="1">
                <a:solidFill>
                  <a:srgbClr val="000000"/>
                </a:solidFill>
                <a:effectLst>
                  <a:outerShdw blurRad="38100" dist="38100" dir="2700000" algn="tl">
                    <a:srgbClr val="C0C0C0"/>
                  </a:outerShdw>
                </a:effectLst>
              </a:rPr>
              <a:t>Instead, gametes undergo the process of meiosis in which the chromosome number is halved </a:t>
            </a:r>
            <a:r>
              <a:rPr lang="ar-EG" altLang="en-US" sz="2000">
                <a:solidFill>
                  <a:srgbClr val="000000"/>
                </a:solidFill>
              </a:rPr>
              <a:t>يُختزل للنصف</a:t>
            </a:r>
            <a:r>
              <a:rPr lang="en-US" altLang="en-US" sz="2000" b="1">
                <a:solidFill>
                  <a:srgbClr val="000000"/>
                </a:solidFill>
                <a:effectLst>
                  <a:outerShdw blurRad="38100" dist="38100" dir="2700000" algn="tl">
                    <a:srgbClr val="C0C0C0"/>
                  </a:outerShdw>
                </a:effectLst>
              </a:rPr>
              <a:t>.</a:t>
            </a:r>
          </a:p>
          <a:p>
            <a:pPr marL="742950" lvl="1" indent="-285750">
              <a:lnSpc>
                <a:spcPct val="90000"/>
              </a:lnSpc>
              <a:spcBef>
                <a:spcPct val="20000"/>
              </a:spcBef>
              <a:buClr>
                <a:srgbClr val="339933"/>
              </a:buClr>
              <a:buFontTx/>
              <a:buChar char="–"/>
              <a:tabLst>
                <a:tab pos="2743200" algn="l"/>
              </a:tabLst>
              <a:defRPr/>
            </a:pPr>
            <a:r>
              <a:rPr lang="en-US" altLang="en-US" b="1">
                <a:solidFill>
                  <a:srgbClr val="0000FF"/>
                </a:solidFill>
                <a:effectLst>
                  <a:outerShdw blurRad="38100" dist="38100" dir="2700000" algn="tl">
                    <a:srgbClr val="C0C0C0"/>
                  </a:outerShdw>
                </a:effectLst>
              </a:rPr>
              <a:t>Human sperm or ova have a haploid set of 23 different chromosomes, one from each homologous pair.</a:t>
            </a:r>
          </a:p>
        </p:txBody>
      </p:sp>
    </p:spTree>
    <p:extLst>
      <p:ext uri="{BB962C8B-B14F-4D97-AF65-F5344CB8AC3E}">
        <p14:creationId xmlns:p14="http://schemas.microsoft.com/office/powerpoint/2010/main" val="20924964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wipe(left)">
                                      <p:cBhvr>
                                        <p:cTn id="7" dur="500"/>
                                        <p:tgtEl>
                                          <p:spTgt spid="921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220"/>
                                        </p:tgtEl>
                                        <p:attrNameLst>
                                          <p:attrName>style.visibility</p:attrName>
                                        </p:attrNameLst>
                                      </p:cBhvr>
                                      <p:to>
                                        <p:strVal val="visible"/>
                                      </p:to>
                                    </p:set>
                                    <p:animEffect transition="in" filter="wipe(left)">
                                      <p:cBhvr>
                                        <p:cTn id="12"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P spid="9220"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fld id="{8A641A94-1418-4FDA-9D53-42872900A836}" type="slidenum">
              <a:rPr lang="ar-SA" altLang="en-US" sz="1400" smtClean="0"/>
              <a:pPr eaLnBrk="1" hangingPunct="1">
                <a:spcBef>
                  <a:spcPct val="0"/>
                </a:spcBef>
                <a:buFontTx/>
                <a:buNone/>
              </a:pPr>
              <a:t>37</a:t>
            </a:fld>
            <a:endParaRPr lang="en-GB" altLang="en-US" sz="1400" smtClean="0"/>
          </a:p>
        </p:txBody>
      </p:sp>
      <p:pic>
        <p:nvPicPr>
          <p:cNvPr id="7171" name="Picture 9"/>
          <p:cNvPicPr>
            <a:picLocks noChangeAspect="1" noChangeArrowheads="1"/>
          </p:cNvPicPr>
          <p:nvPr/>
        </p:nvPicPr>
        <p:blipFill>
          <a:blip r:embed="rId2">
            <a:lum bright="-12000" contrast="12000"/>
            <a:extLst>
              <a:ext uri="{28A0092B-C50C-407E-A947-70E740481C1C}">
                <a14:useLocalDpi xmlns:a14="http://schemas.microsoft.com/office/drawing/2010/main" val="0"/>
              </a:ext>
            </a:extLst>
          </a:blip>
          <a:srcRect r="54034" b="51123"/>
          <a:stretch>
            <a:fillRect/>
          </a:stretch>
        </p:blipFill>
        <p:spPr bwMode="auto">
          <a:xfrm>
            <a:off x="914400" y="3352800"/>
            <a:ext cx="24765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2" name="Picture 4"/>
          <p:cNvPicPr>
            <a:picLocks noChangeAspect="1" noChangeArrowheads="1"/>
          </p:cNvPicPr>
          <p:nvPr/>
        </p:nvPicPr>
        <p:blipFill>
          <a:blip r:embed="rId3">
            <a:lum bright="-12000" contrast="12000"/>
            <a:extLst>
              <a:ext uri="{28A0092B-C50C-407E-A947-70E740481C1C}">
                <a14:useLocalDpi xmlns:a14="http://schemas.microsoft.com/office/drawing/2010/main" val="0"/>
              </a:ext>
            </a:extLst>
          </a:blip>
          <a:srcRect b="3355"/>
          <a:stretch>
            <a:fillRect/>
          </a:stretch>
        </p:blipFill>
        <p:spPr bwMode="auto">
          <a:xfrm>
            <a:off x="4759325" y="1066800"/>
            <a:ext cx="4308475" cy="525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9" name="Rectangle 5"/>
          <p:cNvSpPr>
            <a:spLocks noChangeArrowheads="1"/>
          </p:cNvSpPr>
          <p:nvPr/>
        </p:nvSpPr>
        <p:spPr bwMode="auto">
          <a:xfrm>
            <a:off x="6705600" y="6324600"/>
            <a:ext cx="1497013" cy="290513"/>
          </a:xfrm>
          <a:prstGeom prst="rect">
            <a:avLst/>
          </a:prstGeom>
          <a:noFill/>
          <a:ln w="9525">
            <a:noFill/>
            <a:miter lim="800000"/>
            <a:headEnd/>
            <a:tailEnd/>
          </a:ln>
          <a:effectLst/>
        </p:spPr>
        <p:txBody>
          <a:bodyPr wrap="none">
            <a:spAutoFit/>
          </a:bodyPr>
          <a:lstStyle/>
          <a:p>
            <a:pPr eaLnBrk="0" hangingPunct="0">
              <a:defRPr/>
            </a:pPr>
            <a:r>
              <a:rPr lang="en-US" sz="1300" b="1">
                <a:effectLst>
                  <a:outerShdw blurRad="38100" dist="38100" dir="2700000" algn="tl">
                    <a:srgbClr val="C0C0C0"/>
                  </a:outerShdw>
                </a:effectLst>
                <a:latin typeface="Times" charset="0"/>
              </a:rPr>
              <a:t>Fig. 13.4, Page 238</a:t>
            </a:r>
          </a:p>
        </p:txBody>
      </p:sp>
      <p:sp>
        <p:nvSpPr>
          <p:cNvPr id="7174" name="Text Box 8"/>
          <p:cNvSpPr txBox="1">
            <a:spLocks noChangeArrowheads="1"/>
          </p:cNvSpPr>
          <p:nvPr/>
        </p:nvSpPr>
        <p:spPr bwMode="auto">
          <a:xfrm>
            <a:off x="76200" y="1295400"/>
            <a:ext cx="4876800" cy="192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spcBef>
                <a:spcPct val="20000"/>
              </a:spcBef>
              <a:buChar char="•"/>
              <a:defRPr sz="3200">
                <a:solidFill>
                  <a:schemeClr val="tx1"/>
                </a:solidFill>
                <a:latin typeface="Arial" charset="0"/>
                <a:cs typeface="Arial" charset="0"/>
              </a:defRPr>
            </a:lvl1pPr>
            <a:lvl2pPr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lvl="1" eaLnBrk="1" hangingPunct="1">
              <a:spcBef>
                <a:spcPct val="0"/>
              </a:spcBef>
              <a:buFontTx/>
              <a:buNone/>
            </a:pPr>
            <a:r>
              <a:rPr lang="en-US" altLang="en-US" sz="1800" b="1">
                <a:solidFill>
                  <a:srgbClr val="000000"/>
                </a:solidFill>
              </a:rPr>
              <a:t>Gametes, produced by meiosis, are the only haploid cells.</a:t>
            </a:r>
          </a:p>
          <a:p>
            <a:pPr lvl="1" eaLnBrk="1" hangingPunct="1">
              <a:spcBef>
                <a:spcPct val="0"/>
              </a:spcBef>
              <a:buFontTx/>
              <a:buNone/>
            </a:pPr>
            <a:endParaRPr lang="en-US" altLang="en-US" sz="1200" b="1">
              <a:solidFill>
                <a:srgbClr val="000000"/>
              </a:solidFill>
            </a:endParaRPr>
          </a:p>
          <a:p>
            <a:pPr lvl="1" eaLnBrk="1" hangingPunct="1">
              <a:spcBef>
                <a:spcPct val="0"/>
              </a:spcBef>
              <a:buFontTx/>
              <a:buNone/>
            </a:pPr>
            <a:r>
              <a:rPr lang="en-US" altLang="en-US" sz="1800" b="1">
                <a:solidFill>
                  <a:srgbClr val="000000"/>
                </a:solidFill>
              </a:rPr>
              <a:t>Gametes undergo no divisions themselves, but fuse </a:t>
            </a:r>
            <a:r>
              <a:rPr lang="ar-EG" altLang="en-US" sz="1800">
                <a:solidFill>
                  <a:srgbClr val="000000"/>
                </a:solidFill>
              </a:rPr>
              <a:t>تندمج</a:t>
            </a:r>
            <a:r>
              <a:rPr lang="en-US" altLang="en-US" sz="1800" b="1">
                <a:solidFill>
                  <a:srgbClr val="000000"/>
                </a:solidFill>
              </a:rPr>
              <a:t> to form a diploid                                                 zygote that divides by mitosis to                                                           produce a multicellular organism</a:t>
            </a:r>
            <a:endParaRPr lang="en-GB" altLang="en-US" sz="1800" b="1">
              <a:solidFill>
                <a:srgbClr val="000000"/>
              </a:solidFill>
            </a:endParaRPr>
          </a:p>
        </p:txBody>
      </p:sp>
      <p:sp>
        <p:nvSpPr>
          <p:cNvPr id="11266" name="Rectangle 2"/>
          <p:cNvSpPr>
            <a:spLocks noGrp="1" noChangeArrowheads="1"/>
          </p:cNvSpPr>
          <p:nvPr>
            <p:ph type="body" idx="1"/>
          </p:nvPr>
        </p:nvSpPr>
        <p:spPr>
          <a:xfrm>
            <a:off x="76200" y="152400"/>
            <a:ext cx="9067800" cy="971550"/>
          </a:xfrm>
        </p:spPr>
        <p:txBody>
          <a:bodyPr>
            <a:spAutoFit/>
          </a:bodyPr>
          <a:lstStyle/>
          <a:p>
            <a:pPr eaLnBrk="1" hangingPunct="1">
              <a:buClr>
                <a:srgbClr val="339933"/>
              </a:buClr>
              <a:tabLst>
                <a:tab pos="2743200" algn="l"/>
              </a:tabLst>
              <a:defRPr/>
            </a:pPr>
            <a:r>
              <a:rPr lang="en-US" altLang="en-US" sz="1800" b="1" smtClean="0">
                <a:solidFill>
                  <a:srgbClr val="000000"/>
                </a:solidFill>
                <a:effectLst>
                  <a:outerShdw blurRad="38100" dist="38100" dir="2700000" algn="tl">
                    <a:srgbClr val="C0C0C0"/>
                  </a:outerShdw>
                </a:effectLst>
              </a:rPr>
              <a:t>Fertilization restores </a:t>
            </a:r>
            <a:r>
              <a:rPr lang="ar-EG" altLang="en-US" sz="1800" smtClean="0">
                <a:solidFill>
                  <a:srgbClr val="000000"/>
                </a:solidFill>
              </a:rPr>
              <a:t>يُعيد</a:t>
            </a:r>
            <a:r>
              <a:rPr lang="en-US" altLang="en-US" sz="1800" b="1" smtClean="0">
                <a:solidFill>
                  <a:srgbClr val="000000"/>
                </a:solidFill>
                <a:effectLst>
                  <a:outerShdw blurRad="38100" dist="38100" dir="2700000" algn="tl">
                    <a:srgbClr val="C0C0C0"/>
                  </a:outerShdw>
                </a:effectLst>
              </a:rPr>
              <a:t> the </a:t>
            </a:r>
            <a:r>
              <a:rPr lang="en-US" altLang="en-US" sz="1800" b="1" smtClean="0">
                <a:solidFill>
                  <a:srgbClr val="FF0000"/>
                </a:solidFill>
                <a:effectLst>
                  <a:outerShdw blurRad="38100" dist="38100" dir="2700000" algn="tl">
                    <a:srgbClr val="C0C0C0"/>
                  </a:outerShdw>
                </a:effectLst>
              </a:rPr>
              <a:t>diploid</a:t>
            </a:r>
            <a:r>
              <a:rPr lang="en-US" altLang="en-US" sz="1800" b="1" smtClean="0">
                <a:solidFill>
                  <a:srgbClr val="000000"/>
                </a:solidFill>
                <a:effectLst>
                  <a:outerShdw blurRad="38100" dist="38100" dir="2700000" algn="tl">
                    <a:srgbClr val="C0C0C0"/>
                  </a:outerShdw>
                </a:effectLst>
              </a:rPr>
              <a:t> </a:t>
            </a:r>
            <a:r>
              <a:rPr lang="ar-EG" altLang="en-US" sz="1800" smtClean="0">
                <a:effectLst>
                  <a:outerShdw blurRad="38100" dist="38100" dir="2700000" algn="tl">
                    <a:srgbClr val="C0C0C0"/>
                  </a:outerShdw>
                </a:effectLst>
              </a:rPr>
              <a:t>زوجى</a:t>
            </a:r>
            <a:r>
              <a:rPr lang="en-US" altLang="en-US" sz="1800" b="1" smtClean="0">
                <a:solidFill>
                  <a:srgbClr val="000000"/>
                </a:solidFill>
                <a:effectLst>
                  <a:outerShdw blurRad="38100" dist="38100" dir="2700000" algn="tl">
                    <a:srgbClr val="C0C0C0"/>
                  </a:outerShdw>
                </a:effectLst>
              </a:rPr>
              <a:t> condition by combining two </a:t>
            </a:r>
            <a:r>
              <a:rPr lang="en-US" altLang="en-US" sz="1800" b="1" smtClean="0">
                <a:solidFill>
                  <a:srgbClr val="FF0000"/>
                </a:solidFill>
                <a:effectLst>
                  <a:outerShdw blurRad="38100" dist="38100" dir="2700000" algn="tl">
                    <a:srgbClr val="C0C0C0"/>
                  </a:outerShdw>
                </a:effectLst>
              </a:rPr>
              <a:t>haploid</a:t>
            </a:r>
            <a:r>
              <a:rPr lang="en-US" altLang="en-US" sz="1800" b="1" smtClean="0">
                <a:solidFill>
                  <a:srgbClr val="000000"/>
                </a:solidFill>
                <a:effectLst>
                  <a:outerShdw blurRad="38100" dist="38100" dir="2700000" algn="tl">
                    <a:srgbClr val="C0C0C0"/>
                  </a:outerShdw>
                </a:effectLst>
              </a:rPr>
              <a:t> </a:t>
            </a:r>
            <a:r>
              <a:rPr lang="ar-EG" altLang="en-US" sz="1800" smtClean="0">
                <a:effectLst>
                  <a:outerShdw blurRad="38100" dist="38100" dir="2700000" algn="tl">
                    <a:srgbClr val="C0C0C0"/>
                  </a:outerShdw>
                </a:effectLst>
              </a:rPr>
              <a:t>فردى</a:t>
            </a:r>
            <a:r>
              <a:rPr lang="en-US" altLang="en-US" sz="1800" b="1" smtClean="0">
                <a:solidFill>
                  <a:srgbClr val="000000"/>
                </a:solidFill>
                <a:effectLst>
                  <a:outerShdw blurRad="38100" dist="38100" dir="2700000" algn="tl">
                    <a:srgbClr val="C0C0C0"/>
                  </a:outerShdw>
                </a:effectLst>
              </a:rPr>
              <a:t> sets of chromosomes.</a:t>
            </a:r>
          </a:p>
          <a:p>
            <a:pPr eaLnBrk="1" hangingPunct="1">
              <a:buClr>
                <a:srgbClr val="339933"/>
              </a:buClr>
              <a:tabLst>
                <a:tab pos="2743200" algn="l"/>
              </a:tabLst>
              <a:defRPr/>
            </a:pPr>
            <a:r>
              <a:rPr lang="en-US" altLang="en-US" sz="1800" b="1" smtClean="0">
                <a:solidFill>
                  <a:srgbClr val="000000"/>
                </a:solidFill>
                <a:effectLst>
                  <a:outerShdw blurRad="38100" dist="38100" dir="2700000" algn="tl">
                    <a:srgbClr val="C0C0C0"/>
                  </a:outerShdw>
                </a:effectLst>
              </a:rPr>
              <a:t>Fertilization and meiosis alternate in sexual life cycles. </a:t>
            </a:r>
          </a:p>
        </p:txBody>
      </p:sp>
    </p:spTree>
    <p:extLst>
      <p:ext uri="{BB962C8B-B14F-4D97-AF65-F5344CB8AC3E}">
        <p14:creationId xmlns:p14="http://schemas.microsoft.com/office/powerpoint/2010/main" val="5798817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fld id="{8EF82EA4-3D30-45D2-AF22-9178689FBF29}" type="slidenum">
              <a:rPr lang="ar-SA" altLang="en-US" sz="1400" smtClean="0"/>
              <a:pPr eaLnBrk="1" hangingPunct="1">
                <a:spcBef>
                  <a:spcPct val="0"/>
                </a:spcBef>
                <a:buFontTx/>
                <a:buNone/>
              </a:pPr>
              <a:t>38</a:t>
            </a:fld>
            <a:endParaRPr lang="en-GB" altLang="en-US" sz="1400" smtClean="0"/>
          </a:p>
        </p:txBody>
      </p:sp>
      <p:sp>
        <p:nvSpPr>
          <p:cNvPr id="16386" name="Rectangle 2"/>
          <p:cNvSpPr>
            <a:spLocks noGrp="1" noChangeArrowheads="1"/>
          </p:cNvSpPr>
          <p:nvPr>
            <p:ph type="body" idx="1"/>
          </p:nvPr>
        </p:nvSpPr>
        <p:spPr>
          <a:xfrm>
            <a:off x="228600" y="1306513"/>
            <a:ext cx="5486400" cy="4960937"/>
          </a:xfrm>
        </p:spPr>
        <p:txBody>
          <a:bodyPr>
            <a:spAutoFit/>
          </a:bodyPr>
          <a:lstStyle/>
          <a:p>
            <a:pPr eaLnBrk="1" hangingPunct="1">
              <a:buClr>
                <a:srgbClr val="0000FF"/>
              </a:buClr>
              <a:buFont typeface="Wingdings" pitchFamily="2" charset="2"/>
              <a:buChar char="v"/>
              <a:tabLst>
                <a:tab pos="2743200" algn="l"/>
              </a:tabLst>
              <a:defRPr/>
            </a:pPr>
            <a:r>
              <a:rPr lang="en-US" altLang="en-US" sz="1800" b="1" smtClean="0">
                <a:solidFill>
                  <a:srgbClr val="000000"/>
                </a:solidFill>
                <a:effectLst>
                  <a:outerShdw blurRad="38100" dist="38100" dir="2700000" algn="tl">
                    <a:srgbClr val="C0C0C0"/>
                  </a:outerShdw>
                </a:effectLst>
              </a:rPr>
              <a:t>Many steps of meiosis resemble steps in mitosis.</a:t>
            </a:r>
          </a:p>
          <a:p>
            <a:pPr eaLnBrk="1" hangingPunct="1">
              <a:buClr>
                <a:srgbClr val="0000FF"/>
              </a:buClr>
              <a:buFont typeface="Wingdings" pitchFamily="2" charset="2"/>
              <a:buChar char="v"/>
              <a:tabLst>
                <a:tab pos="2743200" algn="l"/>
              </a:tabLst>
              <a:defRPr/>
            </a:pPr>
            <a:r>
              <a:rPr lang="en-US" altLang="en-US" sz="1800" b="1" smtClean="0">
                <a:solidFill>
                  <a:srgbClr val="000000"/>
                </a:solidFill>
                <a:effectLst>
                  <a:outerShdw blurRad="38100" dist="38100" dir="2700000" algn="tl">
                    <a:srgbClr val="C0C0C0"/>
                  </a:outerShdw>
                </a:effectLst>
              </a:rPr>
              <a:t>Both are preceded by the replication of chromosomes.</a:t>
            </a:r>
          </a:p>
          <a:p>
            <a:pPr eaLnBrk="1" hangingPunct="1">
              <a:buClr>
                <a:srgbClr val="0000FF"/>
              </a:buClr>
              <a:buFont typeface="Wingdings" pitchFamily="2" charset="2"/>
              <a:buChar char="v"/>
              <a:tabLst>
                <a:tab pos="2743200" algn="l"/>
              </a:tabLst>
              <a:defRPr/>
            </a:pPr>
            <a:r>
              <a:rPr lang="en-US" altLang="en-US" sz="1800" b="1" smtClean="0">
                <a:solidFill>
                  <a:srgbClr val="000000"/>
                </a:solidFill>
                <a:effectLst>
                  <a:outerShdw blurRad="38100" dist="38100" dir="2700000" algn="tl">
                    <a:srgbClr val="C0C0C0"/>
                  </a:outerShdw>
                </a:effectLst>
              </a:rPr>
              <a:t>However, in meiosis, chromosomes replicate once followed by two consecutive </a:t>
            </a:r>
            <a:r>
              <a:rPr lang="ar-EG" altLang="en-US" sz="1800" smtClean="0">
                <a:solidFill>
                  <a:srgbClr val="000000"/>
                </a:solidFill>
                <a:effectLst>
                  <a:outerShdw blurRad="38100" dist="38100" dir="2700000" algn="tl">
                    <a:srgbClr val="C0C0C0"/>
                  </a:outerShdw>
                </a:effectLst>
              </a:rPr>
              <a:t>متعاقب</a:t>
            </a:r>
            <a:r>
              <a:rPr lang="en-US" altLang="en-US" sz="1800" b="1" smtClean="0">
                <a:solidFill>
                  <a:srgbClr val="000000"/>
                </a:solidFill>
                <a:effectLst>
                  <a:outerShdw blurRad="38100" dist="38100" dir="2700000" algn="tl">
                    <a:srgbClr val="C0C0C0"/>
                  </a:outerShdw>
                </a:effectLst>
              </a:rPr>
              <a:t> cell divisions, </a:t>
            </a:r>
            <a:r>
              <a:rPr lang="en-US" altLang="en-US" sz="1800" b="1" smtClean="0">
                <a:solidFill>
                  <a:srgbClr val="FF0000"/>
                </a:solidFill>
                <a:effectLst>
                  <a:outerShdw blurRad="38100" dist="38100" dir="2700000" algn="tl">
                    <a:srgbClr val="C0C0C0"/>
                  </a:outerShdw>
                </a:effectLst>
              </a:rPr>
              <a:t>meiosis </a:t>
            </a:r>
            <a:r>
              <a:rPr lang="en-US" altLang="en-US" sz="1800" b="1" smtClean="0">
                <a:solidFill>
                  <a:srgbClr val="FF0000"/>
                </a:solidFill>
                <a:effectLst>
                  <a:outerShdw blurRad="38100" dist="38100" dir="2700000" algn="tl">
                    <a:srgbClr val="C0C0C0"/>
                  </a:outerShdw>
                </a:effectLst>
                <a:latin typeface="Times New Roman" pitchFamily="18" charset="0"/>
                <a:cs typeface="Times New Roman" pitchFamily="18" charset="0"/>
              </a:rPr>
              <a:t>I</a:t>
            </a:r>
            <a:r>
              <a:rPr lang="en-US" altLang="en-US" sz="1800" b="1" smtClean="0">
                <a:solidFill>
                  <a:srgbClr val="000000"/>
                </a:solidFill>
                <a:effectLst>
                  <a:outerShdw blurRad="38100" dist="38100" dir="2700000" algn="tl">
                    <a:srgbClr val="C0C0C0"/>
                  </a:outerShdw>
                </a:effectLst>
                <a:latin typeface="Times New Roman" pitchFamily="18" charset="0"/>
                <a:cs typeface="Times New Roman" pitchFamily="18" charset="0"/>
              </a:rPr>
              <a:t> </a:t>
            </a:r>
            <a:r>
              <a:rPr lang="en-US" altLang="en-US" sz="1800" b="1" smtClean="0">
                <a:solidFill>
                  <a:srgbClr val="000000"/>
                </a:solidFill>
                <a:effectLst>
                  <a:outerShdw blurRad="38100" dist="38100" dir="2700000" algn="tl">
                    <a:srgbClr val="C0C0C0"/>
                  </a:outerShdw>
                </a:effectLst>
              </a:rPr>
              <a:t>and </a:t>
            </a:r>
            <a:r>
              <a:rPr lang="en-US" altLang="en-US" sz="1800" b="1" smtClean="0">
                <a:solidFill>
                  <a:srgbClr val="FF0000"/>
                </a:solidFill>
                <a:effectLst>
                  <a:outerShdw blurRad="38100" dist="38100" dir="2700000" algn="tl">
                    <a:srgbClr val="C0C0C0"/>
                  </a:outerShdw>
                </a:effectLst>
              </a:rPr>
              <a:t>meiosis </a:t>
            </a:r>
            <a:r>
              <a:rPr lang="en-US" altLang="en-US" sz="1800" b="1" smtClean="0">
                <a:solidFill>
                  <a:srgbClr val="FF0000"/>
                </a:solidFill>
                <a:effectLst>
                  <a:outerShdw blurRad="38100" dist="38100" dir="2700000" algn="tl">
                    <a:srgbClr val="C0C0C0"/>
                  </a:outerShdw>
                </a:effectLst>
                <a:latin typeface="Times New Roman" pitchFamily="18" charset="0"/>
                <a:cs typeface="Times New Roman" pitchFamily="18" charset="0"/>
              </a:rPr>
              <a:t>II</a:t>
            </a:r>
            <a:r>
              <a:rPr lang="en-US" altLang="en-US" sz="1800" b="1" smtClean="0">
                <a:solidFill>
                  <a:srgbClr val="000000"/>
                </a:solidFill>
                <a:effectLst>
                  <a:outerShdw blurRad="38100" dist="38100" dir="2700000" algn="tl">
                    <a:srgbClr val="C0C0C0"/>
                  </a:outerShdw>
                </a:effectLst>
              </a:rPr>
              <a:t>, which results in </a:t>
            </a:r>
            <a:r>
              <a:rPr lang="en-US" altLang="en-US" sz="1800" b="1" smtClean="0">
                <a:solidFill>
                  <a:srgbClr val="0000FF"/>
                </a:solidFill>
                <a:effectLst>
                  <a:outerShdw blurRad="38100" dist="38100" dir="2700000" algn="tl">
                    <a:srgbClr val="C0C0C0"/>
                  </a:outerShdw>
                </a:effectLst>
              </a:rPr>
              <a:t>four daughter cells</a:t>
            </a:r>
            <a:r>
              <a:rPr lang="en-US" altLang="en-US" sz="1800" b="1" smtClean="0">
                <a:solidFill>
                  <a:srgbClr val="000000"/>
                </a:solidFill>
                <a:effectLst>
                  <a:outerShdw blurRad="38100" dist="38100" dir="2700000" algn="tl">
                    <a:srgbClr val="C0C0C0"/>
                  </a:outerShdw>
                </a:effectLst>
              </a:rPr>
              <a:t>. </a:t>
            </a:r>
          </a:p>
          <a:p>
            <a:pPr eaLnBrk="1" hangingPunct="1">
              <a:buClr>
                <a:srgbClr val="0000FF"/>
              </a:buClr>
              <a:buFont typeface="Wingdings" pitchFamily="2" charset="2"/>
              <a:buChar char="v"/>
              <a:tabLst>
                <a:tab pos="2743200" algn="l"/>
              </a:tabLst>
              <a:defRPr/>
            </a:pPr>
            <a:r>
              <a:rPr lang="en-US" altLang="en-US" sz="1800" b="1" smtClean="0">
                <a:solidFill>
                  <a:srgbClr val="000000"/>
                </a:solidFill>
                <a:effectLst>
                  <a:outerShdw blurRad="38100" dist="38100" dir="2700000" algn="tl">
                    <a:srgbClr val="C0C0C0"/>
                  </a:outerShdw>
                </a:effectLst>
              </a:rPr>
              <a:t>Each final daughter cell has only half chromosomes number (</a:t>
            </a:r>
            <a:r>
              <a:rPr lang="en-US" altLang="en-US" sz="1800" b="1" smtClean="0">
                <a:solidFill>
                  <a:srgbClr val="0000FF"/>
                </a:solidFill>
                <a:effectLst>
                  <a:outerShdw blurRad="38100" dist="38100" dir="2700000" algn="tl">
                    <a:srgbClr val="C0C0C0"/>
                  </a:outerShdw>
                </a:effectLst>
              </a:rPr>
              <a:t>haploid </a:t>
            </a:r>
            <a:r>
              <a:rPr lang="ar-EG" altLang="en-US" sz="1800" b="1" smtClean="0">
                <a:effectLst>
                  <a:outerShdw blurRad="38100" dist="38100" dir="2700000" algn="tl">
                    <a:srgbClr val="C0C0C0"/>
                  </a:outerShdw>
                </a:effectLst>
              </a:rPr>
              <a:t>(</a:t>
            </a:r>
            <a:r>
              <a:rPr lang="ar-EG" altLang="en-US" sz="1800" smtClean="0">
                <a:effectLst>
                  <a:outerShdw blurRad="38100" dist="38100" dir="2700000" algn="tl">
                    <a:srgbClr val="C0C0C0"/>
                  </a:outerShdw>
                </a:effectLst>
              </a:rPr>
              <a:t>فردى</a:t>
            </a:r>
            <a:r>
              <a:rPr lang="en-US" altLang="en-US" sz="1800" b="1" smtClean="0">
                <a:solidFill>
                  <a:srgbClr val="000000"/>
                </a:solidFill>
                <a:effectLst>
                  <a:outerShdw blurRad="38100" dist="38100" dir="2700000" algn="tl">
                    <a:srgbClr val="C0C0C0"/>
                  </a:outerShdw>
                </a:effectLst>
              </a:rPr>
              <a:t>.</a:t>
            </a:r>
          </a:p>
          <a:p>
            <a:pPr eaLnBrk="1" hangingPunct="1">
              <a:buClr>
                <a:srgbClr val="0000FF"/>
              </a:buClr>
              <a:buFont typeface="Wingdings" pitchFamily="2" charset="2"/>
              <a:buChar char="v"/>
              <a:tabLst>
                <a:tab pos="2743200" algn="l"/>
              </a:tabLst>
              <a:defRPr/>
            </a:pPr>
            <a:r>
              <a:rPr lang="en-US" altLang="en-US" sz="1800" b="1" smtClean="0">
                <a:solidFill>
                  <a:srgbClr val="000000"/>
                </a:solidFill>
                <a:effectLst>
                  <a:outerShdw blurRad="38100" dist="38100" dir="2700000" algn="tl">
                    <a:srgbClr val="C0C0C0"/>
                  </a:outerShdw>
                </a:effectLst>
              </a:rPr>
              <a:t>Meiosis reduces chromosome number by </a:t>
            </a:r>
            <a:r>
              <a:rPr lang="en-US" altLang="en-US" sz="1800" b="1" smtClean="0">
                <a:solidFill>
                  <a:srgbClr val="FF0000"/>
                </a:solidFill>
                <a:effectLst>
                  <a:outerShdw blurRad="38100" dist="38100" dir="2700000" algn="tl">
                    <a:srgbClr val="C0C0C0"/>
                  </a:outerShdw>
                </a:effectLst>
              </a:rPr>
              <a:t>copying the chromosomes once, but dividing twice</a:t>
            </a:r>
            <a:r>
              <a:rPr lang="en-US" altLang="en-US" sz="1800" b="1" smtClean="0">
                <a:solidFill>
                  <a:srgbClr val="000000"/>
                </a:solidFill>
                <a:effectLst>
                  <a:outerShdw blurRad="38100" dist="38100" dir="2700000" algn="tl">
                    <a:srgbClr val="C0C0C0"/>
                  </a:outerShdw>
                </a:effectLst>
              </a:rPr>
              <a:t>.</a:t>
            </a:r>
          </a:p>
          <a:p>
            <a:pPr lvl="1" eaLnBrk="1" hangingPunct="1">
              <a:buClr>
                <a:srgbClr val="0000FF"/>
              </a:buClr>
              <a:buFont typeface="Wingdings" pitchFamily="2" charset="2"/>
              <a:buChar char="§"/>
              <a:tabLst>
                <a:tab pos="2743200" algn="l"/>
              </a:tabLst>
              <a:defRPr/>
            </a:pPr>
            <a:r>
              <a:rPr lang="en-US" altLang="en-US" sz="1600" b="1" smtClean="0">
                <a:solidFill>
                  <a:srgbClr val="0000FF"/>
                </a:solidFill>
                <a:effectLst>
                  <a:outerShdw blurRad="38100" dist="38100" dir="2700000" algn="tl">
                    <a:srgbClr val="C0C0C0"/>
                  </a:outerShdw>
                </a:effectLst>
              </a:rPr>
              <a:t>The first division (</a:t>
            </a:r>
            <a:r>
              <a:rPr lang="en-US" altLang="en-US" sz="1600" b="1" smtClean="0">
                <a:effectLst>
                  <a:outerShdw blurRad="38100" dist="38100" dir="2700000" algn="tl">
                    <a:srgbClr val="C0C0C0"/>
                  </a:outerShdw>
                </a:effectLst>
              </a:rPr>
              <a:t>meiosis </a:t>
            </a:r>
            <a:r>
              <a:rPr lang="en-US" altLang="en-US" sz="1600" b="1" smtClean="0">
                <a:effectLst>
                  <a:outerShdw blurRad="38100" dist="38100" dir="2700000" algn="tl">
                    <a:srgbClr val="C0C0C0"/>
                  </a:outerShdw>
                </a:effectLst>
                <a:latin typeface="Times New Roman" pitchFamily="18" charset="0"/>
                <a:cs typeface="Times New Roman" pitchFamily="18" charset="0"/>
              </a:rPr>
              <a:t>I</a:t>
            </a:r>
            <a:r>
              <a:rPr lang="en-US" altLang="en-US" sz="1600" b="1" smtClean="0">
                <a:solidFill>
                  <a:srgbClr val="0000FF"/>
                </a:solidFill>
                <a:effectLst>
                  <a:outerShdw blurRad="38100" dist="38100" dir="2700000" algn="tl">
                    <a:srgbClr val="C0C0C0"/>
                  </a:outerShdw>
                </a:effectLst>
              </a:rPr>
              <a:t>) separates homologous chromosomes.</a:t>
            </a:r>
          </a:p>
          <a:p>
            <a:pPr lvl="1" eaLnBrk="1" hangingPunct="1">
              <a:buClr>
                <a:srgbClr val="0000FF"/>
              </a:buClr>
              <a:buFont typeface="Wingdings" pitchFamily="2" charset="2"/>
              <a:buChar char="§"/>
              <a:tabLst>
                <a:tab pos="2743200" algn="l"/>
              </a:tabLst>
              <a:defRPr/>
            </a:pPr>
            <a:r>
              <a:rPr lang="en-US" altLang="en-US" sz="1600" b="1" smtClean="0">
                <a:solidFill>
                  <a:srgbClr val="0000FF"/>
                </a:solidFill>
                <a:effectLst>
                  <a:outerShdw blurRad="38100" dist="38100" dir="2700000" algn="tl">
                    <a:srgbClr val="C0C0C0"/>
                  </a:outerShdw>
                </a:effectLst>
              </a:rPr>
              <a:t>The second (</a:t>
            </a:r>
            <a:r>
              <a:rPr lang="en-US" altLang="en-US" sz="1600" b="1" smtClean="0">
                <a:effectLst>
                  <a:outerShdw blurRad="38100" dist="38100" dir="2700000" algn="tl">
                    <a:srgbClr val="C0C0C0"/>
                  </a:outerShdw>
                </a:effectLst>
              </a:rPr>
              <a:t>meiosis </a:t>
            </a:r>
            <a:r>
              <a:rPr lang="en-US" altLang="en-US" sz="1600" b="1" smtClean="0">
                <a:effectLst>
                  <a:outerShdw blurRad="38100" dist="38100" dir="2700000" algn="tl">
                    <a:srgbClr val="C0C0C0"/>
                  </a:outerShdw>
                </a:effectLst>
                <a:latin typeface="Times New Roman" pitchFamily="18" charset="0"/>
                <a:cs typeface="Times New Roman" pitchFamily="18" charset="0"/>
              </a:rPr>
              <a:t>II</a:t>
            </a:r>
            <a:r>
              <a:rPr lang="en-US" altLang="en-US" sz="1600" b="1" smtClean="0">
                <a:solidFill>
                  <a:srgbClr val="0000FF"/>
                </a:solidFill>
                <a:effectLst>
                  <a:outerShdw blurRad="38100" dist="38100" dir="2700000" algn="tl">
                    <a:srgbClr val="C0C0C0"/>
                  </a:outerShdw>
                </a:effectLst>
              </a:rPr>
              <a:t>) separates sister chromatids.</a:t>
            </a:r>
          </a:p>
        </p:txBody>
      </p:sp>
      <p:sp>
        <p:nvSpPr>
          <p:cNvPr id="16387" name="Rectangle 3"/>
          <p:cNvSpPr>
            <a:spLocks noGrp="1" noChangeArrowheads="1"/>
          </p:cNvSpPr>
          <p:nvPr>
            <p:ph type="title"/>
          </p:nvPr>
        </p:nvSpPr>
        <p:spPr>
          <a:xfrm>
            <a:off x="76200" y="152400"/>
            <a:ext cx="8991600" cy="762000"/>
          </a:xfrm>
        </p:spPr>
        <p:txBody>
          <a:bodyPr>
            <a:normAutofit fontScale="90000"/>
          </a:bodyPr>
          <a:lstStyle/>
          <a:p>
            <a:pPr algn="l" eaLnBrk="1" hangingPunct="1">
              <a:defRPr/>
            </a:pPr>
            <a:r>
              <a:rPr lang="en-US" altLang="en-US" sz="2400" b="1" smtClean="0">
                <a:solidFill>
                  <a:srgbClr val="0000FF"/>
                </a:solidFill>
                <a:effectLst>
                  <a:outerShdw blurRad="38100" dist="38100" dir="2700000" algn="tl">
                    <a:srgbClr val="C0C0C0"/>
                  </a:outerShdw>
                </a:effectLst>
              </a:rPr>
              <a:t>Meiosis </a:t>
            </a:r>
            <a:r>
              <a:rPr lang="en-US" altLang="en-US" sz="2800" b="1" smtClean="0">
                <a:solidFill>
                  <a:srgbClr val="0000FF"/>
                </a:solidFill>
                <a:effectLst>
                  <a:outerShdw blurRad="38100" dist="38100" dir="2700000" algn="tl">
                    <a:srgbClr val="C0C0C0"/>
                  </a:outerShdw>
                </a:effectLst>
              </a:rPr>
              <a:t>(</a:t>
            </a:r>
            <a:r>
              <a:rPr lang="en-US" altLang="en-US" sz="2000" smtClean="0">
                <a:solidFill>
                  <a:srgbClr val="FF0000"/>
                </a:solidFill>
                <a:effectLst>
                  <a:outerShdw blurRad="38100" dist="38100" dir="2700000" algn="tl">
                    <a:srgbClr val="C0C0C0"/>
                  </a:outerShdw>
                </a:effectLst>
              </a:rPr>
              <a:t>Reduction Division</a:t>
            </a:r>
            <a:r>
              <a:rPr lang="en-US" altLang="en-US" sz="2800" b="1" smtClean="0">
                <a:solidFill>
                  <a:srgbClr val="0000FF"/>
                </a:solidFill>
                <a:effectLst>
                  <a:outerShdw blurRad="38100" dist="38100" dir="2700000" algn="tl">
                    <a:srgbClr val="C0C0C0"/>
                  </a:outerShdw>
                </a:effectLst>
              </a:rPr>
              <a:t>) </a:t>
            </a:r>
            <a:r>
              <a:rPr lang="ar-EG" altLang="en-US" sz="2000" smtClean="0">
                <a:solidFill>
                  <a:schemeClr val="tx1"/>
                </a:solidFill>
                <a:effectLst>
                  <a:outerShdw blurRad="38100" dist="38100" dir="2700000" algn="tl">
                    <a:srgbClr val="C0C0C0"/>
                  </a:outerShdw>
                </a:effectLst>
              </a:rPr>
              <a:t>الإنقسام الإختزالى</a:t>
            </a:r>
            <a:r>
              <a:rPr lang="en-GB" altLang="en-US" sz="2800" b="1" smtClean="0">
                <a:solidFill>
                  <a:srgbClr val="0000FF"/>
                </a:solidFill>
                <a:effectLst>
                  <a:outerShdw blurRad="38100" dist="38100" dir="2700000" algn="tl">
                    <a:srgbClr val="C0C0C0"/>
                  </a:outerShdw>
                </a:effectLst>
              </a:rPr>
              <a:t>       </a:t>
            </a:r>
            <a:r>
              <a:rPr lang="ar-EG" altLang="en-US" sz="2800" b="1" smtClean="0">
                <a:solidFill>
                  <a:srgbClr val="0000FF"/>
                </a:solidFill>
                <a:effectLst>
                  <a:outerShdw blurRad="38100" dist="38100" dir="2700000" algn="tl">
                    <a:srgbClr val="C0C0C0"/>
                  </a:outerShdw>
                </a:effectLst>
              </a:rPr>
              <a:t/>
            </a:r>
            <a:br>
              <a:rPr lang="ar-EG" altLang="en-US" sz="2800" b="1" smtClean="0">
                <a:solidFill>
                  <a:srgbClr val="0000FF"/>
                </a:solidFill>
                <a:effectLst>
                  <a:outerShdw blurRad="38100" dist="38100" dir="2700000" algn="tl">
                    <a:srgbClr val="C0C0C0"/>
                  </a:outerShdw>
                </a:effectLst>
              </a:rPr>
            </a:br>
            <a:r>
              <a:rPr lang="en-US" altLang="en-US" sz="2800" b="1" smtClean="0">
                <a:solidFill>
                  <a:srgbClr val="0000FF"/>
                </a:solidFill>
                <a:effectLst>
                  <a:outerShdw blurRad="38100" dist="38100" dir="2700000" algn="tl">
                    <a:srgbClr val="C0C0C0"/>
                  </a:outerShdw>
                </a:effectLst>
              </a:rPr>
              <a:t>R</a:t>
            </a:r>
            <a:r>
              <a:rPr lang="en-US" altLang="en-US" sz="2400" b="1" smtClean="0">
                <a:solidFill>
                  <a:srgbClr val="0000FF"/>
                </a:solidFill>
                <a:effectLst>
                  <a:outerShdw blurRad="38100" dist="38100" dir="2700000" algn="tl">
                    <a:srgbClr val="C0C0C0"/>
                  </a:outerShdw>
                </a:effectLst>
              </a:rPr>
              <a:t>educes chromosome number from diploid to haploid</a:t>
            </a:r>
            <a:r>
              <a:rPr lang="en-US" altLang="en-US" sz="2800" b="1" smtClean="0">
                <a:solidFill>
                  <a:srgbClr val="0000FF"/>
                </a:solidFill>
                <a:effectLst>
                  <a:outerShdw blurRad="38100" dist="38100" dir="2700000" algn="tl">
                    <a:srgbClr val="C0C0C0"/>
                  </a:outerShdw>
                </a:effectLst>
              </a:rPr>
              <a:t> :</a:t>
            </a:r>
          </a:p>
        </p:txBody>
      </p:sp>
      <p:sp>
        <p:nvSpPr>
          <p:cNvPr id="8197" name="Line 5"/>
          <p:cNvSpPr>
            <a:spLocks noChangeShapeType="1"/>
          </p:cNvSpPr>
          <p:nvPr/>
        </p:nvSpPr>
        <p:spPr bwMode="auto">
          <a:xfrm>
            <a:off x="228600" y="1143000"/>
            <a:ext cx="87630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16391" name="Picture 7"/>
          <p:cNvPicPr>
            <a:picLocks noChangeAspect="1" noChangeArrowheads="1"/>
          </p:cNvPicPr>
          <p:nvPr/>
        </p:nvPicPr>
        <p:blipFill>
          <a:blip r:embed="rId2">
            <a:lum bright="-6000" contrast="6000"/>
            <a:extLst>
              <a:ext uri="{28A0092B-C50C-407E-A947-70E740481C1C}">
                <a14:useLocalDpi xmlns:a14="http://schemas.microsoft.com/office/drawing/2010/main" val="0"/>
              </a:ext>
            </a:extLst>
          </a:blip>
          <a:srcRect b="3355"/>
          <a:stretch>
            <a:fillRect/>
          </a:stretch>
        </p:blipFill>
        <p:spPr bwMode="auto">
          <a:xfrm>
            <a:off x="5410200" y="1219200"/>
            <a:ext cx="3676650" cy="563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28674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afterEffect">
                                  <p:stCondLst>
                                    <p:cond delay="0"/>
                                  </p:stCondLst>
                                  <p:childTnLst>
                                    <p:set>
                                      <p:cBhvr>
                                        <p:cTn id="6" dur="1" fill="hold">
                                          <p:stCondLst>
                                            <p:cond delay="0"/>
                                          </p:stCondLst>
                                        </p:cTn>
                                        <p:tgtEl>
                                          <p:spTgt spid="16391"/>
                                        </p:tgtEl>
                                        <p:attrNameLst>
                                          <p:attrName>style.visibility</p:attrName>
                                        </p:attrNameLst>
                                      </p:cBhvr>
                                      <p:to>
                                        <p:strVal val="visible"/>
                                      </p:to>
                                    </p:set>
                                    <p:animEffect transition="in" filter="wipe(up)">
                                      <p:cBhvr>
                                        <p:cTn id="7" dur="500"/>
                                        <p:tgtEl>
                                          <p:spTgt spid="1639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6386">
                                            <p:txEl>
                                              <p:pRg st="0" end="0"/>
                                            </p:txEl>
                                          </p:spTgt>
                                        </p:tgtEl>
                                        <p:attrNameLst>
                                          <p:attrName>style.visibility</p:attrName>
                                        </p:attrNameLst>
                                      </p:cBhvr>
                                      <p:to>
                                        <p:strVal val="visible"/>
                                      </p:to>
                                    </p:set>
                                    <p:animEffect transition="in" filter="wipe(left)">
                                      <p:cBhvr>
                                        <p:cTn id="12" dur="500"/>
                                        <p:tgtEl>
                                          <p:spTgt spid="16386">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6386">
                                            <p:txEl>
                                              <p:pRg st="1" end="1"/>
                                            </p:txEl>
                                          </p:spTgt>
                                        </p:tgtEl>
                                        <p:attrNameLst>
                                          <p:attrName>style.visibility</p:attrName>
                                        </p:attrNameLst>
                                      </p:cBhvr>
                                      <p:to>
                                        <p:strVal val="visible"/>
                                      </p:to>
                                    </p:set>
                                    <p:animEffect transition="in" filter="wipe(left)">
                                      <p:cBhvr>
                                        <p:cTn id="17" dur="500"/>
                                        <p:tgtEl>
                                          <p:spTgt spid="16386">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6386">
                                            <p:txEl>
                                              <p:pRg st="2" end="2"/>
                                            </p:txEl>
                                          </p:spTgt>
                                        </p:tgtEl>
                                        <p:attrNameLst>
                                          <p:attrName>style.visibility</p:attrName>
                                        </p:attrNameLst>
                                      </p:cBhvr>
                                      <p:to>
                                        <p:strVal val="visible"/>
                                      </p:to>
                                    </p:set>
                                    <p:animEffect transition="in" filter="wipe(left)">
                                      <p:cBhvr>
                                        <p:cTn id="22" dur="500"/>
                                        <p:tgtEl>
                                          <p:spTgt spid="16386">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6386">
                                            <p:txEl>
                                              <p:pRg st="3" end="3"/>
                                            </p:txEl>
                                          </p:spTgt>
                                        </p:tgtEl>
                                        <p:attrNameLst>
                                          <p:attrName>style.visibility</p:attrName>
                                        </p:attrNameLst>
                                      </p:cBhvr>
                                      <p:to>
                                        <p:strVal val="visible"/>
                                      </p:to>
                                    </p:set>
                                    <p:animEffect transition="in" filter="wipe(left)">
                                      <p:cBhvr>
                                        <p:cTn id="27" dur="500"/>
                                        <p:tgtEl>
                                          <p:spTgt spid="16386">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6386">
                                            <p:txEl>
                                              <p:pRg st="4" end="4"/>
                                            </p:txEl>
                                          </p:spTgt>
                                        </p:tgtEl>
                                        <p:attrNameLst>
                                          <p:attrName>style.visibility</p:attrName>
                                        </p:attrNameLst>
                                      </p:cBhvr>
                                      <p:to>
                                        <p:strVal val="visible"/>
                                      </p:to>
                                    </p:set>
                                    <p:animEffect transition="in" filter="wipe(left)">
                                      <p:cBhvr>
                                        <p:cTn id="32" dur="500"/>
                                        <p:tgtEl>
                                          <p:spTgt spid="16386">
                                            <p:txEl>
                                              <p:pRg st="4" end="4"/>
                                            </p:txEl>
                                          </p:spTgt>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6386">
                                            <p:txEl>
                                              <p:pRg st="5" end="5"/>
                                            </p:txEl>
                                          </p:spTgt>
                                        </p:tgtEl>
                                        <p:attrNameLst>
                                          <p:attrName>style.visibility</p:attrName>
                                        </p:attrNameLst>
                                      </p:cBhvr>
                                      <p:to>
                                        <p:strVal val="visible"/>
                                      </p:to>
                                    </p:set>
                                    <p:animEffect transition="in" filter="wipe(left)">
                                      <p:cBhvr>
                                        <p:cTn id="35" dur="500"/>
                                        <p:tgtEl>
                                          <p:spTgt spid="16386">
                                            <p:txEl>
                                              <p:pRg st="5" end="5"/>
                                            </p:txEl>
                                          </p:spTgt>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6386">
                                            <p:txEl>
                                              <p:pRg st="6" end="6"/>
                                            </p:txEl>
                                          </p:spTgt>
                                        </p:tgtEl>
                                        <p:attrNameLst>
                                          <p:attrName>style.visibility</p:attrName>
                                        </p:attrNameLst>
                                      </p:cBhvr>
                                      <p:to>
                                        <p:strVal val="visible"/>
                                      </p:to>
                                    </p:set>
                                    <p:animEffect transition="in" filter="wipe(left)">
                                      <p:cBhvr>
                                        <p:cTn id="38" dur="500"/>
                                        <p:tgtEl>
                                          <p:spTgt spid="1638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fld id="{2DBEF55A-CA57-418F-AF23-A978D1F46C42}" type="slidenum">
              <a:rPr lang="ar-SA" altLang="en-US" sz="1400" smtClean="0"/>
              <a:pPr eaLnBrk="1" hangingPunct="1">
                <a:spcBef>
                  <a:spcPct val="0"/>
                </a:spcBef>
                <a:buFontTx/>
                <a:buNone/>
              </a:pPr>
              <a:t>39</a:t>
            </a:fld>
            <a:endParaRPr lang="en-GB" altLang="en-US" sz="1400" smtClean="0"/>
          </a:p>
        </p:txBody>
      </p:sp>
      <p:sp>
        <p:nvSpPr>
          <p:cNvPr id="38914" name="Rectangle 2"/>
          <p:cNvSpPr>
            <a:spLocks noGrp="1" noChangeArrowheads="1"/>
          </p:cNvSpPr>
          <p:nvPr>
            <p:ph type="title"/>
          </p:nvPr>
        </p:nvSpPr>
        <p:spPr>
          <a:xfrm>
            <a:off x="2209800" y="0"/>
            <a:ext cx="6781800" cy="563563"/>
          </a:xfrm>
        </p:spPr>
        <p:txBody>
          <a:bodyPr>
            <a:normAutofit fontScale="90000"/>
          </a:bodyPr>
          <a:lstStyle/>
          <a:p>
            <a:pPr eaLnBrk="1" hangingPunct="1">
              <a:defRPr/>
            </a:pPr>
            <a:r>
              <a:rPr lang="en-GB" sz="3200" b="1" u="sng" smtClean="0">
                <a:effectLst>
                  <a:outerShdw blurRad="38100" dist="38100" dir="2700000" algn="tl">
                    <a:srgbClr val="C0C0C0"/>
                  </a:outerShdw>
                </a:effectLst>
              </a:rPr>
              <a:t>2- Meiosis Division</a:t>
            </a:r>
            <a:r>
              <a:rPr lang="en-GB" sz="4000" b="1" smtClean="0">
                <a:effectLst>
                  <a:outerShdw blurRad="38100" dist="38100" dir="2700000" algn="tl">
                    <a:srgbClr val="C0C0C0"/>
                  </a:outerShdw>
                </a:effectLst>
              </a:rPr>
              <a:t> </a:t>
            </a:r>
            <a:r>
              <a:rPr lang="en-GB" sz="2000" b="1" smtClean="0"/>
              <a:t>(</a:t>
            </a:r>
            <a:r>
              <a:rPr lang="en-GB" sz="2000" b="1" u="sng" smtClean="0">
                <a:solidFill>
                  <a:srgbClr val="FF0000"/>
                </a:solidFill>
                <a:effectLst>
                  <a:outerShdw blurRad="38100" dist="38100" dir="2700000" algn="tl">
                    <a:srgbClr val="C0C0C0"/>
                  </a:outerShdw>
                </a:effectLst>
              </a:rPr>
              <a:t>Reduction Division)</a:t>
            </a:r>
            <a:r>
              <a:rPr lang="en-GB" sz="4000" smtClean="0"/>
              <a:t> </a:t>
            </a:r>
          </a:p>
        </p:txBody>
      </p:sp>
      <p:sp>
        <p:nvSpPr>
          <p:cNvPr id="38916" name="Text Box 4"/>
          <p:cNvSpPr txBox="1">
            <a:spLocks noChangeArrowheads="1"/>
          </p:cNvSpPr>
          <p:nvPr/>
        </p:nvSpPr>
        <p:spPr bwMode="auto">
          <a:xfrm>
            <a:off x="1143000" y="1905000"/>
            <a:ext cx="2209800" cy="519113"/>
          </a:xfrm>
          <a:prstGeom prst="rect">
            <a:avLst/>
          </a:prstGeom>
          <a:noFill/>
          <a:ln w="9525">
            <a:noFill/>
            <a:miter lim="800000"/>
            <a:headEnd/>
            <a:tailEnd/>
          </a:ln>
          <a:effectLst/>
        </p:spPr>
        <p:txBody>
          <a:bodyPr>
            <a:spAutoFit/>
          </a:bodyPr>
          <a:lstStyle/>
          <a:p>
            <a:pPr>
              <a:spcBef>
                <a:spcPct val="50000"/>
              </a:spcBef>
              <a:defRPr/>
            </a:pPr>
            <a:r>
              <a:rPr lang="en-GB" sz="2400" b="1">
                <a:solidFill>
                  <a:srgbClr val="0000FF"/>
                </a:solidFill>
                <a:effectLst>
                  <a:outerShdw blurRad="38100" dist="38100" dir="2700000" algn="tl">
                    <a:srgbClr val="C0C0C0"/>
                  </a:outerShdw>
                </a:effectLst>
              </a:rPr>
              <a:t>A)-</a:t>
            </a:r>
            <a:r>
              <a:rPr lang="en-GB" sz="2400" b="1">
                <a:effectLst>
                  <a:outerShdw blurRad="38100" dist="38100" dir="2700000" algn="tl">
                    <a:srgbClr val="C0C0C0"/>
                  </a:outerShdw>
                </a:effectLst>
              </a:rPr>
              <a:t> Meiosis </a:t>
            </a:r>
            <a:r>
              <a:rPr lang="en-GB" sz="2800" b="1">
                <a:effectLst>
                  <a:outerShdw blurRad="38100" dist="38100" dir="2700000" algn="tl">
                    <a:srgbClr val="C0C0C0"/>
                  </a:outerShdw>
                </a:effectLst>
                <a:latin typeface="Times New Roman" pitchFamily="18" charset="0"/>
                <a:cs typeface="Times New Roman" pitchFamily="18" charset="0"/>
              </a:rPr>
              <a:t>I</a:t>
            </a:r>
          </a:p>
        </p:txBody>
      </p:sp>
      <p:sp>
        <p:nvSpPr>
          <p:cNvPr id="38917" name="Text Box 5"/>
          <p:cNvSpPr txBox="1">
            <a:spLocks noChangeArrowheads="1"/>
          </p:cNvSpPr>
          <p:nvPr/>
        </p:nvSpPr>
        <p:spPr bwMode="auto">
          <a:xfrm>
            <a:off x="6019800" y="1905000"/>
            <a:ext cx="2286000" cy="519113"/>
          </a:xfrm>
          <a:prstGeom prst="rect">
            <a:avLst/>
          </a:prstGeom>
          <a:noFill/>
          <a:ln w="9525">
            <a:noFill/>
            <a:miter lim="800000"/>
            <a:headEnd/>
            <a:tailEnd/>
          </a:ln>
          <a:effectLst/>
        </p:spPr>
        <p:txBody>
          <a:bodyPr>
            <a:spAutoFit/>
          </a:bodyPr>
          <a:lstStyle/>
          <a:p>
            <a:pPr>
              <a:spcBef>
                <a:spcPct val="50000"/>
              </a:spcBef>
              <a:defRPr/>
            </a:pPr>
            <a:r>
              <a:rPr lang="en-GB" sz="2400" b="1">
                <a:solidFill>
                  <a:srgbClr val="0000FF"/>
                </a:solidFill>
                <a:effectLst>
                  <a:outerShdw blurRad="38100" dist="38100" dir="2700000" algn="tl">
                    <a:srgbClr val="C0C0C0"/>
                  </a:outerShdw>
                </a:effectLst>
              </a:rPr>
              <a:t>B)-</a:t>
            </a:r>
            <a:r>
              <a:rPr lang="en-GB" sz="2400" b="1">
                <a:effectLst>
                  <a:outerShdw blurRad="38100" dist="38100" dir="2700000" algn="tl">
                    <a:srgbClr val="C0C0C0"/>
                  </a:outerShdw>
                </a:effectLst>
              </a:rPr>
              <a:t> Meiosis </a:t>
            </a:r>
            <a:r>
              <a:rPr lang="en-GB" sz="2800" b="1">
                <a:effectLst>
                  <a:outerShdw blurRad="38100" dist="38100" dir="2700000" algn="tl">
                    <a:srgbClr val="C0C0C0"/>
                  </a:outerShdw>
                </a:effectLst>
                <a:latin typeface="Times New Roman" pitchFamily="18" charset="0"/>
                <a:cs typeface="Times New Roman" pitchFamily="18" charset="0"/>
              </a:rPr>
              <a:t>II</a:t>
            </a:r>
          </a:p>
        </p:txBody>
      </p:sp>
      <p:sp>
        <p:nvSpPr>
          <p:cNvPr id="38918" name="Text Box 6"/>
          <p:cNvSpPr txBox="1">
            <a:spLocks noChangeArrowheads="1"/>
          </p:cNvSpPr>
          <p:nvPr/>
        </p:nvSpPr>
        <p:spPr bwMode="auto">
          <a:xfrm>
            <a:off x="152400" y="2590800"/>
            <a:ext cx="3962400" cy="1443038"/>
          </a:xfrm>
          <a:prstGeom prst="rect">
            <a:avLst/>
          </a:prstGeom>
          <a:solidFill>
            <a:srgbClr val="FFFF00"/>
          </a:solidFill>
          <a:ln w="9525">
            <a:solidFill>
              <a:schemeClr val="tx1"/>
            </a:solidFill>
            <a:miter lim="800000"/>
            <a:headEnd/>
            <a:tailEnd/>
          </a:ln>
          <a:effectLst>
            <a:outerShdw dist="85194" dir="6993903" algn="ctr" rotWithShape="0">
              <a:schemeClr val="bg2"/>
            </a:outerShdw>
          </a:effectLst>
        </p:spPr>
        <p:txBody>
          <a:bodyPr>
            <a:spAutoFit/>
          </a:bodyPr>
          <a:lstStyle/>
          <a:p>
            <a:pPr>
              <a:spcBef>
                <a:spcPct val="50000"/>
              </a:spcBef>
              <a:defRPr/>
            </a:pPr>
            <a:r>
              <a:rPr lang="en-GB" sz="2000" b="1">
                <a:solidFill>
                  <a:srgbClr val="0000FF"/>
                </a:solidFill>
                <a:effectLst>
                  <a:outerShdw blurRad="38100" dist="38100" dir="2700000" algn="tl">
                    <a:srgbClr val="000000"/>
                  </a:outerShdw>
                </a:effectLst>
              </a:rPr>
              <a:t>- Separate homologous</a:t>
            </a:r>
            <a:br>
              <a:rPr lang="en-GB" sz="2000" b="1">
                <a:solidFill>
                  <a:srgbClr val="0000FF"/>
                </a:solidFill>
                <a:effectLst>
                  <a:outerShdw blurRad="38100" dist="38100" dir="2700000" algn="tl">
                    <a:srgbClr val="000000"/>
                  </a:outerShdw>
                </a:effectLst>
              </a:rPr>
            </a:br>
            <a:r>
              <a:rPr lang="en-GB" sz="2000" b="1">
                <a:solidFill>
                  <a:srgbClr val="0000FF"/>
                </a:solidFill>
                <a:effectLst>
                  <a:outerShdw blurRad="38100" dist="38100" dir="2700000" algn="tl">
                    <a:srgbClr val="000000"/>
                  </a:outerShdw>
                </a:effectLst>
              </a:rPr>
              <a:t>  chromosomes. </a:t>
            </a:r>
          </a:p>
          <a:p>
            <a:pPr algn="ctr">
              <a:spcBef>
                <a:spcPct val="50000"/>
              </a:spcBef>
              <a:defRPr/>
            </a:pPr>
            <a:r>
              <a:rPr lang="en-GB" sz="2000" b="1">
                <a:solidFill>
                  <a:srgbClr val="0000FF"/>
                </a:solidFill>
                <a:effectLst>
                  <a:outerShdw blurRad="38100" dist="38100" dir="2700000" algn="tl">
                    <a:srgbClr val="000000"/>
                  </a:outerShdw>
                </a:effectLst>
              </a:rPr>
              <a:t>- </a:t>
            </a:r>
            <a:r>
              <a:rPr lang="en-GB" b="1">
                <a:solidFill>
                  <a:srgbClr val="FF0000"/>
                </a:solidFill>
                <a:effectLst>
                  <a:outerShdw blurRad="38100" dist="38100" dir="2700000" algn="tl">
                    <a:srgbClr val="000000"/>
                  </a:outerShdw>
                </a:effectLst>
              </a:rPr>
              <a:t>Results in 2 haploid cells with replicated chromosomes.</a:t>
            </a:r>
          </a:p>
        </p:txBody>
      </p:sp>
      <p:sp>
        <p:nvSpPr>
          <p:cNvPr id="38919" name="Text Box 7"/>
          <p:cNvSpPr txBox="1">
            <a:spLocks noChangeArrowheads="1"/>
          </p:cNvSpPr>
          <p:nvPr/>
        </p:nvSpPr>
        <p:spPr bwMode="auto">
          <a:xfrm>
            <a:off x="4953000" y="2514600"/>
            <a:ext cx="4038600" cy="1765300"/>
          </a:xfrm>
          <a:prstGeom prst="rect">
            <a:avLst/>
          </a:prstGeom>
          <a:solidFill>
            <a:srgbClr val="FFFF00"/>
          </a:solidFill>
          <a:ln w="9525">
            <a:solidFill>
              <a:schemeClr val="tx1"/>
            </a:solidFill>
            <a:miter lim="800000"/>
            <a:headEnd/>
            <a:tailEnd/>
          </a:ln>
          <a:effectLst>
            <a:outerShdw dist="85194" dir="6993903" algn="ctr" rotWithShape="0">
              <a:schemeClr val="bg2"/>
            </a:outerShdw>
          </a:effectLst>
        </p:spPr>
        <p:txBody>
          <a:bodyPr>
            <a:spAutoFit/>
          </a:bodyPr>
          <a:lstStyle/>
          <a:p>
            <a:pPr>
              <a:spcBef>
                <a:spcPct val="50000"/>
              </a:spcBef>
              <a:defRPr/>
            </a:pPr>
            <a:r>
              <a:rPr lang="en-GB" sz="2000" b="1">
                <a:solidFill>
                  <a:srgbClr val="0000FF"/>
                </a:solidFill>
                <a:effectLst>
                  <a:outerShdw blurRad="38100" dist="38100" dir="2700000" algn="tl">
                    <a:srgbClr val="000000"/>
                  </a:outerShdw>
                </a:effectLst>
              </a:rPr>
              <a:t>- No further replication of</a:t>
            </a:r>
            <a:br>
              <a:rPr lang="en-GB" sz="2000" b="1">
                <a:solidFill>
                  <a:srgbClr val="0000FF"/>
                </a:solidFill>
                <a:effectLst>
                  <a:outerShdw blurRad="38100" dist="38100" dir="2700000" algn="tl">
                    <a:srgbClr val="000000"/>
                  </a:outerShdw>
                </a:effectLst>
              </a:rPr>
            </a:br>
            <a:r>
              <a:rPr lang="en-GB" sz="2000" b="1">
                <a:solidFill>
                  <a:srgbClr val="0000FF"/>
                </a:solidFill>
                <a:effectLst>
                  <a:outerShdw blurRad="38100" dist="38100" dir="2700000" algn="tl">
                    <a:srgbClr val="000000"/>
                  </a:outerShdw>
                </a:effectLst>
              </a:rPr>
              <a:t>  chromosomes.</a:t>
            </a:r>
          </a:p>
          <a:p>
            <a:pPr>
              <a:spcBef>
                <a:spcPct val="50000"/>
              </a:spcBef>
              <a:buFontTx/>
              <a:buChar char="-"/>
              <a:defRPr/>
            </a:pPr>
            <a:r>
              <a:rPr lang="en-GB" b="1">
                <a:solidFill>
                  <a:srgbClr val="0000FF"/>
                </a:solidFill>
                <a:effectLst>
                  <a:outerShdw blurRad="38100" dist="38100" dir="2700000" algn="tl">
                    <a:srgbClr val="000000"/>
                  </a:outerShdw>
                </a:effectLst>
              </a:rPr>
              <a:t>Occurs in the newly resulting</a:t>
            </a:r>
            <a:br>
              <a:rPr lang="en-GB" b="1">
                <a:solidFill>
                  <a:srgbClr val="0000FF"/>
                </a:solidFill>
                <a:effectLst>
                  <a:outerShdw blurRad="38100" dist="38100" dir="2700000" algn="tl">
                    <a:srgbClr val="000000"/>
                  </a:outerShdw>
                </a:effectLst>
              </a:rPr>
            </a:br>
            <a:r>
              <a:rPr lang="en-GB" b="1">
                <a:solidFill>
                  <a:srgbClr val="0000FF"/>
                </a:solidFill>
                <a:effectLst>
                  <a:outerShdw blurRad="38100" dist="38100" dir="2700000" algn="tl">
                    <a:srgbClr val="000000"/>
                  </a:outerShdw>
                </a:effectLst>
              </a:rPr>
              <a:t>  cells from Meiosis </a:t>
            </a:r>
            <a:r>
              <a:rPr lang="en-GB" b="1">
                <a:solidFill>
                  <a:srgbClr val="0000FF"/>
                </a:solidFill>
                <a:effectLst>
                  <a:outerShdw blurRad="38100" dist="38100" dir="2700000" algn="tl">
                    <a:srgbClr val="000000"/>
                  </a:outerShdw>
                </a:effectLst>
                <a:latin typeface="Times New Roman" pitchFamily="18" charset="0"/>
                <a:cs typeface="Times New Roman" pitchFamily="18" charset="0"/>
              </a:rPr>
              <a:t>I.</a:t>
            </a:r>
          </a:p>
          <a:p>
            <a:pPr algn="ctr">
              <a:spcBef>
                <a:spcPct val="50000"/>
              </a:spcBef>
              <a:defRPr/>
            </a:pPr>
            <a:r>
              <a:rPr lang="en-GB" sz="1600" b="1">
                <a:solidFill>
                  <a:srgbClr val="0000FF"/>
                </a:solidFill>
                <a:effectLst>
                  <a:outerShdw blurRad="38100" dist="38100" dir="2700000" algn="tl">
                    <a:srgbClr val="000000"/>
                  </a:outerShdw>
                </a:effectLst>
              </a:rPr>
              <a:t>(</a:t>
            </a:r>
            <a:r>
              <a:rPr lang="en-GB" sz="1600" b="1">
                <a:solidFill>
                  <a:srgbClr val="FF0000"/>
                </a:solidFill>
                <a:effectLst>
                  <a:outerShdw blurRad="38100" dist="38100" dir="2700000" algn="tl">
                    <a:srgbClr val="000000"/>
                  </a:outerShdw>
                </a:effectLst>
              </a:rPr>
              <a:t>4 haploid cells</a:t>
            </a:r>
            <a:r>
              <a:rPr lang="en-GB" sz="1600" b="1">
                <a:solidFill>
                  <a:srgbClr val="0000FF"/>
                </a:solidFill>
                <a:effectLst>
                  <a:outerShdw blurRad="38100" dist="38100" dir="2700000" algn="tl">
                    <a:srgbClr val="000000"/>
                  </a:outerShdw>
                </a:effectLst>
              </a:rPr>
              <a:t>)</a:t>
            </a:r>
          </a:p>
        </p:txBody>
      </p:sp>
      <p:sp>
        <p:nvSpPr>
          <p:cNvPr id="38920" name="Text Box 8"/>
          <p:cNvSpPr txBox="1">
            <a:spLocks noChangeArrowheads="1"/>
          </p:cNvSpPr>
          <p:nvPr/>
        </p:nvSpPr>
        <p:spPr bwMode="auto">
          <a:xfrm>
            <a:off x="304800" y="4800600"/>
            <a:ext cx="8305800" cy="396875"/>
          </a:xfrm>
          <a:prstGeom prst="rect">
            <a:avLst/>
          </a:prstGeom>
          <a:noFill/>
          <a:ln w="9525">
            <a:noFill/>
            <a:miter lim="800000"/>
            <a:headEnd/>
            <a:tailEnd/>
          </a:ln>
          <a:effectLst/>
        </p:spPr>
        <p:txBody>
          <a:bodyPr>
            <a:spAutoFit/>
          </a:bodyPr>
          <a:lstStyle/>
          <a:p>
            <a:pPr>
              <a:spcBef>
                <a:spcPct val="50000"/>
              </a:spcBef>
              <a:defRPr/>
            </a:pPr>
            <a:r>
              <a:rPr lang="en-GB" sz="2000" b="1"/>
              <a:t>It occurs mainly in sex gonads to form </a:t>
            </a:r>
            <a:r>
              <a:rPr lang="en-GB" sz="2000" b="1" u="sng">
                <a:solidFill>
                  <a:srgbClr val="0000FF"/>
                </a:solidFill>
                <a:effectLst>
                  <a:outerShdw blurRad="38100" dist="38100" dir="2700000" algn="tl">
                    <a:srgbClr val="C0C0C0"/>
                  </a:outerShdw>
                </a:effectLst>
              </a:rPr>
              <a:t>Gametes</a:t>
            </a:r>
            <a:r>
              <a:rPr lang="en-GB" sz="2000" b="1"/>
              <a:t> (sperms and ova)</a:t>
            </a:r>
          </a:p>
        </p:txBody>
      </p:sp>
      <p:sp>
        <p:nvSpPr>
          <p:cNvPr id="38921" name="Text Box 9"/>
          <p:cNvSpPr txBox="1">
            <a:spLocks noChangeArrowheads="1"/>
          </p:cNvSpPr>
          <p:nvPr/>
        </p:nvSpPr>
        <p:spPr bwMode="auto">
          <a:xfrm>
            <a:off x="304800" y="5394325"/>
            <a:ext cx="8458200" cy="701675"/>
          </a:xfrm>
          <a:prstGeom prst="rect">
            <a:avLst/>
          </a:prstGeom>
          <a:noFill/>
          <a:ln w="9525">
            <a:noFill/>
            <a:miter lim="800000"/>
            <a:headEnd/>
            <a:tailEnd/>
          </a:ln>
          <a:effectLst/>
        </p:spPr>
        <p:txBody>
          <a:bodyPr>
            <a:spAutoFit/>
          </a:bodyPr>
          <a:lstStyle/>
          <a:p>
            <a:pPr>
              <a:spcBef>
                <a:spcPct val="50000"/>
              </a:spcBef>
              <a:defRPr/>
            </a:pPr>
            <a:r>
              <a:rPr lang="en-GB" sz="2000" b="1"/>
              <a:t>Each of the resulting cells has half number of chromosomes of the original cell (23 in human). Thus, it called </a:t>
            </a:r>
            <a:r>
              <a:rPr lang="en-GB" sz="2000" b="1" u="sng">
                <a:solidFill>
                  <a:srgbClr val="FF0000"/>
                </a:solidFill>
                <a:effectLst>
                  <a:outerShdw blurRad="38100" dist="38100" dir="2700000" algn="tl">
                    <a:srgbClr val="C0C0C0"/>
                  </a:outerShdw>
                </a:effectLst>
              </a:rPr>
              <a:t>Reduction Division</a:t>
            </a:r>
            <a:r>
              <a:rPr lang="en-GB" sz="2000" b="1"/>
              <a:t> </a:t>
            </a:r>
          </a:p>
        </p:txBody>
      </p:sp>
      <p:grpSp>
        <p:nvGrpSpPr>
          <p:cNvPr id="2" name="Group 10"/>
          <p:cNvGrpSpPr>
            <a:grpSpLocks/>
          </p:cNvGrpSpPr>
          <p:nvPr/>
        </p:nvGrpSpPr>
        <p:grpSpPr bwMode="auto">
          <a:xfrm>
            <a:off x="2133600" y="533400"/>
            <a:ext cx="4953000" cy="1371600"/>
            <a:chOff x="1344" y="336"/>
            <a:chExt cx="3120" cy="864"/>
          </a:xfrm>
        </p:grpSpPr>
        <p:sp>
          <p:nvSpPr>
            <p:cNvPr id="9227" name="Line 11"/>
            <p:cNvSpPr>
              <a:spLocks noChangeShapeType="1"/>
            </p:cNvSpPr>
            <p:nvPr/>
          </p:nvSpPr>
          <p:spPr bwMode="auto">
            <a:xfrm>
              <a:off x="2976" y="336"/>
              <a:ext cx="0" cy="528"/>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28" name="Line 12"/>
            <p:cNvSpPr>
              <a:spLocks noChangeShapeType="1"/>
            </p:cNvSpPr>
            <p:nvPr/>
          </p:nvSpPr>
          <p:spPr bwMode="auto">
            <a:xfrm>
              <a:off x="1344" y="864"/>
              <a:ext cx="312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29" name="Line 13"/>
            <p:cNvSpPr>
              <a:spLocks noChangeShapeType="1"/>
            </p:cNvSpPr>
            <p:nvPr/>
          </p:nvSpPr>
          <p:spPr bwMode="auto">
            <a:xfrm>
              <a:off x="1344" y="864"/>
              <a:ext cx="0" cy="336"/>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0" name="Line 14"/>
            <p:cNvSpPr>
              <a:spLocks noChangeShapeType="1"/>
            </p:cNvSpPr>
            <p:nvPr/>
          </p:nvSpPr>
          <p:spPr bwMode="auto">
            <a:xfrm>
              <a:off x="4464" y="864"/>
              <a:ext cx="0" cy="336"/>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1" name="Text Box 15"/>
            <p:cNvSpPr txBox="1">
              <a:spLocks noChangeArrowheads="1"/>
            </p:cNvSpPr>
            <p:nvPr/>
          </p:nvSpPr>
          <p:spPr bwMode="auto">
            <a:xfrm>
              <a:off x="2208" y="864"/>
              <a:ext cx="1632"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50000"/>
                </a:spcBef>
                <a:buFontTx/>
                <a:buNone/>
              </a:pPr>
              <a:r>
                <a:rPr lang="en-GB" altLang="en-US" sz="1800" b="1"/>
                <a:t>Occurs in two steps</a:t>
              </a:r>
            </a:p>
          </p:txBody>
        </p:sp>
      </p:grpSp>
    </p:spTree>
    <p:extLst>
      <p:ext uri="{BB962C8B-B14F-4D97-AF65-F5344CB8AC3E}">
        <p14:creationId xmlns:p14="http://schemas.microsoft.com/office/powerpoint/2010/main" val="10314499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3" presetClass="entr" presetSubtype="528" fill="hold" grpId="0" nodeType="clickEffect">
                                  <p:stCondLst>
                                    <p:cond delay="0"/>
                                  </p:stCondLst>
                                  <p:childTnLst>
                                    <p:set>
                                      <p:cBhvr>
                                        <p:cTn id="11" dur="1" fill="hold">
                                          <p:stCondLst>
                                            <p:cond delay="0"/>
                                          </p:stCondLst>
                                        </p:cTn>
                                        <p:tgtEl>
                                          <p:spTgt spid="38916"/>
                                        </p:tgtEl>
                                        <p:attrNameLst>
                                          <p:attrName>style.visibility</p:attrName>
                                        </p:attrNameLst>
                                      </p:cBhvr>
                                      <p:to>
                                        <p:strVal val="visible"/>
                                      </p:to>
                                    </p:set>
                                    <p:anim calcmode="lin" valueType="num">
                                      <p:cBhvr>
                                        <p:cTn id="12" dur="500" fill="hold"/>
                                        <p:tgtEl>
                                          <p:spTgt spid="38916"/>
                                        </p:tgtEl>
                                        <p:attrNameLst>
                                          <p:attrName>ppt_w</p:attrName>
                                        </p:attrNameLst>
                                      </p:cBhvr>
                                      <p:tavLst>
                                        <p:tav tm="0">
                                          <p:val>
                                            <p:fltVal val="0"/>
                                          </p:val>
                                        </p:tav>
                                        <p:tav tm="100000">
                                          <p:val>
                                            <p:strVal val="#ppt_w"/>
                                          </p:val>
                                        </p:tav>
                                      </p:tavLst>
                                    </p:anim>
                                    <p:anim calcmode="lin" valueType="num">
                                      <p:cBhvr>
                                        <p:cTn id="13" dur="500" fill="hold"/>
                                        <p:tgtEl>
                                          <p:spTgt spid="38916"/>
                                        </p:tgtEl>
                                        <p:attrNameLst>
                                          <p:attrName>ppt_h</p:attrName>
                                        </p:attrNameLst>
                                      </p:cBhvr>
                                      <p:tavLst>
                                        <p:tav tm="0">
                                          <p:val>
                                            <p:fltVal val="0"/>
                                          </p:val>
                                        </p:tav>
                                        <p:tav tm="100000">
                                          <p:val>
                                            <p:strVal val="#ppt_h"/>
                                          </p:val>
                                        </p:tav>
                                      </p:tavLst>
                                    </p:anim>
                                    <p:anim calcmode="lin" valueType="num">
                                      <p:cBhvr>
                                        <p:cTn id="14" dur="500" fill="hold"/>
                                        <p:tgtEl>
                                          <p:spTgt spid="38916"/>
                                        </p:tgtEl>
                                        <p:attrNameLst>
                                          <p:attrName>ppt_x</p:attrName>
                                        </p:attrNameLst>
                                      </p:cBhvr>
                                      <p:tavLst>
                                        <p:tav tm="0">
                                          <p:val>
                                            <p:fltVal val="0.5"/>
                                          </p:val>
                                        </p:tav>
                                        <p:tav tm="100000">
                                          <p:val>
                                            <p:strVal val="#ppt_x"/>
                                          </p:val>
                                        </p:tav>
                                      </p:tavLst>
                                    </p:anim>
                                    <p:anim calcmode="lin" valueType="num">
                                      <p:cBhvr>
                                        <p:cTn id="15" dur="500" fill="hold"/>
                                        <p:tgtEl>
                                          <p:spTgt spid="38916"/>
                                        </p:tgtEl>
                                        <p:attrNameLst>
                                          <p:attrName>ppt_y</p:attrName>
                                        </p:attrNameLst>
                                      </p:cBhvr>
                                      <p:tavLst>
                                        <p:tav tm="0">
                                          <p:val>
                                            <p:fltVal val="0.5"/>
                                          </p:val>
                                        </p:tav>
                                        <p:tav tm="100000">
                                          <p:val>
                                            <p:strVal val="#ppt_y"/>
                                          </p:val>
                                        </p:tav>
                                      </p:tavLst>
                                    </p:anim>
                                  </p:childTnLst>
                                </p:cTn>
                              </p:par>
                              <p:par>
                                <p:cTn id="16" presetID="23" presetClass="entr" presetSubtype="528" fill="hold" grpId="0" nodeType="withEffect">
                                  <p:stCondLst>
                                    <p:cond delay="0"/>
                                  </p:stCondLst>
                                  <p:childTnLst>
                                    <p:set>
                                      <p:cBhvr>
                                        <p:cTn id="17" dur="1" fill="hold">
                                          <p:stCondLst>
                                            <p:cond delay="0"/>
                                          </p:stCondLst>
                                        </p:cTn>
                                        <p:tgtEl>
                                          <p:spTgt spid="38917"/>
                                        </p:tgtEl>
                                        <p:attrNameLst>
                                          <p:attrName>style.visibility</p:attrName>
                                        </p:attrNameLst>
                                      </p:cBhvr>
                                      <p:to>
                                        <p:strVal val="visible"/>
                                      </p:to>
                                    </p:set>
                                    <p:anim calcmode="lin" valueType="num">
                                      <p:cBhvr>
                                        <p:cTn id="18" dur="500" fill="hold"/>
                                        <p:tgtEl>
                                          <p:spTgt spid="38917"/>
                                        </p:tgtEl>
                                        <p:attrNameLst>
                                          <p:attrName>ppt_w</p:attrName>
                                        </p:attrNameLst>
                                      </p:cBhvr>
                                      <p:tavLst>
                                        <p:tav tm="0">
                                          <p:val>
                                            <p:fltVal val="0"/>
                                          </p:val>
                                        </p:tav>
                                        <p:tav tm="100000">
                                          <p:val>
                                            <p:strVal val="#ppt_w"/>
                                          </p:val>
                                        </p:tav>
                                      </p:tavLst>
                                    </p:anim>
                                    <p:anim calcmode="lin" valueType="num">
                                      <p:cBhvr>
                                        <p:cTn id="19" dur="500" fill="hold"/>
                                        <p:tgtEl>
                                          <p:spTgt spid="38917"/>
                                        </p:tgtEl>
                                        <p:attrNameLst>
                                          <p:attrName>ppt_h</p:attrName>
                                        </p:attrNameLst>
                                      </p:cBhvr>
                                      <p:tavLst>
                                        <p:tav tm="0">
                                          <p:val>
                                            <p:fltVal val="0"/>
                                          </p:val>
                                        </p:tav>
                                        <p:tav tm="100000">
                                          <p:val>
                                            <p:strVal val="#ppt_h"/>
                                          </p:val>
                                        </p:tav>
                                      </p:tavLst>
                                    </p:anim>
                                    <p:anim calcmode="lin" valueType="num">
                                      <p:cBhvr>
                                        <p:cTn id="20" dur="500" fill="hold"/>
                                        <p:tgtEl>
                                          <p:spTgt spid="38917"/>
                                        </p:tgtEl>
                                        <p:attrNameLst>
                                          <p:attrName>ppt_x</p:attrName>
                                        </p:attrNameLst>
                                      </p:cBhvr>
                                      <p:tavLst>
                                        <p:tav tm="0">
                                          <p:val>
                                            <p:fltVal val="0.5"/>
                                          </p:val>
                                        </p:tav>
                                        <p:tav tm="100000">
                                          <p:val>
                                            <p:strVal val="#ppt_x"/>
                                          </p:val>
                                        </p:tav>
                                      </p:tavLst>
                                    </p:anim>
                                    <p:anim calcmode="lin" valueType="num">
                                      <p:cBhvr>
                                        <p:cTn id="21" dur="500" fill="hold"/>
                                        <p:tgtEl>
                                          <p:spTgt spid="38917"/>
                                        </p:tgtEl>
                                        <p:attrNameLst>
                                          <p:attrName>ppt_y</p:attrName>
                                        </p:attrNameLst>
                                      </p:cBhvr>
                                      <p:tavLst>
                                        <p:tav tm="0">
                                          <p:val>
                                            <p:fltVal val="0.5"/>
                                          </p:val>
                                        </p:tav>
                                        <p:tav tm="100000">
                                          <p:val>
                                            <p:strVal val="#ppt_y"/>
                                          </p:val>
                                        </p:tav>
                                      </p:tavLst>
                                    </p:anim>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38918"/>
                                        </p:tgtEl>
                                        <p:attrNameLst>
                                          <p:attrName>style.visibility</p:attrName>
                                        </p:attrNameLst>
                                      </p:cBhvr>
                                      <p:to>
                                        <p:strVal val="visible"/>
                                      </p:to>
                                    </p:set>
                                    <p:animEffect transition="in" filter="wipe(up)">
                                      <p:cBhvr>
                                        <p:cTn id="26" dur="500"/>
                                        <p:tgtEl>
                                          <p:spTgt spid="38918"/>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1" fill="hold" grpId="0" nodeType="clickEffect">
                                  <p:stCondLst>
                                    <p:cond delay="0"/>
                                  </p:stCondLst>
                                  <p:childTnLst>
                                    <p:set>
                                      <p:cBhvr>
                                        <p:cTn id="30" dur="1" fill="hold">
                                          <p:stCondLst>
                                            <p:cond delay="0"/>
                                          </p:stCondLst>
                                        </p:cTn>
                                        <p:tgtEl>
                                          <p:spTgt spid="38919"/>
                                        </p:tgtEl>
                                        <p:attrNameLst>
                                          <p:attrName>style.visibility</p:attrName>
                                        </p:attrNameLst>
                                      </p:cBhvr>
                                      <p:to>
                                        <p:strVal val="visible"/>
                                      </p:to>
                                    </p:set>
                                    <p:animEffect transition="in" filter="wipe(up)">
                                      <p:cBhvr>
                                        <p:cTn id="31" dur="500"/>
                                        <p:tgtEl>
                                          <p:spTgt spid="38919"/>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38920"/>
                                        </p:tgtEl>
                                        <p:attrNameLst>
                                          <p:attrName>style.visibility</p:attrName>
                                        </p:attrNameLst>
                                      </p:cBhvr>
                                      <p:to>
                                        <p:strVal val="visible"/>
                                      </p:to>
                                    </p:set>
                                    <p:animEffect transition="in" filter="wipe(left)">
                                      <p:cBhvr>
                                        <p:cTn id="36" dur="500"/>
                                        <p:tgtEl>
                                          <p:spTgt spid="38920"/>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38921"/>
                                        </p:tgtEl>
                                        <p:attrNameLst>
                                          <p:attrName>style.visibility</p:attrName>
                                        </p:attrNameLst>
                                      </p:cBhvr>
                                      <p:to>
                                        <p:strVal val="visible"/>
                                      </p:to>
                                    </p:set>
                                    <p:animEffect transition="in" filter="wipe(left)">
                                      <p:cBhvr>
                                        <p:cTn id="41" dur="500"/>
                                        <p:tgtEl>
                                          <p:spTgt spid="389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6" grpId="0"/>
      <p:bldP spid="38917" grpId="0"/>
      <p:bldP spid="38918" grpId="0" animBg="1"/>
      <p:bldP spid="38919" grpId="0" animBg="1"/>
      <p:bldP spid="38920" grpId="0"/>
      <p:bldP spid="389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838200" y="371475"/>
            <a:ext cx="77724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altLang="en-US" sz="4000" b="1" dirty="0" smtClean="0"/>
              <a:t>Phases of the cell cycle </a:t>
            </a:r>
            <a:endParaRPr lang="en-US" altLang="en-US" sz="4000" b="1" dirty="0"/>
          </a:p>
        </p:txBody>
      </p:sp>
      <p:sp>
        <p:nvSpPr>
          <p:cNvPr id="3" name="Rectangle 3"/>
          <p:cNvSpPr txBox="1">
            <a:spLocks noChangeArrowheads="1"/>
          </p:cNvSpPr>
          <p:nvPr/>
        </p:nvSpPr>
        <p:spPr>
          <a:xfrm>
            <a:off x="436563" y="1879600"/>
            <a:ext cx="4857750" cy="41148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altLang="en-US" sz="2800" dirty="0" smtClean="0"/>
              <a:t>S phase – DNA replicates</a:t>
            </a:r>
          </a:p>
          <a:p>
            <a:r>
              <a:rPr lang="en-GB" altLang="en-US" sz="2800" dirty="0" smtClean="0"/>
              <a:t>M phase – nucleus divides (mitosis) and cytoplasm divides (cytokinesis)</a:t>
            </a:r>
          </a:p>
          <a:p>
            <a:r>
              <a:rPr lang="en-GB" altLang="en-US" sz="2800" dirty="0" smtClean="0"/>
              <a:t>G1 phase – gap between M and S phase</a:t>
            </a:r>
          </a:p>
          <a:p>
            <a:r>
              <a:rPr lang="en-GB" altLang="en-US" sz="2800" dirty="0" smtClean="0"/>
              <a:t>G2 phase – between S and M phase</a:t>
            </a:r>
            <a:endParaRPr lang="en-US" altLang="en-US" sz="2800" dirty="0" smtClean="0"/>
          </a:p>
          <a:p>
            <a:endParaRPr lang="en-US" altLang="en-US" sz="2800" dirty="0"/>
          </a:p>
        </p:txBody>
      </p:sp>
      <p:pic>
        <p:nvPicPr>
          <p:cNvPr id="4" name="Picture 4" descr="\\Path1.csb.le.ac.uk\ECB\ECB_RSC\FIGURES\CH17\17_4.jpg"/>
          <p:cNvPicPr>
            <a:picLocks noChangeAspect="1" noChangeArrowheads="1"/>
          </p:cNvPicPr>
          <p:nvPr/>
        </p:nvPicPr>
        <p:blipFill>
          <a:blip r:embed="rId2">
            <a:extLst>
              <a:ext uri="{28A0092B-C50C-407E-A947-70E740481C1C}">
                <a14:useLocalDpi xmlns:a14="http://schemas.microsoft.com/office/drawing/2010/main" val="0"/>
              </a:ext>
            </a:extLst>
          </a:blip>
          <a:srcRect b="1418"/>
          <a:stretch>
            <a:fillRect/>
          </a:stretch>
        </p:blipFill>
        <p:spPr bwMode="auto">
          <a:xfrm>
            <a:off x="5643563" y="1363663"/>
            <a:ext cx="2808287" cy="445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1149852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fld id="{AAD93F7F-78C8-4E73-833D-8AF6B85174BB}" type="slidenum">
              <a:rPr lang="ar-SA" altLang="en-US" sz="1400" smtClean="0"/>
              <a:pPr eaLnBrk="1" hangingPunct="1">
                <a:spcBef>
                  <a:spcPct val="0"/>
                </a:spcBef>
                <a:buFontTx/>
                <a:buNone/>
              </a:pPr>
              <a:t>40</a:t>
            </a:fld>
            <a:endParaRPr lang="en-GB" altLang="en-US" sz="1400" smtClean="0"/>
          </a:p>
        </p:txBody>
      </p:sp>
      <p:pic>
        <p:nvPicPr>
          <p:cNvPr id="18436" name="Picture 4"/>
          <p:cNvPicPr>
            <a:picLocks noChangeAspect="1" noChangeArrowheads="1"/>
          </p:cNvPicPr>
          <p:nvPr/>
        </p:nvPicPr>
        <p:blipFill>
          <a:blip r:embed="rId2">
            <a:extLst>
              <a:ext uri="{28A0092B-C50C-407E-A947-70E740481C1C}">
                <a14:useLocalDpi xmlns:a14="http://schemas.microsoft.com/office/drawing/2010/main" val="0"/>
              </a:ext>
            </a:extLst>
          </a:blip>
          <a:srcRect t="25497" r="75005" b="5896"/>
          <a:stretch>
            <a:fillRect/>
          </a:stretch>
        </p:blipFill>
        <p:spPr bwMode="auto">
          <a:xfrm>
            <a:off x="6980238" y="0"/>
            <a:ext cx="2163762"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4" name="Rectangle 5"/>
          <p:cNvSpPr>
            <a:spLocks noChangeArrowheads="1"/>
          </p:cNvSpPr>
          <p:nvPr/>
        </p:nvSpPr>
        <p:spPr bwMode="auto">
          <a:xfrm>
            <a:off x="4267200" y="3048000"/>
            <a:ext cx="785813" cy="2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spcBef>
                <a:spcPct val="0"/>
              </a:spcBef>
              <a:buFontTx/>
              <a:buNone/>
            </a:pPr>
            <a:r>
              <a:rPr lang="en-US" altLang="en-US" sz="1300" b="1">
                <a:latin typeface="Times" charset="0"/>
              </a:rPr>
              <a:t>Fig. 13.7</a:t>
            </a:r>
          </a:p>
        </p:txBody>
      </p:sp>
      <p:sp>
        <p:nvSpPr>
          <p:cNvPr id="10245" name="Rectangle 6"/>
          <p:cNvSpPr>
            <a:spLocks noChangeArrowheads="1"/>
          </p:cNvSpPr>
          <p:nvPr/>
        </p:nvSpPr>
        <p:spPr bwMode="auto">
          <a:xfrm>
            <a:off x="8077200" y="4114800"/>
            <a:ext cx="304800" cy="381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sp>
        <p:nvSpPr>
          <p:cNvPr id="18434" name="Rectangle 2"/>
          <p:cNvSpPr>
            <a:spLocks noGrp="1" noChangeArrowheads="1"/>
          </p:cNvSpPr>
          <p:nvPr>
            <p:ph type="body" idx="1"/>
          </p:nvPr>
        </p:nvSpPr>
        <p:spPr>
          <a:xfrm>
            <a:off x="2514600" y="1524000"/>
            <a:ext cx="4648200" cy="671513"/>
          </a:xfrm>
        </p:spPr>
        <p:txBody>
          <a:bodyPr>
            <a:spAutoFit/>
          </a:bodyPr>
          <a:lstStyle/>
          <a:p>
            <a:pPr eaLnBrk="1" hangingPunct="1">
              <a:buClr>
                <a:srgbClr val="339933"/>
              </a:buClr>
              <a:buFontTx/>
              <a:buNone/>
              <a:tabLst>
                <a:tab pos="2743200" algn="l"/>
              </a:tabLst>
              <a:defRPr/>
            </a:pPr>
            <a:r>
              <a:rPr lang="en-US" altLang="en-US" sz="2000" b="1" u="sng" smtClean="0">
                <a:solidFill>
                  <a:srgbClr val="0000FF"/>
                </a:solidFill>
                <a:effectLst>
                  <a:outerShdw blurRad="38100" dist="38100" dir="2700000" algn="tl">
                    <a:srgbClr val="C0C0C0"/>
                  </a:outerShdw>
                </a:effectLst>
              </a:rPr>
              <a:t>1)- interphase</a:t>
            </a:r>
            <a:r>
              <a:rPr lang="en-US" altLang="en-US" sz="1800" b="1" smtClean="0">
                <a:solidFill>
                  <a:srgbClr val="000000"/>
                </a:solidFill>
                <a:effectLst>
                  <a:outerShdw blurRad="38100" dist="38100" dir="2700000" algn="tl">
                    <a:srgbClr val="C0C0C0"/>
                  </a:outerShdw>
                </a:effectLst>
              </a:rPr>
              <a:t> the chromosomes are replicated to form sister chromatids.</a:t>
            </a:r>
          </a:p>
        </p:txBody>
      </p:sp>
      <p:sp>
        <p:nvSpPr>
          <p:cNvPr id="18442" name="Rectangle 10"/>
          <p:cNvSpPr>
            <a:spLocks noChangeArrowheads="1"/>
          </p:cNvSpPr>
          <p:nvPr/>
        </p:nvSpPr>
        <p:spPr bwMode="auto">
          <a:xfrm>
            <a:off x="76200" y="76200"/>
            <a:ext cx="2819400" cy="609600"/>
          </a:xfrm>
          <a:prstGeom prst="rect">
            <a:avLst/>
          </a:prstGeom>
          <a:solidFill>
            <a:srgbClr val="FFFF00"/>
          </a:solidFill>
          <a:ln w="9525">
            <a:solidFill>
              <a:srgbClr val="0000FF"/>
            </a:solidFill>
            <a:miter lim="800000"/>
            <a:headEnd/>
            <a:tailEnd/>
          </a:ln>
          <a:effectLst/>
        </p:spPr>
        <p:txBody>
          <a:bodyPr wrap="none" anchor="ctr"/>
          <a:lstStyle/>
          <a:p>
            <a:pPr algn="ctr">
              <a:defRPr/>
            </a:pPr>
            <a:r>
              <a:rPr lang="en-US" sz="4000" b="1">
                <a:solidFill>
                  <a:srgbClr val="FF0000"/>
                </a:solidFill>
                <a:effectLst>
                  <a:outerShdw blurRad="38100" dist="38100" dir="2700000" algn="tl">
                    <a:srgbClr val="000000"/>
                  </a:outerShdw>
                </a:effectLst>
              </a:rPr>
              <a:t>Meiosis</a:t>
            </a:r>
            <a:endParaRPr lang="en-GB" sz="4000" b="1">
              <a:solidFill>
                <a:srgbClr val="FF0000"/>
              </a:solidFill>
              <a:effectLst>
                <a:outerShdw blurRad="38100" dist="38100" dir="2700000" algn="tl">
                  <a:srgbClr val="000000"/>
                </a:outerShdw>
              </a:effectLst>
            </a:endParaRPr>
          </a:p>
        </p:txBody>
      </p:sp>
      <p:sp>
        <p:nvSpPr>
          <p:cNvPr id="18443" name="Text Box 11"/>
          <p:cNvSpPr txBox="1">
            <a:spLocks noChangeArrowheads="1"/>
          </p:cNvSpPr>
          <p:nvPr/>
        </p:nvSpPr>
        <p:spPr bwMode="auto">
          <a:xfrm>
            <a:off x="1371600" y="838200"/>
            <a:ext cx="5105400" cy="457200"/>
          </a:xfrm>
          <a:prstGeom prst="rect">
            <a:avLst/>
          </a:prstGeom>
          <a:noFill/>
          <a:ln w="9525">
            <a:noFill/>
            <a:miter lim="800000"/>
            <a:headEnd/>
            <a:tailEnd/>
          </a:ln>
          <a:effectLst/>
        </p:spPr>
        <p:txBody>
          <a:bodyPr>
            <a:spAutoFit/>
          </a:bodyPr>
          <a:lstStyle/>
          <a:p>
            <a:pPr>
              <a:spcBef>
                <a:spcPct val="20000"/>
              </a:spcBef>
              <a:buClr>
                <a:srgbClr val="339933"/>
              </a:buClr>
              <a:defRPr/>
            </a:pPr>
            <a:r>
              <a:rPr lang="en-US" altLang="en-US" sz="2400" b="1" u="sng">
                <a:solidFill>
                  <a:srgbClr val="FF0000"/>
                </a:solidFill>
                <a:effectLst>
                  <a:outerShdw blurRad="38100" dist="38100" dir="2700000" algn="tl">
                    <a:srgbClr val="C0C0C0"/>
                  </a:outerShdw>
                </a:effectLst>
              </a:rPr>
              <a:t>A)- Meiosis </a:t>
            </a:r>
            <a:r>
              <a:rPr lang="en-US" altLang="en-US" sz="2400" b="1" u="sng">
                <a:solidFill>
                  <a:srgbClr val="FF0000"/>
                </a:solidFill>
                <a:effectLst>
                  <a:outerShdw blurRad="38100" dist="38100" dir="2700000" algn="tl">
                    <a:srgbClr val="C0C0C0"/>
                  </a:outerShdw>
                </a:effectLst>
                <a:latin typeface="Times New Roman" pitchFamily="18" charset="0"/>
                <a:cs typeface="Times New Roman" pitchFamily="18" charset="0"/>
              </a:rPr>
              <a:t>I</a:t>
            </a:r>
            <a:r>
              <a:rPr lang="en-US" altLang="en-US" sz="2400" b="1" u="sng">
                <a:solidFill>
                  <a:srgbClr val="FF0000"/>
                </a:solidFill>
                <a:effectLst>
                  <a:outerShdw blurRad="38100" dist="38100" dir="2700000" algn="tl">
                    <a:srgbClr val="C0C0C0"/>
                  </a:outerShdw>
                </a:effectLst>
              </a:rPr>
              <a:t>:</a:t>
            </a:r>
            <a:r>
              <a:rPr lang="en-US" altLang="en-US" b="1">
                <a:solidFill>
                  <a:srgbClr val="000000"/>
                </a:solidFill>
                <a:effectLst>
                  <a:outerShdw blurRad="38100" dist="38100" dir="2700000" algn="tl">
                    <a:srgbClr val="C0C0C0"/>
                  </a:outerShdw>
                </a:effectLst>
              </a:rPr>
              <a:t>  is very similar to mitosis.</a:t>
            </a:r>
            <a:endParaRPr lang="en-GB"/>
          </a:p>
        </p:txBody>
      </p:sp>
      <p:grpSp>
        <p:nvGrpSpPr>
          <p:cNvPr id="2" name="Group 12"/>
          <p:cNvGrpSpPr>
            <a:grpSpLocks/>
          </p:cNvGrpSpPr>
          <p:nvPr/>
        </p:nvGrpSpPr>
        <p:grpSpPr bwMode="auto">
          <a:xfrm>
            <a:off x="0" y="1981200"/>
            <a:ext cx="9144000" cy="4713288"/>
            <a:chOff x="0" y="1248"/>
            <a:chExt cx="5760" cy="2969"/>
          </a:xfrm>
        </p:grpSpPr>
        <p:pic>
          <p:nvPicPr>
            <p:cNvPr id="10250" name="Picture 7"/>
            <p:cNvPicPr>
              <a:picLocks noChangeAspect="1" noChangeArrowheads="1"/>
            </p:cNvPicPr>
            <p:nvPr/>
          </p:nvPicPr>
          <p:blipFill>
            <a:blip r:embed="rId2">
              <a:extLst>
                <a:ext uri="{28A0092B-C50C-407E-A947-70E740481C1C}">
                  <a14:useLocalDpi xmlns:a14="http://schemas.microsoft.com/office/drawing/2010/main" val="0"/>
                </a:ext>
              </a:extLst>
            </a:blip>
            <a:srcRect l="25829" t="26723" r="51675" b="3445"/>
            <a:stretch>
              <a:fillRect/>
            </a:stretch>
          </p:blipFill>
          <p:spPr bwMode="auto">
            <a:xfrm>
              <a:off x="0" y="1248"/>
              <a:ext cx="1404" cy="27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0" name="Rectangle 8"/>
            <p:cNvSpPr>
              <a:spLocks noChangeArrowheads="1"/>
            </p:cNvSpPr>
            <p:nvPr/>
          </p:nvSpPr>
          <p:spPr bwMode="auto">
            <a:xfrm>
              <a:off x="1440" y="2607"/>
              <a:ext cx="4320" cy="1610"/>
            </a:xfrm>
            <a:prstGeom prst="rect">
              <a:avLst/>
            </a:prstGeom>
            <a:noFill/>
            <a:ln w="9525">
              <a:noFill/>
              <a:miter lim="800000"/>
              <a:headEnd/>
              <a:tailEnd/>
            </a:ln>
            <a:effectLst/>
          </p:spPr>
          <p:txBody>
            <a:bodyPr>
              <a:spAutoFit/>
            </a:bodyPr>
            <a:lstStyle/>
            <a:p>
              <a:pPr marL="342900" indent="-342900">
                <a:spcBef>
                  <a:spcPct val="20000"/>
                </a:spcBef>
                <a:buClr>
                  <a:srgbClr val="339933"/>
                </a:buClr>
                <a:tabLst>
                  <a:tab pos="2743200" algn="l"/>
                </a:tabLst>
                <a:defRPr/>
              </a:pPr>
              <a:r>
                <a:rPr lang="en-US" altLang="en-US" sz="2000" b="1" u="sng">
                  <a:solidFill>
                    <a:srgbClr val="0000FF"/>
                  </a:solidFill>
                </a:rPr>
                <a:t>2)- Prophase </a:t>
              </a:r>
              <a:r>
                <a:rPr lang="en-US" altLang="en-US" sz="2000" b="1" u="sng">
                  <a:solidFill>
                    <a:srgbClr val="0000FF"/>
                  </a:solidFill>
                  <a:latin typeface="Times New Roman" pitchFamily="18" charset="0"/>
                  <a:cs typeface="Times New Roman" pitchFamily="18" charset="0"/>
                </a:rPr>
                <a:t>I</a:t>
              </a:r>
              <a:r>
                <a:rPr lang="en-US" altLang="en-US" sz="2000" b="1" u="sng">
                  <a:solidFill>
                    <a:srgbClr val="0000FF"/>
                  </a:solidFill>
                </a:rPr>
                <a:t>,</a:t>
              </a:r>
              <a:r>
                <a:rPr lang="en-US" altLang="en-US" sz="2000" b="1">
                  <a:solidFill>
                    <a:srgbClr val="000000"/>
                  </a:solidFill>
                </a:rPr>
                <a:t> the chromosomes condense and homologous chromosomes pair up </a:t>
              </a:r>
              <a:r>
                <a:rPr lang="ar-EG" altLang="en-US">
                  <a:solidFill>
                    <a:srgbClr val="000000"/>
                  </a:solidFill>
                </a:rPr>
                <a:t>تزدوج</a:t>
              </a:r>
              <a:r>
                <a:rPr lang="en-US" altLang="en-US" sz="2000" b="1">
                  <a:solidFill>
                    <a:srgbClr val="000000"/>
                  </a:solidFill>
                </a:rPr>
                <a:t> to form </a:t>
              </a:r>
              <a:r>
                <a:rPr lang="en-US" altLang="en-US" sz="2000" b="1">
                  <a:solidFill>
                    <a:srgbClr val="0000FF"/>
                  </a:solidFill>
                </a:rPr>
                <a:t>tetrads </a:t>
              </a:r>
              <a:r>
                <a:rPr lang="ar-EG" altLang="en-US"/>
                <a:t>رباعية</a:t>
              </a:r>
              <a:r>
                <a:rPr lang="en-US" altLang="en-US"/>
                <a:t> </a:t>
              </a:r>
              <a:r>
                <a:rPr lang="ar-EG" altLang="en-US"/>
                <a:t>مجموعات</a:t>
              </a:r>
              <a:r>
                <a:rPr lang="en-US" altLang="en-US" b="1">
                  <a:solidFill>
                    <a:srgbClr val="000000"/>
                  </a:solidFill>
                </a:rPr>
                <a:t>.</a:t>
              </a:r>
            </a:p>
            <a:p>
              <a:pPr marL="342900" indent="-342900">
                <a:spcBef>
                  <a:spcPct val="20000"/>
                </a:spcBef>
                <a:buClr>
                  <a:srgbClr val="339933"/>
                </a:buClr>
                <a:buFontTx/>
                <a:buChar char="•"/>
                <a:tabLst>
                  <a:tab pos="2743200" algn="l"/>
                </a:tabLst>
                <a:defRPr/>
              </a:pPr>
              <a:r>
                <a:rPr lang="en-US" altLang="en-US" sz="2000" b="1">
                  <a:solidFill>
                    <a:srgbClr val="000000"/>
                  </a:solidFill>
                </a:rPr>
                <a:t>Homologous chromosomes attached together (</a:t>
              </a:r>
              <a:r>
                <a:rPr lang="en-US" altLang="en-US" sz="2000" b="1">
                  <a:solidFill>
                    <a:srgbClr val="0000FF"/>
                  </a:solidFill>
                </a:rPr>
                <a:t>synapsis </a:t>
              </a:r>
              <a:r>
                <a:rPr lang="ar-EG" altLang="en-US"/>
                <a:t>التشابك</a:t>
              </a:r>
              <a:r>
                <a:rPr lang="en-US" altLang="en-US" sz="2000" b="1">
                  <a:solidFill>
                    <a:srgbClr val="000000"/>
                  </a:solidFill>
                </a:rPr>
                <a:t>).</a:t>
              </a:r>
            </a:p>
            <a:p>
              <a:pPr marL="742950" lvl="1" indent="-285750">
                <a:spcBef>
                  <a:spcPct val="20000"/>
                </a:spcBef>
                <a:buClr>
                  <a:srgbClr val="339933"/>
                </a:buClr>
                <a:buFontTx/>
                <a:buChar char="–"/>
                <a:tabLst>
                  <a:tab pos="2743200" algn="l"/>
                </a:tabLst>
                <a:defRPr/>
              </a:pPr>
              <a:r>
                <a:rPr lang="en-US" altLang="en-US" b="1">
                  <a:solidFill>
                    <a:srgbClr val="000000"/>
                  </a:solidFill>
                </a:rPr>
                <a:t>Chromatids of homologous chromosomes are crossed (at </a:t>
              </a:r>
              <a:r>
                <a:rPr lang="en-US" altLang="en-US" b="1">
                  <a:solidFill>
                    <a:srgbClr val="0000FF"/>
                  </a:solidFill>
                </a:rPr>
                <a:t>chiasmata</a:t>
              </a:r>
              <a:r>
                <a:rPr lang="en-US" altLang="en-US" b="1">
                  <a:solidFill>
                    <a:srgbClr val="000000"/>
                  </a:solidFill>
                </a:rPr>
                <a:t>) and segments of the chromosomes are exchanged (</a:t>
              </a:r>
              <a:r>
                <a:rPr lang="en-US" altLang="en-US" b="1">
                  <a:solidFill>
                    <a:srgbClr val="FF0000"/>
                  </a:solidFill>
                  <a:effectLst>
                    <a:outerShdw blurRad="38100" dist="38100" dir="2700000" algn="tl">
                      <a:srgbClr val="C0C0C0"/>
                    </a:outerShdw>
                  </a:effectLst>
                </a:rPr>
                <a:t>Crossing Over</a:t>
              </a:r>
              <a:r>
                <a:rPr lang="en-US" altLang="en-US" b="1">
                  <a:solidFill>
                    <a:srgbClr val="000000"/>
                  </a:solidFill>
                </a:rPr>
                <a:t>).</a:t>
              </a:r>
            </a:p>
          </p:txBody>
        </p:sp>
      </p:grpSp>
    </p:spTree>
    <p:extLst>
      <p:ext uri="{BB962C8B-B14F-4D97-AF65-F5344CB8AC3E}">
        <p14:creationId xmlns:p14="http://schemas.microsoft.com/office/powerpoint/2010/main" val="42742256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8434">
                                            <p:txEl>
                                              <p:pRg st="0" end="0"/>
                                            </p:txEl>
                                          </p:spTgt>
                                        </p:tgtEl>
                                        <p:attrNameLst>
                                          <p:attrName>style.visibility</p:attrName>
                                        </p:attrNameLst>
                                      </p:cBhvr>
                                      <p:to>
                                        <p:strVal val="visible"/>
                                      </p:to>
                                    </p:set>
                                    <p:anim calcmode="lin" valueType="num">
                                      <p:cBhvr>
                                        <p:cTn id="7" dur="500" fill="hold"/>
                                        <p:tgtEl>
                                          <p:spTgt spid="1843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8434">
                                            <p:txEl>
                                              <p:pRg st="0" end="0"/>
                                            </p:txEl>
                                          </p:spTgt>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18436"/>
                                        </p:tgtEl>
                                        <p:attrNameLst>
                                          <p:attrName>style.visibility</p:attrName>
                                        </p:attrNameLst>
                                      </p:cBhvr>
                                      <p:to>
                                        <p:strVal val="visible"/>
                                      </p:to>
                                    </p:set>
                                    <p:anim calcmode="lin" valueType="num">
                                      <p:cBhvr>
                                        <p:cTn id="11" dur="500" fill="hold"/>
                                        <p:tgtEl>
                                          <p:spTgt spid="18436"/>
                                        </p:tgtEl>
                                        <p:attrNameLst>
                                          <p:attrName>ppt_w</p:attrName>
                                        </p:attrNameLst>
                                      </p:cBhvr>
                                      <p:tavLst>
                                        <p:tav tm="0">
                                          <p:val>
                                            <p:fltVal val="0"/>
                                          </p:val>
                                        </p:tav>
                                        <p:tav tm="100000">
                                          <p:val>
                                            <p:strVal val="#ppt_w"/>
                                          </p:val>
                                        </p:tav>
                                      </p:tavLst>
                                    </p:anim>
                                    <p:anim calcmode="lin" valueType="num">
                                      <p:cBhvr>
                                        <p:cTn id="12" dur="500" fill="hold"/>
                                        <p:tgtEl>
                                          <p:spTgt spid="18436"/>
                                        </p:tgtEl>
                                        <p:attrNameLst>
                                          <p:attrName>ppt_h</p:attrName>
                                        </p:attrNameLst>
                                      </p:cBhvr>
                                      <p:tavLst>
                                        <p:tav tm="0">
                                          <p:val>
                                            <p:fltVal val="0"/>
                                          </p:val>
                                        </p:tav>
                                        <p:tav tm="100000">
                                          <p:val>
                                            <p:strVal val="#ppt_h"/>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3" presetClass="entr" presetSubtype="16"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1000" fill="hold"/>
                                        <p:tgtEl>
                                          <p:spTgt spid="2"/>
                                        </p:tgtEl>
                                        <p:attrNameLst>
                                          <p:attrName>ppt_w</p:attrName>
                                        </p:attrNameLst>
                                      </p:cBhvr>
                                      <p:tavLst>
                                        <p:tav tm="0">
                                          <p:val>
                                            <p:fltVal val="0"/>
                                          </p:val>
                                        </p:tav>
                                        <p:tav tm="100000">
                                          <p:val>
                                            <p:strVal val="#ppt_w"/>
                                          </p:val>
                                        </p:tav>
                                      </p:tavLst>
                                    </p:anim>
                                    <p:anim calcmode="lin" valueType="num">
                                      <p:cBhvr>
                                        <p:cTn id="18" dur="10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fld id="{56B6A895-F6B9-4715-B562-059621591BB1}" type="slidenum">
              <a:rPr lang="ar-SA" altLang="en-US" sz="1400" smtClean="0"/>
              <a:pPr eaLnBrk="1" hangingPunct="1">
                <a:spcBef>
                  <a:spcPct val="0"/>
                </a:spcBef>
                <a:buFontTx/>
                <a:buNone/>
              </a:pPr>
              <a:t>41</a:t>
            </a:fld>
            <a:endParaRPr lang="en-GB" altLang="en-US" sz="1400" smtClean="0"/>
          </a:p>
        </p:txBody>
      </p:sp>
      <p:sp>
        <p:nvSpPr>
          <p:cNvPr id="20482" name="Rectangle 2"/>
          <p:cNvSpPr>
            <a:spLocks noGrp="1" noChangeArrowheads="1"/>
          </p:cNvSpPr>
          <p:nvPr>
            <p:ph type="body" idx="1"/>
          </p:nvPr>
        </p:nvSpPr>
        <p:spPr>
          <a:xfrm>
            <a:off x="152400" y="228600"/>
            <a:ext cx="8839200" cy="3521075"/>
          </a:xfrm>
        </p:spPr>
        <p:txBody>
          <a:bodyPr>
            <a:spAutoFit/>
          </a:bodyPr>
          <a:lstStyle/>
          <a:p>
            <a:pPr eaLnBrk="1" hangingPunct="1">
              <a:buClr>
                <a:srgbClr val="339933"/>
              </a:buClr>
              <a:buFontTx/>
              <a:buNone/>
              <a:tabLst>
                <a:tab pos="2743200" algn="l"/>
              </a:tabLst>
              <a:defRPr/>
            </a:pPr>
            <a:r>
              <a:rPr lang="en-US" altLang="en-US" sz="2000" b="1" u="sng" smtClean="0">
                <a:solidFill>
                  <a:srgbClr val="0000FF"/>
                </a:solidFill>
                <a:effectLst>
                  <a:outerShdw blurRad="38100" dist="38100" dir="2700000" algn="tl">
                    <a:srgbClr val="C0C0C0"/>
                  </a:outerShdw>
                </a:effectLst>
              </a:rPr>
              <a:t>2)- Metaphase </a:t>
            </a:r>
            <a:r>
              <a:rPr lang="en-US" altLang="en-US" sz="2000" b="1" u="sng" smtClean="0">
                <a:solidFill>
                  <a:srgbClr val="0000FF"/>
                </a:solidFill>
                <a:effectLst>
                  <a:outerShdw blurRad="38100" dist="38100" dir="2700000" algn="tl">
                    <a:srgbClr val="C0C0C0"/>
                  </a:outerShdw>
                </a:effectLst>
                <a:latin typeface="Times New Roman" pitchFamily="18" charset="0"/>
                <a:cs typeface="Times New Roman" pitchFamily="18" charset="0"/>
              </a:rPr>
              <a:t>I</a:t>
            </a:r>
            <a:r>
              <a:rPr lang="en-US" altLang="en-US" sz="2000" b="1" u="sng" smtClean="0">
                <a:solidFill>
                  <a:srgbClr val="000000"/>
                </a:solidFill>
                <a:effectLst>
                  <a:outerShdw blurRad="38100" dist="38100" dir="2700000" algn="tl">
                    <a:srgbClr val="C0C0C0"/>
                  </a:outerShdw>
                </a:effectLst>
              </a:rPr>
              <a:t>,</a:t>
            </a:r>
            <a:r>
              <a:rPr lang="en-US" altLang="en-US" sz="2000" b="1" smtClean="0">
                <a:solidFill>
                  <a:srgbClr val="000000"/>
                </a:solidFill>
                <a:effectLst>
                  <a:outerShdw blurRad="38100" dist="38100" dir="2700000" algn="tl">
                    <a:srgbClr val="C0C0C0"/>
                  </a:outerShdw>
                </a:effectLst>
              </a:rPr>
              <a:t> the tetrads are all arranged at the metaphase plate.</a:t>
            </a:r>
          </a:p>
          <a:p>
            <a:pPr lvl="1" eaLnBrk="1" hangingPunct="1">
              <a:buClr>
                <a:srgbClr val="339933"/>
              </a:buClr>
              <a:tabLst>
                <a:tab pos="2743200" algn="l"/>
              </a:tabLst>
              <a:defRPr/>
            </a:pPr>
            <a:r>
              <a:rPr lang="en-US" altLang="en-US" sz="1800" b="1" smtClean="0">
                <a:solidFill>
                  <a:srgbClr val="000000"/>
                </a:solidFill>
                <a:effectLst>
                  <a:outerShdw blurRad="38100" dist="38100" dir="2700000" algn="tl">
                    <a:srgbClr val="C0C0C0"/>
                  </a:outerShdw>
                </a:effectLst>
              </a:rPr>
              <a:t>Microtubules from one pole are attached to the kinetochore of one chromosome of each tetrad, while those from the other pole are attached to the other.</a:t>
            </a:r>
          </a:p>
          <a:p>
            <a:pPr lvl="1" eaLnBrk="1" hangingPunct="1">
              <a:buClr>
                <a:srgbClr val="339933"/>
              </a:buClr>
              <a:buFontTx/>
              <a:buNone/>
              <a:tabLst>
                <a:tab pos="2743200" algn="l"/>
              </a:tabLst>
              <a:defRPr/>
            </a:pPr>
            <a:endParaRPr lang="en-US" altLang="en-US" sz="1800" b="1" smtClean="0">
              <a:solidFill>
                <a:srgbClr val="000000"/>
              </a:solidFill>
              <a:effectLst>
                <a:outerShdw blurRad="38100" dist="38100" dir="2700000" algn="tl">
                  <a:srgbClr val="C0C0C0"/>
                </a:outerShdw>
              </a:effectLst>
            </a:endParaRPr>
          </a:p>
          <a:p>
            <a:pPr lvl="1" eaLnBrk="1" hangingPunct="1">
              <a:buClr>
                <a:srgbClr val="339933"/>
              </a:buClr>
              <a:buFontTx/>
              <a:buNone/>
              <a:tabLst>
                <a:tab pos="2743200" algn="l"/>
              </a:tabLst>
              <a:defRPr/>
            </a:pPr>
            <a:endParaRPr lang="en-US" altLang="en-US" sz="1800" b="1" smtClean="0">
              <a:solidFill>
                <a:srgbClr val="000000"/>
              </a:solidFill>
              <a:effectLst>
                <a:outerShdw blurRad="38100" dist="38100" dir="2700000" algn="tl">
                  <a:srgbClr val="C0C0C0"/>
                </a:outerShdw>
              </a:effectLst>
            </a:endParaRPr>
          </a:p>
          <a:p>
            <a:pPr eaLnBrk="1" hangingPunct="1">
              <a:buClr>
                <a:srgbClr val="339933"/>
              </a:buClr>
              <a:buFontTx/>
              <a:buNone/>
              <a:tabLst>
                <a:tab pos="2743200" algn="l"/>
              </a:tabLst>
              <a:defRPr/>
            </a:pPr>
            <a:r>
              <a:rPr lang="en-US" altLang="en-US" sz="2000" b="1" u="sng" smtClean="0">
                <a:solidFill>
                  <a:srgbClr val="0000FF"/>
                </a:solidFill>
                <a:effectLst>
                  <a:outerShdw blurRad="38100" dist="38100" dir="2700000" algn="tl">
                    <a:srgbClr val="C0C0C0"/>
                  </a:outerShdw>
                </a:effectLst>
              </a:rPr>
              <a:t>3)- Anaphase </a:t>
            </a:r>
            <a:r>
              <a:rPr lang="en-US" altLang="en-US" sz="2000" b="1" u="sng" smtClean="0">
                <a:solidFill>
                  <a:srgbClr val="0000FF"/>
                </a:solidFill>
                <a:effectLst>
                  <a:outerShdw blurRad="38100" dist="38100" dir="2700000" algn="tl">
                    <a:srgbClr val="C0C0C0"/>
                  </a:outerShdw>
                </a:effectLst>
                <a:latin typeface="Times New Roman" pitchFamily="18" charset="0"/>
                <a:cs typeface="Times New Roman" pitchFamily="18" charset="0"/>
              </a:rPr>
              <a:t>I</a:t>
            </a:r>
            <a:r>
              <a:rPr lang="en-US" altLang="en-US" sz="2000" b="1" u="sng" smtClean="0">
                <a:solidFill>
                  <a:srgbClr val="0000FF"/>
                </a:solidFill>
                <a:effectLst>
                  <a:outerShdw blurRad="38100" dist="38100" dir="2700000" algn="tl">
                    <a:srgbClr val="C0C0C0"/>
                  </a:outerShdw>
                </a:effectLst>
              </a:rPr>
              <a:t>,</a:t>
            </a:r>
            <a:r>
              <a:rPr lang="en-US" altLang="en-US" sz="2000" b="1" smtClean="0">
                <a:solidFill>
                  <a:srgbClr val="0000FF"/>
                </a:solidFill>
                <a:effectLst>
                  <a:outerShdw blurRad="38100" dist="38100" dir="2700000" algn="tl">
                    <a:srgbClr val="C0C0C0"/>
                  </a:outerShdw>
                </a:effectLst>
              </a:rPr>
              <a:t> </a:t>
            </a:r>
            <a:br>
              <a:rPr lang="en-US" altLang="en-US" sz="2000" b="1" smtClean="0">
                <a:solidFill>
                  <a:srgbClr val="0000FF"/>
                </a:solidFill>
                <a:effectLst>
                  <a:outerShdw blurRad="38100" dist="38100" dir="2700000" algn="tl">
                    <a:srgbClr val="C0C0C0"/>
                  </a:outerShdw>
                </a:effectLst>
              </a:rPr>
            </a:br>
            <a:r>
              <a:rPr lang="en-US" altLang="en-US" sz="2000" b="1" smtClean="0">
                <a:solidFill>
                  <a:srgbClr val="000000"/>
                </a:solidFill>
                <a:effectLst>
                  <a:outerShdw blurRad="38100" dist="38100" dir="2700000" algn="tl">
                    <a:srgbClr val="C0C0C0"/>
                  </a:outerShdw>
                </a:effectLst>
              </a:rPr>
              <a:t>the homologous                                                                                        chromosomes separate                                                                                    and are pulled toward                                                                               opposite poles. </a:t>
            </a:r>
          </a:p>
        </p:txBody>
      </p:sp>
      <p:pic>
        <p:nvPicPr>
          <p:cNvPr id="11268" name="Picture 4"/>
          <p:cNvPicPr>
            <a:picLocks noChangeAspect="1" noChangeArrowheads="1"/>
          </p:cNvPicPr>
          <p:nvPr/>
        </p:nvPicPr>
        <p:blipFill>
          <a:blip r:embed="rId2">
            <a:extLst>
              <a:ext uri="{28A0092B-C50C-407E-A947-70E740481C1C}">
                <a14:useLocalDpi xmlns:a14="http://schemas.microsoft.com/office/drawing/2010/main" val="0"/>
              </a:ext>
            </a:extLst>
          </a:blip>
          <a:srcRect l="49158" t="25497" b="3445"/>
          <a:stretch>
            <a:fillRect/>
          </a:stretch>
        </p:blipFill>
        <p:spPr bwMode="auto">
          <a:xfrm>
            <a:off x="3886200" y="1600200"/>
            <a:ext cx="4953000" cy="470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9" name="Rectangle 6"/>
          <p:cNvSpPr>
            <a:spLocks noChangeArrowheads="1"/>
          </p:cNvSpPr>
          <p:nvPr/>
        </p:nvSpPr>
        <p:spPr bwMode="auto">
          <a:xfrm>
            <a:off x="228600" y="6348413"/>
            <a:ext cx="785813" cy="29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spcBef>
                <a:spcPct val="0"/>
              </a:spcBef>
              <a:buFontTx/>
              <a:buNone/>
            </a:pPr>
            <a:r>
              <a:rPr lang="en-US" altLang="en-US" sz="1300" b="1">
                <a:latin typeface="Times" charset="0"/>
              </a:rPr>
              <a:t>Fig. 13.7</a:t>
            </a:r>
          </a:p>
        </p:txBody>
      </p:sp>
    </p:spTree>
    <p:extLst>
      <p:ext uri="{BB962C8B-B14F-4D97-AF65-F5344CB8AC3E}">
        <p14:creationId xmlns:p14="http://schemas.microsoft.com/office/powerpoint/2010/main" val="339884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fld id="{7DF9C9CB-B541-431D-92AC-3A54AAD1B167}" type="slidenum">
              <a:rPr lang="ar-SA" altLang="en-US" sz="1400" smtClean="0"/>
              <a:pPr eaLnBrk="1" hangingPunct="1">
                <a:spcBef>
                  <a:spcPct val="0"/>
                </a:spcBef>
                <a:buFontTx/>
                <a:buNone/>
              </a:pPr>
              <a:t>42</a:t>
            </a:fld>
            <a:endParaRPr lang="en-GB" altLang="en-US" sz="1400" smtClean="0"/>
          </a:p>
        </p:txBody>
      </p:sp>
      <p:sp>
        <p:nvSpPr>
          <p:cNvPr id="21506" name="Rectangle 2"/>
          <p:cNvSpPr>
            <a:spLocks noGrp="1" noChangeArrowheads="1"/>
          </p:cNvSpPr>
          <p:nvPr>
            <p:ph type="body" idx="1"/>
          </p:nvPr>
        </p:nvSpPr>
        <p:spPr>
          <a:xfrm>
            <a:off x="152400" y="877888"/>
            <a:ext cx="5715000" cy="4659312"/>
          </a:xfrm>
        </p:spPr>
        <p:txBody>
          <a:bodyPr>
            <a:spAutoFit/>
          </a:bodyPr>
          <a:lstStyle/>
          <a:p>
            <a:pPr eaLnBrk="1" hangingPunct="1">
              <a:buClr>
                <a:srgbClr val="339933"/>
              </a:buClr>
              <a:buFontTx/>
              <a:buNone/>
              <a:tabLst>
                <a:tab pos="2743200" algn="l"/>
              </a:tabLst>
              <a:defRPr/>
            </a:pPr>
            <a:r>
              <a:rPr lang="en-US" altLang="en-US" sz="2400" b="1" smtClean="0">
                <a:solidFill>
                  <a:srgbClr val="0000FF"/>
                </a:solidFill>
                <a:effectLst>
                  <a:outerShdw blurRad="38100" dist="38100" dir="2700000" algn="tl">
                    <a:srgbClr val="C0C0C0"/>
                  </a:outerShdw>
                </a:effectLst>
              </a:rPr>
              <a:t>5)- Telophase </a:t>
            </a:r>
            <a:r>
              <a:rPr lang="en-US" altLang="en-US" sz="2400" b="1" smtClean="0">
                <a:solidFill>
                  <a:srgbClr val="0000FF"/>
                </a:solidFill>
                <a:effectLst>
                  <a:outerShdw blurRad="38100" dist="38100" dir="2700000" algn="tl">
                    <a:srgbClr val="C0C0C0"/>
                  </a:outerShdw>
                </a:effectLst>
                <a:latin typeface="Times New Roman" pitchFamily="18" charset="0"/>
                <a:cs typeface="Times New Roman" pitchFamily="18" charset="0"/>
              </a:rPr>
              <a:t>I</a:t>
            </a:r>
            <a:r>
              <a:rPr lang="en-US" altLang="en-US" sz="2400" b="1" smtClean="0">
                <a:solidFill>
                  <a:srgbClr val="0000FF"/>
                </a:solidFill>
                <a:effectLst>
                  <a:outerShdw blurRad="38100" dist="38100" dir="2700000" algn="tl">
                    <a:srgbClr val="C0C0C0"/>
                  </a:outerShdw>
                </a:effectLst>
              </a:rPr>
              <a:t>,</a:t>
            </a:r>
            <a:r>
              <a:rPr lang="en-US" altLang="en-US" sz="2000" b="1" smtClean="0">
                <a:solidFill>
                  <a:srgbClr val="000000"/>
                </a:solidFill>
                <a:effectLst>
                  <a:outerShdw blurRad="38100" dist="38100" dir="2700000" algn="tl">
                    <a:srgbClr val="C0C0C0"/>
                  </a:outerShdw>
                </a:effectLst>
              </a:rPr>
              <a:t> movement of homologous chromosomes continues until there is a haploid set at each pole.</a:t>
            </a:r>
          </a:p>
          <a:p>
            <a:pPr lvl="1" eaLnBrk="1" hangingPunct="1">
              <a:buClr>
                <a:srgbClr val="339933"/>
              </a:buClr>
              <a:tabLst>
                <a:tab pos="2743200" algn="l"/>
              </a:tabLst>
              <a:defRPr/>
            </a:pPr>
            <a:r>
              <a:rPr lang="en-US" altLang="en-US" sz="1800" b="1" smtClean="0">
                <a:solidFill>
                  <a:srgbClr val="000000"/>
                </a:solidFill>
                <a:effectLst>
                  <a:outerShdw blurRad="38100" dist="38100" dir="2700000" algn="tl">
                    <a:srgbClr val="C0C0C0"/>
                  </a:outerShdw>
                </a:effectLst>
              </a:rPr>
              <a:t>Each chromosome consists of linked sister chromatids.</a:t>
            </a:r>
          </a:p>
          <a:p>
            <a:pPr lvl="1" eaLnBrk="1" hangingPunct="1">
              <a:buClr>
                <a:srgbClr val="339933"/>
              </a:buClr>
              <a:buFontTx/>
              <a:buNone/>
              <a:tabLst>
                <a:tab pos="2743200" algn="l"/>
              </a:tabLst>
              <a:defRPr/>
            </a:pPr>
            <a:endParaRPr lang="en-US" altLang="en-US" sz="1800" b="1" smtClean="0">
              <a:solidFill>
                <a:srgbClr val="000000"/>
              </a:solidFill>
              <a:effectLst>
                <a:outerShdw blurRad="38100" dist="38100" dir="2700000" algn="tl">
                  <a:srgbClr val="C0C0C0"/>
                </a:outerShdw>
              </a:effectLst>
            </a:endParaRPr>
          </a:p>
          <a:p>
            <a:pPr lvl="1" eaLnBrk="1" hangingPunct="1">
              <a:buClr>
                <a:srgbClr val="339933"/>
              </a:buClr>
              <a:buFontTx/>
              <a:buNone/>
              <a:tabLst>
                <a:tab pos="2743200" algn="l"/>
              </a:tabLst>
              <a:defRPr/>
            </a:pPr>
            <a:endParaRPr lang="en-US" altLang="en-US" sz="1800" b="1" smtClean="0">
              <a:solidFill>
                <a:srgbClr val="000000"/>
              </a:solidFill>
              <a:effectLst>
                <a:outerShdw blurRad="38100" dist="38100" dir="2700000" algn="tl">
                  <a:srgbClr val="C0C0C0"/>
                </a:outerShdw>
              </a:effectLst>
            </a:endParaRPr>
          </a:p>
          <a:p>
            <a:pPr eaLnBrk="1" hangingPunct="1">
              <a:buClr>
                <a:srgbClr val="339933"/>
              </a:buClr>
              <a:tabLst>
                <a:tab pos="2743200" algn="l"/>
              </a:tabLst>
              <a:defRPr/>
            </a:pPr>
            <a:r>
              <a:rPr lang="en-US" altLang="en-US" sz="2400" b="1" u="sng" smtClean="0">
                <a:solidFill>
                  <a:srgbClr val="FF0000"/>
                </a:solidFill>
                <a:effectLst>
                  <a:outerShdw blurRad="38100" dist="38100" dir="2700000" algn="tl">
                    <a:srgbClr val="C0C0C0"/>
                  </a:outerShdw>
                </a:effectLst>
              </a:rPr>
              <a:t>Cytokinesis</a:t>
            </a:r>
            <a:r>
              <a:rPr lang="en-US" altLang="en-US" sz="2000" b="1" smtClean="0">
                <a:solidFill>
                  <a:srgbClr val="000000"/>
                </a:solidFill>
                <a:effectLst>
                  <a:outerShdw blurRad="38100" dist="38100" dir="2700000" algn="tl">
                    <a:srgbClr val="C0C0C0"/>
                  </a:outerShdw>
                </a:effectLst>
              </a:rPr>
              <a:t> by the same </a:t>
            </a:r>
            <a:br>
              <a:rPr lang="en-US" altLang="en-US" sz="2000" b="1" smtClean="0">
                <a:solidFill>
                  <a:srgbClr val="000000"/>
                </a:solidFill>
                <a:effectLst>
                  <a:outerShdw blurRad="38100" dist="38100" dir="2700000" algn="tl">
                    <a:srgbClr val="C0C0C0"/>
                  </a:outerShdw>
                </a:effectLst>
              </a:rPr>
            </a:br>
            <a:r>
              <a:rPr lang="en-US" altLang="en-US" sz="2000" b="1" smtClean="0">
                <a:solidFill>
                  <a:srgbClr val="000000"/>
                </a:solidFill>
                <a:effectLst>
                  <a:outerShdw blurRad="38100" dist="38100" dir="2700000" algn="tl">
                    <a:srgbClr val="C0C0C0"/>
                  </a:outerShdw>
                </a:effectLst>
              </a:rPr>
              <a:t>mechanisms as mitosis </a:t>
            </a:r>
            <a:br>
              <a:rPr lang="en-US" altLang="en-US" sz="2000" b="1" smtClean="0">
                <a:solidFill>
                  <a:srgbClr val="000000"/>
                </a:solidFill>
                <a:effectLst>
                  <a:outerShdw blurRad="38100" dist="38100" dir="2700000" algn="tl">
                    <a:srgbClr val="C0C0C0"/>
                  </a:outerShdw>
                </a:effectLst>
              </a:rPr>
            </a:br>
            <a:r>
              <a:rPr lang="en-US" altLang="en-US" sz="2000" b="1" smtClean="0">
                <a:solidFill>
                  <a:srgbClr val="000000"/>
                </a:solidFill>
                <a:effectLst>
                  <a:outerShdw blurRad="38100" dist="38100" dir="2700000" algn="tl">
                    <a:srgbClr val="C0C0C0"/>
                  </a:outerShdw>
                </a:effectLst>
              </a:rPr>
              <a:t>usually occurs simultaneously.</a:t>
            </a:r>
          </a:p>
          <a:p>
            <a:pPr eaLnBrk="1" hangingPunct="1">
              <a:buClr>
                <a:srgbClr val="339933"/>
              </a:buClr>
              <a:tabLst>
                <a:tab pos="2743200" algn="l"/>
              </a:tabLst>
              <a:defRPr/>
            </a:pPr>
            <a:r>
              <a:rPr lang="en-US" altLang="en-US" sz="2000" b="1" smtClean="0">
                <a:solidFill>
                  <a:srgbClr val="000000"/>
                </a:solidFill>
                <a:effectLst>
                  <a:outerShdw blurRad="38100" dist="38100" dir="2700000" algn="tl">
                    <a:srgbClr val="C0C0C0"/>
                  </a:outerShdw>
                </a:effectLst>
              </a:rPr>
              <a:t>In some species, nuclei </a:t>
            </a:r>
            <a:br>
              <a:rPr lang="en-US" altLang="en-US" sz="2000" b="1" smtClean="0">
                <a:solidFill>
                  <a:srgbClr val="000000"/>
                </a:solidFill>
                <a:effectLst>
                  <a:outerShdw blurRad="38100" dist="38100" dir="2700000" algn="tl">
                    <a:srgbClr val="C0C0C0"/>
                  </a:outerShdw>
                </a:effectLst>
              </a:rPr>
            </a:br>
            <a:r>
              <a:rPr lang="en-US" altLang="en-US" sz="2000" b="1" smtClean="0">
                <a:solidFill>
                  <a:srgbClr val="000000"/>
                </a:solidFill>
                <a:effectLst>
                  <a:outerShdw blurRad="38100" dist="38100" dir="2700000" algn="tl">
                    <a:srgbClr val="C0C0C0"/>
                  </a:outerShdw>
                </a:effectLst>
              </a:rPr>
              <a:t>may reform, but there is </a:t>
            </a:r>
            <a:br>
              <a:rPr lang="en-US" altLang="en-US" sz="2000" b="1" smtClean="0">
                <a:solidFill>
                  <a:srgbClr val="000000"/>
                </a:solidFill>
                <a:effectLst>
                  <a:outerShdw blurRad="38100" dist="38100" dir="2700000" algn="tl">
                    <a:srgbClr val="C0C0C0"/>
                  </a:outerShdw>
                </a:effectLst>
              </a:rPr>
            </a:br>
            <a:r>
              <a:rPr lang="en-US" altLang="en-US" sz="2000" b="1" smtClean="0">
                <a:solidFill>
                  <a:srgbClr val="000000"/>
                </a:solidFill>
                <a:effectLst>
                  <a:outerShdw blurRad="38100" dist="38100" dir="2700000" algn="tl">
                    <a:srgbClr val="C0C0C0"/>
                  </a:outerShdw>
                </a:effectLst>
              </a:rPr>
              <a:t>no further replication </a:t>
            </a:r>
            <a:br>
              <a:rPr lang="en-US" altLang="en-US" sz="2000" b="1" smtClean="0">
                <a:solidFill>
                  <a:srgbClr val="000000"/>
                </a:solidFill>
                <a:effectLst>
                  <a:outerShdw blurRad="38100" dist="38100" dir="2700000" algn="tl">
                    <a:srgbClr val="C0C0C0"/>
                  </a:outerShdw>
                </a:effectLst>
              </a:rPr>
            </a:br>
            <a:r>
              <a:rPr lang="en-US" altLang="en-US" sz="2000" b="1" smtClean="0">
                <a:solidFill>
                  <a:srgbClr val="000000"/>
                </a:solidFill>
                <a:effectLst>
                  <a:outerShdw blurRad="38100" dist="38100" dir="2700000" algn="tl">
                    <a:srgbClr val="C0C0C0"/>
                  </a:outerShdw>
                </a:effectLst>
              </a:rPr>
              <a:t>of chromosomes. </a:t>
            </a:r>
          </a:p>
        </p:txBody>
      </p:sp>
      <p:pic>
        <p:nvPicPr>
          <p:cNvPr id="12292" name="Picture 4"/>
          <p:cNvPicPr>
            <a:picLocks noChangeAspect="1" noChangeArrowheads="1"/>
          </p:cNvPicPr>
          <p:nvPr/>
        </p:nvPicPr>
        <p:blipFill>
          <a:blip r:embed="rId2">
            <a:extLst>
              <a:ext uri="{28A0092B-C50C-407E-A947-70E740481C1C}">
                <a14:useLocalDpi xmlns:a14="http://schemas.microsoft.com/office/drawing/2010/main" val="0"/>
              </a:ext>
            </a:extLst>
          </a:blip>
          <a:srcRect t="28911" r="77554" b="6543"/>
          <a:stretch>
            <a:fillRect/>
          </a:stretch>
        </p:blipFill>
        <p:spPr bwMode="auto">
          <a:xfrm>
            <a:off x="5954713" y="152400"/>
            <a:ext cx="3189287" cy="617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3" name="Rectangle 7"/>
          <p:cNvSpPr>
            <a:spLocks noChangeArrowheads="1"/>
          </p:cNvSpPr>
          <p:nvPr/>
        </p:nvSpPr>
        <p:spPr bwMode="auto">
          <a:xfrm>
            <a:off x="0" y="6424613"/>
            <a:ext cx="785813" cy="29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spcBef>
                <a:spcPct val="0"/>
              </a:spcBef>
              <a:buFontTx/>
              <a:buNone/>
            </a:pPr>
            <a:r>
              <a:rPr lang="en-US" altLang="en-US" sz="1300" b="1">
                <a:latin typeface="Times" charset="0"/>
              </a:rPr>
              <a:t>Fig. 13.7</a:t>
            </a:r>
          </a:p>
        </p:txBody>
      </p:sp>
    </p:spTree>
    <p:extLst>
      <p:ext uri="{BB962C8B-B14F-4D97-AF65-F5344CB8AC3E}">
        <p14:creationId xmlns:p14="http://schemas.microsoft.com/office/powerpoint/2010/main" val="16142014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fld id="{426146AD-E677-40C2-9DC1-40C10273103E}" type="slidenum">
              <a:rPr lang="ar-SA" altLang="en-US" sz="1400" smtClean="0"/>
              <a:pPr eaLnBrk="1" hangingPunct="1">
                <a:spcBef>
                  <a:spcPct val="0"/>
                </a:spcBef>
                <a:buFontTx/>
                <a:buNone/>
              </a:pPr>
              <a:t>43</a:t>
            </a:fld>
            <a:endParaRPr lang="en-GB" altLang="en-US" sz="1400" smtClean="0"/>
          </a:p>
        </p:txBody>
      </p:sp>
      <p:pic>
        <p:nvPicPr>
          <p:cNvPr id="22534" name="Picture 6"/>
          <p:cNvPicPr>
            <a:picLocks noChangeAspect="1" noChangeArrowheads="1"/>
          </p:cNvPicPr>
          <p:nvPr/>
        </p:nvPicPr>
        <p:blipFill>
          <a:blip r:embed="rId2">
            <a:extLst>
              <a:ext uri="{28A0092B-C50C-407E-A947-70E740481C1C}">
                <a14:useLocalDpi xmlns:a14="http://schemas.microsoft.com/office/drawing/2010/main" val="0"/>
              </a:ext>
            </a:extLst>
          </a:blip>
          <a:srcRect l="41656" t="23946" r="21695" b="13989"/>
          <a:stretch>
            <a:fillRect/>
          </a:stretch>
        </p:blipFill>
        <p:spPr bwMode="auto">
          <a:xfrm>
            <a:off x="4876800" y="2209800"/>
            <a:ext cx="3876675"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0" name="Rectangle 2"/>
          <p:cNvSpPr>
            <a:spLocks noGrp="1" noChangeArrowheads="1"/>
          </p:cNvSpPr>
          <p:nvPr>
            <p:ph type="body" idx="1"/>
          </p:nvPr>
        </p:nvSpPr>
        <p:spPr>
          <a:xfrm>
            <a:off x="76200" y="152400"/>
            <a:ext cx="8839200" cy="1189038"/>
          </a:xfrm>
        </p:spPr>
        <p:txBody>
          <a:bodyPr>
            <a:spAutoFit/>
          </a:bodyPr>
          <a:lstStyle/>
          <a:p>
            <a:pPr eaLnBrk="1" hangingPunct="1">
              <a:buClr>
                <a:srgbClr val="339933"/>
              </a:buClr>
              <a:buFontTx/>
              <a:buNone/>
              <a:tabLst>
                <a:tab pos="2743200" algn="l"/>
              </a:tabLst>
              <a:defRPr/>
            </a:pPr>
            <a:r>
              <a:rPr lang="en-US" altLang="en-US" sz="2800" b="1" u="sng" smtClean="0">
                <a:solidFill>
                  <a:srgbClr val="FF0000"/>
                </a:solidFill>
                <a:effectLst>
                  <a:outerShdw blurRad="38100" dist="38100" dir="2700000" algn="tl">
                    <a:srgbClr val="C0C0C0"/>
                  </a:outerShdw>
                </a:effectLst>
              </a:rPr>
              <a:t>B)- Meiosis </a:t>
            </a:r>
            <a:r>
              <a:rPr lang="en-US" altLang="en-US" sz="2800" b="1" u="sng" smtClean="0">
                <a:solidFill>
                  <a:srgbClr val="FF0000"/>
                </a:solidFill>
                <a:effectLst>
                  <a:outerShdw blurRad="38100" dist="38100" dir="2700000" algn="tl">
                    <a:srgbClr val="C0C0C0"/>
                  </a:outerShdw>
                </a:effectLst>
                <a:latin typeface="Times New Roman" pitchFamily="18" charset="0"/>
                <a:cs typeface="Times New Roman" pitchFamily="18" charset="0"/>
              </a:rPr>
              <a:t>II</a:t>
            </a:r>
            <a:r>
              <a:rPr lang="en-US" altLang="en-US" sz="2400" b="1" smtClean="0">
                <a:solidFill>
                  <a:srgbClr val="000000"/>
                </a:solidFill>
                <a:effectLst>
                  <a:outerShdw blurRad="38100" dist="38100" dir="2700000" algn="tl">
                    <a:srgbClr val="C0C0C0"/>
                  </a:outerShdw>
                </a:effectLst>
              </a:rPr>
              <a:t>                                                                               </a:t>
            </a:r>
            <a:r>
              <a:rPr lang="en-US" altLang="en-US" sz="2400" b="1" smtClean="0">
                <a:solidFill>
                  <a:srgbClr val="0000FF"/>
                </a:solidFill>
                <a:effectLst>
                  <a:outerShdw blurRad="38100" dist="38100" dir="2700000" algn="tl">
                    <a:srgbClr val="C0C0C0"/>
                  </a:outerShdw>
                </a:effectLst>
              </a:rPr>
              <a:t>1)- Prophase </a:t>
            </a:r>
            <a:r>
              <a:rPr lang="en-US" altLang="en-US" sz="2400" b="1" smtClean="0">
                <a:solidFill>
                  <a:srgbClr val="0000FF"/>
                </a:solidFill>
                <a:effectLst>
                  <a:outerShdw blurRad="38100" dist="38100" dir="2700000" algn="tl">
                    <a:srgbClr val="C0C0C0"/>
                  </a:outerShdw>
                </a:effectLst>
                <a:latin typeface="Times New Roman" pitchFamily="18" charset="0"/>
                <a:cs typeface="Times New Roman" pitchFamily="18" charset="0"/>
              </a:rPr>
              <a:t>II</a:t>
            </a:r>
            <a:r>
              <a:rPr lang="en-US" altLang="en-US" sz="2000" b="1" smtClean="0">
                <a:solidFill>
                  <a:srgbClr val="000000"/>
                </a:solidFill>
                <a:effectLst>
                  <a:outerShdw blurRad="38100" dist="38100" dir="2700000" algn="tl">
                    <a:srgbClr val="C0C0C0"/>
                  </a:outerShdw>
                </a:effectLst>
              </a:rPr>
              <a:t> a spindle apparatus forms, attaches to kinetochores of each sister chromatids, and moves them around.</a:t>
            </a:r>
          </a:p>
        </p:txBody>
      </p:sp>
      <p:pic>
        <p:nvPicPr>
          <p:cNvPr id="22532" name="Picture 4"/>
          <p:cNvPicPr>
            <a:picLocks noChangeAspect="1" noChangeArrowheads="1"/>
          </p:cNvPicPr>
          <p:nvPr/>
        </p:nvPicPr>
        <p:blipFill>
          <a:blip r:embed="rId2">
            <a:extLst>
              <a:ext uri="{28A0092B-C50C-407E-A947-70E740481C1C}">
                <a14:useLocalDpi xmlns:a14="http://schemas.microsoft.com/office/drawing/2010/main" val="0"/>
              </a:ext>
            </a:extLst>
          </a:blip>
          <a:srcRect l="21611" t="22705" r="61684" b="13989"/>
          <a:stretch>
            <a:fillRect/>
          </a:stretch>
        </p:blipFill>
        <p:spPr bwMode="auto">
          <a:xfrm>
            <a:off x="533400" y="2209800"/>
            <a:ext cx="17907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8" name="Rectangle 5"/>
          <p:cNvSpPr>
            <a:spLocks noChangeArrowheads="1"/>
          </p:cNvSpPr>
          <p:nvPr/>
        </p:nvSpPr>
        <p:spPr bwMode="auto">
          <a:xfrm>
            <a:off x="3200400" y="6348413"/>
            <a:ext cx="785813" cy="29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spcBef>
                <a:spcPct val="0"/>
              </a:spcBef>
              <a:buFontTx/>
              <a:buNone/>
            </a:pPr>
            <a:r>
              <a:rPr lang="en-US" altLang="en-US" sz="1300" b="1">
                <a:latin typeface="Times" charset="0"/>
              </a:rPr>
              <a:t>Fig. 13.7</a:t>
            </a:r>
          </a:p>
        </p:txBody>
      </p:sp>
      <p:sp>
        <p:nvSpPr>
          <p:cNvPr id="22535" name="Rectangle 7"/>
          <p:cNvSpPr>
            <a:spLocks noChangeArrowheads="1"/>
          </p:cNvSpPr>
          <p:nvPr/>
        </p:nvSpPr>
        <p:spPr bwMode="auto">
          <a:xfrm>
            <a:off x="381000" y="1295400"/>
            <a:ext cx="8763000" cy="1036638"/>
          </a:xfrm>
          <a:prstGeom prst="rect">
            <a:avLst/>
          </a:prstGeom>
          <a:noFill/>
          <a:ln w="9525">
            <a:noFill/>
            <a:miter lim="800000"/>
            <a:headEnd/>
            <a:tailEnd/>
          </a:ln>
          <a:effectLst/>
        </p:spPr>
        <p:txBody>
          <a:bodyPr>
            <a:spAutoFit/>
          </a:bodyPr>
          <a:lstStyle/>
          <a:p>
            <a:pPr marL="342900" indent="-342900">
              <a:spcBef>
                <a:spcPct val="20000"/>
              </a:spcBef>
              <a:buClr>
                <a:srgbClr val="339933"/>
              </a:buClr>
              <a:tabLst>
                <a:tab pos="2743200" algn="l"/>
              </a:tabLst>
              <a:defRPr/>
            </a:pPr>
            <a:r>
              <a:rPr lang="en-US" altLang="en-US" sz="2000" b="1">
                <a:solidFill>
                  <a:srgbClr val="0000FF"/>
                </a:solidFill>
                <a:effectLst>
                  <a:outerShdw blurRad="38100" dist="38100" dir="2700000" algn="tl">
                    <a:srgbClr val="C0C0C0"/>
                  </a:outerShdw>
                </a:effectLst>
              </a:rPr>
              <a:t>2)- Metaphase </a:t>
            </a:r>
            <a:r>
              <a:rPr lang="en-US" altLang="en-US" sz="2000" b="1">
                <a:solidFill>
                  <a:srgbClr val="0000FF"/>
                </a:solidFill>
                <a:effectLst>
                  <a:outerShdw blurRad="38100" dist="38100" dir="2700000" algn="tl">
                    <a:srgbClr val="C0C0C0"/>
                  </a:outerShdw>
                </a:effectLst>
                <a:latin typeface="Times New Roman" pitchFamily="18" charset="0"/>
                <a:cs typeface="Times New Roman" pitchFamily="18" charset="0"/>
              </a:rPr>
              <a:t>II</a:t>
            </a:r>
            <a:r>
              <a:rPr lang="en-US" altLang="en-US" b="1">
                <a:solidFill>
                  <a:srgbClr val="0000FF"/>
                </a:solidFill>
                <a:effectLst>
                  <a:outerShdw blurRad="38100" dist="38100" dir="2700000" algn="tl">
                    <a:srgbClr val="C0C0C0"/>
                  </a:outerShdw>
                </a:effectLst>
              </a:rPr>
              <a:t>,</a:t>
            </a:r>
            <a:r>
              <a:rPr lang="en-US" altLang="en-US" b="1">
                <a:solidFill>
                  <a:srgbClr val="000000"/>
                </a:solidFill>
                <a:effectLst>
                  <a:outerShdw blurRad="38100" dist="38100" dir="2700000" algn="tl">
                    <a:srgbClr val="C0C0C0"/>
                  </a:outerShdw>
                </a:effectLst>
              </a:rPr>
              <a:t> the sister chromatids are arranged at the metaphase plate.</a:t>
            </a:r>
          </a:p>
          <a:p>
            <a:pPr marL="342900" indent="-342900">
              <a:spcBef>
                <a:spcPct val="20000"/>
              </a:spcBef>
              <a:buClr>
                <a:srgbClr val="339933"/>
              </a:buClr>
              <a:tabLst>
                <a:tab pos="2743200" algn="l"/>
              </a:tabLst>
              <a:defRPr/>
            </a:pPr>
            <a:r>
              <a:rPr lang="en-US" altLang="en-US" sz="2000" b="1">
                <a:solidFill>
                  <a:srgbClr val="0000FF"/>
                </a:solidFill>
                <a:effectLst>
                  <a:outerShdw blurRad="38100" dist="38100" dir="2700000" algn="tl">
                    <a:srgbClr val="C0C0C0"/>
                  </a:outerShdw>
                </a:effectLst>
              </a:rPr>
              <a:t>3)- Anaphase </a:t>
            </a:r>
            <a:r>
              <a:rPr lang="en-US" altLang="en-US" sz="2000" b="1">
                <a:solidFill>
                  <a:srgbClr val="0000FF"/>
                </a:solidFill>
                <a:effectLst>
                  <a:outerShdw blurRad="38100" dist="38100" dir="2700000" algn="tl">
                    <a:srgbClr val="C0C0C0"/>
                  </a:outerShdw>
                </a:effectLst>
                <a:latin typeface="Times New Roman" pitchFamily="18" charset="0"/>
                <a:cs typeface="Times New Roman" pitchFamily="18" charset="0"/>
              </a:rPr>
              <a:t>II</a:t>
            </a:r>
            <a:r>
              <a:rPr lang="en-US" altLang="en-US" b="1">
                <a:solidFill>
                  <a:srgbClr val="000000"/>
                </a:solidFill>
                <a:effectLst>
                  <a:outerShdw blurRad="38100" dist="38100" dir="2700000" algn="tl">
                    <a:srgbClr val="C0C0C0"/>
                  </a:outerShdw>
                </a:effectLst>
              </a:rPr>
              <a:t>, the centromeres of sister chromatids separate and the separate sisters travel toward opposite poles. </a:t>
            </a:r>
          </a:p>
        </p:txBody>
      </p:sp>
      <p:grpSp>
        <p:nvGrpSpPr>
          <p:cNvPr id="2" name="Group 11"/>
          <p:cNvGrpSpPr>
            <a:grpSpLocks/>
          </p:cNvGrpSpPr>
          <p:nvPr/>
        </p:nvGrpSpPr>
        <p:grpSpPr bwMode="auto">
          <a:xfrm>
            <a:off x="2590800" y="3200400"/>
            <a:ext cx="2057400" cy="2667000"/>
            <a:chOff x="1632" y="2016"/>
            <a:chExt cx="1296" cy="1680"/>
          </a:xfrm>
        </p:grpSpPr>
        <p:sp>
          <p:nvSpPr>
            <p:cNvPr id="13321" name="AutoShape 9"/>
            <p:cNvSpPr>
              <a:spLocks noChangeArrowheads="1"/>
            </p:cNvSpPr>
            <p:nvPr/>
          </p:nvSpPr>
          <p:spPr bwMode="auto">
            <a:xfrm>
              <a:off x="1632" y="2016"/>
              <a:ext cx="1296" cy="240"/>
            </a:xfrm>
            <a:prstGeom prst="rightArrow">
              <a:avLst>
                <a:gd name="adj1" fmla="val 50000"/>
                <a:gd name="adj2" fmla="val 135000"/>
              </a:avLst>
            </a:prstGeom>
            <a:solidFill>
              <a:srgbClr val="FF0000"/>
            </a:solidFill>
            <a:ln w="9525">
              <a:solidFill>
                <a:srgbClr val="0000FF"/>
              </a:solidFill>
              <a:miter lim="800000"/>
              <a:headEnd/>
              <a:tailEnd/>
            </a:ln>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sp>
          <p:nvSpPr>
            <p:cNvPr id="13322" name="AutoShape 10"/>
            <p:cNvSpPr>
              <a:spLocks noChangeArrowheads="1"/>
            </p:cNvSpPr>
            <p:nvPr/>
          </p:nvSpPr>
          <p:spPr bwMode="auto">
            <a:xfrm>
              <a:off x="1632" y="3456"/>
              <a:ext cx="1296" cy="240"/>
            </a:xfrm>
            <a:prstGeom prst="rightArrow">
              <a:avLst>
                <a:gd name="adj1" fmla="val 50000"/>
                <a:gd name="adj2" fmla="val 135000"/>
              </a:avLst>
            </a:prstGeom>
            <a:solidFill>
              <a:srgbClr val="FF0000"/>
            </a:solidFill>
            <a:ln w="9525">
              <a:solidFill>
                <a:srgbClr val="0000FF"/>
              </a:solidFill>
              <a:miter lim="800000"/>
              <a:headEnd/>
              <a:tailEnd/>
            </a:ln>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grpSp>
    </p:spTree>
    <p:extLst>
      <p:ext uri="{BB962C8B-B14F-4D97-AF65-F5344CB8AC3E}">
        <p14:creationId xmlns:p14="http://schemas.microsoft.com/office/powerpoint/2010/main" val="13895365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530">
                                            <p:txEl>
                                              <p:pRg st="0" end="0"/>
                                            </p:txEl>
                                          </p:spTgt>
                                        </p:tgtEl>
                                        <p:attrNameLst>
                                          <p:attrName>style.visibility</p:attrName>
                                        </p:attrNameLst>
                                      </p:cBhvr>
                                      <p:to>
                                        <p:strVal val="visible"/>
                                      </p:to>
                                    </p:set>
                                    <p:animEffect transition="in" filter="wipe(left)">
                                      <p:cBhvr>
                                        <p:cTn id="7" dur="500"/>
                                        <p:tgtEl>
                                          <p:spTgt spid="22530">
                                            <p:txEl>
                                              <p:pRg st="0" end="0"/>
                                            </p:txEl>
                                          </p:spTgt>
                                        </p:tgtEl>
                                      </p:cBhvr>
                                    </p:animEffect>
                                  </p:childTnLst>
                                </p:cTn>
                              </p:par>
                            </p:childTnLst>
                          </p:cTn>
                        </p:par>
                        <p:par>
                          <p:cTn id="8" fill="hold" nodeType="afterGroup">
                            <p:stCondLst>
                              <p:cond delay="500"/>
                            </p:stCondLst>
                            <p:childTnLst>
                              <p:par>
                                <p:cTn id="9" presetID="23" presetClass="entr" presetSubtype="16" fill="hold" nodeType="afterEffect">
                                  <p:stCondLst>
                                    <p:cond delay="0"/>
                                  </p:stCondLst>
                                  <p:childTnLst>
                                    <p:set>
                                      <p:cBhvr>
                                        <p:cTn id="10" dur="1" fill="hold">
                                          <p:stCondLst>
                                            <p:cond delay="0"/>
                                          </p:stCondLst>
                                        </p:cTn>
                                        <p:tgtEl>
                                          <p:spTgt spid="22532"/>
                                        </p:tgtEl>
                                        <p:attrNameLst>
                                          <p:attrName>style.visibility</p:attrName>
                                        </p:attrNameLst>
                                      </p:cBhvr>
                                      <p:to>
                                        <p:strVal val="visible"/>
                                      </p:to>
                                    </p:set>
                                    <p:anim calcmode="lin" valueType="num">
                                      <p:cBhvr>
                                        <p:cTn id="11" dur="500" fill="hold"/>
                                        <p:tgtEl>
                                          <p:spTgt spid="22532"/>
                                        </p:tgtEl>
                                        <p:attrNameLst>
                                          <p:attrName>ppt_w</p:attrName>
                                        </p:attrNameLst>
                                      </p:cBhvr>
                                      <p:tavLst>
                                        <p:tav tm="0">
                                          <p:val>
                                            <p:fltVal val="0"/>
                                          </p:val>
                                        </p:tav>
                                        <p:tav tm="100000">
                                          <p:val>
                                            <p:strVal val="#ppt_w"/>
                                          </p:val>
                                        </p:tav>
                                      </p:tavLst>
                                    </p:anim>
                                    <p:anim calcmode="lin" valueType="num">
                                      <p:cBhvr>
                                        <p:cTn id="12" dur="500" fill="hold"/>
                                        <p:tgtEl>
                                          <p:spTgt spid="22532"/>
                                        </p:tgtEl>
                                        <p:attrNameLst>
                                          <p:attrName>ppt_h</p:attrName>
                                        </p:attrNameLst>
                                      </p:cBhvr>
                                      <p:tavLst>
                                        <p:tav tm="0">
                                          <p:val>
                                            <p:fltVal val="0"/>
                                          </p:val>
                                        </p:tav>
                                        <p:tav tm="100000">
                                          <p:val>
                                            <p:strVal val="#ppt_h"/>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2535"/>
                                        </p:tgtEl>
                                        <p:attrNameLst>
                                          <p:attrName>style.visibility</p:attrName>
                                        </p:attrNameLst>
                                      </p:cBhvr>
                                      <p:to>
                                        <p:strVal val="visible"/>
                                      </p:to>
                                    </p:set>
                                    <p:animEffect transition="in" filter="wipe(left)">
                                      <p:cBhvr>
                                        <p:cTn id="17" dur="500"/>
                                        <p:tgtEl>
                                          <p:spTgt spid="2253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wipe(left)">
                                      <p:cBhvr>
                                        <p:cTn id="22" dur="500"/>
                                        <p:tgtEl>
                                          <p:spTgt spid="2"/>
                                        </p:tgtEl>
                                      </p:cBhvr>
                                    </p:animEffect>
                                  </p:childTnLst>
                                </p:cTn>
                              </p:par>
                            </p:childTnLst>
                          </p:cTn>
                        </p:par>
                        <p:par>
                          <p:cTn id="23" fill="hold" nodeType="afterGroup">
                            <p:stCondLst>
                              <p:cond delay="500"/>
                            </p:stCondLst>
                            <p:childTnLst>
                              <p:par>
                                <p:cTn id="24" presetID="23" presetClass="entr" presetSubtype="16" fill="hold" nodeType="afterEffect">
                                  <p:stCondLst>
                                    <p:cond delay="0"/>
                                  </p:stCondLst>
                                  <p:childTnLst>
                                    <p:set>
                                      <p:cBhvr>
                                        <p:cTn id="25" dur="1" fill="hold">
                                          <p:stCondLst>
                                            <p:cond delay="0"/>
                                          </p:stCondLst>
                                        </p:cTn>
                                        <p:tgtEl>
                                          <p:spTgt spid="22534"/>
                                        </p:tgtEl>
                                        <p:attrNameLst>
                                          <p:attrName>style.visibility</p:attrName>
                                        </p:attrNameLst>
                                      </p:cBhvr>
                                      <p:to>
                                        <p:strVal val="visible"/>
                                      </p:to>
                                    </p:set>
                                    <p:anim calcmode="lin" valueType="num">
                                      <p:cBhvr>
                                        <p:cTn id="26" dur="500" fill="hold"/>
                                        <p:tgtEl>
                                          <p:spTgt spid="22534"/>
                                        </p:tgtEl>
                                        <p:attrNameLst>
                                          <p:attrName>ppt_w</p:attrName>
                                        </p:attrNameLst>
                                      </p:cBhvr>
                                      <p:tavLst>
                                        <p:tav tm="0">
                                          <p:val>
                                            <p:fltVal val="0"/>
                                          </p:val>
                                        </p:tav>
                                        <p:tav tm="100000">
                                          <p:val>
                                            <p:strVal val="#ppt_w"/>
                                          </p:val>
                                        </p:tav>
                                      </p:tavLst>
                                    </p:anim>
                                    <p:anim calcmode="lin" valueType="num">
                                      <p:cBhvr>
                                        <p:cTn id="27" dur="500" fill="hold"/>
                                        <p:tgtEl>
                                          <p:spTgt spid="2253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build="p"/>
      <p:bldP spid="22535"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fld id="{B8E38C84-D7F5-4470-A445-08B850CDC22A}" type="slidenum">
              <a:rPr lang="ar-SA" altLang="en-US" sz="1400" smtClean="0"/>
              <a:pPr eaLnBrk="1" hangingPunct="1">
                <a:spcBef>
                  <a:spcPct val="0"/>
                </a:spcBef>
                <a:buFontTx/>
                <a:buNone/>
              </a:pPr>
              <a:t>44</a:t>
            </a:fld>
            <a:endParaRPr lang="en-GB" altLang="en-US" sz="1400" smtClean="0"/>
          </a:p>
        </p:txBody>
      </p:sp>
      <p:sp>
        <p:nvSpPr>
          <p:cNvPr id="24578" name="Rectangle 2"/>
          <p:cNvSpPr>
            <a:spLocks noGrp="1" noChangeArrowheads="1"/>
          </p:cNvSpPr>
          <p:nvPr>
            <p:ph type="body" idx="1"/>
          </p:nvPr>
        </p:nvSpPr>
        <p:spPr>
          <a:xfrm>
            <a:off x="533400" y="1736725"/>
            <a:ext cx="5334000" cy="2835275"/>
          </a:xfrm>
        </p:spPr>
        <p:txBody>
          <a:bodyPr>
            <a:spAutoFit/>
          </a:bodyPr>
          <a:lstStyle/>
          <a:p>
            <a:pPr eaLnBrk="1" hangingPunct="1">
              <a:buClr>
                <a:srgbClr val="339933"/>
              </a:buClr>
              <a:buFontTx/>
              <a:buNone/>
              <a:tabLst>
                <a:tab pos="2743200" algn="l"/>
              </a:tabLst>
              <a:defRPr/>
            </a:pPr>
            <a:r>
              <a:rPr lang="en-US" altLang="en-US" sz="2400" b="1" smtClean="0">
                <a:solidFill>
                  <a:srgbClr val="0000FF"/>
                </a:solidFill>
                <a:effectLst>
                  <a:outerShdw blurRad="38100" dist="38100" dir="2700000" algn="tl">
                    <a:srgbClr val="C0C0C0"/>
                  </a:outerShdw>
                </a:effectLst>
              </a:rPr>
              <a:t>4)- Telophase </a:t>
            </a:r>
            <a:r>
              <a:rPr lang="en-US" altLang="en-US" sz="2400" b="1" smtClean="0">
                <a:solidFill>
                  <a:srgbClr val="0000FF"/>
                </a:solidFill>
                <a:effectLst>
                  <a:outerShdw blurRad="38100" dist="38100" dir="2700000" algn="tl">
                    <a:srgbClr val="C0C0C0"/>
                  </a:outerShdw>
                </a:effectLst>
                <a:latin typeface="Times New Roman" pitchFamily="18" charset="0"/>
                <a:cs typeface="Times New Roman" pitchFamily="18" charset="0"/>
              </a:rPr>
              <a:t>II</a:t>
            </a:r>
            <a:r>
              <a:rPr lang="en-US" altLang="en-US" sz="2000" b="1" smtClean="0">
                <a:solidFill>
                  <a:srgbClr val="000000"/>
                </a:solidFill>
                <a:effectLst>
                  <a:outerShdw blurRad="38100" dist="38100" dir="2700000" algn="tl">
                    <a:srgbClr val="C0C0C0"/>
                  </a:outerShdw>
                </a:effectLst>
              </a:rPr>
              <a:t>, separated sister chromatids arrive at opposite poles.</a:t>
            </a:r>
          </a:p>
          <a:p>
            <a:pPr lvl="1" eaLnBrk="1" hangingPunct="1">
              <a:buClr>
                <a:srgbClr val="339933"/>
              </a:buClr>
              <a:tabLst>
                <a:tab pos="2743200" algn="l"/>
              </a:tabLst>
              <a:defRPr/>
            </a:pPr>
            <a:r>
              <a:rPr lang="en-US" altLang="en-US" sz="1800" b="1" smtClean="0">
                <a:solidFill>
                  <a:srgbClr val="000000"/>
                </a:solidFill>
                <a:effectLst>
                  <a:outerShdw blurRad="38100" dist="38100" dir="2700000" algn="tl">
                    <a:srgbClr val="C0C0C0"/>
                  </a:outerShdw>
                </a:effectLst>
              </a:rPr>
              <a:t>Nuclei form around the chromatids.</a:t>
            </a:r>
          </a:p>
          <a:p>
            <a:pPr lvl="1" eaLnBrk="1" hangingPunct="1">
              <a:buClr>
                <a:srgbClr val="339933"/>
              </a:buClr>
              <a:buFontTx/>
              <a:buNone/>
              <a:tabLst>
                <a:tab pos="2743200" algn="l"/>
              </a:tabLst>
              <a:defRPr/>
            </a:pPr>
            <a:endParaRPr lang="en-US" altLang="en-US" sz="1800" b="1" smtClean="0">
              <a:solidFill>
                <a:srgbClr val="000000"/>
              </a:solidFill>
              <a:effectLst>
                <a:outerShdw blurRad="38100" dist="38100" dir="2700000" algn="tl">
                  <a:srgbClr val="C0C0C0"/>
                </a:outerShdw>
              </a:effectLst>
            </a:endParaRPr>
          </a:p>
          <a:p>
            <a:pPr eaLnBrk="1" hangingPunct="1">
              <a:buClr>
                <a:srgbClr val="339933"/>
              </a:buClr>
              <a:tabLst>
                <a:tab pos="2743200" algn="l"/>
              </a:tabLst>
              <a:defRPr/>
            </a:pPr>
            <a:r>
              <a:rPr lang="en-US" altLang="en-US" sz="2400" b="1" u="sng" smtClean="0">
                <a:solidFill>
                  <a:srgbClr val="FF0000"/>
                </a:solidFill>
                <a:effectLst>
                  <a:outerShdw blurRad="38100" dist="38100" dir="2700000" algn="tl">
                    <a:srgbClr val="C0C0C0"/>
                  </a:outerShdw>
                </a:effectLst>
              </a:rPr>
              <a:t>Cytokinesis</a:t>
            </a:r>
            <a:r>
              <a:rPr lang="en-US" altLang="en-US" sz="2000" b="1" smtClean="0">
                <a:solidFill>
                  <a:srgbClr val="000000"/>
                </a:solidFill>
                <a:effectLst>
                  <a:outerShdw blurRad="38100" dist="38100" dir="2700000" algn="tl">
                    <a:srgbClr val="C0C0C0"/>
                  </a:outerShdw>
                </a:effectLst>
              </a:rPr>
              <a:t> separates the cytoplasm.</a:t>
            </a:r>
          </a:p>
          <a:p>
            <a:pPr eaLnBrk="1" hangingPunct="1">
              <a:buClr>
                <a:srgbClr val="339933"/>
              </a:buClr>
              <a:tabLst>
                <a:tab pos="2743200" algn="l"/>
              </a:tabLst>
              <a:defRPr/>
            </a:pPr>
            <a:r>
              <a:rPr lang="en-US" altLang="en-US" sz="2000" b="1" smtClean="0">
                <a:solidFill>
                  <a:srgbClr val="000000"/>
                </a:solidFill>
                <a:effectLst>
                  <a:outerShdw blurRad="38100" dist="38100" dir="2700000" algn="tl">
                    <a:srgbClr val="C0C0C0"/>
                  </a:outerShdw>
                </a:effectLst>
              </a:rPr>
              <a:t>At the end of meiosis, there are four haploid daughter cells.</a:t>
            </a:r>
          </a:p>
        </p:txBody>
      </p:sp>
      <p:pic>
        <p:nvPicPr>
          <p:cNvPr id="14340" name="Picture 4"/>
          <p:cNvPicPr>
            <a:picLocks noChangeAspect="1" noChangeArrowheads="1"/>
          </p:cNvPicPr>
          <p:nvPr/>
        </p:nvPicPr>
        <p:blipFill>
          <a:blip r:embed="rId2">
            <a:extLst>
              <a:ext uri="{28A0092B-C50C-407E-A947-70E740481C1C}">
                <a14:useLocalDpi xmlns:a14="http://schemas.microsoft.com/office/drawing/2010/main" val="0"/>
              </a:ext>
            </a:extLst>
          </a:blip>
          <a:srcRect l="81642" t="23946" r="357" b="13991"/>
          <a:stretch>
            <a:fillRect/>
          </a:stretch>
        </p:blipFill>
        <p:spPr bwMode="auto">
          <a:xfrm>
            <a:off x="6450013" y="76200"/>
            <a:ext cx="2693987" cy="624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1" name="Rectangle 5"/>
          <p:cNvSpPr>
            <a:spLocks noChangeArrowheads="1"/>
          </p:cNvSpPr>
          <p:nvPr/>
        </p:nvSpPr>
        <p:spPr bwMode="auto">
          <a:xfrm>
            <a:off x="7391400" y="6561138"/>
            <a:ext cx="785813" cy="29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spcBef>
                <a:spcPct val="0"/>
              </a:spcBef>
              <a:buFontTx/>
              <a:buNone/>
            </a:pPr>
            <a:r>
              <a:rPr lang="en-US" altLang="en-US" sz="1300" b="1">
                <a:latin typeface="Times" charset="0"/>
              </a:rPr>
              <a:t>Fig. 13.7</a:t>
            </a:r>
          </a:p>
        </p:txBody>
      </p:sp>
      <p:sp>
        <p:nvSpPr>
          <p:cNvPr id="14342" name="AutoShape 6">
            <a:hlinkClick r:id="rId3" action="ppaction://hlinkfile" highlightClick="1"/>
          </p:cNvPr>
          <p:cNvSpPr>
            <a:spLocks noChangeArrowheads="1"/>
          </p:cNvSpPr>
          <p:nvPr/>
        </p:nvSpPr>
        <p:spPr bwMode="auto">
          <a:xfrm>
            <a:off x="2667000" y="5105400"/>
            <a:ext cx="1752600" cy="914400"/>
          </a:xfrm>
          <a:prstGeom prst="actionButtonForwardNext">
            <a:avLst/>
          </a:prstGeom>
          <a:solidFill>
            <a:srgbClr val="FFFF00"/>
          </a:solidFill>
          <a:ln w="9525">
            <a:solidFill>
              <a:srgbClr val="0000FF"/>
            </a:solidFill>
            <a:miter lim="800000"/>
            <a:headEnd/>
            <a:tailEnd/>
          </a:ln>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spTree>
    <p:extLst>
      <p:ext uri="{BB962C8B-B14F-4D97-AF65-F5344CB8AC3E}">
        <p14:creationId xmlns:p14="http://schemas.microsoft.com/office/powerpoint/2010/main" val="1682230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fld id="{9F2886AA-37C7-4751-8601-9F414184EE99}" type="slidenum">
              <a:rPr lang="ar-SA" altLang="en-US" sz="1400" smtClean="0"/>
              <a:pPr eaLnBrk="1" hangingPunct="1">
                <a:spcBef>
                  <a:spcPct val="0"/>
                </a:spcBef>
                <a:buFontTx/>
                <a:buNone/>
              </a:pPr>
              <a:t>45</a:t>
            </a:fld>
            <a:endParaRPr lang="en-GB" altLang="en-US" sz="1400" smtClean="0"/>
          </a:p>
        </p:txBody>
      </p:sp>
      <p:grpSp>
        <p:nvGrpSpPr>
          <p:cNvPr id="2" name="Group 2"/>
          <p:cNvGrpSpPr>
            <a:grpSpLocks/>
          </p:cNvGrpSpPr>
          <p:nvPr/>
        </p:nvGrpSpPr>
        <p:grpSpPr bwMode="auto">
          <a:xfrm>
            <a:off x="6184900" y="1600200"/>
            <a:ext cx="673100" cy="3338513"/>
            <a:chOff x="3896" y="1056"/>
            <a:chExt cx="424" cy="2103"/>
          </a:xfrm>
        </p:grpSpPr>
        <p:grpSp>
          <p:nvGrpSpPr>
            <p:cNvPr id="15381" name="Group 3"/>
            <p:cNvGrpSpPr>
              <a:grpSpLocks/>
            </p:cNvGrpSpPr>
            <p:nvPr/>
          </p:nvGrpSpPr>
          <p:grpSpPr bwMode="auto">
            <a:xfrm>
              <a:off x="3896" y="1343"/>
              <a:ext cx="202" cy="1816"/>
              <a:chOff x="3896" y="1343"/>
              <a:chExt cx="202" cy="1816"/>
            </a:xfrm>
          </p:grpSpPr>
          <p:sp>
            <p:nvSpPr>
              <p:cNvPr id="15386" name="AutoShape 4"/>
              <p:cNvSpPr>
                <a:spLocks noChangeArrowheads="1"/>
              </p:cNvSpPr>
              <p:nvPr/>
            </p:nvSpPr>
            <p:spPr bwMode="auto">
              <a:xfrm rot="-5114182">
                <a:off x="3464" y="2535"/>
                <a:ext cx="1056" cy="192"/>
              </a:xfrm>
              <a:prstGeom prst="roundRect">
                <a:avLst>
                  <a:gd name="adj" fmla="val 50000"/>
                </a:avLst>
              </a:prstGeom>
              <a:gradFill rotWithShape="1">
                <a:gsLst>
                  <a:gs pos="0">
                    <a:srgbClr val="000039"/>
                  </a:gs>
                  <a:gs pos="50000">
                    <a:srgbClr val="0000FF"/>
                  </a:gs>
                  <a:gs pos="100000">
                    <a:srgbClr val="000039"/>
                  </a:gs>
                </a:gsLst>
                <a:lin ang="5400000" scaled="1"/>
              </a:gradFill>
              <a:ln w="9525">
                <a:solidFill>
                  <a:schemeClr val="tx1"/>
                </a:solidFill>
                <a:round/>
                <a:headEnd/>
                <a:tailEnd/>
              </a:ln>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sp>
            <p:nvSpPr>
              <p:cNvPr id="15387" name="AutoShape 5"/>
              <p:cNvSpPr>
                <a:spLocks noChangeArrowheads="1"/>
              </p:cNvSpPr>
              <p:nvPr/>
            </p:nvSpPr>
            <p:spPr bwMode="auto">
              <a:xfrm rot="-5650226">
                <a:off x="3618" y="1631"/>
                <a:ext cx="767" cy="192"/>
              </a:xfrm>
              <a:prstGeom prst="roundRect">
                <a:avLst>
                  <a:gd name="adj" fmla="val 50000"/>
                </a:avLst>
              </a:prstGeom>
              <a:gradFill rotWithShape="1">
                <a:gsLst>
                  <a:gs pos="0">
                    <a:srgbClr val="000039"/>
                  </a:gs>
                  <a:gs pos="50000">
                    <a:srgbClr val="0000FF"/>
                  </a:gs>
                  <a:gs pos="100000">
                    <a:srgbClr val="000039"/>
                  </a:gs>
                </a:gsLst>
                <a:lin ang="5400000" scaled="1"/>
              </a:gradFill>
              <a:ln w="9525">
                <a:solidFill>
                  <a:schemeClr val="tx1"/>
                </a:solidFill>
                <a:round/>
                <a:headEnd/>
                <a:tailEnd/>
              </a:ln>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sp>
            <p:nvSpPr>
              <p:cNvPr id="15388" name="Rectangle 6"/>
              <p:cNvSpPr>
                <a:spLocks noChangeArrowheads="1"/>
              </p:cNvSpPr>
              <p:nvPr/>
            </p:nvSpPr>
            <p:spPr bwMode="auto">
              <a:xfrm rot="-5400000">
                <a:off x="3880" y="2055"/>
                <a:ext cx="288" cy="96"/>
              </a:xfrm>
              <a:prstGeom prst="rect">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grpSp>
        <p:grpSp>
          <p:nvGrpSpPr>
            <p:cNvPr id="15382" name="Group 7"/>
            <p:cNvGrpSpPr>
              <a:grpSpLocks/>
            </p:cNvGrpSpPr>
            <p:nvPr/>
          </p:nvGrpSpPr>
          <p:grpSpPr bwMode="auto">
            <a:xfrm rot="-5400000">
              <a:off x="3176" y="2008"/>
              <a:ext cx="2096" cy="192"/>
              <a:chOff x="2032" y="2304"/>
              <a:chExt cx="2096" cy="192"/>
            </a:xfrm>
          </p:grpSpPr>
          <p:sp>
            <p:nvSpPr>
              <p:cNvPr id="15383" name="AutoShape 8"/>
              <p:cNvSpPr>
                <a:spLocks noChangeArrowheads="1"/>
              </p:cNvSpPr>
              <p:nvPr/>
            </p:nvSpPr>
            <p:spPr bwMode="auto">
              <a:xfrm rot="-392198">
                <a:off x="2032" y="2304"/>
                <a:ext cx="1056" cy="192"/>
              </a:xfrm>
              <a:prstGeom prst="roundRect">
                <a:avLst>
                  <a:gd name="adj" fmla="val 50000"/>
                </a:avLst>
              </a:prstGeom>
              <a:gradFill rotWithShape="1">
                <a:gsLst>
                  <a:gs pos="0">
                    <a:srgbClr val="000039"/>
                  </a:gs>
                  <a:gs pos="50000">
                    <a:srgbClr val="0000FF"/>
                  </a:gs>
                  <a:gs pos="100000">
                    <a:srgbClr val="000039"/>
                  </a:gs>
                </a:gsLst>
                <a:lin ang="5400000" scaled="1"/>
              </a:gradFill>
              <a:ln w="9525">
                <a:solidFill>
                  <a:schemeClr val="tx1"/>
                </a:solidFill>
                <a:round/>
                <a:headEnd/>
                <a:tailEnd/>
              </a:ln>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sp>
            <p:nvSpPr>
              <p:cNvPr id="15384" name="AutoShape 9"/>
              <p:cNvSpPr>
                <a:spLocks noChangeArrowheads="1"/>
              </p:cNvSpPr>
              <p:nvPr/>
            </p:nvSpPr>
            <p:spPr bwMode="auto">
              <a:xfrm rot="321349">
                <a:off x="3072" y="2304"/>
                <a:ext cx="1056" cy="192"/>
              </a:xfrm>
              <a:prstGeom prst="roundRect">
                <a:avLst>
                  <a:gd name="adj" fmla="val 50000"/>
                </a:avLst>
              </a:prstGeom>
              <a:gradFill rotWithShape="1">
                <a:gsLst>
                  <a:gs pos="0">
                    <a:srgbClr val="000039"/>
                  </a:gs>
                  <a:gs pos="50000">
                    <a:srgbClr val="0000FF"/>
                  </a:gs>
                  <a:gs pos="100000">
                    <a:srgbClr val="000039"/>
                  </a:gs>
                </a:gsLst>
                <a:lin ang="5400000" scaled="1"/>
              </a:gradFill>
              <a:ln w="9525">
                <a:solidFill>
                  <a:schemeClr val="tx1"/>
                </a:solidFill>
                <a:round/>
                <a:headEnd/>
                <a:tailEnd/>
              </a:ln>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sp>
            <p:nvSpPr>
              <p:cNvPr id="15385" name="Rectangle 10"/>
              <p:cNvSpPr>
                <a:spLocks noChangeArrowheads="1"/>
              </p:cNvSpPr>
              <p:nvPr/>
            </p:nvSpPr>
            <p:spPr bwMode="auto">
              <a:xfrm>
                <a:off x="2936" y="2312"/>
                <a:ext cx="288" cy="96"/>
              </a:xfrm>
              <a:prstGeom prst="rect">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grpSp>
      </p:grpSp>
      <p:sp>
        <p:nvSpPr>
          <p:cNvPr id="39947" name="AutoShape 11"/>
          <p:cNvSpPr>
            <a:spLocks noChangeArrowheads="1"/>
          </p:cNvSpPr>
          <p:nvPr/>
        </p:nvSpPr>
        <p:spPr bwMode="auto">
          <a:xfrm rot="-4902171">
            <a:off x="6019800" y="1778000"/>
            <a:ext cx="609600" cy="304800"/>
          </a:xfrm>
          <a:prstGeom prst="roundRect">
            <a:avLst>
              <a:gd name="adj" fmla="val 50000"/>
            </a:avLst>
          </a:prstGeom>
          <a:gradFill rotWithShape="1">
            <a:gsLst>
              <a:gs pos="0">
                <a:srgbClr val="000051"/>
              </a:gs>
              <a:gs pos="50000">
                <a:srgbClr val="0000FF"/>
              </a:gs>
              <a:gs pos="100000">
                <a:srgbClr val="00005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grpSp>
        <p:nvGrpSpPr>
          <p:cNvPr id="15365" name="Group 12"/>
          <p:cNvGrpSpPr>
            <a:grpSpLocks/>
          </p:cNvGrpSpPr>
          <p:nvPr/>
        </p:nvGrpSpPr>
        <p:grpSpPr bwMode="auto">
          <a:xfrm>
            <a:off x="2286000" y="1600200"/>
            <a:ext cx="609600" cy="3403600"/>
            <a:chOff x="1440" y="1008"/>
            <a:chExt cx="384" cy="2144"/>
          </a:xfrm>
        </p:grpSpPr>
        <p:grpSp>
          <p:nvGrpSpPr>
            <p:cNvPr id="15373" name="Group 13"/>
            <p:cNvGrpSpPr>
              <a:grpSpLocks/>
            </p:cNvGrpSpPr>
            <p:nvPr/>
          </p:nvGrpSpPr>
          <p:grpSpPr bwMode="auto">
            <a:xfrm rot="-5400000">
              <a:off x="484" y="1964"/>
              <a:ext cx="2104" cy="192"/>
              <a:chOff x="2016" y="1920"/>
              <a:chExt cx="2104" cy="192"/>
            </a:xfrm>
          </p:grpSpPr>
          <p:sp>
            <p:nvSpPr>
              <p:cNvPr id="15378" name="AutoShape 14"/>
              <p:cNvSpPr>
                <a:spLocks noChangeArrowheads="1"/>
              </p:cNvSpPr>
              <p:nvPr/>
            </p:nvSpPr>
            <p:spPr bwMode="auto">
              <a:xfrm rot="285818">
                <a:off x="2016" y="1920"/>
                <a:ext cx="1056" cy="192"/>
              </a:xfrm>
              <a:prstGeom prst="roundRect">
                <a:avLst>
                  <a:gd name="adj" fmla="val 50000"/>
                </a:avLst>
              </a:prstGeom>
              <a:gradFill rotWithShape="1">
                <a:gsLst>
                  <a:gs pos="0">
                    <a:srgbClr val="FF00FF"/>
                  </a:gs>
                  <a:gs pos="100000">
                    <a:srgbClr val="760076"/>
                  </a:gs>
                </a:gsLst>
                <a:lin ang="5400000" scaled="1"/>
              </a:gradFill>
              <a:ln w="9525">
                <a:solidFill>
                  <a:schemeClr val="tx1"/>
                </a:solidFill>
                <a:round/>
                <a:headEnd/>
                <a:tailEnd/>
              </a:ln>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sp>
            <p:nvSpPr>
              <p:cNvPr id="15379" name="AutoShape 15"/>
              <p:cNvSpPr>
                <a:spLocks noChangeArrowheads="1"/>
              </p:cNvSpPr>
              <p:nvPr/>
            </p:nvSpPr>
            <p:spPr bwMode="auto">
              <a:xfrm rot="-250226">
                <a:off x="3064" y="1920"/>
                <a:ext cx="1056" cy="192"/>
              </a:xfrm>
              <a:prstGeom prst="roundRect">
                <a:avLst>
                  <a:gd name="adj" fmla="val 50000"/>
                </a:avLst>
              </a:prstGeom>
              <a:gradFill rotWithShape="1">
                <a:gsLst>
                  <a:gs pos="0">
                    <a:srgbClr val="FF00FF"/>
                  </a:gs>
                  <a:gs pos="100000">
                    <a:srgbClr val="760076"/>
                  </a:gs>
                </a:gsLst>
                <a:lin ang="5400000" scaled="1"/>
              </a:gradFill>
              <a:ln w="9525">
                <a:solidFill>
                  <a:schemeClr val="tx1"/>
                </a:solidFill>
                <a:round/>
                <a:headEnd/>
                <a:tailEnd/>
              </a:ln>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sp>
            <p:nvSpPr>
              <p:cNvPr id="15380" name="Rectangle 16"/>
              <p:cNvSpPr>
                <a:spLocks noChangeArrowheads="1"/>
              </p:cNvSpPr>
              <p:nvPr/>
            </p:nvSpPr>
            <p:spPr bwMode="auto">
              <a:xfrm>
                <a:off x="2928" y="2000"/>
                <a:ext cx="288" cy="96"/>
              </a:xfrm>
              <a:prstGeom prst="rect">
                <a:avLst/>
              </a:prstGeom>
              <a:gradFill rotWithShape="1">
                <a:gsLst>
                  <a:gs pos="0">
                    <a:srgbClr val="FF00FF"/>
                  </a:gs>
                  <a:gs pos="100000">
                    <a:srgbClr val="760076"/>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grpSp>
        <p:grpSp>
          <p:nvGrpSpPr>
            <p:cNvPr id="15374" name="Group 17"/>
            <p:cNvGrpSpPr>
              <a:grpSpLocks/>
            </p:cNvGrpSpPr>
            <p:nvPr/>
          </p:nvGrpSpPr>
          <p:grpSpPr bwMode="auto">
            <a:xfrm>
              <a:off x="1620" y="1295"/>
              <a:ext cx="204" cy="1857"/>
              <a:chOff x="1620" y="1295"/>
              <a:chExt cx="204" cy="1857"/>
            </a:xfrm>
          </p:grpSpPr>
          <p:sp>
            <p:nvSpPr>
              <p:cNvPr id="15375" name="AutoShape 18"/>
              <p:cNvSpPr>
                <a:spLocks noChangeArrowheads="1"/>
              </p:cNvSpPr>
              <p:nvPr/>
            </p:nvSpPr>
            <p:spPr bwMode="auto">
              <a:xfrm rot="-5792197">
                <a:off x="1200" y="2528"/>
                <a:ext cx="1056" cy="192"/>
              </a:xfrm>
              <a:prstGeom prst="roundRect">
                <a:avLst>
                  <a:gd name="adj" fmla="val 50000"/>
                </a:avLst>
              </a:prstGeom>
              <a:gradFill rotWithShape="1">
                <a:gsLst>
                  <a:gs pos="0">
                    <a:srgbClr val="590059"/>
                  </a:gs>
                  <a:gs pos="50000">
                    <a:srgbClr val="FF00FF"/>
                  </a:gs>
                  <a:gs pos="100000">
                    <a:srgbClr val="590059"/>
                  </a:gs>
                </a:gsLst>
                <a:lin ang="5400000" scaled="1"/>
              </a:gradFill>
              <a:ln w="9525">
                <a:solidFill>
                  <a:schemeClr val="tx1"/>
                </a:solidFill>
                <a:round/>
                <a:headEnd/>
                <a:tailEnd/>
              </a:ln>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sp>
            <p:nvSpPr>
              <p:cNvPr id="15376" name="AutoShape 19"/>
              <p:cNvSpPr>
                <a:spLocks noChangeArrowheads="1"/>
              </p:cNvSpPr>
              <p:nvPr/>
            </p:nvSpPr>
            <p:spPr bwMode="auto">
              <a:xfrm rot="-5078650">
                <a:off x="1308" y="1607"/>
                <a:ext cx="816" cy="192"/>
              </a:xfrm>
              <a:prstGeom prst="roundRect">
                <a:avLst>
                  <a:gd name="adj" fmla="val 50000"/>
                </a:avLst>
              </a:prstGeom>
              <a:gradFill rotWithShape="1">
                <a:gsLst>
                  <a:gs pos="0">
                    <a:srgbClr val="590059"/>
                  </a:gs>
                  <a:gs pos="50000">
                    <a:srgbClr val="FF00FF"/>
                  </a:gs>
                  <a:gs pos="100000">
                    <a:srgbClr val="590059"/>
                  </a:gs>
                </a:gsLst>
                <a:lin ang="5400000" scaled="1"/>
              </a:gradFill>
              <a:ln w="9525">
                <a:solidFill>
                  <a:schemeClr val="tx1"/>
                </a:solidFill>
                <a:round/>
                <a:headEnd/>
                <a:tailEnd/>
              </a:ln>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sp>
            <p:nvSpPr>
              <p:cNvPr id="15377" name="Rectangle 20"/>
              <p:cNvSpPr>
                <a:spLocks noChangeArrowheads="1"/>
              </p:cNvSpPr>
              <p:nvPr/>
            </p:nvSpPr>
            <p:spPr bwMode="auto">
              <a:xfrm rot="-5400000">
                <a:off x="1544" y="2056"/>
                <a:ext cx="288" cy="96"/>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grpSp>
      </p:grpSp>
      <p:sp>
        <p:nvSpPr>
          <p:cNvPr id="39957" name="AutoShape 21"/>
          <p:cNvSpPr>
            <a:spLocks noChangeArrowheads="1"/>
          </p:cNvSpPr>
          <p:nvPr/>
        </p:nvSpPr>
        <p:spPr bwMode="auto">
          <a:xfrm rot="-5400000">
            <a:off x="2489200" y="1752600"/>
            <a:ext cx="609600" cy="304800"/>
          </a:xfrm>
          <a:prstGeom prst="roundRect">
            <a:avLst>
              <a:gd name="adj" fmla="val 50000"/>
            </a:avLst>
          </a:prstGeom>
          <a:gradFill rotWithShape="1">
            <a:gsLst>
              <a:gs pos="0">
                <a:srgbClr val="590059"/>
              </a:gs>
              <a:gs pos="50000">
                <a:srgbClr val="FF00FF"/>
              </a:gs>
              <a:gs pos="100000">
                <a:srgbClr val="590059"/>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sp>
        <p:nvSpPr>
          <p:cNvPr id="39958" name="Rectangle 22"/>
          <p:cNvSpPr>
            <a:spLocks noChangeArrowheads="1"/>
          </p:cNvSpPr>
          <p:nvPr/>
        </p:nvSpPr>
        <p:spPr bwMode="auto">
          <a:xfrm>
            <a:off x="2209800" y="76200"/>
            <a:ext cx="4724400" cy="715963"/>
          </a:xfrm>
          <a:prstGeom prst="rect">
            <a:avLst/>
          </a:prstGeom>
          <a:noFill/>
          <a:ln w="9525">
            <a:noFill/>
            <a:miter lim="800000"/>
            <a:headEnd/>
            <a:tailEnd/>
          </a:ln>
          <a:effectLst/>
        </p:spPr>
        <p:txBody>
          <a:bodyPr anchor="ctr"/>
          <a:lstStyle/>
          <a:p>
            <a:pPr algn="ctr">
              <a:defRPr/>
            </a:pPr>
            <a:r>
              <a:rPr lang="en-GB" sz="4000" b="1" u="sng">
                <a:solidFill>
                  <a:srgbClr val="0000FF"/>
                </a:solidFill>
                <a:effectLst>
                  <a:outerShdw blurRad="38100" dist="38100" dir="2700000" algn="tl">
                    <a:srgbClr val="C0C0C0"/>
                  </a:outerShdw>
                </a:effectLst>
              </a:rPr>
              <a:t>Crossing over</a:t>
            </a:r>
          </a:p>
        </p:txBody>
      </p:sp>
      <p:sp>
        <p:nvSpPr>
          <p:cNvPr id="39959" name="Rectangle 23"/>
          <p:cNvSpPr>
            <a:spLocks noChangeArrowheads="1"/>
          </p:cNvSpPr>
          <p:nvPr/>
        </p:nvSpPr>
        <p:spPr bwMode="auto">
          <a:xfrm>
            <a:off x="2286000" y="5143500"/>
            <a:ext cx="5030788" cy="884238"/>
          </a:xfrm>
          <a:prstGeom prst="rect">
            <a:avLst/>
          </a:prstGeom>
          <a:noFill/>
          <a:ln w="9525">
            <a:noFill/>
            <a:miter lim="800000"/>
            <a:headEnd/>
            <a:tailEnd/>
          </a:ln>
          <a:effectLst/>
        </p:spPr>
        <p:txBody>
          <a:bodyPr wrap="none">
            <a:spAutoFit/>
          </a:bodyPr>
          <a:lstStyle/>
          <a:p>
            <a:pPr algn="ctr">
              <a:defRPr/>
            </a:pPr>
            <a:r>
              <a:rPr lang="en-GB" sz="2800" b="1">
                <a:effectLst>
                  <a:outerShdw blurRad="38100" dist="38100" dir="2700000" algn="tl">
                    <a:srgbClr val="C0C0C0"/>
                  </a:outerShdw>
                </a:effectLst>
              </a:rPr>
              <a:t>Recombinant Chromosomes</a:t>
            </a:r>
          </a:p>
          <a:p>
            <a:pPr algn="ctr">
              <a:defRPr/>
            </a:pPr>
            <a:r>
              <a:rPr lang="ar-EG" sz="2400"/>
              <a:t>صبغيات مختلطة</a:t>
            </a:r>
            <a:endParaRPr lang="en-GB" sz="2400"/>
          </a:p>
        </p:txBody>
      </p:sp>
      <p:grpSp>
        <p:nvGrpSpPr>
          <p:cNvPr id="8" name="Group 24"/>
          <p:cNvGrpSpPr>
            <a:grpSpLocks/>
          </p:cNvGrpSpPr>
          <p:nvPr/>
        </p:nvGrpSpPr>
        <p:grpSpPr bwMode="auto">
          <a:xfrm>
            <a:off x="609600" y="838200"/>
            <a:ext cx="1981200" cy="762000"/>
            <a:chOff x="384" y="528"/>
            <a:chExt cx="1248" cy="480"/>
          </a:xfrm>
        </p:grpSpPr>
        <p:sp>
          <p:nvSpPr>
            <p:cNvPr id="15371" name="Text Box 25"/>
            <p:cNvSpPr txBox="1">
              <a:spLocks noChangeArrowheads="1"/>
            </p:cNvSpPr>
            <p:nvPr/>
          </p:nvSpPr>
          <p:spPr bwMode="auto">
            <a:xfrm>
              <a:off x="384" y="528"/>
              <a:ext cx="91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50000"/>
                </a:spcBef>
                <a:buFontTx/>
                <a:buNone/>
              </a:pPr>
              <a:r>
                <a:rPr lang="en-GB" altLang="en-US" sz="2000" b="1"/>
                <a:t>Chiasma</a:t>
              </a:r>
            </a:p>
          </p:txBody>
        </p:sp>
        <p:sp>
          <p:nvSpPr>
            <p:cNvPr id="15372" name="Line 26"/>
            <p:cNvSpPr>
              <a:spLocks noChangeShapeType="1"/>
            </p:cNvSpPr>
            <p:nvPr/>
          </p:nvSpPr>
          <p:spPr bwMode="auto">
            <a:xfrm>
              <a:off x="1248" y="672"/>
              <a:ext cx="384" cy="336"/>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15370" name="Text Box 27"/>
          <p:cNvSpPr txBox="1">
            <a:spLocks noChangeArrowheads="1"/>
          </p:cNvSpPr>
          <p:nvPr/>
        </p:nvSpPr>
        <p:spPr bwMode="auto">
          <a:xfrm>
            <a:off x="76200" y="6384925"/>
            <a:ext cx="2362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50000"/>
              </a:spcBef>
              <a:buFontTx/>
              <a:buNone/>
            </a:pPr>
            <a:r>
              <a:rPr lang="en-GB" altLang="en-US" sz="1800"/>
              <a:t>Fig. 13.10, Page 244</a:t>
            </a:r>
          </a:p>
        </p:txBody>
      </p:sp>
    </p:spTree>
    <p:extLst>
      <p:ext uri="{BB962C8B-B14F-4D97-AF65-F5344CB8AC3E}">
        <p14:creationId xmlns:p14="http://schemas.microsoft.com/office/powerpoint/2010/main" val="13623048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0" presetClass="path" presetSubtype="0" accel="50000" decel="50000" fill="hold" nodeType="clickEffect">
                                  <p:stCondLst>
                                    <p:cond delay="0"/>
                                  </p:stCondLst>
                                  <p:childTnLst>
                                    <p:animMotion origin="layout" path="M 0.0 0.0 L -0.38333 0.0 " pathEditMode="relative" ptsTypes="AA">
                                      <p:cBhvr>
                                        <p:cTn id="6" dur="2000" fill="hold"/>
                                        <p:tgtEl>
                                          <p:spTgt spid="2"/>
                                        </p:tgtEl>
                                        <p:attrNameLst>
                                          <p:attrName>ppt_x</p:attrName>
                                          <p:attrName>ppt_y</p:attrName>
                                        </p:attrNameLst>
                                      </p:cBhvr>
                                    </p:animMotion>
                                  </p:childTnLst>
                                </p:cTn>
                              </p:par>
                              <p:par>
                                <p:cTn id="7" presetID="0" presetClass="path" presetSubtype="0" accel="50000" decel="50000" fill="hold" grpId="0" nodeType="withEffect">
                                  <p:stCondLst>
                                    <p:cond delay="0"/>
                                  </p:stCondLst>
                                  <p:childTnLst>
                                    <p:animMotion origin="layout" path="M 0.0 0.0 L -0.38333 0.0 " pathEditMode="relative" ptsTypes="AA">
                                      <p:cBhvr>
                                        <p:cTn id="8" dur="2000" fill="hold"/>
                                        <p:tgtEl>
                                          <p:spTgt spid="39947"/>
                                        </p:tgtEl>
                                        <p:attrNameLst>
                                          <p:attrName>ppt_x</p:attrName>
                                          <p:attrName>ppt_y</p:attrName>
                                        </p:attrNameLst>
                                      </p:cBhvr>
                                    </p:animMotion>
                                  </p:childTnLst>
                                </p:cTn>
                              </p:par>
                            </p:childTnLst>
                          </p:cTn>
                        </p:par>
                        <p:par>
                          <p:cTn id="9" fill="hold" nodeType="afterGroup">
                            <p:stCondLst>
                              <p:cond delay="2000"/>
                            </p:stCondLst>
                            <p:childTnLst>
                              <p:par>
                                <p:cTn id="10" presetID="22" presetClass="entr" presetSubtype="8"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0" presetClass="path" presetSubtype="0" accel="50000" decel="50000" fill="hold" nodeType="clickEffect">
                                  <p:stCondLst>
                                    <p:cond delay="0"/>
                                  </p:stCondLst>
                                  <p:childTnLst>
                                    <p:animMotion origin="layout" path="M -0.38333 1.51993E-6 L -0.01667 1.51993E-6 " pathEditMode="relative" ptsTypes="AA">
                                      <p:cBhvr>
                                        <p:cTn id="16" dur="2000" fill="hold"/>
                                        <p:tgtEl>
                                          <p:spTgt spid="2"/>
                                        </p:tgtEl>
                                        <p:attrNameLst>
                                          <p:attrName>ppt_x</p:attrName>
                                          <p:attrName>ppt_y</p:attrName>
                                        </p:attrNameLst>
                                      </p:cBhvr>
                                    </p:animMotion>
                                  </p:childTnLst>
                                </p:cTn>
                              </p:par>
                              <p:par>
                                <p:cTn id="17" presetID="0" presetClass="path" presetSubtype="0" accel="50000" decel="50000" fill="hold" grpId="0" nodeType="withEffect">
                                  <p:stCondLst>
                                    <p:cond delay="0"/>
                                  </p:stCondLst>
                                  <p:childTnLst>
                                    <p:animMotion origin="layout" path="M -3.33333E-6 0.01112 L 0.36667 0.00741 " pathEditMode="relative" rAng="0" ptsTypes="AA">
                                      <p:cBhvr>
                                        <p:cTn id="18" dur="2000" fill="hold"/>
                                        <p:tgtEl>
                                          <p:spTgt spid="39957"/>
                                        </p:tgtEl>
                                        <p:attrNameLst>
                                          <p:attrName>ppt_x</p:attrName>
                                          <p:attrName>ppt_y</p:attrName>
                                        </p:attrNameLst>
                                      </p:cBhvr>
                                      <p:rCtr x="18333" y="-185"/>
                                    </p:animMotion>
                                  </p:childTnLst>
                                </p:cTn>
                              </p:par>
                            </p:childTnLst>
                          </p:cTn>
                        </p:par>
                        <p:par>
                          <p:cTn id="19" fill="hold" nodeType="afterGroup">
                            <p:stCondLst>
                              <p:cond delay="2000"/>
                            </p:stCondLst>
                            <p:childTnLst>
                              <p:par>
                                <p:cTn id="20" presetID="23" presetClass="entr" presetSubtype="16" fill="hold" grpId="0" nodeType="afterEffect">
                                  <p:stCondLst>
                                    <p:cond delay="0"/>
                                  </p:stCondLst>
                                  <p:childTnLst>
                                    <p:set>
                                      <p:cBhvr>
                                        <p:cTn id="21" dur="1" fill="hold">
                                          <p:stCondLst>
                                            <p:cond delay="0"/>
                                          </p:stCondLst>
                                        </p:cTn>
                                        <p:tgtEl>
                                          <p:spTgt spid="39959"/>
                                        </p:tgtEl>
                                        <p:attrNameLst>
                                          <p:attrName>style.visibility</p:attrName>
                                        </p:attrNameLst>
                                      </p:cBhvr>
                                      <p:to>
                                        <p:strVal val="visible"/>
                                      </p:to>
                                    </p:set>
                                    <p:anim calcmode="lin" valueType="num">
                                      <p:cBhvr>
                                        <p:cTn id="22" dur="500" fill="hold"/>
                                        <p:tgtEl>
                                          <p:spTgt spid="39959"/>
                                        </p:tgtEl>
                                        <p:attrNameLst>
                                          <p:attrName>ppt_w</p:attrName>
                                        </p:attrNameLst>
                                      </p:cBhvr>
                                      <p:tavLst>
                                        <p:tav tm="0">
                                          <p:val>
                                            <p:fltVal val="0"/>
                                          </p:val>
                                        </p:tav>
                                        <p:tav tm="100000">
                                          <p:val>
                                            <p:strVal val="#ppt_w"/>
                                          </p:val>
                                        </p:tav>
                                      </p:tavLst>
                                    </p:anim>
                                    <p:anim calcmode="lin" valueType="num">
                                      <p:cBhvr>
                                        <p:cTn id="23" dur="500" fill="hold"/>
                                        <p:tgtEl>
                                          <p:spTgt spid="3995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7" grpId="0" animBg="1"/>
      <p:bldP spid="39957" grpId="0" animBg="1"/>
      <p:bldP spid="39959"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fld id="{34EEA225-59A0-437C-A999-E7AA72EB992F}" type="slidenum">
              <a:rPr lang="ar-SA" altLang="en-US" sz="1400" smtClean="0"/>
              <a:pPr eaLnBrk="1" hangingPunct="1">
                <a:spcBef>
                  <a:spcPct val="0"/>
                </a:spcBef>
                <a:buFontTx/>
                <a:buNone/>
              </a:pPr>
              <a:t>46</a:t>
            </a:fld>
            <a:endParaRPr lang="en-GB" altLang="en-US" sz="1400" smtClean="0"/>
          </a:p>
        </p:txBody>
      </p:sp>
      <p:sp>
        <p:nvSpPr>
          <p:cNvPr id="40962" name="Rectangle 2"/>
          <p:cNvSpPr>
            <a:spLocks noGrp="1" noChangeArrowheads="1"/>
          </p:cNvSpPr>
          <p:nvPr>
            <p:ph type="title"/>
          </p:nvPr>
        </p:nvSpPr>
        <p:spPr>
          <a:xfrm>
            <a:off x="2209800" y="76200"/>
            <a:ext cx="4724400" cy="715963"/>
          </a:xfrm>
        </p:spPr>
        <p:txBody>
          <a:bodyPr/>
          <a:lstStyle/>
          <a:p>
            <a:pPr eaLnBrk="1" hangingPunct="1">
              <a:defRPr/>
            </a:pPr>
            <a:r>
              <a:rPr lang="en-GB" sz="4000" b="1" u="sng" smtClean="0">
                <a:solidFill>
                  <a:srgbClr val="0000FF"/>
                </a:solidFill>
                <a:effectLst>
                  <a:outerShdw blurRad="38100" dist="38100" dir="2700000" algn="tl">
                    <a:srgbClr val="C0C0C0"/>
                  </a:outerShdw>
                </a:effectLst>
              </a:rPr>
              <a:t>Crossing over</a:t>
            </a:r>
          </a:p>
        </p:txBody>
      </p:sp>
      <p:sp>
        <p:nvSpPr>
          <p:cNvPr id="16388" name="Text Box 3"/>
          <p:cNvSpPr txBox="1">
            <a:spLocks noChangeArrowheads="1"/>
          </p:cNvSpPr>
          <p:nvPr/>
        </p:nvSpPr>
        <p:spPr bwMode="auto">
          <a:xfrm>
            <a:off x="7848600" y="76200"/>
            <a:ext cx="1219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50000"/>
              </a:spcBef>
              <a:buFontTx/>
              <a:buNone/>
            </a:pPr>
            <a:r>
              <a:rPr lang="en-GB" altLang="en-US" sz="1800"/>
              <a:t>Page 244</a:t>
            </a:r>
          </a:p>
        </p:txBody>
      </p:sp>
      <p:sp>
        <p:nvSpPr>
          <p:cNvPr id="40964" name="Text Box 4"/>
          <p:cNvSpPr txBox="1">
            <a:spLocks noChangeArrowheads="1"/>
          </p:cNvSpPr>
          <p:nvPr/>
        </p:nvSpPr>
        <p:spPr bwMode="auto">
          <a:xfrm>
            <a:off x="457200" y="1087438"/>
            <a:ext cx="8305800" cy="4932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50000"/>
              </a:spcBef>
              <a:buFontTx/>
              <a:buChar char="-"/>
            </a:pPr>
            <a:r>
              <a:rPr lang="en-GB" altLang="en-US" sz="2400" b="1"/>
              <a:t>Occurs during prophase </a:t>
            </a:r>
            <a:r>
              <a:rPr lang="en-GB" altLang="en-US" sz="2400" b="1">
                <a:latin typeface="Times New Roman" pitchFamily="18" charset="0"/>
                <a:cs typeface="Times New Roman" pitchFamily="18" charset="0"/>
              </a:rPr>
              <a:t>I</a:t>
            </a:r>
            <a:r>
              <a:rPr lang="en-GB" altLang="en-US" sz="2400" b="1"/>
              <a:t>.</a:t>
            </a:r>
          </a:p>
          <a:p>
            <a:pPr eaLnBrk="1" hangingPunct="1">
              <a:spcBef>
                <a:spcPct val="50000"/>
              </a:spcBef>
              <a:buFontTx/>
              <a:buNone/>
            </a:pPr>
            <a:endParaRPr lang="en-GB" altLang="en-US" sz="600" b="1"/>
          </a:p>
          <a:p>
            <a:pPr eaLnBrk="1" hangingPunct="1">
              <a:spcBef>
                <a:spcPct val="50000"/>
              </a:spcBef>
              <a:buFontTx/>
              <a:buChar char="-"/>
            </a:pPr>
            <a:r>
              <a:rPr lang="en-GB" altLang="en-US" sz="2400" b="1"/>
              <a:t>The two homologous chromosomes joint together very closely.</a:t>
            </a:r>
          </a:p>
          <a:p>
            <a:pPr eaLnBrk="1" hangingPunct="1">
              <a:spcBef>
                <a:spcPct val="50000"/>
              </a:spcBef>
              <a:buFontTx/>
              <a:buNone/>
            </a:pPr>
            <a:endParaRPr lang="en-GB" altLang="en-US" sz="1000" b="1"/>
          </a:p>
          <a:p>
            <a:pPr eaLnBrk="1" hangingPunct="1">
              <a:spcBef>
                <a:spcPct val="50000"/>
              </a:spcBef>
              <a:buFontTx/>
              <a:buChar char="-"/>
            </a:pPr>
            <a:r>
              <a:rPr lang="en-GB" altLang="en-US" sz="2400" b="1"/>
              <a:t>Two non-sister chromatids of the homologous chromosomes are crossed over at a chiasma point and exchange corresponding segments.</a:t>
            </a:r>
          </a:p>
          <a:p>
            <a:pPr eaLnBrk="1" hangingPunct="1">
              <a:spcBef>
                <a:spcPct val="50000"/>
              </a:spcBef>
              <a:buFontTx/>
              <a:buNone/>
            </a:pPr>
            <a:endParaRPr lang="en-GB" altLang="en-US" sz="1000" b="1"/>
          </a:p>
          <a:p>
            <a:pPr eaLnBrk="1" hangingPunct="1">
              <a:spcBef>
                <a:spcPct val="50000"/>
              </a:spcBef>
              <a:buFontTx/>
              <a:buChar char="-"/>
            </a:pPr>
            <a:r>
              <a:rPr lang="en-GB" altLang="en-US" sz="2400" b="1"/>
              <a:t>The resulting chromosomes are called “recombinant chromosomes”.</a:t>
            </a:r>
          </a:p>
          <a:p>
            <a:pPr eaLnBrk="1" hangingPunct="1">
              <a:spcBef>
                <a:spcPct val="50000"/>
              </a:spcBef>
              <a:buFontTx/>
              <a:buNone/>
            </a:pPr>
            <a:endParaRPr lang="en-GB" altLang="en-US" sz="1000" b="1"/>
          </a:p>
          <a:p>
            <a:pPr eaLnBrk="1" hangingPunct="1">
              <a:spcBef>
                <a:spcPct val="50000"/>
              </a:spcBef>
              <a:buFontTx/>
              <a:buChar char="-"/>
            </a:pPr>
            <a:r>
              <a:rPr lang="en-GB" altLang="en-US" sz="2400" b="1"/>
              <a:t>It is important in genetic variation in sexual life cycle.</a:t>
            </a:r>
          </a:p>
        </p:txBody>
      </p:sp>
    </p:spTree>
    <p:extLst>
      <p:ext uri="{BB962C8B-B14F-4D97-AF65-F5344CB8AC3E}">
        <p14:creationId xmlns:p14="http://schemas.microsoft.com/office/powerpoint/2010/main" val="39660358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0964">
                                            <p:txEl>
                                              <p:pRg st="0" end="0"/>
                                            </p:txEl>
                                          </p:spTgt>
                                        </p:tgtEl>
                                        <p:attrNameLst>
                                          <p:attrName>style.visibility</p:attrName>
                                        </p:attrNameLst>
                                      </p:cBhvr>
                                      <p:to>
                                        <p:strVal val="visible"/>
                                      </p:to>
                                    </p:set>
                                    <p:animEffect transition="in" filter="wipe(left)">
                                      <p:cBhvr>
                                        <p:cTn id="7" dur="1000"/>
                                        <p:tgtEl>
                                          <p:spTgt spid="4096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0964">
                                            <p:txEl>
                                              <p:pRg st="2" end="2"/>
                                            </p:txEl>
                                          </p:spTgt>
                                        </p:tgtEl>
                                        <p:attrNameLst>
                                          <p:attrName>style.visibility</p:attrName>
                                        </p:attrNameLst>
                                      </p:cBhvr>
                                      <p:to>
                                        <p:strVal val="visible"/>
                                      </p:to>
                                    </p:set>
                                    <p:animEffect transition="in" filter="wipe(left)">
                                      <p:cBhvr>
                                        <p:cTn id="12" dur="1000"/>
                                        <p:tgtEl>
                                          <p:spTgt spid="40964">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0964">
                                            <p:txEl>
                                              <p:pRg st="4" end="4"/>
                                            </p:txEl>
                                          </p:spTgt>
                                        </p:tgtEl>
                                        <p:attrNameLst>
                                          <p:attrName>style.visibility</p:attrName>
                                        </p:attrNameLst>
                                      </p:cBhvr>
                                      <p:to>
                                        <p:strVal val="visible"/>
                                      </p:to>
                                    </p:set>
                                    <p:animEffect transition="in" filter="wipe(left)">
                                      <p:cBhvr>
                                        <p:cTn id="17" dur="1000"/>
                                        <p:tgtEl>
                                          <p:spTgt spid="40964">
                                            <p:txEl>
                                              <p:pRg st="4" end="4"/>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0964">
                                            <p:txEl>
                                              <p:pRg st="6" end="6"/>
                                            </p:txEl>
                                          </p:spTgt>
                                        </p:tgtEl>
                                        <p:attrNameLst>
                                          <p:attrName>style.visibility</p:attrName>
                                        </p:attrNameLst>
                                      </p:cBhvr>
                                      <p:to>
                                        <p:strVal val="visible"/>
                                      </p:to>
                                    </p:set>
                                    <p:animEffect transition="in" filter="wipe(left)">
                                      <p:cBhvr>
                                        <p:cTn id="22" dur="1000"/>
                                        <p:tgtEl>
                                          <p:spTgt spid="40964">
                                            <p:txEl>
                                              <p:pRg st="6" end="6"/>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40964">
                                            <p:txEl>
                                              <p:pRg st="8" end="8"/>
                                            </p:txEl>
                                          </p:spTgt>
                                        </p:tgtEl>
                                        <p:attrNameLst>
                                          <p:attrName>style.visibility</p:attrName>
                                        </p:attrNameLst>
                                      </p:cBhvr>
                                      <p:to>
                                        <p:strVal val="visible"/>
                                      </p:to>
                                    </p:set>
                                    <p:animEffect transition="in" filter="wipe(left)">
                                      <p:cBhvr>
                                        <p:cTn id="27" dur="1000"/>
                                        <p:tgtEl>
                                          <p:spTgt spid="4096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4"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fld id="{DDAD849D-95E2-424E-BF7F-BFAE451D1C4B}" type="slidenum">
              <a:rPr lang="ar-SA" altLang="en-US" sz="1400" smtClean="0"/>
              <a:pPr eaLnBrk="1" hangingPunct="1">
                <a:spcBef>
                  <a:spcPct val="0"/>
                </a:spcBef>
                <a:buFontTx/>
                <a:buNone/>
              </a:pPr>
              <a:t>47</a:t>
            </a:fld>
            <a:endParaRPr lang="en-GB" altLang="en-US" sz="1400" smtClean="0"/>
          </a:p>
        </p:txBody>
      </p:sp>
      <p:sp>
        <p:nvSpPr>
          <p:cNvPr id="31746" name="Rectangle 2"/>
          <p:cNvSpPr>
            <a:spLocks noGrp="1" noChangeArrowheads="1"/>
          </p:cNvSpPr>
          <p:nvPr>
            <p:ph type="body" idx="1"/>
          </p:nvPr>
        </p:nvSpPr>
        <p:spPr>
          <a:xfrm>
            <a:off x="228600" y="1066800"/>
            <a:ext cx="8686800" cy="1276350"/>
          </a:xfrm>
        </p:spPr>
        <p:txBody>
          <a:bodyPr>
            <a:spAutoFit/>
          </a:bodyPr>
          <a:lstStyle/>
          <a:p>
            <a:pPr marL="609600" indent="-609600" eaLnBrk="1" hangingPunct="1">
              <a:lnSpc>
                <a:spcPct val="90000"/>
              </a:lnSpc>
              <a:buClr>
                <a:srgbClr val="FF0000"/>
              </a:buClr>
              <a:tabLst>
                <a:tab pos="2743200" algn="l"/>
              </a:tabLst>
              <a:defRPr/>
            </a:pPr>
            <a:r>
              <a:rPr lang="en-US" altLang="en-US" sz="2000" b="1" smtClean="0">
                <a:solidFill>
                  <a:srgbClr val="000000"/>
                </a:solidFill>
                <a:effectLst>
                  <a:outerShdw blurRad="38100" dist="38100" dir="2700000" algn="tl">
                    <a:srgbClr val="C0C0C0"/>
                  </a:outerShdw>
                </a:effectLst>
              </a:rPr>
              <a:t>Three mechanisms contribute to genetic variation </a:t>
            </a:r>
            <a:r>
              <a:rPr lang="ar-EG" altLang="en-US" sz="1800" smtClean="0">
                <a:solidFill>
                  <a:srgbClr val="000000"/>
                </a:solidFill>
                <a:effectLst>
                  <a:outerShdw blurRad="38100" dist="38100" dir="2700000" algn="tl">
                    <a:srgbClr val="C0C0C0"/>
                  </a:outerShdw>
                </a:effectLst>
              </a:rPr>
              <a:t>الإختلافات الوراثية</a:t>
            </a:r>
            <a:r>
              <a:rPr lang="en-US" altLang="en-US" sz="1800" b="1" smtClean="0">
                <a:solidFill>
                  <a:srgbClr val="000000"/>
                </a:solidFill>
                <a:effectLst>
                  <a:outerShdw blurRad="38100" dist="38100" dir="2700000" algn="tl">
                    <a:srgbClr val="C0C0C0"/>
                  </a:outerShdw>
                </a:effectLst>
              </a:rPr>
              <a:t>:</a:t>
            </a:r>
          </a:p>
          <a:p>
            <a:pPr marL="990600" lvl="1" indent="-533400" eaLnBrk="1" hangingPunct="1">
              <a:lnSpc>
                <a:spcPct val="90000"/>
              </a:lnSpc>
              <a:buClr>
                <a:srgbClr val="FF0000"/>
              </a:buClr>
              <a:buFontTx/>
              <a:buAutoNum type="arabicParenR"/>
              <a:tabLst>
                <a:tab pos="2743200" algn="l"/>
              </a:tabLst>
              <a:defRPr/>
            </a:pPr>
            <a:r>
              <a:rPr lang="en-US" altLang="en-US" sz="1800" b="1" smtClean="0">
                <a:solidFill>
                  <a:srgbClr val="000000"/>
                </a:solidFill>
                <a:effectLst>
                  <a:outerShdw blurRad="38100" dist="38100" dir="2700000" algn="tl">
                    <a:srgbClr val="C0C0C0"/>
                  </a:outerShdw>
                </a:effectLst>
              </a:rPr>
              <a:t>independent assortment </a:t>
            </a:r>
            <a:r>
              <a:rPr lang="ar-EG" altLang="en-US" sz="1800" smtClean="0">
                <a:solidFill>
                  <a:srgbClr val="000000"/>
                </a:solidFill>
                <a:effectLst>
                  <a:outerShdw blurRad="38100" dist="38100" dir="2700000" algn="tl">
                    <a:srgbClr val="C0C0C0"/>
                  </a:outerShdw>
                </a:effectLst>
              </a:rPr>
              <a:t>الإنتقال الحر للكروموسومات</a:t>
            </a:r>
            <a:endParaRPr lang="en-US" altLang="en-US" sz="1800" smtClean="0">
              <a:solidFill>
                <a:srgbClr val="000000"/>
              </a:solidFill>
              <a:effectLst>
                <a:outerShdw blurRad="38100" dist="38100" dir="2700000" algn="tl">
                  <a:srgbClr val="C0C0C0"/>
                </a:outerShdw>
              </a:effectLst>
            </a:endParaRPr>
          </a:p>
          <a:p>
            <a:pPr marL="990600" lvl="1" indent="-533400" eaLnBrk="1" hangingPunct="1">
              <a:lnSpc>
                <a:spcPct val="90000"/>
              </a:lnSpc>
              <a:buClr>
                <a:srgbClr val="FF0000"/>
              </a:buClr>
              <a:buFontTx/>
              <a:buAutoNum type="arabicParenR"/>
              <a:tabLst>
                <a:tab pos="2743200" algn="l"/>
              </a:tabLst>
              <a:defRPr/>
            </a:pPr>
            <a:r>
              <a:rPr lang="en-US" altLang="en-US" sz="1800" b="1" smtClean="0">
                <a:solidFill>
                  <a:srgbClr val="000000"/>
                </a:solidFill>
                <a:effectLst>
                  <a:outerShdw blurRad="38100" dist="38100" dir="2700000" algn="tl">
                    <a:srgbClr val="C0C0C0"/>
                  </a:outerShdw>
                </a:effectLst>
              </a:rPr>
              <a:t>crossing over </a:t>
            </a:r>
            <a:r>
              <a:rPr lang="ar-EG" altLang="en-US" sz="1800" smtClean="0">
                <a:solidFill>
                  <a:srgbClr val="000000"/>
                </a:solidFill>
                <a:effectLst>
                  <a:outerShdw blurRad="38100" dist="38100" dir="2700000" algn="tl">
                    <a:srgbClr val="C0C0C0"/>
                  </a:outerShdw>
                </a:effectLst>
              </a:rPr>
              <a:t>العبور</a:t>
            </a:r>
            <a:endParaRPr lang="en-US" altLang="en-US" sz="1800" b="1" smtClean="0">
              <a:solidFill>
                <a:srgbClr val="000000"/>
              </a:solidFill>
              <a:effectLst>
                <a:outerShdw blurRad="38100" dist="38100" dir="2700000" algn="tl">
                  <a:srgbClr val="C0C0C0"/>
                </a:outerShdw>
              </a:effectLst>
            </a:endParaRPr>
          </a:p>
          <a:p>
            <a:pPr marL="990600" lvl="1" indent="-533400" eaLnBrk="1" hangingPunct="1">
              <a:lnSpc>
                <a:spcPct val="90000"/>
              </a:lnSpc>
              <a:buClr>
                <a:srgbClr val="FF0000"/>
              </a:buClr>
              <a:buFontTx/>
              <a:buAutoNum type="arabicParenR"/>
              <a:tabLst>
                <a:tab pos="2743200" algn="l"/>
              </a:tabLst>
              <a:defRPr/>
            </a:pPr>
            <a:r>
              <a:rPr lang="en-US" altLang="en-US" sz="1800" b="1" smtClean="0">
                <a:solidFill>
                  <a:srgbClr val="000000"/>
                </a:solidFill>
                <a:effectLst>
                  <a:outerShdw blurRad="38100" dist="38100" dir="2700000" algn="tl">
                    <a:srgbClr val="C0C0C0"/>
                  </a:outerShdw>
                </a:effectLst>
              </a:rPr>
              <a:t>random fertilization </a:t>
            </a:r>
            <a:r>
              <a:rPr lang="ar-EG" altLang="en-US" sz="1800" smtClean="0">
                <a:solidFill>
                  <a:srgbClr val="000000"/>
                </a:solidFill>
                <a:effectLst>
                  <a:outerShdw blurRad="38100" dist="38100" dir="2700000" algn="tl">
                    <a:srgbClr val="C0C0C0"/>
                  </a:outerShdw>
                </a:effectLst>
              </a:rPr>
              <a:t>التلقيح العشوائى</a:t>
            </a:r>
            <a:endParaRPr lang="en-US" altLang="en-US" sz="1800" b="1" smtClean="0">
              <a:solidFill>
                <a:srgbClr val="000000"/>
              </a:solidFill>
              <a:effectLst>
                <a:outerShdw blurRad="38100" dist="38100" dir="2700000" algn="tl">
                  <a:srgbClr val="C0C0C0"/>
                </a:outerShdw>
              </a:effectLst>
            </a:endParaRPr>
          </a:p>
        </p:txBody>
      </p:sp>
      <p:sp>
        <p:nvSpPr>
          <p:cNvPr id="31747" name="Rectangle 3"/>
          <p:cNvSpPr>
            <a:spLocks noGrp="1" noChangeArrowheads="1"/>
          </p:cNvSpPr>
          <p:nvPr>
            <p:ph type="title"/>
          </p:nvPr>
        </p:nvSpPr>
        <p:spPr>
          <a:xfrm>
            <a:off x="0" y="152400"/>
            <a:ext cx="9144000" cy="457200"/>
          </a:xfrm>
        </p:spPr>
        <p:txBody>
          <a:bodyPr/>
          <a:lstStyle/>
          <a:p>
            <a:pPr algn="l" eaLnBrk="1" hangingPunct="1">
              <a:defRPr/>
            </a:pPr>
            <a:r>
              <a:rPr lang="en-US" altLang="en-US" sz="2400" b="1" smtClean="0">
                <a:solidFill>
                  <a:srgbClr val="0000FF"/>
                </a:solidFill>
                <a:effectLst>
                  <a:outerShdw blurRad="38100" dist="38100" dir="2700000" algn="tl">
                    <a:srgbClr val="C0C0C0"/>
                  </a:outerShdw>
                </a:effectLst>
              </a:rPr>
              <a:t>Sexual life cycles produce genetic variation among offspring</a:t>
            </a:r>
          </a:p>
        </p:txBody>
      </p:sp>
      <p:sp>
        <p:nvSpPr>
          <p:cNvPr id="17413" name="Line 5"/>
          <p:cNvSpPr>
            <a:spLocks noChangeShapeType="1"/>
          </p:cNvSpPr>
          <p:nvPr/>
        </p:nvSpPr>
        <p:spPr bwMode="auto">
          <a:xfrm>
            <a:off x="152400" y="838200"/>
            <a:ext cx="87630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50" name="Rectangle 6"/>
          <p:cNvSpPr>
            <a:spLocks noChangeArrowheads="1"/>
          </p:cNvSpPr>
          <p:nvPr/>
        </p:nvSpPr>
        <p:spPr bwMode="auto">
          <a:xfrm>
            <a:off x="152400" y="2438400"/>
            <a:ext cx="8915400" cy="3594100"/>
          </a:xfrm>
          <a:prstGeom prst="rect">
            <a:avLst/>
          </a:prstGeom>
          <a:noFill/>
          <a:ln w="9525">
            <a:noFill/>
            <a:miter lim="800000"/>
            <a:headEnd/>
            <a:tailEnd/>
          </a:ln>
          <a:effectLst/>
        </p:spPr>
        <p:txBody>
          <a:bodyPr>
            <a:spAutoFit/>
          </a:bodyPr>
          <a:lstStyle/>
          <a:p>
            <a:pPr marL="342900" indent="-342900">
              <a:spcBef>
                <a:spcPct val="20000"/>
              </a:spcBef>
              <a:buClr>
                <a:srgbClr val="339933"/>
              </a:buClr>
              <a:tabLst>
                <a:tab pos="2743200" algn="l"/>
              </a:tabLst>
              <a:defRPr/>
            </a:pPr>
            <a:r>
              <a:rPr lang="en-US" altLang="en-US" sz="2400" b="1" u="sng">
                <a:solidFill>
                  <a:srgbClr val="FF0000"/>
                </a:solidFill>
                <a:effectLst>
                  <a:outerShdw blurRad="38100" dist="38100" dir="2700000" algn="tl">
                    <a:srgbClr val="C0C0C0"/>
                  </a:outerShdw>
                </a:effectLst>
              </a:rPr>
              <a:t>1)- Independent assortment:</a:t>
            </a:r>
            <a:r>
              <a:rPr lang="en-US" altLang="en-US" sz="2000" b="1">
                <a:solidFill>
                  <a:srgbClr val="000000"/>
                </a:solidFill>
                <a:effectLst>
                  <a:outerShdw blurRad="38100" dist="38100" dir="2700000" algn="tl">
                    <a:srgbClr val="C0C0C0"/>
                  </a:outerShdw>
                </a:effectLst>
              </a:rPr>
              <a:t> of chromosomes contributes to genetic variability due to the random orientation of tetrads at the metaphase plate.</a:t>
            </a:r>
          </a:p>
          <a:p>
            <a:pPr marL="742950" lvl="1" indent="-285750">
              <a:spcBef>
                <a:spcPct val="20000"/>
              </a:spcBef>
              <a:buClr>
                <a:srgbClr val="339933"/>
              </a:buClr>
              <a:buFontTx/>
              <a:buChar char="–"/>
              <a:tabLst>
                <a:tab pos="2743200" algn="l"/>
              </a:tabLst>
              <a:defRPr/>
            </a:pPr>
            <a:r>
              <a:rPr lang="en-US" altLang="en-US" b="1">
                <a:solidFill>
                  <a:srgbClr val="000000"/>
                </a:solidFill>
                <a:effectLst>
                  <a:outerShdw blurRad="38100" dist="38100" dir="2700000" algn="tl">
                    <a:srgbClr val="C0C0C0"/>
                  </a:outerShdw>
                </a:effectLst>
              </a:rPr>
              <a:t>There is a </a:t>
            </a:r>
            <a:r>
              <a:rPr lang="en-US" altLang="en-US" b="1">
                <a:solidFill>
                  <a:srgbClr val="0000FF"/>
                </a:solidFill>
                <a:effectLst>
                  <a:outerShdw blurRad="38100" dist="38100" dir="2700000" algn="tl">
                    <a:srgbClr val="C0C0C0"/>
                  </a:outerShdw>
                </a:effectLst>
              </a:rPr>
              <a:t>fifty-fifty</a:t>
            </a:r>
            <a:r>
              <a:rPr lang="en-US" altLang="en-US" b="1">
                <a:solidFill>
                  <a:srgbClr val="000000"/>
                </a:solidFill>
                <a:effectLst>
                  <a:outerShdw blurRad="38100" dist="38100" dir="2700000" algn="tl">
                    <a:srgbClr val="C0C0C0"/>
                  </a:outerShdw>
                </a:effectLst>
              </a:rPr>
              <a:t> chance                                                                                                                   that a particular daughter                                                                             cell of meiosis I will get the                                                                   </a:t>
            </a:r>
            <a:r>
              <a:rPr lang="en-US" altLang="en-US" b="1" u="sng">
                <a:solidFill>
                  <a:srgbClr val="0000FF"/>
                </a:solidFill>
                <a:effectLst>
                  <a:outerShdw blurRad="38100" dist="38100" dir="2700000" algn="tl">
                    <a:srgbClr val="C0C0C0"/>
                  </a:outerShdw>
                </a:effectLst>
              </a:rPr>
              <a:t>maternal</a:t>
            </a:r>
            <a:r>
              <a:rPr lang="en-US" altLang="en-US" b="1">
                <a:solidFill>
                  <a:srgbClr val="000000"/>
                </a:solidFill>
                <a:effectLst>
                  <a:outerShdw blurRad="38100" dist="38100" dir="2700000" algn="tl">
                    <a:srgbClr val="C0C0C0"/>
                  </a:outerShdw>
                </a:effectLst>
              </a:rPr>
              <a:t> chromosome of a </a:t>
            </a:r>
            <a:br>
              <a:rPr lang="en-US" altLang="en-US" b="1">
                <a:solidFill>
                  <a:srgbClr val="000000"/>
                </a:solidFill>
                <a:effectLst>
                  <a:outerShdw blurRad="38100" dist="38100" dir="2700000" algn="tl">
                    <a:srgbClr val="C0C0C0"/>
                  </a:outerShdw>
                </a:effectLst>
              </a:rPr>
            </a:br>
            <a:r>
              <a:rPr lang="en-US" altLang="en-US" b="1">
                <a:solidFill>
                  <a:srgbClr val="000000"/>
                </a:solidFill>
                <a:effectLst>
                  <a:outerShdw blurRad="38100" dist="38100" dir="2700000" algn="tl">
                    <a:srgbClr val="C0C0C0"/>
                  </a:outerShdw>
                </a:effectLst>
              </a:rPr>
              <a:t>certain homologous </a:t>
            </a:r>
            <a:br>
              <a:rPr lang="en-US" altLang="en-US" b="1">
                <a:solidFill>
                  <a:srgbClr val="000000"/>
                </a:solidFill>
                <a:effectLst>
                  <a:outerShdw blurRad="38100" dist="38100" dir="2700000" algn="tl">
                    <a:srgbClr val="C0C0C0"/>
                  </a:outerShdw>
                </a:effectLst>
              </a:rPr>
            </a:br>
            <a:r>
              <a:rPr lang="en-US" altLang="en-US" b="1">
                <a:solidFill>
                  <a:srgbClr val="000000"/>
                </a:solidFill>
                <a:effectLst>
                  <a:outerShdw blurRad="38100" dist="38100" dir="2700000" algn="tl">
                    <a:srgbClr val="C0C0C0"/>
                  </a:outerShdw>
                </a:effectLst>
              </a:rPr>
              <a:t>pair and a </a:t>
            </a:r>
            <a:r>
              <a:rPr lang="en-US" altLang="en-US" b="1">
                <a:solidFill>
                  <a:srgbClr val="0000FF"/>
                </a:solidFill>
                <a:effectLst>
                  <a:outerShdw blurRad="38100" dist="38100" dir="2700000" algn="tl">
                    <a:srgbClr val="C0C0C0"/>
                  </a:outerShdw>
                </a:effectLst>
              </a:rPr>
              <a:t>fifty-fifty</a:t>
            </a:r>
            <a:r>
              <a:rPr lang="en-US" altLang="en-US" b="1">
                <a:solidFill>
                  <a:srgbClr val="000000"/>
                </a:solidFill>
                <a:effectLst>
                  <a:outerShdw blurRad="38100" dist="38100" dir="2700000" algn="tl">
                    <a:srgbClr val="C0C0C0"/>
                  </a:outerShdw>
                </a:effectLst>
              </a:rPr>
              <a:t> </a:t>
            </a:r>
            <a:br>
              <a:rPr lang="en-US" altLang="en-US" b="1">
                <a:solidFill>
                  <a:srgbClr val="000000"/>
                </a:solidFill>
                <a:effectLst>
                  <a:outerShdw blurRad="38100" dist="38100" dir="2700000" algn="tl">
                    <a:srgbClr val="C0C0C0"/>
                  </a:outerShdw>
                </a:effectLst>
              </a:rPr>
            </a:br>
            <a:r>
              <a:rPr lang="en-US" altLang="en-US" b="1">
                <a:solidFill>
                  <a:srgbClr val="000000"/>
                </a:solidFill>
                <a:effectLst>
                  <a:outerShdw blurRad="38100" dist="38100" dir="2700000" algn="tl">
                    <a:srgbClr val="C0C0C0"/>
                  </a:outerShdw>
                </a:effectLst>
              </a:rPr>
              <a:t>chance that it will </a:t>
            </a:r>
            <a:br>
              <a:rPr lang="en-US" altLang="en-US" b="1">
                <a:solidFill>
                  <a:srgbClr val="000000"/>
                </a:solidFill>
                <a:effectLst>
                  <a:outerShdw blurRad="38100" dist="38100" dir="2700000" algn="tl">
                    <a:srgbClr val="C0C0C0"/>
                  </a:outerShdw>
                </a:effectLst>
              </a:rPr>
            </a:br>
            <a:r>
              <a:rPr lang="en-US" altLang="en-US" b="1">
                <a:solidFill>
                  <a:srgbClr val="000000"/>
                </a:solidFill>
                <a:effectLst>
                  <a:outerShdw blurRad="38100" dist="38100" dir="2700000" algn="tl">
                    <a:srgbClr val="C0C0C0"/>
                  </a:outerShdw>
                </a:effectLst>
              </a:rPr>
              <a:t>receive the </a:t>
            </a:r>
            <a:r>
              <a:rPr lang="en-US" altLang="en-US" b="1" u="sng">
                <a:solidFill>
                  <a:srgbClr val="0000FF"/>
                </a:solidFill>
                <a:effectLst>
                  <a:outerShdw blurRad="38100" dist="38100" dir="2700000" algn="tl">
                    <a:srgbClr val="C0C0C0"/>
                  </a:outerShdw>
                </a:effectLst>
              </a:rPr>
              <a:t>paternal</a:t>
            </a:r>
            <a:r>
              <a:rPr lang="en-US" altLang="en-US" b="1">
                <a:solidFill>
                  <a:srgbClr val="000000"/>
                </a:solidFill>
                <a:effectLst>
                  <a:outerShdw blurRad="38100" dist="38100" dir="2700000" algn="tl">
                    <a:srgbClr val="C0C0C0"/>
                  </a:outerShdw>
                </a:effectLst>
              </a:rPr>
              <a:t> </a:t>
            </a:r>
            <a:br>
              <a:rPr lang="en-US" altLang="en-US" b="1">
                <a:solidFill>
                  <a:srgbClr val="000000"/>
                </a:solidFill>
                <a:effectLst>
                  <a:outerShdw blurRad="38100" dist="38100" dir="2700000" algn="tl">
                    <a:srgbClr val="C0C0C0"/>
                  </a:outerShdw>
                </a:effectLst>
              </a:rPr>
            </a:br>
            <a:r>
              <a:rPr lang="en-US" altLang="en-US" b="1">
                <a:solidFill>
                  <a:srgbClr val="000000"/>
                </a:solidFill>
                <a:effectLst>
                  <a:outerShdw blurRad="38100" dist="38100" dir="2700000" algn="tl">
                    <a:srgbClr val="C0C0C0"/>
                  </a:outerShdw>
                </a:effectLst>
              </a:rPr>
              <a:t>chromosome. </a:t>
            </a:r>
          </a:p>
        </p:txBody>
      </p:sp>
      <p:pic>
        <p:nvPicPr>
          <p:cNvPr id="31751" name="Picture 7"/>
          <p:cNvPicPr>
            <a:picLocks noChangeAspect="1" noChangeArrowheads="1"/>
          </p:cNvPicPr>
          <p:nvPr/>
        </p:nvPicPr>
        <p:blipFill>
          <a:blip r:embed="rId2">
            <a:lum bright="-24000" contrast="30000"/>
            <a:extLst>
              <a:ext uri="{28A0092B-C50C-407E-A947-70E740481C1C}">
                <a14:useLocalDpi xmlns:a14="http://schemas.microsoft.com/office/drawing/2010/main" val="0"/>
              </a:ext>
            </a:extLst>
          </a:blip>
          <a:srcRect b="4800"/>
          <a:stretch>
            <a:fillRect/>
          </a:stretch>
        </p:blipFill>
        <p:spPr bwMode="auto">
          <a:xfrm>
            <a:off x="4267200" y="3200400"/>
            <a:ext cx="4876800" cy="342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6" name="Rectangle 8"/>
          <p:cNvSpPr>
            <a:spLocks noChangeArrowheads="1"/>
          </p:cNvSpPr>
          <p:nvPr/>
        </p:nvSpPr>
        <p:spPr bwMode="auto">
          <a:xfrm>
            <a:off x="2895600" y="6424613"/>
            <a:ext cx="785813" cy="29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spcBef>
                <a:spcPct val="0"/>
              </a:spcBef>
              <a:buFontTx/>
              <a:buNone/>
            </a:pPr>
            <a:r>
              <a:rPr lang="en-US" altLang="en-US" sz="1300" b="1">
                <a:latin typeface="Times" charset="0"/>
              </a:rPr>
              <a:t>Fig. 13.9</a:t>
            </a:r>
          </a:p>
        </p:txBody>
      </p:sp>
    </p:spTree>
    <p:extLst>
      <p:ext uri="{BB962C8B-B14F-4D97-AF65-F5344CB8AC3E}">
        <p14:creationId xmlns:p14="http://schemas.microsoft.com/office/powerpoint/2010/main" val="26083833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1746">
                                            <p:txEl>
                                              <p:pRg st="0" end="0"/>
                                            </p:txEl>
                                          </p:spTgt>
                                        </p:tgtEl>
                                        <p:attrNameLst>
                                          <p:attrName>style.visibility</p:attrName>
                                        </p:attrNameLst>
                                      </p:cBhvr>
                                      <p:to>
                                        <p:strVal val="visible"/>
                                      </p:to>
                                    </p:set>
                                    <p:anim calcmode="lin" valueType="num">
                                      <p:cBhvr additive="base">
                                        <p:cTn id="7" dur="500" fill="hold"/>
                                        <p:tgtEl>
                                          <p:spTgt spid="3174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1746">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1746">
                                            <p:txEl>
                                              <p:pRg st="1" end="1"/>
                                            </p:txEl>
                                          </p:spTgt>
                                        </p:tgtEl>
                                        <p:attrNameLst>
                                          <p:attrName>style.visibility</p:attrName>
                                        </p:attrNameLst>
                                      </p:cBhvr>
                                      <p:to>
                                        <p:strVal val="visible"/>
                                      </p:to>
                                    </p:set>
                                    <p:anim calcmode="lin" valueType="num">
                                      <p:cBhvr additive="base">
                                        <p:cTn id="11" dur="500" fill="hold"/>
                                        <p:tgtEl>
                                          <p:spTgt spid="31746">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1746">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1746">
                                            <p:txEl>
                                              <p:pRg st="2" end="2"/>
                                            </p:txEl>
                                          </p:spTgt>
                                        </p:tgtEl>
                                        <p:attrNameLst>
                                          <p:attrName>style.visibility</p:attrName>
                                        </p:attrNameLst>
                                      </p:cBhvr>
                                      <p:to>
                                        <p:strVal val="visible"/>
                                      </p:to>
                                    </p:set>
                                    <p:anim calcmode="lin" valueType="num">
                                      <p:cBhvr additive="base">
                                        <p:cTn id="15" dur="500" fill="hold"/>
                                        <p:tgtEl>
                                          <p:spTgt spid="31746">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31746">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1746">
                                            <p:txEl>
                                              <p:pRg st="3" end="3"/>
                                            </p:txEl>
                                          </p:spTgt>
                                        </p:tgtEl>
                                        <p:attrNameLst>
                                          <p:attrName>style.visibility</p:attrName>
                                        </p:attrNameLst>
                                      </p:cBhvr>
                                      <p:to>
                                        <p:strVal val="visible"/>
                                      </p:to>
                                    </p:set>
                                    <p:anim calcmode="lin" valueType="num">
                                      <p:cBhvr additive="base">
                                        <p:cTn id="19" dur="500" fill="hold"/>
                                        <p:tgtEl>
                                          <p:spTgt spid="31746">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1746">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31750"/>
                                        </p:tgtEl>
                                        <p:attrNameLst>
                                          <p:attrName>style.visibility</p:attrName>
                                        </p:attrNameLst>
                                      </p:cBhvr>
                                      <p:to>
                                        <p:strVal val="visible"/>
                                      </p:to>
                                    </p:set>
                                    <p:animEffect transition="in" filter="wipe(up)">
                                      <p:cBhvr>
                                        <p:cTn id="25" dur="500"/>
                                        <p:tgtEl>
                                          <p:spTgt spid="31750"/>
                                        </p:tgtEl>
                                      </p:cBhvr>
                                    </p:animEffect>
                                  </p:childTnLst>
                                </p:cTn>
                              </p:par>
                            </p:childTnLst>
                          </p:cTn>
                        </p:par>
                        <p:par>
                          <p:cTn id="26" fill="hold" nodeType="afterGroup">
                            <p:stCondLst>
                              <p:cond delay="500"/>
                            </p:stCondLst>
                            <p:childTnLst>
                              <p:par>
                                <p:cTn id="27" presetID="23" presetClass="entr" presetSubtype="16" fill="hold" nodeType="afterEffect">
                                  <p:stCondLst>
                                    <p:cond delay="0"/>
                                  </p:stCondLst>
                                  <p:childTnLst>
                                    <p:set>
                                      <p:cBhvr>
                                        <p:cTn id="28" dur="1" fill="hold">
                                          <p:stCondLst>
                                            <p:cond delay="0"/>
                                          </p:stCondLst>
                                        </p:cTn>
                                        <p:tgtEl>
                                          <p:spTgt spid="31751"/>
                                        </p:tgtEl>
                                        <p:attrNameLst>
                                          <p:attrName>style.visibility</p:attrName>
                                        </p:attrNameLst>
                                      </p:cBhvr>
                                      <p:to>
                                        <p:strVal val="visible"/>
                                      </p:to>
                                    </p:set>
                                    <p:anim calcmode="lin" valueType="num">
                                      <p:cBhvr>
                                        <p:cTn id="29" dur="500" fill="hold"/>
                                        <p:tgtEl>
                                          <p:spTgt spid="31751"/>
                                        </p:tgtEl>
                                        <p:attrNameLst>
                                          <p:attrName>ppt_w</p:attrName>
                                        </p:attrNameLst>
                                      </p:cBhvr>
                                      <p:tavLst>
                                        <p:tav tm="0">
                                          <p:val>
                                            <p:fltVal val="0"/>
                                          </p:val>
                                        </p:tav>
                                        <p:tav tm="100000">
                                          <p:val>
                                            <p:strVal val="#ppt_w"/>
                                          </p:val>
                                        </p:tav>
                                      </p:tavLst>
                                    </p:anim>
                                    <p:anim calcmode="lin" valueType="num">
                                      <p:cBhvr>
                                        <p:cTn id="30" dur="500" fill="hold"/>
                                        <p:tgtEl>
                                          <p:spTgt spid="3175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build="p"/>
      <p:bldP spid="31750"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fld id="{C6D4C2B4-60F8-4491-A028-5A9A2F627AB4}" type="slidenum">
              <a:rPr lang="ar-SA" altLang="en-US" sz="1400" smtClean="0"/>
              <a:pPr eaLnBrk="1" hangingPunct="1">
                <a:spcBef>
                  <a:spcPct val="0"/>
                </a:spcBef>
                <a:buFontTx/>
                <a:buNone/>
              </a:pPr>
              <a:t>48</a:t>
            </a:fld>
            <a:endParaRPr lang="en-GB" altLang="en-US" sz="1400" smtClean="0"/>
          </a:p>
        </p:txBody>
      </p:sp>
      <p:sp>
        <p:nvSpPr>
          <p:cNvPr id="34818" name="Rectangle 2"/>
          <p:cNvSpPr>
            <a:spLocks noGrp="1" noChangeArrowheads="1"/>
          </p:cNvSpPr>
          <p:nvPr>
            <p:ph type="body" idx="1"/>
          </p:nvPr>
        </p:nvSpPr>
        <p:spPr>
          <a:xfrm>
            <a:off x="76200" y="485775"/>
            <a:ext cx="4648200" cy="1190625"/>
          </a:xfrm>
        </p:spPr>
        <p:txBody>
          <a:bodyPr>
            <a:spAutoFit/>
          </a:bodyPr>
          <a:lstStyle/>
          <a:p>
            <a:pPr eaLnBrk="1" hangingPunct="1">
              <a:buClr>
                <a:srgbClr val="339933"/>
              </a:buClr>
              <a:tabLst>
                <a:tab pos="2743200" algn="l"/>
              </a:tabLst>
              <a:defRPr/>
            </a:pPr>
            <a:r>
              <a:rPr lang="en-US" altLang="en-US" sz="1800" b="1" smtClean="0">
                <a:solidFill>
                  <a:srgbClr val="000000"/>
                </a:solidFill>
                <a:effectLst>
                  <a:outerShdw blurRad="38100" dist="38100" dir="2700000" algn="tl">
                    <a:srgbClr val="C0C0C0"/>
                  </a:outerShdw>
                </a:effectLst>
              </a:rPr>
              <a:t>Independent assortment alone would find each individual chromosome in a gamete that would be exclusively maternal or paternal in origin.</a:t>
            </a:r>
            <a:endParaRPr lang="en-US" altLang="en-US" sz="800" b="1" smtClean="0">
              <a:solidFill>
                <a:srgbClr val="000000"/>
              </a:solidFill>
              <a:effectLst>
                <a:outerShdw blurRad="38100" dist="38100" dir="2700000" algn="tl">
                  <a:srgbClr val="C0C0C0"/>
                </a:outerShdw>
              </a:effectLst>
            </a:endParaRPr>
          </a:p>
        </p:txBody>
      </p:sp>
      <p:pic>
        <p:nvPicPr>
          <p:cNvPr id="18436" name="Picture 4"/>
          <p:cNvPicPr>
            <a:picLocks noChangeAspect="1" noChangeArrowheads="1"/>
          </p:cNvPicPr>
          <p:nvPr/>
        </p:nvPicPr>
        <p:blipFill>
          <a:blip r:embed="rId2">
            <a:lum bright="-12000" contrast="12000"/>
            <a:extLst>
              <a:ext uri="{28A0092B-C50C-407E-A947-70E740481C1C}">
                <a14:useLocalDpi xmlns:a14="http://schemas.microsoft.com/office/drawing/2010/main" val="0"/>
              </a:ext>
            </a:extLst>
          </a:blip>
          <a:srcRect b="3355"/>
          <a:stretch>
            <a:fillRect/>
          </a:stretch>
        </p:blipFill>
        <p:spPr bwMode="auto">
          <a:xfrm>
            <a:off x="4618038" y="76200"/>
            <a:ext cx="4449762" cy="670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7" name="Rectangle 5"/>
          <p:cNvSpPr>
            <a:spLocks noChangeArrowheads="1"/>
          </p:cNvSpPr>
          <p:nvPr/>
        </p:nvSpPr>
        <p:spPr bwMode="auto">
          <a:xfrm>
            <a:off x="0" y="6567488"/>
            <a:ext cx="868363" cy="29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spcBef>
                <a:spcPct val="0"/>
              </a:spcBef>
              <a:buFontTx/>
              <a:buNone/>
            </a:pPr>
            <a:r>
              <a:rPr lang="en-US" altLang="en-US" sz="1300" b="1">
                <a:latin typeface="Times" charset="0"/>
              </a:rPr>
              <a:t>Fig. 13.10</a:t>
            </a:r>
          </a:p>
        </p:txBody>
      </p:sp>
      <p:sp>
        <p:nvSpPr>
          <p:cNvPr id="34822" name="Rectangle 6"/>
          <p:cNvSpPr>
            <a:spLocks noChangeArrowheads="1"/>
          </p:cNvSpPr>
          <p:nvPr/>
        </p:nvSpPr>
        <p:spPr bwMode="auto">
          <a:xfrm>
            <a:off x="0" y="2514600"/>
            <a:ext cx="4572000" cy="1825625"/>
          </a:xfrm>
          <a:prstGeom prst="rect">
            <a:avLst/>
          </a:prstGeom>
          <a:noFill/>
          <a:ln w="9525">
            <a:noFill/>
            <a:miter lim="800000"/>
            <a:headEnd/>
            <a:tailEnd/>
          </a:ln>
          <a:effectLst/>
        </p:spPr>
        <p:txBody>
          <a:bodyPr>
            <a:spAutoFit/>
          </a:bodyPr>
          <a:lstStyle/>
          <a:p>
            <a:pPr marL="342900" indent="-342900">
              <a:spcBef>
                <a:spcPct val="20000"/>
              </a:spcBef>
              <a:buClr>
                <a:srgbClr val="339933"/>
              </a:buClr>
              <a:tabLst>
                <a:tab pos="2743200" algn="l"/>
              </a:tabLst>
              <a:defRPr/>
            </a:pPr>
            <a:r>
              <a:rPr lang="en-US" altLang="en-US" sz="2000" b="1" u="sng">
                <a:solidFill>
                  <a:srgbClr val="FF0000"/>
                </a:solidFill>
                <a:effectLst>
                  <a:outerShdw blurRad="38100" dist="38100" dir="2700000" algn="tl">
                    <a:srgbClr val="C0C0C0"/>
                  </a:outerShdw>
                </a:effectLst>
              </a:rPr>
              <a:t>3)- Crossing over:</a:t>
            </a:r>
            <a:r>
              <a:rPr lang="en-US" altLang="en-US" b="1">
                <a:solidFill>
                  <a:srgbClr val="000000"/>
                </a:solidFill>
                <a:effectLst>
                  <a:outerShdw blurRad="38100" dist="38100" dir="2700000" algn="tl">
                    <a:srgbClr val="C0C0C0"/>
                  </a:outerShdw>
                </a:effectLst>
              </a:rPr>
              <a:t> </a:t>
            </a:r>
          </a:p>
          <a:p>
            <a:pPr marL="342900" indent="-342900">
              <a:spcBef>
                <a:spcPct val="20000"/>
              </a:spcBef>
              <a:buClr>
                <a:srgbClr val="339933"/>
              </a:buClr>
              <a:tabLst>
                <a:tab pos="2743200" algn="l"/>
              </a:tabLst>
              <a:defRPr/>
            </a:pPr>
            <a:r>
              <a:rPr lang="en-US" altLang="en-US" b="1">
                <a:solidFill>
                  <a:srgbClr val="000000"/>
                </a:solidFill>
                <a:effectLst>
                  <a:outerShdw blurRad="38100" dist="38100" dir="2700000" algn="tl">
                    <a:srgbClr val="C0C0C0"/>
                  </a:outerShdw>
                </a:effectLst>
              </a:rPr>
              <a:t>      Homologous portions </a:t>
            </a:r>
            <a:r>
              <a:rPr lang="ar-EG" altLang="en-US">
                <a:solidFill>
                  <a:srgbClr val="000000"/>
                </a:solidFill>
                <a:effectLst>
                  <a:outerShdw blurRad="38100" dist="38100" dir="2700000" algn="tl">
                    <a:srgbClr val="C0C0C0"/>
                  </a:outerShdw>
                </a:effectLst>
              </a:rPr>
              <a:t>أجزاء متماثلة</a:t>
            </a:r>
            <a:r>
              <a:rPr lang="en-US" altLang="en-US" b="1">
                <a:solidFill>
                  <a:srgbClr val="000000"/>
                </a:solidFill>
                <a:effectLst>
                  <a:outerShdw blurRad="38100" dist="38100" dir="2700000" algn="tl">
                    <a:srgbClr val="C0C0C0"/>
                  </a:outerShdw>
                </a:effectLst>
              </a:rPr>
              <a:t> of two non-sister chromatids exchange places, producing recombinant chromosomes which combine genes inherited from each parent.</a:t>
            </a:r>
          </a:p>
        </p:txBody>
      </p:sp>
      <p:sp>
        <p:nvSpPr>
          <p:cNvPr id="34823" name="Rectangle 7"/>
          <p:cNvSpPr>
            <a:spLocks noChangeArrowheads="1"/>
          </p:cNvSpPr>
          <p:nvPr/>
        </p:nvSpPr>
        <p:spPr bwMode="auto">
          <a:xfrm>
            <a:off x="0" y="5029200"/>
            <a:ext cx="4724400" cy="1276350"/>
          </a:xfrm>
          <a:prstGeom prst="rect">
            <a:avLst/>
          </a:prstGeom>
          <a:noFill/>
          <a:ln w="9525">
            <a:noFill/>
            <a:miter lim="800000"/>
            <a:headEnd/>
            <a:tailEnd/>
          </a:ln>
          <a:effectLst/>
        </p:spPr>
        <p:txBody>
          <a:bodyPr>
            <a:spAutoFit/>
          </a:bodyPr>
          <a:lstStyle/>
          <a:p>
            <a:pPr marL="342900" indent="-342900">
              <a:spcBef>
                <a:spcPct val="20000"/>
              </a:spcBef>
              <a:buClr>
                <a:srgbClr val="339933"/>
              </a:buClr>
              <a:tabLst>
                <a:tab pos="2743200" algn="l"/>
              </a:tabLst>
              <a:defRPr/>
            </a:pPr>
            <a:r>
              <a:rPr lang="en-US" altLang="en-US" sz="2000" b="1" u="sng">
                <a:solidFill>
                  <a:srgbClr val="FF0000"/>
                </a:solidFill>
                <a:effectLst>
                  <a:outerShdw blurRad="38100" dist="38100" dir="2700000" algn="tl">
                    <a:srgbClr val="C0C0C0"/>
                  </a:outerShdw>
                </a:effectLst>
              </a:rPr>
              <a:t>2- The random fertilization:</a:t>
            </a:r>
            <a:r>
              <a:rPr lang="en-US" altLang="en-US" b="1">
                <a:solidFill>
                  <a:srgbClr val="000000"/>
                </a:solidFill>
                <a:effectLst>
                  <a:outerShdw blurRad="38100" dist="38100" dir="2700000" algn="tl">
                    <a:srgbClr val="C0C0C0"/>
                  </a:outerShdw>
                </a:effectLst>
              </a:rPr>
              <a:t>  it adds to the genetic variation arising from meiosis.</a:t>
            </a:r>
          </a:p>
          <a:p>
            <a:pPr marL="342900" indent="-342900">
              <a:spcBef>
                <a:spcPct val="20000"/>
              </a:spcBef>
              <a:buClr>
                <a:srgbClr val="339933"/>
              </a:buClr>
              <a:buFontTx/>
              <a:buChar char="•"/>
              <a:tabLst>
                <a:tab pos="2743200" algn="l"/>
              </a:tabLst>
              <a:defRPr/>
            </a:pPr>
            <a:r>
              <a:rPr lang="en-US" altLang="en-US" b="1">
                <a:solidFill>
                  <a:srgbClr val="000000"/>
                </a:solidFill>
                <a:effectLst>
                  <a:outerShdw blurRad="38100" dist="38100" dir="2700000" algn="tl">
                    <a:srgbClr val="C0C0C0"/>
                  </a:outerShdw>
                </a:effectLst>
              </a:rPr>
              <a:t>Any sperm can fuse with any egg.</a:t>
            </a:r>
          </a:p>
        </p:txBody>
      </p:sp>
    </p:spTree>
    <p:extLst>
      <p:ext uri="{BB962C8B-B14F-4D97-AF65-F5344CB8AC3E}">
        <p14:creationId xmlns:p14="http://schemas.microsoft.com/office/powerpoint/2010/main" val="21630694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fld id="{D57658C9-5BCC-4BEE-BD33-A2A425831C29}" type="slidenum">
              <a:rPr lang="ar-SA" altLang="en-US" sz="1400" smtClean="0"/>
              <a:pPr eaLnBrk="1" hangingPunct="1">
                <a:spcBef>
                  <a:spcPct val="0"/>
                </a:spcBef>
                <a:buFontTx/>
                <a:buNone/>
              </a:pPr>
              <a:t>49</a:t>
            </a:fld>
            <a:endParaRPr lang="en-GB" altLang="en-US" sz="1400" smtClean="0"/>
          </a:p>
        </p:txBody>
      </p:sp>
      <p:sp>
        <p:nvSpPr>
          <p:cNvPr id="28674" name="Rectangle 2"/>
          <p:cNvSpPr>
            <a:spLocks noGrp="1" noChangeArrowheads="1"/>
          </p:cNvSpPr>
          <p:nvPr>
            <p:ph type="body" idx="1"/>
          </p:nvPr>
        </p:nvSpPr>
        <p:spPr>
          <a:xfrm>
            <a:off x="152400" y="76200"/>
            <a:ext cx="8915400" cy="641350"/>
          </a:xfrm>
        </p:spPr>
        <p:txBody>
          <a:bodyPr>
            <a:spAutoFit/>
          </a:bodyPr>
          <a:lstStyle/>
          <a:p>
            <a:pPr eaLnBrk="1" hangingPunct="1">
              <a:buClr>
                <a:srgbClr val="339933"/>
              </a:buClr>
              <a:tabLst>
                <a:tab pos="2743200" algn="l"/>
              </a:tabLst>
              <a:defRPr/>
            </a:pPr>
            <a:r>
              <a:rPr lang="en-US" altLang="en-US" sz="1800" b="1" smtClean="0">
                <a:solidFill>
                  <a:srgbClr val="000000"/>
                </a:solidFill>
                <a:effectLst>
                  <a:outerShdw blurRad="38100" dist="38100" dir="2700000" algn="tl">
                    <a:srgbClr val="C0C0C0"/>
                  </a:outerShdw>
                </a:effectLst>
              </a:rPr>
              <a:t>Mitosis produces two identical daughter cells, but meiosis produces 4 very different cells.</a:t>
            </a:r>
          </a:p>
        </p:txBody>
      </p:sp>
      <p:pic>
        <p:nvPicPr>
          <p:cNvPr id="19460" name="Picture 4"/>
          <p:cNvPicPr>
            <a:picLocks noChangeAspect="1" noChangeArrowheads="1"/>
          </p:cNvPicPr>
          <p:nvPr/>
        </p:nvPicPr>
        <p:blipFill>
          <a:blip r:embed="rId2">
            <a:lum bright="-12000" contrast="12000"/>
            <a:extLst>
              <a:ext uri="{28A0092B-C50C-407E-A947-70E740481C1C}">
                <a14:useLocalDpi xmlns:a14="http://schemas.microsoft.com/office/drawing/2010/main" val="0"/>
              </a:ext>
            </a:extLst>
          </a:blip>
          <a:srcRect b="4483"/>
          <a:stretch>
            <a:fillRect/>
          </a:stretch>
        </p:blipFill>
        <p:spPr bwMode="auto">
          <a:xfrm>
            <a:off x="152400" y="709613"/>
            <a:ext cx="8915400" cy="576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1" name="Rectangle 5"/>
          <p:cNvSpPr>
            <a:spLocks noChangeArrowheads="1"/>
          </p:cNvSpPr>
          <p:nvPr/>
        </p:nvSpPr>
        <p:spPr bwMode="auto">
          <a:xfrm>
            <a:off x="0" y="6561138"/>
            <a:ext cx="1497013" cy="29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spcBef>
                <a:spcPct val="0"/>
              </a:spcBef>
              <a:buFontTx/>
              <a:buNone/>
            </a:pPr>
            <a:r>
              <a:rPr lang="en-US" altLang="en-US" sz="1300" b="1">
                <a:latin typeface="Times" charset="0"/>
              </a:rPr>
              <a:t>Fig. 13.8, Page 242</a:t>
            </a:r>
          </a:p>
        </p:txBody>
      </p:sp>
      <p:sp>
        <p:nvSpPr>
          <p:cNvPr id="28678" name="AutoShape 6">
            <a:hlinkClick r:id="rId3" highlightClick="1"/>
          </p:cNvPr>
          <p:cNvSpPr>
            <a:spLocks noChangeArrowheads="1"/>
          </p:cNvSpPr>
          <p:nvPr/>
        </p:nvSpPr>
        <p:spPr bwMode="auto">
          <a:xfrm>
            <a:off x="3810000" y="6096000"/>
            <a:ext cx="914400" cy="533400"/>
          </a:xfrm>
          <a:prstGeom prst="actionButtonForwardNext">
            <a:avLst/>
          </a:prstGeom>
          <a:solidFill>
            <a:srgbClr val="FFFF00"/>
          </a:solidFill>
          <a:ln w="9525">
            <a:solidFill>
              <a:srgbClr val="FF0000"/>
            </a:solidFill>
            <a:miter lim="800000"/>
            <a:headEnd/>
            <a:tailEnd/>
          </a:ln>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spTree>
    <p:extLst>
      <p:ext uri="{BB962C8B-B14F-4D97-AF65-F5344CB8AC3E}">
        <p14:creationId xmlns:p14="http://schemas.microsoft.com/office/powerpoint/2010/main" val="42423964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8678"/>
                                        </p:tgtEl>
                                        <p:attrNameLst>
                                          <p:attrName>style.visibility</p:attrName>
                                        </p:attrNameLst>
                                      </p:cBhvr>
                                      <p:to>
                                        <p:strVal val="visible"/>
                                      </p:to>
                                    </p:set>
                                    <p:anim calcmode="lin" valueType="num">
                                      <p:cBhvr>
                                        <p:cTn id="7" dur="1000" fill="hold"/>
                                        <p:tgtEl>
                                          <p:spTgt spid="28678"/>
                                        </p:tgtEl>
                                        <p:attrNameLst>
                                          <p:attrName>ppt_w</p:attrName>
                                        </p:attrNameLst>
                                      </p:cBhvr>
                                      <p:tavLst>
                                        <p:tav tm="0">
                                          <p:val>
                                            <p:strVal val="4*#ppt_w"/>
                                          </p:val>
                                        </p:tav>
                                        <p:tav tm="100000">
                                          <p:val>
                                            <p:strVal val="#ppt_w"/>
                                          </p:val>
                                        </p:tav>
                                      </p:tavLst>
                                    </p:anim>
                                    <p:anim calcmode="lin" valueType="num">
                                      <p:cBhvr>
                                        <p:cTn id="8" dur="1000" fill="hold"/>
                                        <p:tgtEl>
                                          <p:spTgt spid="28678"/>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85800" y="76200"/>
            <a:ext cx="77724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altLang="en-US" sz="4000" b="1" dirty="0" smtClean="0"/>
              <a:t>Cell cycle control</a:t>
            </a:r>
            <a:endParaRPr lang="en-US" altLang="en-US" sz="4000" b="1" dirty="0"/>
          </a:p>
        </p:txBody>
      </p:sp>
      <p:sp>
        <p:nvSpPr>
          <p:cNvPr id="3" name="Rectangle 3"/>
          <p:cNvSpPr txBox="1">
            <a:spLocks noChangeArrowheads="1"/>
          </p:cNvSpPr>
          <p:nvPr/>
        </p:nvSpPr>
        <p:spPr>
          <a:xfrm>
            <a:off x="304800" y="838200"/>
            <a:ext cx="8686800" cy="31242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90000"/>
              </a:lnSpc>
            </a:pPr>
            <a:r>
              <a:rPr lang="en-GB" altLang="en-US" sz="2800" dirty="0" smtClean="0"/>
              <a:t>Cell cycle machinery is subordinate to a cell cycle control system</a:t>
            </a:r>
          </a:p>
          <a:p>
            <a:pPr>
              <a:lnSpc>
                <a:spcPct val="90000"/>
              </a:lnSpc>
            </a:pPr>
            <a:r>
              <a:rPr lang="en-GB" altLang="en-US" sz="2800" dirty="0" smtClean="0"/>
              <a:t>The control system consists mainly of protein complexes</a:t>
            </a:r>
          </a:p>
          <a:p>
            <a:pPr>
              <a:lnSpc>
                <a:spcPct val="90000"/>
              </a:lnSpc>
            </a:pPr>
            <a:r>
              <a:rPr lang="en-GB" altLang="en-US" sz="2800" dirty="0" smtClean="0"/>
              <a:t>These complexes consist of a </a:t>
            </a:r>
            <a:r>
              <a:rPr lang="en-GB" altLang="en-US" sz="2800" dirty="0" err="1" smtClean="0"/>
              <a:t>cyclin</a:t>
            </a:r>
            <a:r>
              <a:rPr lang="en-GB" altLang="en-US" sz="2800" dirty="0" smtClean="0"/>
              <a:t> subunit and a </a:t>
            </a:r>
            <a:r>
              <a:rPr lang="en-GB" altLang="en-US" sz="2800" dirty="0" err="1" smtClean="0"/>
              <a:t>Cdk</a:t>
            </a:r>
            <a:r>
              <a:rPr lang="en-GB" altLang="en-US" sz="2800" dirty="0" smtClean="0"/>
              <a:t> subunit</a:t>
            </a:r>
          </a:p>
          <a:p>
            <a:pPr>
              <a:lnSpc>
                <a:spcPct val="90000"/>
              </a:lnSpc>
            </a:pPr>
            <a:r>
              <a:rPr lang="en-GB" altLang="en-US" sz="2800" dirty="0" smtClean="0"/>
              <a:t>The </a:t>
            </a:r>
            <a:r>
              <a:rPr lang="en-GB" altLang="en-US" sz="2800" dirty="0" err="1" smtClean="0"/>
              <a:t>cyclin</a:t>
            </a:r>
            <a:r>
              <a:rPr lang="en-GB" altLang="en-US" sz="2800" dirty="0" smtClean="0"/>
              <a:t> has regulatory function, the </a:t>
            </a:r>
            <a:r>
              <a:rPr lang="en-GB" altLang="en-US" sz="2800" dirty="0" err="1" smtClean="0"/>
              <a:t>Cdk</a:t>
            </a:r>
            <a:r>
              <a:rPr lang="en-GB" altLang="en-US" sz="2800" dirty="0" smtClean="0"/>
              <a:t> catalytic function</a:t>
            </a:r>
            <a:endParaRPr lang="en-US" altLang="en-US" dirty="0"/>
          </a:p>
        </p:txBody>
      </p:sp>
      <p:sp>
        <p:nvSpPr>
          <p:cNvPr id="4" name="Rectangle 3"/>
          <p:cNvSpPr txBox="1">
            <a:spLocks noChangeArrowheads="1"/>
          </p:cNvSpPr>
          <p:nvPr/>
        </p:nvSpPr>
        <p:spPr>
          <a:xfrm>
            <a:off x="152400" y="3733800"/>
            <a:ext cx="8839200" cy="21336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altLang="en-US" sz="2800" dirty="0" err="1" smtClean="0"/>
              <a:t>Cdk</a:t>
            </a:r>
            <a:r>
              <a:rPr lang="en-GB" altLang="en-US" sz="2800" dirty="0" smtClean="0"/>
              <a:t> expression is constant, but </a:t>
            </a:r>
            <a:r>
              <a:rPr lang="en-GB" altLang="en-US" sz="2800" dirty="0" err="1" smtClean="0"/>
              <a:t>cyclin</a:t>
            </a:r>
            <a:r>
              <a:rPr lang="en-GB" altLang="en-US" sz="2800" dirty="0" smtClean="0"/>
              <a:t> concentrations rise and fall at specific times in the cell cycle</a:t>
            </a:r>
            <a:endParaRPr lang="en-US" altLang="en-US" sz="2800" dirty="0" smtClean="0"/>
          </a:p>
          <a:p>
            <a:r>
              <a:rPr lang="en-GB" altLang="en-US" sz="2800" dirty="0" smtClean="0"/>
              <a:t>The </a:t>
            </a:r>
            <a:r>
              <a:rPr lang="en-GB" altLang="en-US" sz="2800" dirty="0" err="1" smtClean="0"/>
              <a:t>Cdks</a:t>
            </a:r>
            <a:r>
              <a:rPr lang="en-GB" altLang="en-US" sz="2800" dirty="0" smtClean="0"/>
              <a:t> are cyclically activated by </a:t>
            </a:r>
            <a:r>
              <a:rPr lang="en-GB" altLang="en-US" sz="2800" dirty="0" err="1" smtClean="0"/>
              <a:t>cyclin</a:t>
            </a:r>
            <a:r>
              <a:rPr lang="en-GB" altLang="en-US" sz="2800" dirty="0" smtClean="0"/>
              <a:t> binding and by phosphorylation status</a:t>
            </a:r>
          </a:p>
          <a:p>
            <a:r>
              <a:rPr lang="en-GB" altLang="en-US" sz="2800" dirty="0" smtClean="0"/>
              <a:t>Once activated, </a:t>
            </a:r>
            <a:r>
              <a:rPr lang="en-GB" altLang="en-US" sz="2800" dirty="0" err="1" smtClean="0"/>
              <a:t>Cdks</a:t>
            </a:r>
            <a:r>
              <a:rPr lang="en-GB" altLang="en-US" sz="2800" dirty="0" smtClean="0"/>
              <a:t> phosphorylate key proteins in the cell</a:t>
            </a:r>
            <a:endParaRPr lang="en-GB" altLang="en-US" sz="2800" dirty="0"/>
          </a:p>
        </p:txBody>
      </p:sp>
    </p:spTree>
    <p:extLst>
      <p:ext uri="{BB962C8B-B14F-4D97-AF65-F5344CB8AC3E}">
        <p14:creationId xmlns:p14="http://schemas.microsoft.com/office/powerpoint/2010/main" val="187146053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fld id="{E3CDC7FD-08D5-4F8D-8F8B-EA49970AF330}" type="slidenum">
              <a:rPr lang="ar-SA" altLang="en-US" sz="1400" smtClean="0"/>
              <a:pPr eaLnBrk="1" hangingPunct="1">
                <a:spcBef>
                  <a:spcPct val="0"/>
                </a:spcBef>
                <a:buFontTx/>
                <a:buNone/>
              </a:pPr>
              <a:t>50</a:t>
            </a:fld>
            <a:endParaRPr lang="en-GB" altLang="en-US" sz="1400" smtClean="0"/>
          </a:p>
        </p:txBody>
      </p:sp>
      <p:sp>
        <p:nvSpPr>
          <p:cNvPr id="25602" name="Rectangle 2"/>
          <p:cNvSpPr>
            <a:spLocks noGrp="1" noChangeArrowheads="1"/>
          </p:cNvSpPr>
          <p:nvPr>
            <p:ph type="body" idx="1"/>
          </p:nvPr>
        </p:nvSpPr>
        <p:spPr>
          <a:xfrm>
            <a:off x="228600" y="228600"/>
            <a:ext cx="8382000" cy="2062163"/>
          </a:xfrm>
        </p:spPr>
        <p:txBody>
          <a:bodyPr>
            <a:spAutoFit/>
          </a:bodyPr>
          <a:lstStyle/>
          <a:p>
            <a:pPr eaLnBrk="1" hangingPunct="1">
              <a:buClr>
                <a:srgbClr val="339933"/>
              </a:buClr>
              <a:buFontTx/>
              <a:buNone/>
              <a:tabLst>
                <a:tab pos="2743200" algn="l"/>
              </a:tabLst>
              <a:defRPr/>
            </a:pPr>
            <a:r>
              <a:rPr lang="en-US" altLang="en-US" sz="2400" b="1" smtClean="0">
                <a:solidFill>
                  <a:srgbClr val="0000FF"/>
                </a:solidFill>
                <a:effectLst>
                  <a:outerShdw blurRad="38100" dist="38100" dir="2700000" algn="tl">
                    <a:srgbClr val="C0C0C0"/>
                  </a:outerShdw>
                </a:effectLst>
              </a:rPr>
              <a:t>        </a:t>
            </a:r>
            <a:r>
              <a:rPr lang="en-US" altLang="en-US" sz="2400" b="1" u="sng" smtClean="0">
                <a:solidFill>
                  <a:srgbClr val="0000FF"/>
                </a:solidFill>
                <a:effectLst>
                  <a:outerShdw blurRad="38100" dist="38100" dir="2700000" algn="tl">
                    <a:srgbClr val="C0C0C0"/>
                  </a:outerShdw>
                </a:effectLst>
              </a:rPr>
              <a:t>Comparison between Mitosis and meiosis </a:t>
            </a:r>
          </a:p>
          <a:p>
            <a:pPr eaLnBrk="1" hangingPunct="1">
              <a:buClr>
                <a:srgbClr val="339933"/>
              </a:buClr>
              <a:tabLst>
                <a:tab pos="2743200" algn="l"/>
              </a:tabLst>
              <a:defRPr/>
            </a:pPr>
            <a:r>
              <a:rPr lang="en-US" altLang="en-US" sz="2000" b="1" smtClean="0">
                <a:solidFill>
                  <a:srgbClr val="000000"/>
                </a:solidFill>
                <a:effectLst>
                  <a:outerShdw blurRad="38100" dist="38100" dir="2700000" algn="tl">
                    <a:srgbClr val="C0C0C0"/>
                  </a:outerShdw>
                </a:effectLst>
              </a:rPr>
              <a:t>The chromosome number is reduced by half in meiosis, but not in mitosis.</a:t>
            </a:r>
          </a:p>
          <a:p>
            <a:pPr lvl="1" eaLnBrk="1" hangingPunct="1">
              <a:buClr>
                <a:srgbClr val="339933"/>
              </a:buClr>
              <a:tabLst>
                <a:tab pos="2743200" algn="l"/>
              </a:tabLst>
              <a:defRPr/>
            </a:pPr>
            <a:r>
              <a:rPr lang="en-US" altLang="en-US" sz="1800" b="1" smtClean="0">
                <a:solidFill>
                  <a:srgbClr val="000000"/>
                </a:solidFill>
                <a:effectLst>
                  <a:outerShdw blurRad="38100" dist="38100" dir="2700000" algn="tl">
                    <a:srgbClr val="C0C0C0"/>
                  </a:outerShdw>
                </a:effectLst>
              </a:rPr>
              <a:t>Mitosis produces daughter cells that are genetically identical to the parent and to each other.</a:t>
            </a:r>
          </a:p>
          <a:p>
            <a:pPr lvl="1" eaLnBrk="1" hangingPunct="1">
              <a:buClr>
                <a:srgbClr val="339933"/>
              </a:buClr>
              <a:tabLst>
                <a:tab pos="2743200" algn="l"/>
              </a:tabLst>
              <a:defRPr/>
            </a:pPr>
            <a:r>
              <a:rPr lang="en-US" altLang="en-US" sz="1800" b="1" smtClean="0">
                <a:solidFill>
                  <a:srgbClr val="000000"/>
                </a:solidFill>
                <a:effectLst>
                  <a:outerShdw blurRad="38100" dist="38100" dir="2700000" algn="tl">
                    <a:srgbClr val="C0C0C0"/>
                  </a:outerShdw>
                </a:effectLst>
              </a:rPr>
              <a:t>Meiosis produces cells that differ from the parent and each other.</a:t>
            </a:r>
          </a:p>
        </p:txBody>
      </p:sp>
      <p:sp>
        <p:nvSpPr>
          <p:cNvPr id="25604" name="Rectangle 4"/>
          <p:cNvSpPr>
            <a:spLocks noChangeArrowheads="1"/>
          </p:cNvSpPr>
          <p:nvPr/>
        </p:nvSpPr>
        <p:spPr bwMode="auto">
          <a:xfrm>
            <a:off x="152400" y="2438400"/>
            <a:ext cx="8839200" cy="3441700"/>
          </a:xfrm>
          <a:prstGeom prst="rect">
            <a:avLst/>
          </a:prstGeom>
          <a:noFill/>
          <a:ln w="9525">
            <a:noFill/>
            <a:miter lim="800000"/>
            <a:headEnd/>
            <a:tailEnd/>
          </a:ln>
          <a:effectLst/>
        </p:spPr>
        <p:txBody>
          <a:bodyPr>
            <a:spAutoFit/>
          </a:bodyPr>
          <a:lstStyle/>
          <a:p>
            <a:pPr marL="342900" indent="-342900">
              <a:spcBef>
                <a:spcPct val="20000"/>
              </a:spcBef>
              <a:buClr>
                <a:srgbClr val="339933"/>
              </a:buClr>
              <a:buFontTx/>
              <a:buChar char="•"/>
              <a:tabLst>
                <a:tab pos="2743200" algn="l"/>
              </a:tabLst>
              <a:defRPr/>
            </a:pPr>
            <a:r>
              <a:rPr lang="en-US" altLang="en-US" sz="2000" b="1">
                <a:solidFill>
                  <a:srgbClr val="000000"/>
                </a:solidFill>
                <a:effectLst>
                  <a:outerShdw blurRad="38100" dist="38100" dir="2700000" algn="tl">
                    <a:srgbClr val="C0C0C0"/>
                  </a:outerShdw>
                </a:effectLst>
              </a:rPr>
              <a:t>Three events, unique to meiosis, occur during the first division cycle.</a:t>
            </a:r>
          </a:p>
          <a:p>
            <a:pPr marL="342900" indent="-342900">
              <a:spcBef>
                <a:spcPct val="20000"/>
              </a:spcBef>
              <a:buClr>
                <a:srgbClr val="339933"/>
              </a:buClr>
              <a:tabLst>
                <a:tab pos="2743200" algn="l"/>
              </a:tabLst>
              <a:defRPr/>
            </a:pPr>
            <a:endParaRPr lang="en-US" altLang="en-US" sz="1400" b="1">
              <a:solidFill>
                <a:srgbClr val="000000"/>
              </a:solidFill>
              <a:effectLst>
                <a:outerShdw blurRad="38100" dist="38100" dir="2700000" algn="tl">
                  <a:srgbClr val="C0C0C0"/>
                </a:outerShdw>
              </a:effectLst>
            </a:endParaRPr>
          </a:p>
          <a:p>
            <a:pPr marL="342900" indent="-342900">
              <a:spcBef>
                <a:spcPct val="20000"/>
              </a:spcBef>
              <a:buClr>
                <a:srgbClr val="339933"/>
              </a:buClr>
              <a:tabLst>
                <a:tab pos="2743200" algn="l"/>
              </a:tabLst>
              <a:defRPr/>
            </a:pPr>
            <a:r>
              <a:rPr lang="en-US" altLang="en-US" sz="2000" b="1">
                <a:solidFill>
                  <a:srgbClr val="000000"/>
                </a:solidFill>
                <a:effectLst>
                  <a:outerShdw blurRad="38100" dist="38100" dir="2700000" algn="tl">
                    <a:srgbClr val="C0C0C0"/>
                  </a:outerShdw>
                </a:effectLst>
              </a:rPr>
              <a:t>	</a:t>
            </a:r>
            <a:r>
              <a:rPr lang="en-US" altLang="en-US" sz="2000" b="1">
                <a:effectLst>
                  <a:outerShdw blurRad="38100" dist="38100" dir="2700000" algn="tl">
                    <a:srgbClr val="C0C0C0"/>
                  </a:outerShdw>
                </a:effectLst>
              </a:rPr>
              <a:t>1.  During</a:t>
            </a:r>
            <a:r>
              <a:rPr lang="en-US" altLang="en-US" sz="2000" b="1">
                <a:solidFill>
                  <a:srgbClr val="0000FF"/>
                </a:solidFill>
                <a:effectLst>
                  <a:outerShdw blurRad="38100" dist="38100" dir="2700000" algn="tl">
                    <a:srgbClr val="C0C0C0"/>
                  </a:outerShdw>
                </a:effectLst>
              </a:rPr>
              <a:t> prophase </a:t>
            </a:r>
            <a:r>
              <a:rPr lang="en-US" altLang="en-US" sz="2000" b="1">
                <a:solidFill>
                  <a:srgbClr val="0000FF"/>
                </a:solidFill>
                <a:effectLst>
                  <a:outerShdw blurRad="38100" dist="38100" dir="2700000" algn="tl">
                    <a:srgbClr val="C0C0C0"/>
                  </a:outerShdw>
                </a:effectLst>
                <a:latin typeface="Times New Roman" pitchFamily="18" charset="0"/>
                <a:cs typeface="Times New Roman" pitchFamily="18" charset="0"/>
              </a:rPr>
              <a:t>I</a:t>
            </a:r>
            <a:r>
              <a:rPr lang="en-US" altLang="en-US" sz="2000" b="1">
                <a:solidFill>
                  <a:srgbClr val="000000"/>
                </a:solidFill>
                <a:effectLst>
                  <a:outerShdw blurRad="38100" dist="38100" dir="2700000" algn="tl">
                    <a:srgbClr val="C0C0C0"/>
                  </a:outerShdw>
                </a:effectLst>
              </a:rPr>
              <a:t>, homologous chromosomes pair up in a process called </a:t>
            </a:r>
            <a:r>
              <a:rPr lang="en-US" altLang="en-US" sz="2000" b="1">
                <a:solidFill>
                  <a:srgbClr val="FF0000"/>
                </a:solidFill>
                <a:effectLst>
                  <a:outerShdw blurRad="38100" dist="38100" dir="2700000" algn="tl">
                    <a:srgbClr val="C0C0C0"/>
                  </a:outerShdw>
                </a:effectLst>
              </a:rPr>
              <a:t>synapsis</a:t>
            </a:r>
            <a:r>
              <a:rPr lang="en-US" altLang="en-US" sz="2000" b="1">
                <a:solidFill>
                  <a:srgbClr val="000000"/>
                </a:solidFill>
                <a:effectLst>
                  <a:outerShdw blurRad="38100" dist="38100" dir="2700000" algn="tl">
                    <a:srgbClr val="C0C0C0"/>
                  </a:outerShdw>
                </a:effectLst>
              </a:rPr>
              <a:t>.</a:t>
            </a:r>
          </a:p>
          <a:p>
            <a:pPr marL="742950" lvl="1" indent="-285750">
              <a:spcBef>
                <a:spcPct val="20000"/>
              </a:spcBef>
              <a:buClr>
                <a:srgbClr val="339933"/>
              </a:buClr>
              <a:buFontTx/>
              <a:buChar char="–"/>
              <a:tabLst>
                <a:tab pos="2743200" algn="l"/>
              </a:tabLst>
              <a:defRPr/>
            </a:pPr>
            <a:r>
              <a:rPr lang="en-US" altLang="en-US" b="1">
                <a:solidFill>
                  <a:srgbClr val="000000"/>
                </a:solidFill>
                <a:effectLst>
                  <a:outerShdw blurRad="38100" dist="38100" dir="2700000" algn="tl">
                    <a:srgbClr val="C0C0C0"/>
                  </a:outerShdw>
                </a:effectLst>
              </a:rPr>
              <a:t>Later in prophase I, the joined homologous chromosomes are visible as a tetrad.</a:t>
            </a:r>
          </a:p>
          <a:p>
            <a:pPr marL="742950" lvl="1" indent="-285750">
              <a:spcBef>
                <a:spcPct val="20000"/>
              </a:spcBef>
              <a:buClr>
                <a:srgbClr val="339933"/>
              </a:buClr>
              <a:buFontTx/>
              <a:buChar char="–"/>
              <a:tabLst>
                <a:tab pos="2743200" algn="l"/>
              </a:tabLst>
              <a:defRPr/>
            </a:pPr>
            <a:r>
              <a:rPr lang="en-US" altLang="en-US" b="1">
                <a:solidFill>
                  <a:srgbClr val="000000"/>
                </a:solidFill>
                <a:effectLst>
                  <a:outerShdw blurRad="38100" dist="38100" dir="2700000" algn="tl">
                    <a:srgbClr val="C0C0C0"/>
                  </a:outerShdw>
                </a:effectLst>
              </a:rPr>
              <a:t>At X-shaped regions called </a:t>
            </a:r>
            <a:r>
              <a:rPr lang="en-US" altLang="en-US" b="1">
                <a:solidFill>
                  <a:srgbClr val="FF0000"/>
                </a:solidFill>
                <a:effectLst>
                  <a:outerShdw blurRad="38100" dist="38100" dir="2700000" algn="tl">
                    <a:srgbClr val="C0C0C0"/>
                  </a:outerShdw>
                </a:effectLst>
              </a:rPr>
              <a:t>chiasmata</a:t>
            </a:r>
            <a:r>
              <a:rPr lang="en-US" altLang="en-US" b="1">
                <a:solidFill>
                  <a:srgbClr val="000000"/>
                </a:solidFill>
                <a:effectLst>
                  <a:outerShdw blurRad="38100" dist="38100" dir="2700000" algn="tl">
                    <a:srgbClr val="C0C0C0"/>
                  </a:outerShdw>
                </a:effectLst>
              </a:rPr>
              <a:t>, sections of nonsister chromatids are exchanged.</a:t>
            </a:r>
          </a:p>
          <a:p>
            <a:pPr marL="742950" lvl="1" indent="-285750">
              <a:spcBef>
                <a:spcPct val="20000"/>
              </a:spcBef>
              <a:buClr>
                <a:srgbClr val="339933"/>
              </a:buClr>
              <a:buFontTx/>
              <a:buChar char="–"/>
              <a:tabLst>
                <a:tab pos="2743200" algn="l"/>
              </a:tabLst>
              <a:defRPr/>
            </a:pPr>
            <a:r>
              <a:rPr lang="en-US" altLang="en-US" b="1">
                <a:solidFill>
                  <a:srgbClr val="000000"/>
                </a:solidFill>
                <a:effectLst>
                  <a:outerShdw blurRad="38100" dist="38100" dir="2700000" algn="tl">
                    <a:srgbClr val="C0C0C0"/>
                  </a:outerShdw>
                </a:effectLst>
              </a:rPr>
              <a:t>Chiasmata is the physical manifestation of crossing over, a form of genetic rearrangement.</a:t>
            </a:r>
          </a:p>
        </p:txBody>
      </p:sp>
    </p:spTree>
    <p:extLst>
      <p:ext uri="{BB962C8B-B14F-4D97-AF65-F5344CB8AC3E}">
        <p14:creationId xmlns:p14="http://schemas.microsoft.com/office/powerpoint/2010/main" val="30315633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fld id="{C41FE660-81B8-488A-9D92-EFBA28515DAA}" type="slidenum">
              <a:rPr lang="ar-SA" altLang="en-US" sz="1400" smtClean="0"/>
              <a:pPr eaLnBrk="1" hangingPunct="1">
                <a:spcBef>
                  <a:spcPct val="0"/>
                </a:spcBef>
                <a:buFontTx/>
                <a:buNone/>
              </a:pPr>
              <a:t>51</a:t>
            </a:fld>
            <a:endParaRPr lang="en-GB" altLang="en-US" sz="1400" smtClean="0"/>
          </a:p>
        </p:txBody>
      </p:sp>
      <p:sp>
        <p:nvSpPr>
          <p:cNvPr id="27650" name="Rectangle 2"/>
          <p:cNvSpPr>
            <a:spLocks noGrp="1" noChangeArrowheads="1"/>
          </p:cNvSpPr>
          <p:nvPr>
            <p:ph type="body" idx="1"/>
          </p:nvPr>
        </p:nvSpPr>
        <p:spPr>
          <a:xfrm>
            <a:off x="0" y="228600"/>
            <a:ext cx="9067800" cy="4295775"/>
          </a:xfrm>
        </p:spPr>
        <p:txBody>
          <a:bodyPr>
            <a:spAutoFit/>
          </a:bodyPr>
          <a:lstStyle/>
          <a:p>
            <a:pPr eaLnBrk="1" hangingPunct="1">
              <a:buClr>
                <a:srgbClr val="339933"/>
              </a:buClr>
              <a:buFontTx/>
              <a:buNone/>
              <a:tabLst>
                <a:tab pos="2743200" algn="l"/>
              </a:tabLst>
              <a:defRPr/>
            </a:pPr>
            <a:r>
              <a:rPr lang="en-US" altLang="en-US" sz="2400" b="1" smtClean="0">
                <a:solidFill>
                  <a:srgbClr val="000000"/>
                </a:solidFill>
                <a:effectLst>
                  <a:outerShdw blurRad="38100" dist="38100" dir="2700000" algn="tl">
                    <a:srgbClr val="C0C0C0"/>
                  </a:outerShdw>
                </a:effectLst>
              </a:rPr>
              <a:t>	</a:t>
            </a:r>
            <a:r>
              <a:rPr lang="en-US" altLang="en-US" sz="2400" b="1" smtClean="0">
                <a:effectLst>
                  <a:outerShdw blurRad="38100" dist="38100" dir="2700000" algn="tl">
                    <a:srgbClr val="C0C0C0"/>
                  </a:outerShdw>
                </a:effectLst>
              </a:rPr>
              <a:t>2.  At</a:t>
            </a:r>
            <a:r>
              <a:rPr lang="en-US" altLang="en-US" sz="2400" b="1" smtClean="0">
                <a:solidFill>
                  <a:srgbClr val="FF0000"/>
                </a:solidFill>
                <a:effectLst>
                  <a:outerShdw blurRad="38100" dist="38100" dir="2700000" algn="tl">
                    <a:srgbClr val="C0C0C0"/>
                  </a:outerShdw>
                </a:effectLst>
              </a:rPr>
              <a:t> </a:t>
            </a:r>
            <a:r>
              <a:rPr lang="en-US" altLang="en-US" sz="2400" b="1" smtClean="0">
                <a:solidFill>
                  <a:srgbClr val="0000FF"/>
                </a:solidFill>
                <a:effectLst>
                  <a:outerShdw blurRad="38100" dist="38100" dir="2700000" algn="tl">
                    <a:srgbClr val="C0C0C0"/>
                  </a:outerShdw>
                </a:effectLst>
              </a:rPr>
              <a:t>metaphase </a:t>
            </a:r>
            <a:r>
              <a:rPr lang="en-US" altLang="en-US" sz="2400" b="1" smtClean="0">
                <a:solidFill>
                  <a:srgbClr val="0000FF"/>
                </a:solidFill>
                <a:effectLst>
                  <a:outerShdw blurRad="38100" dist="38100" dir="2700000" algn="tl">
                    <a:srgbClr val="C0C0C0"/>
                  </a:outerShdw>
                </a:effectLst>
                <a:latin typeface="Times New Roman" pitchFamily="18" charset="0"/>
                <a:cs typeface="Times New Roman" pitchFamily="18" charset="0"/>
              </a:rPr>
              <a:t>I</a:t>
            </a:r>
            <a:r>
              <a:rPr lang="en-US" altLang="en-US" sz="2400" b="1" smtClean="0">
                <a:solidFill>
                  <a:srgbClr val="000000"/>
                </a:solidFill>
                <a:effectLst>
                  <a:outerShdw blurRad="38100" dist="38100" dir="2700000" algn="tl">
                    <a:srgbClr val="C0C0C0"/>
                  </a:outerShdw>
                </a:effectLst>
              </a:rPr>
              <a:t> homologous pairs of chromosomes, not individual chromosomes are aligned along the metaphase plate.</a:t>
            </a:r>
          </a:p>
          <a:p>
            <a:pPr marL="1085850" lvl="2" eaLnBrk="1" hangingPunct="1">
              <a:buClr>
                <a:srgbClr val="339933"/>
              </a:buClr>
              <a:tabLst>
                <a:tab pos="2743200" algn="l"/>
              </a:tabLst>
              <a:defRPr/>
            </a:pPr>
            <a:r>
              <a:rPr lang="en-US" altLang="en-US" sz="1800" b="1" smtClean="0">
                <a:solidFill>
                  <a:srgbClr val="000000"/>
                </a:solidFill>
                <a:effectLst>
                  <a:outerShdw blurRad="38100" dist="38100" dir="2700000" algn="tl">
                    <a:srgbClr val="C0C0C0"/>
                  </a:outerShdw>
                </a:effectLst>
              </a:rPr>
              <a:t>In humans, you would see 23 tetrads.</a:t>
            </a:r>
          </a:p>
          <a:p>
            <a:pPr eaLnBrk="1" hangingPunct="1">
              <a:buClr>
                <a:srgbClr val="339933"/>
              </a:buClr>
              <a:buFontTx/>
              <a:buNone/>
              <a:tabLst>
                <a:tab pos="2743200" algn="l"/>
              </a:tabLst>
              <a:defRPr/>
            </a:pPr>
            <a:r>
              <a:rPr lang="en-US" altLang="en-US" sz="2800" b="1" smtClean="0">
                <a:solidFill>
                  <a:srgbClr val="000000"/>
                </a:solidFill>
                <a:effectLst>
                  <a:outerShdw blurRad="38100" dist="38100" dir="2700000" algn="tl">
                    <a:srgbClr val="C0C0C0"/>
                  </a:outerShdw>
                </a:effectLst>
              </a:rPr>
              <a:t>	</a:t>
            </a:r>
            <a:r>
              <a:rPr lang="en-US" altLang="en-US" sz="2400" b="1" smtClean="0">
                <a:solidFill>
                  <a:srgbClr val="000000"/>
                </a:solidFill>
                <a:effectLst>
                  <a:outerShdw blurRad="38100" dist="38100" dir="2700000" algn="tl">
                    <a:srgbClr val="C0C0C0"/>
                  </a:outerShdw>
                </a:effectLst>
              </a:rPr>
              <a:t>3.  At </a:t>
            </a:r>
            <a:r>
              <a:rPr lang="en-US" altLang="en-US" sz="2400" b="1" smtClean="0">
                <a:solidFill>
                  <a:srgbClr val="0000FF"/>
                </a:solidFill>
                <a:effectLst>
                  <a:outerShdw blurRad="38100" dist="38100" dir="2700000" algn="tl">
                    <a:srgbClr val="C0C0C0"/>
                  </a:outerShdw>
                </a:effectLst>
              </a:rPr>
              <a:t>anaphase </a:t>
            </a:r>
            <a:r>
              <a:rPr lang="en-US" altLang="en-US" sz="2400" b="1" smtClean="0">
                <a:solidFill>
                  <a:srgbClr val="0000FF"/>
                </a:solidFill>
                <a:effectLst>
                  <a:outerShdw blurRad="38100" dist="38100" dir="2700000" algn="tl">
                    <a:srgbClr val="C0C0C0"/>
                  </a:outerShdw>
                </a:effectLst>
                <a:latin typeface="Times New Roman" pitchFamily="18" charset="0"/>
                <a:cs typeface="Times New Roman" pitchFamily="18" charset="0"/>
              </a:rPr>
              <a:t>I</a:t>
            </a:r>
            <a:r>
              <a:rPr lang="en-US" altLang="en-US" sz="2400" b="1" smtClean="0">
                <a:solidFill>
                  <a:srgbClr val="000000"/>
                </a:solidFill>
                <a:effectLst>
                  <a:outerShdw blurRad="38100" dist="38100" dir="2700000" algn="tl">
                    <a:srgbClr val="C0C0C0"/>
                  </a:outerShdw>
                </a:effectLst>
              </a:rPr>
              <a:t>, it is homologous chromosomes, not sister chromatids, that separate and are carried to opposite poles of the cell.</a:t>
            </a:r>
            <a:r>
              <a:rPr lang="en-US" altLang="en-US" sz="2800" b="1" smtClean="0">
                <a:solidFill>
                  <a:srgbClr val="000000"/>
                </a:solidFill>
                <a:effectLst>
                  <a:outerShdw blurRad="38100" dist="38100" dir="2700000" algn="tl">
                    <a:srgbClr val="C0C0C0"/>
                  </a:outerShdw>
                </a:effectLst>
              </a:rPr>
              <a:t>	</a:t>
            </a:r>
          </a:p>
          <a:p>
            <a:pPr lvl="1" eaLnBrk="1" hangingPunct="1">
              <a:buClr>
                <a:srgbClr val="339933"/>
              </a:buClr>
              <a:tabLst>
                <a:tab pos="2743200" algn="l"/>
              </a:tabLst>
              <a:defRPr/>
            </a:pPr>
            <a:r>
              <a:rPr lang="en-US" altLang="en-US" sz="2000" b="1" smtClean="0">
                <a:solidFill>
                  <a:srgbClr val="000000"/>
                </a:solidFill>
                <a:effectLst>
                  <a:outerShdw blurRad="38100" dist="38100" dir="2700000" algn="tl">
                    <a:srgbClr val="C0C0C0"/>
                  </a:outerShdw>
                </a:effectLst>
              </a:rPr>
              <a:t>Sister chromatids remain attached at the centromere until anaphase II.</a:t>
            </a:r>
          </a:p>
          <a:p>
            <a:pPr eaLnBrk="1" hangingPunct="1">
              <a:buClr>
                <a:srgbClr val="339933"/>
              </a:buClr>
              <a:tabLst>
                <a:tab pos="2743200" algn="l"/>
              </a:tabLst>
              <a:defRPr/>
            </a:pPr>
            <a:r>
              <a:rPr lang="en-US" altLang="en-US" sz="2400" b="1" smtClean="0">
                <a:solidFill>
                  <a:srgbClr val="000000"/>
                </a:solidFill>
                <a:effectLst>
                  <a:outerShdw blurRad="38100" dist="38100" dir="2700000" algn="tl">
                    <a:srgbClr val="C0C0C0"/>
                  </a:outerShdw>
                </a:effectLst>
              </a:rPr>
              <a:t>The processes during the second meiotic division are virtually identical to those of mitosis.</a:t>
            </a:r>
          </a:p>
        </p:txBody>
      </p:sp>
    </p:spTree>
    <p:extLst>
      <p:ext uri="{BB962C8B-B14F-4D97-AF65-F5344CB8AC3E}">
        <p14:creationId xmlns:p14="http://schemas.microsoft.com/office/powerpoint/2010/main" val="36893361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fld id="{00D0DA2E-F3B0-41C1-BA84-6E84710C3FA0}" type="slidenum">
              <a:rPr lang="ar-SA" altLang="en-US" sz="1400" smtClean="0"/>
              <a:pPr eaLnBrk="1" hangingPunct="1">
                <a:spcBef>
                  <a:spcPct val="0"/>
                </a:spcBef>
                <a:buFontTx/>
                <a:buNone/>
              </a:pPr>
              <a:t>52</a:t>
            </a:fld>
            <a:endParaRPr lang="en-GB" altLang="en-US" sz="1400" smtClean="0"/>
          </a:p>
        </p:txBody>
      </p:sp>
      <p:pic>
        <p:nvPicPr>
          <p:cNvPr id="22531" name="Picture 4"/>
          <p:cNvPicPr>
            <a:picLocks noChangeAspect="1" noChangeArrowheads="1"/>
          </p:cNvPicPr>
          <p:nvPr/>
        </p:nvPicPr>
        <p:blipFill>
          <a:blip r:embed="rId2">
            <a:lum bright="-6000" contrast="6000"/>
            <a:extLst>
              <a:ext uri="{28A0092B-C50C-407E-A947-70E740481C1C}">
                <a14:useLocalDpi xmlns:a14="http://schemas.microsoft.com/office/drawing/2010/main" val="0"/>
              </a:ext>
            </a:extLst>
          </a:blip>
          <a:srcRect b="6303"/>
          <a:stretch>
            <a:fillRect/>
          </a:stretch>
        </p:blipFill>
        <p:spPr bwMode="auto">
          <a:xfrm>
            <a:off x="0" y="989013"/>
            <a:ext cx="9144000" cy="4878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2" name="Rectangle 5"/>
          <p:cNvSpPr>
            <a:spLocks noChangeArrowheads="1"/>
          </p:cNvSpPr>
          <p:nvPr/>
        </p:nvSpPr>
        <p:spPr bwMode="auto">
          <a:xfrm>
            <a:off x="0" y="6561138"/>
            <a:ext cx="1497013" cy="29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spcBef>
                <a:spcPct val="0"/>
              </a:spcBef>
              <a:buFontTx/>
              <a:buNone/>
            </a:pPr>
            <a:r>
              <a:rPr lang="en-US" altLang="en-US" sz="1300" b="1">
                <a:latin typeface="Times" charset="0"/>
              </a:rPr>
              <a:t>Fig. 13.8, Page 242</a:t>
            </a:r>
          </a:p>
        </p:txBody>
      </p:sp>
      <p:sp>
        <p:nvSpPr>
          <p:cNvPr id="22534" name="Text Box 6"/>
          <p:cNvSpPr txBox="1">
            <a:spLocks noChangeArrowheads="1"/>
          </p:cNvSpPr>
          <p:nvPr/>
        </p:nvSpPr>
        <p:spPr bwMode="auto">
          <a:xfrm>
            <a:off x="533400" y="152400"/>
            <a:ext cx="7696200" cy="519113"/>
          </a:xfrm>
          <a:prstGeom prst="rect">
            <a:avLst/>
          </a:prstGeom>
          <a:noFill/>
          <a:ln w="9525">
            <a:noFill/>
            <a:miter lim="800000"/>
            <a:headEnd/>
            <a:tailEnd/>
          </a:ln>
          <a:effectLst/>
        </p:spPr>
        <p:txBody>
          <a:bodyPr>
            <a:spAutoFit/>
          </a:bodyPr>
          <a:lstStyle/>
          <a:p>
            <a:pPr>
              <a:spcBef>
                <a:spcPct val="50000"/>
              </a:spcBef>
              <a:defRPr/>
            </a:pPr>
            <a:r>
              <a:rPr lang="en-US" altLang="en-US" sz="2800" b="1" u="sng">
                <a:solidFill>
                  <a:srgbClr val="0000FF"/>
                </a:solidFill>
                <a:effectLst>
                  <a:outerShdw blurRad="38100" dist="38100" dir="2700000" algn="tl">
                    <a:srgbClr val="C0C0C0"/>
                  </a:outerShdw>
                </a:effectLst>
              </a:rPr>
              <a:t>Comparison between Mitosis and meiosis</a:t>
            </a:r>
            <a:endParaRPr lang="en-GB" sz="2800" b="1" u="sng">
              <a:solidFill>
                <a:srgbClr val="0000FF"/>
              </a:solidFill>
              <a:effectLst>
                <a:outerShdw blurRad="38100" dist="38100" dir="2700000" algn="tl">
                  <a:srgbClr val="C0C0C0"/>
                </a:outerShdw>
              </a:effectLst>
            </a:endParaRPr>
          </a:p>
        </p:txBody>
      </p:sp>
    </p:spTree>
    <p:extLst>
      <p:ext uri="{BB962C8B-B14F-4D97-AF65-F5344CB8AC3E}">
        <p14:creationId xmlns:p14="http://schemas.microsoft.com/office/powerpoint/2010/main" val="8651920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body" idx="1"/>
          </p:nvPr>
        </p:nvSpPr>
        <p:spPr>
          <a:xfrm>
            <a:off x="228600" y="1447800"/>
            <a:ext cx="8686800" cy="3981450"/>
          </a:xfrm>
          <a:noFill/>
        </p:spPr>
        <p:txBody>
          <a:bodyPr>
            <a:spAutoFit/>
          </a:bodyPr>
          <a:lstStyle/>
          <a:p>
            <a:pPr>
              <a:lnSpc>
                <a:spcPct val="90000"/>
              </a:lnSpc>
              <a:buClr>
                <a:srgbClr val="339933"/>
              </a:buClr>
              <a:tabLst>
                <a:tab pos="2743200" algn="l"/>
              </a:tabLst>
            </a:pPr>
            <a:r>
              <a:rPr lang="en-US" altLang="en-US" smtClean="0">
                <a:solidFill>
                  <a:srgbClr val="000000"/>
                </a:solidFill>
              </a:rPr>
              <a:t>The behavior of chromosomes during meiosis and fertilization is responsible for most of the variation that arises each generation during sexual reproduction.</a:t>
            </a:r>
          </a:p>
          <a:p>
            <a:pPr>
              <a:lnSpc>
                <a:spcPct val="90000"/>
              </a:lnSpc>
              <a:buClr>
                <a:srgbClr val="339933"/>
              </a:buClr>
              <a:tabLst>
                <a:tab pos="2743200" algn="l"/>
              </a:tabLst>
            </a:pPr>
            <a:r>
              <a:rPr lang="en-US" altLang="en-US" smtClean="0">
                <a:solidFill>
                  <a:srgbClr val="000000"/>
                </a:solidFill>
              </a:rPr>
              <a:t>Three mechanisms contribute to genetic variation:</a:t>
            </a:r>
          </a:p>
          <a:p>
            <a:pPr lvl="1">
              <a:lnSpc>
                <a:spcPct val="90000"/>
              </a:lnSpc>
              <a:buClr>
                <a:srgbClr val="339933"/>
              </a:buClr>
              <a:tabLst>
                <a:tab pos="2743200" algn="l"/>
              </a:tabLst>
            </a:pPr>
            <a:r>
              <a:rPr lang="en-US" altLang="en-US" smtClean="0">
                <a:solidFill>
                  <a:srgbClr val="000000"/>
                </a:solidFill>
              </a:rPr>
              <a:t>independent assortment</a:t>
            </a:r>
          </a:p>
          <a:p>
            <a:pPr lvl="1">
              <a:lnSpc>
                <a:spcPct val="90000"/>
              </a:lnSpc>
              <a:buClr>
                <a:srgbClr val="339933"/>
              </a:buClr>
              <a:tabLst>
                <a:tab pos="2743200" algn="l"/>
              </a:tabLst>
            </a:pPr>
            <a:r>
              <a:rPr lang="en-US" altLang="en-US" smtClean="0">
                <a:solidFill>
                  <a:srgbClr val="000000"/>
                </a:solidFill>
              </a:rPr>
              <a:t>crossing over</a:t>
            </a:r>
          </a:p>
          <a:p>
            <a:pPr lvl="1">
              <a:lnSpc>
                <a:spcPct val="90000"/>
              </a:lnSpc>
              <a:buClr>
                <a:srgbClr val="339933"/>
              </a:buClr>
              <a:tabLst>
                <a:tab pos="2743200" algn="l"/>
              </a:tabLst>
            </a:pPr>
            <a:r>
              <a:rPr lang="en-US" altLang="en-US" smtClean="0">
                <a:solidFill>
                  <a:srgbClr val="000000"/>
                </a:solidFill>
              </a:rPr>
              <a:t>random fertilization</a:t>
            </a:r>
          </a:p>
        </p:txBody>
      </p:sp>
      <p:sp>
        <p:nvSpPr>
          <p:cNvPr id="23555" name="Rectangle 3"/>
          <p:cNvSpPr>
            <a:spLocks noGrp="1" noChangeArrowheads="1"/>
          </p:cNvSpPr>
          <p:nvPr>
            <p:ph type="title"/>
          </p:nvPr>
        </p:nvSpPr>
        <p:spPr>
          <a:xfrm>
            <a:off x="228600" y="152400"/>
            <a:ext cx="8763000" cy="762000"/>
          </a:xfrm>
          <a:noFill/>
        </p:spPr>
        <p:txBody>
          <a:bodyPr>
            <a:normAutofit fontScale="90000"/>
          </a:bodyPr>
          <a:lstStyle/>
          <a:p>
            <a:r>
              <a:rPr lang="en-US" altLang="en-US" sz="3600" b="1" smtClean="0">
                <a:solidFill>
                  <a:srgbClr val="339933"/>
                </a:solidFill>
              </a:rPr>
              <a:t>Sexual life cycles produce genetic variation among offspring</a:t>
            </a:r>
            <a:endParaRPr lang="en-US" altLang="en-US" sz="3600" b="1" smtClean="0"/>
          </a:p>
        </p:txBody>
      </p:sp>
      <p:sp>
        <p:nvSpPr>
          <p:cNvPr id="23556" name="Line 5"/>
          <p:cNvSpPr>
            <a:spLocks noChangeShapeType="1"/>
          </p:cNvSpPr>
          <p:nvPr/>
        </p:nvSpPr>
        <p:spPr bwMode="auto">
          <a:xfrm>
            <a:off x="152400" y="1371600"/>
            <a:ext cx="87630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26423974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body" idx="1"/>
          </p:nvPr>
        </p:nvSpPr>
        <p:spPr>
          <a:xfrm>
            <a:off x="228600" y="152400"/>
            <a:ext cx="8382000" cy="5683250"/>
          </a:xfrm>
        </p:spPr>
        <p:txBody>
          <a:bodyPr>
            <a:spAutoFit/>
          </a:bodyPr>
          <a:lstStyle/>
          <a:p>
            <a:pPr>
              <a:buClr>
                <a:srgbClr val="339933"/>
              </a:buClr>
              <a:tabLst>
                <a:tab pos="2743200" algn="l"/>
              </a:tabLst>
            </a:pPr>
            <a:r>
              <a:rPr lang="en-US" altLang="en-US" smtClean="0">
                <a:solidFill>
                  <a:srgbClr val="000000"/>
                </a:solidFill>
              </a:rPr>
              <a:t>Independent assortment of chromosomes contributes to genetic variability due to the random orientation of tetrads at the metaphase plate.</a:t>
            </a:r>
          </a:p>
          <a:p>
            <a:pPr lvl="1">
              <a:buClr>
                <a:srgbClr val="339933"/>
              </a:buClr>
              <a:tabLst>
                <a:tab pos="2743200" algn="l"/>
              </a:tabLst>
            </a:pPr>
            <a:r>
              <a:rPr lang="en-US" altLang="en-US" smtClean="0">
                <a:solidFill>
                  <a:srgbClr val="000000"/>
                </a:solidFill>
              </a:rPr>
              <a:t>There is a fifty-fifty chance that a particular daughter cell of meiosis I will </a:t>
            </a:r>
            <a:br>
              <a:rPr lang="en-US" altLang="en-US" smtClean="0">
                <a:solidFill>
                  <a:srgbClr val="000000"/>
                </a:solidFill>
              </a:rPr>
            </a:br>
            <a:r>
              <a:rPr lang="en-US" altLang="en-US" smtClean="0">
                <a:solidFill>
                  <a:srgbClr val="000000"/>
                </a:solidFill>
              </a:rPr>
              <a:t>get the maternal </a:t>
            </a:r>
            <a:br>
              <a:rPr lang="en-US" altLang="en-US" smtClean="0">
                <a:solidFill>
                  <a:srgbClr val="000000"/>
                </a:solidFill>
              </a:rPr>
            </a:br>
            <a:r>
              <a:rPr lang="en-US" altLang="en-US" smtClean="0">
                <a:solidFill>
                  <a:srgbClr val="000000"/>
                </a:solidFill>
              </a:rPr>
              <a:t>chromosome of a </a:t>
            </a:r>
            <a:br>
              <a:rPr lang="en-US" altLang="en-US" smtClean="0">
                <a:solidFill>
                  <a:srgbClr val="000000"/>
                </a:solidFill>
              </a:rPr>
            </a:br>
            <a:r>
              <a:rPr lang="en-US" altLang="en-US" smtClean="0">
                <a:solidFill>
                  <a:srgbClr val="000000"/>
                </a:solidFill>
              </a:rPr>
              <a:t>certain homologous </a:t>
            </a:r>
            <a:br>
              <a:rPr lang="en-US" altLang="en-US" smtClean="0">
                <a:solidFill>
                  <a:srgbClr val="000000"/>
                </a:solidFill>
              </a:rPr>
            </a:br>
            <a:r>
              <a:rPr lang="en-US" altLang="en-US" smtClean="0">
                <a:solidFill>
                  <a:srgbClr val="000000"/>
                </a:solidFill>
              </a:rPr>
              <a:t>pair and a fifty-fifty </a:t>
            </a:r>
            <a:br>
              <a:rPr lang="en-US" altLang="en-US" smtClean="0">
                <a:solidFill>
                  <a:srgbClr val="000000"/>
                </a:solidFill>
              </a:rPr>
            </a:br>
            <a:r>
              <a:rPr lang="en-US" altLang="en-US" smtClean="0">
                <a:solidFill>
                  <a:srgbClr val="000000"/>
                </a:solidFill>
              </a:rPr>
              <a:t>chance that it will </a:t>
            </a:r>
            <a:br>
              <a:rPr lang="en-US" altLang="en-US" smtClean="0">
                <a:solidFill>
                  <a:srgbClr val="000000"/>
                </a:solidFill>
              </a:rPr>
            </a:br>
            <a:r>
              <a:rPr lang="en-US" altLang="en-US" smtClean="0">
                <a:solidFill>
                  <a:srgbClr val="000000"/>
                </a:solidFill>
              </a:rPr>
              <a:t>receive the paternal </a:t>
            </a:r>
            <a:br>
              <a:rPr lang="en-US" altLang="en-US" smtClean="0">
                <a:solidFill>
                  <a:srgbClr val="000000"/>
                </a:solidFill>
              </a:rPr>
            </a:br>
            <a:r>
              <a:rPr lang="en-US" altLang="en-US" smtClean="0">
                <a:solidFill>
                  <a:srgbClr val="000000"/>
                </a:solidFill>
              </a:rPr>
              <a:t>chromosome. </a:t>
            </a:r>
          </a:p>
        </p:txBody>
      </p:sp>
      <p:pic>
        <p:nvPicPr>
          <p:cNvPr id="24579" name="Picture 4"/>
          <p:cNvPicPr>
            <a:picLocks noChangeAspect="1" noChangeArrowheads="1"/>
          </p:cNvPicPr>
          <p:nvPr/>
        </p:nvPicPr>
        <p:blipFill>
          <a:blip r:embed="rId2">
            <a:extLst>
              <a:ext uri="{28A0092B-C50C-407E-A947-70E740481C1C}">
                <a14:useLocalDpi xmlns:a14="http://schemas.microsoft.com/office/drawing/2010/main" val="0"/>
              </a:ext>
            </a:extLst>
          </a:blip>
          <a:srcRect b="4800"/>
          <a:stretch>
            <a:fillRect/>
          </a:stretch>
        </p:blipFill>
        <p:spPr bwMode="auto">
          <a:xfrm>
            <a:off x="4267200" y="3200400"/>
            <a:ext cx="4648200" cy="326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0" name="Rectangle 5"/>
          <p:cNvSpPr>
            <a:spLocks noChangeArrowheads="1"/>
          </p:cNvSpPr>
          <p:nvPr/>
        </p:nvSpPr>
        <p:spPr bwMode="auto">
          <a:xfrm>
            <a:off x="3352800" y="6232525"/>
            <a:ext cx="88265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spcBef>
                <a:spcPct val="0"/>
              </a:spcBef>
              <a:buFontTx/>
              <a:buNone/>
            </a:pPr>
            <a:r>
              <a:rPr lang="en-US" altLang="en-US" sz="1500" b="1">
                <a:latin typeface="Times" charset="0"/>
              </a:rPr>
              <a:t>Fig. 13.9</a:t>
            </a:r>
          </a:p>
        </p:txBody>
      </p:sp>
    </p:spTree>
    <p:extLst>
      <p:ext uri="{BB962C8B-B14F-4D97-AF65-F5344CB8AC3E}">
        <p14:creationId xmlns:p14="http://schemas.microsoft.com/office/powerpoint/2010/main" val="32752131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body" idx="1"/>
          </p:nvPr>
        </p:nvSpPr>
        <p:spPr>
          <a:xfrm>
            <a:off x="304800" y="228600"/>
            <a:ext cx="8382000" cy="6037263"/>
          </a:xfrm>
        </p:spPr>
        <p:txBody>
          <a:bodyPr>
            <a:spAutoFit/>
          </a:bodyPr>
          <a:lstStyle/>
          <a:p>
            <a:pPr>
              <a:lnSpc>
                <a:spcPct val="90000"/>
              </a:lnSpc>
              <a:buClr>
                <a:srgbClr val="339933"/>
              </a:buClr>
              <a:tabLst>
                <a:tab pos="2743200" algn="l"/>
              </a:tabLst>
            </a:pPr>
            <a:r>
              <a:rPr lang="en-US" altLang="en-US" smtClean="0">
                <a:solidFill>
                  <a:srgbClr val="000000"/>
                </a:solidFill>
              </a:rPr>
              <a:t>Each homologous pair of chromosomes is positioned independently of the other pairs at metaphase I.</a:t>
            </a:r>
          </a:p>
          <a:p>
            <a:pPr>
              <a:lnSpc>
                <a:spcPct val="90000"/>
              </a:lnSpc>
              <a:buClr>
                <a:srgbClr val="339933"/>
              </a:buClr>
              <a:tabLst>
                <a:tab pos="2743200" algn="l"/>
              </a:tabLst>
            </a:pPr>
            <a:r>
              <a:rPr lang="en-US" altLang="en-US" smtClean="0">
                <a:solidFill>
                  <a:srgbClr val="000000"/>
                </a:solidFill>
              </a:rPr>
              <a:t>Therefore, the first meiotic division results in independent assortment of maternal and paternal chromosomes into daughter cells.</a:t>
            </a:r>
          </a:p>
          <a:p>
            <a:pPr>
              <a:lnSpc>
                <a:spcPct val="90000"/>
              </a:lnSpc>
              <a:buClr>
                <a:srgbClr val="339933"/>
              </a:buClr>
              <a:tabLst>
                <a:tab pos="2743200" algn="l"/>
              </a:tabLst>
            </a:pPr>
            <a:r>
              <a:rPr lang="en-US" altLang="en-US" smtClean="0">
                <a:solidFill>
                  <a:srgbClr val="000000"/>
                </a:solidFill>
              </a:rPr>
              <a:t>The number of combinations possible when chromosomes assort independently into gametes is 2</a:t>
            </a:r>
            <a:r>
              <a:rPr lang="en-US" altLang="en-US" baseline="30000" smtClean="0">
                <a:solidFill>
                  <a:srgbClr val="000000"/>
                </a:solidFill>
              </a:rPr>
              <a:t>n</a:t>
            </a:r>
            <a:r>
              <a:rPr lang="en-US" altLang="en-US" smtClean="0">
                <a:solidFill>
                  <a:srgbClr val="000000"/>
                </a:solidFill>
              </a:rPr>
              <a:t>, where n is the haploid number of the organism.</a:t>
            </a:r>
          </a:p>
          <a:p>
            <a:pPr lvl="1">
              <a:lnSpc>
                <a:spcPct val="90000"/>
              </a:lnSpc>
              <a:buClr>
                <a:srgbClr val="339933"/>
              </a:buClr>
              <a:tabLst>
                <a:tab pos="2743200" algn="l"/>
              </a:tabLst>
            </a:pPr>
            <a:r>
              <a:rPr lang="en-US" altLang="en-US" smtClean="0">
                <a:solidFill>
                  <a:srgbClr val="000000"/>
                </a:solidFill>
              </a:rPr>
              <a:t>If n = 3, there are eight possible combinations.</a:t>
            </a:r>
          </a:p>
          <a:p>
            <a:pPr lvl="1">
              <a:lnSpc>
                <a:spcPct val="90000"/>
              </a:lnSpc>
              <a:buClr>
                <a:srgbClr val="339933"/>
              </a:buClr>
              <a:tabLst>
                <a:tab pos="2743200" algn="l"/>
              </a:tabLst>
            </a:pPr>
            <a:r>
              <a:rPr lang="en-US" altLang="en-US" smtClean="0">
                <a:solidFill>
                  <a:srgbClr val="000000"/>
                </a:solidFill>
              </a:rPr>
              <a:t>For humans with n = 23, there are 2</a:t>
            </a:r>
            <a:r>
              <a:rPr lang="en-US" altLang="en-US" baseline="30000" smtClean="0">
                <a:solidFill>
                  <a:srgbClr val="000000"/>
                </a:solidFill>
              </a:rPr>
              <a:t>23</a:t>
            </a:r>
            <a:r>
              <a:rPr lang="en-US" altLang="en-US" smtClean="0">
                <a:solidFill>
                  <a:srgbClr val="000000"/>
                </a:solidFill>
              </a:rPr>
              <a:t> or about 8 million possible combinations of chromosomes.</a:t>
            </a:r>
          </a:p>
        </p:txBody>
      </p:sp>
    </p:spTree>
    <p:extLst>
      <p:ext uri="{BB962C8B-B14F-4D97-AF65-F5344CB8AC3E}">
        <p14:creationId xmlns:p14="http://schemas.microsoft.com/office/powerpoint/2010/main" val="41196444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body" idx="1"/>
          </p:nvPr>
        </p:nvSpPr>
        <p:spPr>
          <a:xfrm>
            <a:off x="304800" y="228600"/>
            <a:ext cx="4267200" cy="5213350"/>
          </a:xfrm>
        </p:spPr>
        <p:txBody>
          <a:bodyPr>
            <a:spAutoFit/>
          </a:bodyPr>
          <a:lstStyle/>
          <a:p>
            <a:pPr>
              <a:buClr>
                <a:srgbClr val="339933"/>
              </a:buClr>
              <a:tabLst>
                <a:tab pos="2743200" algn="l"/>
              </a:tabLst>
            </a:pPr>
            <a:r>
              <a:rPr lang="en-US" altLang="en-US" sz="3000" smtClean="0">
                <a:solidFill>
                  <a:srgbClr val="000000"/>
                </a:solidFill>
              </a:rPr>
              <a:t>Independent assortment alone would find each individual chromosome in a gamete that would be exclusively maternal or paternal in origin.</a:t>
            </a:r>
          </a:p>
          <a:p>
            <a:pPr>
              <a:buClr>
                <a:srgbClr val="339933"/>
              </a:buClr>
              <a:tabLst>
                <a:tab pos="2743200" algn="l"/>
              </a:tabLst>
            </a:pPr>
            <a:r>
              <a:rPr lang="en-US" altLang="en-US" sz="3000" smtClean="0">
                <a:solidFill>
                  <a:srgbClr val="000000"/>
                </a:solidFill>
              </a:rPr>
              <a:t>However, </a:t>
            </a:r>
            <a:r>
              <a:rPr lang="en-US" altLang="en-US" sz="3000" b="1" smtClean="0">
                <a:solidFill>
                  <a:srgbClr val="000000"/>
                </a:solidFill>
              </a:rPr>
              <a:t>crossing over</a:t>
            </a:r>
            <a:r>
              <a:rPr lang="en-US" altLang="en-US" sz="3000" smtClean="0">
                <a:solidFill>
                  <a:srgbClr val="000000"/>
                </a:solidFill>
              </a:rPr>
              <a:t> produces </a:t>
            </a:r>
            <a:r>
              <a:rPr lang="en-US" altLang="en-US" sz="3000" b="1" smtClean="0">
                <a:solidFill>
                  <a:srgbClr val="000000"/>
                </a:solidFill>
              </a:rPr>
              <a:t>recombinant chromosomes</a:t>
            </a:r>
            <a:r>
              <a:rPr lang="en-US" altLang="en-US" sz="3000" smtClean="0">
                <a:solidFill>
                  <a:srgbClr val="000000"/>
                </a:solidFill>
              </a:rPr>
              <a:t> which combine genes inherited from each parent.</a:t>
            </a:r>
          </a:p>
        </p:txBody>
      </p:sp>
      <p:pic>
        <p:nvPicPr>
          <p:cNvPr id="26627" name="Picture 4"/>
          <p:cNvPicPr>
            <a:picLocks noChangeAspect="1" noChangeArrowheads="1"/>
          </p:cNvPicPr>
          <p:nvPr/>
        </p:nvPicPr>
        <p:blipFill>
          <a:blip r:embed="rId2">
            <a:extLst>
              <a:ext uri="{28A0092B-C50C-407E-A947-70E740481C1C}">
                <a14:useLocalDpi xmlns:a14="http://schemas.microsoft.com/office/drawing/2010/main" val="0"/>
              </a:ext>
            </a:extLst>
          </a:blip>
          <a:srcRect b="3355"/>
          <a:stretch>
            <a:fillRect/>
          </a:stretch>
        </p:blipFill>
        <p:spPr bwMode="auto">
          <a:xfrm>
            <a:off x="4768850" y="228600"/>
            <a:ext cx="4146550" cy="624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8" name="Rectangle 5"/>
          <p:cNvSpPr>
            <a:spLocks noChangeArrowheads="1"/>
          </p:cNvSpPr>
          <p:nvPr/>
        </p:nvSpPr>
        <p:spPr bwMode="auto">
          <a:xfrm>
            <a:off x="3733800" y="6172200"/>
            <a:ext cx="97790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spcBef>
                <a:spcPct val="0"/>
              </a:spcBef>
              <a:buFontTx/>
              <a:buNone/>
            </a:pPr>
            <a:r>
              <a:rPr lang="en-US" altLang="en-US" sz="1500" b="1">
                <a:latin typeface="Times" charset="0"/>
              </a:rPr>
              <a:t>Fig. 13.10</a:t>
            </a:r>
          </a:p>
        </p:txBody>
      </p:sp>
    </p:spTree>
    <p:extLst>
      <p:ext uri="{BB962C8B-B14F-4D97-AF65-F5344CB8AC3E}">
        <p14:creationId xmlns:p14="http://schemas.microsoft.com/office/powerpoint/2010/main" val="30807766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body" idx="1"/>
          </p:nvPr>
        </p:nvSpPr>
        <p:spPr>
          <a:xfrm>
            <a:off x="304800" y="228600"/>
            <a:ext cx="8382000" cy="6070600"/>
          </a:xfrm>
        </p:spPr>
        <p:txBody>
          <a:bodyPr>
            <a:spAutoFit/>
          </a:bodyPr>
          <a:lstStyle/>
          <a:p>
            <a:pPr>
              <a:buClr>
                <a:srgbClr val="339933"/>
              </a:buClr>
              <a:tabLst>
                <a:tab pos="2743200" algn="l"/>
              </a:tabLst>
            </a:pPr>
            <a:r>
              <a:rPr lang="en-US" altLang="en-US" sz="3000" smtClean="0">
                <a:solidFill>
                  <a:srgbClr val="000000"/>
                </a:solidFill>
              </a:rPr>
              <a:t>Crossing over begins very early in prophase I as homologous chromosomes pair up gene by gene.</a:t>
            </a:r>
          </a:p>
          <a:p>
            <a:pPr>
              <a:buClr>
                <a:srgbClr val="339933"/>
              </a:buClr>
              <a:tabLst>
                <a:tab pos="2743200" algn="l"/>
              </a:tabLst>
            </a:pPr>
            <a:r>
              <a:rPr lang="en-US" altLang="en-US" sz="3000" smtClean="0">
                <a:solidFill>
                  <a:srgbClr val="000000"/>
                </a:solidFill>
              </a:rPr>
              <a:t>In crossing over, homologous portions of two nonsister chromatids trade places.</a:t>
            </a:r>
          </a:p>
          <a:p>
            <a:pPr lvl="1">
              <a:buClr>
                <a:srgbClr val="339933"/>
              </a:buClr>
              <a:tabLst>
                <a:tab pos="2743200" algn="l"/>
              </a:tabLst>
            </a:pPr>
            <a:r>
              <a:rPr lang="en-US" altLang="en-US" smtClean="0">
                <a:solidFill>
                  <a:srgbClr val="000000"/>
                </a:solidFill>
              </a:rPr>
              <a:t>For humans, this occurs two to three times per chromosome pair.</a:t>
            </a:r>
          </a:p>
          <a:p>
            <a:pPr>
              <a:buClr>
                <a:srgbClr val="339933"/>
              </a:buClr>
              <a:tabLst>
                <a:tab pos="2743200" algn="l"/>
              </a:tabLst>
            </a:pPr>
            <a:r>
              <a:rPr lang="en-US" altLang="en-US" smtClean="0">
                <a:solidFill>
                  <a:srgbClr val="000000"/>
                </a:solidFill>
              </a:rPr>
              <a:t>One sister chromatid may undergo different patterns of crossing over than its match.</a:t>
            </a:r>
          </a:p>
          <a:p>
            <a:pPr>
              <a:buClr>
                <a:srgbClr val="339933"/>
              </a:buClr>
              <a:tabLst>
                <a:tab pos="2743200" algn="l"/>
              </a:tabLst>
            </a:pPr>
            <a:r>
              <a:rPr lang="en-US" altLang="en-US" smtClean="0">
                <a:solidFill>
                  <a:srgbClr val="000000"/>
                </a:solidFill>
              </a:rPr>
              <a:t>Independent assortment of these nonidentical sister chromatids during meiosis II increases still more the number of genetic types of gametes that can result from meiosis.</a:t>
            </a:r>
          </a:p>
        </p:txBody>
      </p:sp>
    </p:spTree>
    <p:extLst>
      <p:ext uri="{BB962C8B-B14F-4D97-AF65-F5344CB8AC3E}">
        <p14:creationId xmlns:p14="http://schemas.microsoft.com/office/powerpoint/2010/main" val="34177966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body" idx="1"/>
          </p:nvPr>
        </p:nvSpPr>
        <p:spPr>
          <a:xfrm>
            <a:off x="304800" y="228600"/>
            <a:ext cx="8382000" cy="6178550"/>
          </a:xfrm>
        </p:spPr>
        <p:txBody>
          <a:bodyPr>
            <a:spAutoFit/>
          </a:bodyPr>
          <a:lstStyle/>
          <a:p>
            <a:pPr>
              <a:buClr>
                <a:srgbClr val="339933"/>
              </a:buClr>
              <a:tabLst>
                <a:tab pos="2743200" algn="l"/>
              </a:tabLst>
            </a:pPr>
            <a:r>
              <a:rPr lang="en-US" altLang="en-US" smtClean="0">
                <a:solidFill>
                  <a:srgbClr val="000000"/>
                </a:solidFill>
              </a:rPr>
              <a:t>The random nature of fertilization adds to the genetic variation arising from meiosis.</a:t>
            </a:r>
          </a:p>
          <a:p>
            <a:pPr>
              <a:buClr>
                <a:srgbClr val="339933"/>
              </a:buClr>
              <a:tabLst>
                <a:tab pos="2743200" algn="l"/>
              </a:tabLst>
            </a:pPr>
            <a:r>
              <a:rPr lang="en-US" altLang="en-US" smtClean="0">
                <a:solidFill>
                  <a:srgbClr val="000000"/>
                </a:solidFill>
              </a:rPr>
              <a:t>Any sperm can fuse with any egg.</a:t>
            </a:r>
          </a:p>
          <a:p>
            <a:pPr lvl="1">
              <a:buClr>
                <a:srgbClr val="339933"/>
              </a:buClr>
              <a:tabLst>
                <a:tab pos="2743200" algn="l"/>
              </a:tabLst>
            </a:pPr>
            <a:r>
              <a:rPr lang="en-US" altLang="en-US" smtClean="0">
                <a:solidFill>
                  <a:srgbClr val="000000"/>
                </a:solidFill>
              </a:rPr>
              <a:t>A zygote produced by mating of a woman and man has a unique genetic identity.</a:t>
            </a:r>
          </a:p>
          <a:p>
            <a:pPr lvl="1">
              <a:buClr>
                <a:srgbClr val="339933"/>
              </a:buClr>
              <a:tabLst>
                <a:tab pos="2743200" algn="l"/>
              </a:tabLst>
            </a:pPr>
            <a:r>
              <a:rPr lang="en-US" altLang="en-US" smtClean="0">
                <a:solidFill>
                  <a:srgbClr val="000000"/>
                </a:solidFill>
              </a:rPr>
              <a:t>An ovum is one of approximately 8 million possible chromosome combinations (actually 2</a:t>
            </a:r>
            <a:r>
              <a:rPr lang="en-US" altLang="en-US" baseline="30000" smtClean="0">
                <a:solidFill>
                  <a:srgbClr val="000000"/>
                </a:solidFill>
              </a:rPr>
              <a:t>23</a:t>
            </a:r>
            <a:r>
              <a:rPr lang="en-US" altLang="en-US" smtClean="0">
                <a:solidFill>
                  <a:srgbClr val="000000"/>
                </a:solidFill>
              </a:rPr>
              <a:t>).</a:t>
            </a:r>
          </a:p>
          <a:p>
            <a:pPr lvl="1">
              <a:buClr>
                <a:srgbClr val="339933"/>
              </a:buClr>
              <a:tabLst>
                <a:tab pos="2743200" algn="l"/>
              </a:tabLst>
            </a:pPr>
            <a:r>
              <a:rPr lang="en-US" altLang="en-US" smtClean="0">
                <a:solidFill>
                  <a:srgbClr val="000000"/>
                </a:solidFill>
              </a:rPr>
              <a:t>The successful  sperm represents one of 8 million different possibilities (actually 2</a:t>
            </a:r>
            <a:r>
              <a:rPr lang="en-US" altLang="en-US" baseline="30000" smtClean="0">
                <a:solidFill>
                  <a:srgbClr val="000000"/>
                </a:solidFill>
              </a:rPr>
              <a:t>23</a:t>
            </a:r>
            <a:r>
              <a:rPr lang="en-US" altLang="en-US" smtClean="0">
                <a:solidFill>
                  <a:srgbClr val="000000"/>
                </a:solidFill>
              </a:rPr>
              <a:t>).</a:t>
            </a:r>
          </a:p>
          <a:p>
            <a:pPr lvl="1">
              <a:buClr>
                <a:srgbClr val="339933"/>
              </a:buClr>
              <a:tabLst>
                <a:tab pos="2743200" algn="l"/>
              </a:tabLst>
            </a:pPr>
            <a:r>
              <a:rPr lang="en-US" altLang="en-US" smtClean="0">
                <a:solidFill>
                  <a:srgbClr val="000000"/>
                </a:solidFill>
              </a:rPr>
              <a:t>The resulting zygote is composed of 1 in 70 trillion (2</a:t>
            </a:r>
            <a:r>
              <a:rPr lang="en-US" altLang="en-US" baseline="30000" smtClean="0">
                <a:solidFill>
                  <a:srgbClr val="000000"/>
                </a:solidFill>
              </a:rPr>
              <a:t>23</a:t>
            </a:r>
            <a:r>
              <a:rPr lang="en-US" altLang="en-US" smtClean="0">
                <a:solidFill>
                  <a:srgbClr val="000000"/>
                </a:solidFill>
              </a:rPr>
              <a:t> x 2</a:t>
            </a:r>
            <a:r>
              <a:rPr lang="en-US" altLang="en-US" baseline="30000" smtClean="0">
                <a:solidFill>
                  <a:srgbClr val="000000"/>
                </a:solidFill>
              </a:rPr>
              <a:t>23</a:t>
            </a:r>
            <a:r>
              <a:rPr lang="en-US" altLang="en-US" smtClean="0">
                <a:solidFill>
                  <a:srgbClr val="000000"/>
                </a:solidFill>
              </a:rPr>
              <a:t>) possible combinations of chromosomes.</a:t>
            </a:r>
          </a:p>
          <a:p>
            <a:pPr lvl="1">
              <a:buClr>
                <a:srgbClr val="339933"/>
              </a:buClr>
              <a:tabLst>
                <a:tab pos="2743200" algn="l"/>
              </a:tabLst>
            </a:pPr>
            <a:r>
              <a:rPr lang="en-US" altLang="en-US" smtClean="0">
                <a:solidFill>
                  <a:srgbClr val="000000"/>
                </a:solidFill>
              </a:rPr>
              <a:t> Crossing over adds even more variation to this.</a:t>
            </a:r>
          </a:p>
        </p:txBody>
      </p:sp>
    </p:spTree>
    <p:extLst>
      <p:ext uri="{BB962C8B-B14F-4D97-AF65-F5344CB8AC3E}">
        <p14:creationId xmlns:p14="http://schemas.microsoft.com/office/powerpoint/2010/main" val="15990829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1"/>
          </p:nvPr>
        </p:nvSpPr>
        <p:spPr>
          <a:xfrm>
            <a:off x="304800" y="228600"/>
            <a:ext cx="8382000" cy="5654675"/>
          </a:xfrm>
        </p:spPr>
        <p:txBody>
          <a:bodyPr>
            <a:spAutoFit/>
          </a:bodyPr>
          <a:lstStyle/>
          <a:p>
            <a:pPr>
              <a:lnSpc>
                <a:spcPct val="90000"/>
              </a:lnSpc>
              <a:buClr>
                <a:srgbClr val="339933"/>
              </a:buClr>
              <a:tabLst>
                <a:tab pos="2743200" algn="l"/>
              </a:tabLst>
            </a:pPr>
            <a:r>
              <a:rPr lang="en-US" altLang="en-US" smtClean="0">
                <a:solidFill>
                  <a:srgbClr val="000000"/>
                </a:solidFill>
              </a:rPr>
              <a:t>The three sources of genetic variability in a sexually reproducing organism are:</a:t>
            </a:r>
          </a:p>
          <a:p>
            <a:pPr lvl="1">
              <a:lnSpc>
                <a:spcPct val="90000"/>
              </a:lnSpc>
              <a:buClr>
                <a:srgbClr val="339933"/>
              </a:buClr>
              <a:tabLst>
                <a:tab pos="2743200" algn="l"/>
              </a:tabLst>
            </a:pPr>
            <a:r>
              <a:rPr lang="en-US" altLang="en-US" smtClean="0">
                <a:solidFill>
                  <a:srgbClr val="000000"/>
                </a:solidFill>
              </a:rPr>
              <a:t>Independent assortment of homologous chromosomes during meiosis I and of nonidentical sister chromatids during meiosis II.</a:t>
            </a:r>
          </a:p>
          <a:p>
            <a:pPr lvl="1">
              <a:lnSpc>
                <a:spcPct val="90000"/>
              </a:lnSpc>
              <a:buClr>
                <a:srgbClr val="339933"/>
              </a:buClr>
              <a:tabLst>
                <a:tab pos="2743200" algn="l"/>
              </a:tabLst>
            </a:pPr>
            <a:r>
              <a:rPr lang="en-US" altLang="en-US" smtClean="0">
                <a:solidFill>
                  <a:srgbClr val="000000"/>
                </a:solidFill>
              </a:rPr>
              <a:t>Crossing over between homologous chromosomes during prophase I.</a:t>
            </a:r>
          </a:p>
          <a:p>
            <a:pPr lvl="1">
              <a:lnSpc>
                <a:spcPct val="90000"/>
              </a:lnSpc>
              <a:buClr>
                <a:srgbClr val="339933"/>
              </a:buClr>
              <a:tabLst>
                <a:tab pos="2743200" algn="l"/>
              </a:tabLst>
            </a:pPr>
            <a:r>
              <a:rPr lang="en-US" altLang="en-US" smtClean="0">
                <a:solidFill>
                  <a:srgbClr val="000000"/>
                </a:solidFill>
              </a:rPr>
              <a:t>Random fertilization of an ovum by a sperm.</a:t>
            </a:r>
          </a:p>
          <a:p>
            <a:pPr>
              <a:lnSpc>
                <a:spcPct val="90000"/>
              </a:lnSpc>
              <a:buClr>
                <a:srgbClr val="339933"/>
              </a:buClr>
              <a:tabLst>
                <a:tab pos="2743200" algn="l"/>
              </a:tabLst>
            </a:pPr>
            <a:r>
              <a:rPr lang="en-US" altLang="en-US" smtClean="0">
                <a:solidFill>
                  <a:srgbClr val="000000"/>
                </a:solidFill>
              </a:rPr>
              <a:t>All three mechanisms reshuffle the various genes carried by individual members of a population.</a:t>
            </a:r>
          </a:p>
          <a:p>
            <a:pPr>
              <a:lnSpc>
                <a:spcPct val="90000"/>
              </a:lnSpc>
              <a:buClr>
                <a:srgbClr val="339933"/>
              </a:buClr>
              <a:tabLst>
                <a:tab pos="2743200" algn="l"/>
              </a:tabLst>
            </a:pPr>
            <a:r>
              <a:rPr lang="en-US" altLang="en-US" smtClean="0">
                <a:solidFill>
                  <a:srgbClr val="000000"/>
                </a:solidFill>
              </a:rPr>
              <a:t>Mutations, still to be discussed, are what ultimately create a population’s diversity of genes.</a:t>
            </a:r>
          </a:p>
        </p:txBody>
      </p:sp>
    </p:spTree>
    <p:extLst>
      <p:ext uri="{BB962C8B-B14F-4D97-AF65-F5344CB8AC3E}">
        <p14:creationId xmlns:p14="http://schemas.microsoft.com/office/powerpoint/2010/main" val="15637202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Path1.csb.le.ac.uk\ECB\ECB_RSC\FIGURES\CH18\18_8.jpg"/>
          <p:cNvPicPr>
            <a:picLocks noChangeAspect="1" noChangeArrowheads="1"/>
          </p:cNvPicPr>
          <p:nvPr/>
        </p:nvPicPr>
        <p:blipFill>
          <a:blip r:embed="rId2">
            <a:extLst>
              <a:ext uri="{28A0092B-C50C-407E-A947-70E740481C1C}">
                <a14:useLocalDpi xmlns:a14="http://schemas.microsoft.com/office/drawing/2010/main" val="0"/>
              </a:ext>
            </a:extLst>
          </a:blip>
          <a:srcRect b="3317"/>
          <a:stretch>
            <a:fillRect/>
          </a:stretch>
        </p:blipFill>
        <p:spPr bwMode="auto">
          <a:xfrm>
            <a:off x="4572000" y="4079875"/>
            <a:ext cx="4267200" cy="239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3"/>
          <p:cNvSpPr txBox="1">
            <a:spLocks noChangeArrowheads="1"/>
          </p:cNvSpPr>
          <p:nvPr/>
        </p:nvSpPr>
        <p:spPr>
          <a:xfrm>
            <a:off x="228600" y="873125"/>
            <a:ext cx="8259763" cy="3698875"/>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90000"/>
              </a:lnSpc>
            </a:pPr>
            <a:r>
              <a:rPr lang="en-GB" altLang="en-US" sz="2800" dirty="0" smtClean="0"/>
              <a:t>Different </a:t>
            </a:r>
            <a:r>
              <a:rPr lang="en-GB" altLang="en-US" sz="2800" dirty="0" err="1" smtClean="0"/>
              <a:t>cyclin-Cdk</a:t>
            </a:r>
            <a:r>
              <a:rPr lang="en-GB" altLang="en-US" sz="2800" dirty="0" smtClean="0"/>
              <a:t> complexes trigger different cell cycle steps</a:t>
            </a:r>
          </a:p>
          <a:p>
            <a:pPr>
              <a:lnSpc>
                <a:spcPct val="90000"/>
              </a:lnSpc>
            </a:pPr>
            <a:r>
              <a:rPr lang="en-GB" altLang="en-US" sz="2800" dirty="0" smtClean="0"/>
              <a:t>Some drive the cell into M phase, others into S phase</a:t>
            </a:r>
          </a:p>
          <a:p>
            <a:pPr>
              <a:lnSpc>
                <a:spcPct val="90000"/>
              </a:lnSpc>
            </a:pPr>
            <a:r>
              <a:rPr lang="en-GB" altLang="en-US" sz="2800" dirty="0" smtClean="0"/>
              <a:t>The cell cycle control system has in-built molecular breaks (checkpoints)</a:t>
            </a:r>
          </a:p>
          <a:p>
            <a:pPr>
              <a:lnSpc>
                <a:spcPct val="90000"/>
              </a:lnSpc>
            </a:pPr>
            <a:r>
              <a:rPr lang="en-GB" altLang="en-US" sz="2800" dirty="0" smtClean="0"/>
              <a:t>The checkpoints ensure that the next step does not begin until the previous one is complete</a:t>
            </a:r>
            <a:endParaRPr lang="en-US" altLang="en-US" sz="2800" dirty="0"/>
          </a:p>
        </p:txBody>
      </p:sp>
    </p:spTree>
    <p:extLst>
      <p:ext uri="{BB962C8B-B14F-4D97-AF65-F5344CB8AC3E}">
        <p14:creationId xmlns:p14="http://schemas.microsoft.com/office/powerpoint/2010/main" val="7290289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8"/>
          <p:cNvSpPr>
            <a:spLocks noGrp="1" noChangeArrowheads="1"/>
          </p:cNvSpPr>
          <p:nvPr>
            <p:ph type="title"/>
          </p:nvPr>
        </p:nvSpPr>
        <p:spPr>
          <a:xfrm>
            <a:off x="250825" y="44450"/>
            <a:ext cx="7850188" cy="6624638"/>
          </a:xfrm>
          <a:noFill/>
        </p:spPr>
        <p:txBody>
          <a:bodyPr anchor="t">
            <a:normAutofit fontScale="90000"/>
          </a:bodyPr>
          <a:lstStyle/>
          <a:p>
            <a:pPr algn="l" rtl="1"/>
            <a:r>
              <a:rPr lang="en-US" altLang="en-US" sz="2400" dirty="0" smtClean="0">
                <a:solidFill>
                  <a:srgbClr val="000000"/>
                </a:solidFill>
              </a:rPr>
              <a:t>MPF (“maturation-promoting factor” or “M-phase-promoting-factor”) triggers the cell’s passage past the G</a:t>
            </a:r>
            <a:r>
              <a:rPr lang="en-US" altLang="en-US" sz="2400" baseline="-25000" dirty="0" smtClean="0">
                <a:solidFill>
                  <a:srgbClr val="000000"/>
                </a:solidFill>
              </a:rPr>
              <a:t>2</a:t>
            </a:r>
            <a:r>
              <a:rPr lang="en-US" altLang="en-US" sz="2400" dirty="0" smtClean="0">
                <a:solidFill>
                  <a:srgbClr val="000000"/>
                </a:solidFill>
              </a:rPr>
              <a:t> checkpoint to the M phase.</a:t>
            </a:r>
            <a:br>
              <a:rPr lang="en-US" altLang="en-US" sz="2400" dirty="0" smtClean="0">
                <a:solidFill>
                  <a:srgbClr val="000000"/>
                </a:solidFill>
              </a:rPr>
            </a:br>
            <a:r>
              <a:rPr lang="en-US" altLang="en-US" sz="2400" dirty="0" smtClean="0">
                <a:solidFill>
                  <a:srgbClr val="000000"/>
                </a:solidFill>
              </a:rPr>
              <a:t>MPF promotes mitosis by phosphorylating a variety of other protein kinases.</a:t>
            </a:r>
            <a:br>
              <a:rPr lang="en-US" altLang="en-US" sz="2400" dirty="0" smtClean="0">
                <a:solidFill>
                  <a:srgbClr val="000000"/>
                </a:solidFill>
              </a:rPr>
            </a:br>
            <a:r>
              <a:rPr lang="en-US" altLang="en-US" sz="2400" dirty="0" smtClean="0">
                <a:solidFill>
                  <a:srgbClr val="000000"/>
                </a:solidFill>
              </a:rPr>
              <a:t>MPF stimulates </a:t>
            </a:r>
            <a:br>
              <a:rPr lang="en-US" altLang="en-US" sz="2400" dirty="0" smtClean="0">
                <a:solidFill>
                  <a:srgbClr val="000000"/>
                </a:solidFill>
              </a:rPr>
            </a:br>
            <a:r>
              <a:rPr lang="en-US" altLang="en-US" sz="2400" dirty="0" smtClean="0">
                <a:solidFill>
                  <a:srgbClr val="000000"/>
                </a:solidFill>
              </a:rPr>
              <a:t>fragmentation of </a:t>
            </a:r>
            <a:br>
              <a:rPr lang="en-US" altLang="en-US" sz="2400" dirty="0" smtClean="0">
                <a:solidFill>
                  <a:srgbClr val="000000"/>
                </a:solidFill>
              </a:rPr>
            </a:br>
            <a:r>
              <a:rPr lang="en-US" altLang="en-US" sz="2400" dirty="0" smtClean="0">
                <a:solidFill>
                  <a:srgbClr val="000000"/>
                </a:solidFill>
              </a:rPr>
              <a:t>the nuclear envelope.</a:t>
            </a:r>
            <a:br>
              <a:rPr lang="en-US" altLang="en-US" sz="2400" dirty="0" smtClean="0">
                <a:solidFill>
                  <a:srgbClr val="000000"/>
                </a:solidFill>
              </a:rPr>
            </a:br>
            <a:r>
              <a:rPr lang="en-US" altLang="en-US" sz="2400" dirty="0" smtClean="0">
                <a:solidFill>
                  <a:srgbClr val="000000"/>
                </a:solidFill>
              </a:rPr>
              <a:t>It also triggers the </a:t>
            </a:r>
            <a:br>
              <a:rPr lang="en-US" altLang="en-US" sz="2400" dirty="0" smtClean="0">
                <a:solidFill>
                  <a:srgbClr val="000000"/>
                </a:solidFill>
              </a:rPr>
            </a:br>
            <a:r>
              <a:rPr lang="en-US" altLang="en-US" sz="2400" dirty="0" smtClean="0">
                <a:solidFill>
                  <a:srgbClr val="000000"/>
                </a:solidFill>
              </a:rPr>
              <a:t>breakdown of </a:t>
            </a:r>
            <a:r>
              <a:rPr lang="en-US" altLang="en-US" sz="2400" dirty="0" err="1" smtClean="0">
                <a:solidFill>
                  <a:srgbClr val="000000"/>
                </a:solidFill>
              </a:rPr>
              <a:t>cyclin</a:t>
            </a:r>
            <a:r>
              <a:rPr lang="en-US" altLang="en-US" sz="2400" dirty="0" smtClean="0">
                <a:solidFill>
                  <a:srgbClr val="000000"/>
                </a:solidFill>
              </a:rPr>
              <a:t>, </a:t>
            </a:r>
            <a:br>
              <a:rPr lang="en-US" altLang="en-US" sz="2400" dirty="0" smtClean="0">
                <a:solidFill>
                  <a:srgbClr val="000000"/>
                </a:solidFill>
              </a:rPr>
            </a:br>
            <a:r>
              <a:rPr lang="en-US" altLang="en-US" sz="2400" dirty="0" smtClean="0">
                <a:solidFill>
                  <a:srgbClr val="000000"/>
                </a:solidFill>
              </a:rPr>
              <a:t>dropping </a:t>
            </a:r>
            <a:r>
              <a:rPr lang="en-US" altLang="en-US" sz="2400" dirty="0" err="1" smtClean="0">
                <a:solidFill>
                  <a:srgbClr val="000000"/>
                </a:solidFill>
              </a:rPr>
              <a:t>cyclin</a:t>
            </a:r>
            <a:r>
              <a:rPr lang="en-US" altLang="en-US" sz="2400" dirty="0" smtClean="0">
                <a:solidFill>
                  <a:srgbClr val="000000"/>
                </a:solidFill>
              </a:rPr>
              <a:t> and </a:t>
            </a:r>
            <a:br>
              <a:rPr lang="en-US" altLang="en-US" sz="2400" dirty="0" smtClean="0">
                <a:solidFill>
                  <a:srgbClr val="000000"/>
                </a:solidFill>
              </a:rPr>
            </a:br>
            <a:r>
              <a:rPr lang="en-US" altLang="en-US" sz="2400" dirty="0" smtClean="0">
                <a:solidFill>
                  <a:srgbClr val="000000"/>
                </a:solidFill>
              </a:rPr>
              <a:t>MPF levels during </a:t>
            </a:r>
            <a:br>
              <a:rPr lang="en-US" altLang="en-US" sz="2400" dirty="0" smtClean="0">
                <a:solidFill>
                  <a:srgbClr val="000000"/>
                </a:solidFill>
              </a:rPr>
            </a:br>
            <a:r>
              <a:rPr lang="en-US" altLang="en-US" sz="2400" dirty="0" smtClean="0">
                <a:solidFill>
                  <a:srgbClr val="000000"/>
                </a:solidFill>
              </a:rPr>
              <a:t>mitosis and </a:t>
            </a:r>
            <a:br>
              <a:rPr lang="en-US" altLang="en-US" sz="2400" dirty="0" smtClean="0">
                <a:solidFill>
                  <a:srgbClr val="000000"/>
                </a:solidFill>
              </a:rPr>
            </a:br>
            <a:r>
              <a:rPr lang="en-US" altLang="en-US" sz="2400" dirty="0" smtClean="0">
                <a:solidFill>
                  <a:srgbClr val="000000"/>
                </a:solidFill>
              </a:rPr>
              <a:t>inactivating MPF.</a:t>
            </a:r>
            <a:br>
              <a:rPr lang="en-US" altLang="en-US" sz="2400" dirty="0" smtClean="0">
                <a:solidFill>
                  <a:srgbClr val="000000"/>
                </a:solidFill>
              </a:rPr>
            </a:br>
            <a:r>
              <a:rPr lang="en-US" altLang="en-US" sz="2000" dirty="0" smtClean="0">
                <a:solidFill>
                  <a:srgbClr val="000000"/>
                </a:solidFill>
              </a:rPr>
              <a:t>The key G</a:t>
            </a:r>
            <a:r>
              <a:rPr lang="en-US" altLang="en-US" sz="2000" baseline="-25000" dirty="0" smtClean="0">
                <a:solidFill>
                  <a:srgbClr val="000000"/>
                </a:solidFill>
              </a:rPr>
              <a:t>1</a:t>
            </a:r>
            <a:r>
              <a:rPr lang="en-US" altLang="en-US" sz="2000" dirty="0" smtClean="0">
                <a:solidFill>
                  <a:srgbClr val="000000"/>
                </a:solidFill>
              </a:rPr>
              <a:t> checkpoint is regulated </a:t>
            </a:r>
            <a:br>
              <a:rPr lang="en-US" altLang="en-US" sz="2000" dirty="0" smtClean="0">
                <a:solidFill>
                  <a:srgbClr val="000000"/>
                </a:solidFill>
              </a:rPr>
            </a:br>
            <a:r>
              <a:rPr lang="en-US" altLang="en-US" sz="2000" dirty="0" smtClean="0">
                <a:solidFill>
                  <a:srgbClr val="000000"/>
                </a:solidFill>
              </a:rPr>
              <a:t>by at least three </a:t>
            </a:r>
            <a:r>
              <a:rPr lang="en-US" altLang="en-US" sz="2000" dirty="0" err="1" smtClean="0">
                <a:solidFill>
                  <a:srgbClr val="000000"/>
                </a:solidFill>
              </a:rPr>
              <a:t>Cdk</a:t>
            </a:r>
            <a:r>
              <a:rPr lang="en-US" altLang="en-US" sz="2000" dirty="0" smtClean="0">
                <a:solidFill>
                  <a:srgbClr val="000000"/>
                </a:solidFill>
              </a:rPr>
              <a:t> proteins </a:t>
            </a:r>
            <a:br>
              <a:rPr lang="en-US" altLang="en-US" sz="2000" dirty="0" smtClean="0">
                <a:solidFill>
                  <a:srgbClr val="000000"/>
                </a:solidFill>
              </a:rPr>
            </a:br>
            <a:r>
              <a:rPr lang="en-US" altLang="en-US" sz="2000" dirty="0" smtClean="0">
                <a:solidFill>
                  <a:srgbClr val="000000"/>
                </a:solidFill>
              </a:rPr>
              <a:t>and several </a:t>
            </a:r>
            <a:r>
              <a:rPr lang="en-US" altLang="en-US" sz="2000" dirty="0" err="1" smtClean="0">
                <a:solidFill>
                  <a:srgbClr val="000000"/>
                </a:solidFill>
              </a:rPr>
              <a:t>cyclins</a:t>
            </a:r>
            <a:r>
              <a:rPr lang="en-US" altLang="en-US" sz="2000" dirty="0" smtClean="0">
                <a:solidFill>
                  <a:srgbClr val="000000"/>
                </a:solidFill>
              </a:rPr>
              <a:t>.</a:t>
            </a:r>
            <a:br>
              <a:rPr lang="en-US" altLang="en-US" sz="2000" dirty="0" smtClean="0">
                <a:solidFill>
                  <a:srgbClr val="000000"/>
                </a:solidFill>
              </a:rPr>
            </a:br>
            <a:r>
              <a:rPr lang="en-US" altLang="en-US" sz="2000" dirty="0" smtClean="0">
                <a:solidFill>
                  <a:srgbClr val="000000"/>
                </a:solidFill>
              </a:rPr>
              <a:t>Similar mechanisms are also</a:t>
            </a:r>
            <a:br>
              <a:rPr lang="en-US" altLang="en-US" sz="2000" dirty="0" smtClean="0">
                <a:solidFill>
                  <a:srgbClr val="000000"/>
                </a:solidFill>
              </a:rPr>
            </a:br>
            <a:r>
              <a:rPr lang="en-US" altLang="en-US" sz="2000" dirty="0" smtClean="0">
                <a:solidFill>
                  <a:srgbClr val="000000"/>
                </a:solidFill>
              </a:rPr>
              <a:t> involved in driving the cell cycle past the M phase checkpoint.</a:t>
            </a:r>
            <a:br>
              <a:rPr lang="en-US" altLang="en-US" sz="2000" dirty="0" smtClean="0">
                <a:solidFill>
                  <a:srgbClr val="000000"/>
                </a:solidFill>
              </a:rPr>
            </a:br>
            <a:endParaRPr lang="en-US" altLang="en-US" sz="2000" dirty="0" smtClean="0">
              <a:solidFill>
                <a:srgbClr val="000000"/>
              </a:solidFill>
            </a:endParaRPr>
          </a:p>
        </p:txBody>
      </p:sp>
      <p:pic>
        <p:nvPicPr>
          <p:cNvPr id="8195" name="Picture 7"/>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t="36658" b="8910"/>
          <a:stretch>
            <a:fillRect/>
          </a:stretch>
        </p:blipFill>
        <p:spPr>
          <a:xfrm>
            <a:off x="4495800" y="1916113"/>
            <a:ext cx="4468813" cy="4205287"/>
          </a:xfrm>
        </p:spPr>
      </p:pic>
    </p:spTree>
    <p:extLst>
      <p:ext uri="{BB962C8B-B14F-4D97-AF65-F5344CB8AC3E}">
        <p14:creationId xmlns:p14="http://schemas.microsoft.com/office/powerpoint/2010/main" val="12512871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Path1.csb.le.ac.uk\ECB\ECB_RSC\FIGURES\CH18\18_3.jpg"/>
          <p:cNvPicPr>
            <a:picLocks noChangeAspect="1" noChangeArrowheads="1"/>
          </p:cNvPicPr>
          <p:nvPr/>
        </p:nvPicPr>
        <p:blipFill>
          <a:blip r:embed="rId2">
            <a:extLst>
              <a:ext uri="{28A0092B-C50C-407E-A947-70E740481C1C}">
                <a14:useLocalDpi xmlns:a14="http://schemas.microsoft.com/office/drawing/2010/main" val="0"/>
              </a:ext>
            </a:extLst>
          </a:blip>
          <a:srcRect b="1523"/>
          <a:stretch>
            <a:fillRect/>
          </a:stretch>
        </p:blipFill>
        <p:spPr bwMode="auto">
          <a:xfrm>
            <a:off x="1524000" y="381000"/>
            <a:ext cx="665480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501078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533400" y="3188256"/>
            <a:ext cx="8382000" cy="2831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07" charset="0"/>
              </a:defRPr>
            </a:lvl1pPr>
            <a:lvl2pPr marL="742950" indent="-285750" eaLnBrk="0" hangingPunct="0">
              <a:defRPr sz="2400">
                <a:solidFill>
                  <a:schemeClr val="tx1"/>
                </a:solidFill>
                <a:latin typeface="Times New Roman" pitchFamily="-107" charset="0"/>
              </a:defRPr>
            </a:lvl2pPr>
            <a:lvl3pPr marL="1143000" indent="-228600" eaLnBrk="0" hangingPunct="0">
              <a:defRPr sz="2400">
                <a:solidFill>
                  <a:schemeClr val="tx1"/>
                </a:solidFill>
                <a:latin typeface="Times New Roman" pitchFamily="-107" charset="0"/>
              </a:defRPr>
            </a:lvl3pPr>
            <a:lvl4pPr marL="1600200" indent="-228600" eaLnBrk="0" hangingPunct="0">
              <a:defRPr sz="2400">
                <a:solidFill>
                  <a:schemeClr val="tx1"/>
                </a:solidFill>
                <a:latin typeface="Times New Roman" pitchFamily="-107" charset="0"/>
              </a:defRPr>
            </a:lvl4pPr>
            <a:lvl5pPr marL="2057400" indent="-228600" eaLnBrk="0" hangingPunct="0">
              <a:defRPr sz="2400">
                <a:solidFill>
                  <a:schemeClr val="tx1"/>
                </a:solidFill>
                <a:latin typeface="Times New Roman" pitchFamily="-107" charset="0"/>
              </a:defRPr>
            </a:lvl5pPr>
            <a:lvl6pPr marL="2514600" indent="-228600" eaLnBrk="0" fontAlgn="base" hangingPunct="0">
              <a:spcBef>
                <a:spcPct val="0"/>
              </a:spcBef>
              <a:spcAft>
                <a:spcPct val="0"/>
              </a:spcAft>
              <a:defRPr sz="2400">
                <a:solidFill>
                  <a:schemeClr val="tx1"/>
                </a:solidFill>
                <a:latin typeface="Times New Roman" pitchFamily="-107" charset="0"/>
              </a:defRPr>
            </a:lvl6pPr>
            <a:lvl7pPr marL="2971800" indent="-228600" eaLnBrk="0" fontAlgn="base" hangingPunct="0">
              <a:spcBef>
                <a:spcPct val="0"/>
              </a:spcBef>
              <a:spcAft>
                <a:spcPct val="0"/>
              </a:spcAft>
              <a:defRPr sz="2400">
                <a:solidFill>
                  <a:schemeClr val="tx1"/>
                </a:solidFill>
                <a:latin typeface="Times New Roman" pitchFamily="-107" charset="0"/>
              </a:defRPr>
            </a:lvl7pPr>
            <a:lvl8pPr marL="3429000" indent="-228600" eaLnBrk="0" fontAlgn="base" hangingPunct="0">
              <a:spcBef>
                <a:spcPct val="0"/>
              </a:spcBef>
              <a:spcAft>
                <a:spcPct val="0"/>
              </a:spcAft>
              <a:defRPr sz="2400">
                <a:solidFill>
                  <a:schemeClr val="tx1"/>
                </a:solidFill>
                <a:latin typeface="Times New Roman" pitchFamily="-107" charset="0"/>
              </a:defRPr>
            </a:lvl8pPr>
            <a:lvl9pPr marL="3886200" indent="-228600" eaLnBrk="0" fontAlgn="base" hangingPunct="0">
              <a:spcBef>
                <a:spcPct val="0"/>
              </a:spcBef>
              <a:spcAft>
                <a:spcPct val="0"/>
              </a:spcAft>
              <a:defRPr sz="2400">
                <a:solidFill>
                  <a:schemeClr val="tx1"/>
                </a:solidFill>
                <a:latin typeface="Times New Roman" pitchFamily="-107" charset="0"/>
              </a:defRPr>
            </a:lvl9pPr>
          </a:lstStyle>
          <a:p>
            <a:pPr eaLnBrk="1" hangingPunct="1">
              <a:spcBef>
                <a:spcPct val="50000"/>
              </a:spcBef>
            </a:pPr>
            <a:r>
              <a:rPr lang="en-GB" altLang="en-US" sz="2000" dirty="0">
                <a:latin typeface="Verdana" pitchFamily="34" charset="0"/>
              </a:rPr>
              <a:t>controls the passage of eukaryotic cells from the first 'gap' phase (G1) into the DNA synthesis phase (S).</a:t>
            </a:r>
          </a:p>
          <a:p>
            <a:pPr eaLnBrk="1" hangingPunct="1">
              <a:spcBef>
                <a:spcPct val="50000"/>
              </a:spcBef>
            </a:pPr>
            <a:r>
              <a:rPr lang="en-GB" altLang="en-US" dirty="0"/>
              <a:t>Checks:</a:t>
            </a:r>
          </a:p>
          <a:p>
            <a:pPr eaLnBrk="1" hangingPunct="1">
              <a:spcBef>
                <a:spcPct val="50000"/>
              </a:spcBef>
            </a:pPr>
            <a:r>
              <a:rPr lang="en-GB" altLang="en-US" dirty="0"/>
              <a:t>	That the size is CORRECT</a:t>
            </a:r>
          </a:p>
          <a:p>
            <a:pPr eaLnBrk="1" hangingPunct="1">
              <a:spcBef>
                <a:spcPct val="50000"/>
              </a:spcBef>
            </a:pPr>
            <a:r>
              <a:rPr lang="en-GB" altLang="en-US" dirty="0"/>
              <a:t>	That the environment is CORRECT</a:t>
            </a:r>
          </a:p>
          <a:p>
            <a:pPr eaLnBrk="1" hangingPunct="1">
              <a:spcBef>
                <a:spcPct val="50000"/>
              </a:spcBef>
            </a:pPr>
            <a:endParaRPr lang="en-GB" altLang="en-US" sz="2000" b="1" dirty="0">
              <a:latin typeface="Verdana" pitchFamily="34" charset="0"/>
            </a:endParaRPr>
          </a:p>
        </p:txBody>
      </p:sp>
      <p:sp>
        <p:nvSpPr>
          <p:cNvPr id="3" name="Rectangle 2"/>
          <p:cNvSpPr txBox="1">
            <a:spLocks noChangeArrowheads="1"/>
          </p:cNvSpPr>
          <p:nvPr/>
        </p:nvSpPr>
        <p:spPr>
          <a:xfrm>
            <a:off x="246063" y="2121456"/>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altLang="en-US" sz="2800" b="1" dirty="0" smtClean="0">
                <a:latin typeface="Verdana" pitchFamily="34" charset="0"/>
              </a:rPr>
              <a:t>G1/S cell cycle checkpoint</a:t>
            </a:r>
            <a:endParaRPr lang="en-GB" altLang="en-US" sz="2800" dirty="0"/>
          </a:p>
        </p:txBody>
      </p:sp>
      <p:sp>
        <p:nvSpPr>
          <p:cNvPr id="4" name="Text Box 3"/>
          <p:cNvSpPr txBox="1">
            <a:spLocks noChangeArrowheads="1"/>
          </p:cNvSpPr>
          <p:nvPr/>
        </p:nvSpPr>
        <p:spPr bwMode="auto">
          <a:xfrm>
            <a:off x="457200" y="304800"/>
            <a:ext cx="8153400" cy="176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07" charset="0"/>
              </a:defRPr>
            </a:lvl1pPr>
            <a:lvl2pPr marL="742950" indent="-285750" eaLnBrk="0" hangingPunct="0">
              <a:defRPr sz="2400">
                <a:solidFill>
                  <a:schemeClr val="tx1"/>
                </a:solidFill>
                <a:latin typeface="Times New Roman" pitchFamily="-107" charset="0"/>
              </a:defRPr>
            </a:lvl2pPr>
            <a:lvl3pPr marL="1143000" indent="-228600" eaLnBrk="0" hangingPunct="0">
              <a:defRPr sz="2400">
                <a:solidFill>
                  <a:schemeClr val="tx1"/>
                </a:solidFill>
                <a:latin typeface="Times New Roman" pitchFamily="-107" charset="0"/>
              </a:defRPr>
            </a:lvl3pPr>
            <a:lvl4pPr marL="1600200" indent="-228600" eaLnBrk="0" hangingPunct="0">
              <a:defRPr sz="2400">
                <a:solidFill>
                  <a:schemeClr val="tx1"/>
                </a:solidFill>
                <a:latin typeface="Times New Roman" pitchFamily="-107" charset="0"/>
              </a:defRPr>
            </a:lvl4pPr>
            <a:lvl5pPr marL="2057400" indent="-228600" eaLnBrk="0" hangingPunct="0">
              <a:defRPr sz="2400">
                <a:solidFill>
                  <a:schemeClr val="tx1"/>
                </a:solidFill>
                <a:latin typeface="Times New Roman" pitchFamily="-107" charset="0"/>
              </a:defRPr>
            </a:lvl5pPr>
            <a:lvl6pPr marL="2514600" indent="-228600" eaLnBrk="0" fontAlgn="base" hangingPunct="0">
              <a:spcBef>
                <a:spcPct val="0"/>
              </a:spcBef>
              <a:spcAft>
                <a:spcPct val="0"/>
              </a:spcAft>
              <a:defRPr sz="2400">
                <a:solidFill>
                  <a:schemeClr val="tx1"/>
                </a:solidFill>
                <a:latin typeface="Times New Roman" pitchFamily="-107" charset="0"/>
              </a:defRPr>
            </a:lvl6pPr>
            <a:lvl7pPr marL="2971800" indent="-228600" eaLnBrk="0" fontAlgn="base" hangingPunct="0">
              <a:spcBef>
                <a:spcPct val="0"/>
              </a:spcBef>
              <a:spcAft>
                <a:spcPct val="0"/>
              </a:spcAft>
              <a:defRPr sz="2400">
                <a:solidFill>
                  <a:schemeClr val="tx1"/>
                </a:solidFill>
                <a:latin typeface="Times New Roman" pitchFamily="-107" charset="0"/>
              </a:defRPr>
            </a:lvl7pPr>
            <a:lvl8pPr marL="3429000" indent="-228600" eaLnBrk="0" fontAlgn="base" hangingPunct="0">
              <a:spcBef>
                <a:spcPct val="0"/>
              </a:spcBef>
              <a:spcAft>
                <a:spcPct val="0"/>
              </a:spcAft>
              <a:defRPr sz="2400">
                <a:solidFill>
                  <a:schemeClr val="tx1"/>
                </a:solidFill>
                <a:latin typeface="Times New Roman" pitchFamily="-107" charset="0"/>
              </a:defRPr>
            </a:lvl8pPr>
            <a:lvl9pPr marL="3886200" indent="-228600" eaLnBrk="0" fontAlgn="base" hangingPunct="0">
              <a:spcBef>
                <a:spcPct val="0"/>
              </a:spcBef>
              <a:spcAft>
                <a:spcPct val="0"/>
              </a:spcAft>
              <a:defRPr sz="2400">
                <a:solidFill>
                  <a:schemeClr val="tx1"/>
                </a:solidFill>
                <a:latin typeface="Times New Roman" pitchFamily="-107" charset="0"/>
              </a:defRPr>
            </a:lvl9pPr>
          </a:lstStyle>
          <a:p>
            <a:pPr eaLnBrk="1" hangingPunct="1">
              <a:spcBef>
                <a:spcPct val="50000"/>
              </a:spcBef>
            </a:pPr>
            <a:r>
              <a:rPr lang="en-GB" altLang="en-US" sz="2000" dirty="0">
                <a:latin typeface="Verdana" pitchFamily="34" charset="0"/>
              </a:rPr>
              <a:t>Three  checkpoints:</a:t>
            </a:r>
          </a:p>
          <a:p>
            <a:pPr eaLnBrk="1" hangingPunct="1">
              <a:spcBef>
                <a:spcPct val="50000"/>
              </a:spcBef>
            </a:pPr>
            <a:r>
              <a:rPr lang="en-GB" altLang="en-US" sz="2000" dirty="0">
                <a:latin typeface="Verdana" pitchFamily="34" charset="0"/>
              </a:rPr>
              <a:t>	 The </a:t>
            </a:r>
            <a:r>
              <a:rPr lang="en-GB" altLang="en-US" sz="2000" b="1" dirty="0">
                <a:latin typeface="Verdana" pitchFamily="34" charset="0"/>
              </a:rPr>
              <a:t>G1/S cell cycle checkpoint</a:t>
            </a:r>
            <a:r>
              <a:rPr lang="en-GB" altLang="en-US" sz="2000" dirty="0">
                <a:latin typeface="Verdana" pitchFamily="34" charset="0"/>
              </a:rPr>
              <a:t> </a:t>
            </a:r>
          </a:p>
          <a:p>
            <a:pPr eaLnBrk="1" hangingPunct="1">
              <a:spcBef>
                <a:spcPct val="50000"/>
              </a:spcBef>
            </a:pPr>
            <a:r>
              <a:rPr lang="en-GB" altLang="en-US" sz="2000" dirty="0">
                <a:latin typeface="Verdana" pitchFamily="34" charset="0"/>
              </a:rPr>
              <a:t>	 </a:t>
            </a:r>
            <a:r>
              <a:rPr lang="en-GB" altLang="en-US" sz="2000" b="1" dirty="0">
                <a:latin typeface="Verdana" pitchFamily="34" charset="0"/>
              </a:rPr>
              <a:t>G2/M DNA damage checkpoint</a:t>
            </a:r>
            <a:r>
              <a:rPr lang="en-GB" altLang="en-US" sz="2000" dirty="0">
                <a:latin typeface="Verdana" pitchFamily="34" charset="0"/>
              </a:rPr>
              <a:t> </a:t>
            </a:r>
          </a:p>
          <a:p>
            <a:pPr eaLnBrk="1" hangingPunct="1">
              <a:spcBef>
                <a:spcPct val="50000"/>
              </a:spcBef>
            </a:pPr>
            <a:r>
              <a:rPr lang="en-GB" altLang="en-US" sz="2000" b="1" dirty="0">
                <a:latin typeface="Verdana" pitchFamily="34" charset="0"/>
              </a:rPr>
              <a:t>	Mitosis checkpoint</a:t>
            </a:r>
            <a:endParaRPr lang="en-GB" altLang="en-US" sz="2000" dirty="0">
              <a:latin typeface="Verdana" pitchFamily="34" charset="0"/>
            </a:endParaRPr>
          </a:p>
        </p:txBody>
      </p:sp>
    </p:spTree>
    <p:extLst>
      <p:ext uri="{BB962C8B-B14F-4D97-AF65-F5344CB8AC3E}">
        <p14:creationId xmlns:p14="http://schemas.microsoft.com/office/powerpoint/2010/main" val="1243488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utoUpdateAnimBg="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214</TotalTime>
  <Words>3578</Words>
  <Application>Microsoft Office PowerPoint</Application>
  <PresentationFormat>On-screen Show (4:3)</PresentationFormat>
  <Paragraphs>415</Paragraphs>
  <Slides>59</Slides>
  <Notes>0</Notes>
  <HiddenSlides>0</HiddenSlides>
  <MMClips>0</MMClips>
  <ScaleCrop>false</ScaleCrop>
  <HeadingPairs>
    <vt:vector size="4" baseType="variant">
      <vt:variant>
        <vt:lpstr>Theme</vt:lpstr>
      </vt:variant>
      <vt:variant>
        <vt:i4>1</vt:i4>
      </vt:variant>
      <vt:variant>
        <vt:lpstr>Slide Titles</vt:lpstr>
      </vt:variant>
      <vt:variant>
        <vt:i4>59</vt:i4>
      </vt:variant>
    </vt:vector>
  </HeadingPairs>
  <TitlesOfParts>
    <vt:vector size="60" baseType="lpstr">
      <vt:lpstr>Office Theme</vt:lpstr>
      <vt:lpstr>PowerPoint Presentation</vt:lpstr>
      <vt:lpstr>PowerPoint Presentation</vt:lpstr>
      <vt:lpstr>PowerPoint Presentation</vt:lpstr>
      <vt:lpstr>PowerPoint Presentation</vt:lpstr>
      <vt:lpstr>PowerPoint Presentation</vt:lpstr>
      <vt:lpstr>PowerPoint Presentation</vt:lpstr>
      <vt:lpstr>MPF (“maturation-promoting factor” or “M-phase-promoting-factor”) triggers the cell’s passage past the G2 checkpoint to the M phase. MPF promotes mitosis by phosphorylating a variety of other protein kinases. MPF stimulates  fragmentation of  the nuclear envelope. It also triggers the  breakdown of cyclin,  dropping cyclin and  MPF levels during  mitosis and  inactivating MPF. The key G1 checkpoint is regulated  by at least three Cdk proteins  and several cyclins. Similar mechanisms are also  involved in driving the cell cycle past the M phase checkpoint.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Introduction</vt:lpstr>
      <vt:lpstr>PowerPoint Presentation</vt:lpstr>
      <vt:lpstr>Cell division distributes identical sets of chromosomes to daughter cells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  The cytokinesis: الإنشطار الخلوى divides the cytoplasm: </vt:lpstr>
      <vt:lpstr>PowerPoint Presentation</vt:lpstr>
      <vt:lpstr>PowerPoint Presentation</vt:lpstr>
      <vt:lpstr>Fertilization and meiosis alternate يتعاقبا in sexual life cycles</vt:lpstr>
      <vt:lpstr>PowerPoint Presentation</vt:lpstr>
      <vt:lpstr>PowerPoint Presentation</vt:lpstr>
      <vt:lpstr>PowerPoint Presentation</vt:lpstr>
      <vt:lpstr>PowerPoint Presentation</vt:lpstr>
      <vt:lpstr>Meiosis (Reduction Division) الإنقسام الإختزالى        Reduces chromosome number from diploid to haploid :</vt:lpstr>
      <vt:lpstr>2- Meiosis Division (Reduction Division) </vt:lpstr>
      <vt:lpstr>PowerPoint Presentation</vt:lpstr>
      <vt:lpstr>PowerPoint Presentation</vt:lpstr>
      <vt:lpstr>PowerPoint Presentation</vt:lpstr>
      <vt:lpstr>PowerPoint Presentation</vt:lpstr>
      <vt:lpstr>PowerPoint Presentation</vt:lpstr>
      <vt:lpstr>PowerPoint Presentation</vt:lpstr>
      <vt:lpstr>Crossing over</vt:lpstr>
      <vt:lpstr>Sexual life cycles produce genetic variation among offspring</vt:lpstr>
      <vt:lpstr>PowerPoint Presentation</vt:lpstr>
      <vt:lpstr>PowerPoint Presentation</vt:lpstr>
      <vt:lpstr>PowerPoint Presentation</vt:lpstr>
      <vt:lpstr>PowerPoint Presentation</vt:lpstr>
      <vt:lpstr>PowerPoint Presentation</vt:lpstr>
      <vt:lpstr>Sexual life cycles produce genetic variation among offspring</vt:lpstr>
      <vt:lpstr>PowerPoint Presentation</vt:lpstr>
      <vt:lpstr>PowerPoint Presentation</vt:lpstr>
      <vt:lpstr>PowerPoint Presentation</vt:lpstr>
      <vt:lpstr>PowerPoint Presentation</vt:lpstr>
      <vt:lpstr>PowerPoint Presentation</vt:lpstr>
      <vt:lpstr>PowerPoint Presentation</vt:lpstr>
    </vt:vector>
  </TitlesOfParts>
  <Company>King Saud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10</cp:revision>
  <dcterms:created xsi:type="dcterms:W3CDTF">2015-04-12T10:16:28Z</dcterms:created>
  <dcterms:modified xsi:type="dcterms:W3CDTF">2015-04-13T11:52:21Z</dcterms:modified>
</cp:coreProperties>
</file>