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7"/>
  </p:notesMasterIdLst>
  <p:handoutMasterIdLst>
    <p:handoutMasterId r:id="rId48"/>
  </p:handoutMasterIdLst>
  <p:sldIdLst>
    <p:sldId id="311" r:id="rId2"/>
    <p:sldId id="312" r:id="rId3"/>
    <p:sldId id="324" r:id="rId4"/>
    <p:sldId id="325" r:id="rId5"/>
    <p:sldId id="326" r:id="rId6"/>
    <p:sldId id="327" r:id="rId7"/>
    <p:sldId id="328" r:id="rId8"/>
    <p:sldId id="335" r:id="rId9"/>
    <p:sldId id="336" r:id="rId10"/>
    <p:sldId id="329" r:id="rId11"/>
    <p:sldId id="337" r:id="rId12"/>
    <p:sldId id="338" r:id="rId13"/>
    <p:sldId id="331" r:id="rId14"/>
    <p:sldId id="339" r:id="rId15"/>
    <p:sldId id="332" r:id="rId16"/>
    <p:sldId id="340" r:id="rId17"/>
    <p:sldId id="341" r:id="rId18"/>
    <p:sldId id="333" r:id="rId19"/>
    <p:sldId id="344" r:id="rId20"/>
    <p:sldId id="342" r:id="rId21"/>
    <p:sldId id="343" r:id="rId22"/>
    <p:sldId id="346" r:id="rId23"/>
    <p:sldId id="347" r:id="rId24"/>
    <p:sldId id="348" r:id="rId25"/>
    <p:sldId id="350" r:id="rId26"/>
    <p:sldId id="351" r:id="rId27"/>
    <p:sldId id="352" r:id="rId28"/>
    <p:sldId id="349" r:id="rId29"/>
    <p:sldId id="353" r:id="rId30"/>
    <p:sldId id="354" r:id="rId31"/>
    <p:sldId id="355" r:id="rId32"/>
    <p:sldId id="345" r:id="rId33"/>
    <p:sldId id="357" r:id="rId34"/>
    <p:sldId id="369" r:id="rId35"/>
    <p:sldId id="370" r:id="rId36"/>
    <p:sldId id="371" r:id="rId37"/>
    <p:sldId id="372" r:id="rId38"/>
    <p:sldId id="373" r:id="rId39"/>
    <p:sldId id="358" r:id="rId40"/>
    <p:sldId id="359" r:id="rId41"/>
    <p:sldId id="360" r:id="rId42"/>
    <p:sldId id="361" r:id="rId43"/>
    <p:sldId id="362" r:id="rId44"/>
    <p:sldId id="363" r:id="rId45"/>
    <p:sldId id="368"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6" autoAdjust="0"/>
    <p:restoredTop sz="90409" autoAdjust="0"/>
  </p:normalViewPr>
  <p:slideViewPr>
    <p:cSldViewPr>
      <p:cViewPr varScale="1">
        <p:scale>
          <a:sx n="66" d="100"/>
          <a:sy n="66" d="100"/>
        </p:scale>
        <p:origin x="-150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9B7AF20-4B11-481D-A472-DF8A4E6C6085}" type="datetimeFigureOut">
              <a:rPr lang="ar-SA" smtClean="0"/>
              <a:pPr/>
              <a:t>27/01/1437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614244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C58FC6-B0EA-4E44-9208-05FA5FE32EAB}" type="datetimeFigureOut">
              <a:rPr lang="ar-SA" smtClean="0"/>
              <a:pPr/>
              <a:t>27/01/1437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1640821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11</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12</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13</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14</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15</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16</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17</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18</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19</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20</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21</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22</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23</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24</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25</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26</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27</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28</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29</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30</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31</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32</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33</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34</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35</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36</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37</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38</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39</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40</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5</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41</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42</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43</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44</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45</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6</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7</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8</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9</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49421948-3A82-4CF0-85A9-E502E09E9EFA}" type="slidenum">
              <a:rPr lang="en-AU" altLang="en-US" sz="1200" smtClean="0"/>
              <a:pPr/>
              <a:t>10</a:t>
            </a:fld>
            <a:endParaRPr lang="en-AU" alt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27/01/1437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27/01/1437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27/01/1437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27/01/1437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27/01/1437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27/01/1437</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27/01/1437</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27/01/1437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27/01/1437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27/01/1437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27/01/1437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27/01/1437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file:///C:\Program%20Files\FlexSim7.5\help\Picklists\Triggers\Creation.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hyperlink" Target="file:///C:\Program%20Files\FlexSim7.5\help\ModelingViews\QuickProperties.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file:///C:\Program%20Files\FlexSim7.5\help\ModelingViews\QuickProperties.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file:///C:\Program%20Files\FlexSim7.5\help\ModelingViews\QuickProperties.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11.png"/></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file:///C:\Program%20Files\FlexSim7.5\help\FlexSimConcepts\Itemtype.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file:///C:\Program%20Files\FlexSim7.5\help\Picklists\Triggers\EntryExit.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42910" y="2786058"/>
            <a:ext cx="8153400" cy="990600"/>
          </a:xfrm>
          <a:prstGeom prst="rect">
            <a:avLst/>
          </a:prstGeom>
        </p:spPr>
        <p:txBody>
          <a:bodyPr vert="horz" anchor="b">
            <a:normAutofit/>
          </a:bodyPr>
          <a:lstStyle/>
          <a:p>
            <a:pPr algn="ctr" rtl="0"/>
            <a:r>
              <a:rPr lang="en-US" sz="4000" dirty="0" smtClean="0"/>
              <a:t>First Model</a:t>
            </a:r>
            <a:endParaRPr lang="en-US" sz="4000" dirty="0"/>
          </a:p>
        </p:txBody>
      </p:sp>
      <p:sp>
        <p:nvSpPr>
          <p:cNvPr id="3" name="عنوان 1"/>
          <p:cNvSpPr txBox="1">
            <a:spLocks/>
          </p:cNvSpPr>
          <p:nvPr/>
        </p:nvSpPr>
        <p:spPr>
          <a:xfrm>
            <a:off x="2411760" y="6021288"/>
            <a:ext cx="6320926" cy="648072"/>
          </a:xfrm>
          <a:prstGeom prst="rect">
            <a:avLst/>
          </a:prstGeom>
        </p:spPr>
        <p:txBody>
          <a:bodyPr vert="horz" anchor="b">
            <a:normAutofit lnSpcReduction="10000"/>
          </a:bodyPr>
          <a:lstStyle/>
          <a:p>
            <a:pPr algn="ctr" rtl="0"/>
            <a:endParaRPr lang="en-US" sz="4000" dirty="0"/>
          </a:p>
        </p:txBody>
      </p:sp>
    </p:spTree>
    <p:extLst>
      <p:ext uri="{BB962C8B-B14F-4D97-AF65-F5344CB8AC3E}">
        <p14:creationId xmlns:p14="http://schemas.microsoft.com/office/powerpoint/2010/main" val="422998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8784976" cy="4032448"/>
          </a:xfrm>
        </p:spPr>
        <p:txBody>
          <a:bodyPr>
            <a:noAutofit/>
          </a:bodyPr>
          <a:lstStyle/>
          <a:p>
            <a:pPr marL="0" indent="0" algn="just" rtl="0">
              <a:buNone/>
            </a:pPr>
            <a:r>
              <a:rPr lang="en-US" sz="2200" b="1" u="sng" dirty="0">
                <a:latin typeface="Times New Roman" panose="02020603050405020304" pitchFamily="18" charset="0"/>
                <a:cs typeface="Times New Roman" panose="02020603050405020304" pitchFamily="18" charset="0"/>
              </a:rPr>
              <a:t>Step 5: Define the Inter-Arrival Time</a:t>
            </a:r>
          </a:p>
          <a:p>
            <a:pPr marL="0" indent="0" algn="just" rtl="0">
              <a:buNone/>
            </a:pPr>
            <a:r>
              <a:rPr lang="en-US" sz="2200" dirty="0">
                <a:latin typeface="Times New Roman" panose="02020603050405020304" pitchFamily="18" charset="0"/>
                <a:cs typeface="Times New Roman" panose="02020603050405020304" pitchFamily="18" charset="0"/>
              </a:rPr>
              <a:t>Products arrive every 5 seconds, exponentially distributed. The Source, by default, uses an exponentially distributed inter-arrival time, but you will change the mean of that distribution. Statistical distributions like exponential distribution are used throughout simulation in order to model the variations that occur in real-life systems. </a:t>
            </a:r>
          </a:p>
          <a:p>
            <a:pPr marL="0" indent="0" algn="just" rtl="0">
              <a:buNone/>
            </a:pPr>
            <a:r>
              <a:rPr lang="en-US" sz="2200" dirty="0">
                <a:latin typeface="Times New Roman" panose="02020603050405020304" pitchFamily="18" charset="0"/>
                <a:cs typeface="Times New Roman" panose="02020603050405020304" pitchFamily="18" charset="0"/>
              </a:rPr>
              <a:t>You may edit the Source's Inter-Arrival Time from two different windows:</a:t>
            </a:r>
          </a:p>
          <a:p>
            <a:pPr marL="0" lvl="0" indent="0" algn="just" rtl="0">
              <a:buNone/>
            </a:pPr>
            <a:r>
              <a:rPr lang="en-US" sz="2200" dirty="0">
                <a:latin typeface="Times New Roman" panose="02020603050405020304" pitchFamily="18" charset="0"/>
                <a:cs typeface="Times New Roman" panose="02020603050405020304" pitchFamily="18" charset="0"/>
              </a:rPr>
              <a:t>1) Click on the </a:t>
            </a:r>
            <a:r>
              <a:rPr lang="en-US" sz="2200" i="1" dirty="0">
                <a:latin typeface="Times New Roman" panose="02020603050405020304" pitchFamily="18" charset="0"/>
                <a:cs typeface="Times New Roman" panose="02020603050405020304" pitchFamily="18" charset="0"/>
              </a:rPr>
              <a:t>Source </a:t>
            </a:r>
            <a:r>
              <a:rPr lang="en-US" sz="2200" dirty="0">
                <a:latin typeface="Times New Roman" panose="02020603050405020304" pitchFamily="18" charset="0"/>
                <a:cs typeface="Times New Roman" panose="02020603050405020304" pitchFamily="18" charset="0"/>
              </a:rPr>
              <a:t>to bring up its properties in the Quick Properties window</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SourceQuickProperties.png"/>
          <p:cNvPicPr/>
          <p:nvPr/>
        </p:nvPicPr>
        <p:blipFill>
          <a:blip r:embed="rId3">
            <a:extLst>
              <a:ext uri="{28A0092B-C50C-407E-A947-70E740481C1C}">
                <a14:useLocalDpi xmlns:a14="http://schemas.microsoft.com/office/drawing/2010/main" val="0"/>
              </a:ext>
            </a:extLst>
          </a:blip>
          <a:srcRect/>
          <a:stretch>
            <a:fillRect/>
          </a:stretch>
        </p:blipFill>
        <p:spPr bwMode="auto">
          <a:xfrm>
            <a:off x="2483768" y="4581128"/>
            <a:ext cx="2629272" cy="2088232"/>
          </a:xfrm>
          <a:prstGeom prst="rect">
            <a:avLst/>
          </a:prstGeom>
          <a:noFill/>
          <a:ln>
            <a:noFill/>
          </a:ln>
        </p:spPr>
      </p:pic>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4824536" cy="4032448"/>
          </a:xfrm>
        </p:spPr>
        <p:txBody>
          <a:bodyPr>
            <a:noAutofit/>
          </a:bodyPr>
          <a:lstStyle/>
          <a:p>
            <a:pPr marL="0" indent="0" algn="l" rtl="0">
              <a:buNone/>
            </a:pPr>
            <a:r>
              <a:rPr lang="en-US" sz="2200" b="1" u="sng" dirty="0">
                <a:latin typeface="Times New Roman" panose="02020603050405020304" pitchFamily="18" charset="0"/>
                <a:cs typeface="Times New Roman" panose="02020603050405020304" pitchFamily="18" charset="0"/>
              </a:rPr>
              <a:t>Step 5: Define the Inter-Arrival Time</a:t>
            </a:r>
          </a:p>
          <a:p>
            <a:pPr marL="0" lvl="0" indent="0" algn="l" rtl="0">
              <a:buNone/>
            </a:pPr>
            <a:r>
              <a:rPr lang="en-US" sz="2200" dirty="0">
                <a:latin typeface="Times New Roman" panose="02020603050405020304" pitchFamily="18" charset="0"/>
                <a:cs typeface="Times New Roman" panose="02020603050405020304" pitchFamily="18" charset="0"/>
              </a:rPr>
              <a:t>2) Double-click on </a:t>
            </a:r>
            <a:r>
              <a:rPr lang="en-US" sz="2200" dirty="0" smtClean="0">
                <a:latin typeface="Times New Roman" panose="02020603050405020304" pitchFamily="18" charset="0"/>
                <a:cs typeface="Times New Roman" panose="02020603050405020304" pitchFamily="18" charset="0"/>
              </a:rPr>
              <a:t>the </a:t>
            </a:r>
            <a:r>
              <a:rPr lang="en-US" sz="2200" i="1" dirty="0" smtClean="0">
                <a:latin typeface="Times New Roman" panose="02020603050405020304" pitchFamily="18" charset="0"/>
                <a:cs typeface="Times New Roman" panose="02020603050405020304" pitchFamily="18" charset="0"/>
              </a:rPr>
              <a:t>Source</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to bring up </a:t>
            </a:r>
            <a:r>
              <a:rPr lang="en-US" sz="2200" dirty="0" smtClean="0">
                <a:latin typeface="Times New Roman" panose="02020603050405020304" pitchFamily="18" charset="0"/>
                <a:cs typeface="Times New Roman" panose="02020603050405020304" pitchFamily="18" charset="0"/>
              </a:rPr>
              <a:t>its </a:t>
            </a:r>
            <a:r>
              <a:rPr lang="en-US" sz="2200" b="1" dirty="0" smtClean="0">
                <a:latin typeface="Times New Roman" panose="02020603050405020304" pitchFamily="18" charset="0"/>
                <a:cs typeface="Times New Roman" panose="02020603050405020304" pitchFamily="18" charset="0"/>
              </a:rPr>
              <a:t>Properties</a:t>
            </a:r>
            <a:r>
              <a:rPr lang="en-US" sz="2200" b="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window</a:t>
            </a:r>
            <a:r>
              <a:rPr lang="en-US" sz="22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On the </a:t>
            </a:r>
            <a:r>
              <a:rPr lang="en-US" sz="2200" b="1" dirty="0">
                <a:latin typeface="Times New Roman" panose="02020603050405020304" pitchFamily="18" charset="0"/>
                <a:cs typeface="Times New Roman" panose="02020603050405020304" pitchFamily="18" charset="0"/>
              </a:rPr>
              <a:t>Source</a:t>
            </a:r>
            <a:r>
              <a:rPr lang="en-US" sz="2200" dirty="0">
                <a:latin typeface="Times New Roman" panose="02020603050405020304" pitchFamily="18" charset="0"/>
                <a:cs typeface="Times New Roman" panose="02020603050405020304" pitchFamily="18" charset="0"/>
              </a:rPr>
              <a:t> tab, click on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button. A popup will appear.</a:t>
            </a:r>
          </a:p>
          <a:p>
            <a:pPr lvl="1"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Set </a:t>
            </a:r>
            <a:r>
              <a:rPr lang="en-US" sz="2200" b="1" dirty="0">
                <a:latin typeface="Times New Roman" panose="02020603050405020304" pitchFamily="18" charset="0"/>
                <a:cs typeface="Times New Roman" panose="02020603050405020304" pitchFamily="18" charset="0"/>
              </a:rPr>
              <a:t>Distribution</a:t>
            </a:r>
            <a:r>
              <a:rPr lang="en-US" sz="2200" dirty="0">
                <a:latin typeface="Times New Roman" panose="02020603050405020304" pitchFamily="18" charset="0"/>
                <a:cs typeface="Times New Roman" panose="02020603050405020304" pitchFamily="18" charset="0"/>
              </a:rPr>
              <a:t> to exponential.</a:t>
            </a:r>
          </a:p>
          <a:p>
            <a:pPr lvl="1"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Set </a:t>
            </a:r>
            <a:r>
              <a:rPr lang="en-US" sz="2200" b="1" dirty="0">
                <a:latin typeface="Times New Roman" panose="02020603050405020304" pitchFamily="18" charset="0"/>
                <a:cs typeface="Times New Roman" panose="02020603050405020304" pitchFamily="18" charset="0"/>
              </a:rPr>
              <a:t>Location</a:t>
            </a:r>
            <a:r>
              <a:rPr lang="en-US" sz="2200" dirty="0">
                <a:latin typeface="Times New Roman" panose="02020603050405020304" pitchFamily="18" charset="0"/>
                <a:cs typeface="Times New Roman" panose="02020603050405020304" pitchFamily="18" charset="0"/>
              </a:rPr>
              <a:t> to 0.</a:t>
            </a:r>
          </a:p>
          <a:p>
            <a:pPr lvl="1"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Set </a:t>
            </a:r>
            <a:r>
              <a:rPr lang="en-US" sz="2200" b="1" dirty="0">
                <a:latin typeface="Times New Roman" panose="02020603050405020304" pitchFamily="18" charset="0"/>
                <a:cs typeface="Times New Roman" panose="02020603050405020304" pitchFamily="18" charset="0"/>
              </a:rPr>
              <a:t>Scale</a:t>
            </a:r>
            <a:r>
              <a:rPr lang="en-US" sz="2200" dirty="0">
                <a:latin typeface="Times New Roman" panose="02020603050405020304" pitchFamily="18" charset="0"/>
                <a:cs typeface="Times New Roman" panose="02020603050405020304" pitchFamily="18" charset="0"/>
              </a:rPr>
              <a:t> to 5.</a:t>
            </a:r>
          </a:p>
          <a:p>
            <a:pPr lvl="1"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Set </a:t>
            </a:r>
            <a:r>
              <a:rPr lang="en-US" sz="2200" b="1" dirty="0">
                <a:latin typeface="Times New Roman" panose="02020603050405020304" pitchFamily="18" charset="0"/>
                <a:cs typeface="Times New Roman" panose="02020603050405020304" pitchFamily="18" charset="0"/>
              </a:rPr>
              <a:t>Stream</a:t>
            </a:r>
            <a:r>
              <a:rPr lang="en-US" sz="2200" dirty="0">
                <a:latin typeface="Times New Roman" panose="02020603050405020304" pitchFamily="18" charset="0"/>
                <a:cs typeface="Times New Roman" panose="02020603050405020304" pitchFamily="18" charset="0"/>
              </a:rPr>
              <a:t> to 0.</a:t>
            </a:r>
          </a:p>
          <a:p>
            <a:pPr marL="0" lvl="0" indent="0" algn="l" rtl="0">
              <a:buNone/>
            </a:pPr>
            <a:endParaRPr lang="en-US" sz="2200" dirty="0">
              <a:latin typeface="Times New Roman" panose="02020603050405020304" pitchFamily="18" charset="0"/>
              <a:cs typeface="Times New Roman" panose="02020603050405020304" pitchFamily="18" charset="0"/>
            </a:endParaRPr>
          </a:p>
        </p:txBody>
      </p:sp>
      <p:pic>
        <p:nvPicPr>
          <p:cNvPr id="5" name="Picture 4" descr="C:\Program Files\FlexSim7.5\help\GettingStarted\Images\FirstModel_7.png"/>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628800"/>
            <a:ext cx="3895934" cy="4954268"/>
          </a:xfrm>
          <a:prstGeom prst="rect">
            <a:avLst/>
          </a:prstGeom>
          <a:noFill/>
          <a:ln>
            <a:noFill/>
          </a:ln>
        </p:spPr>
      </p:pic>
      <p:pic>
        <p:nvPicPr>
          <p:cNvPr id="6" name="Picture 5" descr="C:\Program Files\FlexSim7.5\help\SharedImages\EditParamButton.png"/>
          <p:cNvPicPr/>
          <p:nvPr/>
        </p:nvPicPr>
        <p:blipFill>
          <a:blip r:embed="rId4">
            <a:extLst>
              <a:ext uri="{28A0092B-C50C-407E-A947-70E740481C1C}">
                <a14:useLocalDpi xmlns:a14="http://schemas.microsoft.com/office/drawing/2010/main" val="0"/>
              </a:ext>
            </a:extLst>
          </a:blip>
          <a:srcRect/>
          <a:stretch>
            <a:fillRect/>
          </a:stretch>
        </p:blipFill>
        <p:spPr bwMode="auto">
          <a:xfrm>
            <a:off x="971600" y="3068960"/>
            <a:ext cx="288032" cy="316037"/>
          </a:xfrm>
          <a:prstGeom prst="rect">
            <a:avLst/>
          </a:prstGeom>
          <a:noFill/>
          <a:ln>
            <a:noFill/>
          </a:ln>
        </p:spPr>
      </p:pic>
    </p:spTree>
    <p:extLst>
      <p:ext uri="{BB962C8B-B14F-4D97-AF65-F5344CB8AC3E}">
        <p14:creationId xmlns:p14="http://schemas.microsoft.com/office/powerpoint/2010/main" val="325589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323528" y="4696767"/>
            <a:ext cx="8136904" cy="1684561"/>
          </a:xfrm>
        </p:spPr>
        <p:txBody>
          <a:bodyPr>
            <a:noAutofit/>
          </a:bodyPr>
          <a:lstStyle/>
          <a:p>
            <a:pPr marL="0" indent="0" algn="l">
              <a:buNone/>
            </a:pPr>
            <a:r>
              <a:rPr lang="en-US" sz="2200" dirty="0">
                <a:latin typeface="Times New Roman" panose="02020603050405020304" pitchFamily="18" charset="0"/>
                <a:cs typeface="Times New Roman" panose="02020603050405020304" pitchFamily="18" charset="0"/>
              </a:rPr>
              <a:t>Click anywhere outside the popup to save these settings.</a:t>
            </a:r>
          </a:p>
          <a:p>
            <a:pPr marL="0" indent="0" algn="l">
              <a:buNone/>
            </a:pPr>
            <a:r>
              <a:rPr lang="en-US" sz="2200" dirty="0">
                <a:latin typeface="Times New Roman" panose="02020603050405020304" pitchFamily="18" charset="0"/>
                <a:cs typeface="Times New Roman" panose="02020603050405020304" pitchFamily="18" charset="0"/>
              </a:rPr>
              <a:t>Remember that units were set at the beginning. Setting </a:t>
            </a:r>
            <a:r>
              <a:rPr lang="en-US" sz="2200" b="1" dirty="0">
                <a:latin typeface="Times New Roman" panose="02020603050405020304" pitchFamily="18" charset="0"/>
                <a:cs typeface="Times New Roman" panose="02020603050405020304" pitchFamily="18" charset="0"/>
              </a:rPr>
              <a:t>Scale</a:t>
            </a:r>
            <a:r>
              <a:rPr lang="en-US" sz="2200" dirty="0">
                <a:latin typeface="Times New Roman" panose="02020603050405020304" pitchFamily="18" charset="0"/>
                <a:cs typeface="Times New Roman" panose="02020603050405020304" pitchFamily="18" charset="0"/>
              </a:rPr>
              <a:t> to 5 sets the mean of the distribution to 5 seconds. If the units had been set to hours, the mean would have been 5 hours</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6" name="Picture 5" descr="C:\Program Files\FlexSim7.5\help\GettingStarted\Images\FirstModel_SourceDist.png"/>
          <p:cNvPicPr/>
          <p:nvPr/>
        </p:nvPicPr>
        <p:blipFill>
          <a:blip r:embed="rId3">
            <a:extLst>
              <a:ext uri="{28A0092B-C50C-407E-A947-70E740481C1C}">
                <a14:useLocalDpi xmlns:a14="http://schemas.microsoft.com/office/drawing/2010/main" val="0"/>
              </a:ext>
            </a:extLst>
          </a:blip>
          <a:srcRect/>
          <a:stretch>
            <a:fillRect/>
          </a:stretch>
        </p:blipFill>
        <p:spPr bwMode="auto">
          <a:xfrm>
            <a:off x="755576" y="1685553"/>
            <a:ext cx="4176464" cy="2823567"/>
          </a:xfrm>
          <a:prstGeom prst="rect">
            <a:avLst/>
          </a:prstGeom>
          <a:noFill/>
          <a:ln>
            <a:noFill/>
          </a:ln>
        </p:spPr>
      </p:pic>
    </p:spTree>
    <p:extLst>
      <p:ext uri="{BB962C8B-B14F-4D97-AF65-F5344CB8AC3E}">
        <p14:creationId xmlns:p14="http://schemas.microsoft.com/office/powerpoint/2010/main" val="187794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4032448"/>
          </a:xfrm>
        </p:spPr>
        <p:txBody>
          <a:bodyPr>
            <a:noAutofit/>
          </a:bodyPr>
          <a:lstStyle/>
          <a:p>
            <a:pPr marL="0" indent="0" algn="just" rtl="0">
              <a:buNone/>
            </a:pPr>
            <a:r>
              <a:rPr lang="en-US" sz="2200" b="1" u="sng" dirty="0">
                <a:latin typeface="Times New Roman" panose="02020603050405020304" pitchFamily="18" charset="0"/>
                <a:cs typeface="Times New Roman" panose="02020603050405020304" pitchFamily="18" charset="0"/>
              </a:rPr>
              <a:t>Step 6: Assign an </a:t>
            </a:r>
            <a:r>
              <a:rPr lang="en-US" sz="2200" b="1" u="sng" dirty="0" err="1">
                <a:latin typeface="Times New Roman" panose="02020603050405020304" pitchFamily="18" charset="0"/>
                <a:cs typeface="Times New Roman" panose="02020603050405020304" pitchFamily="18" charset="0"/>
              </a:rPr>
              <a:t>Itemtype</a:t>
            </a:r>
            <a:r>
              <a:rPr lang="en-US" sz="2200" b="1" u="sng" dirty="0">
                <a:latin typeface="Times New Roman" panose="02020603050405020304" pitchFamily="18" charset="0"/>
                <a:cs typeface="Times New Roman" panose="02020603050405020304" pitchFamily="18" charset="0"/>
              </a:rPr>
              <a:t> and a Color</a:t>
            </a:r>
            <a:endParaRPr lang="en-US" sz="2200" b="1" dirty="0">
              <a:latin typeface="Times New Roman" panose="02020603050405020304" pitchFamily="18" charset="0"/>
              <a:cs typeface="Times New Roman" panose="02020603050405020304" pitchFamily="18" charset="0"/>
            </a:endParaRPr>
          </a:p>
          <a:p>
            <a:pPr marL="0" indent="0" algn="just" rtl="0">
              <a:buNone/>
            </a:pPr>
            <a:r>
              <a:rPr lang="en-US" sz="2200" dirty="0">
                <a:latin typeface="Times New Roman" panose="02020603050405020304" pitchFamily="18" charset="0"/>
                <a:cs typeface="Times New Roman" panose="02020603050405020304" pitchFamily="18" charset="0"/>
              </a:rPr>
              <a:t>The next thing we need to do is assign an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number to the </a:t>
            </a:r>
            <a:r>
              <a:rPr lang="en-US" sz="2200" dirty="0" err="1">
                <a:latin typeface="Times New Roman" panose="02020603050405020304" pitchFamily="18" charset="0"/>
                <a:cs typeface="Times New Roman" panose="02020603050405020304" pitchFamily="18" charset="0"/>
              </a:rPr>
              <a:t>flowitems</a:t>
            </a:r>
            <a:r>
              <a:rPr lang="en-US" sz="2200" dirty="0">
                <a:latin typeface="Times New Roman" panose="02020603050405020304" pitchFamily="18" charset="0"/>
                <a:cs typeface="Times New Roman" panose="02020603050405020304" pitchFamily="18" charset="0"/>
              </a:rPr>
              <a:t> as they enter the system. This value is uniformly distributed between 1 and 3, meaning the chance that the entering product is type 1 is just as likely as it is type 2, which is just as likely as it is type 3. The best way to do this would be to change the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in the </a:t>
            </a:r>
            <a:r>
              <a:rPr lang="en-US" sz="2200" u="sng" dirty="0" err="1">
                <a:latin typeface="Times New Roman" panose="02020603050405020304" pitchFamily="18" charset="0"/>
                <a:cs typeface="Times New Roman" panose="02020603050405020304" pitchFamily="18" charset="0"/>
                <a:hlinkClick r:id="rId3"/>
              </a:rPr>
              <a:t>OnCreation</a:t>
            </a:r>
            <a:r>
              <a:rPr lang="en-US" sz="2200" u="sng" dirty="0">
                <a:latin typeface="Times New Roman" panose="02020603050405020304" pitchFamily="18" charset="0"/>
                <a:cs typeface="Times New Roman" panose="02020603050405020304" pitchFamily="18" charset="0"/>
                <a:hlinkClick r:id="rId3"/>
              </a:rPr>
              <a:t> trigger</a:t>
            </a:r>
            <a:r>
              <a:rPr lang="en-US" sz="2200" dirty="0">
                <a:latin typeface="Times New Roman" panose="02020603050405020304" pitchFamily="18" charset="0"/>
                <a:cs typeface="Times New Roman" panose="02020603050405020304" pitchFamily="18" charset="0"/>
              </a:rPr>
              <a:t> of the Source</a:t>
            </a:r>
            <a:r>
              <a:rPr lang="en-US" sz="2200" dirty="0" smtClean="0">
                <a:latin typeface="Times New Roman" panose="02020603050405020304" pitchFamily="18" charset="0"/>
                <a:cs typeface="Times New Roman" panose="02020603050405020304" pitchFamily="18" charset="0"/>
              </a:rPr>
              <a:t>.</a:t>
            </a:r>
          </a:p>
          <a:p>
            <a:pPr marL="0" indent="0" algn="just" rtl="0">
              <a:buNone/>
            </a:pPr>
            <a:endParaRPr lang="en-US" sz="2200" dirty="0">
              <a:latin typeface="Times New Roman" panose="02020603050405020304" pitchFamily="18" charset="0"/>
              <a:cs typeface="Times New Roman" panose="02020603050405020304" pitchFamily="18" charset="0"/>
            </a:endParaRPr>
          </a:p>
          <a:p>
            <a:pPr lvl="0" algn="just" rtl="0">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Click the </a:t>
            </a:r>
            <a:r>
              <a:rPr lang="en-US" sz="2200" b="1" dirty="0" smtClean="0">
                <a:latin typeface="Times New Roman" panose="02020603050405020304" pitchFamily="18" charset="0"/>
                <a:cs typeface="Times New Roman" panose="02020603050405020304" pitchFamily="18" charset="0"/>
              </a:rPr>
              <a:t>Triggers </a:t>
            </a:r>
            <a:r>
              <a:rPr lang="en-US" sz="2200" dirty="0" smtClean="0">
                <a:latin typeface="Times New Roman" panose="02020603050405020304" pitchFamily="18" charset="0"/>
                <a:cs typeface="Times New Roman" panose="02020603050405020304" pitchFamily="18" charset="0"/>
              </a:rPr>
              <a:t>tab. Add a function (press the  button) to the </a:t>
            </a:r>
            <a:r>
              <a:rPr lang="en-US" sz="2200" b="1" dirty="0" err="1" smtClean="0">
                <a:latin typeface="Times New Roman" panose="02020603050405020304" pitchFamily="18" charset="0"/>
                <a:cs typeface="Times New Roman" panose="02020603050405020304" pitchFamily="18" charset="0"/>
              </a:rPr>
              <a:t>OnCreation</a:t>
            </a:r>
            <a:r>
              <a:rPr lang="en-US" sz="2200" dirty="0" smtClean="0">
                <a:latin typeface="Times New Roman" panose="02020603050405020304" pitchFamily="18" charset="0"/>
                <a:cs typeface="Times New Roman" panose="02020603050405020304" pitchFamily="18" charset="0"/>
              </a:rPr>
              <a:t> trigger. Select </a:t>
            </a:r>
            <a:r>
              <a:rPr lang="en-US" sz="2200" b="1" dirty="0" smtClean="0">
                <a:latin typeface="Times New Roman" panose="02020603050405020304" pitchFamily="18" charset="0"/>
                <a:cs typeface="Times New Roman" panose="02020603050405020304" pitchFamily="18" charset="0"/>
              </a:rPr>
              <a:t>Set Item Type and Color</a:t>
            </a:r>
            <a:r>
              <a:rPr lang="en-US" sz="2200" dirty="0" smtClean="0">
                <a:latin typeface="Times New Roman" panose="02020603050405020304" pitchFamily="18" charset="0"/>
                <a:cs typeface="Times New Roman" panose="02020603050405020304" pitchFamily="18" charset="0"/>
              </a:rPr>
              <a:t> from the list. A popup will appear.</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SharedImages\PlusButton.png"/>
          <p:cNvPicPr/>
          <p:nvPr/>
        </p:nvPicPr>
        <p:blipFill>
          <a:blip r:embed="rId4">
            <a:extLst>
              <a:ext uri="{28A0092B-C50C-407E-A947-70E740481C1C}">
                <a14:useLocalDpi xmlns:a14="http://schemas.microsoft.com/office/drawing/2010/main" val="0"/>
              </a:ext>
            </a:extLst>
          </a:blip>
          <a:srcRect/>
          <a:stretch>
            <a:fillRect/>
          </a:stretch>
        </p:blipFill>
        <p:spPr bwMode="auto">
          <a:xfrm>
            <a:off x="7236296" y="4293096"/>
            <a:ext cx="288032" cy="288032"/>
          </a:xfrm>
          <a:prstGeom prst="rect">
            <a:avLst/>
          </a:prstGeom>
          <a:noFill/>
          <a:ln>
            <a:noFill/>
          </a:ln>
        </p:spPr>
      </p:pic>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576064"/>
          </a:xfrm>
        </p:spPr>
        <p:txBody>
          <a:bodyPr>
            <a:noAutofit/>
          </a:bodyPr>
          <a:lstStyle/>
          <a:p>
            <a:pPr marL="0" indent="0" algn="just" rtl="0">
              <a:buNone/>
            </a:pPr>
            <a:r>
              <a:rPr lang="en-US" sz="2200" b="1" u="sng" dirty="0">
                <a:latin typeface="Times New Roman" panose="02020603050405020304" pitchFamily="18" charset="0"/>
                <a:cs typeface="Times New Roman" panose="02020603050405020304" pitchFamily="18" charset="0"/>
              </a:rPr>
              <a:t>Step 6: Assign an </a:t>
            </a:r>
            <a:r>
              <a:rPr lang="en-US" sz="2200" b="1" u="sng" dirty="0" err="1">
                <a:latin typeface="Times New Roman" panose="02020603050405020304" pitchFamily="18" charset="0"/>
                <a:cs typeface="Times New Roman" panose="02020603050405020304" pitchFamily="18" charset="0"/>
              </a:rPr>
              <a:t>Itemtype</a:t>
            </a:r>
            <a:r>
              <a:rPr lang="en-US" sz="2200" b="1" u="sng" dirty="0">
                <a:latin typeface="Times New Roman" panose="02020603050405020304" pitchFamily="18" charset="0"/>
                <a:cs typeface="Times New Roman" panose="02020603050405020304" pitchFamily="18" charset="0"/>
              </a:rPr>
              <a:t> and a </a:t>
            </a:r>
            <a:r>
              <a:rPr lang="en-US" sz="2200" b="1" u="sng" dirty="0" smtClean="0">
                <a:latin typeface="Times New Roman" panose="02020603050405020304" pitchFamily="18" charset="0"/>
                <a:cs typeface="Times New Roman" panose="02020603050405020304" pitchFamily="18" charset="0"/>
              </a:rPr>
              <a:t>Color</a:t>
            </a:r>
          </a:p>
          <a:p>
            <a:pPr marL="0" indent="0" algn="just" rtl="0">
              <a:buNone/>
            </a:pPr>
            <a:endParaRPr lang="en-US" sz="2200" b="1" dirty="0">
              <a:latin typeface="Times New Roman" panose="02020603050405020304" pitchFamily="18" charset="0"/>
              <a:cs typeface="Times New Roman" panose="02020603050405020304" pitchFamily="18" charset="0"/>
            </a:endParaRPr>
          </a:p>
        </p:txBody>
      </p:sp>
      <p:pic>
        <p:nvPicPr>
          <p:cNvPr id="4" name="Picture 3" descr="C:\Program Files\FlexSim7.5\help\SharedImages\OnCreateSetItemAndColor1.png"/>
          <p:cNvPicPr/>
          <p:nvPr/>
        </p:nvPicPr>
        <p:blipFill>
          <a:blip r:embed="rId3">
            <a:extLst>
              <a:ext uri="{28A0092B-C50C-407E-A947-70E740481C1C}">
                <a14:useLocalDpi xmlns:a14="http://schemas.microsoft.com/office/drawing/2010/main" val="0"/>
              </a:ext>
            </a:extLst>
          </a:blip>
          <a:srcRect/>
          <a:stretch>
            <a:fillRect/>
          </a:stretch>
        </p:blipFill>
        <p:spPr bwMode="auto">
          <a:xfrm>
            <a:off x="460846" y="2204864"/>
            <a:ext cx="4948238" cy="2520280"/>
          </a:xfrm>
          <a:prstGeom prst="rect">
            <a:avLst/>
          </a:prstGeom>
          <a:noFill/>
          <a:ln>
            <a:noFill/>
          </a:ln>
        </p:spPr>
      </p:pic>
      <p:pic>
        <p:nvPicPr>
          <p:cNvPr id="5" name="Picture 4" descr="C:\Program Files\FlexSim7.5\help\SharedImages\OnCreateSetItemAndColor2.png"/>
          <p:cNvPicPr/>
          <p:nvPr/>
        </p:nvPicPr>
        <p:blipFill>
          <a:blip r:embed="rId4">
            <a:extLst>
              <a:ext uri="{28A0092B-C50C-407E-A947-70E740481C1C}">
                <a14:useLocalDpi xmlns:a14="http://schemas.microsoft.com/office/drawing/2010/main" val="0"/>
              </a:ext>
            </a:extLst>
          </a:blip>
          <a:srcRect/>
          <a:stretch>
            <a:fillRect/>
          </a:stretch>
        </p:blipFill>
        <p:spPr bwMode="auto">
          <a:xfrm>
            <a:off x="460846" y="4823477"/>
            <a:ext cx="3240360" cy="1629859"/>
          </a:xfrm>
          <a:prstGeom prst="rect">
            <a:avLst/>
          </a:prstGeom>
          <a:noFill/>
          <a:ln>
            <a:noFill/>
          </a:ln>
        </p:spPr>
      </p:pic>
      <p:sp>
        <p:nvSpPr>
          <p:cNvPr id="6" name="Rectangle 3"/>
          <p:cNvSpPr txBox="1">
            <a:spLocks noChangeArrowheads="1"/>
          </p:cNvSpPr>
          <p:nvPr/>
        </p:nvSpPr>
        <p:spPr>
          <a:xfrm>
            <a:off x="5580112" y="1959065"/>
            <a:ext cx="3437203" cy="3679339"/>
          </a:xfrm>
          <a:prstGeom prst="rect">
            <a:avLst/>
          </a:prstGeom>
        </p:spPr>
        <p:txBody>
          <a:bodyPr vert="horz">
            <a:noAutofit/>
          </a:bodyPr>
          <a:lst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just" rtl="0">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The </a:t>
            </a:r>
            <a:r>
              <a:rPr lang="en-US" sz="2200" dirty="0" err="1" smtClean="0">
                <a:latin typeface="Times New Roman" panose="02020603050405020304" pitchFamily="18" charset="0"/>
                <a:cs typeface="Times New Roman" panose="02020603050405020304" pitchFamily="18" charset="0"/>
              </a:rPr>
              <a:t>duniform</a:t>
            </a:r>
            <a:r>
              <a:rPr lang="en-US" sz="2200" dirty="0" smtClean="0">
                <a:latin typeface="Times New Roman" panose="02020603050405020304" pitchFamily="18" charset="0"/>
                <a:cs typeface="Times New Roman" panose="02020603050405020304" pitchFamily="18" charset="0"/>
              </a:rPr>
              <a:t> distribution is similar to a uniform distribution except that instead of returning a real number it will only return whole numbers. </a:t>
            </a:r>
          </a:p>
          <a:p>
            <a:pPr marL="0" indent="0" algn="just" rtl="0">
              <a:buFont typeface="Wingdings"/>
              <a:buNone/>
            </a:pPr>
            <a:endParaRPr lang="en-US" sz="2200" dirty="0">
              <a:latin typeface="Times New Roman" panose="02020603050405020304" pitchFamily="18" charset="0"/>
              <a:cs typeface="Times New Roman" panose="02020603050405020304" pitchFamily="18" charset="0"/>
            </a:endParaRPr>
          </a:p>
          <a:p>
            <a:pPr algn="just" rtl="0">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Click </a:t>
            </a:r>
            <a:r>
              <a:rPr lang="en-US" sz="2200" b="1" dirty="0" smtClean="0">
                <a:latin typeface="Times New Roman" panose="02020603050405020304" pitchFamily="18" charset="0"/>
                <a:cs typeface="Times New Roman" panose="02020603050405020304" pitchFamily="18" charset="0"/>
              </a:rPr>
              <a:t>OK</a:t>
            </a:r>
            <a:r>
              <a:rPr lang="en-US" sz="2200" dirty="0" smtClean="0">
                <a:latin typeface="Times New Roman" panose="02020603050405020304" pitchFamily="18" charset="0"/>
                <a:cs typeface="Times New Roman" panose="02020603050405020304" pitchFamily="18" charset="0"/>
              </a:rPr>
              <a:t> to apply the changes and close the window.</a:t>
            </a:r>
          </a:p>
          <a:p>
            <a:pPr marL="0" indent="0" algn="just" rtl="0">
              <a:buFont typeface="Wingdings"/>
              <a:buNone/>
            </a:pPr>
            <a:endParaRPr lang="en-US"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97741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640960" cy="3312368"/>
          </a:xfrm>
        </p:spPr>
        <p:txBody>
          <a:bodyPr>
            <a:noAutofit/>
          </a:bodyPr>
          <a:lstStyle/>
          <a:p>
            <a:pPr marL="0" indent="0" algn="just" rtl="0">
              <a:buNone/>
            </a:pPr>
            <a:r>
              <a:rPr lang="en-US" sz="2200" b="1" u="sng" dirty="0">
                <a:latin typeface="Times New Roman" panose="02020603050405020304" pitchFamily="18" charset="0"/>
                <a:cs typeface="Times New Roman" panose="02020603050405020304" pitchFamily="18" charset="0"/>
              </a:rPr>
              <a:t>Step 7: Define the Queue's Maximum Content</a:t>
            </a:r>
            <a:endParaRPr lang="en-US" sz="2200" b="1" dirty="0">
              <a:latin typeface="Times New Roman" panose="02020603050405020304" pitchFamily="18" charset="0"/>
              <a:cs typeface="Times New Roman" panose="02020603050405020304" pitchFamily="18" charset="0"/>
            </a:endParaRPr>
          </a:p>
          <a:p>
            <a:pPr marL="0" indent="0" algn="just" rtl="0">
              <a:buNone/>
            </a:pPr>
            <a:r>
              <a:rPr lang="en-US" sz="2200" dirty="0">
                <a:latin typeface="Times New Roman" panose="02020603050405020304" pitchFamily="18" charset="0"/>
                <a:cs typeface="Times New Roman" panose="02020603050405020304" pitchFamily="18" charset="0"/>
              </a:rPr>
              <a:t>The next step is to edit the Queue. There are two things we need to configure on </a:t>
            </a:r>
            <a:r>
              <a:rPr lang="en-US" sz="2200" i="1" dirty="0">
                <a:latin typeface="Times New Roman" panose="02020603050405020304" pitchFamily="18" charset="0"/>
                <a:cs typeface="Times New Roman" panose="02020603050405020304" pitchFamily="18" charset="0"/>
              </a:rPr>
              <a:t>Queue1</a:t>
            </a:r>
            <a:r>
              <a:rPr lang="en-US" sz="2200" dirty="0">
                <a:latin typeface="Times New Roman" panose="02020603050405020304" pitchFamily="18" charset="0"/>
                <a:cs typeface="Times New Roman" panose="02020603050405020304" pitchFamily="18" charset="0"/>
              </a:rPr>
              <a:t>. First we need to set the Maximum Content of the Queue. Second, we need to have the Queue send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1 to </a:t>
            </a:r>
            <a:r>
              <a:rPr lang="en-US" sz="2200" i="1" dirty="0">
                <a:latin typeface="Times New Roman" panose="02020603050405020304" pitchFamily="18" charset="0"/>
                <a:cs typeface="Times New Roman" panose="02020603050405020304" pitchFamily="18" charset="0"/>
              </a:rPr>
              <a:t>Processor1</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2 to </a:t>
            </a:r>
            <a:r>
              <a:rPr lang="en-US" sz="2200" i="1" dirty="0">
                <a:latin typeface="Times New Roman" panose="02020603050405020304" pitchFamily="18" charset="0"/>
                <a:cs typeface="Times New Roman" panose="02020603050405020304" pitchFamily="18" charset="0"/>
              </a:rPr>
              <a:t>Processor2</a:t>
            </a:r>
            <a:r>
              <a:rPr lang="en-US" sz="2200" dirty="0">
                <a:latin typeface="Times New Roman" panose="02020603050405020304" pitchFamily="18" charset="0"/>
                <a:cs typeface="Times New Roman" panose="02020603050405020304" pitchFamily="18" charset="0"/>
              </a:rPr>
              <a:t>, and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3 to </a:t>
            </a:r>
            <a:r>
              <a:rPr lang="en-US" sz="2200" i="1" dirty="0">
                <a:latin typeface="Times New Roman" panose="02020603050405020304" pitchFamily="18" charset="0"/>
                <a:cs typeface="Times New Roman" panose="02020603050405020304" pitchFamily="18" charset="0"/>
              </a:rPr>
              <a:t>Processor3</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0" indent="0" algn="just" rtl="0">
              <a:buNone/>
            </a:pPr>
            <a:r>
              <a:rPr lang="en-US" sz="2200" dirty="0">
                <a:latin typeface="Times New Roman" panose="02020603050405020304" pitchFamily="18" charset="0"/>
                <a:cs typeface="Times New Roman" panose="02020603050405020304" pitchFamily="18" charset="0"/>
              </a:rPr>
              <a:t>This step, along with step 8 can be done through the </a:t>
            </a:r>
            <a:r>
              <a:rPr lang="en-US" sz="2200" u="sng" dirty="0">
                <a:latin typeface="Times New Roman" panose="02020603050405020304" pitchFamily="18" charset="0"/>
                <a:cs typeface="Times New Roman" panose="02020603050405020304" pitchFamily="18" charset="0"/>
                <a:hlinkClick r:id="rId3"/>
              </a:rPr>
              <a:t>Quick Properties</a:t>
            </a:r>
            <a:r>
              <a:rPr lang="en-US" sz="2200" dirty="0">
                <a:latin typeface="Times New Roman" panose="02020603050405020304" pitchFamily="18" charset="0"/>
                <a:cs typeface="Times New Roman" panose="02020603050405020304" pitchFamily="18" charset="0"/>
              </a:rPr>
              <a:t> window as shown below, or by opening the Queue's Properties window as described.</a:t>
            </a:r>
          </a:p>
          <a:p>
            <a:pPr marL="0" indent="0" algn="just" rtl="0">
              <a:buNone/>
            </a:pPr>
            <a:endParaRPr lang="en-US" altLang="en-US" sz="2200" b="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6390009" cy="3384376"/>
          </a:xfrm>
        </p:spPr>
        <p:txBody>
          <a:bodyPr>
            <a:noAutofit/>
          </a:bodyPr>
          <a:lstStyle/>
          <a:p>
            <a:pPr marL="0" indent="0" algn="l" rtl="0">
              <a:buNone/>
            </a:pPr>
            <a:r>
              <a:rPr lang="en-US" sz="2200" b="1" u="sng" dirty="0">
                <a:latin typeface="Times New Roman" panose="02020603050405020304" pitchFamily="18" charset="0"/>
                <a:cs typeface="Times New Roman" panose="02020603050405020304" pitchFamily="18" charset="0"/>
              </a:rPr>
              <a:t>Step 7: Define the Queue's Maximum Content</a:t>
            </a:r>
            <a:endParaRPr lang="en-US" sz="2200" b="1"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
            </a:pPr>
            <a:r>
              <a:rPr lang="en-US" sz="2200" dirty="0" smtClean="0">
                <a:latin typeface="Times New Roman" panose="02020603050405020304" pitchFamily="18" charset="0"/>
                <a:cs typeface="Times New Roman" panose="02020603050405020304" pitchFamily="18" charset="0"/>
              </a:rPr>
              <a:t>Double-click </a:t>
            </a:r>
            <a:r>
              <a:rPr lang="en-US" sz="2200" dirty="0">
                <a:latin typeface="Times New Roman" panose="02020603050405020304" pitchFamily="18" charset="0"/>
                <a:cs typeface="Times New Roman" panose="02020603050405020304" pitchFamily="18" charset="0"/>
              </a:rPr>
              <a:t>on </a:t>
            </a:r>
            <a:r>
              <a:rPr lang="en-US" sz="2200" i="1" dirty="0">
                <a:latin typeface="Times New Roman" panose="02020603050405020304" pitchFamily="18" charset="0"/>
                <a:cs typeface="Times New Roman" panose="02020603050405020304" pitchFamily="18" charset="0"/>
              </a:rPr>
              <a:t>Queue1</a:t>
            </a:r>
            <a:r>
              <a:rPr lang="en-US" sz="2200" dirty="0">
                <a:latin typeface="Times New Roman" panose="02020603050405020304" pitchFamily="18" charset="0"/>
                <a:cs typeface="Times New Roman" panose="02020603050405020304" pitchFamily="18" charset="0"/>
              </a:rPr>
              <a:t> to open its </a:t>
            </a:r>
            <a:r>
              <a:rPr lang="en-US" sz="2200" b="1" dirty="0" smtClean="0">
                <a:latin typeface="Times New Roman" panose="02020603050405020304" pitchFamily="18" charset="0"/>
                <a:cs typeface="Times New Roman" panose="02020603050405020304" pitchFamily="18" charset="0"/>
              </a:rPr>
              <a:t>Properties </a:t>
            </a:r>
            <a:r>
              <a:rPr lang="en-US" sz="2200" dirty="0" smtClean="0">
                <a:latin typeface="Times New Roman" panose="02020603050405020304" pitchFamily="18" charset="0"/>
                <a:cs typeface="Times New Roman" panose="02020603050405020304" pitchFamily="18" charset="0"/>
              </a:rPr>
              <a:t>window.</a:t>
            </a:r>
          </a:p>
          <a:p>
            <a:pPr lvl="0" algn="l" rtl="0">
              <a:buFont typeface="Wingdings" panose="05000000000000000000" pitchFamily="2" charset="2"/>
              <a:buChar char="§"/>
            </a:pPr>
            <a:r>
              <a:rPr lang="en-US" sz="2200" dirty="0" smtClean="0">
                <a:latin typeface="Times New Roman" panose="02020603050405020304" pitchFamily="18" charset="0"/>
                <a:cs typeface="Times New Roman" panose="02020603050405020304" pitchFamily="18" charset="0"/>
              </a:rPr>
              <a:t>On </a:t>
            </a:r>
            <a:r>
              <a:rPr lang="en-US" sz="2200" dirty="0">
                <a:latin typeface="Times New Roman" panose="02020603050405020304" pitchFamily="18" charset="0"/>
                <a:cs typeface="Times New Roman" panose="02020603050405020304" pitchFamily="18" charset="0"/>
              </a:rPr>
              <a:t>the </a:t>
            </a:r>
            <a:r>
              <a:rPr lang="en-US" sz="2200" b="1" dirty="0">
                <a:latin typeface="Times New Roman" panose="02020603050405020304" pitchFamily="18" charset="0"/>
                <a:cs typeface="Times New Roman" panose="02020603050405020304" pitchFamily="18" charset="0"/>
              </a:rPr>
              <a:t>Queue</a:t>
            </a:r>
            <a:r>
              <a:rPr lang="en-US" sz="2200" dirty="0">
                <a:latin typeface="Times New Roman" panose="02020603050405020304" pitchFamily="18" charset="0"/>
                <a:cs typeface="Times New Roman" panose="02020603050405020304" pitchFamily="18" charset="0"/>
              </a:rPr>
              <a:t> tab, change the </a:t>
            </a:r>
            <a:r>
              <a:rPr lang="en-US" sz="2200" b="1" dirty="0">
                <a:latin typeface="Times New Roman" panose="02020603050405020304" pitchFamily="18" charset="0"/>
                <a:cs typeface="Times New Roman" panose="02020603050405020304" pitchFamily="18" charset="0"/>
              </a:rPr>
              <a:t>Maximum Content </a:t>
            </a:r>
            <a:r>
              <a:rPr lang="en-US" sz="2200" dirty="0">
                <a:latin typeface="Times New Roman" panose="02020603050405020304" pitchFamily="18" charset="0"/>
                <a:cs typeface="Times New Roman" panose="02020603050405020304" pitchFamily="18" charset="0"/>
              </a:rPr>
              <a:t>to 10000</a:t>
            </a:r>
            <a:r>
              <a:rPr lang="en-US" sz="22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
            </a:pPr>
            <a:r>
              <a:rPr lang="en-US" sz="2200" dirty="0" smtClean="0">
                <a:latin typeface="Times New Roman" panose="02020603050405020304" pitchFamily="18" charset="0"/>
                <a:cs typeface="Times New Roman" panose="02020603050405020304" pitchFamily="18" charset="0"/>
              </a:rPr>
              <a:t>Click</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Apply</a:t>
            </a:r>
            <a:r>
              <a:rPr lang="en-US" sz="2200" dirty="0">
                <a:latin typeface="Times New Roman" panose="02020603050405020304" pitchFamily="18" charset="0"/>
                <a:cs typeface="Times New Roman" panose="02020603050405020304" pitchFamily="18" charset="0"/>
              </a:rPr>
              <a:t>, but do not close the Properties window</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QueueQuickProperties.png"/>
          <p:cNvPicPr/>
          <p:nvPr/>
        </p:nvPicPr>
        <p:blipFill>
          <a:blip r:embed="rId3">
            <a:extLst>
              <a:ext uri="{28A0092B-C50C-407E-A947-70E740481C1C}">
                <a14:useLocalDpi xmlns:a14="http://schemas.microsoft.com/office/drawing/2010/main" val="0"/>
              </a:ext>
            </a:extLst>
          </a:blip>
          <a:srcRect/>
          <a:stretch>
            <a:fillRect/>
          </a:stretch>
        </p:blipFill>
        <p:spPr bwMode="auto">
          <a:xfrm>
            <a:off x="6569521" y="1587574"/>
            <a:ext cx="2466975" cy="5153794"/>
          </a:xfrm>
          <a:prstGeom prst="rect">
            <a:avLst/>
          </a:prstGeom>
          <a:noFill/>
          <a:ln>
            <a:noFill/>
          </a:ln>
        </p:spPr>
      </p:pic>
    </p:spTree>
    <p:extLst>
      <p:ext uri="{BB962C8B-B14F-4D97-AF65-F5344CB8AC3E}">
        <p14:creationId xmlns:p14="http://schemas.microsoft.com/office/powerpoint/2010/main" val="37654003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8640960" cy="576064"/>
          </a:xfrm>
        </p:spPr>
        <p:txBody>
          <a:bodyPr>
            <a:noAutofit/>
          </a:bodyPr>
          <a:lstStyle/>
          <a:p>
            <a:pPr marL="0" indent="0" algn="l" rtl="0">
              <a:buNone/>
            </a:pPr>
            <a:r>
              <a:rPr lang="en-US" sz="2200" b="1" u="sng" dirty="0">
                <a:latin typeface="Times New Roman" panose="02020603050405020304" pitchFamily="18" charset="0"/>
                <a:cs typeface="Times New Roman" panose="02020603050405020304" pitchFamily="18" charset="0"/>
              </a:rPr>
              <a:t>Step 7: Define the Queue's Maximum </a:t>
            </a:r>
            <a:r>
              <a:rPr lang="en-US" sz="2200" b="1" u="sng" dirty="0" smtClean="0">
                <a:latin typeface="Times New Roman" panose="02020603050405020304" pitchFamily="18" charset="0"/>
                <a:cs typeface="Times New Roman" panose="02020603050405020304" pitchFamily="18" charset="0"/>
              </a:rPr>
              <a:t>Content</a:t>
            </a:r>
          </a:p>
          <a:p>
            <a:pPr marL="0" lvl="0" indent="0" algn="l" rtl="0">
              <a:buNone/>
            </a:pPr>
            <a:endParaRPr lang="en-US" sz="2200" dirty="0">
              <a:latin typeface="Times New Roman" panose="02020603050405020304" pitchFamily="18" charset="0"/>
              <a:cs typeface="Times New Roman" panose="02020603050405020304" pitchFamily="18" charset="0"/>
            </a:endParaRPr>
          </a:p>
        </p:txBody>
      </p:sp>
      <p:pic>
        <p:nvPicPr>
          <p:cNvPr id="5" name="Picture 4" descr="C:\Program Files\FlexSim7.5\help\GettingStarted\Images\FirstModel_1.png"/>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916832"/>
            <a:ext cx="5400600" cy="4752528"/>
          </a:xfrm>
          <a:prstGeom prst="rect">
            <a:avLst/>
          </a:prstGeom>
          <a:noFill/>
          <a:ln>
            <a:noFill/>
          </a:ln>
        </p:spPr>
      </p:pic>
    </p:spTree>
    <p:extLst>
      <p:ext uri="{BB962C8B-B14F-4D97-AF65-F5344CB8AC3E}">
        <p14:creationId xmlns:p14="http://schemas.microsoft.com/office/powerpoint/2010/main" val="443598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1656184"/>
          </a:xfrm>
        </p:spPr>
        <p:txBody>
          <a:bodyPr>
            <a:noAutofit/>
          </a:bodyPr>
          <a:lstStyle/>
          <a:p>
            <a:pPr marL="0" indent="0" algn="l" rtl="0">
              <a:buNone/>
            </a:pPr>
            <a:r>
              <a:rPr lang="en-US" sz="2200" b="1" dirty="0">
                <a:latin typeface="Times New Roman" panose="02020603050405020304" pitchFamily="18" charset="0"/>
                <a:cs typeface="Times New Roman" panose="02020603050405020304" pitchFamily="18" charset="0"/>
              </a:rPr>
              <a:t>Step 8: Define Queue1's Routing</a:t>
            </a:r>
          </a:p>
          <a:p>
            <a:pPr marL="0" lvl="0" indent="0" algn="l" rtl="0">
              <a:buNone/>
            </a:pPr>
            <a:r>
              <a:rPr lang="en-US" sz="2200" dirty="0">
                <a:latin typeface="Times New Roman" panose="02020603050405020304" pitchFamily="18" charset="0"/>
                <a:cs typeface="Times New Roman" panose="02020603050405020304" pitchFamily="18" charset="0"/>
              </a:rPr>
              <a:t>Click the </a:t>
            </a:r>
            <a:r>
              <a:rPr lang="en-US" sz="2200" b="1" dirty="0">
                <a:latin typeface="Times New Roman" panose="02020603050405020304" pitchFamily="18" charset="0"/>
                <a:cs typeface="Times New Roman" panose="02020603050405020304" pitchFamily="18" charset="0"/>
              </a:rPr>
              <a:t>Flow</a:t>
            </a:r>
            <a:r>
              <a:rPr lang="en-US" sz="2200" dirty="0">
                <a:latin typeface="Times New Roman" panose="02020603050405020304" pitchFamily="18" charset="0"/>
                <a:cs typeface="Times New Roman" panose="02020603050405020304" pitchFamily="18" charset="0"/>
              </a:rPr>
              <a:t> tab.</a:t>
            </a:r>
          </a:p>
          <a:p>
            <a:pPr marL="0" lvl="0" indent="0" algn="l" rtl="0">
              <a:buNone/>
            </a:pPr>
            <a:r>
              <a:rPr lang="en-US" sz="2200" dirty="0">
                <a:latin typeface="Times New Roman" panose="02020603050405020304" pitchFamily="18" charset="0"/>
                <a:cs typeface="Times New Roman" panose="02020603050405020304" pitchFamily="18" charset="0"/>
              </a:rPr>
              <a:t>Under </a:t>
            </a:r>
            <a:r>
              <a:rPr lang="en-US" sz="2200" b="1" dirty="0">
                <a:latin typeface="Times New Roman" panose="02020603050405020304" pitchFamily="18" charset="0"/>
                <a:cs typeface="Times New Roman" panose="02020603050405020304" pitchFamily="18" charset="0"/>
              </a:rPr>
              <a:t>Output</a:t>
            </a:r>
            <a:r>
              <a:rPr lang="en-US" sz="2200" dirty="0">
                <a:latin typeface="Times New Roman" panose="02020603050405020304" pitchFamily="18" charset="0"/>
                <a:cs typeface="Times New Roman" panose="02020603050405020304" pitchFamily="18" charset="0"/>
              </a:rPr>
              <a:t>, select </a:t>
            </a:r>
            <a:r>
              <a:rPr lang="en-US" sz="2200" b="1" dirty="0">
                <a:latin typeface="Times New Roman" panose="02020603050405020304" pitchFamily="18" charset="0"/>
                <a:cs typeface="Times New Roman" panose="02020603050405020304" pitchFamily="18" charset="0"/>
              </a:rPr>
              <a:t>By Expression</a:t>
            </a:r>
            <a:r>
              <a:rPr lang="en-US" sz="2200" dirty="0">
                <a:latin typeface="Times New Roman" panose="02020603050405020304" pitchFamily="18" charset="0"/>
                <a:cs typeface="Times New Roman" panose="02020603050405020304" pitchFamily="18" charset="0"/>
              </a:rPr>
              <a:t> from the </a:t>
            </a:r>
            <a:r>
              <a:rPr lang="en-US" sz="2200" b="1" dirty="0">
                <a:latin typeface="Times New Roman" panose="02020603050405020304" pitchFamily="18" charset="0"/>
                <a:cs typeface="Times New Roman" panose="02020603050405020304" pitchFamily="18" charset="0"/>
              </a:rPr>
              <a:t>Send To Port</a:t>
            </a:r>
            <a:r>
              <a:rPr lang="en-US" sz="2200" dirty="0">
                <a:latin typeface="Times New Roman" panose="02020603050405020304" pitchFamily="18" charset="0"/>
                <a:cs typeface="Times New Roman" panose="02020603050405020304" pitchFamily="18" charset="0"/>
              </a:rPr>
              <a:t> drop-down list.</a:t>
            </a:r>
          </a:p>
          <a:p>
            <a:pPr marL="0" indent="0" algn="l" rtl="0">
              <a:buNone/>
            </a:pPr>
            <a:endParaRPr lang="en-US" altLang="en-US" sz="2200" b="0" dirty="0" smtClean="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QueueFlow1.png"/>
          <p:cNvPicPr/>
          <p:nvPr/>
        </p:nvPicPr>
        <p:blipFill>
          <a:blip r:embed="rId3">
            <a:extLst>
              <a:ext uri="{28A0092B-C50C-407E-A947-70E740481C1C}">
                <a14:useLocalDpi xmlns:a14="http://schemas.microsoft.com/office/drawing/2010/main" val="0"/>
              </a:ext>
            </a:extLst>
          </a:blip>
          <a:srcRect/>
          <a:stretch>
            <a:fillRect/>
          </a:stretch>
        </p:blipFill>
        <p:spPr bwMode="auto">
          <a:xfrm>
            <a:off x="827584" y="3429000"/>
            <a:ext cx="5112568" cy="2232248"/>
          </a:xfrm>
          <a:prstGeom prst="rect">
            <a:avLst/>
          </a:prstGeom>
          <a:noFill/>
          <a:ln>
            <a:noFill/>
          </a:ln>
        </p:spPr>
      </p:pic>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1656184"/>
          </a:xfrm>
        </p:spPr>
        <p:txBody>
          <a:bodyPr>
            <a:noAutofit/>
          </a:bodyPr>
          <a:lstStyle/>
          <a:p>
            <a:pPr marL="0" lvl="0" indent="0" algn="l" rtl="0">
              <a:buNone/>
            </a:pPr>
            <a:r>
              <a:rPr lang="en-US" sz="2200" dirty="0">
                <a:latin typeface="Times New Roman" panose="02020603050405020304" pitchFamily="18" charset="0"/>
                <a:cs typeface="Times New Roman" panose="02020603050405020304" pitchFamily="18" charset="0"/>
              </a:rPr>
              <a:t>A popup with suggested expressions will appear. The default expression for </a:t>
            </a:r>
            <a:r>
              <a:rPr lang="en-US" sz="2200" b="1" dirty="0">
                <a:latin typeface="Times New Roman" panose="02020603050405020304" pitchFamily="18" charset="0"/>
                <a:cs typeface="Times New Roman" panose="02020603050405020304" pitchFamily="18" charset="0"/>
              </a:rPr>
              <a:t>By Expression</a:t>
            </a:r>
            <a:r>
              <a:rPr lang="en-US" sz="2200" dirty="0">
                <a:latin typeface="Times New Roman" panose="02020603050405020304" pitchFamily="18" charset="0"/>
                <a:cs typeface="Times New Roman" panose="02020603050405020304" pitchFamily="18" charset="0"/>
              </a:rPr>
              <a:t> is </a:t>
            </a:r>
            <a:r>
              <a:rPr lang="en-US" sz="2200" b="1" dirty="0" err="1">
                <a:latin typeface="Times New Roman" panose="02020603050405020304" pitchFamily="18" charset="0"/>
                <a:cs typeface="Times New Roman" panose="02020603050405020304" pitchFamily="18" charset="0"/>
              </a:rPr>
              <a:t>getitemtype</a:t>
            </a:r>
            <a:r>
              <a:rPr lang="en-US" sz="2200" b="1" dirty="0">
                <a:latin typeface="Times New Roman" panose="02020603050405020304" pitchFamily="18" charset="0"/>
                <a:cs typeface="Times New Roman" panose="02020603050405020304" pitchFamily="18" charset="0"/>
              </a:rPr>
              <a:t>(item) </a:t>
            </a:r>
            <a:r>
              <a:rPr lang="en-US" sz="2200" dirty="0">
                <a:latin typeface="Times New Roman" panose="02020603050405020304" pitchFamily="18" charset="0"/>
                <a:cs typeface="Times New Roman" panose="02020603050405020304" pitchFamily="18" charset="0"/>
              </a:rPr>
              <a:t>. This will send type 1 to port 1, type 2 to port 2, and so on. Click anywhere outside popup to close it, and then click </a:t>
            </a:r>
            <a:r>
              <a:rPr lang="en-US" sz="2200" b="1" dirty="0">
                <a:latin typeface="Times New Roman" panose="02020603050405020304" pitchFamily="18" charset="0"/>
                <a:cs typeface="Times New Roman" panose="02020603050405020304" pitchFamily="18" charset="0"/>
              </a:rPr>
              <a:t>OK</a:t>
            </a:r>
            <a:r>
              <a:rPr lang="en-US" sz="2200" dirty="0">
                <a:latin typeface="Times New Roman" panose="02020603050405020304" pitchFamily="18" charset="0"/>
                <a:cs typeface="Times New Roman" panose="02020603050405020304" pitchFamily="18" charset="0"/>
              </a:rPr>
              <a:t> to apply the changes and close the window</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5" name="Picture 4" descr="C:\Program Files\FlexSim7.5\help\GettingStarted\Images\FirstModel_QueueFlow2.png"/>
          <p:cNvPicPr/>
          <p:nvPr/>
        </p:nvPicPr>
        <p:blipFill>
          <a:blip r:embed="rId3">
            <a:extLst>
              <a:ext uri="{28A0092B-C50C-407E-A947-70E740481C1C}">
                <a14:useLocalDpi xmlns:a14="http://schemas.microsoft.com/office/drawing/2010/main" val="0"/>
              </a:ext>
            </a:extLst>
          </a:blip>
          <a:srcRect/>
          <a:stretch>
            <a:fillRect/>
          </a:stretch>
        </p:blipFill>
        <p:spPr bwMode="auto">
          <a:xfrm>
            <a:off x="683568" y="3428998"/>
            <a:ext cx="5256584" cy="2304258"/>
          </a:xfrm>
          <a:prstGeom prst="rect">
            <a:avLst/>
          </a:prstGeom>
          <a:noFill/>
          <a:ln>
            <a:noFill/>
          </a:ln>
        </p:spPr>
      </p:pic>
    </p:spTree>
    <p:extLst>
      <p:ext uri="{BB962C8B-B14F-4D97-AF65-F5344CB8AC3E}">
        <p14:creationId xmlns:p14="http://schemas.microsoft.com/office/powerpoint/2010/main" val="31659576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eaLnBrk="1" hangingPunct="1"/>
            <a:r>
              <a:rPr lang="en-US" altLang="en-US" sz="3600" b="1" dirty="0" smtClean="0">
                <a:latin typeface="Arial" panose="020B0604020202020204" pitchFamily="34" charset="0"/>
                <a:cs typeface="Arial" panose="020B0604020202020204" pitchFamily="34" charset="0"/>
              </a:rPr>
              <a:t>Description</a:t>
            </a:r>
            <a:endParaRPr lang="en-US" altLang="en-US" sz="3600" b="1" dirty="0" smtClean="0">
              <a:effectLst/>
              <a:latin typeface="Arial" panose="020B0604020202020204" pitchFamily="34" charset="0"/>
              <a:cs typeface="Arial" panose="020B0604020202020204" pitchFamily="34" charset="0"/>
            </a:endParaRPr>
          </a:p>
        </p:txBody>
      </p:sp>
      <p:sp>
        <p:nvSpPr>
          <p:cNvPr id="288771" name="Rectangle 3"/>
          <p:cNvSpPr>
            <a:spLocks noGrp="1" noChangeArrowheads="1"/>
          </p:cNvSpPr>
          <p:nvPr>
            <p:ph type="body" idx="1"/>
          </p:nvPr>
        </p:nvSpPr>
        <p:spPr>
          <a:xfrm>
            <a:off x="179512" y="1628800"/>
            <a:ext cx="8784976" cy="5040560"/>
          </a:xfrm>
        </p:spPr>
        <p:txBody>
          <a:bodyPr>
            <a:noAutofit/>
          </a:bodyPr>
          <a:lstStyle/>
          <a:p>
            <a:pPr marL="0" indent="0" algn="just" rtl="0">
              <a:buNone/>
            </a:pPr>
            <a:r>
              <a:rPr lang="en-US" sz="2200" dirty="0">
                <a:latin typeface="Times New Roman" panose="02020603050405020304" pitchFamily="18" charset="0"/>
                <a:cs typeface="Times New Roman" panose="02020603050405020304" pitchFamily="18" charset="0"/>
              </a:rPr>
              <a:t>In this model we will look at the process of manufacturing three types of products in a factory. In our simulation model, we will associate an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value with each of the three product types. These three types all arrive intermittently from another part of the factory. There are also three machines in our model. Each machine can process a specific product type. Once products are finished at their respective machines, all three types of products must be tested at a single shared testing station for correctness. If they have been manufactured correctly, they are sent on to another part of the facility, leaving our simulation model. If they were manufactured incorrectly, they must return to the start of the simulation model to be re-processed by their respective machines. The goal of the simulation is to find where the bottleneck is. Is the testing machine causing the three other machines to back up, or is it being starved because the three machines can't keep up with it? Is the amount of buffer space before the tester important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3135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4536504" cy="3672408"/>
          </a:xfrm>
        </p:spPr>
        <p:txBody>
          <a:bodyPr>
            <a:noAutofit/>
          </a:bodyPr>
          <a:lstStyle/>
          <a:p>
            <a:pPr marL="0" indent="0" algn="l" rtl="0">
              <a:buNone/>
            </a:pPr>
            <a:r>
              <a:rPr lang="en-US" sz="2200" b="1" u="sng" dirty="0">
                <a:latin typeface="Times New Roman" panose="02020603050405020304" pitchFamily="18" charset="0"/>
                <a:cs typeface="Times New Roman" panose="02020603050405020304" pitchFamily="18" charset="0"/>
              </a:rPr>
              <a:t>Step 9: Define Process Times</a:t>
            </a:r>
            <a:endParaRPr lang="en-US" sz="2200" b="1" dirty="0">
              <a:latin typeface="Times New Roman" panose="02020603050405020304" pitchFamily="18" charset="0"/>
              <a:cs typeface="Times New Roman" panose="02020603050405020304" pitchFamily="18" charset="0"/>
            </a:endParaRPr>
          </a:p>
          <a:p>
            <a:pPr marL="0" indent="0" algn="l" rtl="0">
              <a:buNone/>
            </a:pPr>
            <a:r>
              <a:rPr lang="en-US" sz="2200" dirty="0">
                <a:latin typeface="Times New Roman" panose="02020603050405020304" pitchFamily="18" charset="0"/>
                <a:cs typeface="Times New Roman" panose="02020603050405020304" pitchFamily="18" charset="0"/>
              </a:rPr>
              <a:t>The next step is to set the processing times for the three processors</a:t>
            </a:r>
            <a:r>
              <a:rPr lang="en-US" sz="2200" dirty="0" smtClean="0">
                <a:latin typeface="Times New Roman" panose="02020603050405020304" pitchFamily="18" charset="0"/>
                <a:cs typeface="Times New Roman" panose="02020603050405020304" pitchFamily="18" charset="0"/>
              </a:rPr>
              <a:t>.</a:t>
            </a:r>
          </a:p>
          <a:p>
            <a:pPr marL="0" indent="0" algn="l" rtl="0">
              <a:buNone/>
            </a:pPr>
            <a:endParaRPr lang="en-US" sz="2200" dirty="0">
              <a:latin typeface="Times New Roman" panose="02020603050405020304" pitchFamily="18" charset="0"/>
              <a:cs typeface="Times New Roman" panose="02020603050405020304" pitchFamily="18" charset="0"/>
            </a:endParaRPr>
          </a:p>
          <a:p>
            <a:pPr marL="0" indent="0" algn="l" rtl="0">
              <a:buNone/>
            </a:pPr>
            <a:r>
              <a:rPr lang="en-US" sz="2200" dirty="0">
                <a:latin typeface="Times New Roman" panose="02020603050405020304" pitchFamily="18" charset="0"/>
                <a:cs typeface="Times New Roman" panose="02020603050405020304" pitchFamily="18" charset="0"/>
              </a:rPr>
              <a:t>As described for Step 7, the </a:t>
            </a:r>
            <a:r>
              <a:rPr lang="en-US" sz="2200" b="1" dirty="0">
                <a:latin typeface="Times New Roman" panose="02020603050405020304" pitchFamily="18" charset="0"/>
                <a:cs typeface="Times New Roman" panose="02020603050405020304" pitchFamily="18" charset="0"/>
              </a:rPr>
              <a:t>Process Time</a:t>
            </a:r>
            <a:r>
              <a:rPr lang="en-US" sz="2200" dirty="0">
                <a:latin typeface="Times New Roman" panose="02020603050405020304" pitchFamily="18" charset="0"/>
                <a:cs typeface="Times New Roman" panose="02020603050405020304" pitchFamily="18" charset="0"/>
              </a:rPr>
              <a:t> can be set through the </a:t>
            </a:r>
            <a:r>
              <a:rPr lang="en-US" sz="2200" u="sng" dirty="0">
                <a:latin typeface="Times New Roman" panose="02020603050405020304" pitchFamily="18" charset="0"/>
                <a:cs typeface="Times New Roman" panose="02020603050405020304" pitchFamily="18" charset="0"/>
                <a:hlinkClick r:id="rId3"/>
              </a:rPr>
              <a:t>Quick Properties</a:t>
            </a:r>
            <a:r>
              <a:rPr lang="en-US" sz="2200" dirty="0">
                <a:latin typeface="Times New Roman" panose="02020603050405020304" pitchFamily="18" charset="0"/>
                <a:cs typeface="Times New Roman" panose="02020603050405020304" pitchFamily="18" charset="0"/>
              </a:rPr>
              <a:t> window by clicking on the object once in the 3D view</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ProcessorQuickProperties.png"/>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772816"/>
            <a:ext cx="3965054" cy="4464496"/>
          </a:xfrm>
          <a:prstGeom prst="rect">
            <a:avLst/>
          </a:prstGeom>
          <a:noFill/>
          <a:ln>
            <a:noFill/>
          </a:ln>
        </p:spPr>
      </p:pic>
    </p:spTree>
    <p:extLst>
      <p:ext uri="{BB962C8B-B14F-4D97-AF65-F5344CB8AC3E}">
        <p14:creationId xmlns:p14="http://schemas.microsoft.com/office/powerpoint/2010/main" val="399422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4896544" cy="4896544"/>
          </a:xfrm>
        </p:spPr>
        <p:txBody>
          <a:bodyPr>
            <a:noAutofit/>
          </a:bodyPr>
          <a:lstStyle/>
          <a:p>
            <a:pPr lvl="0"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Double-click on </a:t>
            </a:r>
            <a:r>
              <a:rPr lang="en-US" sz="2200" i="1" dirty="0">
                <a:latin typeface="Times New Roman" panose="02020603050405020304" pitchFamily="18" charset="0"/>
                <a:cs typeface="Times New Roman" panose="02020603050405020304" pitchFamily="18" charset="0"/>
              </a:rPr>
              <a:t>Processor1</a:t>
            </a:r>
            <a:r>
              <a:rPr lang="en-US" sz="2200" dirty="0">
                <a:latin typeface="Times New Roman" panose="02020603050405020304" pitchFamily="18" charset="0"/>
                <a:cs typeface="Times New Roman" panose="02020603050405020304" pitchFamily="18" charset="0"/>
              </a:rPr>
              <a:t> to open its </a:t>
            </a:r>
            <a:r>
              <a:rPr lang="en-US" sz="2200" b="1" dirty="0" smtClean="0">
                <a:latin typeface="Times New Roman" panose="02020603050405020304" pitchFamily="18" charset="0"/>
                <a:cs typeface="Times New Roman" panose="02020603050405020304" pitchFamily="18" charset="0"/>
              </a:rPr>
              <a:t>Properties </a:t>
            </a:r>
            <a:r>
              <a:rPr lang="en-US" sz="2200" dirty="0" smtClean="0">
                <a:latin typeface="Times New Roman" panose="02020603050405020304" pitchFamily="18" charset="0"/>
                <a:cs typeface="Times New Roman" panose="02020603050405020304" pitchFamily="18" charset="0"/>
              </a:rPr>
              <a:t>window</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On the </a:t>
            </a:r>
            <a:r>
              <a:rPr lang="en-US" sz="2200" b="1" dirty="0">
                <a:latin typeface="Times New Roman" panose="02020603050405020304" pitchFamily="18" charset="0"/>
                <a:cs typeface="Times New Roman" panose="02020603050405020304" pitchFamily="18" charset="0"/>
              </a:rPr>
              <a:t>Processor</a:t>
            </a:r>
            <a:r>
              <a:rPr lang="en-US" sz="2200" dirty="0">
                <a:latin typeface="Times New Roman" panose="02020603050405020304" pitchFamily="18" charset="0"/>
                <a:cs typeface="Times New Roman" panose="02020603050405020304" pitchFamily="18" charset="0"/>
              </a:rPr>
              <a:t> tab, select </a:t>
            </a:r>
            <a:r>
              <a:rPr lang="en-US" sz="2200" b="1" dirty="0" err="1" smtClean="0">
                <a:latin typeface="Times New Roman" panose="02020603050405020304" pitchFamily="18" charset="0"/>
                <a:cs typeface="Times New Roman" panose="02020603050405020304" pitchFamily="18" charset="0"/>
              </a:rPr>
              <a:t>Statictical</a:t>
            </a:r>
            <a:r>
              <a:rPr lang="en-US" sz="2200" b="1" dirty="0" smtClean="0">
                <a:latin typeface="Times New Roman" panose="02020603050405020304" pitchFamily="18" charset="0"/>
                <a:cs typeface="Times New Roman" panose="02020603050405020304" pitchFamily="18" charset="0"/>
              </a:rPr>
              <a:t> </a:t>
            </a:r>
            <a:r>
              <a:rPr lang="en-US" sz="2200" b="1" dirty="0" smtClean="0">
                <a:latin typeface="Times New Roman" panose="02020603050405020304" pitchFamily="18" charset="0"/>
                <a:cs typeface="Times New Roman" panose="02020603050405020304" pitchFamily="18" charset="0"/>
              </a:rPr>
              <a:t>Distribution </a:t>
            </a:r>
            <a:r>
              <a:rPr lang="en-US" sz="2200" dirty="0" smtClean="0">
                <a:latin typeface="Times New Roman" panose="02020603050405020304" pitchFamily="18" charset="0"/>
                <a:cs typeface="Times New Roman" panose="02020603050405020304" pitchFamily="18" charset="0"/>
              </a:rPr>
              <a:t>from </a:t>
            </a:r>
            <a:r>
              <a:rPr lang="en-US" sz="2200" dirty="0">
                <a:latin typeface="Times New Roman" panose="02020603050405020304" pitchFamily="18" charset="0"/>
                <a:cs typeface="Times New Roman" panose="02020603050405020304" pitchFamily="18" charset="0"/>
              </a:rPr>
              <a:t>the </a:t>
            </a:r>
            <a:r>
              <a:rPr lang="en-US" sz="2200" b="1" dirty="0">
                <a:latin typeface="Times New Roman" panose="02020603050405020304" pitchFamily="18" charset="0"/>
                <a:cs typeface="Times New Roman" panose="02020603050405020304" pitchFamily="18" charset="0"/>
              </a:rPr>
              <a:t>Process Time</a:t>
            </a:r>
            <a:r>
              <a:rPr lang="en-US" sz="2200" dirty="0">
                <a:latin typeface="Times New Roman" panose="02020603050405020304" pitchFamily="18" charset="0"/>
                <a:cs typeface="Times New Roman" panose="02020603050405020304" pitchFamily="18" charset="0"/>
              </a:rPr>
              <a:t> list</a:t>
            </a:r>
            <a:r>
              <a:rPr lang="en-US" sz="22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
            </a:pPr>
            <a:r>
              <a:rPr lang="en-US" sz="2200" dirty="0" smtClean="0">
                <a:latin typeface="Times New Roman" panose="02020603050405020304" pitchFamily="18" charset="0"/>
                <a:cs typeface="Times New Roman" panose="02020603050405020304" pitchFamily="18" charset="0"/>
              </a:rPr>
              <a:t>In </a:t>
            </a:r>
            <a:r>
              <a:rPr lang="en-US" sz="2200" dirty="0">
                <a:latin typeface="Times New Roman" panose="02020603050405020304" pitchFamily="18" charset="0"/>
                <a:cs typeface="Times New Roman" panose="02020603050405020304" pitchFamily="18" charset="0"/>
              </a:rPr>
              <a:t>the </a:t>
            </a:r>
            <a:r>
              <a:rPr lang="en-US" sz="2200" b="1" dirty="0" err="1">
                <a:latin typeface="Times New Roman" panose="02020603050405020304" pitchFamily="18" charset="0"/>
                <a:cs typeface="Times New Roman" panose="02020603050405020304" pitchFamily="18" charset="0"/>
              </a:rPr>
              <a:t>Statictical</a:t>
            </a:r>
            <a:r>
              <a:rPr lang="en-US" sz="2200" b="1" dirty="0">
                <a:latin typeface="Times New Roman" panose="02020603050405020304" pitchFamily="18" charset="0"/>
                <a:cs typeface="Times New Roman" panose="02020603050405020304" pitchFamily="18" charset="0"/>
              </a:rPr>
              <a:t> Distribution</a:t>
            </a:r>
            <a:r>
              <a:rPr lang="en-US" sz="2200" dirty="0">
                <a:latin typeface="Times New Roman" panose="02020603050405020304" pitchFamily="18" charset="0"/>
                <a:cs typeface="Times New Roman" panose="02020603050405020304" pitchFamily="18" charset="0"/>
              </a:rPr>
              <a:t> popup, set </a:t>
            </a:r>
            <a:r>
              <a:rPr lang="en-US" sz="2200" b="1" dirty="0" smtClean="0">
                <a:latin typeface="Times New Roman" panose="02020603050405020304" pitchFamily="18" charset="0"/>
                <a:cs typeface="Times New Roman" panose="02020603050405020304" pitchFamily="18" charset="0"/>
              </a:rPr>
              <a:t>Distribution </a:t>
            </a:r>
            <a:r>
              <a:rPr lang="en-US" sz="2200" dirty="0" smtClean="0">
                <a:latin typeface="Times New Roman" panose="02020603050405020304" pitchFamily="18" charset="0"/>
                <a:cs typeface="Times New Roman" panose="02020603050405020304" pitchFamily="18" charset="0"/>
              </a:rPr>
              <a:t>to</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exponential.</a:t>
            </a:r>
            <a:r>
              <a:rPr lang="en-US" sz="2200" dirty="0">
                <a:latin typeface="Times New Roman" panose="02020603050405020304" pitchFamily="18" charset="0"/>
                <a:cs typeface="Times New Roman" panose="02020603050405020304" pitchFamily="18" charset="0"/>
              </a:rPr>
              <a:t> Use the default parameters given for this distribution.</a:t>
            </a:r>
          </a:p>
          <a:p>
            <a:pPr lvl="0"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Click </a:t>
            </a:r>
            <a:r>
              <a:rPr lang="en-US" sz="2200" b="1" dirty="0">
                <a:latin typeface="Times New Roman" panose="02020603050405020304" pitchFamily="18" charset="0"/>
                <a:cs typeface="Times New Roman" panose="02020603050405020304" pitchFamily="18" charset="0"/>
              </a:rPr>
              <a:t>OK</a:t>
            </a:r>
            <a:r>
              <a:rPr lang="en-US" sz="2200" dirty="0">
                <a:latin typeface="Times New Roman" panose="02020603050405020304" pitchFamily="18" charset="0"/>
                <a:cs typeface="Times New Roman" panose="02020603050405020304" pitchFamily="18" charset="0"/>
              </a:rPr>
              <a:t> to apply the changes and close the window.</a:t>
            </a:r>
          </a:p>
          <a:p>
            <a:pPr lvl="0" algn="l" rt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Repeat this step for </a:t>
            </a:r>
            <a:r>
              <a:rPr lang="en-US" sz="2200" i="1" dirty="0">
                <a:latin typeface="Times New Roman" panose="02020603050405020304" pitchFamily="18" charset="0"/>
                <a:cs typeface="Times New Roman" panose="02020603050405020304" pitchFamily="18" charset="0"/>
              </a:rPr>
              <a:t>Processor2</a:t>
            </a:r>
            <a:r>
              <a:rPr lang="en-US" sz="2200" dirty="0">
                <a:latin typeface="Times New Roman" panose="02020603050405020304" pitchFamily="18" charset="0"/>
                <a:cs typeface="Times New Roman" panose="02020603050405020304" pitchFamily="18" charset="0"/>
              </a:rPr>
              <a:t> and </a:t>
            </a:r>
            <a:r>
              <a:rPr lang="en-US" sz="2200" i="1" dirty="0">
                <a:latin typeface="Times New Roman" panose="02020603050405020304" pitchFamily="18" charset="0"/>
                <a:cs typeface="Times New Roman" panose="02020603050405020304" pitchFamily="18" charset="0"/>
              </a:rPr>
              <a:t>Processor3</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ProcessorTime1.png"/>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844824"/>
            <a:ext cx="3926567" cy="3024336"/>
          </a:xfrm>
          <a:prstGeom prst="rect">
            <a:avLst/>
          </a:prstGeom>
          <a:noFill/>
          <a:ln>
            <a:noFill/>
          </a:ln>
        </p:spPr>
      </p:pic>
    </p:spTree>
    <p:extLst>
      <p:ext uri="{BB962C8B-B14F-4D97-AF65-F5344CB8AC3E}">
        <p14:creationId xmlns:p14="http://schemas.microsoft.com/office/powerpoint/2010/main" val="399422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1656184"/>
          </a:xfrm>
        </p:spPr>
        <p:txBody>
          <a:bodyPr>
            <a:noAutofit/>
          </a:bodyPr>
          <a:lstStyle/>
          <a:p>
            <a:pPr marL="0" indent="0" algn="l" rtl="0">
              <a:buNone/>
            </a:pPr>
            <a:r>
              <a:rPr lang="en-US" sz="2200" b="1" dirty="0">
                <a:latin typeface="Times New Roman" panose="02020603050405020304" pitchFamily="18" charset="0"/>
                <a:cs typeface="Times New Roman" panose="02020603050405020304" pitchFamily="18" charset="0"/>
              </a:rPr>
              <a:t>Step 10: Define Queue2's Maximum Content</a:t>
            </a:r>
          </a:p>
          <a:p>
            <a:pPr marL="0" indent="0" algn="l" rtl="0">
              <a:buNone/>
            </a:pPr>
            <a:r>
              <a:rPr lang="en-US" sz="2200" dirty="0">
                <a:latin typeface="Times New Roman" panose="02020603050405020304" pitchFamily="18" charset="0"/>
                <a:cs typeface="Times New Roman" panose="02020603050405020304" pitchFamily="18" charset="0"/>
              </a:rPr>
              <a:t>Follow Step 7 to change Queue2's </a:t>
            </a:r>
            <a:r>
              <a:rPr lang="en-US" sz="2200" b="1" dirty="0">
                <a:latin typeface="Times New Roman" panose="02020603050405020304" pitchFamily="18" charset="0"/>
                <a:cs typeface="Times New Roman" panose="02020603050405020304" pitchFamily="18" charset="0"/>
              </a:rPr>
              <a:t>Maximum Content</a:t>
            </a:r>
            <a:r>
              <a:rPr lang="en-US" sz="2200" dirty="0">
                <a:latin typeface="Times New Roman" panose="02020603050405020304" pitchFamily="18" charset="0"/>
                <a:cs typeface="Times New Roman" panose="02020603050405020304" pitchFamily="18" charset="0"/>
              </a:rPr>
              <a:t> to 10000.</a:t>
            </a:r>
          </a:p>
        </p:txBody>
      </p:sp>
    </p:spTree>
    <p:extLst>
      <p:ext uri="{BB962C8B-B14F-4D97-AF65-F5344CB8AC3E}">
        <p14:creationId xmlns:p14="http://schemas.microsoft.com/office/powerpoint/2010/main" val="3607081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3024336"/>
          </a:xfrm>
        </p:spPr>
        <p:txBody>
          <a:bodyPr>
            <a:noAutofit/>
          </a:bodyPr>
          <a:lstStyle/>
          <a:p>
            <a:pPr marL="0" indent="0" algn="l" rtl="0">
              <a:buNone/>
            </a:pPr>
            <a:r>
              <a:rPr lang="en-US" sz="2200" b="1" u="sng" dirty="0">
                <a:latin typeface="Times New Roman" panose="02020603050405020304" pitchFamily="18" charset="0"/>
                <a:cs typeface="Times New Roman" panose="02020603050405020304" pitchFamily="18" charset="0"/>
              </a:rPr>
              <a:t>Step 11: Define Tester's Process Time</a:t>
            </a:r>
            <a:endParaRPr lang="en-US" sz="2200" b="1" dirty="0">
              <a:latin typeface="Times New Roman" panose="02020603050405020304" pitchFamily="18" charset="0"/>
              <a:cs typeface="Times New Roman" panose="02020603050405020304" pitchFamily="18" charset="0"/>
            </a:endParaRPr>
          </a:p>
          <a:p>
            <a:pPr marL="0" indent="0" algn="l" rtl="0">
              <a:buNone/>
            </a:pPr>
            <a:r>
              <a:rPr lang="en-US" sz="2200" dirty="0">
                <a:latin typeface="Times New Roman" panose="02020603050405020304" pitchFamily="18" charset="0"/>
                <a:cs typeface="Times New Roman" panose="02020603050405020304" pitchFamily="18" charset="0"/>
              </a:rPr>
              <a:t>As </a:t>
            </a:r>
            <a:r>
              <a:rPr lang="en-US" sz="2200" dirty="0" smtClean="0">
                <a:latin typeface="Times New Roman" panose="02020603050405020304" pitchFamily="18" charset="0"/>
                <a:cs typeface="Times New Roman" panose="02020603050405020304" pitchFamily="18" charset="0"/>
              </a:rPr>
              <a:t>described in </a:t>
            </a:r>
            <a:r>
              <a:rPr lang="en-US" sz="2200" dirty="0">
                <a:latin typeface="Times New Roman" panose="02020603050405020304" pitchFamily="18" charset="0"/>
                <a:cs typeface="Times New Roman" panose="02020603050405020304" pitchFamily="18" charset="0"/>
              </a:rPr>
              <a:t>Step 9, this can be set through the </a:t>
            </a:r>
            <a:r>
              <a:rPr lang="en-US" sz="2200" u="sng" dirty="0">
                <a:latin typeface="Times New Roman" panose="02020603050405020304" pitchFamily="18" charset="0"/>
                <a:cs typeface="Times New Roman" panose="02020603050405020304" pitchFamily="18" charset="0"/>
                <a:hlinkClick r:id="rId3"/>
              </a:rPr>
              <a:t>Quick Properties</a:t>
            </a:r>
            <a:r>
              <a:rPr lang="en-US" sz="2200" dirty="0">
                <a:latin typeface="Times New Roman" panose="02020603050405020304" pitchFamily="18" charset="0"/>
                <a:cs typeface="Times New Roman" panose="02020603050405020304" pitchFamily="18" charset="0"/>
              </a:rPr>
              <a:t> window as well.</a:t>
            </a:r>
          </a:p>
          <a:p>
            <a:pPr marL="0" lvl="0" indent="0" algn="l" rtl="0">
              <a:buNone/>
            </a:pPr>
            <a:r>
              <a:rPr lang="en-US" sz="2200" dirty="0">
                <a:latin typeface="Times New Roman" panose="02020603050405020304" pitchFamily="18" charset="0"/>
                <a:cs typeface="Times New Roman" panose="02020603050405020304" pitchFamily="18" charset="0"/>
              </a:rPr>
              <a:t>Double-click on </a:t>
            </a:r>
            <a:r>
              <a:rPr lang="en-US" sz="2200" i="1" dirty="0">
                <a:latin typeface="Times New Roman" panose="02020603050405020304" pitchFamily="18" charset="0"/>
                <a:cs typeface="Times New Roman" panose="02020603050405020304" pitchFamily="18" charset="0"/>
              </a:rPr>
              <a:t>Tester</a:t>
            </a:r>
            <a:r>
              <a:rPr lang="en-US" sz="2200" dirty="0">
                <a:latin typeface="Times New Roman" panose="02020603050405020304" pitchFamily="18" charset="0"/>
                <a:cs typeface="Times New Roman" panose="02020603050405020304" pitchFamily="18" charset="0"/>
              </a:rPr>
              <a:t> to open its </a:t>
            </a:r>
            <a:r>
              <a:rPr lang="en-US" sz="2200" b="1" dirty="0">
                <a:latin typeface="Times New Roman" panose="02020603050405020304" pitchFamily="18" charset="0"/>
                <a:cs typeface="Times New Roman" panose="02020603050405020304" pitchFamily="18" charset="0"/>
              </a:rPr>
              <a:t>Properties</a:t>
            </a:r>
            <a:r>
              <a:rPr lang="en-US" sz="2200" dirty="0">
                <a:latin typeface="Times New Roman" panose="02020603050405020304" pitchFamily="18" charset="0"/>
                <a:cs typeface="Times New Roman" panose="02020603050405020304" pitchFamily="18" charset="0"/>
              </a:rPr>
              <a:t> window.</a:t>
            </a:r>
          </a:p>
          <a:p>
            <a:pPr marL="0" lvl="0" indent="0" algn="l" rtl="0">
              <a:buNone/>
            </a:pPr>
            <a:r>
              <a:rPr lang="en-US" sz="2200" dirty="0">
                <a:latin typeface="Times New Roman" panose="02020603050405020304" pitchFamily="18" charset="0"/>
                <a:cs typeface="Times New Roman" panose="02020603050405020304" pitchFamily="18" charset="0"/>
              </a:rPr>
              <a:t>On the </a:t>
            </a:r>
            <a:r>
              <a:rPr lang="en-US" sz="2200" b="1" dirty="0">
                <a:latin typeface="Times New Roman" panose="02020603050405020304" pitchFamily="18" charset="0"/>
                <a:cs typeface="Times New Roman" panose="02020603050405020304" pitchFamily="18" charset="0"/>
              </a:rPr>
              <a:t>Processor</a:t>
            </a:r>
            <a:r>
              <a:rPr lang="en-US" sz="2200" dirty="0">
                <a:latin typeface="Times New Roman" panose="02020603050405020304" pitchFamily="18" charset="0"/>
                <a:cs typeface="Times New Roman" panose="02020603050405020304" pitchFamily="18" charset="0"/>
              </a:rPr>
              <a:t> tab, highlight all the text in the </a:t>
            </a:r>
            <a:r>
              <a:rPr lang="en-US" sz="2200" b="1" dirty="0">
                <a:latin typeface="Times New Roman" panose="02020603050405020304" pitchFamily="18" charset="0"/>
                <a:cs typeface="Times New Roman" panose="02020603050405020304" pitchFamily="18" charset="0"/>
              </a:rPr>
              <a:t>Process Time</a:t>
            </a:r>
            <a:r>
              <a:rPr lang="en-US" sz="2200" dirty="0">
                <a:latin typeface="Times New Roman" panose="02020603050405020304" pitchFamily="18" charset="0"/>
                <a:cs typeface="Times New Roman" panose="02020603050405020304" pitchFamily="18" charset="0"/>
              </a:rPr>
              <a:t> field.</a:t>
            </a:r>
          </a:p>
          <a:p>
            <a:pPr marL="0" lvl="0" indent="0" algn="l" rtl="0">
              <a:buNone/>
            </a:pPr>
            <a:r>
              <a:rPr lang="en-US" sz="2200" dirty="0">
                <a:latin typeface="Times New Roman" panose="02020603050405020304" pitchFamily="18" charset="0"/>
                <a:cs typeface="Times New Roman" panose="02020603050405020304" pitchFamily="18" charset="0"/>
              </a:rPr>
              <a:t>Replace the text with </a:t>
            </a:r>
            <a:r>
              <a:rPr lang="en-US" sz="2200" b="1" dirty="0">
                <a:latin typeface="Times New Roman" panose="02020603050405020304" pitchFamily="18" charset="0"/>
                <a:cs typeface="Times New Roman" panose="02020603050405020304" pitchFamily="18" charset="0"/>
              </a:rPr>
              <a:t>4</a:t>
            </a:r>
            <a:r>
              <a:rPr lang="en-US" sz="2200" dirty="0">
                <a:latin typeface="Times New Roman" panose="02020603050405020304" pitchFamily="18" charset="0"/>
                <a:cs typeface="Times New Roman" panose="02020603050405020304" pitchFamily="18" charset="0"/>
              </a:rPr>
              <a:t>. This sets the process time to a constant four seconds.</a:t>
            </a:r>
          </a:p>
          <a:p>
            <a:pPr marL="0" lvl="0" indent="0" algn="l" rtl="0">
              <a:buNone/>
            </a:pPr>
            <a:r>
              <a:rPr lang="en-US" sz="2200" dirty="0">
                <a:latin typeface="Times New Roman" panose="02020603050405020304" pitchFamily="18" charset="0"/>
                <a:cs typeface="Times New Roman" panose="02020603050405020304" pitchFamily="18" charset="0"/>
              </a:rPr>
              <a:t>Click </a:t>
            </a:r>
            <a:r>
              <a:rPr lang="en-US" sz="2200" b="1" dirty="0">
                <a:latin typeface="Times New Roman" panose="02020603050405020304" pitchFamily="18" charset="0"/>
                <a:cs typeface="Times New Roman" panose="02020603050405020304" pitchFamily="18" charset="0"/>
              </a:rPr>
              <a:t>Apply</a:t>
            </a:r>
            <a:r>
              <a:rPr lang="en-US" sz="2200" dirty="0">
                <a:latin typeface="Times New Roman" panose="02020603050405020304" pitchFamily="18" charset="0"/>
                <a:cs typeface="Times New Roman" panose="02020603050405020304" pitchFamily="18" charset="0"/>
              </a:rPr>
              <a:t>, but do not close the Properties window.</a:t>
            </a:r>
          </a:p>
          <a:p>
            <a:pPr marL="0" indent="0" algn="l" rtl="0">
              <a:buNone/>
            </a:pP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TesterTime1.png"/>
          <p:cNvPicPr/>
          <p:nvPr/>
        </p:nvPicPr>
        <p:blipFill>
          <a:blip r:embed="rId4">
            <a:extLst>
              <a:ext uri="{28A0092B-C50C-407E-A947-70E740481C1C}">
                <a14:useLocalDpi xmlns:a14="http://schemas.microsoft.com/office/drawing/2010/main" val="0"/>
              </a:ext>
            </a:extLst>
          </a:blip>
          <a:srcRect/>
          <a:stretch>
            <a:fillRect/>
          </a:stretch>
        </p:blipFill>
        <p:spPr bwMode="auto">
          <a:xfrm>
            <a:off x="1259632" y="4869160"/>
            <a:ext cx="6552728" cy="1008112"/>
          </a:xfrm>
          <a:prstGeom prst="rect">
            <a:avLst/>
          </a:prstGeom>
          <a:noFill/>
          <a:ln>
            <a:noFill/>
          </a:ln>
        </p:spPr>
      </p:pic>
    </p:spTree>
    <p:extLst>
      <p:ext uri="{BB962C8B-B14F-4D97-AF65-F5344CB8AC3E}">
        <p14:creationId xmlns:p14="http://schemas.microsoft.com/office/powerpoint/2010/main" val="39623789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4176464"/>
          </a:xfrm>
        </p:spPr>
        <p:txBody>
          <a:bodyPr>
            <a:noAutofit/>
          </a:bodyPr>
          <a:lstStyle/>
          <a:p>
            <a:pPr marL="0" indent="0" algn="just" rtl="0">
              <a:buNone/>
            </a:pPr>
            <a:r>
              <a:rPr lang="en-US" sz="2200" b="1" dirty="0">
                <a:latin typeface="Times New Roman" panose="02020603050405020304" pitchFamily="18" charset="0"/>
                <a:cs typeface="Times New Roman" panose="02020603050405020304" pitchFamily="18" charset="0"/>
              </a:rPr>
              <a:t>Step 12: Define Tester's Routing</a:t>
            </a:r>
          </a:p>
          <a:p>
            <a:pPr marL="0" indent="0" algn="just" rtl="0">
              <a:buNone/>
            </a:pPr>
            <a:r>
              <a:rPr lang="en-US" sz="2200" dirty="0">
                <a:latin typeface="Times New Roman" panose="02020603050405020304" pitchFamily="18" charset="0"/>
                <a:cs typeface="Times New Roman" panose="02020603050405020304" pitchFamily="18" charset="0"/>
              </a:rPr>
              <a:t>Now we need to configure the testing station to send bad products back to the beginning of the model, and to send good products to the sink. When you created this object's connections, you should have first connected it to the sink, then connected it back to the first queue. This ordering will have made the first output port of the testing station be connected to the sink and the second output port be connected to </a:t>
            </a:r>
            <a:r>
              <a:rPr lang="en-US" sz="2200" i="1" dirty="0">
                <a:latin typeface="Times New Roman" panose="02020603050405020304" pitchFamily="18" charset="0"/>
                <a:cs typeface="Times New Roman" panose="02020603050405020304" pitchFamily="18" charset="0"/>
              </a:rPr>
              <a:t>Queue1</a:t>
            </a:r>
            <a:r>
              <a:rPr lang="en-US" sz="2200" dirty="0">
                <a:latin typeface="Times New Roman" panose="02020603050405020304" pitchFamily="18" charset="0"/>
                <a:cs typeface="Times New Roman" panose="02020603050405020304" pitchFamily="18" charset="0"/>
              </a:rPr>
              <a:t>. You can verify that the ports are correct by clicking Output Ports in the </a:t>
            </a:r>
            <a:r>
              <a:rPr lang="en-US" sz="2200" b="1" dirty="0" smtClean="0">
                <a:latin typeface="Times New Roman" panose="02020603050405020304" pitchFamily="18" charset="0"/>
                <a:cs typeface="Times New Roman" panose="02020603050405020304" pitchFamily="18" charset="0"/>
              </a:rPr>
              <a:t>Ports </a:t>
            </a:r>
            <a:r>
              <a:rPr lang="en-US" sz="2200" dirty="0" smtClean="0">
                <a:latin typeface="Times New Roman" panose="02020603050405020304" pitchFamily="18" charset="0"/>
                <a:cs typeface="Times New Roman" panose="02020603050405020304" pitchFamily="18" charset="0"/>
              </a:rPr>
              <a:t>panel</a:t>
            </a:r>
            <a:r>
              <a:rPr lang="en-US" sz="2200" dirty="0">
                <a:latin typeface="Times New Roman" panose="02020603050405020304" pitchFamily="18" charset="0"/>
                <a:cs typeface="Times New Roman" panose="02020603050405020304" pitchFamily="18" charset="0"/>
              </a:rPr>
              <a:t>, which is at the bottom of the </a:t>
            </a:r>
            <a:r>
              <a:rPr lang="en-US" sz="2200" b="1" dirty="0">
                <a:latin typeface="Times New Roman" panose="02020603050405020304" pitchFamily="18" charset="0"/>
                <a:cs typeface="Times New Roman" panose="02020603050405020304" pitchFamily="18" charset="0"/>
              </a:rPr>
              <a:t>General</a:t>
            </a:r>
            <a:r>
              <a:rPr lang="en-US" sz="2200" dirty="0">
                <a:latin typeface="Times New Roman" panose="02020603050405020304" pitchFamily="18" charset="0"/>
                <a:cs typeface="Times New Roman" panose="02020603050405020304" pitchFamily="18" charset="0"/>
              </a:rPr>
              <a:t> tab. If the ports are out of order, you can use the "Rank ^" and "Rank v" buttons to reorder the ports. Now we want to route to the appropriate port number based on a certain percentage.</a:t>
            </a:r>
          </a:p>
          <a:p>
            <a:pPr marL="0" indent="0" algn="just" rtl="0">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23789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648072"/>
          </a:xfrm>
        </p:spPr>
        <p:txBody>
          <a:bodyPr>
            <a:noAutofit/>
          </a:bodyPr>
          <a:lstStyle/>
          <a:p>
            <a:pPr marL="0" lvl="0" indent="0" algn="l" rtl="0">
              <a:buNone/>
            </a:pPr>
            <a:r>
              <a:rPr lang="en-US" sz="2200" dirty="0">
                <a:latin typeface="Times New Roman" panose="02020603050405020304" pitchFamily="18" charset="0"/>
                <a:cs typeface="Times New Roman" panose="02020603050405020304" pitchFamily="18" charset="0"/>
              </a:rPr>
              <a:t>Click the </a:t>
            </a:r>
            <a:r>
              <a:rPr lang="en-US" sz="2200" b="1" dirty="0">
                <a:latin typeface="Times New Roman" panose="02020603050405020304" pitchFamily="18" charset="0"/>
                <a:cs typeface="Times New Roman" panose="02020603050405020304" pitchFamily="18" charset="0"/>
              </a:rPr>
              <a:t>Flow</a:t>
            </a:r>
            <a:r>
              <a:rPr lang="en-US" sz="2200" dirty="0">
                <a:latin typeface="Times New Roman" panose="02020603050405020304" pitchFamily="18" charset="0"/>
                <a:cs typeface="Times New Roman" panose="02020603050405020304" pitchFamily="18" charset="0"/>
              </a:rPr>
              <a:t> tab</a:t>
            </a:r>
            <a:r>
              <a:rPr lang="en-US" sz="2200" b="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Select </a:t>
            </a:r>
            <a:r>
              <a:rPr lang="en-US" sz="2200" b="1" dirty="0">
                <a:latin typeface="Times New Roman" panose="02020603050405020304" pitchFamily="18" charset="0"/>
                <a:cs typeface="Times New Roman" panose="02020603050405020304" pitchFamily="18" charset="0"/>
              </a:rPr>
              <a:t>By Percentage </a:t>
            </a:r>
            <a:r>
              <a:rPr lang="en-US" sz="2200" dirty="0">
                <a:latin typeface="Times New Roman" panose="02020603050405020304" pitchFamily="18" charset="0"/>
                <a:cs typeface="Times New Roman" panose="02020603050405020304" pitchFamily="18" charset="0"/>
              </a:rPr>
              <a:t>from the </a:t>
            </a:r>
            <a:r>
              <a:rPr lang="en-US" sz="2200" b="1" dirty="0">
                <a:latin typeface="Times New Roman" panose="02020603050405020304" pitchFamily="18" charset="0"/>
                <a:cs typeface="Times New Roman" panose="02020603050405020304" pitchFamily="18" charset="0"/>
              </a:rPr>
              <a:t>Send To Port</a:t>
            </a:r>
            <a:r>
              <a:rPr lang="en-US" sz="2200" dirty="0">
                <a:latin typeface="Times New Roman" panose="02020603050405020304" pitchFamily="18" charset="0"/>
                <a:cs typeface="Times New Roman" panose="02020603050405020304" pitchFamily="18" charset="0"/>
              </a:rPr>
              <a:t> list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TesterFlow1.png"/>
          <p:cNvPicPr/>
          <p:nvPr/>
        </p:nvPicPr>
        <p:blipFill>
          <a:blip r:embed="rId3">
            <a:extLst>
              <a:ext uri="{28A0092B-C50C-407E-A947-70E740481C1C}">
                <a14:useLocalDpi xmlns:a14="http://schemas.microsoft.com/office/drawing/2010/main" val="0"/>
              </a:ext>
            </a:extLst>
          </a:blip>
          <a:srcRect/>
          <a:stretch>
            <a:fillRect/>
          </a:stretch>
        </p:blipFill>
        <p:spPr bwMode="auto">
          <a:xfrm>
            <a:off x="545186" y="2204864"/>
            <a:ext cx="5322958" cy="3816424"/>
          </a:xfrm>
          <a:prstGeom prst="rect">
            <a:avLst/>
          </a:prstGeom>
          <a:noFill/>
          <a:ln>
            <a:noFill/>
          </a:ln>
        </p:spPr>
      </p:pic>
    </p:spTree>
    <p:extLst>
      <p:ext uri="{BB962C8B-B14F-4D97-AF65-F5344CB8AC3E}">
        <p14:creationId xmlns:p14="http://schemas.microsoft.com/office/powerpoint/2010/main" val="33347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8856984" cy="5112568"/>
          </a:xfrm>
        </p:spPr>
        <p:txBody>
          <a:bodyPr>
            <a:noAutofit/>
          </a:bodyPr>
          <a:lstStyle/>
          <a:p>
            <a:pPr marL="0" lvl="0" indent="0" algn="l" rtl="0">
              <a:buNone/>
            </a:pPr>
            <a:r>
              <a:rPr lang="en-US" sz="2200" dirty="0">
                <a:latin typeface="Times New Roman" panose="02020603050405020304" pitchFamily="18" charset="0"/>
                <a:cs typeface="Times New Roman" panose="02020603050405020304" pitchFamily="18" charset="0"/>
              </a:rPr>
              <a:t>Use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to add another field.</a:t>
            </a:r>
          </a:p>
          <a:p>
            <a:pPr marL="0" lvl="0" indent="0" algn="l" rtl="0">
              <a:buNone/>
            </a:pPr>
            <a:r>
              <a:rPr lang="en-US" sz="2200" dirty="0">
                <a:latin typeface="Times New Roman" panose="02020603050405020304" pitchFamily="18" charset="0"/>
                <a:cs typeface="Times New Roman" panose="02020603050405020304" pitchFamily="18" charset="0"/>
              </a:rPr>
              <a:t>Fill the fields to match the picture below.</a:t>
            </a: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endParaRPr lang="en-US" sz="2200" dirty="0">
              <a:latin typeface="Times New Roman" panose="02020603050405020304" pitchFamily="18" charset="0"/>
              <a:cs typeface="Times New Roman" panose="02020603050405020304" pitchFamily="18" charset="0"/>
            </a:endParaRP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r>
              <a:rPr lang="en-US" sz="2200" dirty="0">
                <a:latin typeface="Times New Roman" panose="02020603050405020304" pitchFamily="18" charset="0"/>
                <a:cs typeface="Times New Roman" panose="02020603050405020304" pitchFamily="18" charset="0"/>
              </a:rPr>
              <a:t>This means that </a:t>
            </a:r>
            <a:r>
              <a:rPr lang="en-US" sz="2200" dirty="0" smtClean="0">
                <a:latin typeface="Times New Roman" panose="02020603050405020304" pitchFamily="18" charset="0"/>
                <a:cs typeface="Times New Roman" panose="02020603050405020304" pitchFamily="18" charset="0"/>
              </a:rPr>
              <a:t>80% of </a:t>
            </a:r>
            <a:r>
              <a:rPr lang="en-US" sz="2200" dirty="0">
                <a:latin typeface="Times New Roman" panose="02020603050405020304" pitchFamily="18" charset="0"/>
                <a:cs typeface="Times New Roman" panose="02020603050405020304" pitchFamily="18" charset="0"/>
              </a:rPr>
              <a:t>the products (the correctly manufactured products) will be sent through output port 1 to the Sink, and </a:t>
            </a:r>
            <a:r>
              <a:rPr lang="en-US" sz="2200" dirty="0" smtClean="0">
                <a:latin typeface="Times New Roman" panose="02020603050405020304" pitchFamily="18" charset="0"/>
                <a:cs typeface="Times New Roman" panose="02020603050405020304" pitchFamily="18" charset="0"/>
              </a:rPr>
              <a:t>20% </a:t>
            </a:r>
            <a:r>
              <a:rPr lang="en-US" sz="2200" dirty="0">
                <a:latin typeface="Times New Roman" panose="02020603050405020304" pitchFamily="18" charset="0"/>
                <a:cs typeface="Times New Roman" panose="02020603050405020304" pitchFamily="18" charset="0"/>
              </a:rPr>
              <a:t>(the incorrectly manufactured products) will be sent through output port 2 back to the first queue.</a:t>
            </a:r>
          </a:p>
          <a:p>
            <a:pPr marL="0" indent="0" algn="l" rtl="0">
              <a:buNone/>
            </a:pPr>
            <a:r>
              <a:rPr lang="en-US" sz="2200" dirty="0">
                <a:latin typeface="Times New Roman" panose="02020603050405020304" pitchFamily="18" charset="0"/>
                <a:cs typeface="Times New Roman" panose="02020603050405020304" pitchFamily="18" charset="0"/>
              </a:rPr>
              <a:t>One more thing we might want to do is visually distinguish items that have already been through the testing station and have been sent back to the first queue. </a:t>
            </a:r>
          </a:p>
        </p:txBody>
      </p:sp>
      <p:pic>
        <p:nvPicPr>
          <p:cNvPr id="4" name="Picture 3" descr="C:\Program Files\FlexSim7.5\help\GettingStarted\Images\FirstModel_TesterFlow2.png"/>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700808"/>
            <a:ext cx="3600400" cy="2232248"/>
          </a:xfrm>
          <a:prstGeom prst="rect">
            <a:avLst/>
          </a:prstGeom>
          <a:noFill/>
          <a:ln>
            <a:noFill/>
          </a:ln>
        </p:spPr>
      </p:pic>
      <p:pic>
        <p:nvPicPr>
          <p:cNvPr id="5" name="Picture 4" descr="C:\Program Files\FlexSim7.5\help\SharedImages\PlusButton.png"/>
          <p:cNvPicPr/>
          <p:nvPr/>
        </p:nvPicPr>
        <p:blipFill>
          <a:blip r:embed="rId4">
            <a:extLst>
              <a:ext uri="{28A0092B-C50C-407E-A947-70E740481C1C}">
                <a14:useLocalDpi xmlns:a14="http://schemas.microsoft.com/office/drawing/2010/main" val="0"/>
              </a:ext>
            </a:extLst>
          </a:blip>
          <a:srcRect/>
          <a:stretch>
            <a:fillRect/>
          </a:stretch>
        </p:blipFill>
        <p:spPr bwMode="auto">
          <a:xfrm>
            <a:off x="1115616" y="1556792"/>
            <a:ext cx="288032" cy="301749"/>
          </a:xfrm>
          <a:prstGeom prst="rect">
            <a:avLst/>
          </a:prstGeom>
          <a:noFill/>
          <a:ln>
            <a:noFill/>
          </a:ln>
        </p:spPr>
      </p:pic>
    </p:spTree>
    <p:extLst>
      <p:ext uri="{BB962C8B-B14F-4D97-AF65-F5344CB8AC3E}">
        <p14:creationId xmlns:p14="http://schemas.microsoft.com/office/powerpoint/2010/main" val="33347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4899620"/>
          </a:xfrm>
        </p:spPr>
        <p:txBody>
          <a:bodyPr>
            <a:noAutofit/>
          </a:bodyPr>
          <a:lstStyle/>
          <a:p>
            <a:pPr marL="0" lvl="0" indent="0" algn="l" rtl="0">
              <a:buNone/>
            </a:pPr>
            <a:r>
              <a:rPr lang="en-US" sz="2200" dirty="0">
                <a:latin typeface="Times New Roman" panose="02020603050405020304" pitchFamily="18" charset="0"/>
                <a:cs typeface="Times New Roman" panose="02020603050405020304" pitchFamily="18" charset="0"/>
              </a:rPr>
              <a:t>Click the </a:t>
            </a:r>
            <a:r>
              <a:rPr lang="en-US" sz="2200" b="1" dirty="0">
                <a:latin typeface="Times New Roman" panose="02020603050405020304" pitchFamily="18" charset="0"/>
                <a:cs typeface="Times New Roman" panose="02020603050405020304" pitchFamily="18" charset="0"/>
              </a:rPr>
              <a:t>Triggers</a:t>
            </a:r>
            <a:r>
              <a:rPr lang="en-US" sz="2200" dirty="0">
                <a:latin typeface="Times New Roman" panose="02020603050405020304" pitchFamily="18" charset="0"/>
                <a:cs typeface="Times New Roman" panose="02020603050405020304" pitchFamily="18" charset="0"/>
              </a:rPr>
              <a:t> tab. Add a function (click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button) </a:t>
            </a:r>
            <a:r>
              <a:rPr lang="en-US" sz="2200" dirty="0" smtClean="0">
                <a:latin typeface="Times New Roman" panose="02020603050405020304" pitchFamily="18" charset="0"/>
                <a:cs typeface="Times New Roman" panose="02020603050405020304" pitchFamily="18" charset="0"/>
              </a:rPr>
              <a:t>to the</a:t>
            </a:r>
            <a:r>
              <a:rPr lang="en-US" sz="2200"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OnExit</a:t>
            </a:r>
            <a:r>
              <a:rPr lang="en-US" sz="2200" b="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trigger and select the </a:t>
            </a:r>
            <a:r>
              <a:rPr lang="en-US" sz="2200" b="1" dirty="0">
                <a:latin typeface="Times New Roman" panose="02020603050405020304" pitchFamily="18" charset="0"/>
                <a:cs typeface="Times New Roman" panose="02020603050405020304" pitchFamily="18" charset="0"/>
              </a:rPr>
              <a:t>Set </a:t>
            </a:r>
            <a:r>
              <a:rPr lang="en-US" sz="2200" b="1" dirty="0" smtClean="0">
                <a:latin typeface="Times New Roman" panose="02020603050405020304" pitchFamily="18" charset="0"/>
                <a:cs typeface="Times New Roman" panose="02020603050405020304" pitchFamily="18" charset="0"/>
              </a:rPr>
              <a:t>Color </a:t>
            </a:r>
            <a:r>
              <a:rPr lang="en-US" sz="2200" dirty="0" smtClean="0">
                <a:latin typeface="Times New Roman" panose="02020603050405020304" pitchFamily="18" charset="0"/>
                <a:cs typeface="Times New Roman" panose="02020603050405020304" pitchFamily="18" charset="0"/>
              </a:rPr>
              <a:t>option</a:t>
            </a:r>
            <a:r>
              <a:rPr lang="en-US" sz="2200" dirty="0">
                <a:latin typeface="Times New Roman" panose="02020603050405020304" pitchFamily="18" charset="0"/>
                <a:cs typeface="Times New Roman" panose="02020603050405020304" pitchFamily="18" charset="0"/>
              </a:rPr>
              <a:t>. Select </a:t>
            </a:r>
            <a:r>
              <a:rPr lang="en-US" sz="2200" dirty="0" err="1">
                <a:latin typeface="Times New Roman" panose="02020603050405020304" pitchFamily="18" charset="0"/>
                <a:cs typeface="Times New Roman" panose="02020603050405020304" pitchFamily="18" charset="0"/>
              </a:rPr>
              <a:t>colorblack</a:t>
            </a:r>
            <a:r>
              <a:rPr lang="en-US" sz="2200" dirty="0">
                <a:latin typeface="Times New Roman" panose="02020603050405020304" pitchFamily="18" charset="0"/>
                <a:cs typeface="Times New Roman" panose="02020603050405020304" pitchFamily="18" charset="0"/>
              </a:rPr>
              <a:t>(item) from the list</a:t>
            </a:r>
            <a:r>
              <a:rPr lang="en-US" sz="2200" dirty="0" smtClean="0">
                <a:latin typeface="Times New Roman" panose="02020603050405020304" pitchFamily="18" charset="0"/>
                <a:cs typeface="Times New Roman" panose="02020603050405020304" pitchFamily="18" charset="0"/>
              </a:rPr>
              <a:t>.</a:t>
            </a:r>
          </a:p>
          <a:p>
            <a:pPr marL="0" lvl="0" indent="0" algn="l" rtl="0">
              <a:buNone/>
            </a:pPr>
            <a:endParaRPr lang="en-US" sz="2200" dirty="0">
              <a:latin typeface="Times New Roman" panose="02020603050405020304" pitchFamily="18" charset="0"/>
              <a:cs typeface="Times New Roman" panose="02020603050405020304" pitchFamily="18" charset="0"/>
            </a:endParaRPr>
          </a:p>
          <a:p>
            <a:pPr marL="0" lvl="0" indent="0" algn="l" rtl="0">
              <a:buNone/>
            </a:pPr>
            <a:endParaRPr lang="en-US" sz="2200" dirty="0" smtClean="0">
              <a:latin typeface="Times New Roman" panose="02020603050405020304" pitchFamily="18" charset="0"/>
              <a:cs typeface="Times New Roman" panose="02020603050405020304" pitchFamily="18" charset="0"/>
            </a:endParaRPr>
          </a:p>
          <a:p>
            <a:pPr marL="0" lvl="0" indent="0" algn="l" rtl="0">
              <a:buNone/>
            </a:pPr>
            <a:endParaRPr lang="en-US" sz="2200" dirty="0">
              <a:latin typeface="Times New Roman" panose="02020603050405020304" pitchFamily="18" charset="0"/>
              <a:cs typeface="Times New Roman" panose="02020603050405020304" pitchFamily="18" charset="0"/>
            </a:endParaRPr>
          </a:p>
          <a:p>
            <a:pPr marL="0" lvl="0" indent="0" algn="l" rtl="0">
              <a:buNone/>
            </a:pPr>
            <a:endParaRPr lang="en-US" sz="2200" dirty="0" smtClean="0">
              <a:latin typeface="Times New Roman" panose="02020603050405020304" pitchFamily="18" charset="0"/>
              <a:cs typeface="Times New Roman" panose="02020603050405020304" pitchFamily="18" charset="0"/>
            </a:endParaRPr>
          </a:p>
          <a:p>
            <a:pPr marL="0" lvl="0" indent="0" algn="l" rtl="0">
              <a:buNone/>
            </a:pPr>
            <a:endParaRPr lang="en-US" sz="2200" dirty="0">
              <a:latin typeface="Times New Roman" panose="02020603050405020304" pitchFamily="18" charset="0"/>
              <a:cs typeface="Times New Roman" panose="02020603050405020304" pitchFamily="18" charset="0"/>
            </a:endParaRPr>
          </a:p>
          <a:p>
            <a:pPr marL="0" lv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r>
              <a:rPr lang="en-US" sz="2200" dirty="0">
                <a:latin typeface="Times New Roman" panose="02020603050405020304" pitchFamily="18" charset="0"/>
                <a:cs typeface="Times New Roman" panose="02020603050405020304" pitchFamily="18" charset="0"/>
              </a:rPr>
              <a:t>Press </a:t>
            </a:r>
            <a:r>
              <a:rPr lang="en-US" sz="2200" b="1" dirty="0">
                <a:latin typeface="Times New Roman" panose="02020603050405020304" pitchFamily="18" charset="0"/>
                <a:cs typeface="Times New Roman" panose="02020603050405020304" pitchFamily="18" charset="0"/>
              </a:rPr>
              <a:t>OK</a:t>
            </a:r>
            <a:r>
              <a:rPr lang="en-US" sz="2200" dirty="0">
                <a:latin typeface="Times New Roman" panose="02020603050405020304" pitchFamily="18" charset="0"/>
                <a:cs typeface="Times New Roman" panose="02020603050405020304" pitchFamily="18" charset="0"/>
              </a:rPr>
              <a:t> to close the Properties </a:t>
            </a:r>
            <a:endParaRPr lang="en-US" sz="2200" dirty="0" smtClean="0">
              <a:latin typeface="Times New Roman" panose="02020603050405020304" pitchFamily="18" charset="0"/>
              <a:cs typeface="Times New Roman" panose="02020603050405020304" pitchFamily="18" charset="0"/>
            </a:endParaRPr>
          </a:p>
          <a:p>
            <a:pPr marL="0" indent="0" algn="l" rtl="0">
              <a:buNone/>
            </a:pPr>
            <a:r>
              <a:rPr lang="en-US" sz="2200" dirty="0" smtClean="0">
                <a:latin typeface="Times New Roman" panose="02020603050405020304" pitchFamily="18" charset="0"/>
                <a:cs typeface="Times New Roman" panose="02020603050405020304" pitchFamily="18" charset="0"/>
              </a:rPr>
              <a:t>window.</a:t>
            </a:r>
          </a:p>
          <a:p>
            <a:pPr marL="0" lvl="0" indent="0" algn="l" rtl="0">
              <a:buNone/>
            </a:pP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TesterOnExit1.png"/>
          <p:cNvPicPr/>
          <p:nvPr/>
        </p:nvPicPr>
        <p:blipFill>
          <a:blip r:embed="rId3">
            <a:extLst>
              <a:ext uri="{28A0092B-C50C-407E-A947-70E740481C1C}">
                <a14:useLocalDpi xmlns:a14="http://schemas.microsoft.com/office/drawing/2010/main" val="0"/>
              </a:ext>
            </a:extLst>
          </a:blip>
          <a:srcRect/>
          <a:stretch>
            <a:fillRect/>
          </a:stretch>
        </p:blipFill>
        <p:spPr bwMode="auto">
          <a:xfrm>
            <a:off x="4482405" y="2547937"/>
            <a:ext cx="4410075" cy="1762125"/>
          </a:xfrm>
          <a:prstGeom prst="rect">
            <a:avLst/>
          </a:prstGeom>
          <a:noFill/>
          <a:ln>
            <a:noFill/>
          </a:ln>
        </p:spPr>
      </p:pic>
      <p:pic>
        <p:nvPicPr>
          <p:cNvPr id="5" name="Picture 4" descr="C:\Program Files\FlexSim7.5\help\GettingStarted\Images\FirstModel_TesterOnExit2.png"/>
          <p:cNvPicPr/>
          <p:nvPr/>
        </p:nvPicPr>
        <p:blipFill>
          <a:blip r:embed="rId4">
            <a:extLst>
              <a:ext uri="{28A0092B-C50C-407E-A947-70E740481C1C}">
                <a14:useLocalDpi xmlns:a14="http://schemas.microsoft.com/office/drawing/2010/main" val="0"/>
              </a:ext>
            </a:extLst>
          </a:blip>
          <a:srcRect/>
          <a:stretch>
            <a:fillRect/>
          </a:stretch>
        </p:blipFill>
        <p:spPr bwMode="auto">
          <a:xfrm>
            <a:off x="4482405" y="4509120"/>
            <a:ext cx="4410075" cy="2019300"/>
          </a:xfrm>
          <a:prstGeom prst="rect">
            <a:avLst/>
          </a:prstGeom>
          <a:noFill/>
          <a:ln>
            <a:noFill/>
          </a:ln>
        </p:spPr>
      </p:pic>
      <p:pic>
        <p:nvPicPr>
          <p:cNvPr id="6" name="Picture 5" descr="C:\Program Files\FlexSim7.5\help\SharedImages\PlusButton.png"/>
          <p:cNvPicPr/>
          <p:nvPr/>
        </p:nvPicPr>
        <p:blipFill>
          <a:blip r:embed="rId5">
            <a:extLst>
              <a:ext uri="{28A0092B-C50C-407E-A947-70E740481C1C}">
                <a14:useLocalDpi xmlns:a14="http://schemas.microsoft.com/office/drawing/2010/main" val="0"/>
              </a:ext>
            </a:extLst>
          </a:blip>
          <a:srcRect/>
          <a:stretch>
            <a:fillRect/>
          </a:stretch>
        </p:blipFill>
        <p:spPr bwMode="auto">
          <a:xfrm>
            <a:off x="5724128" y="1700808"/>
            <a:ext cx="288032" cy="288032"/>
          </a:xfrm>
          <a:prstGeom prst="rect">
            <a:avLst/>
          </a:prstGeom>
          <a:noFill/>
          <a:ln>
            <a:noFill/>
          </a:ln>
        </p:spPr>
      </p:pic>
    </p:spTree>
    <p:extLst>
      <p:ext uri="{BB962C8B-B14F-4D97-AF65-F5344CB8AC3E}">
        <p14:creationId xmlns:p14="http://schemas.microsoft.com/office/powerpoint/2010/main" val="33347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856984" cy="4248472"/>
          </a:xfrm>
        </p:spPr>
        <p:txBody>
          <a:bodyPr>
            <a:noAutofit/>
          </a:bodyPr>
          <a:lstStyle/>
          <a:p>
            <a:pPr marL="0" indent="0" algn="just" rtl="0">
              <a:buNone/>
            </a:pPr>
            <a:r>
              <a:rPr lang="en-US" sz="2200" b="1" dirty="0">
                <a:latin typeface="Times New Roman" panose="02020603050405020304" pitchFamily="18" charset="0"/>
                <a:cs typeface="Times New Roman" panose="02020603050405020304" pitchFamily="18" charset="0"/>
              </a:rPr>
              <a:t>Step 13: Reset and Run the Model</a:t>
            </a:r>
          </a:p>
          <a:p>
            <a:pPr lvl="0" algn="just"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Click on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button, located at the upper left-hand corner. Resetting the model sets all system variables to their starting values and clears any </a:t>
            </a:r>
            <a:r>
              <a:rPr lang="en-US" sz="2200" dirty="0" err="1">
                <a:latin typeface="Times New Roman" panose="02020603050405020304" pitchFamily="18" charset="0"/>
                <a:cs typeface="Times New Roman" panose="02020603050405020304" pitchFamily="18" charset="0"/>
              </a:rPr>
              <a:t>flowitems</a:t>
            </a:r>
            <a:r>
              <a:rPr lang="en-US" sz="2200" dirty="0">
                <a:latin typeface="Times New Roman" panose="02020603050405020304" pitchFamily="18" charset="0"/>
                <a:cs typeface="Times New Roman" panose="02020603050405020304" pitchFamily="18" charset="0"/>
              </a:rPr>
              <a:t> present in the model. Resetting is also necessary any time new connections are made between objects.</a:t>
            </a:r>
          </a:p>
          <a:p>
            <a:pPr lvl="0" algn="just"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Click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 button, located right next to the reset button.</a:t>
            </a:r>
          </a:p>
          <a:p>
            <a:pPr marL="0" indent="0" algn="just" rtl="0">
              <a:buNone/>
            </a:pPr>
            <a:endParaRPr lang="en-US" sz="2200" dirty="0" smtClean="0">
              <a:latin typeface="Times New Roman" panose="02020603050405020304" pitchFamily="18" charset="0"/>
              <a:cs typeface="Times New Roman" panose="02020603050405020304" pitchFamily="18" charset="0"/>
            </a:endParaRPr>
          </a:p>
          <a:p>
            <a:pPr marL="0" indent="0" algn="just" rtl="0">
              <a:buNone/>
            </a:pP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model should now start to run. </a:t>
            </a:r>
            <a:r>
              <a:rPr lang="en-US" sz="2200" dirty="0" err="1">
                <a:latin typeface="Times New Roman" panose="02020603050405020304" pitchFamily="18" charset="0"/>
                <a:cs typeface="Times New Roman" panose="02020603050405020304" pitchFamily="18" charset="0"/>
              </a:rPr>
              <a:t>Flowitems</a:t>
            </a:r>
            <a:r>
              <a:rPr lang="en-US" sz="2200" dirty="0">
                <a:latin typeface="Times New Roman" panose="02020603050405020304" pitchFamily="18" charset="0"/>
                <a:cs typeface="Times New Roman" panose="02020603050405020304" pitchFamily="18" charset="0"/>
              </a:rPr>
              <a:t> should move from the first queue, into one of the three processors, then to the second queue, into the testing station, and from there to the sink, with some being re-routed back to the first queue. Re-routed items will be colored black.</a:t>
            </a:r>
          </a:p>
          <a:p>
            <a:pPr marL="0" indent="0" algn="just" rtl="0">
              <a:buNone/>
            </a:pP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SharedImages\ResetButton.png"/>
          <p:cNvPicPr/>
          <p:nvPr/>
        </p:nvPicPr>
        <p:blipFill>
          <a:blip r:embed="rId3">
            <a:extLst>
              <a:ext uri="{28A0092B-C50C-407E-A947-70E740481C1C}">
                <a14:useLocalDpi xmlns:a14="http://schemas.microsoft.com/office/drawing/2010/main" val="0"/>
              </a:ext>
            </a:extLst>
          </a:blip>
          <a:srcRect/>
          <a:stretch>
            <a:fillRect/>
          </a:stretch>
        </p:blipFill>
        <p:spPr bwMode="auto">
          <a:xfrm>
            <a:off x="2051720" y="2060848"/>
            <a:ext cx="648072" cy="360040"/>
          </a:xfrm>
          <a:prstGeom prst="rect">
            <a:avLst/>
          </a:prstGeom>
          <a:noFill/>
          <a:ln>
            <a:noFill/>
          </a:ln>
        </p:spPr>
      </p:pic>
      <p:pic>
        <p:nvPicPr>
          <p:cNvPr id="5" name="Picture 4" descr="C:\Program Files\FlexSim7.5\help\SharedImages\RunButton.png"/>
          <p:cNvPicPr/>
          <p:nvPr/>
        </p:nvPicPr>
        <p:blipFill>
          <a:blip r:embed="rId4">
            <a:extLst>
              <a:ext uri="{28A0092B-C50C-407E-A947-70E740481C1C}">
                <a14:useLocalDpi xmlns:a14="http://schemas.microsoft.com/office/drawing/2010/main" val="0"/>
              </a:ext>
            </a:extLst>
          </a:blip>
          <a:srcRect/>
          <a:stretch>
            <a:fillRect/>
          </a:stretch>
        </p:blipFill>
        <p:spPr bwMode="auto">
          <a:xfrm>
            <a:off x="1619672" y="3501008"/>
            <a:ext cx="579115" cy="320799"/>
          </a:xfrm>
          <a:prstGeom prst="rect">
            <a:avLst/>
          </a:prstGeom>
          <a:noFill/>
          <a:ln>
            <a:noFill/>
          </a:ln>
        </p:spPr>
      </p:pic>
    </p:spTree>
    <p:extLst>
      <p:ext uri="{BB962C8B-B14F-4D97-AF65-F5344CB8AC3E}">
        <p14:creationId xmlns:p14="http://schemas.microsoft.com/office/powerpoint/2010/main" val="33347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pic>
        <p:nvPicPr>
          <p:cNvPr id="6" name="Picture 5" descr="C:\Program Files\FlexSim7.5\help\GettingStarted\Images\FirstModel_FinalRun.png"/>
          <p:cNvPicPr/>
          <p:nvPr/>
        </p:nvPicPr>
        <p:blipFill>
          <a:blip r:embed="rId3">
            <a:extLst>
              <a:ext uri="{28A0092B-C50C-407E-A947-70E740481C1C}">
                <a14:useLocalDpi xmlns:a14="http://schemas.microsoft.com/office/drawing/2010/main" val="0"/>
              </a:ext>
            </a:extLst>
          </a:blip>
          <a:srcRect/>
          <a:stretch>
            <a:fillRect/>
          </a:stretch>
        </p:blipFill>
        <p:spPr bwMode="auto">
          <a:xfrm>
            <a:off x="467544" y="1628800"/>
            <a:ext cx="7992888" cy="4824536"/>
          </a:xfrm>
          <a:prstGeom prst="rect">
            <a:avLst/>
          </a:prstGeom>
          <a:noFill/>
          <a:ln>
            <a:noFill/>
          </a:ln>
        </p:spPr>
      </p:pic>
    </p:spTree>
    <p:extLst>
      <p:ext uri="{BB962C8B-B14F-4D97-AF65-F5344CB8AC3E}">
        <p14:creationId xmlns:p14="http://schemas.microsoft.com/office/powerpoint/2010/main" val="1795425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1656184"/>
          </a:xfrm>
        </p:spPr>
        <p:txBody>
          <a:bodyPr>
            <a:noAutofit/>
          </a:bodyPr>
          <a:lstStyle/>
          <a:p>
            <a:pPr marL="0" indent="0" algn="l">
              <a:buNone/>
            </a:pPr>
            <a:r>
              <a:rPr lang="en-US" sz="2200" b="1" u="sng" dirty="0">
                <a:latin typeface="Times New Roman" panose="02020603050405020304" pitchFamily="18" charset="0"/>
                <a:cs typeface="Times New Roman" panose="02020603050405020304" pitchFamily="18" charset="0"/>
              </a:rPr>
              <a:t>Step 1: Start </a:t>
            </a:r>
            <a:r>
              <a:rPr lang="en-US" sz="2200" b="1" u="sng" dirty="0" err="1">
                <a:latin typeface="Times New Roman" panose="02020603050405020304" pitchFamily="18" charset="0"/>
                <a:cs typeface="Times New Roman" panose="02020603050405020304" pitchFamily="18" charset="0"/>
              </a:rPr>
              <a:t>FlexSim</a:t>
            </a:r>
            <a:endParaRPr lang="en-US" sz="2200" b="1" u="sng" dirty="0">
              <a:latin typeface="Times New Roman" panose="02020603050405020304" pitchFamily="18" charset="0"/>
              <a:cs typeface="Times New Roman" panose="02020603050405020304" pitchFamily="18" charset="0"/>
            </a:endParaRPr>
          </a:p>
          <a:p>
            <a:pPr marL="0" lvl="0" indent="0" algn="l">
              <a:buNone/>
            </a:pPr>
            <a:r>
              <a:rPr lang="en-US" sz="2200" dirty="0">
                <a:latin typeface="Times New Roman" panose="02020603050405020304" pitchFamily="18" charset="0"/>
                <a:cs typeface="Times New Roman" panose="02020603050405020304" pitchFamily="18" charset="0"/>
              </a:rPr>
              <a:t>Open </a:t>
            </a:r>
            <a:r>
              <a:rPr lang="en-US" sz="2200" dirty="0" err="1">
                <a:latin typeface="Times New Roman" panose="02020603050405020304" pitchFamily="18" charset="0"/>
                <a:cs typeface="Times New Roman" panose="02020603050405020304" pitchFamily="18" charset="0"/>
              </a:rPr>
              <a:t>FlexSim</a:t>
            </a:r>
            <a:r>
              <a:rPr lang="en-US" sz="2200" dirty="0">
                <a:latin typeface="Times New Roman" panose="02020603050405020304" pitchFamily="18" charset="0"/>
                <a:cs typeface="Times New Roman" panose="02020603050405020304" pitchFamily="18" charset="0"/>
              </a:rPr>
              <a:t> by double-clicking on the </a:t>
            </a:r>
            <a:r>
              <a:rPr lang="en-US" sz="2200" dirty="0" err="1">
                <a:latin typeface="Times New Roman" panose="02020603050405020304" pitchFamily="18" charset="0"/>
                <a:cs typeface="Times New Roman" panose="02020603050405020304" pitchFamily="18" charset="0"/>
              </a:rPr>
              <a:t>FlexSim</a:t>
            </a:r>
            <a:r>
              <a:rPr lang="en-US" sz="2200" dirty="0">
                <a:latin typeface="Times New Roman" panose="02020603050405020304" pitchFamily="18" charset="0"/>
                <a:cs typeface="Times New Roman" panose="02020603050405020304" pitchFamily="18" charset="0"/>
              </a:rPr>
              <a:t> icon on your desktop. The </a:t>
            </a:r>
            <a:r>
              <a:rPr lang="en-US" sz="2200" b="1" dirty="0">
                <a:latin typeface="Times New Roman" panose="02020603050405020304" pitchFamily="18" charset="0"/>
                <a:cs typeface="Times New Roman" panose="02020603050405020304" pitchFamily="18" charset="0"/>
              </a:rPr>
              <a:t>Start Page</a:t>
            </a:r>
            <a:r>
              <a:rPr lang="en-US" sz="2200" dirty="0">
                <a:latin typeface="Times New Roman" panose="02020603050405020304" pitchFamily="18" charset="0"/>
                <a:cs typeface="Times New Roman" panose="02020603050405020304" pitchFamily="18" charset="0"/>
              </a:rPr>
              <a:t> will appear. Select the "New Model" option in the upper left hand corner of the window.</a:t>
            </a:r>
          </a:p>
          <a:p>
            <a:pPr marL="0" indent="0" algn="l" rtl="0">
              <a:buNone/>
            </a:pPr>
            <a:endParaRPr lang="en-US" altLang="en-US" sz="2200" b="0" dirty="0" smtClean="0">
              <a:latin typeface="Times New Roman" panose="02020603050405020304" pitchFamily="18" charset="0"/>
              <a:cs typeface="Times New Roman" panose="02020603050405020304" pitchFamily="18" charset="0"/>
            </a:endParaRPr>
          </a:p>
        </p:txBody>
      </p:sp>
      <p:pic>
        <p:nvPicPr>
          <p:cNvPr id="4" name="Picture 3" descr="C:\Program Files\FlexSim7.5\help\SharedImages\StartupWizard.png"/>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212976"/>
            <a:ext cx="3672408" cy="3240360"/>
          </a:xfrm>
          <a:prstGeom prst="rect">
            <a:avLst/>
          </a:prstGeom>
          <a:noFill/>
          <a:ln>
            <a:noFill/>
          </a:ln>
        </p:spPr>
      </p:pic>
    </p:spTree>
    <p:extLst>
      <p:ext uri="{BB962C8B-B14F-4D97-AF65-F5344CB8AC3E}">
        <p14:creationId xmlns:p14="http://schemas.microsoft.com/office/powerpoint/2010/main" val="1118485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8856984" cy="5229200"/>
          </a:xfrm>
        </p:spPr>
        <p:txBody>
          <a:bodyPr>
            <a:noAutofit/>
          </a:bodyPr>
          <a:lstStyle/>
          <a:p>
            <a:pPr marL="0" indent="0" algn="l" rtl="0">
              <a:buNone/>
            </a:pPr>
            <a:r>
              <a:rPr lang="en-US" sz="2200" dirty="0">
                <a:latin typeface="Times New Roman" panose="02020603050405020304" pitchFamily="18" charset="0"/>
                <a:cs typeface="Times New Roman" panose="02020603050405020304" pitchFamily="18" charset="0"/>
              </a:rPr>
              <a:t>To stop the model, press the </a:t>
            </a:r>
            <a:r>
              <a:rPr lang="en-US" sz="22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 button at any time. Later you will learn how to run a model for a specified time, and for a specified number of iterations. Running a model more than once is important when statistical distributions have been used in the model definition.</a:t>
            </a:r>
          </a:p>
          <a:p>
            <a:pPr marL="0" indent="0" algn="l" rtl="0">
              <a:buNone/>
            </a:pPr>
            <a:r>
              <a:rPr lang="en-US" sz="2200" dirty="0">
                <a:latin typeface="Times New Roman" panose="02020603050405020304" pitchFamily="18" charset="0"/>
                <a:cs typeface="Times New Roman" panose="02020603050405020304" pitchFamily="18" charset="0"/>
              </a:rPr>
              <a:t>To speed the model up or slow it down, move the Simulation time slide bar at the top of the window to the right or left. Alternatively, you can press the Ctrl + Down Arrow and the Ctrl + Up Arrow to increase or decrease the run speed</a:t>
            </a:r>
            <a:r>
              <a:rPr lang="en-US" sz="2200" dirty="0" smtClean="0">
                <a:latin typeface="Times New Roman" panose="02020603050405020304" pitchFamily="18" charset="0"/>
                <a:cs typeface="Times New Roman" panose="02020603050405020304" pitchFamily="18" charset="0"/>
              </a:rPr>
              <a:t>.</a:t>
            </a:r>
          </a:p>
          <a:p>
            <a:pPr marL="0" indent="0" algn="l" rtl="0">
              <a:buNone/>
            </a:pPr>
            <a:endParaRPr lang="en-US" sz="2200" dirty="0">
              <a:latin typeface="Times New Roman" panose="02020603050405020304" pitchFamily="18" charset="0"/>
              <a:cs typeface="Times New Roman" panose="02020603050405020304" pitchFamily="18" charset="0"/>
            </a:endParaRP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r>
              <a:rPr lang="en-US" sz="2200" dirty="0">
                <a:latin typeface="Times New Roman" panose="02020603050405020304" pitchFamily="18" charset="0"/>
                <a:cs typeface="Times New Roman" panose="02020603050405020304" pitchFamily="18" charset="0"/>
              </a:rPr>
              <a:t>Moving the slide bar changes how fast the simulation time proceeds relative to real time. It has no effect on model results.</a:t>
            </a:r>
          </a:p>
          <a:p>
            <a:pPr marL="0" indent="0" algn="l" rtl="0">
              <a:buNone/>
            </a:pPr>
            <a:r>
              <a:rPr lang="en-US" sz="2200" dirty="0">
                <a:latin typeface="Times New Roman" panose="02020603050405020304" pitchFamily="18" charset="0"/>
                <a:cs typeface="Times New Roman" panose="02020603050405020304" pitchFamily="18" charset="0"/>
              </a:rPr>
              <a:t>We have now completed building the model. Let's look at some of the statistics the model generates.</a:t>
            </a:r>
          </a:p>
          <a:p>
            <a:pPr marL="0" indent="0" algn="l" rtl="0">
              <a:buNone/>
            </a:pP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SharedImages\SpeedBar.png"/>
          <p:cNvPicPr/>
          <p:nvPr/>
        </p:nvPicPr>
        <p:blipFill>
          <a:blip r:embed="rId3">
            <a:extLst>
              <a:ext uri="{28A0092B-C50C-407E-A947-70E740481C1C}">
                <a14:useLocalDpi xmlns:a14="http://schemas.microsoft.com/office/drawing/2010/main" val="0"/>
              </a:ext>
            </a:extLst>
          </a:blip>
          <a:srcRect/>
          <a:stretch>
            <a:fillRect/>
          </a:stretch>
        </p:blipFill>
        <p:spPr bwMode="auto">
          <a:xfrm>
            <a:off x="385761" y="4509120"/>
            <a:ext cx="8372475" cy="432048"/>
          </a:xfrm>
          <a:prstGeom prst="rect">
            <a:avLst/>
          </a:prstGeom>
          <a:noFill/>
          <a:ln>
            <a:noFill/>
          </a:ln>
        </p:spPr>
      </p:pic>
      <p:pic>
        <p:nvPicPr>
          <p:cNvPr id="5" name="Picture 4" descr="C:\Program Files\FlexSim7.5\help\SharedImages\StopButton.png"/>
          <p:cNvPicPr/>
          <p:nvPr/>
        </p:nvPicPr>
        <p:blipFill>
          <a:blip r:embed="rId4">
            <a:extLst>
              <a:ext uri="{28A0092B-C50C-407E-A947-70E740481C1C}">
                <a14:useLocalDpi xmlns:a14="http://schemas.microsoft.com/office/drawing/2010/main" val="0"/>
              </a:ext>
            </a:extLst>
          </a:blip>
          <a:srcRect/>
          <a:stretch>
            <a:fillRect/>
          </a:stretch>
        </p:blipFill>
        <p:spPr bwMode="auto">
          <a:xfrm>
            <a:off x="3419872" y="1556792"/>
            <a:ext cx="466725" cy="306512"/>
          </a:xfrm>
          <a:prstGeom prst="rect">
            <a:avLst/>
          </a:prstGeom>
          <a:noFill/>
          <a:ln>
            <a:noFill/>
          </a:ln>
        </p:spPr>
      </p:pic>
    </p:spTree>
    <p:extLst>
      <p:ext uri="{BB962C8B-B14F-4D97-AF65-F5344CB8AC3E}">
        <p14:creationId xmlns:p14="http://schemas.microsoft.com/office/powerpoint/2010/main" val="1795425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Finding the Bottleneck</a:t>
            </a:r>
            <a:endParaRPr lang="en-US" sz="3600" dirty="0">
              <a:latin typeface="Times New Roman" panose="02020603050405020304" pitchFamily="18" charset="0"/>
              <a:cs typeface="Times New Roman" panose="02020603050405020304" pitchFamily="18" charset="0"/>
            </a:endParaRPr>
          </a:p>
        </p:txBody>
      </p:sp>
      <p:sp>
        <p:nvSpPr>
          <p:cNvPr id="288771" name="Rectangle 3"/>
          <p:cNvSpPr>
            <a:spLocks noGrp="1" noChangeArrowheads="1"/>
          </p:cNvSpPr>
          <p:nvPr>
            <p:ph type="body" idx="1"/>
          </p:nvPr>
        </p:nvSpPr>
        <p:spPr>
          <a:xfrm>
            <a:off x="179512" y="1628800"/>
            <a:ext cx="8856984" cy="4248472"/>
          </a:xfrm>
        </p:spPr>
        <p:txBody>
          <a:bodyPr>
            <a:noAutofit/>
          </a:bodyPr>
          <a:lstStyle/>
          <a:p>
            <a:pPr marL="0" indent="0" algn="just" rtl="0">
              <a:buNone/>
            </a:pPr>
            <a:r>
              <a:rPr lang="en-US" sz="2200" dirty="0" smtClean="0">
                <a:latin typeface="Times New Roman" panose="02020603050405020304" pitchFamily="18" charset="0"/>
                <a:cs typeface="Times New Roman" panose="02020603050405020304" pitchFamily="18" charset="0"/>
              </a:rPr>
              <a:t>In </a:t>
            </a:r>
            <a:r>
              <a:rPr lang="en-US" sz="2200" dirty="0">
                <a:latin typeface="Times New Roman" panose="02020603050405020304" pitchFamily="18" charset="0"/>
                <a:cs typeface="Times New Roman" panose="02020603050405020304" pitchFamily="18" charset="0"/>
              </a:rPr>
              <a:t>the model description, we said that we wanted to know where the bottleneck was in the system. There are several ways to determine this. First, you can simply examine the visual size of each queue. If one queue in the model consistently has many products backed up in it, then that is a good indication that the processing station(s) that it feeds are causing a bottleneck in the system. In running this model, you'll notice that the second queue very often has a lot of products waiting to be processed, whereas the first queue's content is usually 20 or less, as shown below.</a:t>
            </a:r>
          </a:p>
        </p:txBody>
      </p:sp>
    </p:spTree>
    <p:extLst>
      <p:ext uri="{BB962C8B-B14F-4D97-AF65-F5344CB8AC3E}">
        <p14:creationId xmlns:p14="http://schemas.microsoft.com/office/powerpoint/2010/main" val="1795425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Finding the Bottleneck</a:t>
            </a:r>
            <a:endParaRPr lang="en-US" sz="3600" dirty="0">
              <a:latin typeface="Times New Roman" panose="02020603050405020304" pitchFamily="18" charset="0"/>
              <a:cs typeface="Times New Roman" panose="02020603050405020304" pitchFamily="18" charset="0"/>
            </a:endParaRPr>
          </a:p>
        </p:txBody>
      </p:sp>
      <p:pic>
        <p:nvPicPr>
          <p:cNvPr id="5" name="Picture 4" descr="C:\Program Files\FlexSim7.5\help\GettingStarted\Images\FirstModel_3.jpg"/>
          <p:cNvPicPr/>
          <p:nvPr/>
        </p:nvPicPr>
        <p:blipFill>
          <a:blip r:embed="rId3">
            <a:extLst>
              <a:ext uri="{28A0092B-C50C-407E-A947-70E740481C1C}">
                <a14:useLocalDpi xmlns:a14="http://schemas.microsoft.com/office/drawing/2010/main" val="0"/>
              </a:ext>
            </a:extLst>
          </a:blip>
          <a:srcRect/>
          <a:stretch>
            <a:fillRect/>
          </a:stretch>
        </p:blipFill>
        <p:spPr bwMode="auto">
          <a:xfrm>
            <a:off x="395536" y="1556792"/>
            <a:ext cx="8280920" cy="4752528"/>
          </a:xfrm>
          <a:prstGeom prst="rect">
            <a:avLst/>
          </a:prstGeom>
          <a:noFill/>
          <a:ln>
            <a:noFill/>
          </a:ln>
        </p:spPr>
      </p:pic>
    </p:spTree>
    <p:extLst>
      <p:ext uri="{BB962C8B-B14F-4D97-AF65-F5344CB8AC3E}">
        <p14:creationId xmlns:p14="http://schemas.microsoft.com/office/powerpoint/2010/main" val="3301422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Finding the Bottleneck</a:t>
            </a:r>
            <a:endParaRPr lang="en-US" sz="3600" dirty="0">
              <a:latin typeface="Times New Roman" panose="02020603050405020304" pitchFamily="18" charset="0"/>
              <a:cs typeface="Times New Roman" panose="02020603050405020304" pitchFamily="18" charset="0"/>
            </a:endParaRPr>
          </a:p>
        </p:txBody>
      </p:sp>
      <p:sp>
        <p:nvSpPr>
          <p:cNvPr id="288771" name="Rectangle 3"/>
          <p:cNvSpPr>
            <a:spLocks noGrp="1" noChangeArrowheads="1"/>
          </p:cNvSpPr>
          <p:nvPr>
            <p:ph type="body" idx="1"/>
          </p:nvPr>
        </p:nvSpPr>
        <p:spPr>
          <a:xfrm>
            <a:off x="179512" y="1628800"/>
            <a:ext cx="8640960" cy="4896544"/>
          </a:xfrm>
        </p:spPr>
        <p:txBody>
          <a:bodyPr>
            <a:noAutofit/>
          </a:bodyPr>
          <a:lstStyle/>
          <a:p>
            <a:pPr marL="0" indent="0" algn="just" rtl="0">
              <a:buNone/>
            </a:pPr>
            <a:r>
              <a:rPr lang="en-US" sz="2200" dirty="0">
                <a:latin typeface="Times New Roman" panose="02020603050405020304" pitchFamily="18" charset="0"/>
                <a:cs typeface="Times New Roman" panose="02020603050405020304" pitchFamily="18" charset="0"/>
              </a:rPr>
              <a:t>Another way of finding the location of a bottleneck is by examining the state statistics of each of the processors. If the three upstream processors are always busy, while the testing station is often idle, then the bottleneck is likely to be at the three upstream processors. On the other hand, if the testing station is always busy, while the upstream processors are often idle, then the bottleneck is probably at the testing station.</a:t>
            </a:r>
          </a:p>
        </p:txBody>
      </p:sp>
    </p:spTree>
    <p:extLst>
      <p:ext uri="{BB962C8B-B14F-4D97-AF65-F5344CB8AC3E}">
        <p14:creationId xmlns:p14="http://schemas.microsoft.com/office/powerpoint/2010/main" val="3254574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Randomness</a:t>
            </a:r>
          </a:p>
        </p:txBody>
      </p:sp>
      <p:sp>
        <p:nvSpPr>
          <p:cNvPr id="288771" name="Rectangle 3"/>
          <p:cNvSpPr>
            <a:spLocks noGrp="1" noChangeArrowheads="1"/>
          </p:cNvSpPr>
          <p:nvPr>
            <p:ph type="body" idx="1"/>
          </p:nvPr>
        </p:nvSpPr>
        <p:spPr>
          <a:xfrm>
            <a:off x="251520" y="1628800"/>
            <a:ext cx="8496944" cy="5040560"/>
          </a:xfrm>
        </p:spPr>
        <p:txBody>
          <a:bodyPr>
            <a:noAutofit/>
          </a:bodyPr>
          <a:lstStyle/>
          <a:p>
            <a:pPr marL="0" indent="0" algn="just" rtl="0">
              <a:buNone/>
            </a:pPr>
            <a:r>
              <a:rPr lang="en-US" sz="2200" dirty="0" smtClean="0">
                <a:latin typeface="Times New Roman" panose="02020603050405020304" pitchFamily="18" charset="0"/>
                <a:cs typeface="Times New Roman" panose="02020603050405020304" pitchFamily="18" charset="0"/>
              </a:rPr>
              <a:t>Let's </a:t>
            </a:r>
            <a:r>
              <a:rPr lang="en-US" sz="2200" dirty="0">
                <a:latin typeface="Times New Roman" panose="02020603050405020304" pitchFamily="18" charset="0"/>
                <a:cs typeface="Times New Roman" panose="02020603050405020304" pitchFamily="18" charset="0"/>
              </a:rPr>
              <a:t>do some more testing before we actually decide to add another tester. Since on average one product arrives from the source every 5 seconds, and on average one product goes to the sink every 5 seconds, why should the queue accumulate at all? Products are leaving just as fast as they arrive, so there shouldn't be any accumulation in the system.</a:t>
            </a:r>
          </a:p>
          <a:p>
            <a:pPr marL="0" indent="0" algn="just" rtl="0">
              <a:buNone/>
            </a:pPr>
            <a:r>
              <a:rPr lang="en-US" sz="2200" dirty="0">
                <a:latin typeface="Times New Roman" panose="02020603050405020304" pitchFamily="18" charset="0"/>
                <a:cs typeface="Times New Roman" panose="02020603050405020304" pitchFamily="18" charset="0"/>
              </a:rPr>
              <a:t>The reason the queue accumulates is because of randomness in the system. Yes, on average a product arrives every 5 seconds, but this arrival rate is according to an exponential distribution. For an exponential distribution with a mean of 5, most of the time products will actually arrive at a faster rate than every 5 seconds. But every once in a while there will be a long drought where no products arrive at all. In the end it evens out to an average of 5 seconds, but usually products arrive faster, and thus will accumulate in the tester's queue, since the tester is the bottleneck</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4600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Randomness</a:t>
            </a:r>
          </a:p>
        </p:txBody>
      </p:sp>
      <p:sp>
        <p:nvSpPr>
          <p:cNvPr id="288771" name="Rectangle 3"/>
          <p:cNvSpPr>
            <a:spLocks noGrp="1" noChangeArrowheads="1"/>
          </p:cNvSpPr>
          <p:nvPr>
            <p:ph type="body" idx="1"/>
          </p:nvPr>
        </p:nvSpPr>
        <p:spPr>
          <a:xfrm>
            <a:off x="251520" y="1556792"/>
            <a:ext cx="8496944" cy="5301208"/>
          </a:xfrm>
        </p:spPr>
        <p:txBody>
          <a:bodyPr>
            <a:noAutofit/>
          </a:bodyPr>
          <a:lstStyle/>
          <a:p>
            <a:pPr marL="0" indent="0" algn="just" rtl="0">
              <a:buNone/>
            </a:pPr>
            <a:r>
              <a:rPr lang="en-US" sz="2200" dirty="0" smtClean="0">
                <a:latin typeface="Times New Roman" panose="02020603050405020304" pitchFamily="18" charset="0"/>
                <a:cs typeface="Times New Roman" panose="02020603050405020304" pitchFamily="18" charset="0"/>
              </a:rPr>
              <a:t>What </a:t>
            </a:r>
            <a:r>
              <a:rPr lang="en-US" sz="2200" dirty="0">
                <a:latin typeface="Times New Roman" panose="02020603050405020304" pitchFamily="18" charset="0"/>
                <a:cs typeface="Times New Roman" panose="02020603050405020304" pitchFamily="18" charset="0"/>
              </a:rPr>
              <a:t>if, in our facility, products actually arrive at a more predictable rate, instead of by the somewhat unpredictable exponential distribution? Will the queue size generally stay at a lower level? Let's test it</a:t>
            </a:r>
            <a:r>
              <a:rPr lang="en-US" sz="2200" dirty="0" smtClean="0">
                <a:latin typeface="Times New Roman" panose="02020603050405020304" pitchFamily="18" charset="0"/>
                <a:cs typeface="Times New Roman" panose="02020603050405020304" pitchFamily="18" charset="0"/>
              </a:rPr>
              <a:t>.</a:t>
            </a:r>
          </a:p>
          <a:p>
            <a:pPr lvl="0" algn="just"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Edit the </a:t>
            </a:r>
            <a:r>
              <a:rPr lang="en-US" sz="2200" i="1" dirty="0">
                <a:latin typeface="Times New Roman" panose="02020603050405020304" pitchFamily="18" charset="0"/>
                <a:cs typeface="Times New Roman" panose="02020603050405020304" pitchFamily="18" charset="0"/>
              </a:rPr>
              <a:t>Source's</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Inter-</a:t>
            </a:r>
            <a:r>
              <a:rPr lang="en-US" sz="2200" b="1" dirty="0" err="1">
                <a:latin typeface="Times New Roman" panose="02020603050405020304" pitchFamily="18" charset="0"/>
                <a:cs typeface="Times New Roman" panose="02020603050405020304" pitchFamily="18" charset="0"/>
              </a:rPr>
              <a:t>Arrivaltime</a:t>
            </a:r>
            <a:r>
              <a:rPr lang="en-US" sz="2200" dirty="0">
                <a:latin typeface="Times New Roman" panose="02020603050405020304" pitchFamily="18" charset="0"/>
                <a:cs typeface="Times New Roman" panose="02020603050405020304" pitchFamily="18" charset="0"/>
              </a:rPr>
              <a:t> to match the following.</a:t>
            </a:r>
          </a:p>
          <a:p>
            <a:pPr marL="0" indent="0" algn="just" rtl="0">
              <a:buNone/>
            </a:pPr>
            <a:endParaRPr lang="en-US" sz="2200" dirty="0" smtClean="0">
              <a:latin typeface="Times New Roman" panose="02020603050405020304" pitchFamily="18" charset="0"/>
              <a:cs typeface="Times New Roman" panose="02020603050405020304" pitchFamily="18" charset="0"/>
            </a:endParaRPr>
          </a:p>
          <a:p>
            <a:pPr marL="0" indent="0" algn="just" rtl="0">
              <a:buNone/>
            </a:pPr>
            <a:endParaRPr lang="en-US" sz="2200" dirty="0">
              <a:latin typeface="Times New Roman" panose="02020603050405020304" pitchFamily="18" charset="0"/>
              <a:cs typeface="Times New Roman" panose="02020603050405020304" pitchFamily="18" charset="0"/>
            </a:endParaRPr>
          </a:p>
          <a:p>
            <a:pPr marL="0" indent="0" algn="just" rtl="0">
              <a:buNone/>
            </a:pPr>
            <a:endParaRPr lang="en-US" sz="2200" dirty="0" smtClean="0">
              <a:latin typeface="Times New Roman" panose="02020603050405020304" pitchFamily="18" charset="0"/>
              <a:cs typeface="Times New Roman" panose="02020603050405020304" pitchFamily="18" charset="0"/>
            </a:endParaRPr>
          </a:p>
          <a:p>
            <a:pPr marL="0" indent="0" algn="just" rtl="0">
              <a:buNone/>
            </a:pPr>
            <a:endParaRPr lang="en-US" sz="2200" dirty="0">
              <a:latin typeface="Times New Roman" panose="02020603050405020304" pitchFamily="18" charset="0"/>
              <a:cs typeface="Times New Roman" panose="02020603050405020304" pitchFamily="18" charset="0"/>
            </a:endParaRPr>
          </a:p>
          <a:p>
            <a:pPr marL="0" indent="0" algn="just" rtl="0">
              <a:buNone/>
            </a:pPr>
            <a:endParaRPr lang="en-US" sz="2200" dirty="0" smtClean="0">
              <a:latin typeface="Times New Roman" panose="02020603050405020304" pitchFamily="18" charset="0"/>
              <a:cs typeface="Times New Roman" panose="02020603050405020304" pitchFamily="18" charset="0"/>
            </a:endParaRPr>
          </a:p>
          <a:p>
            <a:pPr marL="0" indent="0" algn="just" rtl="0">
              <a:buNone/>
            </a:pPr>
            <a:endParaRPr lang="en-US" sz="2200" dirty="0">
              <a:latin typeface="Times New Roman" panose="02020603050405020304" pitchFamily="18" charset="0"/>
              <a:cs typeface="Times New Roman" panose="02020603050405020304" pitchFamily="18" charset="0"/>
            </a:endParaRPr>
          </a:p>
          <a:p>
            <a:pPr marL="0" indent="0" algn="just" rtl="0">
              <a:buNone/>
            </a:pPr>
            <a:endParaRPr lang="en-US" sz="2200" dirty="0" smtClean="0">
              <a:latin typeface="Times New Roman" panose="02020603050405020304" pitchFamily="18" charset="0"/>
              <a:cs typeface="Times New Roman" panose="02020603050405020304" pitchFamily="18" charset="0"/>
            </a:endParaRPr>
          </a:p>
          <a:p>
            <a:pPr marL="0" indent="0" algn="just" rtl="0">
              <a:buNone/>
            </a:pPr>
            <a:endParaRPr lang="en-US" sz="2200" dirty="0" smtClean="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Once </a:t>
            </a:r>
            <a:r>
              <a:rPr lang="en-US" sz="2200" dirty="0">
                <a:latin typeface="Times New Roman" panose="02020603050405020304" pitchFamily="18" charset="0"/>
                <a:cs typeface="Times New Roman" panose="02020603050405020304" pitchFamily="18" charset="0"/>
              </a:rPr>
              <a:t>set, </a:t>
            </a:r>
            <a:r>
              <a:rPr lang="en-US" sz="2200" b="1" dirty="0">
                <a:latin typeface="Times New Roman" panose="02020603050405020304" pitchFamily="18" charset="0"/>
                <a:cs typeface="Times New Roman" panose="02020603050405020304" pitchFamily="18" charset="0"/>
              </a:rPr>
              <a:t>Reset</a:t>
            </a:r>
            <a:r>
              <a:rPr lang="en-US" sz="2200" dirty="0">
                <a:latin typeface="Times New Roman" panose="02020603050405020304" pitchFamily="18" charset="0"/>
                <a:cs typeface="Times New Roman" panose="02020603050405020304" pitchFamily="18" charset="0"/>
              </a:rPr>
              <a:t> and </a:t>
            </a:r>
            <a:r>
              <a:rPr lang="en-US" sz="2200" b="1" dirty="0">
                <a:latin typeface="Times New Roman" panose="02020603050405020304" pitchFamily="18" charset="0"/>
                <a:cs typeface="Times New Roman" panose="02020603050405020304" pitchFamily="18" charset="0"/>
              </a:rPr>
              <a:t>Run</a:t>
            </a:r>
            <a:r>
              <a:rPr lang="en-US" sz="2200" dirty="0">
                <a:latin typeface="Times New Roman" panose="02020603050405020304" pitchFamily="18" charset="0"/>
                <a:cs typeface="Times New Roman" panose="02020603050405020304" pitchFamily="18" charset="0"/>
              </a:rPr>
              <a:t> the model again</a:t>
            </a:r>
            <a:r>
              <a:rPr lang="en-US" sz="2200" dirty="0" smtClean="0">
                <a:latin typeface="Times New Roman" panose="02020603050405020304" pitchFamily="18" charset="0"/>
                <a:cs typeface="Times New Roman" panose="02020603050405020304" pitchFamily="18" charset="0"/>
              </a:rPr>
              <a:t>.</a:t>
            </a:r>
          </a:p>
        </p:txBody>
      </p:sp>
      <p:pic>
        <p:nvPicPr>
          <p:cNvPr id="4" name="Picture 3" descr="C:\Program Files\FlexSim7.5\help\GettingStarted\Images\FirstModel_Randomness1.png"/>
          <p:cNvPicPr/>
          <p:nvPr/>
        </p:nvPicPr>
        <p:blipFill>
          <a:blip r:embed="rId3">
            <a:extLst>
              <a:ext uri="{28A0092B-C50C-407E-A947-70E740481C1C}">
                <a14:useLocalDpi xmlns:a14="http://schemas.microsoft.com/office/drawing/2010/main" val="0"/>
              </a:ext>
            </a:extLst>
          </a:blip>
          <a:srcRect/>
          <a:stretch>
            <a:fillRect/>
          </a:stretch>
        </p:blipFill>
        <p:spPr bwMode="auto">
          <a:xfrm>
            <a:off x="467544" y="3140968"/>
            <a:ext cx="4333875" cy="952500"/>
          </a:xfrm>
          <a:prstGeom prst="rect">
            <a:avLst/>
          </a:prstGeom>
          <a:noFill/>
          <a:ln>
            <a:noFill/>
          </a:ln>
        </p:spPr>
      </p:pic>
      <p:pic>
        <p:nvPicPr>
          <p:cNvPr id="5" name="Picture 4" descr="C:\Program Files\FlexSim7.5\help\GettingStarted\Images\FirstModel_Randomness2.png"/>
          <p:cNvPicPr/>
          <p:nvPr/>
        </p:nvPicPr>
        <p:blipFill>
          <a:blip r:embed="rId4">
            <a:extLst>
              <a:ext uri="{28A0092B-C50C-407E-A947-70E740481C1C}">
                <a14:useLocalDpi xmlns:a14="http://schemas.microsoft.com/office/drawing/2010/main" val="0"/>
              </a:ext>
            </a:extLst>
          </a:blip>
          <a:srcRect/>
          <a:stretch>
            <a:fillRect/>
          </a:stretch>
        </p:blipFill>
        <p:spPr bwMode="auto">
          <a:xfrm>
            <a:off x="467544" y="4221088"/>
            <a:ext cx="3048000" cy="2190750"/>
          </a:xfrm>
          <a:prstGeom prst="rect">
            <a:avLst/>
          </a:prstGeom>
          <a:noFill/>
          <a:ln>
            <a:noFill/>
          </a:ln>
        </p:spPr>
      </p:pic>
    </p:spTree>
    <p:extLst>
      <p:ext uri="{BB962C8B-B14F-4D97-AF65-F5344CB8AC3E}">
        <p14:creationId xmlns:p14="http://schemas.microsoft.com/office/powerpoint/2010/main" val="1227662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Randomness</a:t>
            </a:r>
            <a:endParaRPr lang="en-US" sz="3600" dirty="0"/>
          </a:p>
        </p:txBody>
      </p:sp>
      <p:sp>
        <p:nvSpPr>
          <p:cNvPr id="288771" name="Rectangle 3"/>
          <p:cNvSpPr>
            <a:spLocks noGrp="1" noChangeArrowheads="1"/>
          </p:cNvSpPr>
          <p:nvPr>
            <p:ph type="body" idx="1"/>
          </p:nvPr>
        </p:nvSpPr>
        <p:spPr>
          <a:xfrm>
            <a:off x="251520" y="1628800"/>
            <a:ext cx="8496944" cy="2520280"/>
          </a:xfrm>
        </p:spPr>
        <p:txBody>
          <a:bodyPr>
            <a:noAutofit/>
          </a:bodyPr>
          <a:lstStyle/>
          <a:p>
            <a:pPr marL="0" indent="0" algn="just" rtl="0">
              <a:buNone/>
            </a:pPr>
            <a:r>
              <a:rPr lang="en-US" sz="2200" dirty="0">
                <a:latin typeface="Times New Roman" panose="02020603050405020304" pitchFamily="18" charset="0"/>
                <a:cs typeface="Times New Roman" panose="02020603050405020304" pitchFamily="18" charset="0"/>
              </a:rPr>
              <a:t>If you do not still have </a:t>
            </a:r>
            <a:r>
              <a:rPr lang="en-US" sz="2200" i="1" dirty="0" smtClean="0">
                <a:latin typeface="Times New Roman" panose="02020603050405020304" pitchFamily="18" charset="0"/>
                <a:cs typeface="Times New Roman" panose="02020603050405020304" pitchFamily="18" charset="0"/>
              </a:rPr>
              <a:t>Queue2 </a:t>
            </a:r>
            <a:r>
              <a:rPr lang="en-US" sz="2200" dirty="0" smtClean="0">
                <a:latin typeface="Times New Roman" panose="02020603050405020304" pitchFamily="18" charset="0"/>
                <a:cs typeface="Times New Roman" panose="02020603050405020304" pitchFamily="18" charset="0"/>
              </a:rPr>
              <a:t>'s </a:t>
            </a:r>
            <a:r>
              <a:rPr lang="en-US" sz="2200" dirty="0">
                <a:latin typeface="Times New Roman" panose="02020603050405020304" pitchFamily="18" charset="0"/>
                <a:cs typeface="Times New Roman" panose="02020603050405020304" pitchFamily="18" charset="0"/>
              </a:rPr>
              <a:t>properties window available, open it again by double-clicking on </a:t>
            </a:r>
            <a:r>
              <a:rPr lang="en-US" sz="2200" i="1" dirty="0">
                <a:latin typeface="Times New Roman" panose="02020603050405020304" pitchFamily="18" charset="0"/>
                <a:cs typeface="Times New Roman" panose="02020603050405020304" pitchFamily="18" charset="0"/>
              </a:rPr>
              <a:t>Queue2</a:t>
            </a:r>
            <a:r>
              <a:rPr lang="en-US" sz="2200" dirty="0">
                <a:latin typeface="Times New Roman" panose="02020603050405020304" pitchFamily="18" charset="0"/>
                <a:cs typeface="Times New Roman" panose="02020603050405020304" pitchFamily="18" charset="0"/>
              </a:rPr>
              <a:t>. Continue to run the model. You will notice here that the queue's maximum content doesn't go up as high. Usually they won't go much higher than 50 or 60 now, whereas before they would sometimes get up to 150 or 200. This is a significant difference caused by simply changing the </a:t>
            </a:r>
            <a:r>
              <a:rPr lang="en-US" sz="2200" dirty="0" smtClean="0">
                <a:latin typeface="Times New Roman" panose="02020603050405020304" pitchFamily="18" charset="0"/>
                <a:cs typeface="Times New Roman" panose="02020603050405020304" pitchFamily="18" charset="0"/>
              </a:rPr>
              <a:t>type </a:t>
            </a:r>
            <a:r>
              <a:rPr lang="en-US" sz="2200" dirty="0">
                <a:latin typeface="Times New Roman" panose="02020603050405020304" pitchFamily="18" charset="0"/>
                <a:cs typeface="Times New Roman" panose="02020603050405020304" pitchFamily="18" charset="0"/>
              </a:rPr>
              <a:t>of randomness in the model.</a:t>
            </a:r>
          </a:p>
        </p:txBody>
      </p:sp>
    </p:spTree>
    <p:extLst>
      <p:ext uri="{BB962C8B-B14F-4D97-AF65-F5344CB8AC3E}">
        <p14:creationId xmlns:p14="http://schemas.microsoft.com/office/powerpoint/2010/main" val="2542038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Higher Throughput</a:t>
            </a:r>
            <a:endParaRPr lang="en-US" sz="3600" dirty="0">
              <a:latin typeface="Times New Roman" panose="02020603050405020304" pitchFamily="18" charset="0"/>
              <a:cs typeface="Times New Roman" panose="02020603050405020304" pitchFamily="18" charset="0"/>
            </a:endParaRPr>
          </a:p>
        </p:txBody>
      </p:sp>
      <p:sp>
        <p:nvSpPr>
          <p:cNvPr id="288771" name="Rectangle 3"/>
          <p:cNvSpPr>
            <a:spLocks noGrp="1" noChangeArrowheads="1"/>
          </p:cNvSpPr>
          <p:nvPr>
            <p:ph type="body" idx="1"/>
          </p:nvPr>
        </p:nvSpPr>
        <p:spPr>
          <a:xfrm>
            <a:off x="251520" y="1628800"/>
            <a:ext cx="8496944" cy="4968552"/>
          </a:xfrm>
        </p:spPr>
        <p:txBody>
          <a:bodyPr>
            <a:noAutofit/>
          </a:bodyPr>
          <a:lstStyle/>
          <a:p>
            <a:pPr marL="0" indent="0" algn="l" rtl="0">
              <a:buNone/>
            </a:pPr>
            <a:r>
              <a:rPr lang="en-US" sz="2200" dirty="0" smtClean="0">
                <a:latin typeface="Times New Roman" panose="02020603050405020304" pitchFamily="18" charset="0"/>
                <a:cs typeface="Times New Roman" panose="02020603050405020304" pitchFamily="18" charset="0"/>
              </a:rPr>
              <a:t>Now </a:t>
            </a:r>
            <a:r>
              <a:rPr lang="en-US" sz="2200" dirty="0">
                <a:latin typeface="Times New Roman" panose="02020603050405020304" pitchFamily="18" charset="0"/>
                <a:cs typeface="Times New Roman" panose="02020603050405020304" pitchFamily="18" charset="0"/>
              </a:rPr>
              <a:t>suppose that the facility does indeed need to increase the throughput rate of this system by 15%. This equates to a change of the mean inter-arrival time of the source from 5 seconds to 4.25 seconds. Since the tester was already at 100% utilization, we will obviously need to add a second tester to the system. Let's make this change.</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Edit the </a:t>
            </a:r>
            <a:r>
              <a:rPr lang="en-US" sz="2200" i="1" dirty="0">
                <a:latin typeface="Times New Roman" panose="02020603050405020304" pitchFamily="18" charset="0"/>
                <a:cs typeface="Times New Roman" panose="02020603050405020304" pitchFamily="18" charset="0"/>
              </a:rPr>
              <a:t>Source's</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Inter-</a:t>
            </a:r>
            <a:r>
              <a:rPr lang="en-US" sz="2200" b="1" dirty="0" err="1">
                <a:latin typeface="Times New Roman" panose="02020603050405020304" pitchFamily="18" charset="0"/>
                <a:cs typeface="Times New Roman" panose="02020603050405020304" pitchFamily="18" charset="0"/>
              </a:rPr>
              <a:t>Arrivaltime</a:t>
            </a:r>
            <a:r>
              <a:rPr lang="en-US" sz="2200" dirty="0">
                <a:latin typeface="Times New Roman" panose="02020603050405020304" pitchFamily="18" charset="0"/>
                <a:cs typeface="Times New Roman" panose="02020603050405020304" pitchFamily="18" charset="0"/>
              </a:rPr>
              <a:t> to be a normal distribution with a mean of 4.25.</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Now we will create a second tester. Create another </a:t>
            </a:r>
            <a:r>
              <a:rPr lang="en-US" sz="2200" b="1" dirty="0">
                <a:latin typeface="Times New Roman" panose="02020603050405020304" pitchFamily="18" charset="0"/>
                <a:cs typeface="Times New Roman" panose="02020603050405020304" pitchFamily="18" charset="0"/>
              </a:rPr>
              <a:t>Processor</a:t>
            </a:r>
            <a:r>
              <a:rPr lang="en-US" sz="2200" dirty="0">
                <a:latin typeface="Times New Roman" panose="02020603050405020304" pitchFamily="18" charset="0"/>
                <a:cs typeface="Times New Roman" panose="02020603050405020304" pitchFamily="18" charset="0"/>
              </a:rPr>
              <a:t> object in the model, and place it below </a:t>
            </a:r>
            <a:r>
              <a:rPr lang="en-US" sz="2200" i="1" dirty="0">
                <a:latin typeface="Times New Roman" panose="02020603050405020304" pitchFamily="18" charset="0"/>
                <a:cs typeface="Times New Roman" panose="02020603050405020304" pitchFamily="18" charset="0"/>
              </a:rPr>
              <a:t>Tester</a:t>
            </a:r>
            <a:r>
              <a:rPr lang="en-US" sz="2200" dirty="0">
                <a:latin typeface="Times New Roman" panose="02020603050405020304" pitchFamily="18" charset="0"/>
                <a:cs typeface="Times New Roman" panose="02020603050405020304" pitchFamily="18" charset="0"/>
              </a:rPr>
              <a:t>. Name it </a:t>
            </a:r>
            <a:r>
              <a:rPr lang="en-US" sz="2200" i="1" dirty="0">
                <a:latin typeface="Times New Roman" panose="02020603050405020304" pitchFamily="18" charset="0"/>
                <a:cs typeface="Times New Roman" panose="02020603050405020304" pitchFamily="18" charset="0"/>
              </a:rPr>
              <a:t>Tester2.</a:t>
            </a:r>
            <a:endParaRPr lang="en-US" sz="22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Queue2</a:t>
            </a:r>
            <a:r>
              <a:rPr lang="en-US" sz="2200" dirty="0">
                <a:latin typeface="Times New Roman" panose="02020603050405020304" pitchFamily="18" charset="0"/>
                <a:cs typeface="Times New Roman" panose="02020603050405020304" pitchFamily="18" charset="0"/>
              </a:rPr>
              <a:t> to </a:t>
            </a:r>
            <a:r>
              <a:rPr lang="en-US" sz="2200" i="1" dirty="0">
                <a:latin typeface="Times New Roman" panose="02020603050405020304" pitchFamily="18" charset="0"/>
                <a:cs typeface="Times New Roman" panose="02020603050405020304" pitchFamily="18" charset="0"/>
              </a:rPr>
              <a:t>Tester2</a:t>
            </a:r>
            <a:r>
              <a:rPr lang="en-US" sz="2200" dirty="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Tester2</a:t>
            </a:r>
            <a:r>
              <a:rPr lang="en-US" sz="2200" dirty="0">
                <a:latin typeface="Times New Roman" panose="02020603050405020304" pitchFamily="18" charset="0"/>
                <a:cs typeface="Times New Roman" panose="02020603050405020304" pitchFamily="18" charset="0"/>
              </a:rPr>
              <a:t> to </a:t>
            </a:r>
            <a:r>
              <a:rPr lang="en-US" sz="2200" i="1" dirty="0">
                <a:latin typeface="Times New Roman" panose="02020603050405020304" pitchFamily="18" charset="0"/>
                <a:cs typeface="Times New Roman" panose="02020603050405020304" pitchFamily="18" charset="0"/>
              </a:rPr>
              <a:t>Sink</a:t>
            </a:r>
            <a:r>
              <a:rPr lang="en-US" sz="2200" dirty="0">
                <a:latin typeface="Times New Roman" panose="02020603050405020304" pitchFamily="18" charset="0"/>
                <a:cs typeface="Times New Roman" panose="02020603050405020304" pitchFamily="18" charset="0"/>
              </a:rPr>
              <a:t> and to </a:t>
            </a:r>
            <a:r>
              <a:rPr lang="en-US" sz="2200" i="1" dirty="0">
                <a:latin typeface="Times New Roman" panose="02020603050405020304" pitchFamily="18" charset="0"/>
                <a:cs typeface="Times New Roman" panose="02020603050405020304" pitchFamily="18" charset="0"/>
              </a:rPr>
              <a:t>Queue1</a:t>
            </a:r>
            <a:r>
              <a:rPr lang="en-US" sz="2200" dirty="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Set </a:t>
            </a:r>
            <a:r>
              <a:rPr lang="en-US" sz="2200" i="1" dirty="0">
                <a:latin typeface="Times New Roman" panose="02020603050405020304" pitchFamily="18" charset="0"/>
                <a:cs typeface="Times New Roman" panose="02020603050405020304" pitchFamily="18" charset="0"/>
              </a:rPr>
              <a:t>Tester2's</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Process Time</a:t>
            </a:r>
            <a:r>
              <a:rPr lang="en-US" sz="2200" dirty="0">
                <a:latin typeface="Times New Roman" panose="02020603050405020304" pitchFamily="18" charset="0"/>
                <a:cs typeface="Times New Roman" panose="02020603050405020304" pitchFamily="18" charset="0"/>
              </a:rPr>
              <a:t> to 4.</a:t>
            </a:r>
          </a:p>
          <a:p>
            <a:pPr marL="0" indent="0" algn="l" rtl="0">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6767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pPr marL="0" indent="0" rtl="0"/>
            <a:r>
              <a:rPr lang="en-US" sz="3600" b="1" dirty="0">
                <a:latin typeface="Times New Roman" panose="02020603050405020304" pitchFamily="18" charset="0"/>
                <a:cs typeface="Times New Roman" panose="02020603050405020304" pitchFamily="18" charset="0"/>
              </a:rPr>
              <a:t>Higher Throughput</a:t>
            </a:r>
            <a:endParaRPr lang="en-US" sz="3600" dirty="0">
              <a:latin typeface="Times New Roman" panose="02020603050405020304" pitchFamily="18" charset="0"/>
              <a:cs typeface="Times New Roman" panose="02020603050405020304" pitchFamily="18" charset="0"/>
            </a:endParaRPr>
          </a:p>
        </p:txBody>
      </p:sp>
      <p:sp>
        <p:nvSpPr>
          <p:cNvPr id="288771" name="Rectangle 3"/>
          <p:cNvSpPr>
            <a:spLocks noGrp="1" noChangeArrowheads="1"/>
          </p:cNvSpPr>
          <p:nvPr>
            <p:ph type="body" idx="1"/>
          </p:nvPr>
        </p:nvSpPr>
        <p:spPr>
          <a:xfrm>
            <a:off x="107504" y="2420888"/>
            <a:ext cx="9036496" cy="4437112"/>
          </a:xfrm>
        </p:spPr>
        <p:txBody>
          <a:bodyPr>
            <a:noAutofit/>
          </a:bodyPr>
          <a:lstStyle/>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Change </a:t>
            </a:r>
            <a:r>
              <a:rPr lang="en-US" sz="2200" i="1" dirty="0">
                <a:latin typeface="Times New Roman" panose="02020603050405020304" pitchFamily="18" charset="0"/>
                <a:cs typeface="Times New Roman" panose="02020603050405020304" pitchFamily="18" charset="0"/>
              </a:rPr>
              <a:t>Tester2's</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Sent To Port</a:t>
            </a:r>
            <a:r>
              <a:rPr lang="en-US" sz="2200" dirty="0">
                <a:latin typeface="Times New Roman" panose="02020603050405020304" pitchFamily="18" charset="0"/>
                <a:cs typeface="Times New Roman" panose="02020603050405020304" pitchFamily="18" charset="0"/>
              </a:rPr>
              <a:t> to </a:t>
            </a:r>
            <a:r>
              <a:rPr lang="en-US" sz="2200" b="1" dirty="0">
                <a:latin typeface="Times New Roman" panose="02020603050405020304" pitchFamily="18" charset="0"/>
                <a:cs typeface="Times New Roman" panose="02020603050405020304" pitchFamily="18" charset="0"/>
              </a:rPr>
              <a:t>By </a:t>
            </a:r>
            <a:r>
              <a:rPr lang="en-US" sz="2200" b="1" dirty="0" smtClean="0">
                <a:latin typeface="Times New Roman" panose="02020603050405020304" pitchFamily="18" charset="0"/>
                <a:cs typeface="Times New Roman" panose="02020603050405020304" pitchFamily="18" charset="0"/>
              </a:rPr>
              <a:t>Percentage </a:t>
            </a:r>
            <a:r>
              <a:rPr lang="en-US" sz="2200" dirty="0" smtClean="0">
                <a:latin typeface="Times New Roman" panose="02020603050405020304" pitchFamily="18" charset="0"/>
                <a:cs typeface="Times New Roman" panose="02020603050405020304" pitchFamily="18" charset="0"/>
              </a:rPr>
              <a:t>Enter </a:t>
            </a:r>
            <a:r>
              <a:rPr lang="en-US" sz="2200" dirty="0">
                <a:latin typeface="Times New Roman" panose="02020603050405020304" pitchFamily="18" charset="0"/>
                <a:cs typeface="Times New Roman" panose="02020603050405020304" pitchFamily="18" charset="0"/>
              </a:rPr>
              <a:t>the same parameters as you did for </a:t>
            </a:r>
            <a:r>
              <a:rPr lang="en-US" sz="2200" i="1" dirty="0">
                <a:latin typeface="Times New Roman" panose="02020603050405020304" pitchFamily="18" charset="0"/>
                <a:cs typeface="Times New Roman" panose="02020603050405020304" pitchFamily="18" charset="0"/>
              </a:rPr>
              <a:t>Tester1</a:t>
            </a:r>
            <a:r>
              <a:rPr lang="en-US" sz="2200" dirty="0">
                <a:latin typeface="Times New Roman" panose="02020603050405020304" pitchFamily="18" charset="0"/>
                <a:cs typeface="Times New Roman" panose="02020603050405020304" pitchFamily="18" charset="0"/>
              </a:rPr>
              <a:t>.</a:t>
            </a: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endParaRPr lang="en-US" sz="2200" dirty="0">
              <a:latin typeface="Times New Roman" panose="02020603050405020304" pitchFamily="18" charset="0"/>
              <a:cs typeface="Times New Roman" panose="02020603050405020304" pitchFamily="18" charset="0"/>
            </a:endParaRP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endParaRPr lang="en-US" sz="2200" dirty="0" smtClean="0">
              <a:latin typeface="Times New Roman" panose="02020603050405020304" pitchFamily="18" charset="0"/>
              <a:cs typeface="Times New Roman" panose="02020603050405020304" pitchFamily="18" charset="0"/>
            </a:endParaRPr>
          </a:p>
          <a:p>
            <a:pPr marL="0" indent="0" algn="l" rtl="0">
              <a:buNone/>
            </a:pPr>
            <a:endParaRPr lang="en-US" sz="2200" dirty="0" smtClean="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Add an </a:t>
            </a:r>
            <a:r>
              <a:rPr lang="en-US" sz="2200" dirty="0" err="1">
                <a:latin typeface="Times New Roman" panose="02020603050405020304" pitchFamily="18" charset="0"/>
                <a:cs typeface="Times New Roman" panose="02020603050405020304" pitchFamily="18" charset="0"/>
              </a:rPr>
              <a:t>OnExit</a:t>
            </a:r>
            <a:r>
              <a:rPr lang="en-US" sz="2200" dirty="0">
                <a:latin typeface="Times New Roman" panose="02020603050405020304" pitchFamily="18" charset="0"/>
                <a:cs typeface="Times New Roman" panose="02020603050405020304" pitchFamily="18" charset="0"/>
              </a:rPr>
              <a:t> trigger to change the color to black, just like the other Tester.</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Now that you have finished making the changes, </a:t>
            </a:r>
            <a:r>
              <a:rPr lang="en-US" sz="2200" b="1" dirty="0">
                <a:latin typeface="Times New Roman" panose="02020603050405020304" pitchFamily="18" charset="0"/>
                <a:cs typeface="Times New Roman" panose="02020603050405020304" pitchFamily="18" charset="0"/>
              </a:rPr>
              <a:t>Reset </a:t>
            </a:r>
            <a:r>
              <a:rPr lang="en-US" sz="2200" dirty="0">
                <a:latin typeface="Times New Roman" panose="02020603050405020304" pitchFamily="18" charset="0"/>
                <a:cs typeface="Times New Roman" panose="02020603050405020304" pitchFamily="18" charset="0"/>
              </a:rPr>
              <a:t>and </a:t>
            </a:r>
            <a:r>
              <a:rPr lang="en-US" sz="2200" b="1" dirty="0">
                <a:latin typeface="Times New Roman" panose="02020603050405020304" pitchFamily="18" charset="0"/>
                <a:cs typeface="Times New Roman" panose="02020603050405020304" pitchFamily="18" charset="0"/>
              </a:rPr>
              <a:t>Run </a:t>
            </a:r>
            <a:r>
              <a:rPr lang="en-US" sz="2200" dirty="0">
                <a:latin typeface="Times New Roman" panose="02020603050405020304" pitchFamily="18" charset="0"/>
                <a:cs typeface="Times New Roman" panose="02020603050405020304" pitchFamily="18" charset="0"/>
              </a:rPr>
              <a:t>the model again</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TesterTime1.png"/>
          <p:cNvPicPr/>
          <p:nvPr/>
        </p:nvPicPr>
        <p:blipFill>
          <a:blip r:embed="rId3">
            <a:extLst>
              <a:ext uri="{28A0092B-C50C-407E-A947-70E740481C1C}">
                <a14:useLocalDpi xmlns:a14="http://schemas.microsoft.com/office/drawing/2010/main" val="0"/>
              </a:ext>
            </a:extLst>
          </a:blip>
          <a:srcRect/>
          <a:stretch>
            <a:fillRect/>
          </a:stretch>
        </p:blipFill>
        <p:spPr bwMode="auto">
          <a:xfrm>
            <a:off x="683568" y="1628800"/>
            <a:ext cx="5328592" cy="720080"/>
          </a:xfrm>
          <a:prstGeom prst="rect">
            <a:avLst/>
          </a:prstGeom>
          <a:noFill/>
          <a:ln>
            <a:noFill/>
          </a:ln>
        </p:spPr>
      </p:pic>
      <p:pic>
        <p:nvPicPr>
          <p:cNvPr id="5" name="Picture 4" descr="C:\Program Files\FlexSim7.5\help\GettingStarted\Images\FirstModel_TesterFlow2.png"/>
          <p:cNvPicPr/>
          <p:nvPr/>
        </p:nvPicPr>
        <p:blipFill>
          <a:blip r:embed="rId4">
            <a:extLst>
              <a:ext uri="{28A0092B-C50C-407E-A947-70E740481C1C}">
                <a14:useLocalDpi xmlns:a14="http://schemas.microsoft.com/office/drawing/2010/main" val="0"/>
              </a:ext>
            </a:extLst>
          </a:blip>
          <a:srcRect/>
          <a:stretch>
            <a:fillRect/>
          </a:stretch>
        </p:blipFill>
        <p:spPr bwMode="auto">
          <a:xfrm>
            <a:off x="674688" y="3313534"/>
            <a:ext cx="3393256" cy="1987674"/>
          </a:xfrm>
          <a:prstGeom prst="rect">
            <a:avLst/>
          </a:prstGeom>
          <a:noFill/>
          <a:ln>
            <a:noFill/>
          </a:ln>
        </p:spPr>
      </p:pic>
    </p:spTree>
    <p:extLst>
      <p:ext uri="{BB962C8B-B14F-4D97-AF65-F5344CB8AC3E}">
        <p14:creationId xmlns:p14="http://schemas.microsoft.com/office/powerpoint/2010/main" val="3717533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Creating a Dashboard</a:t>
            </a:r>
            <a:endParaRPr lang="en-US" sz="3600" dirty="0"/>
          </a:p>
        </p:txBody>
      </p:sp>
      <p:sp>
        <p:nvSpPr>
          <p:cNvPr id="288771" name="Rectangle 3"/>
          <p:cNvSpPr>
            <a:spLocks noGrp="1" noChangeArrowheads="1"/>
          </p:cNvSpPr>
          <p:nvPr>
            <p:ph type="body" idx="1"/>
          </p:nvPr>
        </p:nvSpPr>
        <p:spPr>
          <a:xfrm>
            <a:off x="179512" y="1628800"/>
            <a:ext cx="8712968" cy="4896544"/>
          </a:xfrm>
        </p:spPr>
        <p:txBody>
          <a:bodyPr>
            <a:noAutofit/>
          </a:bodyPr>
          <a:lstStyle/>
          <a:p>
            <a:pPr marL="0" indent="0" algn="just" rtl="0">
              <a:buNone/>
            </a:pPr>
            <a:r>
              <a:rPr lang="en-US" sz="2200" b="1" dirty="0">
                <a:latin typeface="Times New Roman" panose="02020603050405020304" pitchFamily="18" charset="0"/>
                <a:cs typeface="Times New Roman" panose="02020603050405020304" pitchFamily="18" charset="0"/>
              </a:rPr>
              <a:t>Evaluating the New Configuration</a:t>
            </a:r>
            <a:endParaRPr lang="en-US" sz="2200" dirty="0">
              <a:latin typeface="Times New Roman" panose="02020603050405020304" pitchFamily="18" charset="0"/>
              <a:cs typeface="Times New Roman" panose="02020603050405020304" pitchFamily="18" charset="0"/>
            </a:endParaRPr>
          </a:p>
          <a:p>
            <a:pPr marL="0" indent="0" algn="just" rtl="0">
              <a:buNone/>
            </a:pPr>
            <a:r>
              <a:rPr lang="en-US" sz="2200" dirty="0">
                <a:latin typeface="Times New Roman" panose="02020603050405020304" pitchFamily="18" charset="0"/>
                <a:cs typeface="Times New Roman" panose="02020603050405020304" pitchFamily="18" charset="0"/>
              </a:rPr>
              <a:t>Run the model for at least 50,000 seconds. Notice first that </a:t>
            </a:r>
            <a:r>
              <a:rPr lang="en-US" sz="2200" i="1" dirty="0">
                <a:latin typeface="Times New Roman" panose="02020603050405020304" pitchFamily="18" charset="0"/>
                <a:cs typeface="Times New Roman" panose="02020603050405020304" pitchFamily="18" charset="0"/>
              </a:rPr>
              <a:t>Queue2</a:t>
            </a:r>
            <a:r>
              <a:rPr lang="en-US" sz="2200" dirty="0">
                <a:latin typeface="Times New Roman" panose="02020603050405020304" pitchFamily="18" charset="0"/>
                <a:cs typeface="Times New Roman" panose="02020603050405020304" pitchFamily="18" charset="0"/>
              </a:rPr>
              <a:t> is now almost always empty, whereas the Queue for the 3 processors backs up quite often. Let's use the dashboard to compare the two testers side by side. </a:t>
            </a:r>
          </a:p>
          <a:p>
            <a:pPr lvl="0" algn="just" rtl="0">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From </a:t>
            </a:r>
            <a:r>
              <a:rPr lang="en-US" sz="2200" dirty="0">
                <a:latin typeface="Times New Roman" panose="02020603050405020304" pitchFamily="18" charset="0"/>
                <a:cs typeface="Times New Roman" panose="02020603050405020304" pitchFamily="18" charset="0"/>
              </a:rPr>
              <a:t>the </a:t>
            </a:r>
            <a:r>
              <a:rPr lang="en-US" sz="2200" b="1" dirty="0" err="1">
                <a:latin typeface="Times New Roman" panose="02020603050405020304" pitchFamily="18" charset="0"/>
                <a:cs typeface="Times New Roman" panose="02020603050405020304" pitchFamily="18" charset="0"/>
              </a:rPr>
              <a:t>FlexSim</a:t>
            </a:r>
            <a:r>
              <a:rPr lang="en-US" sz="2200" b="1" dirty="0">
                <a:latin typeface="Times New Roman" panose="02020603050405020304" pitchFamily="18" charset="0"/>
                <a:cs typeface="Times New Roman" panose="02020603050405020304" pitchFamily="18" charset="0"/>
              </a:rPr>
              <a:t> Toolbar</a:t>
            </a:r>
            <a:r>
              <a:rPr lang="en-US" sz="2200" dirty="0">
                <a:latin typeface="Times New Roman" panose="02020603050405020304" pitchFamily="18" charset="0"/>
                <a:cs typeface="Times New Roman" panose="02020603050405020304" pitchFamily="18" charset="0"/>
              </a:rPr>
              <a:t> click the </a:t>
            </a:r>
            <a:r>
              <a:rPr lang="en-US" sz="2200" b="1" dirty="0" smtClean="0">
                <a:latin typeface="Times New Roman" panose="02020603050405020304" pitchFamily="18" charset="0"/>
                <a:cs typeface="Times New Roman" panose="02020603050405020304" pitchFamily="18" charset="0"/>
              </a:rPr>
              <a:t>Dashboards </a:t>
            </a:r>
            <a:r>
              <a:rPr lang="en-US" sz="2200" dirty="0" smtClean="0">
                <a:latin typeface="Times New Roman" panose="02020603050405020304" pitchFamily="18" charset="0"/>
                <a:cs typeface="Times New Roman" panose="02020603050405020304" pitchFamily="18" charset="0"/>
              </a:rPr>
              <a:t>button </a:t>
            </a:r>
            <a:r>
              <a:rPr lang="en-US" sz="2200" dirty="0">
                <a:latin typeface="Times New Roman" panose="02020603050405020304" pitchFamily="18" charset="0"/>
                <a:cs typeface="Times New Roman" panose="02020603050405020304" pitchFamily="18" charset="0"/>
              </a:rPr>
              <a:t>then </a:t>
            </a:r>
            <a:r>
              <a:rPr lang="en-US" sz="2200" b="1" dirty="0">
                <a:latin typeface="Times New Roman" panose="02020603050405020304" pitchFamily="18" charset="0"/>
                <a:cs typeface="Times New Roman" panose="02020603050405020304" pitchFamily="18" charset="0"/>
              </a:rPr>
              <a:t>Add a dashboard</a:t>
            </a:r>
            <a:r>
              <a:rPr lang="en-US" sz="2200" dirty="0">
                <a:latin typeface="Times New Roman" panose="02020603050405020304" pitchFamily="18" charset="0"/>
                <a:cs typeface="Times New Roman" panose="02020603050405020304" pitchFamily="18" charset="0"/>
              </a:rPr>
              <a:t>. The Dashboard window will appear.</a:t>
            </a:r>
          </a:p>
          <a:p>
            <a:pPr marL="0" indent="0" algn="just" rtl="0">
              <a:buNone/>
            </a:pP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Dashboard1.png"/>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005064"/>
            <a:ext cx="4320480" cy="2520280"/>
          </a:xfrm>
          <a:prstGeom prst="rect">
            <a:avLst/>
          </a:prstGeom>
          <a:noFill/>
          <a:ln>
            <a:noFill/>
          </a:ln>
        </p:spPr>
      </p:pic>
    </p:spTree>
    <p:extLst>
      <p:ext uri="{BB962C8B-B14F-4D97-AF65-F5344CB8AC3E}">
        <p14:creationId xmlns:p14="http://schemas.microsoft.com/office/powerpoint/2010/main" val="2046033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4824536"/>
          </a:xfrm>
        </p:spPr>
        <p:txBody>
          <a:bodyPr>
            <a:noAutofit/>
          </a:bodyPr>
          <a:lstStyle/>
          <a:p>
            <a:pPr marL="0" indent="0" algn="l">
              <a:buNone/>
            </a:pPr>
            <a:r>
              <a:rPr lang="en-US" sz="2200" b="1" u="sng" dirty="0">
                <a:latin typeface="Times New Roman" panose="02020603050405020304" pitchFamily="18" charset="0"/>
                <a:cs typeface="Times New Roman" panose="02020603050405020304" pitchFamily="18" charset="0"/>
              </a:rPr>
              <a:t>Step 2: Select Units</a:t>
            </a:r>
          </a:p>
          <a:p>
            <a:pPr marL="0" indent="0" algn="l">
              <a:buNone/>
            </a:pPr>
            <a:r>
              <a:rPr lang="en-US" sz="2200" dirty="0" err="1">
                <a:latin typeface="Times New Roman" panose="02020603050405020304" pitchFamily="18" charset="0"/>
                <a:cs typeface="Times New Roman" panose="02020603050405020304" pitchFamily="18" charset="0"/>
              </a:rPr>
              <a:t>FlexSim</a:t>
            </a:r>
            <a:r>
              <a:rPr lang="en-US" sz="2200" dirty="0">
                <a:latin typeface="Times New Roman" panose="02020603050405020304" pitchFamily="18" charset="0"/>
                <a:cs typeface="Times New Roman" panose="02020603050405020304" pitchFamily="18" charset="0"/>
              </a:rPr>
              <a:t> allows the user to select appropriate units for a model. By default the </a:t>
            </a:r>
            <a:r>
              <a:rPr lang="en-US" sz="2200" b="1" dirty="0">
                <a:latin typeface="Times New Roman" panose="02020603050405020304" pitchFamily="18" charset="0"/>
                <a:cs typeface="Times New Roman" panose="02020603050405020304" pitchFamily="18" charset="0"/>
              </a:rPr>
              <a:t>Model Units window</a:t>
            </a:r>
            <a:r>
              <a:rPr lang="en-US" sz="2200" dirty="0">
                <a:latin typeface="Times New Roman" panose="02020603050405020304" pitchFamily="18" charset="0"/>
                <a:cs typeface="Times New Roman" panose="02020603050405020304" pitchFamily="18" charset="0"/>
              </a:rPr>
              <a:t> will appear for each new model. You can select units for time, length, fluids and a Model Start Time. The units you choose will be used throughout the model. The Model Start Time may be changed after the model is created, however, the Time, Length and Fluid units CANNOT be changed. For this model, use the following:</a:t>
            </a:r>
          </a:p>
          <a:p>
            <a:pPr marL="0" lvl="0" indent="0" algn="l">
              <a:buNone/>
            </a:pPr>
            <a:r>
              <a:rPr lang="en-US" sz="2200" b="1" dirty="0">
                <a:latin typeface="Times New Roman" panose="02020603050405020304" pitchFamily="18" charset="0"/>
                <a:cs typeface="Times New Roman" panose="02020603050405020304" pitchFamily="18" charset="0"/>
              </a:rPr>
              <a:t>Time Units:</a:t>
            </a:r>
            <a:r>
              <a:rPr lang="en-US" sz="2200" dirty="0">
                <a:latin typeface="Times New Roman" panose="02020603050405020304" pitchFamily="18" charset="0"/>
                <a:cs typeface="Times New Roman" panose="02020603050405020304" pitchFamily="18" charset="0"/>
              </a:rPr>
              <a:t> Seconds.</a:t>
            </a:r>
          </a:p>
          <a:p>
            <a:pPr marL="0" lvl="0" indent="0" algn="l">
              <a:buNone/>
            </a:pPr>
            <a:r>
              <a:rPr lang="en-US" sz="2200" b="1" dirty="0">
                <a:latin typeface="Times New Roman" panose="02020603050405020304" pitchFamily="18" charset="0"/>
                <a:cs typeface="Times New Roman" panose="02020603050405020304" pitchFamily="18" charset="0"/>
              </a:rPr>
              <a:t>Length Units:</a:t>
            </a:r>
            <a:r>
              <a:rPr lang="en-US" sz="2200" dirty="0">
                <a:latin typeface="Times New Roman" panose="02020603050405020304" pitchFamily="18" charset="0"/>
                <a:cs typeface="Times New Roman" panose="02020603050405020304" pitchFamily="18" charset="0"/>
              </a:rPr>
              <a:t> Meters.</a:t>
            </a:r>
          </a:p>
          <a:p>
            <a:pPr marL="0" lvl="0" indent="0" algn="l">
              <a:buNone/>
            </a:pPr>
            <a:r>
              <a:rPr lang="en-US" sz="2200" b="1" dirty="0">
                <a:latin typeface="Times New Roman" panose="02020603050405020304" pitchFamily="18" charset="0"/>
                <a:cs typeface="Times New Roman" panose="02020603050405020304" pitchFamily="18" charset="0"/>
              </a:rPr>
              <a:t>Fluid Units:</a:t>
            </a:r>
            <a:r>
              <a:rPr lang="en-US" sz="2200" dirty="0">
                <a:latin typeface="Times New Roman" panose="02020603050405020304" pitchFamily="18" charset="0"/>
                <a:cs typeface="Times New Roman" panose="02020603050405020304" pitchFamily="18" charset="0"/>
              </a:rPr>
              <a:t> Liters.</a:t>
            </a:r>
          </a:p>
          <a:p>
            <a:pPr marL="0" lvl="0" indent="0" algn="l">
              <a:buNone/>
            </a:pPr>
            <a:r>
              <a:rPr lang="en-US" sz="2200" b="1" dirty="0">
                <a:latin typeface="Times New Roman" panose="02020603050405020304" pitchFamily="18" charset="0"/>
                <a:cs typeface="Times New Roman" panose="02020603050405020304" pitchFamily="18" charset="0"/>
              </a:rPr>
              <a:t>Model Start Time:</a:t>
            </a:r>
            <a:r>
              <a:rPr lang="en-US" sz="2200" dirty="0">
                <a:latin typeface="Times New Roman" panose="02020603050405020304" pitchFamily="18" charset="0"/>
                <a:cs typeface="Times New Roman" panose="02020603050405020304" pitchFamily="18" charset="0"/>
              </a:rPr>
              <a:t> Leave as default.</a:t>
            </a:r>
          </a:p>
        </p:txBody>
      </p:sp>
    </p:spTree>
    <p:extLst>
      <p:ext uri="{BB962C8B-B14F-4D97-AF65-F5344CB8AC3E}">
        <p14:creationId xmlns:p14="http://schemas.microsoft.com/office/powerpoint/2010/main" val="315428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Creating a Dashboard</a:t>
            </a:r>
            <a:endParaRPr lang="en-US" sz="3600" dirty="0"/>
          </a:p>
        </p:txBody>
      </p:sp>
      <p:sp>
        <p:nvSpPr>
          <p:cNvPr id="288771" name="Rectangle 3"/>
          <p:cNvSpPr>
            <a:spLocks noGrp="1" noChangeArrowheads="1"/>
          </p:cNvSpPr>
          <p:nvPr>
            <p:ph type="body" idx="1"/>
          </p:nvPr>
        </p:nvSpPr>
        <p:spPr>
          <a:xfrm>
            <a:off x="179512" y="1628800"/>
            <a:ext cx="8640960" cy="936104"/>
          </a:xfrm>
        </p:spPr>
        <p:txBody>
          <a:bodyPr>
            <a:noAutofit/>
          </a:bodyPr>
          <a:lstStyle/>
          <a:p>
            <a:pPr lvl="0" algn="just"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Drag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icon into the Dashboard window. This should bring up an object selection window</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Dashboard3.png"/>
          <p:cNvPicPr/>
          <p:nvPr/>
        </p:nvPicPr>
        <p:blipFill>
          <a:blip r:embed="rId3">
            <a:extLst>
              <a:ext uri="{28A0092B-C50C-407E-A947-70E740481C1C}">
                <a14:useLocalDpi xmlns:a14="http://schemas.microsoft.com/office/drawing/2010/main" val="0"/>
              </a:ext>
            </a:extLst>
          </a:blip>
          <a:srcRect/>
          <a:stretch>
            <a:fillRect/>
          </a:stretch>
        </p:blipFill>
        <p:spPr bwMode="auto">
          <a:xfrm>
            <a:off x="683568" y="2564904"/>
            <a:ext cx="6264696" cy="3888432"/>
          </a:xfrm>
          <a:prstGeom prst="rect">
            <a:avLst/>
          </a:prstGeom>
          <a:noFill/>
          <a:ln>
            <a:noFill/>
          </a:ln>
        </p:spPr>
      </p:pic>
      <p:pic>
        <p:nvPicPr>
          <p:cNvPr id="5" name="Picture 4" descr="C:\Program Files\FlexSim7.5\help\GettingStarted\Images\DboardBarButton.png"/>
          <p:cNvPicPr/>
          <p:nvPr/>
        </p:nvPicPr>
        <p:blipFill>
          <a:blip r:embed="rId4">
            <a:extLst>
              <a:ext uri="{28A0092B-C50C-407E-A947-70E740481C1C}">
                <a14:useLocalDpi xmlns:a14="http://schemas.microsoft.com/office/drawing/2010/main" val="0"/>
              </a:ext>
            </a:extLst>
          </a:blip>
          <a:srcRect/>
          <a:stretch>
            <a:fillRect/>
          </a:stretch>
        </p:blipFill>
        <p:spPr bwMode="auto">
          <a:xfrm>
            <a:off x="1619672" y="1700808"/>
            <a:ext cx="789236" cy="306512"/>
          </a:xfrm>
          <a:prstGeom prst="rect">
            <a:avLst/>
          </a:prstGeom>
          <a:noFill/>
          <a:ln>
            <a:noFill/>
          </a:ln>
        </p:spPr>
      </p:pic>
    </p:spTree>
    <p:extLst>
      <p:ext uri="{BB962C8B-B14F-4D97-AF65-F5344CB8AC3E}">
        <p14:creationId xmlns:p14="http://schemas.microsoft.com/office/powerpoint/2010/main" val="3991339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Creating a Dashboard</a:t>
            </a:r>
            <a:endParaRPr lang="en-US" sz="3600" dirty="0"/>
          </a:p>
        </p:txBody>
      </p:sp>
      <p:sp>
        <p:nvSpPr>
          <p:cNvPr id="288771" name="Rectangle 3"/>
          <p:cNvSpPr>
            <a:spLocks noGrp="1" noChangeArrowheads="1"/>
          </p:cNvSpPr>
          <p:nvPr>
            <p:ph type="body" idx="1"/>
          </p:nvPr>
        </p:nvSpPr>
        <p:spPr>
          <a:xfrm>
            <a:off x="179512" y="1628800"/>
            <a:ext cx="5904656" cy="4896544"/>
          </a:xfrm>
        </p:spPr>
        <p:txBody>
          <a:bodyPr>
            <a:noAutofit/>
          </a:bodyPr>
          <a:lstStyle/>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On the </a:t>
            </a:r>
            <a:r>
              <a:rPr lang="en-US" sz="2200" b="1" dirty="0">
                <a:latin typeface="Times New Roman" panose="02020603050405020304" pitchFamily="18" charset="0"/>
                <a:cs typeface="Times New Roman" panose="02020603050405020304" pitchFamily="18" charset="0"/>
              </a:rPr>
              <a:t>Objects</a:t>
            </a:r>
            <a:r>
              <a:rPr lang="en-US" sz="2200" dirty="0">
                <a:latin typeface="Times New Roman" panose="02020603050405020304" pitchFamily="18" charset="0"/>
                <a:cs typeface="Times New Roman" panose="02020603050405020304" pitchFamily="18" charset="0"/>
              </a:rPr>
              <a:t> tab, click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  . This will open a popup.</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In the popup, click the  </a:t>
            </a:r>
            <a:r>
              <a:rPr lang="en-US" sz="2200" dirty="0" smtClean="0">
                <a:latin typeface="Times New Roman" panose="02020603050405020304" pitchFamily="18" charset="0"/>
                <a:cs typeface="Times New Roman" panose="02020603050405020304" pitchFamily="18" charset="0"/>
              </a:rPr>
              <a:t>     , </a:t>
            </a:r>
            <a:r>
              <a:rPr lang="en-US" sz="2200" dirty="0">
                <a:latin typeface="Times New Roman" panose="02020603050405020304" pitchFamily="18" charset="0"/>
                <a:cs typeface="Times New Roman" panose="02020603050405020304" pitchFamily="18" charset="0"/>
              </a:rPr>
              <a:t>expand </a:t>
            </a:r>
            <a:r>
              <a:rPr lang="en-US" sz="2200" b="1" dirty="0">
                <a:latin typeface="Times New Roman" panose="02020603050405020304" pitchFamily="18" charset="0"/>
                <a:cs typeface="Times New Roman" panose="02020603050405020304" pitchFamily="18" charset="0"/>
              </a:rPr>
              <a:t>Processors</a:t>
            </a:r>
            <a:r>
              <a:rPr lang="en-US" sz="2200" dirty="0">
                <a:latin typeface="Times New Roman" panose="02020603050405020304" pitchFamily="18" charset="0"/>
                <a:cs typeface="Times New Roman" panose="02020603050405020304" pitchFamily="18" charset="0"/>
              </a:rPr>
              <a:t>, and </a:t>
            </a:r>
            <a:r>
              <a:rPr lang="en-US" sz="2200" dirty="0" smtClean="0">
                <a:latin typeface="Times New Roman" panose="02020603050405020304" pitchFamily="18" charset="0"/>
                <a:cs typeface="Times New Roman" panose="02020603050405020304" pitchFamily="18" charset="0"/>
              </a:rPr>
              <a:t>select</a:t>
            </a:r>
            <a:r>
              <a:rPr lang="en-US" sz="2200" dirty="0">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Tester</a:t>
            </a:r>
            <a:r>
              <a:rPr lang="en-US" sz="2200" dirty="0">
                <a:latin typeface="Times New Roman" panose="02020603050405020304" pitchFamily="18" charset="0"/>
                <a:cs typeface="Times New Roman" panose="02020603050405020304" pitchFamily="18" charset="0"/>
              </a:rPr>
              <a:t> and </a:t>
            </a:r>
            <a:r>
              <a:rPr lang="en-US" sz="2200" i="1" dirty="0">
                <a:latin typeface="Times New Roman" panose="02020603050405020304" pitchFamily="18" charset="0"/>
                <a:cs typeface="Times New Roman" panose="02020603050405020304" pitchFamily="18" charset="0"/>
              </a:rPr>
              <a:t>Tester2</a:t>
            </a:r>
            <a:r>
              <a:rPr lang="en-US" sz="2200" dirty="0">
                <a:latin typeface="Times New Roman" panose="02020603050405020304" pitchFamily="18" charset="0"/>
                <a:cs typeface="Times New Roman" panose="02020603050405020304" pitchFamily="18" charset="0"/>
              </a:rPr>
              <a:t>. </a:t>
            </a:r>
            <a:endParaRPr lang="en-US" sz="2200" dirty="0" smtClean="0">
              <a:latin typeface="Times New Roman" panose="02020603050405020304" pitchFamily="18" charset="0"/>
              <a:cs typeface="Times New Roman" panose="02020603050405020304" pitchFamily="18" charset="0"/>
            </a:endParaRPr>
          </a:p>
          <a:p>
            <a:pPr marL="0" lvl="0" indent="0" algn="l" rtl="0">
              <a:buNone/>
            </a:pPr>
            <a:endParaRPr lang="en-US" sz="2200" dirty="0">
              <a:latin typeface="Times New Roman" panose="02020603050405020304" pitchFamily="18" charset="0"/>
              <a:cs typeface="Times New Roman" panose="02020603050405020304" pitchFamily="18" charset="0"/>
            </a:endParaRPr>
          </a:p>
          <a:p>
            <a:pPr marL="0" lvl="0" indent="0" algn="l" rtl="0">
              <a:buNone/>
            </a:pPr>
            <a:endParaRPr lang="en-US" sz="2200" dirty="0" smtClean="0">
              <a:latin typeface="Times New Roman" panose="02020603050405020304" pitchFamily="18" charset="0"/>
              <a:cs typeface="Times New Roman" panose="02020603050405020304" pitchFamily="18" charset="0"/>
            </a:endParaRPr>
          </a:p>
          <a:p>
            <a:pPr marL="0" lvl="0" indent="0" algn="l" rtl="0">
              <a:buNone/>
            </a:pPr>
            <a:endParaRPr lang="en-US" sz="22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Click the </a:t>
            </a:r>
            <a:r>
              <a:rPr lang="en-US" sz="2200" b="1" dirty="0">
                <a:latin typeface="Times New Roman" panose="02020603050405020304" pitchFamily="18" charset="0"/>
                <a:cs typeface="Times New Roman" panose="02020603050405020304" pitchFamily="18" charset="0"/>
              </a:rPr>
              <a:t>Select</a:t>
            </a:r>
            <a:r>
              <a:rPr lang="en-US" sz="2200" dirty="0">
                <a:latin typeface="Times New Roman" panose="02020603050405020304" pitchFamily="18" charset="0"/>
                <a:cs typeface="Times New Roman" panose="02020603050405020304" pitchFamily="18" charset="0"/>
              </a:rPr>
              <a:t> button on the popup to finalize your selection. Then click </a:t>
            </a:r>
            <a:r>
              <a:rPr lang="en-US" sz="2200" b="1" dirty="0">
                <a:latin typeface="Times New Roman" panose="02020603050405020304" pitchFamily="18" charset="0"/>
                <a:cs typeface="Times New Roman" panose="02020603050405020304" pitchFamily="18" charset="0"/>
              </a:rPr>
              <a:t>OK</a:t>
            </a:r>
            <a:r>
              <a:rPr lang="en-US" sz="2200" dirty="0">
                <a:latin typeface="Times New Roman" panose="02020603050405020304" pitchFamily="18" charset="0"/>
                <a:cs typeface="Times New Roman" panose="02020603050405020304" pitchFamily="18" charset="0"/>
              </a:rPr>
              <a:t>. A blank chart should appear in the dashboard.</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Reset and run the model again. The graph in the Dashboard will dynamically update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SelectTesters.png"/>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804987"/>
            <a:ext cx="2880320" cy="3424213"/>
          </a:xfrm>
          <a:prstGeom prst="rect">
            <a:avLst/>
          </a:prstGeom>
          <a:noFill/>
          <a:ln>
            <a:noFill/>
          </a:ln>
        </p:spPr>
      </p:pic>
      <p:pic>
        <p:nvPicPr>
          <p:cNvPr id="5" name="Picture 4" descr="C:\Program Files\FlexSim7.5\help\SharedImages\PlusButton.png"/>
          <p:cNvPicPr/>
          <p:nvPr/>
        </p:nvPicPr>
        <p:blipFill>
          <a:blip r:embed="rId4">
            <a:extLst>
              <a:ext uri="{28A0092B-C50C-407E-A947-70E740481C1C}">
                <a14:useLocalDpi xmlns:a14="http://schemas.microsoft.com/office/drawing/2010/main" val="0"/>
              </a:ext>
            </a:extLst>
          </a:blip>
          <a:srcRect/>
          <a:stretch>
            <a:fillRect/>
          </a:stretch>
        </p:blipFill>
        <p:spPr bwMode="auto">
          <a:xfrm>
            <a:off x="3851920" y="1700808"/>
            <a:ext cx="288032" cy="327869"/>
          </a:xfrm>
          <a:prstGeom prst="rect">
            <a:avLst/>
          </a:prstGeom>
          <a:noFill/>
          <a:ln>
            <a:noFill/>
          </a:ln>
        </p:spPr>
      </p:pic>
      <p:pic>
        <p:nvPicPr>
          <p:cNvPr id="6" name="Picture 5" descr="C:\Program Files\FlexSim7.5\help\GettingStarted\Images\LibraryClassButton.png"/>
          <p:cNvPicPr/>
          <p:nvPr/>
        </p:nvPicPr>
        <p:blipFill>
          <a:blip r:embed="rId5">
            <a:extLst>
              <a:ext uri="{28A0092B-C50C-407E-A947-70E740481C1C}">
                <a14:useLocalDpi xmlns:a14="http://schemas.microsoft.com/office/drawing/2010/main" val="0"/>
              </a:ext>
            </a:extLst>
          </a:blip>
          <a:srcRect/>
          <a:stretch>
            <a:fillRect/>
          </a:stretch>
        </p:blipFill>
        <p:spPr bwMode="auto">
          <a:xfrm>
            <a:off x="3097163" y="2348880"/>
            <a:ext cx="466725" cy="360040"/>
          </a:xfrm>
          <a:prstGeom prst="rect">
            <a:avLst/>
          </a:prstGeom>
          <a:noFill/>
          <a:ln>
            <a:noFill/>
          </a:ln>
        </p:spPr>
      </p:pic>
    </p:spTree>
    <p:extLst>
      <p:ext uri="{BB962C8B-B14F-4D97-AF65-F5344CB8AC3E}">
        <p14:creationId xmlns:p14="http://schemas.microsoft.com/office/powerpoint/2010/main" val="3991339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Creating a Dashboard</a:t>
            </a:r>
            <a:endParaRPr lang="en-US" sz="3600" dirty="0"/>
          </a:p>
        </p:txBody>
      </p:sp>
      <p:sp>
        <p:nvSpPr>
          <p:cNvPr id="288771" name="Rectangle 3"/>
          <p:cNvSpPr>
            <a:spLocks noGrp="1" noChangeArrowheads="1"/>
          </p:cNvSpPr>
          <p:nvPr>
            <p:ph type="body" idx="1"/>
          </p:nvPr>
        </p:nvSpPr>
        <p:spPr>
          <a:xfrm>
            <a:off x="467544" y="4149080"/>
            <a:ext cx="8496944" cy="2520280"/>
          </a:xfrm>
        </p:spPr>
        <p:txBody>
          <a:bodyPr>
            <a:noAutofit/>
          </a:bodyPr>
          <a:lstStyle/>
          <a:p>
            <a:pPr marL="0" indent="0" algn="l" rtl="0">
              <a:buNone/>
            </a:pPr>
            <a:r>
              <a:rPr lang="en-US" sz="2200" dirty="0">
                <a:latin typeface="Times New Roman" panose="02020603050405020304" pitchFamily="18" charset="0"/>
                <a:cs typeface="Times New Roman" panose="02020603050405020304" pitchFamily="18" charset="0"/>
              </a:rPr>
              <a:t>The reason that these two are different is because the tester queue sends to the first available tester. Whenever both testers are available, a product will always go to the original tester, since it is the first available. Products only go to the second tester if the original tester is already busy. Thus the original tester gets higher utilization than the second tester.</a:t>
            </a:r>
          </a:p>
          <a:p>
            <a:pPr marL="0" indent="0" algn="l" rtl="0">
              <a:buNone/>
            </a:pPr>
            <a:r>
              <a:rPr lang="en-US" sz="2200" dirty="0">
                <a:latin typeface="Times New Roman" panose="02020603050405020304" pitchFamily="18" charset="0"/>
                <a:cs typeface="Times New Roman" panose="02020603050405020304" pitchFamily="18" charset="0"/>
              </a:rPr>
              <a:t>Now add the other three processors to the </a:t>
            </a:r>
            <a:r>
              <a:rPr lang="en-US" sz="2200" b="1" dirty="0">
                <a:latin typeface="Times New Roman" panose="02020603050405020304" pitchFamily="18" charset="0"/>
                <a:cs typeface="Times New Roman" panose="02020603050405020304" pitchFamily="18" charset="0"/>
              </a:rPr>
              <a:t>State </a:t>
            </a:r>
            <a:r>
              <a:rPr lang="en-US" sz="2200" b="1" dirty="0" err="1">
                <a:latin typeface="Times New Roman" panose="02020603050405020304" pitchFamily="18" charset="0"/>
                <a:cs typeface="Times New Roman" panose="02020603050405020304" pitchFamily="18" charset="0"/>
              </a:rPr>
              <a:t>Bar</a:t>
            </a:r>
            <a:r>
              <a:rPr lang="en-US" sz="2200" dirty="0" err="1">
                <a:latin typeface="Times New Roman" panose="02020603050405020304" pitchFamily="18" charset="0"/>
                <a:cs typeface="Times New Roman" panose="02020603050405020304" pitchFamily="18" charset="0"/>
              </a:rPr>
              <a:t>graph</a:t>
            </a:r>
            <a:r>
              <a:rPr lang="en-US" sz="2200" dirty="0">
                <a:latin typeface="Times New Roman" panose="02020603050405020304" pitchFamily="18" charset="0"/>
                <a:cs typeface="Times New Roman" panose="02020603050405020304" pitchFamily="18" charset="0"/>
              </a:rPr>
              <a:t>.</a:t>
            </a:r>
          </a:p>
        </p:txBody>
      </p:sp>
      <p:pic>
        <p:nvPicPr>
          <p:cNvPr id="7" name="Picture 6" descr="C:\Program Files\FlexSim7.5\help\GettingStarted\Images\FirstModel_StateBar.png"/>
          <p:cNvPicPr/>
          <p:nvPr/>
        </p:nvPicPr>
        <p:blipFill>
          <a:blip r:embed="rId3">
            <a:extLst>
              <a:ext uri="{28A0092B-C50C-407E-A947-70E740481C1C}">
                <a14:useLocalDpi xmlns:a14="http://schemas.microsoft.com/office/drawing/2010/main" val="0"/>
              </a:ext>
            </a:extLst>
          </a:blip>
          <a:srcRect/>
          <a:stretch>
            <a:fillRect/>
          </a:stretch>
        </p:blipFill>
        <p:spPr bwMode="auto">
          <a:xfrm>
            <a:off x="1543050" y="1828800"/>
            <a:ext cx="4757142" cy="2248272"/>
          </a:xfrm>
          <a:prstGeom prst="rect">
            <a:avLst/>
          </a:prstGeom>
          <a:noFill/>
          <a:ln>
            <a:noFill/>
          </a:ln>
        </p:spPr>
      </p:pic>
    </p:spTree>
    <p:extLst>
      <p:ext uri="{BB962C8B-B14F-4D97-AF65-F5344CB8AC3E}">
        <p14:creationId xmlns:p14="http://schemas.microsoft.com/office/powerpoint/2010/main" val="2418121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Creating a Dashboard</a:t>
            </a:r>
            <a:endParaRPr lang="en-US" sz="3600" dirty="0"/>
          </a:p>
        </p:txBody>
      </p:sp>
      <p:sp>
        <p:nvSpPr>
          <p:cNvPr id="288771" name="Rectangle 3"/>
          <p:cNvSpPr>
            <a:spLocks noGrp="1" noChangeArrowheads="1"/>
          </p:cNvSpPr>
          <p:nvPr>
            <p:ph type="body" idx="1"/>
          </p:nvPr>
        </p:nvSpPr>
        <p:spPr>
          <a:xfrm>
            <a:off x="251520" y="1628800"/>
            <a:ext cx="8496944" cy="2520280"/>
          </a:xfrm>
        </p:spPr>
        <p:txBody>
          <a:bodyPr>
            <a:noAutofit/>
          </a:bodyPr>
          <a:lstStyle/>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Double-click on the graph in the dashboard and the same object selection dialog opens.</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Select </a:t>
            </a:r>
            <a:r>
              <a:rPr lang="en-US" sz="2200" i="1" dirty="0">
                <a:latin typeface="Times New Roman" panose="02020603050405020304" pitchFamily="18" charset="0"/>
                <a:cs typeface="Times New Roman" panose="02020603050405020304" pitchFamily="18" charset="0"/>
              </a:rPr>
              <a:t>Processor1</a:t>
            </a:r>
            <a:r>
              <a:rPr lang="en-US" sz="2200" dirty="0">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Processor2</a:t>
            </a:r>
            <a:r>
              <a:rPr lang="en-US" sz="2200" dirty="0">
                <a:latin typeface="Times New Roman" panose="02020603050405020304" pitchFamily="18" charset="0"/>
                <a:cs typeface="Times New Roman" panose="02020603050405020304" pitchFamily="18" charset="0"/>
              </a:rPr>
              <a:t>, and </a:t>
            </a:r>
            <a:r>
              <a:rPr lang="en-US" sz="2200" i="1" dirty="0">
                <a:latin typeface="Times New Roman" panose="02020603050405020304" pitchFamily="18" charset="0"/>
                <a:cs typeface="Times New Roman" panose="02020603050405020304" pitchFamily="18" charset="0"/>
              </a:rPr>
              <a:t>Processor3</a:t>
            </a:r>
            <a:r>
              <a:rPr lang="en-US" sz="2200" dirty="0">
                <a:latin typeface="Times New Roman" panose="02020603050405020304" pitchFamily="18" charset="0"/>
                <a:cs typeface="Times New Roman" panose="02020603050405020304" pitchFamily="18" charset="0"/>
              </a:rPr>
              <a:t> from the selection list. Whatever you select is added to the previous contents of the graph.</a:t>
            </a:r>
          </a:p>
          <a:p>
            <a:pPr lvl="0" algn="l" rtl="0">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Reset and run the model again. Now all five processors can be compared side by side.</a:t>
            </a:r>
          </a:p>
        </p:txBody>
      </p:sp>
      <p:pic>
        <p:nvPicPr>
          <p:cNvPr id="5" name="Picture 4" descr="C:\Program Files\FlexSim7.5\help\GettingStarted\Images\FirstModel_AllProcessors.png"/>
          <p:cNvPicPr/>
          <p:nvPr/>
        </p:nvPicPr>
        <p:blipFill>
          <a:blip r:embed="rId3">
            <a:extLst>
              <a:ext uri="{28A0092B-C50C-407E-A947-70E740481C1C}">
                <a14:useLocalDpi xmlns:a14="http://schemas.microsoft.com/office/drawing/2010/main" val="0"/>
              </a:ext>
            </a:extLst>
          </a:blip>
          <a:srcRect/>
          <a:stretch>
            <a:fillRect/>
          </a:stretch>
        </p:blipFill>
        <p:spPr bwMode="auto">
          <a:xfrm>
            <a:off x="1043608" y="4005064"/>
            <a:ext cx="4608512" cy="2448272"/>
          </a:xfrm>
          <a:prstGeom prst="rect">
            <a:avLst/>
          </a:prstGeom>
          <a:noFill/>
          <a:ln>
            <a:noFill/>
          </a:ln>
        </p:spPr>
      </p:pic>
    </p:spTree>
    <p:extLst>
      <p:ext uri="{BB962C8B-B14F-4D97-AF65-F5344CB8AC3E}">
        <p14:creationId xmlns:p14="http://schemas.microsoft.com/office/powerpoint/2010/main" val="1934510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latin typeface="Times New Roman" panose="02020603050405020304" pitchFamily="18" charset="0"/>
                <a:cs typeface="Times New Roman" panose="02020603050405020304" pitchFamily="18" charset="0"/>
              </a:rPr>
              <a:t>Creating a Dashboard</a:t>
            </a:r>
            <a:endParaRPr lang="en-US" sz="3600" dirty="0"/>
          </a:p>
        </p:txBody>
      </p:sp>
      <p:sp>
        <p:nvSpPr>
          <p:cNvPr id="288771" name="Rectangle 3"/>
          <p:cNvSpPr>
            <a:spLocks noGrp="1" noChangeArrowheads="1"/>
          </p:cNvSpPr>
          <p:nvPr>
            <p:ph type="body" idx="1"/>
          </p:nvPr>
        </p:nvSpPr>
        <p:spPr>
          <a:xfrm>
            <a:off x="251520" y="1628800"/>
            <a:ext cx="8496944" cy="4464496"/>
          </a:xfrm>
        </p:spPr>
        <p:txBody>
          <a:bodyPr>
            <a:noAutofit/>
          </a:bodyPr>
          <a:lstStyle/>
          <a:p>
            <a:pPr marL="0" indent="0" algn="just" rtl="0">
              <a:buNone/>
            </a:pPr>
            <a:r>
              <a:rPr lang="en-US" sz="2200" dirty="0">
                <a:latin typeface="Times New Roman" panose="02020603050405020304" pitchFamily="18" charset="0"/>
                <a:cs typeface="Times New Roman" panose="02020603050405020304" pitchFamily="18" charset="0"/>
              </a:rPr>
              <a:t>We have effectively moved the system bottleneck from the tester to the three upstream processors. Also, by increasing throughput by 15% and consequently adding another tester, we have significantly decreased the utilization of each tester. Whether this is a good decision depends much on the cost it would take to add a second tester. Since the bottleneck is in the 3 processors, in order to further increase throughput, and thus increase the utilization of each tester, we would need to add more processors. Again, there is a cost/benefit analysis to this decision.</a:t>
            </a:r>
          </a:p>
          <a:p>
            <a:pPr marL="0" indent="0" algn="just" rtl="0">
              <a:buNone/>
            </a:pPr>
            <a:r>
              <a:rPr lang="en-US" sz="2200" dirty="0">
                <a:latin typeface="Times New Roman" panose="02020603050405020304" pitchFamily="18" charset="0"/>
                <a:cs typeface="Times New Roman" panose="02020603050405020304" pitchFamily="18" charset="0"/>
              </a:rPr>
              <a:t>Try changing any parameter (like a processor's process time) and watch its effect on the model. Even small changes can dramatically change the overall model</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0552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smtClean="0">
                <a:latin typeface="Times New Roman" panose="02020603050405020304" pitchFamily="18" charset="0"/>
                <a:cs typeface="Times New Roman" panose="02020603050405020304" pitchFamily="18" charset="0"/>
              </a:rPr>
              <a:t>Results</a:t>
            </a:r>
            <a:endParaRPr lang="en-US" sz="3600" dirty="0"/>
          </a:p>
        </p:txBody>
      </p:sp>
      <p:sp>
        <p:nvSpPr>
          <p:cNvPr id="288771" name="Rectangle 3"/>
          <p:cNvSpPr>
            <a:spLocks noGrp="1" noChangeArrowheads="1"/>
          </p:cNvSpPr>
          <p:nvPr>
            <p:ph type="body" idx="1"/>
          </p:nvPr>
        </p:nvSpPr>
        <p:spPr>
          <a:xfrm>
            <a:off x="251520" y="1628800"/>
            <a:ext cx="8712968" cy="5229200"/>
          </a:xfrm>
        </p:spPr>
        <p:txBody>
          <a:bodyPr>
            <a:noAutofit/>
          </a:bodyPr>
          <a:lstStyle/>
          <a:p>
            <a:pPr marL="0" indent="0" algn="just" rtl="0">
              <a:buNone/>
            </a:pPr>
            <a:r>
              <a:rPr lang="en-US" sz="2200" dirty="0">
                <a:latin typeface="Times New Roman" panose="02020603050405020304" pitchFamily="18" charset="0"/>
                <a:cs typeface="Times New Roman" panose="02020603050405020304" pitchFamily="18" charset="0"/>
              </a:rPr>
              <a:t>By creating a model that simulates our system, we have clearly determined what effect certain decisions will have on the system. We can now use the information we have gathered from the simulation to make better informed decisions for the future of the facility. </a:t>
            </a:r>
          </a:p>
          <a:p>
            <a:pPr marL="0" indent="0" algn="just" rtl="0">
              <a:buNone/>
            </a:pPr>
            <a:r>
              <a:rPr lang="en-US" sz="2200" dirty="0">
                <a:latin typeface="Times New Roman" panose="02020603050405020304" pitchFamily="18" charset="0"/>
                <a:cs typeface="Times New Roman" panose="02020603050405020304" pitchFamily="18" charset="0"/>
              </a:rPr>
              <a:t>With this simple model, many of the same conclusions could have been made through mathematical models and formulas. However, real systems are often much more complex than the model we have just built, and are outside the scope of mathematical modelling. By using </a:t>
            </a:r>
            <a:r>
              <a:rPr lang="en-US" sz="2200" dirty="0" err="1">
                <a:latin typeface="Times New Roman" panose="02020603050405020304" pitchFamily="18" charset="0"/>
                <a:cs typeface="Times New Roman" panose="02020603050405020304" pitchFamily="18" charset="0"/>
              </a:rPr>
              <a:t>FlexSim</a:t>
            </a:r>
            <a:r>
              <a:rPr lang="en-US" sz="2200" dirty="0">
                <a:latin typeface="Times New Roman" panose="02020603050405020304" pitchFamily="18" charset="0"/>
                <a:cs typeface="Times New Roman" panose="02020603050405020304" pitchFamily="18" charset="0"/>
              </a:rPr>
              <a:t> simulation, we can model these real-life complexities, and examine the results just as we have done in this model.</a:t>
            </a:r>
          </a:p>
          <a:p>
            <a:pPr marL="0" indent="0" algn="just" rtl="0">
              <a:buNone/>
            </a:pPr>
            <a:r>
              <a:rPr lang="en-US" sz="2200" dirty="0" err="1">
                <a:latin typeface="Times New Roman" panose="02020603050405020304" pitchFamily="18" charset="0"/>
                <a:cs typeface="Times New Roman" panose="02020603050405020304" pitchFamily="18" charset="0"/>
              </a:rPr>
              <a:t>FlexSim</a:t>
            </a:r>
            <a:r>
              <a:rPr lang="en-US" sz="2200" dirty="0">
                <a:latin typeface="Times New Roman" panose="02020603050405020304" pitchFamily="18" charset="0"/>
                <a:cs typeface="Times New Roman" panose="02020603050405020304" pitchFamily="18" charset="0"/>
              </a:rPr>
              <a:t> also gives your simulations much more visual appeal. It is much easier to convince a management team of the wisdom in a decision if the management team can see the effects of that decision in a virtual 3D world. This world is created automatically as you build your </a:t>
            </a:r>
            <a:r>
              <a:rPr lang="en-US" sz="2200" dirty="0" err="1">
                <a:latin typeface="Times New Roman" panose="02020603050405020304" pitchFamily="18" charset="0"/>
                <a:cs typeface="Times New Roman" panose="02020603050405020304" pitchFamily="18" charset="0"/>
              </a:rPr>
              <a:t>FlexSim</a:t>
            </a:r>
            <a:r>
              <a:rPr lang="en-US" sz="2200" dirty="0">
                <a:latin typeface="Times New Roman" panose="02020603050405020304" pitchFamily="18" charset="0"/>
                <a:cs typeface="Times New Roman" panose="02020603050405020304" pitchFamily="18" charset="0"/>
              </a:rPr>
              <a:t> models.</a:t>
            </a:r>
          </a:p>
          <a:p>
            <a:pPr marL="0" indent="0" algn="just" rtl="0">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0144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864096"/>
          </a:xfrm>
        </p:spPr>
        <p:txBody>
          <a:bodyPr>
            <a:noAutofit/>
          </a:bodyPr>
          <a:lstStyle/>
          <a:p>
            <a:pPr marL="0" indent="0" algn="l">
              <a:buNone/>
            </a:pPr>
            <a:r>
              <a:rPr lang="en-US" sz="2200" b="1" u="sng" dirty="0">
                <a:latin typeface="Times New Roman" panose="02020603050405020304" pitchFamily="18" charset="0"/>
                <a:cs typeface="Times New Roman" panose="02020603050405020304" pitchFamily="18" charset="0"/>
              </a:rPr>
              <a:t>Step 2: Select </a:t>
            </a:r>
            <a:r>
              <a:rPr lang="en-US" sz="2200" b="1" u="sng" dirty="0" smtClean="0">
                <a:latin typeface="Times New Roman" panose="02020603050405020304" pitchFamily="18" charset="0"/>
                <a:cs typeface="Times New Roman" panose="02020603050405020304" pitchFamily="18" charset="0"/>
              </a:rPr>
              <a:t>Units</a:t>
            </a:r>
            <a:endParaRPr lang="en-US" sz="2200" b="1" u="sng" dirty="0">
              <a:latin typeface="Times New Roman" panose="02020603050405020304" pitchFamily="18" charset="0"/>
              <a:cs typeface="Times New Roman" panose="02020603050405020304" pitchFamily="18" charset="0"/>
            </a:endParaRPr>
          </a:p>
        </p:txBody>
      </p:sp>
      <p:pic>
        <p:nvPicPr>
          <p:cNvPr id="4" name="Picture 3" descr="C:\Program Files\FlexSim7.5\help\SharedImages\ModelUnitsChoice.png"/>
          <p:cNvPicPr/>
          <p:nvPr/>
        </p:nvPicPr>
        <p:blipFill>
          <a:blip r:embed="rId3">
            <a:extLst>
              <a:ext uri="{28A0092B-C50C-407E-A947-70E740481C1C}">
                <a14:useLocalDpi xmlns:a14="http://schemas.microsoft.com/office/drawing/2010/main" val="0"/>
              </a:ext>
            </a:extLst>
          </a:blip>
          <a:srcRect/>
          <a:stretch>
            <a:fillRect/>
          </a:stretch>
        </p:blipFill>
        <p:spPr bwMode="auto">
          <a:xfrm>
            <a:off x="3419872" y="1844824"/>
            <a:ext cx="3312861" cy="4536504"/>
          </a:xfrm>
          <a:prstGeom prst="rect">
            <a:avLst/>
          </a:prstGeom>
          <a:noFill/>
          <a:ln>
            <a:noFill/>
          </a:ln>
        </p:spPr>
      </p:pic>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484784"/>
            <a:ext cx="8784976" cy="1656184"/>
          </a:xfrm>
        </p:spPr>
        <p:txBody>
          <a:bodyPr>
            <a:noAutofit/>
          </a:bodyPr>
          <a:lstStyle/>
          <a:p>
            <a:pPr marL="0" indent="0" algn="l">
              <a:buNone/>
            </a:pPr>
            <a:r>
              <a:rPr lang="en-US" sz="2200" b="1" u="sng" dirty="0">
                <a:latin typeface="Times New Roman" panose="02020603050405020304" pitchFamily="18" charset="0"/>
                <a:cs typeface="Times New Roman" panose="02020603050405020304" pitchFamily="18" charset="0"/>
              </a:rPr>
              <a:t>Step 3: Create the Objects</a:t>
            </a:r>
            <a:endParaRPr lang="en-US" sz="2200" b="1" dirty="0">
              <a:latin typeface="Times New Roman" panose="02020603050405020304" pitchFamily="18" charset="0"/>
              <a:cs typeface="Times New Roman" panose="02020603050405020304" pitchFamily="18" charset="0"/>
            </a:endParaRPr>
          </a:p>
          <a:p>
            <a:pPr marL="0" lvl="0" indent="0" algn="l">
              <a:buNone/>
            </a:pPr>
            <a:r>
              <a:rPr lang="en-US" sz="2200" dirty="0">
                <a:latin typeface="Times New Roman" panose="02020603050405020304" pitchFamily="18" charset="0"/>
                <a:cs typeface="Times New Roman" panose="02020603050405020304" pitchFamily="18" charset="0"/>
              </a:rPr>
              <a:t>Create a Source, two Queues, four Processors, and a Sink in the model. Name and place them as shown below (note that one of the Processor objects will be the "Tester</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4" name="Picture 3" descr="C:\Program Files\FlexSim7.5\help\GettingStarted\Images\FirstModel_Layout.png"/>
          <p:cNvPicPr/>
          <p:nvPr/>
        </p:nvPicPr>
        <p:blipFill>
          <a:blip r:embed="rId3">
            <a:extLst>
              <a:ext uri="{28A0092B-C50C-407E-A947-70E740481C1C}">
                <a14:useLocalDpi xmlns:a14="http://schemas.microsoft.com/office/drawing/2010/main" val="0"/>
              </a:ext>
            </a:extLst>
          </a:blip>
          <a:srcRect/>
          <a:stretch>
            <a:fillRect/>
          </a:stretch>
        </p:blipFill>
        <p:spPr bwMode="auto">
          <a:xfrm>
            <a:off x="827584" y="3068960"/>
            <a:ext cx="7632848" cy="3672408"/>
          </a:xfrm>
          <a:prstGeom prst="rect">
            <a:avLst/>
          </a:prstGeom>
          <a:noFill/>
          <a:ln>
            <a:noFill/>
          </a:ln>
        </p:spPr>
      </p:pic>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4032448"/>
          </a:xfrm>
        </p:spPr>
        <p:txBody>
          <a:bodyPr>
            <a:noAutofit/>
          </a:bodyPr>
          <a:lstStyle/>
          <a:p>
            <a:pPr marL="0" indent="0" algn="l">
              <a:buNone/>
            </a:pPr>
            <a:r>
              <a:rPr lang="en-US" sz="2200" b="1" u="sng" dirty="0">
                <a:latin typeface="Times New Roman" panose="02020603050405020304" pitchFamily="18" charset="0"/>
                <a:cs typeface="Times New Roman" panose="02020603050405020304" pitchFamily="18" charset="0"/>
              </a:rPr>
              <a:t>Step 4: Connect the Objects</a:t>
            </a:r>
            <a:endParaRPr lang="en-US" sz="2200" b="1" dirty="0">
              <a:latin typeface="Times New Roman" panose="02020603050405020304" pitchFamily="18" charset="0"/>
              <a:cs typeface="Times New Roman" panose="02020603050405020304" pitchFamily="18" charset="0"/>
            </a:endParaRPr>
          </a:p>
          <a:p>
            <a:pPr marL="0" indent="0" algn="l">
              <a:buNone/>
            </a:pPr>
            <a:endParaRPr lang="en-US" sz="2200" dirty="0">
              <a:latin typeface="Times New Roman" panose="02020603050405020304" pitchFamily="18" charset="0"/>
              <a:cs typeface="Times New Roman" panose="02020603050405020304" pitchFamily="18" charset="0"/>
            </a:endParaRPr>
          </a:p>
          <a:p>
            <a:pPr marL="0" indent="0" algn="l">
              <a:buNone/>
            </a:pPr>
            <a:r>
              <a:rPr lang="en-US" sz="2200" dirty="0">
                <a:latin typeface="Times New Roman" panose="02020603050405020304" pitchFamily="18" charset="0"/>
                <a:cs typeface="Times New Roman" panose="02020603050405020304" pitchFamily="18" charset="0"/>
              </a:rPr>
              <a:t>Notice the Tester object has an output connection to Queue1. This will allow rejected items to be sent back to the start of the process.</a:t>
            </a:r>
          </a:p>
          <a:p>
            <a:pPr marL="0" lvl="0" indent="0" algn="l">
              <a:buNone/>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Source</a:t>
            </a:r>
            <a:r>
              <a:rPr lang="en-US" sz="2200" dirty="0">
                <a:latin typeface="Times New Roman" panose="02020603050405020304" pitchFamily="18" charset="0"/>
                <a:cs typeface="Times New Roman" panose="02020603050405020304" pitchFamily="18" charset="0"/>
              </a:rPr>
              <a:t> to </a:t>
            </a:r>
            <a:r>
              <a:rPr lang="en-US" sz="2200" i="1" dirty="0">
                <a:latin typeface="Times New Roman" panose="02020603050405020304" pitchFamily="18" charset="0"/>
                <a:cs typeface="Times New Roman" panose="02020603050405020304" pitchFamily="18" charset="0"/>
              </a:rPr>
              <a:t>Queue1.</a:t>
            </a:r>
            <a:endParaRPr lang="en-US" sz="2200" dirty="0">
              <a:latin typeface="Times New Roman" panose="02020603050405020304" pitchFamily="18" charset="0"/>
              <a:cs typeface="Times New Roman" panose="02020603050405020304" pitchFamily="18" charset="0"/>
            </a:endParaRPr>
          </a:p>
          <a:p>
            <a:pPr marL="0" lvl="0" indent="0" algn="l">
              <a:buNone/>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Queue1</a:t>
            </a:r>
            <a:r>
              <a:rPr lang="en-US" sz="2200" dirty="0">
                <a:latin typeface="Times New Roman" panose="02020603050405020304" pitchFamily="18" charset="0"/>
                <a:cs typeface="Times New Roman" panose="02020603050405020304" pitchFamily="18" charset="0"/>
              </a:rPr>
              <a:t> to </a:t>
            </a:r>
            <a:r>
              <a:rPr lang="en-US" sz="2200" i="1" dirty="0">
                <a:latin typeface="Times New Roman" panose="02020603050405020304" pitchFamily="18" charset="0"/>
                <a:cs typeface="Times New Roman" panose="02020603050405020304" pitchFamily="18" charset="0"/>
              </a:rPr>
              <a:t>Processor1</a:t>
            </a:r>
            <a:r>
              <a:rPr lang="en-US" sz="2200" dirty="0">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Processor2</a:t>
            </a:r>
            <a:r>
              <a:rPr lang="en-US" sz="2200" dirty="0">
                <a:latin typeface="Times New Roman" panose="02020603050405020304" pitchFamily="18" charset="0"/>
                <a:cs typeface="Times New Roman" panose="02020603050405020304" pitchFamily="18" charset="0"/>
              </a:rPr>
              <a:t>, and</a:t>
            </a:r>
            <a:r>
              <a:rPr lang="en-US" sz="2200" i="1" dirty="0">
                <a:latin typeface="Times New Roman" panose="02020603050405020304" pitchFamily="18" charset="0"/>
                <a:cs typeface="Times New Roman" panose="02020603050405020304" pitchFamily="18" charset="0"/>
              </a:rPr>
              <a:t>Processor3.</a:t>
            </a:r>
            <a:endParaRPr lang="en-US" sz="2200" dirty="0">
              <a:latin typeface="Times New Roman" panose="02020603050405020304" pitchFamily="18" charset="0"/>
              <a:cs typeface="Times New Roman" panose="02020603050405020304" pitchFamily="18" charset="0"/>
            </a:endParaRPr>
          </a:p>
          <a:p>
            <a:pPr marL="0" lvl="0" indent="0" algn="l">
              <a:buNone/>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Processor1</a:t>
            </a:r>
            <a:r>
              <a:rPr lang="en-US" sz="2200" dirty="0">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Processor2</a:t>
            </a:r>
            <a:r>
              <a:rPr lang="en-US" sz="2200" dirty="0">
                <a:latin typeface="Times New Roman" panose="02020603050405020304" pitchFamily="18" charset="0"/>
                <a:cs typeface="Times New Roman" panose="02020603050405020304" pitchFamily="18" charset="0"/>
              </a:rPr>
              <a:t>, and </a:t>
            </a:r>
            <a:r>
              <a:rPr lang="en-US" sz="2200" i="1" dirty="0">
                <a:latin typeface="Times New Roman" panose="02020603050405020304" pitchFamily="18" charset="0"/>
                <a:cs typeface="Times New Roman" panose="02020603050405020304" pitchFamily="18" charset="0"/>
              </a:rPr>
              <a:t>Processor3</a:t>
            </a:r>
            <a:r>
              <a:rPr lang="en-US" sz="2200" dirty="0">
                <a:latin typeface="Times New Roman" panose="02020603050405020304" pitchFamily="18" charset="0"/>
                <a:cs typeface="Times New Roman" panose="02020603050405020304" pitchFamily="18" charset="0"/>
              </a:rPr>
              <a:t> to</a:t>
            </a:r>
            <a:r>
              <a:rPr lang="en-US" sz="2200" i="1" dirty="0">
                <a:latin typeface="Times New Roman" panose="02020603050405020304" pitchFamily="18" charset="0"/>
                <a:cs typeface="Times New Roman" panose="02020603050405020304" pitchFamily="18" charset="0"/>
              </a:rPr>
              <a:t>Queue2.</a:t>
            </a:r>
            <a:endParaRPr lang="en-US" sz="2200" dirty="0">
              <a:latin typeface="Times New Roman" panose="02020603050405020304" pitchFamily="18" charset="0"/>
              <a:cs typeface="Times New Roman" panose="02020603050405020304" pitchFamily="18" charset="0"/>
            </a:endParaRPr>
          </a:p>
          <a:p>
            <a:pPr marL="0" lvl="0" indent="0" algn="l">
              <a:buNone/>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Queue2</a:t>
            </a:r>
            <a:r>
              <a:rPr lang="en-US" sz="2200" dirty="0">
                <a:latin typeface="Times New Roman" panose="02020603050405020304" pitchFamily="18" charset="0"/>
                <a:cs typeface="Times New Roman" panose="02020603050405020304" pitchFamily="18" charset="0"/>
              </a:rPr>
              <a:t> to </a:t>
            </a:r>
            <a:r>
              <a:rPr lang="en-US" sz="2200" i="1" dirty="0">
                <a:latin typeface="Times New Roman" panose="02020603050405020304" pitchFamily="18" charset="0"/>
                <a:cs typeface="Times New Roman" panose="02020603050405020304" pitchFamily="18" charset="0"/>
              </a:rPr>
              <a:t>Tester.</a:t>
            </a:r>
            <a:endParaRPr lang="en-US" sz="2200" dirty="0">
              <a:latin typeface="Times New Roman" panose="02020603050405020304" pitchFamily="18" charset="0"/>
              <a:cs typeface="Times New Roman" panose="02020603050405020304" pitchFamily="18" charset="0"/>
            </a:endParaRPr>
          </a:p>
          <a:p>
            <a:pPr marL="0" lvl="0" indent="0" algn="l">
              <a:buNone/>
            </a:pPr>
            <a:r>
              <a:rPr lang="en-US" sz="2200" dirty="0">
                <a:latin typeface="Times New Roman" panose="02020603050405020304" pitchFamily="18" charset="0"/>
                <a:cs typeface="Times New Roman" panose="02020603050405020304" pitchFamily="18" charset="0"/>
              </a:rPr>
              <a:t>Connect </a:t>
            </a:r>
            <a:r>
              <a:rPr lang="en-US" sz="2200" i="1" dirty="0">
                <a:latin typeface="Times New Roman" panose="02020603050405020304" pitchFamily="18" charset="0"/>
                <a:cs typeface="Times New Roman" panose="02020603050405020304" pitchFamily="18" charset="0"/>
              </a:rPr>
              <a:t>Tester</a:t>
            </a:r>
            <a:r>
              <a:rPr lang="en-US" sz="2200" dirty="0">
                <a:latin typeface="Times New Roman" panose="02020603050405020304" pitchFamily="18" charset="0"/>
                <a:cs typeface="Times New Roman" panose="02020603050405020304" pitchFamily="18" charset="0"/>
              </a:rPr>
              <a:t> to </a:t>
            </a:r>
            <a:r>
              <a:rPr lang="en-US" sz="2200" i="1" dirty="0">
                <a:latin typeface="Times New Roman" panose="02020603050405020304" pitchFamily="18" charset="0"/>
                <a:cs typeface="Times New Roman" panose="02020603050405020304" pitchFamily="18" charset="0"/>
              </a:rPr>
              <a:t>Sink</a:t>
            </a:r>
            <a:r>
              <a:rPr lang="en-US" sz="2200" dirty="0">
                <a:latin typeface="Times New Roman" panose="02020603050405020304" pitchFamily="18" charset="0"/>
                <a:cs typeface="Times New Roman" panose="02020603050405020304" pitchFamily="18" charset="0"/>
              </a:rPr>
              <a:t> and </a:t>
            </a:r>
            <a:r>
              <a:rPr lang="en-US" sz="2200" i="1" dirty="0">
                <a:latin typeface="Times New Roman" panose="02020603050405020304" pitchFamily="18" charset="0"/>
                <a:cs typeface="Times New Roman" panose="02020603050405020304" pitchFamily="18" charset="0"/>
              </a:rPr>
              <a:t>Queue1.</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4279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792088"/>
          </a:xfrm>
        </p:spPr>
        <p:txBody>
          <a:bodyPr>
            <a:noAutofit/>
          </a:bodyPr>
          <a:lstStyle/>
          <a:p>
            <a:pPr marL="0" indent="0" algn="l">
              <a:buNone/>
            </a:pPr>
            <a:r>
              <a:rPr lang="en-US" sz="2200" b="1" u="sng" dirty="0">
                <a:latin typeface="Times New Roman" panose="02020603050405020304" pitchFamily="18" charset="0"/>
                <a:cs typeface="Times New Roman" panose="02020603050405020304" pitchFamily="18" charset="0"/>
              </a:rPr>
              <a:t>Step 4: Connect the </a:t>
            </a:r>
            <a:r>
              <a:rPr lang="en-US" sz="2200" b="1" u="sng" dirty="0" smtClean="0">
                <a:latin typeface="Times New Roman" panose="02020603050405020304" pitchFamily="18" charset="0"/>
                <a:cs typeface="Times New Roman" panose="02020603050405020304" pitchFamily="18" charset="0"/>
              </a:rPr>
              <a:t>Objects</a:t>
            </a:r>
          </a:p>
        </p:txBody>
      </p:sp>
      <p:pic>
        <p:nvPicPr>
          <p:cNvPr id="4" name="Picture 3" descr="C:\Program Files\FlexSim7.5\help\GettingStarted\Images\FirstModel_Connections.png"/>
          <p:cNvPicPr/>
          <p:nvPr/>
        </p:nvPicPr>
        <p:blipFill>
          <a:blip r:embed="rId3">
            <a:extLst>
              <a:ext uri="{28A0092B-C50C-407E-A947-70E740481C1C}">
                <a14:useLocalDpi xmlns:a14="http://schemas.microsoft.com/office/drawing/2010/main" val="0"/>
              </a:ext>
            </a:extLst>
          </a:blip>
          <a:srcRect/>
          <a:stretch>
            <a:fillRect/>
          </a:stretch>
        </p:blipFill>
        <p:spPr bwMode="auto">
          <a:xfrm>
            <a:off x="467544" y="2204864"/>
            <a:ext cx="8280920" cy="4464496"/>
          </a:xfrm>
          <a:prstGeom prst="rect">
            <a:avLst/>
          </a:prstGeom>
          <a:noFill/>
          <a:ln>
            <a:noFill/>
          </a:ln>
        </p:spPr>
      </p:pic>
    </p:spTree>
    <p:extLst>
      <p:ext uri="{BB962C8B-B14F-4D97-AF65-F5344CB8AC3E}">
        <p14:creationId xmlns:p14="http://schemas.microsoft.com/office/powerpoint/2010/main" val="3413667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470372"/>
            <a:ext cx="8670925" cy="1014412"/>
          </a:xfrm>
        </p:spPr>
        <p:txBody>
          <a:bodyPr>
            <a:normAutofit/>
          </a:bodyPr>
          <a:lstStyle/>
          <a:p>
            <a:r>
              <a:rPr lang="en-US" sz="3600" b="1" dirty="0"/>
              <a:t>Building the Model</a:t>
            </a:r>
            <a:endParaRPr lang="en-US" sz="3600" dirty="0"/>
          </a:p>
        </p:txBody>
      </p:sp>
      <p:sp>
        <p:nvSpPr>
          <p:cNvPr id="288771" name="Rectangle 3"/>
          <p:cNvSpPr>
            <a:spLocks noGrp="1" noChangeArrowheads="1"/>
          </p:cNvSpPr>
          <p:nvPr>
            <p:ph type="body" idx="1"/>
          </p:nvPr>
        </p:nvSpPr>
        <p:spPr>
          <a:xfrm>
            <a:off x="179512" y="1628800"/>
            <a:ext cx="8784976" cy="4896544"/>
          </a:xfrm>
        </p:spPr>
        <p:txBody>
          <a:bodyPr>
            <a:noAutofit/>
          </a:bodyPr>
          <a:lstStyle/>
          <a:p>
            <a:pPr marL="0" indent="0" algn="just" rtl="0">
              <a:buNone/>
            </a:pPr>
            <a:r>
              <a:rPr lang="en-US" sz="2200" dirty="0">
                <a:latin typeface="Times New Roman" panose="02020603050405020304" pitchFamily="18" charset="0"/>
                <a:cs typeface="Times New Roman" panose="02020603050405020304" pitchFamily="18" charset="0"/>
              </a:rPr>
              <a:t>The next step is to change the properties of the different objects so they will behave as specified in the model description. We will start with the source and work our way to the sink</a:t>
            </a:r>
            <a:r>
              <a:rPr lang="en-US" sz="2200" dirty="0" smtClean="0">
                <a:latin typeface="Times New Roman" panose="02020603050405020304" pitchFamily="18" charset="0"/>
                <a:cs typeface="Times New Roman" panose="02020603050405020304" pitchFamily="18" charset="0"/>
              </a:rPr>
              <a:t>.</a:t>
            </a:r>
          </a:p>
          <a:p>
            <a:pPr marL="0" indent="0" algn="just" rtl="0">
              <a:buNone/>
            </a:pPr>
            <a:endParaRPr lang="en-US" sz="2200" dirty="0">
              <a:latin typeface="Times New Roman" panose="02020603050405020304" pitchFamily="18" charset="0"/>
              <a:cs typeface="Times New Roman" panose="02020603050405020304" pitchFamily="18" charset="0"/>
            </a:endParaRPr>
          </a:p>
          <a:p>
            <a:pPr marL="0" indent="0" algn="just" rtl="0">
              <a:buNone/>
            </a:pPr>
            <a:r>
              <a:rPr lang="en-US" sz="2200" dirty="0">
                <a:latin typeface="Times New Roman" panose="02020603050405020304" pitchFamily="18" charset="0"/>
                <a:cs typeface="Times New Roman" panose="02020603050405020304" pitchFamily="18" charset="0"/>
              </a:rPr>
              <a:t>Each object has its own properties window through which data and logic are added to the model. Double-clicking on an object accesses the object's properties window</a:t>
            </a:r>
            <a:r>
              <a:rPr lang="en-US" sz="2200" dirty="0" smtClean="0">
                <a:latin typeface="Times New Roman" panose="02020603050405020304" pitchFamily="18" charset="0"/>
                <a:cs typeface="Times New Roman" panose="02020603050405020304" pitchFamily="18" charset="0"/>
              </a:rPr>
              <a:t>.</a:t>
            </a:r>
          </a:p>
          <a:p>
            <a:pPr marL="0" indent="0" algn="just" rtl="0">
              <a:buNone/>
            </a:pPr>
            <a:endParaRPr lang="en-US" sz="2200" dirty="0">
              <a:latin typeface="Times New Roman" panose="02020603050405020304" pitchFamily="18" charset="0"/>
              <a:cs typeface="Times New Roman" panose="02020603050405020304" pitchFamily="18" charset="0"/>
            </a:endParaRPr>
          </a:p>
          <a:p>
            <a:pPr marL="0" indent="0" algn="just" rtl="0">
              <a:buNone/>
            </a:pPr>
            <a:r>
              <a:rPr lang="en-US" sz="2200" dirty="0">
                <a:latin typeface="Times New Roman" panose="02020603050405020304" pitchFamily="18" charset="0"/>
                <a:cs typeface="Times New Roman" panose="02020603050405020304" pitchFamily="18" charset="0"/>
              </a:rPr>
              <a:t>For this model, we want three different product types to enter the system. To do this, each </a:t>
            </a:r>
            <a:r>
              <a:rPr lang="en-US" sz="2200" dirty="0" err="1">
                <a:latin typeface="Times New Roman" panose="02020603050405020304" pitchFamily="18" charset="0"/>
                <a:cs typeface="Times New Roman" panose="02020603050405020304" pitchFamily="18" charset="0"/>
              </a:rPr>
              <a:t>flowitem's</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itemtype</a:t>
            </a:r>
            <a:r>
              <a:rPr lang="en-US" sz="2200" dirty="0">
                <a:latin typeface="Times New Roman" panose="02020603050405020304" pitchFamily="18" charset="0"/>
                <a:cs typeface="Times New Roman" panose="02020603050405020304" pitchFamily="18" charset="0"/>
              </a:rPr>
              <a:t> will be assigned an integer value between one and three using a uniform distribution (see </a:t>
            </a:r>
            <a:r>
              <a:rPr lang="en-US" sz="2200" u="sng" dirty="0" err="1">
                <a:latin typeface="Times New Roman" panose="02020603050405020304" pitchFamily="18" charset="0"/>
                <a:cs typeface="Times New Roman" panose="02020603050405020304" pitchFamily="18" charset="0"/>
                <a:hlinkClick r:id="rId3"/>
              </a:rPr>
              <a:t>FlexSim</a:t>
            </a:r>
            <a:r>
              <a:rPr lang="en-US" sz="2200" u="sng" dirty="0">
                <a:latin typeface="Times New Roman" panose="02020603050405020304" pitchFamily="18" charset="0"/>
                <a:cs typeface="Times New Roman" panose="02020603050405020304" pitchFamily="18" charset="0"/>
                <a:hlinkClick r:id="rId3"/>
              </a:rPr>
              <a:t> Concepts</a:t>
            </a:r>
            <a:r>
              <a:rPr lang="en-US" sz="2200" dirty="0">
                <a:latin typeface="Times New Roman" panose="02020603050405020304" pitchFamily="18" charset="0"/>
                <a:cs typeface="Times New Roman" panose="02020603050405020304" pitchFamily="18" charset="0"/>
              </a:rPr>
              <a:t> for more information about </a:t>
            </a:r>
            <a:r>
              <a:rPr lang="en-US" sz="2200" dirty="0" err="1">
                <a:latin typeface="Times New Roman" panose="02020603050405020304" pitchFamily="18" charset="0"/>
                <a:cs typeface="Times New Roman" panose="02020603050405020304" pitchFamily="18" charset="0"/>
              </a:rPr>
              <a:t>itemtypes</a:t>
            </a:r>
            <a:r>
              <a:rPr lang="en-US" sz="2200" dirty="0">
                <a:latin typeface="Times New Roman" panose="02020603050405020304" pitchFamily="18" charset="0"/>
                <a:cs typeface="Times New Roman" panose="02020603050405020304" pitchFamily="18" charset="0"/>
              </a:rPr>
              <a:t>). This will be accomplished using the source's </a:t>
            </a:r>
            <a:r>
              <a:rPr lang="en-US" sz="2200" u="sng" dirty="0">
                <a:latin typeface="Times New Roman" panose="02020603050405020304" pitchFamily="18" charset="0"/>
                <a:cs typeface="Times New Roman" panose="02020603050405020304" pitchFamily="18" charset="0"/>
                <a:hlinkClick r:id="rId4"/>
              </a:rPr>
              <a:t>exit trigger</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6077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6498</TotalTime>
  <Words>1831</Words>
  <Application>Microsoft Office PowerPoint</Application>
  <PresentationFormat>On-screen Show (4:3)</PresentationFormat>
  <Paragraphs>247</Paragraphs>
  <Slides>45</Slides>
  <Notes>44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ألوان متوسطة</vt:lpstr>
      <vt:lpstr>PowerPoint Presentation</vt:lpstr>
      <vt:lpstr>Description</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Building the Model</vt:lpstr>
      <vt:lpstr>Finding the Bottleneck</vt:lpstr>
      <vt:lpstr>Finding the Bottleneck</vt:lpstr>
      <vt:lpstr>Finding the Bottleneck</vt:lpstr>
      <vt:lpstr>Randomness</vt:lpstr>
      <vt:lpstr>Randomness</vt:lpstr>
      <vt:lpstr>Randomness</vt:lpstr>
      <vt:lpstr>Higher Throughput</vt:lpstr>
      <vt:lpstr>Higher Throughput</vt:lpstr>
      <vt:lpstr>Creating a Dashboard</vt:lpstr>
      <vt:lpstr>Creating a Dashboard</vt:lpstr>
      <vt:lpstr>Creating a Dashboard</vt:lpstr>
      <vt:lpstr>Creating a Dashboard</vt:lpstr>
      <vt:lpstr>Creating a Dashboard</vt:lpstr>
      <vt:lpstr>Creating a Dashboard</vt:lpstr>
      <vt:lpstr>Results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402</cp:revision>
  <dcterms:created xsi:type="dcterms:W3CDTF">2013-09-17T19:13:54Z</dcterms:created>
  <dcterms:modified xsi:type="dcterms:W3CDTF">2015-11-08T23:10:18Z</dcterms:modified>
</cp:coreProperties>
</file>