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797675" cy="99266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0D4E-6ABE-43A1-A9A3-5DAF26AD1F44}" type="datetimeFigureOut">
              <a:rPr lang="ar-SA" smtClean="0"/>
              <a:pPr/>
              <a:t>15/04/32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7F4B-8BD8-4F43-86F6-4FBE0232C00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6000" b="1" dirty="0" smtClean="0">
                <a:solidFill>
                  <a:srgbClr val="FF0000"/>
                </a:solidFill>
              </a:rPr>
              <a:t>Microbial Growth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CLS 212: </a:t>
            </a:r>
            <a:r>
              <a:rPr lang="en-US" b="1" smtClean="0">
                <a:solidFill>
                  <a:srgbClr val="0070C0"/>
                </a:solidFill>
              </a:rPr>
              <a:t>Medical </a:t>
            </a:r>
            <a:r>
              <a:rPr lang="en-US" b="1" smtClean="0">
                <a:solidFill>
                  <a:srgbClr val="0070C0"/>
                </a:solidFill>
              </a:rPr>
              <a:t>Microbiology</a:t>
            </a: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Growth </a:t>
            </a:r>
            <a:r>
              <a:rPr lang="en-GB" b="1" i="1" dirty="0" smtClean="0">
                <a:solidFill>
                  <a:srgbClr val="FF0000"/>
                </a:solidFill>
              </a:rPr>
              <a:t>In Vitro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10000"/>
          </a:bodyPr>
          <a:lstStyle/>
          <a:p>
            <a:pPr lvl="0" algn="l" rtl="0"/>
            <a:r>
              <a:rPr lang="en-GB" dirty="0" smtClean="0"/>
              <a:t>In order for bacteria to grow in the laboratory it need appropriate growth medium and special environmental conditions like </a:t>
            </a:r>
            <a:r>
              <a:rPr lang="en-GB" b="1" dirty="0" smtClean="0">
                <a:solidFill>
                  <a:srgbClr val="00B050"/>
                </a:solidFill>
              </a:rPr>
              <a:t>temperature, pH, O</a:t>
            </a:r>
            <a:r>
              <a:rPr lang="en-GB" sz="1900" b="1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,.. to multiply. 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Bacteria can be cultured on many different </a:t>
            </a:r>
            <a:r>
              <a:rPr lang="en-GB" b="1" dirty="0" smtClean="0">
                <a:solidFill>
                  <a:srgbClr val="0070C0"/>
                </a:solidFill>
              </a:rPr>
              <a:t>culture media </a:t>
            </a:r>
            <a:r>
              <a:rPr lang="en-GB" dirty="0" smtClean="0"/>
              <a:t>according to its nutritional needs </a:t>
            </a:r>
            <a:r>
              <a:rPr lang="en-GB" b="1" dirty="0" smtClean="0">
                <a:solidFill>
                  <a:srgbClr val="0070C0"/>
                </a:solidFill>
              </a:rPr>
              <a:t>such as </a:t>
            </a:r>
            <a:r>
              <a:rPr lang="en-GB" dirty="0" smtClean="0"/>
              <a:t>Nutrient Agar, Blood Agar, Mac </a:t>
            </a:r>
            <a:r>
              <a:rPr lang="en-GB" dirty="0" err="1" smtClean="0"/>
              <a:t>Conkey</a:t>
            </a:r>
            <a:r>
              <a:rPr lang="en-GB" dirty="0" smtClean="0"/>
              <a:t> Agar, CLED,..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After inoculation of media, they should be </a:t>
            </a:r>
            <a:r>
              <a:rPr lang="en-GB" b="1" dirty="0" smtClean="0">
                <a:solidFill>
                  <a:srgbClr val="00B050"/>
                </a:solidFill>
              </a:rPr>
              <a:t>incubated</a:t>
            </a:r>
            <a:r>
              <a:rPr lang="en-GB" dirty="0" smtClean="0"/>
              <a:t> in chambers to maintain appropriate environment. </a:t>
            </a:r>
            <a:r>
              <a:rPr lang="en-GB" b="1" dirty="0" smtClean="0">
                <a:solidFill>
                  <a:srgbClr val="00B050"/>
                </a:solidFill>
              </a:rPr>
              <a:t>Temperature and time </a:t>
            </a:r>
            <a:r>
              <a:rPr lang="en-GB" dirty="0" smtClean="0"/>
              <a:t>of incubation differ for each type of bacteria to grow. 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Bacterial Count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62500" lnSpcReduction="20000"/>
          </a:bodyPr>
          <a:lstStyle/>
          <a:p>
            <a:pPr algn="l" rtl="0"/>
            <a:r>
              <a:rPr lang="en-GB" sz="4000" dirty="0" smtClean="0"/>
              <a:t>Microbiologists tend to measure the number of bacteria present in a liquid for </a:t>
            </a:r>
            <a:r>
              <a:rPr lang="en-GB" sz="4000" b="1" dirty="0" smtClean="0">
                <a:solidFill>
                  <a:srgbClr val="00B050"/>
                </a:solidFill>
              </a:rPr>
              <a:t>quality control purposes </a:t>
            </a:r>
            <a:r>
              <a:rPr lang="en-GB" sz="4000" dirty="0" smtClean="0"/>
              <a:t>in FDA (Food and Drug Administration) monitored fields </a:t>
            </a:r>
            <a:r>
              <a:rPr lang="en-GB" sz="4000" b="1" dirty="0" smtClean="0">
                <a:solidFill>
                  <a:srgbClr val="00B050"/>
                </a:solidFill>
              </a:rPr>
              <a:t>e.g.</a:t>
            </a:r>
            <a:r>
              <a:rPr lang="en-GB" sz="4000" dirty="0" smtClean="0"/>
              <a:t> dairy farms, drinking water supply, drug industry...</a:t>
            </a:r>
          </a:p>
          <a:p>
            <a:pPr algn="l" rtl="0"/>
            <a:endParaRPr lang="en-US" sz="4000" dirty="0" smtClean="0"/>
          </a:p>
          <a:p>
            <a:pPr algn="l" rtl="0"/>
            <a:r>
              <a:rPr lang="en-GB" sz="4000" b="1" dirty="0" smtClean="0">
                <a:solidFill>
                  <a:srgbClr val="0070C0"/>
                </a:solidFill>
              </a:rPr>
              <a:t>This is done by measuring:</a:t>
            </a:r>
            <a:endParaRPr lang="en-US" sz="4000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The </a:t>
            </a:r>
            <a:r>
              <a:rPr lang="en-GB" sz="4000" b="1" dirty="0" smtClean="0">
                <a:solidFill>
                  <a:srgbClr val="00B050"/>
                </a:solidFill>
              </a:rPr>
              <a:t>total number of bacteria </a:t>
            </a:r>
            <a:r>
              <a:rPr lang="en-GB" sz="4000" dirty="0" smtClean="0"/>
              <a:t>present in the sample (dead and alive bacteria) by using a spectrophotometer. The amount of light transmitted by the machine is proportional to the number of bacterial cells present.</a:t>
            </a:r>
            <a:endParaRPr lang="en-US" sz="4000" dirty="0" smtClean="0"/>
          </a:p>
          <a:p>
            <a:pPr marL="514350" lvl="0" indent="-514350" algn="l" rtl="0">
              <a:buFont typeface="+mj-lt"/>
              <a:buAutoNum type="arabicPeriod"/>
            </a:pPr>
            <a:endParaRPr lang="en-GB" sz="4000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4000" dirty="0" smtClean="0"/>
              <a:t>The </a:t>
            </a:r>
            <a:r>
              <a:rPr lang="en-GB" sz="4000" b="1" dirty="0" smtClean="0">
                <a:solidFill>
                  <a:srgbClr val="00B050"/>
                </a:solidFill>
              </a:rPr>
              <a:t>number of viable bacteria </a:t>
            </a:r>
            <a:r>
              <a:rPr lang="en-GB" sz="4000" dirty="0" smtClean="0"/>
              <a:t>present in the sample by a method called </a:t>
            </a:r>
            <a:r>
              <a:rPr lang="en-GB" sz="4000" b="1" dirty="0" smtClean="0"/>
              <a:t>the viable plate count. 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The Viable Plate Count Method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Serial dilutions </a:t>
            </a:r>
            <a:r>
              <a:rPr lang="en-GB" dirty="0" smtClean="0"/>
              <a:t>of the sample are prepared.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From each dilution, 1ml or 0.1ml is </a:t>
            </a:r>
            <a:r>
              <a:rPr lang="en-GB" b="1" dirty="0" smtClean="0">
                <a:solidFill>
                  <a:srgbClr val="0070C0"/>
                </a:solidFill>
              </a:rPr>
              <a:t>inoculated</a:t>
            </a:r>
            <a:r>
              <a:rPr lang="en-GB" dirty="0" smtClean="0"/>
              <a:t> on Nutrient Agar media.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All the plates are </a:t>
            </a:r>
            <a:r>
              <a:rPr lang="en-GB" b="1" dirty="0" smtClean="0">
                <a:solidFill>
                  <a:srgbClr val="0070C0"/>
                </a:solidFill>
              </a:rPr>
              <a:t>incubated</a:t>
            </a:r>
            <a:r>
              <a:rPr lang="en-GB" dirty="0" smtClean="0"/>
              <a:t> for 24hours at 37°C.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dirty="0" smtClean="0"/>
              <a:t>After incubation, the </a:t>
            </a:r>
            <a:r>
              <a:rPr lang="en-GB" b="1" dirty="0" smtClean="0">
                <a:solidFill>
                  <a:srgbClr val="0070C0"/>
                </a:solidFill>
              </a:rPr>
              <a:t>bacterial colonies are counted</a:t>
            </a:r>
            <a:r>
              <a:rPr lang="en-GB" dirty="0" smtClean="0"/>
              <a:t> from the plates. Then the number is multiplied by the dilution factor to get the number of bacteria in the original sample.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l plate cou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4106872" cy="4144811"/>
          </a:xfrm>
        </p:spPr>
      </p:pic>
      <p:pic>
        <p:nvPicPr>
          <p:cNvPr id="5" name="Content Placeholder 3" descr="Dilution Plate Cou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286124"/>
            <a:ext cx="4445537" cy="33347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Bacterial Growth Curve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GB" dirty="0" smtClean="0"/>
              <a:t>In order to plot a growth curve for a certain bacteria, a pure </a:t>
            </a:r>
            <a:r>
              <a:rPr lang="en-GB" b="1" dirty="0" smtClean="0">
                <a:solidFill>
                  <a:srgbClr val="00B050"/>
                </a:solidFill>
              </a:rPr>
              <a:t>bacterial broth </a:t>
            </a:r>
            <a:r>
              <a:rPr lang="en-GB" dirty="0" smtClean="0"/>
              <a:t>is to be prepared and incubated. Then a sample is collected from the broth every 30 minutes and a </a:t>
            </a:r>
            <a:r>
              <a:rPr lang="en-GB" b="1" dirty="0" smtClean="0">
                <a:solidFill>
                  <a:srgbClr val="00B050"/>
                </a:solidFill>
              </a:rPr>
              <a:t>viable plate count</a:t>
            </a:r>
            <a:r>
              <a:rPr lang="en-GB" dirty="0" smtClean="0"/>
              <a:t> is done on each sample. 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0" algn="l" rtl="0"/>
            <a:r>
              <a:rPr lang="en-GB" dirty="0" smtClean="0"/>
              <a:t>The </a:t>
            </a:r>
            <a:r>
              <a:rPr lang="en-GB" b="1" dirty="0" smtClean="0">
                <a:solidFill>
                  <a:srgbClr val="0070C0"/>
                </a:solidFill>
              </a:rPr>
              <a:t>data is then plotted on a logarithmic graph </a:t>
            </a:r>
            <a:r>
              <a:rPr lang="en-GB" dirty="0" smtClean="0"/>
              <a:t>paper where the x-axis represent the </a:t>
            </a:r>
            <a:r>
              <a:rPr lang="en-GB" b="1" dirty="0" smtClean="0">
                <a:solidFill>
                  <a:srgbClr val="7030A0"/>
                </a:solidFill>
              </a:rPr>
              <a:t>incubation time</a:t>
            </a:r>
            <a:r>
              <a:rPr lang="en-GB" dirty="0" smtClean="0"/>
              <a:t> and the y-axis represent the </a:t>
            </a:r>
            <a:r>
              <a:rPr lang="en-GB" b="1" dirty="0" smtClean="0">
                <a:solidFill>
                  <a:srgbClr val="7030A0"/>
                </a:solidFill>
              </a:rPr>
              <a:t>log</a:t>
            </a:r>
            <a:r>
              <a:rPr lang="en-GB" sz="2600" b="1" dirty="0" smtClean="0">
                <a:solidFill>
                  <a:srgbClr val="7030A0"/>
                </a:solidFill>
              </a:rPr>
              <a:t>10</a:t>
            </a:r>
            <a:r>
              <a:rPr lang="en-GB" dirty="0" smtClean="0"/>
              <a:t> of the number of viable bacteria.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rtl="0"/>
            <a:r>
              <a:rPr lang="en-GB" sz="4000" b="1" dirty="0" smtClean="0">
                <a:solidFill>
                  <a:srgbClr val="FF0000"/>
                </a:solidFill>
              </a:rPr>
              <a:t>4 Phases in a Bacterial Growth Curve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GB" dirty="0" smtClean="0"/>
              <a:t> </a:t>
            </a:r>
            <a:endParaRPr lang="en-US" dirty="0" smtClean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B050"/>
                </a:solidFill>
              </a:rPr>
              <a:t>Lag Phase: </a:t>
            </a:r>
            <a:r>
              <a:rPr lang="en-GB" dirty="0" smtClean="0"/>
              <a:t>where the bacteria absorb nutrients, synthesize enzymes, and prepare for division. </a:t>
            </a:r>
            <a:r>
              <a:rPr lang="en-GB" b="1" dirty="0" smtClean="0">
                <a:solidFill>
                  <a:srgbClr val="0070C0"/>
                </a:solidFill>
              </a:rPr>
              <a:t>There is no increase in bacterial number in this phase.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GB" b="1" dirty="0" smtClean="0"/>
              <a:t> </a:t>
            </a:r>
            <a:endParaRPr lang="en-US" dirty="0" smtClean="0"/>
          </a:p>
          <a:p>
            <a:pPr marL="514350" lvl="0" indent="-514350" algn="l" rtl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2.     Log Phase (logarithmic growth phase): </a:t>
            </a:r>
            <a:r>
              <a:rPr lang="en-GB" dirty="0" smtClean="0"/>
              <a:t>where rapid multiplication occur causing </a:t>
            </a:r>
            <a:r>
              <a:rPr lang="en-GB" b="1" dirty="0" smtClean="0">
                <a:solidFill>
                  <a:srgbClr val="0070C0"/>
                </a:solidFill>
              </a:rPr>
              <a:t>very high increase in the number of bacteria. 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dirty="0" smtClean="0"/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Stationary Phase: </a:t>
            </a:r>
            <a:r>
              <a:rPr lang="en-GB" dirty="0" smtClean="0"/>
              <a:t>where the nutrients in the media decrease and the toxic waste resulting from bacterial metabolism increase. As a result, the multiplication is slowing down. </a:t>
            </a:r>
            <a:r>
              <a:rPr lang="en-GB" b="1" dirty="0" smtClean="0">
                <a:solidFill>
                  <a:srgbClr val="0070C0"/>
                </a:solidFill>
              </a:rPr>
              <a:t>The number of dividing bacteria equals the number of dead bacteria.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AutoNum type="arabicPeriod" startAt="3"/>
            </a:pPr>
            <a:endParaRPr lang="en-US" b="1" dirty="0" smtClean="0">
              <a:solidFill>
                <a:srgbClr val="00B050"/>
              </a:solidFill>
            </a:endParaRPr>
          </a:p>
          <a:p>
            <a:pPr marL="514350" lvl="0" indent="-514350" algn="l" rtl="0">
              <a:buAutoNum type="arabicPeriod" startAt="3"/>
            </a:pPr>
            <a:r>
              <a:rPr lang="en-GB" b="1" dirty="0" smtClean="0">
                <a:solidFill>
                  <a:srgbClr val="00B050"/>
                </a:solidFill>
              </a:rPr>
              <a:t>Death Phase: </a:t>
            </a:r>
            <a:r>
              <a:rPr lang="en-GB" dirty="0" smtClean="0"/>
              <a:t>where overcrowding occurs and the bacteria are dying very rapidly because of lack of nutrients and accumulation of toxic waste. </a:t>
            </a:r>
            <a:r>
              <a:rPr lang="en-GB" b="1" dirty="0" smtClean="0">
                <a:solidFill>
                  <a:srgbClr val="0070C0"/>
                </a:solidFill>
              </a:rPr>
              <a:t>Very few bacteria will remain alive in this stage.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acteriaGrowth cur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370"/>
          <a:stretch>
            <a:fillRect/>
          </a:stretch>
        </p:blipFill>
        <p:spPr>
          <a:xfrm>
            <a:off x="400830" y="328472"/>
            <a:ext cx="8314574" cy="61723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Factors Affecting Microbial Growth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GB" dirty="0" smtClean="0"/>
              <a:t>There </a:t>
            </a:r>
            <a:r>
              <a:rPr lang="en-GB" dirty="0"/>
              <a:t>are some factors that affect and control the growth of microorganisms around us, in hospitals, in the laboratory, and in industrial settings. </a:t>
            </a:r>
            <a:r>
              <a:rPr lang="en-GB" b="1" dirty="0">
                <a:solidFill>
                  <a:srgbClr val="00B050"/>
                </a:solidFill>
              </a:rPr>
              <a:t>These factors are: 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l" rtl="0"/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>
                <a:solidFill>
                  <a:srgbClr val="0070C0"/>
                </a:solidFill>
              </a:rPr>
              <a:t>Availability of </a:t>
            </a:r>
            <a:r>
              <a:rPr lang="en-GB" b="1" dirty="0" smtClean="0">
                <a:solidFill>
                  <a:srgbClr val="0070C0"/>
                </a:solidFill>
              </a:rPr>
              <a:t>Nutrients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Moisture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Temperature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pH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Osmotic </a:t>
            </a:r>
            <a:r>
              <a:rPr lang="en-GB" b="1" dirty="0">
                <a:solidFill>
                  <a:srgbClr val="0070C0"/>
                </a:solidFill>
              </a:rPr>
              <a:t>Pressure and </a:t>
            </a:r>
            <a:r>
              <a:rPr lang="en-GB" b="1" dirty="0" smtClean="0">
                <a:solidFill>
                  <a:srgbClr val="0070C0"/>
                </a:solidFill>
              </a:rPr>
              <a:t>Salinity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Atmospheric Pressure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smtClean="0">
                <a:solidFill>
                  <a:srgbClr val="0070C0"/>
                </a:solidFill>
              </a:rPr>
              <a:t>Gaseous </a:t>
            </a:r>
            <a:r>
              <a:rPr lang="en-GB" b="1" dirty="0">
                <a:solidFill>
                  <a:srgbClr val="0070C0"/>
                </a:solidFill>
              </a:rPr>
              <a:t>Atmosphere </a:t>
            </a:r>
            <a:endParaRPr lang="en-US" b="1" dirty="0">
              <a:solidFill>
                <a:srgbClr val="0070C0"/>
              </a:solidFill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Availability of Nutrients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Nutrients </a:t>
            </a:r>
            <a:r>
              <a:rPr lang="en-GB" dirty="0"/>
              <a:t>are crucial for microorganisms to survive in the environment. </a:t>
            </a:r>
            <a:endParaRPr lang="en-US" dirty="0"/>
          </a:p>
          <a:p>
            <a:pPr lvl="0" algn="l" rtl="0"/>
            <a:endParaRPr lang="ar-SA" dirty="0" smtClean="0"/>
          </a:p>
          <a:p>
            <a:pPr lvl="0" algn="l" rtl="0"/>
            <a:r>
              <a:rPr lang="en-GB" dirty="0" smtClean="0"/>
              <a:t>These </a:t>
            </a:r>
            <a:r>
              <a:rPr lang="en-GB" dirty="0"/>
              <a:t>nutrients are </a:t>
            </a:r>
            <a:r>
              <a:rPr lang="en-GB" b="1" dirty="0">
                <a:solidFill>
                  <a:srgbClr val="0070C0"/>
                </a:solidFill>
              </a:rPr>
              <a:t>chemicals</a:t>
            </a:r>
            <a:r>
              <a:rPr lang="en-GB" dirty="0"/>
              <a:t> that can be broken into essential elements like: carbon, oxygen, hydrogen, nitrogen, sodium, potassium, calcium, iron, ext... which are required for growth.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Moisture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All </a:t>
            </a:r>
            <a:r>
              <a:rPr lang="en-GB" dirty="0"/>
              <a:t>organisms on planet need </a:t>
            </a:r>
            <a:r>
              <a:rPr lang="en-GB" b="1" dirty="0">
                <a:solidFill>
                  <a:srgbClr val="0070C0"/>
                </a:solidFill>
              </a:rPr>
              <a:t>water</a:t>
            </a:r>
            <a:r>
              <a:rPr lang="en-GB" dirty="0"/>
              <a:t> for their metabolic processes and most will die if moisture is too little.</a:t>
            </a:r>
            <a:endParaRPr lang="en-US" dirty="0"/>
          </a:p>
          <a:p>
            <a:pPr lvl="0" algn="l" rtl="0"/>
            <a:endParaRPr lang="ar-SA" dirty="0" smtClean="0"/>
          </a:p>
          <a:p>
            <a:pPr lvl="0" algn="l" rtl="0"/>
            <a:r>
              <a:rPr lang="en-GB" dirty="0" smtClean="0"/>
              <a:t>Some </a:t>
            </a:r>
            <a:r>
              <a:rPr lang="en-GB" dirty="0"/>
              <a:t>bacteria and parasites can stay dormant in </a:t>
            </a:r>
            <a:r>
              <a:rPr lang="en-GB" dirty="0" err="1" smtClean="0"/>
              <a:t>endospores</a:t>
            </a:r>
            <a:r>
              <a:rPr lang="en-GB" dirty="0" smtClean="0"/>
              <a:t> </a:t>
            </a:r>
            <a:r>
              <a:rPr lang="en-GB" dirty="0"/>
              <a:t>and cysts until moisture is available for their growth.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Temperature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588"/>
            <a:ext cx="8401080" cy="5072122"/>
          </a:xfrm>
        </p:spPr>
        <p:txBody>
          <a:bodyPr>
            <a:normAutofit fontScale="70000" lnSpcReduction="20000"/>
          </a:bodyPr>
          <a:lstStyle/>
          <a:p>
            <a:pPr lvl="0" algn="l" rtl="0"/>
            <a:r>
              <a:rPr lang="en-GB" sz="3400" b="1" dirty="0" smtClean="0"/>
              <a:t>Microorganisms </a:t>
            </a:r>
            <a:r>
              <a:rPr lang="en-GB" sz="3400" b="1" dirty="0"/>
              <a:t>have </a:t>
            </a:r>
            <a:r>
              <a:rPr lang="en-GB" sz="3400" b="1" dirty="0">
                <a:solidFill>
                  <a:srgbClr val="0070C0"/>
                </a:solidFill>
              </a:rPr>
              <a:t>optimum temperature </a:t>
            </a:r>
            <a:r>
              <a:rPr lang="en-GB" sz="3400" b="1" dirty="0"/>
              <a:t>required for growth, this </a:t>
            </a:r>
            <a:r>
              <a:rPr lang="en-GB" sz="3400" b="1" dirty="0" smtClean="0"/>
              <a:t>temperature </a:t>
            </a:r>
            <a:r>
              <a:rPr lang="en-GB" sz="3400" b="1" dirty="0"/>
              <a:t>depends on their enzymes.</a:t>
            </a:r>
            <a:endParaRPr lang="en-US" sz="3400" b="1" dirty="0"/>
          </a:p>
          <a:p>
            <a:pPr lvl="0" algn="l" rtl="0"/>
            <a:r>
              <a:rPr lang="en-GB" sz="3400" b="1" dirty="0"/>
              <a:t>The temperature (which ranges from minimum to maximum growth temp.) is different from one organism to another. </a:t>
            </a:r>
            <a:endParaRPr lang="en-US" sz="3400" b="1" dirty="0"/>
          </a:p>
          <a:p>
            <a:pPr lvl="0" algn="l" rtl="0"/>
            <a:endParaRPr lang="en-GB" sz="3400" b="1" dirty="0" smtClean="0"/>
          </a:p>
          <a:p>
            <a:pPr lvl="0" algn="l" rtl="0"/>
            <a:r>
              <a:rPr lang="en-GB" sz="3400" b="1" dirty="0" smtClean="0">
                <a:solidFill>
                  <a:srgbClr val="0070C0"/>
                </a:solidFill>
              </a:rPr>
              <a:t>Microorganisms </a:t>
            </a:r>
            <a:r>
              <a:rPr lang="en-GB" sz="3400" b="1" dirty="0">
                <a:solidFill>
                  <a:srgbClr val="0070C0"/>
                </a:solidFill>
              </a:rPr>
              <a:t>can be classified according to their preferred temp. into</a:t>
            </a:r>
            <a:r>
              <a:rPr lang="en-GB" sz="3400" b="1" dirty="0" smtClean="0">
                <a:solidFill>
                  <a:srgbClr val="0070C0"/>
                </a:solidFill>
              </a:rPr>
              <a:t>: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Thermophiles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high temp. 45-80°C (heat lover)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organisms living in hot springs, </a:t>
            </a:r>
            <a:r>
              <a:rPr lang="en-GB" b="1" dirty="0" err="1"/>
              <a:t>archaea</a:t>
            </a:r>
            <a:r>
              <a:rPr lang="en-GB" b="1" dirty="0" smtClean="0"/>
              <a:t>,...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Mesophiles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moderate temp. 15-40°C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b="1" dirty="0"/>
              <a:t> Normal </a:t>
            </a:r>
            <a:r>
              <a:rPr lang="en-GB" b="1" dirty="0" smtClean="0"/>
              <a:t>Flora, most bacteria.</a:t>
            </a:r>
          </a:p>
          <a:p>
            <a:pPr marL="514350" lvl="0" indent="-514350" algn="l" rtl="0">
              <a:buFont typeface="+mj-lt"/>
              <a:buAutoNum type="arabicPeriod"/>
            </a:pPr>
            <a:endParaRPr lang="en-US" b="1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Psychrophiles</a:t>
            </a:r>
            <a:r>
              <a:rPr lang="en-GB" b="1" dirty="0">
                <a:solidFill>
                  <a:srgbClr val="00B050"/>
                </a:solidFill>
              </a:rPr>
              <a:t>:</a:t>
            </a:r>
            <a:r>
              <a:rPr lang="en-GB" b="1" dirty="0"/>
              <a:t> microorganisms that grow best at low temp. -15-10°C (cold lover) </a:t>
            </a:r>
            <a:r>
              <a:rPr lang="en-GB" b="1" dirty="0" err="1">
                <a:solidFill>
                  <a:srgbClr val="00B050"/>
                </a:solidFill>
              </a:rPr>
              <a:t>e.g</a:t>
            </a:r>
            <a:r>
              <a:rPr lang="en-GB" b="1" dirty="0"/>
              <a:t> Bread </a:t>
            </a:r>
            <a:r>
              <a:rPr lang="en-GB" b="1" dirty="0" err="1"/>
              <a:t>Mold</a:t>
            </a:r>
            <a:r>
              <a:rPr lang="en-GB" b="1" dirty="0"/>
              <a:t>.</a:t>
            </a:r>
            <a:endParaRPr lang="en-US" b="1" dirty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pH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a neutral or slightly alkaline growth medium pH 7-7.4.</a:t>
            </a:r>
            <a:endParaRPr lang="en-US" dirty="0"/>
          </a:p>
          <a:p>
            <a:pPr lvl="0" algn="l" rtl="0"/>
            <a:endParaRPr lang="en-GB" dirty="0" smtClean="0">
              <a:solidFill>
                <a:srgbClr val="0070C0"/>
              </a:solidFill>
            </a:endParaRPr>
          </a:p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Some </a:t>
            </a:r>
            <a:r>
              <a:rPr lang="en-GB" b="1" dirty="0">
                <a:solidFill>
                  <a:srgbClr val="0070C0"/>
                </a:solidFill>
              </a:rPr>
              <a:t>microorganisms like acidic or alkaline environments so are classified into</a:t>
            </a:r>
            <a:r>
              <a:rPr lang="en-GB" b="1" dirty="0" smtClean="0">
                <a:solidFill>
                  <a:srgbClr val="0070C0"/>
                </a:solidFill>
              </a:rPr>
              <a:t>:</a:t>
            </a:r>
          </a:p>
          <a:p>
            <a:pPr lvl="0" algn="l" rtl="0"/>
            <a:endParaRPr lang="en-US" dirty="0">
              <a:solidFill>
                <a:srgbClr val="0070C0"/>
              </a:solidFill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>
                <a:solidFill>
                  <a:srgbClr val="00B050"/>
                </a:solidFill>
              </a:rPr>
              <a:t>Acidophiles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acidic </a:t>
            </a:r>
            <a:r>
              <a:rPr lang="en-GB" dirty="0" smtClean="0"/>
              <a:t>media pH </a:t>
            </a:r>
            <a:r>
              <a:rPr lang="en-GB" dirty="0"/>
              <a:t>2-5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Fungi</a:t>
            </a:r>
            <a:r>
              <a:rPr lang="en-GB" dirty="0" smtClean="0"/>
              <a:t>.</a:t>
            </a:r>
            <a:r>
              <a:rPr lang="en-GB" b="1" dirty="0" smtClean="0"/>
              <a:t> </a:t>
            </a:r>
            <a:endParaRPr lang="en-US" dirty="0"/>
          </a:p>
          <a:p>
            <a:pPr marL="514350" lvl="0" indent="-514350" algn="l" rtl="0">
              <a:buFont typeface="+mj-lt"/>
              <a:buAutoNum type="arabicPeriod"/>
            </a:pPr>
            <a:r>
              <a:rPr lang="en-GB" b="1" dirty="0" err="1" smtClean="0">
                <a:solidFill>
                  <a:srgbClr val="00B050"/>
                </a:solidFill>
              </a:rPr>
              <a:t>Alkaliphiles</a:t>
            </a:r>
            <a:r>
              <a:rPr lang="en-GB" b="1" dirty="0">
                <a:solidFill>
                  <a:srgbClr val="00B050"/>
                </a:solidFill>
              </a:rPr>
              <a:t>: </a:t>
            </a:r>
            <a:r>
              <a:rPr lang="en-GB" dirty="0"/>
              <a:t>microorganisms that grow best in alkaline </a:t>
            </a:r>
            <a:r>
              <a:rPr lang="en-GB" dirty="0" smtClean="0"/>
              <a:t>media pH </a:t>
            </a:r>
            <a:r>
              <a:rPr lang="en-GB" dirty="0"/>
              <a:t>8.5-11 </a:t>
            </a:r>
            <a:r>
              <a:rPr lang="en-GB" b="1" dirty="0">
                <a:solidFill>
                  <a:srgbClr val="00B050"/>
                </a:solidFill>
              </a:rPr>
              <a:t>e.g.</a:t>
            </a:r>
            <a:r>
              <a:rPr lang="en-GB" dirty="0"/>
              <a:t> </a:t>
            </a:r>
            <a:r>
              <a:rPr lang="en-GB" i="1" dirty="0" err="1"/>
              <a:t>Vibrio</a:t>
            </a:r>
            <a:r>
              <a:rPr lang="en-GB" i="1" dirty="0"/>
              <a:t> cholera</a:t>
            </a:r>
            <a:r>
              <a:rPr lang="en-GB" dirty="0"/>
              <a:t> (the only </a:t>
            </a:r>
            <a:r>
              <a:rPr lang="en-GB" dirty="0" err="1"/>
              <a:t>alkaliphilic</a:t>
            </a:r>
            <a:r>
              <a:rPr lang="en-GB" dirty="0"/>
              <a:t> human pathogen).</a:t>
            </a:r>
            <a:r>
              <a:rPr lang="en-GB" b="1" dirty="0"/>
              <a:t> 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Osmotic Pressure and Salinity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algn="l" rtl="0"/>
            <a:r>
              <a:rPr lang="en-GB" dirty="0" smtClean="0"/>
              <a:t>Most </a:t>
            </a:r>
            <a:r>
              <a:rPr lang="en-GB" dirty="0"/>
              <a:t>microorganisms prefer to live in </a:t>
            </a:r>
            <a:r>
              <a:rPr lang="en-GB" b="1" dirty="0">
                <a:solidFill>
                  <a:srgbClr val="0070C0"/>
                </a:solidFill>
              </a:rPr>
              <a:t>isotonic solutions</a:t>
            </a:r>
            <a:r>
              <a:rPr lang="en-GB" dirty="0"/>
              <a:t> (solutions where the concentration of the solute is equal to that of normal cells found in it) thus no osmotic pressure is exerted</a:t>
            </a:r>
            <a:r>
              <a:rPr lang="en-GB" dirty="0" smtClean="0"/>
              <a:t>.</a:t>
            </a:r>
          </a:p>
          <a:p>
            <a:pPr lvl="0" algn="l" rtl="0"/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Hypotonic solutions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will cause microbial cells to swell then burst (die).</a:t>
            </a:r>
            <a:endParaRPr lang="en-US" dirty="0"/>
          </a:p>
          <a:p>
            <a:pPr lvl="0" algn="l" rtl="0"/>
            <a:r>
              <a:rPr lang="en-GB" b="1" dirty="0">
                <a:solidFill>
                  <a:srgbClr val="00B050"/>
                </a:solidFill>
              </a:rPr>
              <a:t>Hypertonic solutions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will cause microbial cells to shrink (inhibiting growth</a:t>
            </a:r>
            <a:r>
              <a:rPr lang="en-GB" dirty="0" smtClean="0"/>
              <a:t>).</a:t>
            </a:r>
          </a:p>
          <a:p>
            <a:pPr lvl="0" algn="l" rtl="0"/>
            <a:endParaRPr lang="en-US" dirty="0"/>
          </a:p>
          <a:p>
            <a:pPr lvl="0" algn="l" rtl="0"/>
            <a:r>
              <a:rPr lang="en-GB" dirty="0"/>
              <a:t>Some microorganisms are </a:t>
            </a:r>
            <a:r>
              <a:rPr lang="en-GB" b="1" dirty="0" err="1">
                <a:solidFill>
                  <a:srgbClr val="7030A0"/>
                </a:solidFill>
              </a:rPr>
              <a:t>halophilic</a:t>
            </a:r>
            <a:r>
              <a:rPr lang="en-GB" b="1" dirty="0"/>
              <a:t> </a:t>
            </a:r>
            <a:r>
              <a:rPr lang="en-GB" dirty="0" err="1"/>
              <a:t>i.e</a:t>
            </a:r>
            <a:r>
              <a:rPr lang="en-GB" dirty="0"/>
              <a:t> prefer salt environment to grow (salt lovers) </a:t>
            </a:r>
            <a:r>
              <a:rPr lang="en-GB" b="1" dirty="0">
                <a:solidFill>
                  <a:srgbClr val="7030A0"/>
                </a:solidFill>
              </a:rPr>
              <a:t>e.g.</a:t>
            </a:r>
            <a:r>
              <a:rPr lang="en-GB" dirty="0"/>
              <a:t> microorganisms living in the Dead Sea.</a:t>
            </a:r>
            <a:endParaRPr lang="en-US" dirty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solidFill>
                  <a:srgbClr val="FF0000"/>
                </a:solidFill>
              </a:rPr>
              <a:t>Atmospheric Pressure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GB" dirty="0" smtClean="0"/>
              <a:t>Most bacteria live at normal atmospheric pressure (14.7 psi) and are not affected by minor changes in it.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GB" dirty="0" smtClean="0"/>
              <a:t>Some like very high atmospheric pressure (</a:t>
            </a:r>
            <a:r>
              <a:rPr lang="en-GB" b="1" dirty="0" err="1" smtClean="0">
                <a:solidFill>
                  <a:srgbClr val="00B050"/>
                </a:solidFill>
              </a:rPr>
              <a:t>Barophiles</a:t>
            </a:r>
            <a:r>
              <a:rPr lang="en-GB" dirty="0" smtClean="0"/>
              <a:t>) like in oil wells and deep oceans.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Gaseous Atmosphere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l" rtl="0"/>
            <a:r>
              <a:rPr lang="en-GB" b="1" dirty="0" smtClean="0">
                <a:solidFill>
                  <a:srgbClr val="0070C0"/>
                </a:solidFill>
              </a:rPr>
              <a:t>Microorganisms can be classified according to the requirement of oxygen to survive into: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dirty="0" smtClean="0"/>
          </a:p>
          <a:p>
            <a:pPr lvl="0" algn="l" rtl="0"/>
            <a:r>
              <a:rPr lang="en-GB" b="1" dirty="0" smtClean="0">
                <a:solidFill>
                  <a:srgbClr val="00B050"/>
                </a:solidFill>
              </a:rPr>
              <a:t>Aerobes:</a:t>
            </a:r>
            <a:r>
              <a:rPr lang="en-GB" dirty="0" smtClean="0"/>
              <a:t> require 20-22% O</a:t>
            </a:r>
            <a:r>
              <a:rPr lang="en-GB" sz="1900" dirty="0" smtClean="0"/>
              <a:t>2</a:t>
            </a:r>
            <a:r>
              <a:rPr lang="en-GB" dirty="0" smtClean="0"/>
              <a:t>.</a:t>
            </a:r>
            <a:endParaRPr lang="en-US" dirty="0" smtClean="0"/>
          </a:p>
          <a:p>
            <a:pPr lvl="0" algn="l" rtl="0"/>
            <a:r>
              <a:rPr lang="en-GB" b="1" dirty="0" smtClean="0">
                <a:solidFill>
                  <a:srgbClr val="00B050"/>
                </a:solidFill>
              </a:rPr>
              <a:t>Anaerobes:</a:t>
            </a:r>
            <a:r>
              <a:rPr lang="en-GB" dirty="0" smtClean="0"/>
              <a:t> will die in the presence of O</a:t>
            </a:r>
            <a:r>
              <a:rPr lang="en-GB" sz="1900" dirty="0" smtClean="0"/>
              <a:t>2</a:t>
            </a:r>
            <a:r>
              <a:rPr lang="en-GB" dirty="0" smtClean="0"/>
              <a:t>.</a:t>
            </a:r>
            <a:endParaRPr lang="en-US" dirty="0" smtClean="0"/>
          </a:p>
          <a:p>
            <a:pPr lvl="0" algn="l" rtl="0"/>
            <a:r>
              <a:rPr lang="en-GB" b="1" dirty="0" err="1" smtClean="0">
                <a:solidFill>
                  <a:srgbClr val="00B050"/>
                </a:solidFill>
              </a:rPr>
              <a:t>Microaerophiles</a:t>
            </a:r>
            <a:r>
              <a:rPr lang="en-GB" b="1" dirty="0" smtClean="0">
                <a:solidFill>
                  <a:srgbClr val="00B050"/>
                </a:solidFill>
              </a:rPr>
              <a:t>: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require 5% only of O</a:t>
            </a:r>
            <a:r>
              <a:rPr lang="en-GB" sz="1900" dirty="0" smtClean="0"/>
              <a:t>2</a:t>
            </a:r>
            <a:r>
              <a:rPr lang="en-GB" dirty="0" smtClean="0"/>
              <a:t>.</a:t>
            </a:r>
            <a:endParaRPr lang="en-US" dirty="0" smtClean="0"/>
          </a:p>
          <a:p>
            <a:pPr algn="l" rtl="0"/>
            <a:endParaRPr lang="en-US" dirty="0" smtClean="0"/>
          </a:p>
          <a:p>
            <a:pPr lvl="0" algn="l" rtl="0"/>
            <a:r>
              <a:rPr lang="en-GB" dirty="0" smtClean="0"/>
              <a:t>Some microorganisms are </a:t>
            </a:r>
            <a:r>
              <a:rPr lang="en-GB" b="1" dirty="0" err="1" smtClean="0">
                <a:solidFill>
                  <a:srgbClr val="7030A0"/>
                </a:solidFill>
              </a:rPr>
              <a:t>Capnophiles</a:t>
            </a:r>
            <a:r>
              <a:rPr lang="en-GB" dirty="0" smtClean="0"/>
              <a:t> i.e. require 5-10% of </a:t>
            </a:r>
            <a:r>
              <a:rPr lang="en-GB" b="1" dirty="0" smtClean="0">
                <a:solidFill>
                  <a:srgbClr val="7030A0"/>
                </a:solidFill>
              </a:rPr>
              <a:t>CO</a:t>
            </a:r>
            <a:r>
              <a:rPr lang="en-GB" sz="1900" b="1" dirty="0" smtClean="0">
                <a:solidFill>
                  <a:srgbClr val="7030A0"/>
                </a:solidFill>
              </a:rPr>
              <a:t>2</a:t>
            </a:r>
            <a:r>
              <a:rPr lang="en-GB" b="1" dirty="0" smtClean="0"/>
              <a:t> </a:t>
            </a:r>
            <a:r>
              <a:rPr lang="en-GB" dirty="0" smtClean="0"/>
              <a:t>for their growth.</a:t>
            </a:r>
            <a:endParaRPr lang="en-US" dirty="0" smtClean="0"/>
          </a:p>
          <a:p>
            <a:pPr algn="l"/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851</Words>
  <Application>Microsoft Office PowerPoint</Application>
  <PresentationFormat>On-screen Show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Microbial Growth</vt:lpstr>
      <vt:lpstr>Factors Affecting Microbial Growth</vt:lpstr>
      <vt:lpstr>Availability of Nutrients</vt:lpstr>
      <vt:lpstr>Moisture</vt:lpstr>
      <vt:lpstr>Temperature</vt:lpstr>
      <vt:lpstr>pH</vt:lpstr>
      <vt:lpstr>Osmotic Pressure and Salinity</vt:lpstr>
      <vt:lpstr>Atmospheric Pressure</vt:lpstr>
      <vt:lpstr>Gaseous Atmosphere</vt:lpstr>
      <vt:lpstr>Bacterial Growth In Vitro</vt:lpstr>
      <vt:lpstr>Bacterial Count</vt:lpstr>
      <vt:lpstr>The Viable Plate Count Method</vt:lpstr>
      <vt:lpstr>Slide 13</vt:lpstr>
      <vt:lpstr>Bacterial Growth Curve</vt:lpstr>
      <vt:lpstr>4 Phases in a Bacterial Growth Curve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Microbial Growth</dc:title>
  <dc:creator>Zeina Alkudmani</dc:creator>
  <cp:lastModifiedBy>basmah</cp:lastModifiedBy>
  <cp:revision>63</cp:revision>
  <dcterms:created xsi:type="dcterms:W3CDTF">2010-04-03T06:43:34Z</dcterms:created>
  <dcterms:modified xsi:type="dcterms:W3CDTF">2011-03-19T23:54:34Z</dcterms:modified>
</cp:coreProperties>
</file>