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0"/>
  </p:notesMasterIdLst>
  <p:sldIdLst>
    <p:sldId id="259" r:id="rId2"/>
    <p:sldId id="264" r:id="rId3"/>
    <p:sldId id="284" r:id="rId4"/>
    <p:sldId id="285" r:id="rId5"/>
    <p:sldId id="286" r:id="rId6"/>
    <p:sldId id="275" r:id="rId7"/>
    <p:sldId id="265" r:id="rId8"/>
    <p:sldId id="266" r:id="rId9"/>
    <p:sldId id="267" r:id="rId10"/>
    <p:sldId id="281" r:id="rId11"/>
    <p:sldId id="276" r:id="rId12"/>
    <p:sldId id="279" r:id="rId13"/>
    <p:sldId id="268" r:id="rId14"/>
    <p:sldId id="269" r:id="rId15"/>
    <p:sldId id="277" r:id="rId16"/>
    <p:sldId id="280" r:id="rId17"/>
    <p:sldId id="278" r:id="rId18"/>
    <p:sldId id="273"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3FE9"/>
    <a:srgbClr val="F69C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62" autoAdjust="0"/>
  </p:normalViewPr>
  <p:slideViewPr>
    <p:cSldViewPr>
      <p:cViewPr varScale="1">
        <p:scale>
          <a:sx n="85" d="100"/>
          <a:sy n="85" d="100"/>
        </p:scale>
        <p:origin x="156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04T20:12:43.952"/>
    </inkml:context>
    <inkml:brush xml:id="br0">
      <inkml:brushProperty name="width" value="0.05292" units="cm"/>
      <inkml:brushProperty name="height" value="0.10583" units="cm"/>
      <inkml:brushProperty name="color" value="#FF00FF"/>
      <inkml:brushProperty name="tip" value="rectangle"/>
      <inkml:brushProperty name="rasterOp" value="maskPen"/>
      <inkml:brushProperty name="ignorePressure" value="1"/>
    </inkml:brush>
  </inkml:definitions>
  <inkml:trace contextRef="#ctx0" brushRef="#br0">725 0,'-5'0,"-8"0,-6 0,-6 0,-3 0,-3 0,-1 0,-1 0,0 0,1 0,0 0,0 0,0 0,1 0,-1 0,1 0,0 0,-1 0,1 0,0 0,-1 0,1 0,5 6,7 6,2 2,3 3,4 5,4 14,3 7,2 1,1-2,1-2,0-3,-1-3,6-6,2-3,-1-1,-1 2,3-5,6 1,5 1,5-4,-2 2,1-4,1-5,2-4,2-3,0-3,2-2,1 0,-1-1,1 0,0 0,-1 1,1-1,-1 1,1 0,-1 0,0 0,1 0,-1 0,-5-5,-7-8,-7-6,-5-5,1 0,0-5,-2-3,-2-2,-2-6,0-1,-2 1,0 2,0 2,-1 2,-4 6,-3 3,-4 6,-6 1,0-2,4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04T20:12:49.404"/>
    </inkml:context>
    <inkml:brush xml:id="br0">
      <inkml:brushProperty name="width" value="0.05292" units="cm"/>
      <inkml:brushProperty name="height" value="0.10583" units="cm"/>
      <inkml:brushProperty name="color" value="#FF00FF"/>
      <inkml:brushProperty name="tip" value="rectangle"/>
      <inkml:brushProperty name="rasterOp" value="maskPen"/>
      <inkml:brushProperty name="ignorePressure" value="1"/>
    </inkml:brush>
  </inkml:definitions>
  <inkml:trace contextRef="#ctx0" brushRef="#br0">0 880,'6'-6,"11"-11,15-10,12-4,25-14,28-9,39-12,24-5,17-1,4 6,-12 14,-24 11,-31 7,-31 9,-23 9,-22 2,-7-2,8 2,7-3,7-3,5 2,3-2,2 3,6-1,3-3,4 2,-5 5,-4 4,-3 4,4 3,6 2,12 1,56-4,24-3,11 1,-3 2,-15 0,-25 2,-18 1,-24 0,-22 1,-18 1,-2-1,7 0,15 0,17 0,14 1,22 4,21 2,19 5,17 1,6 3,34-1,0-3,-20-4,-30-3,-33-2,-29-2,-29-1,-22-1,-10 1,2-1,13 0,13 6,8 2,7 0,19 9,1 7,-7 6,-11-3,-17 0,-15 0,-13-3,-16-1,-7-4,-3 0,0 2,7-1,3 0,2-2,-5 0,-3-1,5 0,3 4,0-1,-1 0,1-2,-8 1,-1-2,-1 1,1 3,1 3,2-1,1 0,1 1,5-2,3 0,-1 2,0 2,-3 3,4 6,6 9,1 2,-2-1,-4-3,-8-3,-4-7,-7-5,-2 5,-4 1,1 2,3 0,3 5,-2 1,2-1,1-2,-2-1,0-8,-4 3,1 1,3 0,-2 1,-5 0,1-1,3 0,4-1,4 1,-3 4,0-2,1-9,-3-2,-5 0,0 1,2 3,4 1,4 12,2 0,2 3,6 0,-2 3,-3-6,-5-5,-3-3,1-1,-5-1,1-5,-4-2,2 0,-3 2,1 3,4-5,-2 0,1 1,-2 2,1-4,3 1,-2 0,0 3,4 2,-4 1,2-4,2-6,-3-2,0 3,-3 2,7-1,-2-1,2 3,-4 3,0-4,-3 1,1 0,2 3,4 2,2 2,-2 0,-1 1,2 1,1 0,-3 0,-1-1,7 1,4 5,2-4,-1-2,-5-1,-2 0,-1-6,-5-11,-5-14,-6-12,-5-9,-3-6,-1-4,-2-2,0-5,-1-13,2-2,-1 3,0 4,1 5,0-1,0 1,0 3,0-3,0-15,0-9,0-4,0 15,0 28,0 24,0 17,0 13,0 11,0 5,0 1,0 3,0-1,0-3,0-3,0-4,0-2,0-1,0 3,0 2,0 0,0-2,0-2,0 0,0-2,0 0,-5-1,-2 1,0-1,2 0,1 0,1 0,-3-5,-7-7,-6-7,-6-11,-8-5,0-7,2-3,-1 2,1-2,-5-5,-7 1,-8-6,-5-1,-3 0,2 4,6 0,6 4,5 4,5 5,2 4,2 2,1 2,-6 0,-1 1,0 0,6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5B8D0EF-761D-4FAD-9B8E-EDE76D3A62CE}" type="datetimeFigureOut">
              <a:rPr lang="ar-SA" smtClean="0"/>
              <a:t>06/02/38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2ECCEC5-F8A5-4135-8182-AB33E309C4DA}" type="slidenum">
              <a:rPr lang="ar-SA" smtClean="0"/>
              <a:t>‹#›</a:t>
            </a:fld>
            <a:endParaRPr lang="ar-SA"/>
          </a:p>
        </p:txBody>
      </p:sp>
    </p:spTree>
    <p:extLst>
      <p:ext uri="{BB962C8B-B14F-4D97-AF65-F5344CB8AC3E}">
        <p14:creationId xmlns:p14="http://schemas.microsoft.com/office/powerpoint/2010/main" val="32999356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23B316-42FC-4712-A5F6-1330A186157F}" type="datetimeFigureOut">
              <a:rPr lang="ar-SA" smtClean="0"/>
              <a:t>06/02/38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D5CAACF-5AAC-4D3B-A243-B84B9AECE25A}" type="slidenum">
              <a:rPr lang="ar-SA" smtClean="0"/>
              <a:t>‹#›</a:t>
            </a:fld>
            <a:endParaRPr lang="ar-SA"/>
          </a:p>
        </p:txBody>
      </p:sp>
    </p:spTree>
    <p:extLst>
      <p:ext uri="{BB962C8B-B14F-4D97-AF65-F5344CB8AC3E}">
        <p14:creationId xmlns:p14="http://schemas.microsoft.com/office/powerpoint/2010/main" val="219704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23B316-42FC-4712-A5F6-1330A186157F}" type="datetimeFigureOut">
              <a:rPr lang="ar-SA" smtClean="0"/>
              <a:t>06/02/38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D5CAACF-5AAC-4D3B-A243-B84B9AECE25A}" type="slidenum">
              <a:rPr lang="ar-SA" smtClean="0"/>
              <a:t>‹#›</a:t>
            </a:fld>
            <a:endParaRPr lang="ar-SA"/>
          </a:p>
        </p:txBody>
      </p:sp>
    </p:spTree>
    <p:extLst>
      <p:ext uri="{BB962C8B-B14F-4D97-AF65-F5344CB8AC3E}">
        <p14:creationId xmlns:p14="http://schemas.microsoft.com/office/powerpoint/2010/main" val="3468582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23B316-42FC-4712-A5F6-1330A186157F}" type="datetimeFigureOut">
              <a:rPr lang="ar-SA" smtClean="0"/>
              <a:t>06/02/38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D5CAACF-5AAC-4D3B-A243-B84B9AECE25A}" type="slidenum">
              <a:rPr lang="ar-SA" smtClean="0"/>
              <a:t>‹#›</a:t>
            </a:fld>
            <a:endParaRPr lang="ar-SA"/>
          </a:p>
        </p:txBody>
      </p:sp>
    </p:spTree>
    <p:extLst>
      <p:ext uri="{BB962C8B-B14F-4D97-AF65-F5344CB8AC3E}">
        <p14:creationId xmlns:p14="http://schemas.microsoft.com/office/powerpoint/2010/main" val="126724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23B316-42FC-4712-A5F6-1330A186157F}" type="datetimeFigureOut">
              <a:rPr lang="ar-SA" smtClean="0"/>
              <a:t>06/02/38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D5CAACF-5AAC-4D3B-A243-B84B9AECE25A}" type="slidenum">
              <a:rPr lang="ar-SA" smtClean="0"/>
              <a:t>‹#›</a:t>
            </a:fld>
            <a:endParaRPr lang="ar-SA"/>
          </a:p>
        </p:txBody>
      </p:sp>
    </p:spTree>
    <p:extLst>
      <p:ext uri="{BB962C8B-B14F-4D97-AF65-F5344CB8AC3E}">
        <p14:creationId xmlns:p14="http://schemas.microsoft.com/office/powerpoint/2010/main" val="136433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4500"/>
            </a:lvl1pPr>
          </a:lstStyle>
          <a:p>
            <a:r>
              <a:rPr lang="ar-SA"/>
              <a:t>انقر لتحرير نمط العنوان الرئيسي</a:t>
            </a:r>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23B316-42FC-4712-A5F6-1330A186157F}" type="datetimeFigureOut">
              <a:rPr lang="ar-SA" smtClean="0"/>
              <a:t>06/02/38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D5CAACF-5AAC-4D3B-A243-B84B9AECE25A}" type="slidenum">
              <a:rPr lang="ar-SA" smtClean="0"/>
              <a:t>‹#›</a:t>
            </a:fld>
            <a:endParaRPr lang="ar-SA"/>
          </a:p>
        </p:txBody>
      </p:sp>
    </p:spTree>
    <p:extLst>
      <p:ext uri="{BB962C8B-B14F-4D97-AF65-F5344CB8AC3E}">
        <p14:creationId xmlns:p14="http://schemas.microsoft.com/office/powerpoint/2010/main" val="264242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23B316-42FC-4712-A5F6-1330A186157F}" type="datetimeFigureOut">
              <a:rPr lang="ar-SA" smtClean="0"/>
              <a:t>06/02/38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D5CAACF-5AAC-4D3B-A243-B84B9AECE25A}" type="slidenum">
              <a:rPr lang="ar-SA" smtClean="0"/>
              <a:t>‹#›</a:t>
            </a:fld>
            <a:endParaRPr lang="ar-SA"/>
          </a:p>
        </p:txBody>
      </p:sp>
    </p:spTree>
    <p:extLst>
      <p:ext uri="{BB962C8B-B14F-4D97-AF65-F5344CB8AC3E}">
        <p14:creationId xmlns:p14="http://schemas.microsoft.com/office/powerpoint/2010/main" val="150235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23B316-42FC-4712-A5F6-1330A186157F}" type="datetimeFigureOut">
              <a:rPr lang="ar-SA" smtClean="0"/>
              <a:t>06/02/38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D5CAACF-5AAC-4D3B-A243-B84B9AECE25A}" type="slidenum">
              <a:rPr lang="ar-SA" smtClean="0"/>
              <a:t>‹#›</a:t>
            </a:fld>
            <a:endParaRPr lang="ar-SA"/>
          </a:p>
        </p:txBody>
      </p:sp>
    </p:spTree>
    <p:extLst>
      <p:ext uri="{BB962C8B-B14F-4D97-AF65-F5344CB8AC3E}">
        <p14:creationId xmlns:p14="http://schemas.microsoft.com/office/powerpoint/2010/main" val="302822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23B316-42FC-4712-A5F6-1330A186157F}" type="datetimeFigureOut">
              <a:rPr lang="ar-SA" smtClean="0"/>
              <a:t>06/02/38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D5CAACF-5AAC-4D3B-A243-B84B9AECE25A}" type="slidenum">
              <a:rPr lang="ar-SA" smtClean="0"/>
              <a:t>‹#›</a:t>
            </a:fld>
            <a:endParaRPr lang="ar-SA"/>
          </a:p>
        </p:txBody>
      </p:sp>
    </p:spTree>
    <p:extLst>
      <p:ext uri="{BB962C8B-B14F-4D97-AF65-F5344CB8AC3E}">
        <p14:creationId xmlns:p14="http://schemas.microsoft.com/office/powerpoint/2010/main" val="39040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23B316-42FC-4712-A5F6-1330A186157F}" type="datetimeFigureOut">
              <a:rPr lang="ar-SA" smtClean="0"/>
              <a:t>06/02/38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D5CAACF-5AAC-4D3B-A243-B84B9AECE25A}" type="slidenum">
              <a:rPr lang="ar-SA" smtClean="0"/>
              <a:t>‹#›</a:t>
            </a:fld>
            <a:endParaRPr lang="ar-SA"/>
          </a:p>
        </p:txBody>
      </p:sp>
    </p:spTree>
    <p:extLst>
      <p:ext uri="{BB962C8B-B14F-4D97-AF65-F5344CB8AC3E}">
        <p14:creationId xmlns:p14="http://schemas.microsoft.com/office/powerpoint/2010/main" val="227660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a:t>انقر لتحرير نمط العنوان الرئيسي</a:t>
            </a:r>
          </a:p>
        </p:txBody>
      </p:sp>
      <p:sp>
        <p:nvSpPr>
          <p:cNvPr id="3" name="عنصر نائب للمحتوى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23B316-42FC-4712-A5F6-1330A186157F}" type="datetimeFigureOut">
              <a:rPr lang="ar-SA" smtClean="0"/>
              <a:t>06/02/38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D5CAACF-5AAC-4D3B-A243-B84B9AECE25A}" type="slidenum">
              <a:rPr lang="ar-SA" smtClean="0"/>
              <a:t>‹#›</a:t>
            </a:fld>
            <a:endParaRPr lang="ar-SA"/>
          </a:p>
        </p:txBody>
      </p:sp>
    </p:spTree>
    <p:extLst>
      <p:ext uri="{BB962C8B-B14F-4D97-AF65-F5344CB8AC3E}">
        <p14:creationId xmlns:p14="http://schemas.microsoft.com/office/powerpoint/2010/main" val="124632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23B316-42FC-4712-A5F6-1330A186157F}" type="datetimeFigureOut">
              <a:rPr lang="ar-SA" smtClean="0"/>
              <a:t>06/02/38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D5CAACF-5AAC-4D3B-A243-B84B9AECE25A}" type="slidenum">
              <a:rPr lang="ar-SA" smtClean="0"/>
              <a:t>‹#›</a:t>
            </a:fld>
            <a:endParaRPr lang="ar-SA"/>
          </a:p>
        </p:txBody>
      </p:sp>
    </p:spTree>
    <p:extLst>
      <p:ext uri="{BB962C8B-B14F-4D97-AF65-F5344CB8AC3E}">
        <p14:creationId xmlns:p14="http://schemas.microsoft.com/office/powerpoint/2010/main" val="132486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6E23B316-42FC-4712-A5F6-1330A186157F}" type="datetimeFigureOut">
              <a:rPr lang="ar-SA" smtClean="0"/>
              <a:t>06/02/38</a:t>
            </a:fld>
            <a:endParaRPr lang="ar-SA"/>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DD5CAACF-5AAC-4D3B-A243-B84B9AECE25A}" type="slidenum">
              <a:rPr lang="ar-SA" smtClean="0"/>
              <a:t>‹#›</a:t>
            </a:fld>
            <a:endParaRPr lang="ar-SA"/>
          </a:p>
        </p:txBody>
      </p:sp>
    </p:spTree>
    <p:extLst>
      <p:ext uri="{BB962C8B-B14F-4D97-AF65-F5344CB8AC3E}">
        <p14:creationId xmlns:p14="http://schemas.microsoft.com/office/powerpoint/2010/main" val="12573107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SA"/>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2.xml"/><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ustomXml" Target="../ink/ink1.xm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stretch>
            <a:fillRect/>
          </a:stretch>
        </p:blipFill>
        <p:spPr>
          <a:xfrm>
            <a:off x="0" y="0"/>
            <a:ext cx="9144000" cy="6858000"/>
          </a:xfrm>
          <a:prstGeom prst="rect">
            <a:avLst/>
          </a:prstGeom>
        </p:spPr>
      </p:pic>
      <p:sp>
        <p:nvSpPr>
          <p:cNvPr id="2" name="عنوان 1"/>
          <p:cNvSpPr>
            <a:spLocks noGrp="1"/>
          </p:cNvSpPr>
          <p:nvPr>
            <p:ph type="ctrTitle"/>
          </p:nvPr>
        </p:nvSpPr>
        <p:spPr>
          <a:xfrm>
            <a:off x="1143000" y="624079"/>
            <a:ext cx="7543800" cy="2593975"/>
          </a:xfrm>
        </p:spPr>
        <p:txBody>
          <a:bodyPr/>
          <a:lstStyle/>
          <a:p>
            <a:pPr algn="ctr"/>
            <a:r>
              <a:rPr lang="en-US" sz="3600" b="1" dirty="0">
                <a:solidFill>
                  <a:schemeClr val="tx1"/>
                </a:solidFill>
                <a:latin typeface="+mn-lt"/>
              </a:rPr>
              <a:t>Enzyme-Linked Immunosorbent Assay [ELISA]</a:t>
            </a:r>
            <a:endParaRPr lang="ar-SA" sz="3600" b="1" dirty="0">
              <a:solidFill>
                <a:schemeClr val="tx1"/>
              </a:solidFill>
              <a:latin typeface="+mn-lt"/>
            </a:endParaRPr>
          </a:p>
        </p:txBody>
      </p:sp>
      <p:sp>
        <p:nvSpPr>
          <p:cNvPr id="3" name="عنوان فرعي 2"/>
          <p:cNvSpPr>
            <a:spLocks noGrp="1"/>
          </p:cNvSpPr>
          <p:nvPr>
            <p:ph type="subTitle" idx="1"/>
          </p:nvPr>
        </p:nvSpPr>
        <p:spPr>
          <a:xfrm>
            <a:off x="1485900" y="4437112"/>
            <a:ext cx="6858000" cy="1655762"/>
          </a:xfrm>
        </p:spPr>
        <p:txBody>
          <a:bodyPr/>
          <a:lstStyle/>
          <a:p>
            <a:r>
              <a:rPr lang="en-GB" b="1" dirty="0">
                <a:solidFill>
                  <a:schemeClr val="tx1"/>
                </a:solidFill>
                <a:latin typeface="Calibri" pitchFamily="34" charset="0"/>
              </a:rPr>
              <a:t>BCH 462[practical] </a:t>
            </a:r>
            <a:endParaRPr lang="ar-SA" b="1" dirty="0">
              <a:solidFill>
                <a:schemeClr val="tx1"/>
              </a:solidFill>
              <a:latin typeface="Calibri" pitchFamily="34" charset="0"/>
            </a:endParaRPr>
          </a:p>
        </p:txBody>
      </p:sp>
      <p:sp>
        <p:nvSpPr>
          <p:cNvPr id="4" name="مربع نص 3"/>
          <p:cNvSpPr txBox="1"/>
          <p:nvPr/>
        </p:nvSpPr>
        <p:spPr>
          <a:xfrm>
            <a:off x="1782796" y="229229"/>
            <a:ext cx="800220" cy="369332"/>
          </a:xfrm>
          <a:prstGeom prst="rect">
            <a:avLst/>
          </a:prstGeom>
          <a:noFill/>
        </p:spPr>
        <p:txBody>
          <a:bodyPr wrap="none" rtlCol="1">
            <a:spAutoFit/>
          </a:bodyPr>
          <a:lstStyle/>
          <a:p>
            <a:r>
              <a:rPr lang="en-US" dirty="0"/>
              <a:t>Lab# 6</a:t>
            </a:r>
            <a:endParaRPr lang="ar-SA" dirty="0"/>
          </a:p>
        </p:txBody>
      </p:sp>
    </p:spTree>
    <p:extLst>
      <p:ext uri="{BB962C8B-B14F-4D97-AF65-F5344CB8AC3E}">
        <p14:creationId xmlns:p14="http://schemas.microsoft.com/office/powerpoint/2010/main" val="352464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88" y="11288"/>
            <a:ext cx="9132711" cy="6846711"/>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401" t="27149" r="24012" b="15820"/>
          <a:stretch/>
        </p:blipFill>
        <p:spPr bwMode="auto">
          <a:xfrm>
            <a:off x="20050" y="11288"/>
            <a:ext cx="457300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صورة 1"/>
          <p:cNvPicPr>
            <a:picLocks noChangeAspect="1"/>
          </p:cNvPicPr>
          <p:nvPr/>
        </p:nvPicPr>
        <p:blipFill rotWithShape="1">
          <a:blip r:embed="rId5"/>
          <a:srcRect l="37231" t="34248" r="16013" b="28808"/>
          <a:stretch/>
        </p:blipFill>
        <p:spPr>
          <a:xfrm>
            <a:off x="4788024" y="2417902"/>
            <a:ext cx="3888432" cy="1728192"/>
          </a:xfrm>
          <a:prstGeom prst="rect">
            <a:avLst/>
          </a:prstGeom>
        </p:spPr>
      </p:pic>
      <mc:AlternateContent xmlns:mc="http://schemas.openxmlformats.org/markup-compatibility/2006" xmlns:p14="http://schemas.microsoft.com/office/powerpoint/2010/main">
        <mc:Choice Requires="p14">
          <p:contentPart p14:bwMode="auto" r:id="rId6">
            <p14:nvContentPartPr>
              <p14:cNvPr id="7" name="حبر 6"/>
              <p14:cNvContentPartPr/>
              <p14:nvPr/>
            </p14:nvContentPartPr>
            <p14:xfrm>
              <a:off x="1533929" y="586898"/>
              <a:ext cx="273240" cy="216360"/>
            </p14:xfrm>
          </p:contentPart>
        </mc:Choice>
        <mc:Fallback xmlns="">
          <p:pic>
            <p:nvPicPr>
              <p:cNvPr id="7" name="حبر 6"/>
              <p:cNvPicPr/>
              <p:nvPr/>
            </p:nvPicPr>
            <p:blipFill>
              <a:blip r:embed="rId7"/>
              <a:stretch>
                <a:fillRect/>
              </a:stretch>
            </p:blipFill>
            <p:spPr>
              <a:xfrm>
                <a:off x="1524569" y="567818"/>
                <a:ext cx="2919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حبر 7"/>
              <p14:cNvContentPartPr/>
              <p14:nvPr/>
            </p14:nvContentPartPr>
            <p14:xfrm>
              <a:off x="1772249" y="405818"/>
              <a:ext cx="3659760" cy="1298160"/>
            </p14:xfrm>
          </p:contentPart>
        </mc:Choice>
        <mc:Fallback xmlns="">
          <p:pic>
            <p:nvPicPr>
              <p:cNvPr id="8" name="حبر 7"/>
              <p:cNvPicPr/>
              <p:nvPr/>
            </p:nvPicPr>
            <p:blipFill>
              <a:blip r:embed="rId9"/>
              <a:stretch>
                <a:fillRect/>
              </a:stretch>
            </p:blipFill>
            <p:spPr>
              <a:xfrm>
                <a:off x="1762890" y="386738"/>
                <a:ext cx="3678478" cy="1336320"/>
              </a:xfrm>
              <a:prstGeom prst="rect">
                <a:avLst/>
              </a:prstGeom>
            </p:spPr>
          </p:pic>
        </mc:Fallback>
      </mc:AlternateContent>
      <p:sp>
        <p:nvSpPr>
          <p:cNvPr id="10" name="مستطيل 9"/>
          <p:cNvSpPr/>
          <p:nvPr/>
        </p:nvSpPr>
        <p:spPr>
          <a:xfrm>
            <a:off x="857884" y="2912666"/>
            <a:ext cx="2897332" cy="369332"/>
          </a:xfrm>
          <a:prstGeom prst="rect">
            <a:avLst/>
          </a:prstGeom>
        </p:spPr>
        <p:txBody>
          <a:bodyPr wrap="none">
            <a:spAutoFit/>
          </a:bodyPr>
          <a:lstStyle/>
          <a:p>
            <a:r>
              <a:rPr lang="en-US" dirty="0"/>
              <a:t>Polystyrene </a:t>
            </a:r>
            <a:r>
              <a:rPr lang="en-US" dirty="0">
                <a:effectLst/>
              </a:rPr>
              <a:t>Microtiter Plate</a:t>
            </a:r>
            <a:endParaRPr lang="ar-SA" dirty="0"/>
          </a:p>
        </p:txBody>
      </p:sp>
    </p:spTree>
    <p:extLst>
      <p:ext uri="{BB962C8B-B14F-4D97-AF65-F5344CB8AC3E}">
        <p14:creationId xmlns:p14="http://schemas.microsoft.com/office/powerpoint/2010/main" val="244764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88" y="11288"/>
            <a:ext cx="9132711" cy="6846711"/>
          </a:xfrm>
          <a:prstGeom prst="rect">
            <a:avLst/>
          </a:prstGeom>
        </p:spPr>
      </p:pic>
      <p:sp>
        <p:nvSpPr>
          <p:cNvPr id="2" name="مربع نص 1"/>
          <p:cNvSpPr txBox="1"/>
          <p:nvPr/>
        </p:nvSpPr>
        <p:spPr>
          <a:xfrm>
            <a:off x="323463" y="227738"/>
            <a:ext cx="7632911" cy="830997"/>
          </a:xfrm>
          <a:prstGeom prst="rect">
            <a:avLst/>
          </a:prstGeom>
          <a:noFill/>
        </p:spPr>
        <p:txBody>
          <a:bodyPr wrap="square" rtlCol="1">
            <a:spAutoFit/>
          </a:bodyPr>
          <a:lstStyle/>
          <a:p>
            <a:pPr algn="l" rtl="0"/>
            <a:r>
              <a:rPr lang="en-US" sz="2400" b="1" dirty="0">
                <a:solidFill>
                  <a:srgbClr val="F13FE9"/>
                </a:solidFill>
              </a:rPr>
              <a:t>Direct ELISA:</a:t>
            </a:r>
          </a:p>
          <a:p>
            <a:pPr algn="l" rtl="0"/>
            <a:endParaRPr lang="ar-SA" sz="2400" b="1" dirty="0">
              <a:solidFill>
                <a:schemeClr val="accent1"/>
              </a:solidFill>
            </a:endParaRPr>
          </a:p>
        </p:txBody>
      </p:sp>
      <p:sp>
        <p:nvSpPr>
          <p:cNvPr id="3" name="مستطيل 2"/>
          <p:cNvSpPr/>
          <p:nvPr/>
        </p:nvSpPr>
        <p:spPr>
          <a:xfrm>
            <a:off x="72007" y="764704"/>
            <a:ext cx="9071991" cy="4985980"/>
          </a:xfrm>
          <a:prstGeom prst="rect">
            <a:avLst/>
          </a:prstGeom>
        </p:spPr>
        <p:txBody>
          <a:bodyPr wrap="square">
            <a:spAutoFit/>
          </a:bodyPr>
          <a:lstStyle/>
          <a:p>
            <a:pPr algn="l" rtl="0"/>
            <a:r>
              <a:rPr lang="en-US" dirty="0"/>
              <a:t>-It is used to detect the presence and the concentration of specific antigen in the sample.</a:t>
            </a:r>
          </a:p>
          <a:p>
            <a:pPr algn="l" rtl="0"/>
            <a:endParaRPr lang="en-US" dirty="0"/>
          </a:p>
          <a:p>
            <a:pPr algn="l" rtl="0"/>
            <a:r>
              <a:rPr lang="en-US" dirty="0"/>
              <a:t>-Test which is considered to be the simplest type of ELISA.</a:t>
            </a:r>
          </a:p>
          <a:p>
            <a:pPr algn="l" rtl="0"/>
            <a:endParaRPr lang="en-US" dirty="0"/>
          </a:p>
          <a:p>
            <a:pPr algn="l" rtl="0"/>
            <a:endParaRPr lang="en-US" dirty="0"/>
          </a:p>
          <a:p>
            <a:pPr algn="l" rtl="0"/>
            <a:r>
              <a:rPr lang="en-US" sz="2400" b="1" dirty="0">
                <a:solidFill>
                  <a:srgbClr val="F13FE9"/>
                </a:solidFill>
              </a:rPr>
              <a:t>Principle: </a:t>
            </a:r>
          </a:p>
          <a:p>
            <a:pPr algn="just" rtl="0"/>
            <a:endParaRPr lang="en-US" sz="2400" b="1" dirty="0">
              <a:solidFill>
                <a:srgbClr val="F13FE9"/>
              </a:solidFill>
            </a:endParaRPr>
          </a:p>
          <a:p>
            <a:pPr algn="just" rtl="0"/>
            <a:r>
              <a:rPr lang="en-US" dirty="0"/>
              <a:t> -The antigen “of interest” is adsorbed or fixed to a microtiter plate , an “enzyme is linked to an antibody” applied to the antigen.  The </a:t>
            </a:r>
            <a:r>
              <a:rPr lang="en-US" u="sng" dirty="0"/>
              <a:t>enzyme-antibody</a:t>
            </a:r>
            <a:r>
              <a:rPr lang="en-US" dirty="0"/>
              <a:t>, will bound to antigen of interest.  </a:t>
            </a:r>
          </a:p>
          <a:p>
            <a:pPr algn="just" rtl="0"/>
            <a:endParaRPr lang="en-US" dirty="0"/>
          </a:p>
          <a:p>
            <a:pPr algn="just" rtl="0"/>
            <a:r>
              <a:rPr lang="en-US" dirty="0"/>
              <a:t>By adding, the enzyme's substrate, the enzyme will convert colorless substrate to colored product. The color produced is  proportional the amount of the antigen of interest. </a:t>
            </a:r>
          </a:p>
          <a:p>
            <a:pPr algn="l" rtl="0"/>
            <a:endParaRPr lang="en-US" dirty="0"/>
          </a:p>
          <a:p>
            <a:pPr algn="l" rtl="0"/>
            <a:endParaRPr lang="en-US" dirty="0"/>
          </a:p>
          <a:p>
            <a:pPr algn="l" rtl="0"/>
            <a:r>
              <a:rPr lang="en-US" dirty="0"/>
              <a:t>-The name “direct ELISA” due to, that (the antibody linked to the enzyme) is </a:t>
            </a:r>
            <a:r>
              <a:rPr lang="en-US" u="sng" dirty="0"/>
              <a:t>directly bind </a:t>
            </a:r>
            <a:r>
              <a:rPr lang="en-US" dirty="0"/>
              <a:t>to the protein of interest “antigen”.</a:t>
            </a:r>
          </a:p>
          <a:p>
            <a:pPr algn="l" rtl="0"/>
            <a:endParaRPr lang="ar-SA" dirty="0"/>
          </a:p>
        </p:txBody>
      </p:sp>
    </p:spTree>
    <p:extLst>
      <p:ext uri="{BB962C8B-B14F-4D97-AF65-F5344CB8AC3E}">
        <p14:creationId xmlns:p14="http://schemas.microsoft.com/office/powerpoint/2010/main" val="167281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88" y="11288"/>
            <a:ext cx="9132711" cy="6846711"/>
          </a:xfrm>
          <a:prstGeom prst="rect">
            <a:avLst/>
          </a:prstGeom>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4" t="1923" r="776" b="1923"/>
          <a:stretch/>
        </p:blipFill>
        <p:spPr bwMode="auto">
          <a:xfrm>
            <a:off x="827584" y="980729"/>
            <a:ext cx="7848872" cy="3600400"/>
          </a:xfrm>
          <a:prstGeom prst="rect">
            <a:avLst/>
          </a:prstGeom>
          <a:noFill/>
          <a:ln w="9525">
            <a:solidFill>
              <a:srgbClr val="F13FE9"/>
            </a:solidFill>
            <a:miter lim="800000"/>
            <a:headEnd/>
            <a:tailEnd/>
          </a:ln>
          <a:extLst>
            <a:ext uri="{909E8E84-426E-40DD-AFC4-6F175D3DCCD1}">
              <a14:hiddenFill xmlns:a14="http://schemas.microsoft.com/office/drawing/2010/main">
                <a:solidFill>
                  <a:schemeClr val="accent1"/>
                </a:solidFill>
              </a14:hiddenFill>
            </a:ext>
          </a:extLst>
        </p:spPr>
      </p:pic>
      <p:sp>
        <p:nvSpPr>
          <p:cNvPr id="4" name="مستطيل 3"/>
          <p:cNvSpPr/>
          <p:nvPr/>
        </p:nvSpPr>
        <p:spPr>
          <a:xfrm>
            <a:off x="3848725" y="4869160"/>
            <a:ext cx="1457835" cy="400110"/>
          </a:xfrm>
          <a:prstGeom prst="rect">
            <a:avLst/>
          </a:prstGeom>
        </p:spPr>
        <p:txBody>
          <a:bodyPr wrap="none">
            <a:spAutoFit/>
          </a:bodyPr>
          <a:lstStyle/>
          <a:p>
            <a:pPr algn="l" rtl="0"/>
            <a:r>
              <a:rPr lang="en-US" sz="2000" b="1" dirty="0">
                <a:solidFill>
                  <a:srgbClr val="F13FE9"/>
                </a:solidFill>
              </a:rPr>
              <a:t>Direct ELISA</a:t>
            </a:r>
          </a:p>
        </p:txBody>
      </p:sp>
    </p:spTree>
    <p:extLst>
      <p:ext uri="{BB962C8B-B14F-4D97-AF65-F5344CB8AC3E}">
        <p14:creationId xmlns:p14="http://schemas.microsoft.com/office/powerpoint/2010/main" val="3718704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88" y="11288"/>
            <a:ext cx="9132711" cy="6846711"/>
          </a:xfrm>
          <a:prstGeom prst="rect">
            <a:avLst/>
          </a:prstGeom>
        </p:spPr>
      </p:pic>
      <p:sp>
        <p:nvSpPr>
          <p:cNvPr id="4" name="مربع نص 3"/>
          <p:cNvSpPr txBox="1"/>
          <p:nvPr/>
        </p:nvSpPr>
        <p:spPr>
          <a:xfrm>
            <a:off x="611560" y="447055"/>
            <a:ext cx="1794851" cy="461665"/>
          </a:xfrm>
          <a:prstGeom prst="rect">
            <a:avLst/>
          </a:prstGeom>
          <a:noFill/>
        </p:spPr>
        <p:txBody>
          <a:bodyPr wrap="none" rtlCol="1">
            <a:spAutoFit/>
          </a:bodyPr>
          <a:lstStyle/>
          <a:p>
            <a:r>
              <a:rPr lang="en-US" sz="2400" b="1" dirty="0">
                <a:solidFill>
                  <a:srgbClr val="F13FE9"/>
                </a:solidFill>
              </a:rPr>
              <a:t>Direct ELISA:</a:t>
            </a:r>
            <a:endParaRPr lang="ar-SA" sz="2400" b="1" dirty="0">
              <a:solidFill>
                <a:srgbClr val="F13FE9"/>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0813" y="1800225"/>
            <a:ext cx="376237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مستطيل 5"/>
          <p:cNvSpPr/>
          <p:nvPr/>
        </p:nvSpPr>
        <p:spPr>
          <a:xfrm>
            <a:off x="3203848" y="2564904"/>
            <a:ext cx="2016224" cy="21602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rPr>
              <a:t>Adding the sample and incubate for 1 or 2 hr.</a:t>
            </a:r>
            <a:endParaRPr lang="ar-SA" dirty="0">
              <a:solidFill>
                <a:schemeClr val="tx1"/>
              </a:solidFill>
            </a:endParaRPr>
          </a:p>
        </p:txBody>
      </p:sp>
      <p:cxnSp>
        <p:nvCxnSpPr>
          <p:cNvPr id="7" name="رابط كسهم مستقيم 6"/>
          <p:cNvCxnSpPr/>
          <p:nvPr/>
        </p:nvCxnSpPr>
        <p:spPr>
          <a:xfrm flipH="1">
            <a:off x="5292080" y="3429000"/>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6588224" y="3212976"/>
            <a:ext cx="2016224" cy="1477328"/>
          </a:xfrm>
          <a:prstGeom prst="rect">
            <a:avLst/>
          </a:prstGeom>
          <a:noFill/>
        </p:spPr>
        <p:txBody>
          <a:bodyPr wrap="square" rtlCol="1">
            <a:spAutoFit/>
          </a:bodyPr>
          <a:lstStyle/>
          <a:p>
            <a:pPr algn="l" rtl="0"/>
            <a:r>
              <a:rPr lang="en-US" b="1" dirty="0" err="1"/>
              <a:t>microtitre</a:t>
            </a:r>
            <a:r>
              <a:rPr lang="en-US" b="1" dirty="0"/>
              <a:t> plate</a:t>
            </a:r>
          </a:p>
          <a:p>
            <a:pPr algn="ctr" rtl="0"/>
            <a:r>
              <a:rPr lang="en-US" dirty="0"/>
              <a:t>solid support used to immobilized antigen or antibody </a:t>
            </a:r>
          </a:p>
          <a:p>
            <a:pPr algn="ctr" rtl="0"/>
            <a:r>
              <a:rPr lang="en-US" dirty="0"/>
              <a:t>of interest.  </a:t>
            </a:r>
            <a:r>
              <a:rPr lang="en-US" b="1" dirty="0"/>
              <a:t>  </a:t>
            </a:r>
            <a:endParaRPr lang="ar-SA" dirty="0"/>
          </a:p>
        </p:txBody>
      </p:sp>
    </p:spTree>
    <p:extLst>
      <p:ext uri="{BB962C8B-B14F-4D97-AF65-F5344CB8AC3E}">
        <p14:creationId xmlns:p14="http://schemas.microsoft.com/office/powerpoint/2010/main" val="167067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down)">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صورة 40"/>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88" y="11288"/>
            <a:ext cx="9132711" cy="6846711"/>
          </a:xfrm>
          <a:prstGeom prst="rect">
            <a:avLst/>
          </a:prstGeom>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150" y="1700808"/>
            <a:ext cx="5337573" cy="4621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مثلث متساوي الساقين 25"/>
          <p:cNvSpPr/>
          <p:nvPr/>
        </p:nvSpPr>
        <p:spPr>
          <a:xfrm rot="19558885">
            <a:off x="1721881" y="3826533"/>
            <a:ext cx="881530" cy="634289"/>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bg1"/>
                </a:solidFill>
              </a:rPr>
              <a:t>Ag</a:t>
            </a:r>
            <a:endParaRPr lang="ar-SA" dirty="0">
              <a:solidFill>
                <a:schemeClr val="bg1"/>
              </a:solidFill>
            </a:endParaRPr>
          </a:p>
        </p:txBody>
      </p:sp>
      <p:sp>
        <p:nvSpPr>
          <p:cNvPr id="27" name="مثلث متساوي الساقين 26"/>
          <p:cNvSpPr/>
          <p:nvPr/>
        </p:nvSpPr>
        <p:spPr>
          <a:xfrm rot="1913259">
            <a:off x="4329547" y="3787061"/>
            <a:ext cx="842210" cy="69615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1600" dirty="0">
              <a:solidFill>
                <a:schemeClr val="bg1"/>
              </a:solidFill>
            </a:endParaRPr>
          </a:p>
          <a:p>
            <a:pPr algn="ctr"/>
            <a:r>
              <a:rPr lang="en-US" sz="1600" dirty="0">
                <a:solidFill>
                  <a:schemeClr val="bg1"/>
                </a:solidFill>
              </a:rPr>
              <a:t>Ag</a:t>
            </a:r>
            <a:endParaRPr lang="ar-SA" sz="1600" dirty="0">
              <a:solidFill>
                <a:schemeClr val="bg1"/>
              </a:solidFill>
            </a:endParaRPr>
          </a:p>
          <a:p>
            <a:pPr algn="ctr"/>
            <a:endParaRPr lang="ar-SA" sz="1600" dirty="0">
              <a:solidFill>
                <a:schemeClr val="bg1"/>
              </a:solidFill>
            </a:endParaRPr>
          </a:p>
        </p:txBody>
      </p:sp>
      <p:sp>
        <p:nvSpPr>
          <p:cNvPr id="29" name="مستطيل 28"/>
          <p:cNvSpPr/>
          <p:nvPr/>
        </p:nvSpPr>
        <p:spPr>
          <a:xfrm>
            <a:off x="1979712" y="4691487"/>
            <a:ext cx="174734" cy="393697"/>
          </a:xfrm>
          <a:prstGeom prst="rect">
            <a:avLst/>
          </a:prstGeom>
          <a:solidFill>
            <a:srgbClr val="F69C9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0" name="مستطيل 29"/>
          <p:cNvSpPr/>
          <p:nvPr/>
        </p:nvSpPr>
        <p:spPr>
          <a:xfrm>
            <a:off x="1979712" y="3467351"/>
            <a:ext cx="174734" cy="393697"/>
          </a:xfrm>
          <a:prstGeom prst="rect">
            <a:avLst/>
          </a:prstGeom>
          <a:solidFill>
            <a:srgbClr val="F69C9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1" name="مستطيل 30"/>
          <p:cNvSpPr/>
          <p:nvPr/>
        </p:nvSpPr>
        <p:spPr>
          <a:xfrm>
            <a:off x="4685298" y="4653136"/>
            <a:ext cx="174734" cy="393697"/>
          </a:xfrm>
          <a:prstGeom prst="rect">
            <a:avLst/>
          </a:prstGeom>
          <a:solidFill>
            <a:srgbClr val="F69C9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2" name="مستطيل 31"/>
          <p:cNvSpPr/>
          <p:nvPr/>
        </p:nvSpPr>
        <p:spPr>
          <a:xfrm>
            <a:off x="4685298" y="5085184"/>
            <a:ext cx="174734" cy="393697"/>
          </a:xfrm>
          <a:prstGeom prst="rect">
            <a:avLst/>
          </a:prstGeom>
          <a:solidFill>
            <a:srgbClr val="F69C9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pic>
        <p:nvPicPr>
          <p:cNvPr id="4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024245">
            <a:off x="3343089" y="4339939"/>
            <a:ext cx="952084" cy="102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مستطيل 32"/>
          <p:cNvSpPr/>
          <p:nvPr/>
        </p:nvSpPr>
        <p:spPr>
          <a:xfrm>
            <a:off x="4685298" y="5483575"/>
            <a:ext cx="174734" cy="393697"/>
          </a:xfrm>
          <a:prstGeom prst="rect">
            <a:avLst/>
          </a:prstGeom>
          <a:solidFill>
            <a:srgbClr val="F69C9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8" name="مثلث متساوي الساقين 27"/>
          <p:cNvSpPr/>
          <p:nvPr/>
        </p:nvSpPr>
        <p:spPr>
          <a:xfrm>
            <a:off x="2958329" y="5301208"/>
            <a:ext cx="975608" cy="614887"/>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tx1"/>
                </a:solidFill>
              </a:rPr>
              <a:t>Ag</a:t>
            </a:r>
            <a:endParaRPr lang="ar-SA" sz="2000" b="1" dirty="0">
              <a:solidFill>
                <a:schemeClr val="tx1"/>
              </a:solidFill>
            </a:endParaRPr>
          </a:p>
        </p:txBody>
      </p:sp>
      <p:sp>
        <p:nvSpPr>
          <p:cNvPr id="34" name="مستطيل 33"/>
          <p:cNvSpPr/>
          <p:nvPr/>
        </p:nvSpPr>
        <p:spPr>
          <a:xfrm>
            <a:off x="1979712" y="5517232"/>
            <a:ext cx="174734" cy="393697"/>
          </a:xfrm>
          <a:prstGeom prst="rect">
            <a:avLst/>
          </a:prstGeom>
          <a:solidFill>
            <a:srgbClr val="F69C9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5" name="مستطيل 34"/>
          <p:cNvSpPr/>
          <p:nvPr/>
        </p:nvSpPr>
        <p:spPr>
          <a:xfrm>
            <a:off x="1979712" y="5123535"/>
            <a:ext cx="174734" cy="393697"/>
          </a:xfrm>
          <a:prstGeom prst="rect">
            <a:avLst/>
          </a:prstGeom>
          <a:solidFill>
            <a:srgbClr val="F69C9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6" name="مستطيل 35"/>
          <p:cNvSpPr/>
          <p:nvPr/>
        </p:nvSpPr>
        <p:spPr>
          <a:xfrm>
            <a:off x="1979712" y="3035303"/>
            <a:ext cx="174734" cy="393697"/>
          </a:xfrm>
          <a:prstGeom prst="rect">
            <a:avLst/>
          </a:prstGeom>
          <a:solidFill>
            <a:srgbClr val="F69C9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7" name="مستطيل 36"/>
          <p:cNvSpPr/>
          <p:nvPr/>
        </p:nvSpPr>
        <p:spPr>
          <a:xfrm>
            <a:off x="4685298" y="3035303"/>
            <a:ext cx="174734" cy="393697"/>
          </a:xfrm>
          <a:prstGeom prst="rect">
            <a:avLst/>
          </a:prstGeom>
          <a:solidFill>
            <a:srgbClr val="F69C9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8" name="مستطيل 37"/>
          <p:cNvSpPr/>
          <p:nvPr/>
        </p:nvSpPr>
        <p:spPr>
          <a:xfrm>
            <a:off x="4685298" y="3429000"/>
            <a:ext cx="174734" cy="393697"/>
          </a:xfrm>
          <a:prstGeom prst="rect">
            <a:avLst/>
          </a:prstGeom>
          <a:solidFill>
            <a:srgbClr val="F69C9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39" name="مستطيل 38"/>
          <p:cNvSpPr/>
          <p:nvPr/>
        </p:nvSpPr>
        <p:spPr>
          <a:xfrm>
            <a:off x="4082444" y="5680424"/>
            <a:ext cx="489556" cy="196848"/>
          </a:xfrm>
          <a:prstGeom prst="rect">
            <a:avLst/>
          </a:prstGeom>
          <a:solidFill>
            <a:srgbClr val="F69C9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40" name="مستطيل 39"/>
          <p:cNvSpPr/>
          <p:nvPr/>
        </p:nvSpPr>
        <p:spPr>
          <a:xfrm>
            <a:off x="2354252" y="5680424"/>
            <a:ext cx="489556" cy="196848"/>
          </a:xfrm>
          <a:prstGeom prst="rect">
            <a:avLst/>
          </a:prstGeom>
          <a:solidFill>
            <a:srgbClr val="F69C9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42" name="شكل بيضاوي 41"/>
          <p:cNvSpPr/>
          <p:nvPr/>
        </p:nvSpPr>
        <p:spPr>
          <a:xfrm>
            <a:off x="3511807" y="4135137"/>
            <a:ext cx="307324" cy="37962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سداسي 43"/>
          <p:cNvSpPr/>
          <p:nvPr/>
        </p:nvSpPr>
        <p:spPr>
          <a:xfrm>
            <a:off x="2584535" y="3742481"/>
            <a:ext cx="478954" cy="262583"/>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45" name="رابط منحني 44"/>
          <p:cNvCxnSpPr/>
          <p:nvPr/>
        </p:nvCxnSpPr>
        <p:spPr>
          <a:xfrm flipV="1">
            <a:off x="2915816" y="3539358"/>
            <a:ext cx="1124390" cy="609722"/>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سداسي 45"/>
          <p:cNvSpPr/>
          <p:nvPr/>
        </p:nvSpPr>
        <p:spPr>
          <a:xfrm>
            <a:off x="3779912" y="3140968"/>
            <a:ext cx="547773" cy="360040"/>
          </a:xfrm>
          <a:prstGeom prst="hexag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مثلث متساوي الساقين 47"/>
          <p:cNvSpPr/>
          <p:nvPr/>
        </p:nvSpPr>
        <p:spPr>
          <a:xfrm>
            <a:off x="4205298" y="213591"/>
            <a:ext cx="963736" cy="51865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tx1"/>
                </a:solidFill>
              </a:rPr>
              <a:t>Ag</a:t>
            </a:r>
            <a:endParaRPr lang="ar-SA" sz="2000" b="1" dirty="0">
              <a:solidFill>
                <a:schemeClr val="tx1"/>
              </a:solidFill>
            </a:endParaRPr>
          </a:p>
        </p:txBody>
      </p:sp>
      <p:sp>
        <p:nvSpPr>
          <p:cNvPr id="49" name="مربع نص 48"/>
          <p:cNvSpPr txBox="1"/>
          <p:nvPr/>
        </p:nvSpPr>
        <p:spPr>
          <a:xfrm>
            <a:off x="5268036" y="336368"/>
            <a:ext cx="2823338" cy="369332"/>
          </a:xfrm>
          <a:prstGeom prst="rect">
            <a:avLst/>
          </a:prstGeom>
          <a:noFill/>
        </p:spPr>
        <p:txBody>
          <a:bodyPr wrap="none" rtlCol="1">
            <a:spAutoFit/>
          </a:bodyPr>
          <a:lstStyle/>
          <a:p>
            <a:r>
              <a:rPr lang="en-US" dirty="0"/>
              <a:t>Antigen under investigation </a:t>
            </a:r>
            <a:endParaRPr lang="ar-SA" dirty="0"/>
          </a:p>
        </p:txBody>
      </p:sp>
      <p:sp>
        <p:nvSpPr>
          <p:cNvPr id="50" name="مثلث متساوي الساقين 49"/>
          <p:cNvSpPr/>
          <p:nvPr/>
        </p:nvSpPr>
        <p:spPr>
          <a:xfrm>
            <a:off x="4331932" y="933096"/>
            <a:ext cx="835899" cy="66522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1600" dirty="0">
              <a:solidFill>
                <a:schemeClr val="bg1"/>
              </a:solidFill>
            </a:endParaRPr>
          </a:p>
          <a:p>
            <a:pPr algn="ctr"/>
            <a:r>
              <a:rPr lang="en-US" sz="1600" dirty="0">
                <a:solidFill>
                  <a:schemeClr val="bg1"/>
                </a:solidFill>
              </a:rPr>
              <a:t>Ag</a:t>
            </a:r>
            <a:endParaRPr lang="ar-SA" sz="1600" dirty="0">
              <a:solidFill>
                <a:schemeClr val="bg1"/>
              </a:solidFill>
            </a:endParaRPr>
          </a:p>
          <a:p>
            <a:pPr algn="ctr"/>
            <a:endParaRPr lang="ar-SA" sz="1600" dirty="0">
              <a:solidFill>
                <a:schemeClr val="bg1"/>
              </a:solidFill>
            </a:endParaRPr>
          </a:p>
        </p:txBody>
      </p:sp>
      <p:sp>
        <p:nvSpPr>
          <p:cNvPr id="51" name="مثلث متساوي الساقين 50"/>
          <p:cNvSpPr/>
          <p:nvPr/>
        </p:nvSpPr>
        <p:spPr>
          <a:xfrm>
            <a:off x="3378394" y="933096"/>
            <a:ext cx="881530" cy="634289"/>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bg1"/>
                </a:solidFill>
              </a:rPr>
              <a:t>Ag</a:t>
            </a:r>
            <a:endParaRPr lang="ar-SA" dirty="0">
              <a:solidFill>
                <a:schemeClr val="bg1"/>
              </a:solidFill>
            </a:endParaRPr>
          </a:p>
        </p:txBody>
      </p:sp>
      <p:sp>
        <p:nvSpPr>
          <p:cNvPr id="52" name="مربع نص 51"/>
          <p:cNvSpPr txBox="1"/>
          <p:nvPr/>
        </p:nvSpPr>
        <p:spPr>
          <a:xfrm>
            <a:off x="5292080" y="1196752"/>
            <a:ext cx="2056846" cy="369332"/>
          </a:xfrm>
          <a:prstGeom prst="rect">
            <a:avLst/>
          </a:prstGeom>
          <a:noFill/>
        </p:spPr>
        <p:txBody>
          <a:bodyPr wrap="none" rtlCol="1">
            <a:spAutoFit/>
          </a:bodyPr>
          <a:lstStyle/>
          <a:p>
            <a:r>
              <a:rPr lang="en-US" dirty="0"/>
              <a:t>Untargeted antigen.</a:t>
            </a:r>
            <a:endParaRPr lang="ar-SA" dirty="0"/>
          </a:p>
        </p:txBody>
      </p:sp>
      <p:sp>
        <p:nvSpPr>
          <p:cNvPr id="62" name="مستطيل 61"/>
          <p:cNvSpPr/>
          <p:nvPr/>
        </p:nvSpPr>
        <p:spPr>
          <a:xfrm>
            <a:off x="3241036" y="181256"/>
            <a:ext cx="4714875" cy="1503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a:p>
        </p:txBody>
      </p:sp>
      <p:sp>
        <p:nvSpPr>
          <p:cNvPr id="63" name="مربع نص 55"/>
          <p:cNvSpPr txBox="1"/>
          <p:nvPr/>
        </p:nvSpPr>
        <p:spPr>
          <a:xfrm>
            <a:off x="1172841" y="268382"/>
            <a:ext cx="6783070" cy="928370"/>
          </a:xfrm>
          <a:prstGeom prst="rect">
            <a:avLst/>
          </a:prstGeom>
          <a:noFill/>
        </p:spPr>
        <p:txBody>
          <a:bodyPr wrap="square" rtlCol="1">
            <a:spAutoFit/>
          </a:bodyPr>
          <a:lstStyle/>
          <a:p>
            <a:pPr algn="l" rtl="0">
              <a:spcAft>
                <a:spcPts val="0"/>
              </a:spcAft>
            </a:pPr>
            <a:r>
              <a:rPr lang="en-US" sz="1800" kern="1200" dirty="0">
                <a:solidFill>
                  <a:srgbClr val="000000"/>
                </a:solidFill>
                <a:effectLst/>
                <a:latin typeface="Calibri"/>
                <a:ea typeface="Times New Roman"/>
                <a:cs typeface="Arial"/>
              </a:rPr>
              <a:t>Note that we should add the blocking buffer, which contains a non –reactive protein, To block all unbound sites in the well to prevent false positive results  or non specific binding.</a:t>
            </a:r>
            <a:endParaRPr lang="en-US" sz="1200" dirty="0">
              <a:effectLst/>
              <a:latin typeface="Times New Roman"/>
              <a:ea typeface="Times New Roman"/>
            </a:endParaRPr>
          </a:p>
        </p:txBody>
      </p:sp>
      <p:sp>
        <p:nvSpPr>
          <p:cNvPr id="64" name="مستطيل 63"/>
          <p:cNvSpPr/>
          <p:nvPr/>
        </p:nvSpPr>
        <p:spPr>
          <a:xfrm>
            <a:off x="661031" y="533177"/>
            <a:ext cx="174625" cy="393065"/>
          </a:xfrm>
          <a:prstGeom prst="rect">
            <a:avLst/>
          </a:prstGeom>
          <a:solidFill>
            <a:srgbClr val="F69C9E"/>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a:p>
        </p:txBody>
      </p:sp>
      <p:sp>
        <p:nvSpPr>
          <p:cNvPr id="65" name="مستطيل 64"/>
          <p:cNvSpPr/>
          <p:nvPr/>
        </p:nvSpPr>
        <p:spPr>
          <a:xfrm>
            <a:off x="228936" y="224870"/>
            <a:ext cx="7622540" cy="1221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a:p>
        </p:txBody>
      </p:sp>
      <p:sp>
        <p:nvSpPr>
          <p:cNvPr id="66" name="مربع نص 2"/>
          <p:cNvSpPr txBox="1"/>
          <p:nvPr/>
        </p:nvSpPr>
        <p:spPr>
          <a:xfrm>
            <a:off x="1480185" y="283491"/>
            <a:ext cx="6924040" cy="649605"/>
          </a:xfrm>
          <a:prstGeom prst="rect">
            <a:avLst/>
          </a:prstGeom>
          <a:noFill/>
        </p:spPr>
        <p:txBody>
          <a:bodyPr wrap="square" rtlCol="1">
            <a:spAutoFit/>
          </a:bodyPr>
          <a:lstStyle/>
          <a:p>
            <a:pPr>
              <a:spcAft>
                <a:spcPts val="0"/>
              </a:spcAft>
            </a:pPr>
            <a:r>
              <a:rPr lang="en-US" sz="1800" kern="1200">
                <a:solidFill>
                  <a:srgbClr val="000000"/>
                </a:solidFill>
                <a:effectLst/>
                <a:latin typeface="Calibri"/>
                <a:ea typeface="Times New Roman"/>
                <a:cs typeface="Arial"/>
              </a:rPr>
              <a:t>directly enzyme linked antibodies added to react with target antigens (fixed to microtiter plate). </a:t>
            </a:r>
            <a:endParaRPr lang="en-US" sz="1200">
              <a:effectLst/>
              <a:latin typeface="Times New Roman"/>
              <a:ea typeface="Times New Roman"/>
            </a:endParaRPr>
          </a:p>
        </p:txBody>
      </p:sp>
      <p:pic>
        <p:nvPicPr>
          <p:cNvPr id="67" name="Picture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65" y="284761"/>
            <a:ext cx="951865" cy="1019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شكل بيضاوي 67"/>
          <p:cNvSpPr/>
          <p:nvPr/>
        </p:nvSpPr>
        <p:spPr>
          <a:xfrm rot="10800000">
            <a:off x="608330" y="1163601"/>
            <a:ext cx="346075" cy="31369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a:p>
        </p:txBody>
      </p:sp>
      <p:sp>
        <p:nvSpPr>
          <p:cNvPr id="69" name="مستطيل 68"/>
          <p:cNvSpPr/>
          <p:nvPr/>
        </p:nvSpPr>
        <p:spPr>
          <a:xfrm>
            <a:off x="144098" y="222964"/>
            <a:ext cx="8260127" cy="134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a:p>
        </p:txBody>
      </p:sp>
      <p:sp>
        <p:nvSpPr>
          <p:cNvPr id="70" name="سداسي 69"/>
          <p:cNvSpPr/>
          <p:nvPr/>
        </p:nvSpPr>
        <p:spPr>
          <a:xfrm>
            <a:off x="397714" y="614498"/>
            <a:ext cx="478790" cy="262255"/>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a:p>
        </p:txBody>
      </p:sp>
      <p:sp>
        <p:nvSpPr>
          <p:cNvPr id="71" name="مربع نص 4"/>
          <p:cNvSpPr txBox="1"/>
          <p:nvPr/>
        </p:nvSpPr>
        <p:spPr>
          <a:xfrm>
            <a:off x="1172841" y="336368"/>
            <a:ext cx="6918533" cy="1200329"/>
          </a:xfrm>
          <a:prstGeom prst="rect">
            <a:avLst/>
          </a:prstGeom>
          <a:noFill/>
        </p:spPr>
        <p:txBody>
          <a:bodyPr wrap="square" rtlCol="1">
            <a:spAutoFit/>
          </a:bodyPr>
          <a:lstStyle/>
          <a:p>
            <a:pPr algn="l" rtl="0">
              <a:spcAft>
                <a:spcPts val="0"/>
              </a:spcAft>
            </a:pPr>
            <a:r>
              <a:rPr lang="en-US" sz="1800" kern="1200" dirty="0">
                <a:solidFill>
                  <a:srgbClr val="000000"/>
                </a:solidFill>
                <a:effectLst/>
                <a:latin typeface="Calibri"/>
                <a:ea typeface="Times New Roman"/>
                <a:cs typeface="Arial"/>
              </a:rPr>
              <a:t>The substrate is added.</a:t>
            </a:r>
            <a:endParaRPr lang="en-US" sz="1200" dirty="0">
              <a:effectLst/>
              <a:latin typeface="Times New Roman"/>
              <a:ea typeface="Times New Roman"/>
            </a:endParaRPr>
          </a:p>
          <a:p>
            <a:pPr algn="l" rtl="0">
              <a:spcAft>
                <a:spcPts val="0"/>
              </a:spcAft>
            </a:pPr>
            <a:r>
              <a:rPr lang="en-US" sz="1800" kern="1200" dirty="0">
                <a:solidFill>
                  <a:srgbClr val="000000"/>
                </a:solidFill>
                <a:effectLst/>
                <a:latin typeface="Calibri"/>
                <a:ea typeface="Times New Roman"/>
                <a:cs typeface="Arial"/>
              </a:rPr>
              <a:t>The color or the signal produced as a result of the reaction between </a:t>
            </a:r>
            <a:endParaRPr lang="en-US" sz="1200" dirty="0">
              <a:effectLst/>
              <a:latin typeface="Times New Roman"/>
              <a:ea typeface="Times New Roman"/>
            </a:endParaRPr>
          </a:p>
          <a:p>
            <a:pPr algn="l" rtl="0">
              <a:spcAft>
                <a:spcPts val="0"/>
              </a:spcAft>
            </a:pPr>
            <a:r>
              <a:rPr lang="en-US" sz="1800" kern="1200" dirty="0">
                <a:solidFill>
                  <a:srgbClr val="000000"/>
                </a:solidFill>
                <a:effectLst/>
                <a:latin typeface="Calibri"/>
                <a:ea typeface="Times New Roman"/>
                <a:cs typeface="Arial"/>
              </a:rPr>
              <a:t>the substrate and the enzyme conjugated with the antibody.</a:t>
            </a:r>
            <a:endParaRPr lang="en-US" sz="1200" dirty="0">
              <a:effectLst/>
              <a:latin typeface="Times New Roman"/>
              <a:ea typeface="Times New Roman"/>
            </a:endParaRPr>
          </a:p>
          <a:p>
            <a:pPr algn="l" rtl="0">
              <a:spcAft>
                <a:spcPts val="0"/>
              </a:spcAft>
            </a:pPr>
            <a:r>
              <a:rPr lang="en-US" sz="1800" kern="1200" dirty="0">
                <a:solidFill>
                  <a:srgbClr val="000000"/>
                </a:solidFill>
                <a:effectLst/>
                <a:latin typeface="Calibri"/>
                <a:ea typeface="Times New Roman"/>
                <a:cs typeface="Arial"/>
              </a:rPr>
              <a:t> the color produced is  proportional to </a:t>
            </a:r>
            <a:r>
              <a:rPr lang="en-US" sz="1800" kern="1200" dirty="0">
                <a:effectLst/>
                <a:latin typeface="Calibri"/>
                <a:ea typeface="Times New Roman"/>
                <a:cs typeface="Arial"/>
              </a:rPr>
              <a:t>antigen of </a:t>
            </a:r>
            <a:r>
              <a:rPr lang="en-US" dirty="0">
                <a:latin typeface="Calibri"/>
                <a:ea typeface="Times New Roman"/>
                <a:cs typeface="Arial"/>
              </a:rPr>
              <a:t> </a:t>
            </a:r>
            <a:r>
              <a:rPr lang="en-US" dirty="0" err="1">
                <a:latin typeface="Calibri"/>
                <a:ea typeface="Times New Roman"/>
                <a:cs typeface="Arial"/>
              </a:rPr>
              <a:t>intrest</a:t>
            </a:r>
            <a:r>
              <a:rPr lang="en-US" dirty="0">
                <a:latin typeface="Calibri"/>
                <a:ea typeface="Times New Roman"/>
                <a:cs typeface="Arial"/>
              </a:rPr>
              <a:t> </a:t>
            </a:r>
            <a:r>
              <a:rPr lang="en-US" sz="1800" kern="1200" dirty="0">
                <a:solidFill>
                  <a:srgbClr val="000000"/>
                </a:solidFill>
                <a:effectLst/>
                <a:latin typeface="Calibri"/>
                <a:ea typeface="Times New Roman"/>
                <a:cs typeface="Arial"/>
              </a:rPr>
              <a:t>in the sample.</a:t>
            </a:r>
            <a:endParaRPr lang="en-US" sz="1200" dirty="0">
              <a:effectLst/>
              <a:latin typeface="Times New Roman"/>
              <a:ea typeface="Times New Roman"/>
            </a:endParaRPr>
          </a:p>
        </p:txBody>
      </p:sp>
    </p:spTree>
    <p:extLst>
      <p:ext uri="{BB962C8B-B14F-4D97-AF65-F5344CB8AC3E}">
        <p14:creationId xmlns:p14="http://schemas.microsoft.com/office/powerpoint/2010/main" val="119214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6"/>
                                        </p:tgtEl>
                                        <p:attrNameLst>
                                          <p:attrName>style.visibility</p:attrName>
                                        </p:attrNameLst>
                                      </p:cBhvr>
                                      <p:to>
                                        <p:strVal val="visible"/>
                                      </p:to>
                                    </p:set>
                                    <p:animEffect transition="in" filter="fade">
                                      <p:cBhvr>
                                        <p:cTn id="92" dur="500"/>
                                        <p:tgtEl>
                                          <p:spTgt spid="66"/>
                                        </p:tgtEl>
                                      </p:cBhvr>
                                    </p:animEffect>
                                  </p:childTnLst>
                                </p:cTn>
                              </p:par>
                              <p:par>
                                <p:cTn id="93" presetID="10" presetClass="entr" presetSubtype="0" fill="hold" nodeType="with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fade">
                                      <p:cBhvr>
                                        <p:cTn id="95" dur="500"/>
                                        <p:tgtEl>
                                          <p:spTgt spid="6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childTnLst>
                                </p:cTn>
                              </p:par>
                              <p:par>
                                <p:cTn id="102" presetID="10"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fade">
                                      <p:cBhvr>
                                        <p:cTn id="109" dur="500"/>
                                        <p:tgtEl>
                                          <p:spTgt spid="69"/>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70"/>
                                        </p:tgtEl>
                                        <p:attrNameLst>
                                          <p:attrName>style.visibility</p:attrName>
                                        </p:attrNameLst>
                                      </p:cBhvr>
                                      <p:to>
                                        <p:strVal val="visible"/>
                                      </p:to>
                                    </p:set>
                                    <p:animEffect transition="in" filter="fade">
                                      <p:cBhvr>
                                        <p:cTn id="114" dur="500"/>
                                        <p:tgtEl>
                                          <p:spTgt spid="7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1"/>
                                        </p:tgtEl>
                                        <p:attrNameLst>
                                          <p:attrName>style.visibility</p:attrName>
                                        </p:attrNameLst>
                                      </p:cBhvr>
                                      <p:to>
                                        <p:strVal val="visible"/>
                                      </p:to>
                                    </p:set>
                                    <p:animEffect transition="in" filter="fade">
                                      <p:cBhvr>
                                        <p:cTn id="117" dur="500"/>
                                        <p:tgtEl>
                                          <p:spTgt spid="7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fade">
                                      <p:cBhvr>
                                        <p:cTn id="120" dur="500"/>
                                        <p:tgtEl>
                                          <p:spTgt spid="44"/>
                                        </p:tgtEl>
                                      </p:cBhvr>
                                    </p:animEffect>
                                  </p:childTnLst>
                                </p:cTn>
                              </p:par>
                              <p:par>
                                <p:cTn id="121" presetID="10" presetClass="entr" presetSubtype="0" fill="hold"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fade">
                                      <p:cBhvr>
                                        <p:cTn id="123" dur="500"/>
                                        <p:tgtEl>
                                          <p:spTgt spid="4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P spid="31" grpId="0" animBg="1"/>
      <p:bldP spid="32" grpId="0" animBg="1"/>
      <p:bldP spid="33" grpId="0" animBg="1"/>
      <p:bldP spid="28" grpId="0" animBg="1"/>
      <p:bldP spid="34" grpId="0" animBg="1"/>
      <p:bldP spid="35" grpId="0" animBg="1"/>
      <p:bldP spid="36" grpId="0" animBg="1"/>
      <p:bldP spid="37" grpId="0" animBg="1"/>
      <p:bldP spid="38" grpId="0" animBg="1"/>
      <p:bldP spid="39" grpId="0" animBg="1"/>
      <p:bldP spid="40" grpId="0" animBg="1"/>
      <p:bldP spid="42" grpId="0" animBg="1"/>
      <p:bldP spid="44" grpId="0" animBg="1"/>
      <p:bldP spid="46" grpId="0" animBg="1"/>
      <p:bldP spid="48" grpId="0" animBg="1"/>
      <p:bldP spid="49" grpId="0"/>
      <p:bldP spid="50" grpId="0" animBg="1"/>
      <p:bldP spid="51" grpId="0" animBg="1"/>
      <p:bldP spid="52" grpId="0"/>
      <p:bldP spid="62" grpId="0" animBg="1"/>
      <p:bldP spid="63" grpId="0"/>
      <p:bldP spid="64" grpId="0" animBg="1"/>
      <p:bldP spid="65" grpId="0" animBg="1"/>
      <p:bldP spid="66" grpId="0"/>
      <p:bldP spid="68" grpId="0" animBg="1"/>
      <p:bldP spid="69" grpId="0" animBg="1"/>
      <p:bldP spid="70" grpId="0" animBg="1"/>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88" y="11288"/>
            <a:ext cx="9132711" cy="6846711"/>
          </a:xfrm>
          <a:prstGeom prst="rect">
            <a:avLst/>
          </a:prstGeom>
        </p:spPr>
      </p:pic>
      <p:sp>
        <p:nvSpPr>
          <p:cNvPr id="2" name="مستطيل 1"/>
          <p:cNvSpPr/>
          <p:nvPr/>
        </p:nvSpPr>
        <p:spPr>
          <a:xfrm>
            <a:off x="11289" y="11288"/>
            <a:ext cx="9132710" cy="6924973"/>
          </a:xfrm>
          <a:prstGeom prst="rect">
            <a:avLst/>
          </a:prstGeom>
        </p:spPr>
        <p:txBody>
          <a:bodyPr wrap="square">
            <a:spAutoFit/>
          </a:bodyPr>
          <a:lstStyle/>
          <a:p>
            <a:pPr algn="l" rtl="0"/>
            <a:r>
              <a:rPr lang="en-US" sz="2400" b="1" dirty="0">
                <a:solidFill>
                  <a:srgbClr val="F13FE9"/>
                </a:solidFill>
              </a:rPr>
              <a:t>Indirect ELISA:</a:t>
            </a:r>
            <a:endParaRPr lang="ar-SA" sz="2400" b="1" dirty="0">
              <a:solidFill>
                <a:srgbClr val="F13FE9"/>
              </a:solidFill>
            </a:endParaRPr>
          </a:p>
          <a:p>
            <a:pPr algn="l" rtl="0"/>
            <a:endParaRPr lang="en-US" dirty="0"/>
          </a:p>
          <a:p>
            <a:pPr algn="l" rtl="0"/>
            <a:r>
              <a:rPr lang="en-US" dirty="0"/>
              <a:t>-Is used to detect the presence and the concentration of  specific antibody.</a:t>
            </a:r>
          </a:p>
          <a:p>
            <a:pPr algn="l" rtl="0"/>
            <a:endParaRPr lang="en-US" dirty="0"/>
          </a:p>
          <a:p>
            <a:pPr algn="l" rtl="0"/>
            <a:endParaRPr lang="en-US" dirty="0"/>
          </a:p>
          <a:p>
            <a:pPr algn="l" rtl="0"/>
            <a:endParaRPr lang="en-US" dirty="0"/>
          </a:p>
          <a:p>
            <a:pPr algn="l" rtl="0"/>
            <a:r>
              <a:rPr lang="en-US" sz="2400" b="1" dirty="0">
                <a:solidFill>
                  <a:srgbClr val="F13FE9"/>
                </a:solidFill>
              </a:rPr>
              <a:t>Principle</a:t>
            </a:r>
            <a:r>
              <a:rPr lang="en-US" b="1" dirty="0">
                <a:solidFill>
                  <a:srgbClr val="F13FE9"/>
                </a:solidFill>
              </a:rPr>
              <a:t>: </a:t>
            </a:r>
          </a:p>
          <a:p>
            <a:pPr algn="l" rtl="0"/>
            <a:endParaRPr lang="en-US" dirty="0"/>
          </a:p>
          <a:p>
            <a:pPr algn="just" rtl="0"/>
            <a:r>
              <a:rPr lang="en-US" dirty="0"/>
              <a:t>This method differs than direct ELISA, in that one more labeled secondary antibody is added in the reaction. The primary antibody added to the fixed antigen. Then labeled secondary antibody added that recognizes the primary antibody. The color or the signal produced as a result of addition of substrate is proportional to antibodies in the sample.</a:t>
            </a:r>
          </a:p>
          <a:p>
            <a:pPr algn="l" rtl="0"/>
            <a:r>
              <a:rPr lang="en-US" dirty="0"/>
              <a:t> “antibody of interest “in the sample. </a:t>
            </a:r>
          </a:p>
          <a:p>
            <a:pPr algn="l" rtl="0"/>
            <a:endParaRPr lang="en-US" dirty="0"/>
          </a:p>
          <a:p>
            <a:pPr algn="l" rtl="0"/>
            <a:endParaRPr lang="en-US" dirty="0"/>
          </a:p>
          <a:p>
            <a:pPr algn="l" rtl="0"/>
            <a:endParaRPr lang="en-US" dirty="0"/>
          </a:p>
          <a:p>
            <a:pPr algn="l" rtl="0"/>
            <a:r>
              <a:rPr lang="en-US" dirty="0"/>
              <a:t>Do not forget:</a:t>
            </a:r>
          </a:p>
          <a:p>
            <a:pPr algn="l" rtl="0"/>
            <a:r>
              <a:rPr lang="en-US" dirty="0"/>
              <a:t> 1. The primary antibody  [1ry antibody]: is not linked to an enzyme. </a:t>
            </a:r>
            <a:r>
              <a:rPr lang="en-US" u="sng" dirty="0"/>
              <a:t>And it is the antibody of interest in this case</a:t>
            </a:r>
            <a:r>
              <a:rPr lang="en-US" dirty="0"/>
              <a:t>.  it is specific to the antigen.</a:t>
            </a:r>
          </a:p>
          <a:p>
            <a:pPr algn="l" rtl="0"/>
            <a:endParaRPr lang="en-US" dirty="0"/>
          </a:p>
          <a:p>
            <a:pPr algn="l" rtl="0"/>
            <a:r>
              <a:rPr lang="en-US" dirty="0"/>
              <a:t>2. The secondary antibody [2ry antibody]: is conjugated with an enzyme , and it is specific to 1ry antibody.</a:t>
            </a:r>
          </a:p>
          <a:p>
            <a:pPr algn="l" rtl="0"/>
            <a:endParaRPr lang="en-US" dirty="0"/>
          </a:p>
          <a:p>
            <a:pPr algn="l" rtl="0"/>
            <a:endParaRPr lang="ar-SA" dirty="0"/>
          </a:p>
        </p:txBody>
      </p:sp>
    </p:spTree>
    <p:extLst>
      <p:ext uri="{BB962C8B-B14F-4D97-AF65-F5344CB8AC3E}">
        <p14:creationId xmlns:p14="http://schemas.microsoft.com/office/powerpoint/2010/main" val="2382225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88" y="11288"/>
            <a:ext cx="9132711" cy="6846711"/>
          </a:xfrm>
          <a:prstGeom prst="rect">
            <a:avLst/>
          </a:prstGeom>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133" y="764704"/>
            <a:ext cx="7005019" cy="3265932"/>
          </a:xfrm>
          <a:prstGeom prst="rect">
            <a:avLst/>
          </a:prstGeom>
          <a:noFill/>
          <a:ln w="9525">
            <a:solidFill>
              <a:srgbClr val="F13FE9"/>
            </a:solidFill>
            <a:miter lim="800000"/>
            <a:headEnd/>
            <a:tailEnd/>
          </a:ln>
          <a:extLst>
            <a:ext uri="{909E8E84-426E-40DD-AFC4-6F175D3DCCD1}">
              <a14:hiddenFill xmlns:a14="http://schemas.microsoft.com/office/drawing/2010/main">
                <a:solidFill>
                  <a:schemeClr val="accent1"/>
                </a:solidFill>
              </a14:hiddenFill>
            </a:ext>
          </a:extLst>
        </p:spPr>
      </p:pic>
      <p:sp>
        <p:nvSpPr>
          <p:cNvPr id="3" name="مربع نص 2"/>
          <p:cNvSpPr txBox="1"/>
          <p:nvPr/>
        </p:nvSpPr>
        <p:spPr>
          <a:xfrm>
            <a:off x="971600" y="4293096"/>
            <a:ext cx="7416824" cy="2062103"/>
          </a:xfrm>
          <a:prstGeom prst="rect">
            <a:avLst/>
          </a:prstGeom>
          <a:noFill/>
        </p:spPr>
        <p:txBody>
          <a:bodyPr wrap="square" rtlCol="1">
            <a:spAutoFit/>
          </a:bodyPr>
          <a:lstStyle/>
          <a:p>
            <a:pPr algn="ctr" rtl="0"/>
            <a:r>
              <a:rPr lang="en-US" sz="2000" b="1" dirty="0">
                <a:solidFill>
                  <a:srgbClr val="F13FE9"/>
                </a:solidFill>
              </a:rPr>
              <a:t>Indirect ELISA</a:t>
            </a:r>
          </a:p>
          <a:p>
            <a:pPr algn="l" rtl="0"/>
            <a:endParaRPr lang="en-US" sz="1600" dirty="0"/>
          </a:p>
          <a:p>
            <a:pPr algn="l" rtl="0"/>
            <a:endParaRPr lang="en-US" sz="1600" dirty="0"/>
          </a:p>
          <a:p>
            <a:pPr algn="l" rtl="0"/>
            <a:r>
              <a:rPr lang="en-US" sz="1600" dirty="0"/>
              <a:t>The name Indirect ELISA, is due to that 2ry antibody bind indirectly to the antigen.</a:t>
            </a:r>
          </a:p>
          <a:p>
            <a:pPr algn="l" rtl="0"/>
            <a:endParaRPr lang="en-US" sz="2000" b="1" dirty="0"/>
          </a:p>
          <a:p>
            <a:endParaRPr lang="en-US" sz="2000" b="1" dirty="0"/>
          </a:p>
          <a:p>
            <a:pPr algn="l" rtl="0"/>
            <a:endParaRPr lang="ar-SA" sz="2000" b="1" dirty="0"/>
          </a:p>
        </p:txBody>
      </p:sp>
    </p:spTree>
    <p:extLst>
      <p:ext uri="{BB962C8B-B14F-4D97-AF65-F5344CB8AC3E}">
        <p14:creationId xmlns:p14="http://schemas.microsoft.com/office/powerpoint/2010/main" val="2515987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11289"/>
            <a:ext cx="9132711" cy="6846711"/>
          </a:xfrm>
          <a:prstGeom prst="rect">
            <a:avLst/>
          </a:prstGeom>
        </p:spPr>
      </p:pic>
      <p:sp>
        <p:nvSpPr>
          <p:cNvPr id="2" name="مستطيل 1"/>
          <p:cNvSpPr/>
          <p:nvPr/>
        </p:nvSpPr>
        <p:spPr>
          <a:xfrm>
            <a:off x="99414" y="857727"/>
            <a:ext cx="8865074" cy="1846659"/>
          </a:xfrm>
          <a:prstGeom prst="rect">
            <a:avLst/>
          </a:prstGeom>
        </p:spPr>
        <p:txBody>
          <a:bodyPr wrap="square">
            <a:spAutoFit/>
          </a:bodyPr>
          <a:lstStyle/>
          <a:p>
            <a:pPr algn="l" rtl="0"/>
            <a:r>
              <a:rPr lang="en-US" sz="2400" b="1" dirty="0">
                <a:solidFill>
                  <a:srgbClr val="F13FE9"/>
                </a:solidFill>
              </a:rPr>
              <a:t>Principle:</a:t>
            </a:r>
          </a:p>
          <a:p>
            <a:pPr algn="just" rtl="0"/>
            <a:r>
              <a:rPr lang="en-US" dirty="0"/>
              <a:t>The sandwich ELISA quantify antigens between two layers of antibodies (i.e. capture and detection antibody just like a sandwich). The antigen to be measured must contain at least two antigenic epitope since at least two antibodies bind to antigen. The color or the signal produced as a result of addition of substrate is proportional to antigen concentration.</a:t>
            </a:r>
          </a:p>
          <a:p>
            <a:pPr algn="l" rtl="0"/>
            <a:r>
              <a:rPr lang="en-US" dirty="0"/>
              <a:t> </a:t>
            </a:r>
            <a:endParaRPr lang="ar-SA" dirty="0"/>
          </a:p>
        </p:txBody>
      </p:sp>
      <p:sp>
        <p:nvSpPr>
          <p:cNvPr id="3" name="مستطيل 2"/>
          <p:cNvSpPr/>
          <p:nvPr/>
        </p:nvSpPr>
        <p:spPr>
          <a:xfrm>
            <a:off x="65878" y="11289"/>
            <a:ext cx="7191136" cy="1107996"/>
          </a:xfrm>
          <a:prstGeom prst="rect">
            <a:avLst/>
          </a:prstGeom>
        </p:spPr>
        <p:txBody>
          <a:bodyPr wrap="none">
            <a:spAutoFit/>
          </a:bodyPr>
          <a:lstStyle/>
          <a:p>
            <a:pPr algn="l" rtl="0"/>
            <a:r>
              <a:rPr lang="en-US" sz="2400" b="1" dirty="0">
                <a:solidFill>
                  <a:srgbClr val="F13FE9"/>
                </a:solidFill>
              </a:rPr>
              <a:t>Sandwich ELISA:</a:t>
            </a:r>
          </a:p>
          <a:p>
            <a:pPr algn="l" rtl="0"/>
            <a:r>
              <a:rPr lang="en-US" dirty="0"/>
              <a:t>-Is used to detect the presence and the concentration of  specific antigen.</a:t>
            </a:r>
          </a:p>
          <a:p>
            <a:endParaRPr lang="ar-SA" sz="2400" dirty="0">
              <a:solidFill>
                <a:srgbClr val="F13FE9"/>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83" y="2791961"/>
            <a:ext cx="8388744" cy="3638326"/>
          </a:xfrm>
          <a:prstGeom prst="rect">
            <a:avLst/>
          </a:prstGeom>
          <a:noFill/>
          <a:ln w="9525">
            <a:solidFill>
              <a:srgbClr val="F13FE9"/>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9740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88" y="11288"/>
            <a:ext cx="9132711" cy="6846711"/>
          </a:xfrm>
          <a:prstGeom prst="rect">
            <a:avLst/>
          </a:prstGeom>
        </p:spPr>
      </p:pic>
      <p:sp>
        <p:nvSpPr>
          <p:cNvPr id="2" name="مربع نص 1"/>
          <p:cNvSpPr txBox="1"/>
          <p:nvPr/>
        </p:nvSpPr>
        <p:spPr>
          <a:xfrm>
            <a:off x="11288" y="198617"/>
            <a:ext cx="2246897" cy="400110"/>
          </a:xfrm>
          <a:prstGeom prst="rect">
            <a:avLst/>
          </a:prstGeom>
          <a:noFill/>
        </p:spPr>
        <p:txBody>
          <a:bodyPr wrap="none" rtlCol="1">
            <a:spAutoFit/>
          </a:bodyPr>
          <a:lstStyle/>
          <a:p>
            <a:pPr algn="l" rtl="0"/>
            <a:r>
              <a:rPr lang="en-US" sz="2000" b="1" dirty="0">
                <a:solidFill>
                  <a:srgbClr val="F13FE9"/>
                </a:solidFill>
              </a:rPr>
              <a:t>Competitive ELISA: </a:t>
            </a:r>
            <a:endParaRPr lang="ar-SA" sz="2000" b="1" dirty="0">
              <a:solidFill>
                <a:srgbClr val="F13FE9"/>
              </a:solidFill>
            </a:endParaRPr>
          </a:p>
        </p:txBody>
      </p:sp>
      <p:sp>
        <p:nvSpPr>
          <p:cNvPr id="3" name="مستطيل 2"/>
          <p:cNvSpPr/>
          <p:nvPr/>
        </p:nvSpPr>
        <p:spPr>
          <a:xfrm>
            <a:off x="11288" y="766102"/>
            <a:ext cx="9025208" cy="2862322"/>
          </a:xfrm>
          <a:prstGeom prst="rect">
            <a:avLst/>
          </a:prstGeom>
        </p:spPr>
        <p:txBody>
          <a:bodyPr wrap="square">
            <a:spAutoFit/>
          </a:bodyPr>
          <a:lstStyle/>
          <a:p>
            <a:pPr algn="just" rtl="0"/>
            <a:r>
              <a:rPr lang="en-US" dirty="0"/>
              <a:t>It measures the amount of antigen in a sample.  In this type of ELISA, another version of your antigen of interest is labeled instead of the antibody. Unlabeled antigen “your interest” and the “labeled antigen” compete for binding to the capture antibody. The color or the signal produced as a result of addition of substrate is </a:t>
            </a:r>
            <a:r>
              <a:rPr lang="en-US" u="sng" dirty="0"/>
              <a:t>inversely proportional </a:t>
            </a:r>
            <a:r>
              <a:rPr lang="en-US" dirty="0"/>
              <a:t>to antigens of interest in the sample. </a:t>
            </a:r>
          </a:p>
          <a:p>
            <a:pPr algn="l" rtl="0"/>
            <a:endParaRPr lang="en-US" dirty="0"/>
          </a:p>
          <a:p>
            <a:pPr algn="l" rtl="0"/>
            <a:r>
              <a:rPr lang="en-US" dirty="0"/>
              <a:t>For example, the absence of the antigen of interest in the sample will result in a dark color because the “labeled antigens” are bound to the capture antibody, whereas the presence of the antigen of interest will result in a light color or no color as the concentration of the antigen increases.</a:t>
            </a:r>
            <a:endParaRPr lang="ar-SA" dirty="0"/>
          </a:p>
        </p:txBody>
      </p:sp>
      <p:pic>
        <p:nvPicPr>
          <p:cNvPr id="6" name="صورة 5"/>
          <p:cNvPicPr>
            <a:picLocks noChangeAspect="1"/>
          </p:cNvPicPr>
          <p:nvPr/>
        </p:nvPicPr>
        <p:blipFill>
          <a:blip r:embed="rId4"/>
          <a:stretch>
            <a:fillRect/>
          </a:stretch>
        </p:blipFill>
        <p:spPr>
          <a:xfrm>
            <a:off x="1187624" y="3518799"/>
            <a:ext cx="7334250" cy="3171825"/>
          </a:xfrm>
          <a:prstGeom prst="rect">
            <a:avLst/>
          </a:prstGeom>
        </p:spPr>
      </p:pic>
    </p:spTree>
    <p:extLst>
      <p:ext uri="{BB962C8B-B14F-4D97-AF65-F5344CB8AC3E}">
        <p14:creationId xmlns:p14="http://schemas.microsoft.com/office/powerpoint/2010/main" val="384910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88" y="11288"/>
            <a:ext cx="9132711" cy="6846711"/>
          </a:xfrm>
          <a:prstGeom prst="rect">
            <a:avLst/>
          </a:prstGeom>
        </p:spPr>
      </p:pic>
      <p:sp>
        <p:nvSpPr>
          <p:cNvPr id="2" name="مربع نص 1"/>
          <p:cNvSpPr txBox="1"/>
          <p:nvPr/>
        </p:nvSpPr>
        <p:spPr>
          <a:xfrm>
            <a:off x="0" y="509923"/>
            <a:ext cx="8820472" cy="5786199"/>
          </a:xfrm>
          <a:prstGeom prst="rect">
            <a:avLst/>
          </a:prstGeom>
          <a:noFill/>
        </p:spPr>
        <p:txBody>
          <a:bodyPr wrap="square" rtlCol="1">
            <a:spAutoFit/>
          </a:bodyPr>
          <a:lstStyle/>
          <a:p>
            <a:pPr algn="l" rtl="0"/>
            <a:r>
              <a:rPr lang="en-US" sz="2000" b="1" dirty="0">
                <a:solidFill>
                  <a:srgbClr val="F13FE9"/>
                </a:solidFill>
              </a:rPr>
              <a:t>Antigens [Ag]:</a:t>
            </a:r>
          </a:p>
          <a:p>
            <a:pPr algn="l" rtl="0"/>
            <a:r>
              <a:rPr lang="en-US" dirty="0"/>
              <a:t> A substance that when introduced into the body stimulates the production of an antibody. Antigens include toxins, bacteria, foreign blood cells, and the cells of transplanted organs.</a:t>
            </a:r>
          </a:p>
          <a:p>
            <a:pPr algn="l" rtl="0"/>
            <a:endParaRPr lang="en-US" dirty="0"/>
          </a:p>
          <a:p>
            <a:pPr algn="l" rtl="0"/>
            <a:endParaRPr lang="en-US" dirty="0"/>
          </a:p>
          <a:p>
            <a:pPr algn="l" rtl="0"/>
            <a:endParaRPr lang="en-US" dirty="0"/>
          </a:p>
          <a:p>
            <a:pPr algn="l" rtl="0"/>
            <a:r>
              <a:rPr lang="en-US" sz="2000" b="1" dirty="0">
                <a:solidFill>
                  <a:srgbClr val="F13FE9"/>
                </a:solidFill>
              </a:rPr>
              <a:t>Antibody [</a:t>
            </a:r>
            <a:r>
              <a:rPr lang="en-US" sz="2000" b="1" dirty="0" err="1">
                <a:solidFill>
                  <a:srgbClr val="F13FE9"/>
                </a:solidFill>
              </a:rPr>
              <a:t>Ab</a:t>
            </a:r>
            <a:r>
              <a:rPr lang="en-US" sz="2000" b="1" dirty="0">
                <a:solidFill>
                  <a:srgbClr val="F13FE9"/>
                </a:solidFill>
              </a:rPr>
              <a:t>]</a:t>
            </a:r>
            <a:r>
              <a:rPr lang="en-US" sz="2400" b="1" dirty="0">
                <a:solidFill>
                  <a:srgbClr val="F13FE9"/>
                </a:solidFill>
              </a:rPr>
              <a:t>:</a:t>
            </a:r>
          </a:p>
          <a:p>
            <a:pPr algn="l" rtl="0"/>
            <a:r>
              <a:rPr lang="en-US" dirty="0"/>
              <a:t>Antibodies are large Y-shaped glycoproteins. They are produced by the immune system to identify and neutralize foreign objects like bacteria and viruses or antigens in general.</a:t>
            </a:r>
          </a:p>
          <a:p>
            <a:pPr algn="l" rtl="0"/>
            <a:endParaRPr lang="en-US" dirty="0"/>
          </a:p>
          <a:p>
            <a:pPr algn="l" rtl="0"/>
            <a:r>
              <a:rPr lang="en-US" dirty="0"/>
              <a:t>-The antibody recognizes a unique foreign target, called an antigen[ not normally found in the body] .</a:t>
            </a:r>
          </a:p>
          <a:p>
            <a:pPr algn="l" rtl="0"/>
            <a:endParaRPr lang="en-US" dirty="0"/>
          </a:p>
          <a:p>
            <a:pPr algn="l" rtl="0"/>
            <a:r>
              <a:rPr lang="en-US" dirty="0"/>
              <a:t>So, each antibody recognize specific antigen.</a:t>
            </a:r>
          </a:p>
          <a:p>
            <a:pPr algn="l" rtl="0"/>
            <a:endParaRPr lang="en-US" dirty="0"/>
          </a:p>
          <a:p>
            <a:pPr algn="l" rtl="0"/>
            <a:endParaRPr lang="en-US" dirty="0"/>
          </a:p>
          <a:p>
            <a:pPr algn="l" rtl="0"/>
            <a:r>
              <a:rPr lang="en-US" sz="2000" b="1" dirty="0">
                <a:solidFill>
                  <a:srgbClr val="F13FE9"/>
                </a:solidFill>
              </a:rPr>
              <a:t>Immunoassay</a:t>
            </a:r>
            <a:r>
              <a:rPr lang="en-US" sz="2000" b="1" dirty="0">
                <a:solidFill>
                  <a:schemeClr val="accent1"/>
                </a:solidFill>
              </a:rPr>
              <a:t> </a:t>
            </a:r>
            <a:r>
              <a:rPr lang="en-US" dirty="0"/>
              <a:t>is : a test that uses antibody and antigen complexes[</a:t>
            </a:r>
            <a:r>
              <a:rPr lang="en-US" dirty="0" err="1"/>
              <a:t>immuno</a:t>
            </a:r>
            <a:r>
              <a:rPr lang="en-US" dirty="0"/>
              <a:t>-complexes]</a:t>
            </a:r>
          </a:p>
          <a:p>
            <a:pPr algn="l" rtl="0"/>
            <a:r>
              <a:rPr lang="en-US" dirty="0"/>
              <a:t> as a means of generating measurable results.</a:t>
            </a:r>
          </a:p>
          <a:p>
            <a:pPr algn="l" rtl="0"/>
            <a:endParaRPr lang="en-US" dirty="0"/>
          </a:p>
          <a:p>
            <a:pPr algn="l" rtl="0"/>
            <a:endParaRPr lang="en-US" dirty="0"/>
          </a:p>
        </p:txBody>
      </p:sp>
    </p:spTree>
    <p:extLst>
      <p:ext uri="{BB962C8B-B14F-4D97-AF65-F5344CB8AC3E}">
        <p14:creationId xmlns:p14="http://schemas.microsoft.com/office/powerpoint/2010/main" val="407881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88" y="11288"/>
            <a:ext cx="9132711" cy="6846711"/>
          </a:xfrm>
          <a:prstGeom prst="rect">
            <a:avLst/>
          </a:prstGeom>
        </p:spPr>
      </p:pic>
      <p:pic>
        <p:nvPicPr>
          <p:cNvPr id="11" name="صورة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620688"/>
            <a:ext cx="3518693" cy="4967567"/>
          </a:xfrm>
          <a:prstGeom prst="rect">
            <a:avLst/>
          </a:prstGeom>
        </p:spPr>
      </p:pic>
    </p:spTree>
    <p:extLst>
      <p:ext uri="{BB962C8B-B14F-4D97-AF65-F5344CB8AC3E}">
        <p14:creationId xmlns:p14="http://schemas.microsoft.com/office/powerpoint/2010/main" val="77842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88" y="11288"/>
            <a:ext cx="9132711" cy="6846711"/>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32656"/>
            <a:ext cx="6552982" cy="548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مربع نص 1"/>
          <p:cNvSpPr txBox="1"/>
          <p:nvPr/>
        </p:nvSpPr>
        <p:spPr>
          <a:xfrm>
            <a:off x="7216860" y="2204864"/>
            <a:ext cx="889154" cy="369332"/>
          </a:xfrm>
          <a:prstGeom prst="rect">
            <a:avLst/>
          </a:prstGeom>
          <a:noFill/>
        </p:spPr>
        <p:txBody>
          <a:bodyPr wrap="none" rtlCol="1">
            <a:spAutoFit/>
          </a:bodyPr>
          <a:lstStyle/>
          <a:p>
            <a:r>
              <a:rPr lang="en-US" dirty="0"/>
              <a:t>antigen</a:t>
            </a:r>
            <a:endParaRPr lang="ar-SA" dirty="0"/>
          </a:p>
        </p:txBody>
      </p:sp>
      <p:sp>
        <p:nvSpPr>
          <p:cNvPr id="3" name="مربع نص 2"/>
          <p:cNvSpPr txBox="1"/>
          <p:nvPr/>
        </p:nvSpPr>
        <p:spPr>
          <a:xfrm>
            <a:off x="2953333" y="5764614"/>
            <a:ext cx="1014508" cy="369332"/>
          </a:xfrm>
          <a:prstGeom prst="rect">
            <a:avLst/>
          </a:prstGeom>
          <a:noFill/>
        </p:spPr>
        <p:txBody>
          <a:bodyPr wrap="none" rtlCol="1">
            <a:spAutoFit/>
          </a:bodyPr>
          <a:lstStyle/>
          <a:p>
            <a:r>
              <a:rPr lang="en-US" dirty="0"/>
              <a:t>antibody</a:t>
            </a:r>
            <a:endParaRPr lang="ar-SA" dirty="0"/>
          </a:p>
        </p:txBody>
      </p:sp>
      <p:sp>
        <p:nvSpPr>
          <p:cNvPr id="4" name="شكل بيضاوي 3"/>
          <p:cNvSpPr/>
          <p:nvPr/>
        </p:nvSpPr>
        <p:spPr>
          <a:xfrm>
            <a:off x="6648000" y="1556792"/>
            <a:ext cx="576064" cy="504056"/>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cxnSp>
        <p:nvCxnSpPr>
          <p:cNvPr id="10" name="رابط مستقيم 9"/>
          <p:cNvCxnSpPr>
            <a:stCxn id="4" idx="1"/>
          </p:cNvCxnSpPr>
          <p:nvPr/>
        </p:nvCxnSpPr>
        <p:spPr>
          <a:xfrm flipH="1" flipV="1">
            <a:off x="6300192" y="1196752"/>
            <a:ext cx="432171" cy="4338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مربع نص 10"/>
          <p:cNvSpPr txBox="1"/>
          <p:nvPr/>
        </p:nvSpPr>
        <p:spPr>
          <a:xfrm>
            <a:off x="5508104" y="827420"/>
            <a:ext cx="908582" cy="369332"/>
          </a:xfrm>
          <a:prstGeom prst="rect">
            <a:avLst/>
          </a:prstGeom>
          <a:noFill/>
        </p:spPr>
        <p:txBody>
          <a:bodyPr wrap="none" rtlCol="1">
            <a:spAutoFit/>
          </a:bodyPr>
          <a:lstStyle/>
          <a:p>
            <a:r>
              <a:rPr lang="en-US" dirty="0"/>
              <a:t>epitope</a:t>
            </a:r>
            <a:endParaRPr lang="ar-SA" dirty="0"/>
          </a:p>
        </p:txBody>
      </p:sp>
    </p:spTree>
    <p:extLst>
      <p:ext uri="{BB962C8B-B14F-4D97-AF65-F5344CB8AC3E}">
        <p14:creationId xmlns:p14="http://schemas.microsoft.com/office/powerpoint/2010/main" val="224114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88" y="11288"/>
            <a:ext cx="9132711" cy="6846711"/>
          </a:xfrm>
          <a:prstGeom prst="rect">
            <a:avLst/>
          </a:prstGeom>
        </p:spPr>
      </p:pic>
      <p:sp>
        <p:nvSpPr>
          <p:cNvPr id="2" name="مربع نص 1"/>
          <p:cNvSpPr txBox="1"/>
          <p:nvPr/>
        </p:nvSpPr>
        <p:spPr>
          <a:xfrm>
            <a:off x="139000" y="3861641"/>
            <a:ext cx="3831049" cy="923330"/>
          </a:xfrm>
          <a:prstGeom prst="rect">
            <a:avLst/>
          </a:prstGeom>
          <a:noFill/>
        </p:spPr>
        <p:txBody>
          <a:bodyPr wrap="none" rtlCol="1">
            <a:spAutoFit/>
          </a:bodyPr>
          <a:lstStyle/>
          <a:p>
            <a:pPr algn="ctr"/>
            <a:r>
              <a:rPr lang="en-US" dirty="0"/>
              <a:t>Primary antibody</a:t>
            </a:r>
          </a:p>
          <a:p>
            <a:pPr algn="ctr" rtl="0"/>
            <a:r>
              <a:rPr lang="en-US" dirty="0"/>
              <a:t>“antibody specified to specific antigen”</a:t>
            </a:r>
          </a:p>
          <a:p>
            <a:pPr algn="ctr" rtl="0"/>
            <a:endParaRPr lang="ar-SA" dirty="0"/>
          </a:p>
        </p:txBody>
      </p:sp>
      <p:cxnSp>
        <p:nvCxnSpPr>
          <p:cNvPr id="4" name="رابط مستقيم 3"/>
          <p:cNvCxnSpPr/>
          <p:nvPr/>
        </p:nvCxnSpPr>
        <p:spPr>
          <a:xfrm>
            <a:off x="4672393" y="379546"/>
            <a:ext cx="0" cy="5976664"/>
          </a:xfrm>
          <a:prstGeom prst="line">
            <a:avLst/>
          </a:prstGeom>
          <a:ln w="28575">
            <a:solidFill>
              <a:srgbClr val="F13FE9"/>
            </a:solidFill>
          </a:ln>
        </p:spPr>
        <p:style>
          <a:lnRef idx="1">
            <a:schemeClr val="accent1"/>
          </a:lnRef>
          <a:fillRef idx="0">
            <a:schemeClr val="accent1"/>
          </a:fillRef>
          <a:effectRef idx="0">
            <a:schemeClr val="accent1"/>
          </a:effectRef>
          <a:fontRef idx="minor">
            <a:schemeClr val="tx1"/>
          </a:fontRef>
        </p:style>
      </p:cxnSp>
      <p:pic>
        <p:nvPicPr>
          <p:cNvPr id="6" name="صورة 5"/>
          <p:cNvPicPr>
            <a:picLocks noChangeAspect="1"/>
          </p:cNvPicPr>
          <p:nvPr/>
        </p:nvPicPr>
        <p:blipFill rotWithShape="1">
          <a:blip r:embed="rId4">
            <a:extLst>
              <a:ext uri="{28A0092B-C50C-407E-A947-70E740481C1C}">
                <a14:useLocalDpi xmlns:a14="http://schemas.microsoft.com/office/drawing/2010/main" val="0"/>
              </a:ext>
            </a:extLst>
          </a:blip>
          <a:srcRect l="29841" t="27887" r="54444" b="38962"/>
          <a:stretch/>
        </p:blipFill>
        <p:spPr>
          <a:xfrm>
            <a:off x="5724128" y="476672"/>
            <a:ext cx="2634932" cy="2538046"/>
          </a:xfrm>
          <a:prstGeom prst="rect">
            <a:avLst/>
          </a:prstGeom>
        </p:spPr>
      </p:pic>
      <p:sp>
        <p:nvSpPr>
          <p:cNvPr id="7" name="شكل بيضاوي 6"/>
          <p:cNvSpPr/>
          <p:nvPr/>
        </p:nvSpPr>
        <p:spPr>
          <a:xfrm>
            <a:off x="6584394" y="2683802"/>
            <a:ext cx="914400" cy="914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p:cNvSpPr txBox="1"/>
          <p:nvPr/>
        </p:nvSpPr>
        <p:spPr>
          <a:xfrm>
            <a:off x="4456369" y="3907938"/>
            <a:ext cx="4425675" cy="646331"/>
          </a:xfrm>
          <a:prstGeom prst="rect">
            <a:avLst/>
          </a:prstGeom>
          <a:noFill/>
        </p:spPr>
        <p:txBody>
          <a:bodyPr wrap="square" rtlCol="1">
            <a:spAutoFit/>
          </a:bodyPr>
          <a:lstStyle/>
          <a:p>
            <a:pPr algn="ctr" rtl="0"/>
            <a:r>
              <a:rPr lang="en-US" dirty="0"/>
              <a:t>Secondary antibody</a:t>
            </a:r>
          </a:p>
          <a:p>
            <a:pPr algn="ctr" rtl="0"/>
            <a:r>
              <a:rPr lang="en-US" dirty="0"/>
              <a:t>“antibody specified to Primary antibody”</a:t>
            </a:r>
            <a:endParaRPr lang="ar-SA" dirty="0"/>
          </a:p>
        </p:txBody>
      </p:sp>
      <p:sp>
        <p:nvSpPr>
          <p:cNvPr id="9" name="مربع نص 8"/>
          <p:cNvSpPr txBox="1"/>
          <p:nvPr/>
        </p:nvSpPr>
        <p:spPr>
          <a:xfrm>
            <a:off x="7498794" y="2952187"/>
            <a:ext cx="915187" cy="369332"/>
          </a:xfrm>
          <a:prstGeom prst="rect">
            <a:avLst/>
          </a:prstGeom>
          <a:noFill/>
        </p:spPr>
        <p:txBody>
          <a:bodyPr wrap="none" rtlCol="1">
            <a:spAutoFit/>
          </a:bodyPr>
          <a:lstStyle/>
          <a:p>
            <a:r>
              <a:rPr lang="en-US" dirty="0">
                <a:solidFill>
                  <a:srgbClr val="C00000"/>
                </a:solidFill>
              </a:rPr>
              <a:t>enzyme</a:t>
            </a:r>
            <a:endParaRPr lang="ar-SA" dirty="0">
              <a:solidFill>
                <a:srgbClr val="C0000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969" y="451554"/>
            <a:ext cx="253365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مربع نص 9"/>
          <p:cNvSpPr txBox="1"/>
          <p:nvPr/>
        </p:nvSpPr>
        <p:spPr>
          <a:xfrm>
            <a:off x="4691364" y="4799222"/>
            <a:ext cx="3960440" cy="1200329"/>
          </a:xfrm>
          <a:prstGeom prst="rect">
            <a:avLst/>
          </a:prstGeom>
          <a:noFill/>
        </p:spPr>
        <p:txBody>
          <a:bodyPr wrap="square" rtlCol="1">
            <a:spAutoFit/>
          </a:bodyPr>
          <a:lstStyle/>
          <a:p>
            <a:pPr algn="l" rtl="0"/>
            <a:r>
              <a:rPr lang="en-US" dirty="0"/>
              <a:t>The enzyme linked: will convert colorless substrate to colored product, </a:t>
            </a:r>
          </a:p>
          <a:p>
            <a:pPr algn="l" rtl="0"/>
            <a:r>
              <a:rPr lang="en-US" dirty="0"/>
              <a:t>Indicate the presence of the antibody - antigen [</a:t>
            </a:r>
            <a:r>
              <a:rPr lang="en-US" dirty="0" err="1"/>
              <a:t>Ab</a:t>
            </a:r>
            <a:r>
              <a:rPr lang="en-US" dirty="0"/>
              <a:t>-Ag] binding complex.</a:t>
            </a:r>
            <a:endParaRPr lang="ar-SA" dirty="0"/>
          </a:p>
        </p:txBody>
      </p:sp>
    </p:spTree>
    <p:extLst>
      <p:ext uri="{BB962C8B-B14F-4D97-AF65-F5344CB8AC3E}">
        <p14:creationId xmlns:p14="http://schemas.microsoft.com/office/powerpoint/2010/main" val="3587096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88" y="11288"/>
            <a:ext cx="9132711" cy="6846711"/>
          </a:xfrm>
          <a:prstGeom prst="rect">
            <a:avLst/>
          </a:prstGeom>
        </p:spPr>
      </p:pic>
      <p:sp>
        <p:nvSpPr>
          <p:cNvPr id="2" name="مستطيل 1"/>
          <p:cNvSpPr/>
          <p:nvPr/>
        </p:nvSpPr>
        <p:spPr>
          <a:xfrm>
            <a:off x="185155" y="1340768"/>
            <a:ext cx="8784976" cy="3293209"/>
          </a:xfrm>
          <a:prstGeom prst="rect">
            <a:avLst/>
          </a:prstGeom>
        </p:spPr>
        <p:txBody>
          <a:bodyPr wrap="square">
            <a:spAutoFit/>
          </a:bodyPr>
          <a:lstStyle/>
          <a:p>
            <a:pPr algn="l" rtl="0"/>
            <a:r>
              <a:rPr lang="en-US" sz="2400" b="1" dirty="0">
                <a:solidFill>
                  <a:srgbClr val="F13FE9"/>
                </a:solidFill>
              </a:rPr>
              <a:t>ELISA: </a:t>
            </a:r>
            <a:r>
              <a:rPr lang="en-US" dirty="0"/>
              <a:t>method used in immunology and other scientific field, designed for detecting and quantitating substances such as:</a:t>
            </a:r>
          </a:p>
          <a:p>
            <a:pPr marL="342900" indent="-342900" algn="l" rtl="0">
              <a:buAutoNum type="arabicPeriod"/>
            </a:pPr>
            <a:r>
              <a:rPr lang="en-US" dirty="0"/>
              <a:t>peptides, proteins, hormones  </a:t>
            </a:r>
            <a:r>
              <a:rPr lang="en-US" dirty="0">
                <a:solidFill>
                  <a:srgbClr val="F13FE9"/>
                </a:solidFill>
              </a:rPr>
              <a:t>“antigens in general” </a:t>
            </a:r>
            <a:r>
              <a:rPr lang="en-US" dirty="0"/>
              <a:t>.</a:t>
            </a:r>
          </a:p>
          <a:p>
            <a:pPr marL="342900" indent="-342900" algn="l" rtl="0">
              <a:buAutoNum type="arabicPeriod"/>
            </a:pPr>
            <a:r>
              <a:rPr lang="en-US" dirty="0"/>
              <a:t>antibodies.</a:t>
            </a:r>
          </a:p>
          <a:p>
            <a:pPr algn="l" rtl="0"/>
            <a:endParaRPr lang="en-US" dirty="0"/>
          </a:p>
          <a:p>
            <a:pPr algn="l" rtl="0"/>
            <a:endParaRPr lang="en-US" dirty="0"/>
          </a:p>
          <a:p>
            <a:pPr algn="l" rtl="0"/>
            <a:r>
              <a:rPr lang="en-US" sz="2400" b="1" dirty="0">
                <a:solidFill>
                  <a:srgbClr val="F13FE9"/>
                </a:solidFill>
              </a:rPr>
              <a:t>Principle:</a:t>
            </a:r>
          </a:p>
          <a:p>
            <a:pPr algn="l" rtl="0"/>
            <a:endParaRPr lang="en-US" sz="1600" b="1" dirty="0">
              <a:solidFill>
                <a:schemeClr val="accent2">
                  <a:lumMod val="60000"/>
                  <a:lumOff val="40000"/>
                </a:schemeClr>
              </a:solidFill>
            </a:endParaRPr>
          </a:p>
          <a:p>
            <a:pPr algn="l" rtl="0"/>
            <a:r>
              <a:rPr lang="en-US" dirty="0"/>
              <a:t>The basic  principle of ELISA is, to detect a specific antibody- antigen reaction by using an enzyme which can convert  a colorless  substrate  to a color product indicating the  presence of the antibody - antigen [Ab-Ag] binding.</a:t>
            </a:r>
            <a:endParaRPr lang="ar-SA" sz="2400" b="1" dirty="0">
              <a:solidFill>
                <a:schemeClr val="accent2">
                  <a:lumMod val="60000"/>
                  <a:lumOff val="40000"/>
                </a:schemeClr>
              </a:solidFill>
            </a:endParaRPr>
          </a:p>
        </p:txBody>
      </p:sp>
    </p:spTree>
    <p:extLst>
      <p:ext uri="{BB962C8B-B14F-4D97-AF65-F5344CB8AC3E}">
        <p14:creationId xmlns:p14="http://schemas.microsoft.com/office/powerpoint/2010/main" val="315522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88" y="11288"/>
            <a:ext cx="9132711" cy="6846711"/>
          </a:xfrm>
          <a:prstGeom prst="rect">
            <a:avLst/>
          </a:prstGeom>
        </p:spPr>
      </p:pic>
      <p:sp>
        <p:nvSpPr>
          <p:cNvPr id="2" name="مربع نص 1"/>
          <p:cNvSpPr txBox="1"/>
          <p:nvPr/>
        </p:nvSpPr>
        <p:spPr>
          <a:xfrm>
            <a:off x="179512" y="548680"/>
            <a:ext cx="8712968" cy="2893100"/>
          </a:xfrm>
          <a:prstGeom prst="rect">
            <a:avLst/>
          </a:prstGeom>
          <a:noFill/>
        </p:spPr>
        <p:txBody>
          <a:bodyPr wrap="square" rtlCol="1">
            <a:spAutoFit/>
          </a:bodyPr>
          <a:lstStyle/>
          <a:p>
            <a:pPr algn="l" rtl="0"/>
            <a:r>
              <a:rPr lang="en-US" sz="2000" b="1" dirty="0">
                <a:solidFill>
                  <a:srgbClr val="F13FE9"/>
                </a:solidFill>
              </a:rPr>
              <a:t>Propose of ELISA:</a:t>
            </a:r>
          </a:p>
          <a:p>
            <a:pPr algn="l" rtl="0"/>
            <a:r>
              <a:rPr lang="en-US" dirty="0"/>
              <a:t> </a:t>
            </a:r>
          </a:p>
          <a:p>
            <a:pPr algn="l" rtl="0"/>
            <a:r>
              <a:rPr lang="en-US" dirty="0"/>
              <a:t>-To  determine the presence and the concentration of a particular Ag or </a:t>
            </a:r>
            <a:r>
              <a:rPr lang="en-US" dirty="0" err="1"/>
              <a:t>Ab</a:t>
            </a:r>
            <a:r>
              <a:rPr lang="en-US" dirty="0"/>
              <a:t> in a sample. Thus it can be run in a qualitative  and quantitative format.</a:t>
            </a:r>
          </a:p>
          <a:p>
            <a:pPr algn="l" rtl="0"/>
            <a:r>
              <a:rPr lang="en-US" dirty="0"/>
              <a:t> </a:t>
            </a:r>
          </a:p>
          <a:p>
            <a:pPr algn="l" rtl="0"/>
            <a:r>
              <a:rPr lang="en-US" dirty="0"/>
              <a:t>-</a:t>
            </a:r>
            <a:r>
              <a:rPr lang="en-US" b="1" dirty="0"/>
              <a:t>In qualitative ELISA</a:t>
            </a:r>
            <a:r>
              <a:rPr lang="en-US" dirty="0"/>
              <a:t>, results provide a positive or negative result for a  sample.</a:t>
            </a:r>
          </a:p>
          <a:p>
            <a:pPr algn="l" rtl="0"/>
            <a:r>
              <a:rPr lang="en-US" dirty="0"/>
              <a:t> </a:t>
            </a:r>
          </a:p>
          <a:p>
            <a:pPr algn="l" rtl="0"/>
            <a:r>
              <a:rPr lang="en-US" dirty="0"/>
              <a:t>-</a:t>
            </a:r>
            <a:r>
              <a:rPr lang="en-US" b="1" dirty="0"/>
              <a:t>In quantitative ELISA</a:t>
            </a:r>
            <a:r>
              <a:rPr lang="en-US" dirty="0"/>
              <a:t>, the optical density or  florescent units of the sample is interpolated into a standard curve  (obtained from serial dilutions of a standard).</a:t>
            </a:r>
          </a:p>
          <a:p>
            <a:pPr algn="l" rtl="0"/>
            <a:r>
              <a:rPr lang="en-US" dirty="0"/>
              <a:t> </a:t>
            </a:r>
          </a:p>
        </p:txBody>
      </p:sp>
    </p:spTree>
    <p:extLst>
      <p:ext uri="{BB962C8B-B14F-4D97-AF65-F5344CB8AC3E}">
        <p14:creationId xmlns:p14="http://schemas.microsoft.com/office/powerpoint/2010/main" val="100093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88" y="11288"/>
            <a:ext cx="9132711" cy="6846711"/>
          </a:xfrm>
          <a:prstGeom prst="rect">
            <a:avLst/>
          </a:prstGeom>
        </p:spPr>
      </p:pic>
      <p:sp>
        <p:nvSpPr>
          <p:cNvPr id="2" name="مستطيل 1"/>
          <p:cNvSpPr/>
          <p:nvPr/>
        </p:nvSpPr>
        <p:spPr>
          <a:xfrm>
            <a:off x="306877" y="404664"/>
            <a:ext cx="8820472" cy="3724096"/>
          </a:xfrm>
          <a:prstGeom prst="rect">
            <a:avLst/>
          </a:prstGeom>
        </p:spPr>
        <p:txBody>
          <a:bodyPr wrap="square">
            <a:spAutoFit/>
          </a:bodyPr>
          <a:lstStyle/>
          <a:p>
            <a:pPr algn="l" rtl="0"/>
            <a:r>
              <a:rPr lang="en-US" sz="2000" b="1" dirty="0">
                <a:solidFill>
                  <a:srgbClr val="F13FE9"/>
                </a:solidFill>
              </a:rPr>
              <a:t>Application of ELISA:</a:t>
            </a:r>
          </a:p>
          <a:p>
            <a:pPr algn="l" rtl="0"/>
            <a:endParaRPr lang="en-US" dirty="0"/>
          </a:p>
          <a:p>
            <a:pPr algn="l" rtl="0"/>
            <a:r>
              <a:rPr lang="en-US" dirty="0"/>
              <a:t>ELISA can be used in the field of medicine, food industry and in toxicology labs</a:t>
            </a:r>
            <a:r>
              <a:rPr lang="en-US" dirty="0">
                <a:solidFill>
                  <a:srgbClr val="FF0000"/>
                </a:solidFill>
              </a:rPr>
              <a:t> </a:t>
            </a:r>
            <a:r>
              <a:rPr lang="en-US" dirty="0"/>
              <a:t>to evaluate the presence of a specific Ag  or </a:t>
            </a:r>
            <a:r>
              <a:rPr lang="en-US" dirty="0" err="1"/>
              <a:t>Ab</a:t>
            </a:r>
            <a:r>
              <a:rPr lang="en-US" dirty="0"/>
              <a:t> in a sample. </a:t>
            </a:r>
          </a:p>
          <a:p>
            <a:pPr algn="l" rtl="0"/>
            <a:endParaRPr lang="en-US" dirty="0"/>
          </a:p>
          <a:p>
            <a:pPr algn="l" rtl="0"/>
            <a:r>
              <a:rPr lang="en-US" dirty="0"/>
              <a:t>They can be used for:</a:t>
            </a:r>
          </a:p>
          <a:p>
            <a:pPr algn="l" rtl="0"/>
            <a:r>
              <a:rPr lang="en-US" dirty="0"/>
              <a:t> </a:t>
            </a:r>
          </a:p>
          <a:p>
            <a:pPr algn="l" rtl="0"/>
            <a:r>
              <a:rPr lang="en-US" dirty="0"/>
              <a:t>-Screening donated blood for evidence of viral contamination. </a:t>
            </a:r>
          </a:p>
          <a:p>
            <a:pPr algn="l" rtl="0"/>
            <a:endParaRPr lang="en-US" dirty="0"/>
          </a:p>
          <a:p>
            <a:pPr algn="l" rtl="0"/>
            <a:r>
              <a:rPr lang="en-US" dirty="0"/>
              <a:t>-Measuring hormones level. </a:t>
            </a:r>
          </a:p>
          <a:p>
            <a:pPr algn="l" rtl="0"/>
            <a:endParaRPr lang="en-US" dirty="0"/>
          </a:p>
          <a:p>
            <a:pPr algn="l" rtl="0"/>
            <a:r>
              <a:rPr lang="en-US" dirty="0"/>
              <a:t>-It can measure autoantibody in autoimmune disease  Such as rheumatoid arthritis. </a:t>
            </a:r>
          </a:p>
          <a:p>
            <a:pPr algn="l" rtl="0"/>
            <a:r>
              <a:rPr lang="en-US" dirty="0"/>
              <a:t> </a:t>
            </a:r>
          </a:p>
        </p:txBody>
      </p:sp>
    </p:spTree>
    <p:extLst>
      <p:ext uri="{BB962C8B-B14F-4D97-AF65-F5344CB8AC3E}">
        <p14:creationId xmlns:p14="http://schemas.microsoft.com/office/powerpoint/2010/main" val="228698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88" y="11288"/>
            <a:ext cx="9132711" cy="6846711"/>
          </a:xfrm>
          <a:prstGeom prst="rect">
            <a:avLst/>
          </a:prstGeom>
        </p:spPr>
      </p:pic>
      <p:sp>
        <p:nvSpPr>
          <p:cNvPr id="2" name="مستطيل 1"/>
          <p:cNvSpPr/>
          <p:nvPr/>
        </p:nvSpPr>
        <p:spPr>
          <a:xfrm>
            <a:off x="34441" y="116632"/>
            <a:ext cx="4572000" cy="2092881"/>
          </a:xfrm>
          <a:prstGeom prst="rect">
            <a:avLst/>
          </a:prstGeom>
        </p:spPr>
        <p:txBody>
          <a:bodyPr>
            <a:spAutoFit/>
          </a:bodyPr>
          <a:lstStyle/>
          <a:p>
            <a:pPr algn="l" rtl="0"/>
            <a:endParaRPr lang="en-US" dirty="0"/>
          </a:p>
          <a:p>
            <a:pPr algn="l" rtl="0"/>
            <a:r>
              <a:rPr lang="en-US" sz="2000" b="1" dirty="0">
                <a:solidFill>
                  <a:srgbClr val="F13FE9"/>
                </a:solidFill>
              </a:rPr>
              <a:t>Types of ELISA:</a:t>
            </a:r>
          </a:p>
          <a:p>
            <a:pPr algn="l" rtl="0"/>
            <a:endParaRPr lang="en-US" sz="2000" b="1" dirty="0">
              <a:solidFill>
                <a:schemeClr val="accent2">
                  <a:lumMod val="60000"/>
                  <a:lumOff val="40000"/>
                </a:schemeClr>
              </a:solidFill>
            </a:endParaRPr>
          </a:p>
          <a:p>
            <a:pPr marL="342900" lvl="0" indent="-342900" algn="l" rtl="0">
              <a:buFont typeface="+mj-lt"/>
              <a:buAutoNum type="arabicPeriod"/>
            </a:pPr>
            <a:r>
              <a:rPr lang="en-US" dirty="0"/>
              <a:t>Direct ELISA .</a:t>
            </a:r>
          </a:p>
          <a:p>
            <a:pPr marL="342900" lvl="0" indent="-342900" algn="l" rtl="0">
              <a:buFont typeface="+mj-lt"/>
              <a:buAutoNum type="arabicPeriod"/>
            </a:pPr>
            <a:r>
              <a:rPr lang="en-US" dirty="0"/>
              <a:t>Indirect ELISA.</a:t>
            </a:r>
          </a:p>
          <a:p>
            <a:pPr marL="342900" lvl="0" indent="-342900" algn="l" rtl="0">
              <a:buFont typeface="+mj-lt"/>
              <a:buAutoNum type="arabicPeriod"/>
            </a:pPr>
            <a:r>
              <a:rPr lang="en-US" dirty="0"/>
              <a:t>Sandwich ELISA.</a:t>
            </a:r>
          </a:p>
          <a:p>
            <a:pPr marL="342900" lvl="0" indent="-342900" algn="l" rtl="0">
              <a:buFont typeface="+mj-lt"/>
              <a:buAutoNum type="arabicPeriod"/>
            </a:pPr>
            <a:r>
              <a:rPr lang="en-US" dirty="0"/>
              <a:t>Competitive ELISA.</a:t>
            </a:r>
          </a:p>
        </p:txBody>
      </p:sp>
    </p:spTree>
    <p:extLst>
      <p:ext uri="{BB962C8B-B14F-4D97-AF65-F5344CB8AC3E}">
        <p14:creationId xmlns:p14="http://schemas.microsoft.com/office/powerpoint/2010/main" val="126778514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5668</TotalTime>
  <Words>974</Words>
  <Application>Microsoft Office PowerPoint</Application>
  <PresentationFormat>عرض على الشاشة (4:3)</PresentationFormat>
  <Paragraphs>131</Paragraphs>
  <Slides>18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18</vt:i4>
      </vt:variant>
    </vt:vector>
  </HeadingPairs>
  <TitlesOfParts>
    <vt:vector size="23" baseType="lpstr">
      <vt:lpstr>Arial</vt:lpstr>
      <vt:lpstr>Calibri</vt:lpstr>
      <vt:lpstr>Calibri Light</vt:lpstr>
      <vt:lpstr>Times New Roman</vt:lpstr>
      <vt:lpstr>نسق Office</vt:lpstr>
      <vt:lpstr>Enzyme-Linked Immunosorbent Assay [ELISA]</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لينة</dc:creator>
  <cp:lastModifiedBy>ls s</cp:lastModifiedBy>
  <cp:revision>94</cp:revision>
  <dcterms:created xsi:type="dcterms:W3CDTF">2013-10-10T13:44:05Z</dcterms:created>
  <dcterms:modified xsi:type="dcterms:W3CDTF">2016-11-06T18:24:03Z</dcterms:modified>
</cp:coreProperties>
</file>