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8" r:id="rId3"/>
    <p:sldId id="257" r:id="rId4"/>
    <p:sldId id="258" r:id="rId5"/>
    <p:sldId id="259" r:id="rId6"/>
    <p:sldId id="260" r:id="rId7"/>
    <p:sldId id="277" r:id="rId8"/>
    <p:sldId id="261" r:id="rId9"/>
    <p:sldId id="262" r:id="rId10"/>
    <p:sldId id="280" r:id="rId11"/>
    <p:sldId id="281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4" r:id="rId24"/>
    <p:sldId id="279" r:id="rId25"/>
    <p:sldId id="275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706F8-42FD-477E-B27D-14B90202D54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87D9C-21E6-42BD-9379-4ABB416FF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2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7EEF1-6F7C-4F51-90CE-9E9F9BF371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21/01/1437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21/01/1437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21/01/1437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21/01/1437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21/01/1437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21/01/1437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21/01/1437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21/01/1437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21/01/1437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21/01/1437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21/01/1437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F03746-E3ED-4091-9539-5D1E27CEE1B5}" type="datetimeFigureOut">
              <a:rPr lang="ar-SA" smtClean="0"/>
              <a:pPr/>
              <a:t>21/01/1437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METAMORPHIC ROCKS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smtClean="0"/>
              <a:t>- </a:t>
            </a:r>
            <a:r>
              <a:rPr lang="en-US" smtClean="0"/>
              <a:t>6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714" r="1857"/>
          <a:stretch>
            <a:fillRect/>
          </a:stretch>
        </p:blipFill>
        <p:spPr bwMode="auto">
          <a:xfrm>
            <a:off x="1514475" y="457200"/>
            <a:ext cx="60960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Different locations in the crust experience different levels of heat and pressure as result the rocks may experience different </a:t>
            </a:r>
            <a:r>
              <a:rPr lang="en-US" sz="2000" b="1" dirty="0" smtClean="0">
                <a:solidFill>
                  <a:srgbClr val="FF0000"/>
                </a:solidFill>
              </a:rPr>
              <a:t>grades of metamorphism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The changes that occur during metamorphism are recorded in the form of texture and mineral assemblages.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High grade metamorphic rocks are greatly altered from its original form and often have a completely different mineralogy than the parent rock.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85" y="4762500"/>
            <a:ext cx="33337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2895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500" dirty="0"/>
              <a:t>Through the study of metamorphic rocks </a:t>
            </a:r>
            <a:r>
              <a:rPr lang="en-US" sz="1500" dirty="0" smtClean="0"/>
              <a:t>it has been found that some minerals are good </a:t>
            </a:r>
            <a:r>
              <a:rPr lang="en-US" sz="1500" dirty="0"/>
              <a:t>indicators of the metamorphic environment in which </a:t>
            </a:r>
            <a:r>
              <a:rPr lang="en-US" sz="1500" dirty="0" smtClean="0"/>
              <a:t>they formed</a:t>
            </a:r>
            <a:r>
              <a:rPr lang="en-US" sz="1500" dirty="0"/>
              <a:t>. </a:t>
            </a:r>
            <a:r>
              <a:rPr lang="en-US" sz="1500" dirty="0" smtClean="0"/>
              <a:t>These minerals are known as </a:t>
            </a:r>
            <a:r>
              <a:rPr lang="en-US" sz="1500" b="1" dirty="0" smtClean="0">
                <a:solidFill>
                  <a:srgbClr val="FF0000"/>
                </a:solidFill>
              </a:rPr>
              <a:t>index minerals</a:t>
            </a:r>
            <a:r>
              <a:rPr lang="en-US" sz="15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sz="15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500" dirty="0" smtClean="0"/>
              <a:t>Using </a:t>
            </a:r>
            <a:r>
              <a:rPr lang="en-US" sz="1500" dirty="0"/>
              <a:t>these index minerals, geologists distinguish among different zones </a:t>
            </a:r>
            <a:r>
              <a:rPr lang="en-US" sz="1500" dirty="0" smtClean="0"/>
              <a:t>of regional </a:t>
            </a:r>
            <a:r>
              <a:rPr lang="en-US" sz="1500" dirty="0"/>
              <a:t>metamorphism. </a:t>
            </a:r>
            <a:endParaRPr lang="en-US" sz="1500" dirty="0" smtClean="0"/>
          </a:p>
          <a:p>
            <a:pPr algn="just">
              <a:buFont typeface="Wingdings" pitchFamily="2" charset="2"/>
              <a:buChar char="Ø"/>
            </a:pPr>
            <a:endParaRPr lang="en-US" sz="15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500" dirty="0" smtClean="0"/>
              <a:t>For </a:t>
            </a:r>
            <a:r>
              <a:rPr lang="en-US" sz="1500" dirty="0"/>
              <a:t>example, the mineral </a:t>
            </a:r>
            <a:r>
              <a:rPr lang="en-US" sz="1500" b="1" dirty="0">
                <a:solidFill>
                  <a:srgbClr val="FF0000"/>
                </a:solidFill>
              </a:rPr>
              <a:t>chlorite</a:t>
            </a:r>
            <a:r>
              <a:rPr lang="en-US" sz="1500" dirty="0"/>
              <a:t> begins to form when </a:t>
            </a:r>
            <a:r>
              <a:rPr lang="en-US" sz="1500" dirty="0" smtClean="0"/>
              <a:t>temperatures are </a:t>
            </a:r>
            <a:r>
              <a:rPr lang="en-US" sz="1500" dirty="0"/>
              <a:t>relatively low, less than 200 °C </a:t>
            </a:r>
            <a:r>
              <a:rPr lang="en-US" sz="1500" dirty="0" smtClean="0"/>
              <a:t>Thus</a:t>
            </a:r>
            <a:r>
              <a:rPr lang="en-US" sz="1500" dirty="0"/>
              <a:t>, rocks that contain </a:t>
            </a:r>
            <a:r>
              <a:rPr lang="en-US" sz="1500" dirty="0" smtClean="0"/>
              <a:t>chlorite are </a:t>
            </a:r>
            <a:r>
              <a:rPr lang="en-US" sz="1500" dirty="0"/>
              <a:t>referred to as low-grade</a:t>
            </a:r>
            <a:r>
              <a:rPr lang="en-US" sz="15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sz="15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500" dirty="0" smtClean="0"/>
              <a:t> </a:t>
            </a:r>
            <a:r>
              <a:rPr lang="en-US" sz="1500" dirty="0"/>
              <a:t>By contrast, the mineral </a:t>
            </a:r>
            <a:r>
              <a:rPr lang="en-US" sz="1500" b="1" dirty="0" err="1">
                <a:solidFill>
                  <a:srgbClr val="FF0000"/>
                </a:solidFill>
              </a:rPr>
              <a:t>sillimanite</a:t>
            </a:r>
            <a:r>
              <a:rPr lang="en-US" sz="1500" dirty="0"/>
              <a:t> only </a:t>
            </a:r>
            <a:r>
              <a:rPr lang="en-US" sz="1500" dirty="0" smtClean="0"/>
              <a:t>forms in </a:t>
            </a:r>
            <a:r>
              <a:rPr lang="en-US" sz="1500" dirty="0"/>
              <a:t>extreme environments where temperatures exceed 500 °C, and rocks containing it are considered high-grade.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47" y="4267200"/>
            <a:ext cx="4977353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408" y="4585037"/>
            <a:ext cx="3112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Ø"/>
            </a:pPr>
            <a:r>
              <a:rPr lang="en-US" sz="1500" dirty="0">
                <a:solidFill>
                  <a:schemeClr val="tx2"/>
                </a:solidFill>
              </a:rPr>
              <a:t>Quartz and Feldspar also appear in metamorphic products but since they are found in both low and high grade metamorphic rocks, they are not considered as index minerals.</a:t>
            </a:r>
          </a:p>
        </p:txBody>
      </p:sp>
    </p:spTree>
    <p:extLst>
      <p:ext uri="{BB962C8B-B14F-4D97-AF65-F5344CB8AC3E}">
        <p14:creationId xmlns:p14="http://schemas.microsoft.com/office/powerpoint/2010/main" val="3686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Metamorphic </a:t>
            </a:r>
            <a:r>
              <a:rPr lang="en-US" dirty="0" smtClean="0"/>
              <a:t>rock textures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257800" cy="5303838"/>
          </a:xfrm>
        </p:spPr>
        <p:txBody>
          <a:bodyPr>
            <a:normAutofit fontScale="47500" lnSpcReduction="20000"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dirty="0"/>
              <a:t>Metamorphic rocks exhibit a variety of textures.  They can be either foliated or granular.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Foliation </a:t>
            </a:r>
            <a:r>
              <a:rPr lang="en-US" dirty="0"/>
              <a:t>refers to any planar arrangement of mineral grains or structural features within a rock</a:t>
            </a:r>
            <a:r>
              <a:rPr lang="en-US" dirty="0" smtClean="0"/>
              <a:t>.</a:t>
            </a:r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Most metamorphic rocks form in the influence of a directed stress field. Because of this they develop conspicuous directional textures.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As </a:t>
            </a:r>
            <a:r>
              <a:rPr lang="en-US" dirty="0"/>
              <a:t>metamorphism proceeds, the sheet structure silicates (flat minerals with basal cleavage) such as mica (biotite and muscovite) and chlorite start to grow.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sheets orient themselves perpendicular to the direction of maximum stress.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new parallel mineral flakes produce a planar texture called foliation. (from the Latin folium - leaf).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Foliation </a:t>
            </a:r>
            <a:r>
              <a:rPr lang="en-US" dirty="0"/>
              <a:t>can be subtle or pronounced depending on the degree of metamorphism.</a:t>
            </a:r>
          </a:p>
          <a:p>
            <a:pPr algn="just" rtl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636" r="5455"/>
          <a:stretch>
            <a:fillRect/>
          </a:stretch>
        </p:blipFill>
        <p:spPr bwMode="auto">
          <a:xfrm>
            <a:off x="5829301" y="1219201"/>
            <a:ext cx="2971800" cy="261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oliadevel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981700" y="3914775"/>
            <a:ext cx="265513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Metamorphic </a:t>
            </a:r>
            <a:r>
              <a:rPr lang="en-US" dirty="0" smtClean="0"/>
              <a:t>rock textures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562600" cy="5257800"/>
          </a:xfrm>
        </p:spPr>
        <p:txBody>
          <a:bodyPr>
            <a:normAutofit fontScale="55000" lnSpcReduction="20000"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The foliated textures </a:t>
            </a:r>
            <a:r>
              <a:rPr lang="en-US" dirty="0"/>
              <a:t>develop in the sequence listed below as temperature and pressure increases. Here we just define the textures. Below are descriptions and illustrations of how each texture develops.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b="1" dirty="0" err="1">
                <a:solidFill>
                  <a:srgbClr val="FF0000"/>
                </a:solidFill>
              </a:rPr>
              <a:t>Slaty</a:t>
            </a:r>
            <a:r>
              <a:rPr lang="en-US" b="1" dirty="0">
                <a:solidFill>
                  <a:srgbClr val="FF0000"/>
                </a:solidFill>
              </a:rPr>
              <a:t> cleavage </a:t>
            </a:r>
            <a:r>
              <a:rPr lang="en-US" dirty="0"/>
              <a:t>is formed as a result of parallel foliation (layering) of fine-grained platy minerals (chlorite) in a direction perpendicular to the direction of maximum stress. </a:t>
            </a:r>
            <a:r>
              <a:rPr lang="en-US" dirty="0" err="1"/>
              <a:t>Exmaples</a:t>
            </a:r>
            <a:r>
              <a:rPr lang="en-US" dirty="0"/>
              <a:t> of such rocks are </a:t>
            </a:r>
            <a:r>
              <a:rPr lang="en-US" b="1" dirty="0">
                <a:solidFill>
                  <a:srgbClr val="FF0000"/>
                </a:solidFill>
              </a:rPr>
              <a:t>Slate and </a:t>
            </a:r>
            <a:r>
              <a:rPr lang="en-US" b="1" dirty="0" err="1">
                <a:solidFill>
                  <a:srgbClr val="FF0000"/>
                </a:solidFill>
              </a:rPr>
              <a:t>Phyllite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b="1" dirty="0" err="1">
                <a:solidFill>
                  <a:srgbClr val="FF0000"/>
                </a:solidFill>
              </a:rPr>
              <a:t>Schistosity</a:t>
            </a:r>
            <a:r>
              <a:rPr lang="en-US" dirty="0"/>
              <a:t> is formed as a result of the layering in a coarse grained, crystalline rock due to the parallel arrangement of platy mineral grains such as muscovite and biotite.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Other </a:t>
            </a:r>
            <a:r>
              <a:rPr lang="en-US" dirty="0"/>
              <a:t>minerals present are typically quartz and feldspar, plus a variety of other minerals such as garnet, </a:t>
            </a:r>
            <a:r>
              <a:rPr lang="en-US" dirty="0" err="1"/>
              <a:t>staurolite</a:t>
            </a:r>
            <a:r>
              <a:rPr lang="en-US" dirty="0"/>
              <a:t>, </a:t>
            </a:r>
            <a:r>
              <a:rPr lang="en-US" dirty="0" err="1"/>
              <a:t>kyanite</a:t>
            </a:r>
            <a:r>
              <a:rPr lang="en-US" dirty="0"/>
              <a:t>, </a:t>
            </a:r>
            <a:r>
              <a:rPr lang="en-US" dirty="0" err="1"/>
              <a:t>sillimanite</a:t>
            </a:r>
            <a:r>
              <a:rPr lang="en-US" dirty="0"/>
              <a:t>.</a:t>
            </a:r>
          </a:p>
          <a:p>
            <a:pPr algn="just" rtl="0">
              <a:buFont typeface="Wingdings" pitchFamily="2" charset="2"/>
              <a:buChar char="Ø"/>
            </a:pPr>
            <a:endParaRPr lang="ar-SA" dirty="0"/>
          </a:p>
        </p:txBody>
      </p:sp>
      <p:pic>
        <p:nvPicPr>
          <p:cNvPr id="21506" name="Picture 2" descr="foliasch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3590925"/>
            <a:ext cx="172647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2000" t="18000" r="2000" b="24400"/>
          <a:stretch>
            <a:fillRect/>
          </a:stretch>
        </p:blipFill>
        <p:spPr bwMode="auto">
          <a:xfrm>
            <a:off x="6238875" y="1666875"/>
            <a:ext cx="213360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0" y="3733800"/>
            <a:ext cx="185035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Metamorphic </a:t>
            </a:r>
            <a:r>
              <a:rPr lang="en-US" dirty="0" smtClean="0"/>
              <a:t>rock textures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/>
          </a:bodyPr>
          <a:lstStyle/>
          <a:p>
            <a:pPr algn="just" rtl="0"/>
            <a:r>
              <a:rPr lang="en-US" b="1" dirty="0">
                <a:solidFill>
                  <a:srgbClr val="FF0000"/>
                </a:solidFill>
              </a:rPr>
              <a:t>Mineral Banding (Gneiss) </a:t>
            </a:r>
            <a:r>
              <a:rPr lang="en-US" dirty="0"/>
              <a:t>is the layering in a rock in which bands or lenses of granular minerals (quartz and feldspar) alternate with bands or lenses in which platy (mica) or elongate (amphibole) minerals predominate.</a:t>
            </a:r>
          </a:p>
          <a:p>
            <a:pPr algn="just" rtl="0"/>
            <a:endParaRPr lang="ar-SA" dirty="0"/>
          </a:p>
        </p:txBody>
      </p:sp>
      <p:pic>
        <p:nvPicPr>
          <p:cNvPr id="22530" name="Picture 2" descr="foliaba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95400"/>
            <a:ext cx="205633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38600"/>
            <a:ext cx="352886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Metamorphic </a:t>
            </a:r>
            <a:r>
              <a:rPr lang="en-US" dirty="0" smtClean="0"/>
              <a:t>rock textures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92500" lnSpcReduction="20000"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Non foliated textures </a:t>
            </a:r>
            <a:r>
              <a:rPr lang="en-US" dirty="0"/>
              <a:t>are formed around igneous intrusions where the temperatures are high but the pressures are relatively low and equal in all directions (confining pressure).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original minerals within the rock </a:t>
            </a:r>
            <a:r>
              <a:rPr lang="en-US" dirty="0" err="1"/>
              <a:t>recrystallize</a:t>
            </a:r>
            <a:r>
              <a:rPr lang="en-US" dirty="0"/>
              <a:t> into larger sizes and the atoms become more tightly packed together, increasing the density of the rock.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Examples </a:t>
            </a:r>
            <a:r>
              <a:rPr lang="en-US" dirty="0"/>
              <a:t>of such rock types are </a:t>
            </a:r>
            <a:r>
              <a:rPr lang="en-US" b="1" dirty="0">
                <a:solidFill>
                  <a:srgbClr val="FF0000"/>
                </a:solidFill>
              </a:rPr>
              <a:t>Quartzite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Marble</a:t>
            </a:r>
            <a:r>
              <a:rPr lang="en-US" dirty="0"/>
              <a:t>.</a:t>
            </a:r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Metamorphic </a:t>
            </a:r>
            <a:r>
              <a:rPr lang="en-US" dirty="0" smtClean="0"/>
              <a:t>rock textures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Font typeface="Wingdings" pitchFamily="2" charset="2"/>
              <a:buChar char="Ø"/>
            </a:pPr>
            <a:r>
              <a:rPr lang="en-US" dirty="0"/>
              <a:t>When the parent rock is composed only of a single mineral, metamorphism changes the rocks into one composed of the same mineral but with a coarser texture.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Example </a:t>
            </a:r>
            <a:r>
              <a:rPr lang="en-US" b="1" dirty="0">
                <a:solidFill>
                  <a:srgbClr val="FF0000"/>
                </a:solidFill>
              </a:rPr>
              <a:t>Limestone changes to Marble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Quartz Sandstone changes to Quartzite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Metamorphic </a:t>
            </a:r>
            <a:r>
              <a:rPr lang="en-US" dirty="0" smtClean="0"/>
              <a:t>rock textures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In contrast, metamorphism of a parent rock containing several minerals usually forms a rock with new and different minerals and a new texture.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For example, a typical shale contains large amounts of clay, as well as quartz and feldspar. 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When heated, some of those minerals decompose, and their atoms recombine to form new minerals such as mica, garnet, and a different kind of feldspar to form a  rock called </a:t>
            </a:r>
            <a:r>
              <a:rPr lang="en-US" b="1" dirty="0" smtClean="0">
                <a:solidFill>
                  <a:srgbClr val="FF0000"/>
                </a:solidFill>
              </a:rPr>
              <a:t>hornfels</a:t>
            </a:r>
            <a:r>
              <a:rPr lang="en-US" dirty="0" smtClean="0"/>
              <a:t> which has a different texture and as well as minerals than shale.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Metamorphic Rocks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657600" cy="4525963"/>
          </a:xfrm>
        </p:spPr>
        <p:txBody>
          <a:bodyPr>
            <a:normAutofit fontScale="85000" lnSpcReduction="10000"/>
          </a:bodyPr>
          <a:lstStyle/>
          <a:p>
            <a:pPr algn="just" rtl="0">
              <a:buNone/>
            </a:pPr>
            <a:r>
              <a:rPr lang="en-US" dirty="0"/>
              <a:t> 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Metamorphic Rocks are divided into two basic </a:t>
            </a:r>
            <a:r>
              <a:rPr lang="en-US" dirty="0" smtClean="0"/>
              <a:t>divisions</a:t>
            </a:r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Foliated/Banded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2.</a:t>
            </a:r>
            <a:r>
              <a:rPr lang="en-US" b="1" dirty="0" smtClean="0">
                <a:solidFill>
                  <a:srgbClr val="FF0000"/>
                </a:solidFill>
              </a:rPr>
              <a:t>Non-Foliated</a:t>
            </a:r>
            <a:r>
              <a:rPr lang="en-US" dirty="0" smtClean="0"/>
              <a:t> </a:t>
            </a:r>
            <a:r>
              <a:rPr lang="en-US" dirty="0"/>
              <a:t>(also, granular or </a:t>
            </a:r>
            <a:r>
              <a:rPr lang="en-US" dirty="0" err="1"/>
              <a:t>equidimensional</a:t>
            </a:r>
            <a:r>
              <a:rPr lang="en-US" dirty="0" smtClean="0"/>
              <a:t>)</a:t>
            </a:r>
            <a:endParaRPr lang="en-US" dirty="0"/>
          </a:p>
          <a:p>
            <a:pPr algn="just" rtl="0"/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75" y="1476375"/>
            <a:ext cx="24955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2514600"/>
            <a:ext cx="24193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estc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040" y="106681"/>
            <a:ext cx="545556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1247775" y="0"/>
            <a:ext cx="6644845" cy="6858000"/>
            <a:chOff x="1247775" y="0"/>
            <a:chExt cx="664484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7775" y="0"/>
              <a:ext cx="664484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562600" y="6096000"/>
              <a:ext cx="2209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metamorphic rocks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953000" cy="5257800"/>
          </a:xfrm>
        </p:spPr>
        <p:txBody>
          <a:bodyPr>
            <a:normAutofit fontScale="55000" lnSpcReduction="20000"/>
          </a:bodyPr>
          <a:lstStyle/>
          <a:p>
            <a:pPr lvl="0" algn="just" rtl="0"/>
            <a:r>
              <a:rPr lang="en-US" b="1" dirty="0" smtClean="0">
                <a:solidFill>
                  <a:srgbClr val="FF0000"/>
                </a:solidFill>
              </a:rPr>
              <a:t>Slate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 fine </a:t>
            </a:r>
            <a:r>
              <a:rPr lang="en-US" dirty="0"/>
              <a:t>grained (less than 0.5 mm) foliated rock composed of mica flakes.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Slate </a:t>
            </a:r>
            <a:r>
              <a:rPr lang="en-US" dirty="0"/>
              <a:t>is dull colored and closely resembles shale.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The </a:t>
            </a:r>
            <a:r>
              <a:rPr lang="en-US" dirty="0"/>
              <a:t>most important characteristic of shale is its tendency to break into flat slabs.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Slate </a:t>
            </a:r>
            <a:r>
              <a:rPr lang="en-US" dirty="0"/>
              <a:t>is generally formed by low grade metamorphism of shale, mudstone or siltstone.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Color </a:t>
            </a:r>
            <a:r>
              <a:rPr lang="en-US" dirty="0"/>
              <a:t>of slate depends upon its mineral composition.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Black </a:t>
            </a:r>
            <a:r>
              <a:rPr lang="en-US" dirty="0"/>
              <a:t>slate contains organic material. Red slate contains Iron Oxide.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Green </a:t>
            </a:r>
            <a:r>
              <a:rPr lang="en-US" dirty="0"/>
              <a:t>slate contains chlorite.</a:t>
            </a:r>
          </a:p>
          <a:p>
            <a:pPr algn="just" rtl="0"/>
            <a:endParaRPr lang="ar-SA" dirty="0"/>
          </a:p>
        </p:txBody>
      </p:sp>
      <p:pic>
        <p:nvPicPr>
          <p:cNvPr id="5122" name="Picture 2" descr="http://t2.gstatic.com/images?q=tbn:ANd9GcTBYKt6YrlIRE_EBa2f5SxX1QeKyHoA_8p0S7zwbVKT5BqyH_7Wm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2819400" cy="1952697"/>
          </a:xfrm>
          <a:prstGeom prst="rect">
            <a:avLst/>
          </a:prstGeom>
          <a:noFill/>
        </p:spPr>
      </p:pic>
      <p:pic>
        <p:nvPicPr>
          <p:cNvPr id="5124" name="Picture 4" descr="http://t0.gstatic.com/images?q=tbn:ANd9GcQG5fRZij6mwwcfz7b2Ri-U9BVwqkPcaFqbXfWKFCGxzhOIpinIF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267200"/>
            <a:ext cx="2667000" cy="1997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metamorphic rocks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029200"/>
          </a:xfrm>
        </p:spPr>
        <p:txBody>
          <a:bodyPr>
            <a:normAutofit fontScale="62500" lnSpcReduction="20000"/>
          </a:bodyPr>
          <a:lstStyle/>
          <a:p>
            <a:pPr lvl="0" algn="just" rtl="0"/>
            <a:r>
              <a:rPr lang="en-US" b="1" dirty="0">
                <a:solidFill>
                  <a:srgbClr val="FF0000"/>
                </a:solidFill>
              </a:rPr>
              <a:t>Phyllite</a:t>
            </a:r>
            <a:r>
              <a:rPr lang="en-US" dirty="0"/>
              <a:t>: It represents a degree of metamorphism in between slate and </a:t>
            </a:r>
            <a:r>
              <a:rPr lang="en-US" dirty="0" smtClean="0"/>
              <a:t>schist. </a:t>
            </a:r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Its </a:t>
            </a:r>
            <a:r>
              <a:rPr lang="en-US" dirty="0"/>
              <a:t>constituent platy minerals are larger than those in slate but still not large enough to be identified with the naked eye</a:t>
            </a:r>
            <a:r>
              <a:rPr lang="en-US" dirty="0" smtClean="0"/>
              <a:t>.</a:t>
            </a:r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 </a:t>
            </a:r>
            <a:r>
              <a:rPr lang="en-US" dirty="0"/>
              <a:t>Phyllite appears similar to slate but can be distinguished from slate by its glossy sheen and wavy surface.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err="1" smtClean="0"/>
              <a:t>Phyllite</a:t>
            </a:r>
            <a:r>
              <a:rPr lang="en-US" dirty="0" smtClean="0"/>
              <a:t> </a:t>
            </a:r>
            <a:r>
              <a:rPr lang="en-US" dirty="0"/>
              <a:t>also breaks as a flat surface and is composed of fine crystals of muscovite or chlorite or both.</a:t>
            </a:r>
          </a:p>
          <a:p>
            <a:pPr algn="just" rtl="0"/>
            <a:endParaRPr lang="ar-SA" dirty="0"/>
          </a:p>
        </p:txBody>
      </p:sp>
      <p:pic>
        <p:nvPicPr>
          <p:cNvPr id="4098" name="Picture 2" descr="http://t3.gstatic.com/images?q=tbn:ANd9GcR079a7bWoIwsLTdxCIxUsFHAoXV0fqcbGpK6cZfFeIh35-MJGwM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05000"/>
            <a:ext cx="2667000" cy="1714500"/>
          </a:xfrm>
          <a:prstGeom prst="rect">
            <a:avLst/>
          </a:prstGeom>
          <a:noFill/>
        </p:spPr>
      </p:pic>
      <p:pic>
        <p:nvPicPr>
          <p:cNvPr id="4100" name="Picture 4" descr="http://t0.gstatic.com/images?q=tbn:ANd9GcSl1A1g_QhFm6ohfnnTts27pRhfIbioWVyx3j0VTbUd_MHaC-k7H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91000"/>
            <a:ext cx="24003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Foliated metamorphic rocks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105400" cy="5257800"/>
          </a:xfrm>
        </p:spPr>
        <p:txBody>
          <a:bodyPr>
            <a:normAutofit fontScale="47500" lnSpcReduction="20000"/>
          </a:bodyPr>
          <a:lstStyle/>
          <a:p>
            <a:pPr lvl="0" algn="just" rtl="0">
              <a:buFont typeface="Wingdings" pitchFamily="2" charset="2"/>
              <a:buChar char="Ø"/>
            </a:pPr>
            <a:r>
              <a:rPr lang="en-US" sz="3400" b="1" dirty="0" smtClean="0">
                <a:solidFill>
                  <a:srgbClr val="FF0000"/>
                </a:solidFill>
              </a:rPr>
              <a:t>Schists</a:t>
            </a:r>
            <a:r>
              <a:rPr lang="en-US" sz="3400" dirty="0" smtClean="0"/>
              <a:t> </a:t>
            </a:r>
            <a:r>
              <a:rPr lang="en-US" sz="3400" dirty="0"/>
              <a:t>are medium to coarse grained metamorphic rocks in which platy minerals predominate. </a:t>
            </a: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3400" dirty="0" smtClean="0"/>
              <a:t>These </a:t>
            </a:r>
            <a:r>
              <a:rPr lang="en-US" sz="3400" dirty="0"/>
              <a:t>minerals include muscovite and biotite. </a:t>
            </a: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3400" dirty="0" smtClean="0"/>
              <a:t>These </a:t>
            </a:r>
            <a:r>
              <a:rPr lang="en-US" sz="3400" dirty="0"/>
              <a:t>platy minerals are arranged in a planar fashion that gives the rock its foliated texture. </a:t>
            </a: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3400" dirty="0" smtClean="0"/>
              <a:t>In </a:t>
            </a:r>
            <a:r>
              <a:rPr lang="en-US" sz="3400" dirty="0"/>
              <a:t>addition to mica, schist also contains other minerals such as quartz and feldspars. </a:t>
            </a: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3400" dirty="0" smtClean="0"/>
              <a:t>Like </a:t>
            </a:r>
            <a:r>
              <a:rPr lang="en-US" sz="3400" dirty="0"/>
              <a:t>slate, the parent rock for many schists are also shale which has undergone medium to high grade metamorphism during the process of mountain building. </a:t>
            </a: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3400" dirty="0" smtClean="0"/>
              <a:t>Schist </a:t>
            </a:r>
            <a:r>
              <a:rPr lang="en-US" sz="3400" dirty="0"/>
              <a:t>is the name given to the texture of the metamorphic rock. </a:t>
            </a: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3400" dirty="0" smtClean="0"/>
              <a:t>To </a:t>
            </a:r>
            <a:r>
              <a:rPr lang="en-US" sz="3400" dirty="0"/>
              <a:t>indicate the composition minerals names are used such as mica </a:t>
            </a:r>
            <a:r>
              <a:rPr lang="en-US" sz="3400" dirty="0" err="1"/>
              <a:t>scist</a:t>
            </a:r>
            <a:r>
              <a:rPr lang="en-US" sz="3400" dirty="0"/>
              <a:t>, talc schist, chlorite schist.</a:t>
            </a:r>
          </a:p>
          <a:p>
            <a:pPr algn="just" rtl="0">
              <a:buFont typeface="Wingdings" pitchFamily="2" charset="2"/>
              <a:buChar char="Ø"/>
            </a:pPr>
            <a:endParaRPr lang="ar-SA" dirty="0"/>
          </a:p>
        </p:txBody>
      </p:sp>
      <p:pic>
        <p:nvPicPr>
          <p:cNvPr id="3076" name="Picture 4" descr="http://t3.gstatic.com/images?q=tbn:ANd9GcReOcDUr6ZfXeucWE0Lw91TnSrCC7JP2WnMxbfz3i5Ecl4CPdeq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0"/>
            <a:ext cx="3206228" cy="2133600"/>
          </a:xfrm>
          <a:prstGeom prst="rect">
            <a:avLst/>
          </a:prstGeom>
          <a:noFill/>
        </p:spPr>
      </p:pic>
      <p:pic>
        <p:nvPicPr>
          <p:cNvPr id="3078" name="Picture 6" descr="http://t0.gstatic.com/images?q=tbn:ANd9GcQ6pGCOM_T9FCAMkuFJYsBPNOhJH8-HNcEU2ANfhGICHP0Mzee1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38600"/>
            <a:ext cx="3124200" cy="2340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Foliated metamorphic rocks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105400"/>
          </a:xfrm>
        </p:spPr>
        <p:txBody>
          <a:bodyPr>
            <a:normAutofit fontScale="55000" lnSpcReduction="20000"/>
          </a:bodyPr>
          <a:lstStyle/>
          <a:p>
            <a:pPr lvl="0" algn="just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Gneiss</a:t>
            </a:r>
            <a:r>
              <a:rPr lang="en-US" dirty="0" smtClean="0"/>
              <a:t> </a:t>
            </a:r>
            <a:r>
              <a:rPr lang="en-US" dirty="0"/>
              <a:t>is the term applied to medium or coarse grained banded metamorphic rocks in which granular and elongated minerals predominate.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most common minerals in gneiss are Quartz. Potassium feldspar, Na feldspar.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Gneiss </a:t>
            </a:r>
            <a:r>
              <a:rPr lang="en-US" dirty="0"/>
              <a:t>also contains smaller amounts of biotite, muscovite and amphibole that develop a preferred orientation.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During </a:t>
            </a:r>
            <a:r>
              <a:rPr lang="en-US" dirty="0"/>
              <a:t>the high grade metamorphism the dark and light colored minerals segregate giving the gneisses their typical banded or layered appearance.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Most </a:t>
            </a:r>
            <a:r>
              <a:rPr lang="en-US" dirty="0"/>
              <a:t>gneisses have a </a:t>
            </a:r>
            <a:r>
              <a:rPr lang="en-US" dirty="0" err="1"/>
              <a:t>felsic</a:t>
            </a:r>
            <a:r>
              <a:rPr lang="en-US" dirty="0"/>
              <a:t> composition, however some of them are also formed by the high grade metamorphism of shale.</a:t>
            </a:r>
          </a:p>
          <a:p>
            <a:pPr algn="just" rtl="0"/>
            <a:endParaRPr lang="ar-SA" dirty="0"/>
          </a:p>
        </p:txBody>
      </p:sp>
      <p:pic>
        <p:nvPicPr>
          <p:cNvPr id="2050" name="Picture 2" descr="http://images.wikia.com/geology/images/c/c0/Gneiss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3339698" cy="2438400"/>
          </a:xfrm>
          <a:prstGeom prst="rect">
            <a:avLst/>
          </a:prstGeom>
          <a:noFill/>
        </p:spPr>
      </p:pic>
      <p:pic>
        <p:nvPicPr>
          <p:cNvPr id="2052" name="Picture 4" descr="http://geo.browardearthsciences.org/gnei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1" y="4076700"/>
            <a:ext cx="3301999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" y="1248041"/>
            <a:ext cx="8001000" cy="54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metamorphic rocks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Non-foliated metamorphic rocks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19800" cy="5562600"/>
          </a:xfrm>
        </p:spPr>
        <p:txBody>
          <a:bodyPr>
            <a:normAutofit fontScale="40000" lnSpcReduction="20000"/>
          </a:bodyPr>
          <a:lstStyle/>
          <a:p>
            <a:pPr algn="just" rtl="0">
              <a:buNone/>
            </a:pPr>
            <a:r>
              <a:rPr lang="en-US" dirty="0"/>
              <a:t> </a:t>
            </a:r>
          </a:p>
          <a:p>
            <a:pPr lvl="0" algn="just" rtl="0">
              <a:buFont typeface="Wingdings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Marble</a:t>
            </a:r>
            <a:r>
              <a:rPr lang="en-US" sz="4000" dirty="0"/>
              <a:t>: It is a coarse grained crystalline rock whose parent rock was limestone or </a:t>
            </a:r>
            <a:r>
              <a:rPr lang="en-US" sz="4000" dirty="0" err="1"/>
              <a:t>dolostone</a:t>
            </a:r>
            <a:r>
              <a:rPr lang="en-US" sz="4000" dirty="0" smtClean="0"/>
              <a:t>.</a:t>
            </a:r>
          </a:p>
          <a:p>
            <a:pPr lvl="0" algn="just" rtl="0">
              <a:buFont typeface="Wingdings" pitchFamily="2" charset="2"/>
              <a:buChar char="Ø"/>
            </a:pP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4000" dirty="0" smtClean="0"/>
              <a:t> </a:t>
            </a:r>
            <a:r>
              <a:rPr lang="en-US" sz="4000" dirty="0"/>
              <a:t>Pure marble is white and is composed entirely of the mineral calcite. </a:t>
            </a: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4000" dirty="0" smtClean="0"/>
              <a:t>The </a:t>
            </a:r>
            <a:r>
              <a:rPr lang="en-US" sz="4000" dirty="0"/>
              <a:t>parent rocks from which marbles are formed often contain some impurities and this imparts color to marble. </a:t>
            </a: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4000" dirty="0" smtClean="0"/>
              <a:t>Marble </a:t>
            </a:r>
            <a:r>
              <a:rPr lang="en-US" sz="4000" dirty="0"/>
              <a:t>can be pink, gray or even black in color</a:t>
            </a:r>
            <a:r>
              <a:rPr lang="en-US" sz="4000" dirty="0" smtClean="0"/>
              <a:t>.</a:t>
            </a:r>
          </a:p>
          <a:p>
            <a:pPr lvl="0" algn="just" rtl="0">
              <a:buFont typeface="Wingdings" pitchFamily="2" charset="2"/>
              <a:buChar char="Ø"/>
            </a:pPr>
            <a:endParaRPr lang="en-US" sz="4000" dirty="0"/>
          </a:p>
          <a:p>
            <a:pPr lvl="0" algn="just" rtl="0">
              <a:buFont typeface="Wingdings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Quartzite</a:t>
            </a:r>
            <a:r>
              <a:rPr lang="en-US" sz="4000" dirty="0"/>
              <a:t>: It is a very hard metamorphic rock formed from quartz sandstone. </a:t>
            </a: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4000" dirty="0" smtClean="0"/>
              <a:t>They </a:t>
            </a:r>
            <a:r>
              <a:rPr lang="en-US" sz="4000" dirty="0"/>
              <a:t>are formed under moderate to high grade metamorphism. </a:t>
            </a: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4000" dirty="0" smtClean="0"/>
              <a:t>The </a:t>
            </a:r>
            <a:r>
              <a:rPr lang="en-US" sz="4000" dirty="0"/>
              <a:t>crystals of quartz fuse together when they undergo metamorphism and as result the crystal size for quartzite is much bigger than its parent rock.</a:t>
            </a:r>
          </a:p>
          <a:p>
            <a:pPr algn="just" rtl="0"/>
            <a:endParaRPr lang="ar-SA" dirty="0"/>
          </a:p>
        </p:txBody>
      </p:sp>
      <p:pic>
        <p:nvPicPr>
          <p:cNvPr id="1026" name="Picture 2" descr="http://web.eps.utk.edu/courses/rock/images/Marble.JPG"/>
          <p:cNvPicPr>
            <a:picLocks noChangeAspect="1" noChangeArrowheads="1"/>
          </p:cNvPicPr>
          <p:nvPr/>
        </p:nvPicPr>
        <p:blipFill>
          <a:blip r:embed="rId2" cstate="print"/>
          <a:srcRect l="18065" t="5161" r="14839" b="1935"/>
          <a:stretch>
            <a:fillRect/>
          </a:stretch>
        </p:blipFill>
        <p:spPr bwMode="auto">
          <a:xfrm>
            <a:off x="6629400" y="1571625"/>
            <a:ext cx="2201334" cy="2286000"/>
          </a:xfrm>
          <a:prstGeom prst="rect">
            <a:avLst/>
          </a:prstGeom>
          <a:noFill/>
        </p:spPr>
      </p:pic>
      <p:pic>
        <p:nvPicPr>
          <p:cNvPr id="1028" name="Picture 4" descr="http://0318ca1.netsolhost.com/Minerals/Minpics1/Quartzite.jpg"/>
          <p:cNvPicPr>
            <a:picLocks noChangeAspect="1" noChangeArrowheads="1"/>
          </p:cNvPicPr>
          <p:nvPr/>
        </p:nvPicPr>
        <p:blipFill>
          <a:blip r:embed="rId3" cstate="print"/>
          <a:srcRect l="13333" t="8136" r="6667" b="5085"/>
          <a:stretch>
            <a:fillRect/>
          </a:stretch>
        </p:blipFill>
        <p:spPr bwMode="auto">
          <a:xfrm>
            <a:off x="6496050" y="4467225"/>
            <a:ext cx="25146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Metamorphism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Metamorphism</a:t>
            </a:r>
            <a:r>
              <a:rPr lang="en-US" dirty="0"/>
              <a:t> (from the Greek words for “changing form”) is the process by which rising temperature and changes in other environmental conditions transform rocks and minerals</a:t>
            </a:r>
            <a:r>
              <a:rPr lang="en-US" dirty="0" smtClean="0"/>
              <a:t>.</a:t>
            </a:r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other word metamorphism is the transformation of one rock type into another</a:t>
            </a:r>
            <a:r>
              <a:rPr lang="en-US" dirty="0" smtClean="0"/>
              <a:t>.</a:t>
            </a:r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Metamorphism takes place where the </a:t>
            </a:r>
            <a:r>
              <a:rPr lang="en-US" dirty="0" smtClean="0"/>
              <a:t>pre-existing </a:t>
            </a:r>
            <a:r>
              <a:rPr lang="en-US" dirty="0"/>
              <a:t>rocks are subjected to temperature and pressure unlike those in which they were formed.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response to these new conditions the rock gradually changes until it reaches a state of equilibrium with the new environment</a:t>
            </a:r>
            <a:r>
              <a:rPr lang="en-US" dirty="0" smtClean="0"/>
              <a:t>.</a:t>
            </a:r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Metamorphism is always gradual and it ranges from low grade metamorphism to high grade </a:t>
            </a:r>
            <a:r>
              <a:rPr lang="en-US" dirty="0" smtClean="0"/>
              <a:t>metamorphism. </a:t>
            </a:r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owever rock </a:t>
            </a:r>
            <a:r>
              <a:rPr lang="en-US" b="1" dirty="0">
                <a:solidFill>
                  <a:srgbClr val="FF0000"/>
                </a:solidFill>
              </a:rPr>
              <a:t>should always be in the solid state during metamorphism</a:t>
            </a:r>
            <a:r>
              <a:rPr lang="en-US" dirty="0"/>
              <a:t>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If </a:t>
            </a:r>
            <a:r>
              <a:rPr lang="en-US" b="1" dirty="0">
                <a:solidFill>
                  <a:srgbClr val="FF0000"/>
                </a:solidFill>
              </a:rPr>
              <a:t>the rocks melts at a certain point, then we enter the zone of igneous activity.</a:t>
            </a:r>
          </a:p>
          <a:p>
            <a:pPr algn="just" rtl="0"/>
            <a:endParaRPr lang="en-US" dirty="0"/>
          </a:p>
          <a:p>
            <a:pPr algn="just" rtl="0"/>
            <a:endParaRPr lang="en-US" dirty="0"/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of metamorphism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6962"/>
            <a:ext cx="4724400" cy="5303838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sz="1200" dirty="0"/>
              <a:t>Most metamorphism occurs in one of the three settings:</a:t>
            </a:r>
          </a:p>
          <a:p>
            <a:pPr algn="just" rtl="0">
              <a:buFont typeface="Wingdings" pitchFamily="2" charset="2"/>
              <a:buChar char="Ø"/>
            </a:pPr>
            <a:endParaRPr lang="en-US" sz="1200" dirty="0"/>
          </a:p>
          <a:p>
            <a:pPr lvl="0" algn="just" rtl="0">
              <a:buFont typeface="Wingdings" pitchFamily="2" charset="2"/>
              <a:buChar char="Ø"/>
            </a:pPr>
            <a:r>
              <a:rPr lang="en-US" sz="1200" b="1" dirty="0">
                <a:solidFill>
                  <a:srgbClr val="FF0000"/>
                </a:solidFill>
              </a:rPr>
              <a:t>Contact or thermal metamorphism </a:t>
            </a:r>
            <a:r>
              <a:rPr lang="en-US" sz="1200" dirty="0"/>
              <a:t>occurs where hot magma intrudes cooler country rock. </a:t>
            </a:r>
            <a:r>
              <a:rPr lang="en-US" sz="1200" dirty="0" smtClean="0"/>
              <a:t>The </a:t>
            </a:r>
            <a:r>
              <a:rPr lang="en-US" sz="1200" dirty="0"/>
              <a:t>country rock may be of any type—sedimentary, metamorphic, or igneous. </a:t>
            </a:r>
            <a:endParaRPr lang="en-US" sz="12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12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1200" dirty="0" smtClean="0"/>
              <a:t>The </a:t>
            </a:r>
            <a:r>
              <a:rPr lang="en-US" sz="1200" dirty="0"/>
              <a:t>highest-grade metamorphic rocks form at the contact, closest to the magma. Lower-grade rocks develop farther out. </a:t>
            </a:r>
            <a:endParaRPr lang="en-US" sz="12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12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1200" dirty="0" smtClean="0"/>
              <a:t>The </a:t>
            </a:r>
            <a:r>
              <a:rPr lang="en-US" sz="1200" dirty="0"/>
              <a:t>change is driven by the rise in temperature within the host rock surrounding an igneous intrusion</a:t>
            </a:r>
            <a:r>
              <a:rPr lang="en-US" sz="1200" dirty="0" smtClean="0"/>
              <a:t>.</a:t>
            </a:r>
          </a:p>
          <a:p>
            <a:pPr lvl="0" algn="just" rtl="0"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Most contact metamorphic rocks are fine-grained, </a:t>
            </a:r>
            <a:r>
              <a:rPr lang="en-US" sz="1200" dirty="0" err="1" smtClean="0"/>
              <a:t>dense,tough</a:t>
            </a:r>
            <a:r>
              <a:rPr lang="en-US" sz="1200" dirty="0" smtClean="0"/>
              <a:t> rocks of various chemical compositions. </a:t>
            </a:r>
          </a:p>
          <a:p>
            <a:pPr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Because directional pressure is not a major factor, these rocks are not generally foliated.</a:t>
            </a:r>
            <a:endParaRPr lang="en-US" sz="1200" dirty="0"/>
          </a:p>
          <a:p>
            <a:pPr marL="0" indent="0" algn="just" rtl="0">
              <a:buNone/>
            </a:pPr>
            <a:r>
              <a:rPr lang="en-US" sz="1200" dirty="0"/>
              <a:t> </a:t>
            </a:r>
          </a:p>
          <a:p>
            <a:pPr lvl="0" algn="just" rtl="0">
              <a:buFont typeface="Wingdings" pitchFamily="2" charset="2"/>
              <a:buChar char="Ø"/>
            </a:pPr>
            <a:r>
              <a:rPr lang="en-US" sz="1200" b="1" dirty="0">
                <a:solidFill>
                  <a:srgbClr val="FF0000"/>
                </a:solidFill>
              </a:rPr>
              <a:t>Hydrothermal metamorphism </a:t>
            </a:r>
            <a:r>
              <a:rPr lang="en-US" sz="1200" dirty="0"/>
              <a:t>(also called hydrothermal alteration and </a:t>
            </a:r>
            <a:r>
              <a:rPr lang="en-US" sz="1200" dirty="0" err="1"/>
              <a:t>metasomatism</a:t>
            </a:r>
            <a:r>
              <a:rPr lang="en-US" sz="1200" dirty="0"/>
              <a:t>) occurs when hot water and ions dissolved in the hot water react with a rock to change its chemical composition and minerals</a:t>
            </a:r>
            <a:r>
              <a:rPr lang="en-US" sz="1200" dirty="0" smtClean="0"/>
              <a:t>.</a:t>
            </a:r>
          </a:p>
          <a:p>
            <a:pPr lvl="0" algn="just" rtl="0">
              <a:buFont typeface="Wingdings" pitchFamily="2" charset="2"/>
              <a:buChar char="Ø"/>
            </a:pPr>
            <a:endParaRPr lang="en-US" sz="1200" dirty="0"/>
          </a:p>
          <a:p>
            <a:pPr algn="just" rtl="0">
              <a:buFont typeface="Wingdings" pitchFamily="2" charset="2"/>
              <a:buChar char="Ø"/>
            </a:pPr>
            <a:endParaRPr lang="en-US" sz="12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1200" b="1" dirty="0" smtClean="0">
                <a:solidFill>
                  <a:srgbClr val="FF0000"/>
                </a:solidFill>
              </a:rPr>
              <a:t>Regional metamorphism </a:t>
            </a:r>
            <a:r>
              <a:rPr lang="en-US" sz="1200" dirty="0" smtClean="0"/>
              <a:t>occurs during </a:t>
            </a:r>
            <a:r>
              <a:rPr lang="en-US" sz="1200" dirty="0"/>
              <a:t>the process of mountain building, great quantities of rocks are subjected to directed pressure and high temperatures associated with large scale </a:t>
            </a:r>
            <a:r>
              <a:rPr lang="en-US" sz="1200" dirty="0" smtClean="0"/>
              <a:t>deformation.</a:t>
            </a:r>
          </a:p>
          <a:p>
            <a:pPr lvl="0" algn="just" rtl="0"/>
            <a:endParaRPr lang="en-US" sz="1200" dirty="0"/>
          </a:p>
          <a:p>
            <a:pPr algn="just" rtl="0"/>
            <a:endParaRPr lang="ar-SA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295400"/>
            <a:ext cx="175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2713" r="10310" b="67814"/>
          <a:stretch>
            <a:fillRect/>
          </a:stretch>
        </p:blipFill>
        <p:spPr bwMode="auto">
          <a:xfrm>
            <a:off x="5029200" y="4953000"/>
            <a:ext cx="4114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Heat</a:t>
            </a:r>
            <a:r>
              <a:rPr lang="en-US" dirty="0"/>
              <a:t> contributes to the process in two ways.  </a:t>
            </a:r>
            <a:r>
              <a:rPr lang="en-US" b="1" dirty="0">
                <a:solidFill>
                  <a:srgbClr val="FF0000"/>
                </a:solidFill>
              </a:rPr>
              <a:t>First, atoms may combine differently at different temperatures. 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 algn="just" rtl="0">
              <a:buFont typeface="Wingdings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means that a mineral stable at one temperature might become unstable at a higher (or lower) temperature and be converted to a different mineral with a more stable atomic structure. 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may or may not involve changing the exact elemental composition. 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Second</a:t>
            </a:r>
            <a:r>
              <a:rPr lang="en-US" b="1" dirty="0">
                <a:solidFill>
                  <a:srgbClr val="FF0000"/>
                </a:solidFill>
              </a:rPr>
              <a:t>, heat makes practically all chemical reactions go faster,</a:t>
            </a:r>
            <a:r>
              <a:rPr lang="en-US" dirty="0"/>
              <a:t> meaning that mineral transformations are much easier at higher temperature.</a:t>
            </a:r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55000" lnSpcReduction="20000"/>
          </a:bodyPr>
          <a:lstStyle/>
          <a:p>
            <a:pPr lvl="0"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Pressure</a:t>
            </a:r>
            <a:r>
              <a:rPr lang="en-US" dirty="0"/>
              <a:t> also has two effects.  As with heat, it can </a:t>
            </a:r>
            <a:r>
              <a:rPr lang="en-US" dirty="0" smtClean="0"/>
              <a:t>also control </a:t>
            </a:r>
            <a:r>
              <a:rPr lang="en-US" dirty="0"/>
              <a:t>which minerals or forms of minerals are stable. 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Some </a:t>
            </a:r>
            <a:r>
              <a:rPr lang="en-US" dirty="0"/>
              <a:t>minerals may be converted to minerals with similar composition but different atomic packing simply because pressure is increased</a:t>
            </a:r>
            <a:r>
              <a:rPr lang="en-US" dirty="0" smtClean="0"/>
              <a:t>.</a:t>
            </a:r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exact nature of the pressure is not important in this </a:t>
            </a:r>
            <a:r>
              <a:rPr lang="en-US" dirty="0" smtClean="0"/>
              <a:t>case. Only </a:t>
            </a:r>
            <a:r>
              <a:rPr lang="en-US" dirty="0"/>
              <a:t>the </a:t>
            </a:r>
            <a:r>
              <a:rPr lang="en-US" dirty="0" smtClean="0"/>
              <a:t>amount is important.  </a:t>
            </a:r>
            <a:r>
              <a:rPr lang="en-US" dirty="0"/>
              <a:t>Thus the confining or lithostatic pressure created by deep burial of rocks under sediment may have this effect as well as the directed pressure during mountain building processes. </a:t>
            </a:r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The second effect of pressure is to reorient minerals with linear or platy structure or to create a preferred orientation of them as they form. 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 rtl="0">
              <a:buFont typeface="Wingdings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Thus </a:t>
            </a:r>
            <a:r>
              <a:rPr lang="en-US" dirty="0"/>
              <a:t>elongate minerals such as amphiboles, or platy minerals such as clays or micas tend to align themselves parallel to each other when under pressure. 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only happens when there is directed pressure; confining pressure does not accomplish it.  </a:t>
            </a:r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ys.outcrop.org/images/rocks/metamorphic/lutge8e/FG07_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809750"/>
            <a:ext cx="4410075" cy="3230875"/>
          </a:xfrm>
          <a:prstGeom prst="rect">
            <a:avLst/>
          </a:prstGeom>
          <a:noFill/>
        </p:spPr>
      </p:pic>
      <p:pic>
        <p:nvPicPr>
          <p:cNvPr id="5" name="Picture 2" descr="http://hays.outcrop.org/images/rocks/metamorphic/lutge8e/FG07_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1676399"/>
            <a:ext cx="4493419" cy="34861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38400" y="5334000"/>
            <a:ext cx="424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Confining Pressure and Directed Pressure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The diagram illustrates the effect.  A texture of this sort in a metamorphic rock is called </a:t>
            </a:r>
            <a:r>
              <a:rPr lang="en-US" b="1" dirty="0" smtClean="0">
                <a:solidFill>
                  <a:srgbClr val="FF0000"/>
                </a:solidFill>
              </a:rPr>
              <a:t>foliation</a:t>
            </a:r>
            <a:r>
              <a:rPr lang="en-US" dirty="0" smtClean="0"/>
              <a:t> and the rocks are said to be </a:t>
            </a:r>
            <a:r>
              <a:rPr lang="en-US" b="1" dirty="0" smtClean="0">
                <a:solidFill>
                  <a:srgbClr val="FF0000"/>
                </a:solidFill>
              </a:rPr>
              <a:t>foliated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1026" name="Picture 2" descr="press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520" y="33528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00" y="1782762"/>
            <a:ext cx="8305800" cy="3170238"/>
          </a:xfrm>
        </p:spPr>
        <p:txBody>
          <a:bodyPr>
            <a:normAutofit fontScale="70000" lnSpcReduction="20000"/>
          </a:bodyPr>
          <a:lstStyle/>
          <a:p>
            <a:pPr lvl="0"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Fluids</a:t>
            </a:r>
            <a:r>
              <a:rPr lang="en-US" dirty="0"/>
              <a:t> serve only to speed up other metamorphic processes, or perhaps even allow them to happen at all. 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Chemical </a:t>
            </a:r>
            <a:r>
              <a:rPr lang="en-US" dirty="0"/>
              <a:t>reactions require water, and most proceed much faster as the amount of water goes up. 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Dissolved </a:t>
            </a:r>
            <a:r>
              <a:rPr lang="en-US" dirty="0"/>
              <a:t>ions in the fluid also make those mineral transformations that require chemical changes in the minerals to occur, whether by supplying needed ions or flushing away excess ones.</a:t>
            </a:r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228</TotalTime>
  <Words>1721</Words>
  <Application>Microsoft Office PowerPoint</Application>
  <PresentationFormat>On-screen Show (4:3)</PresentationFormat>
  <Paragraphs>188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Trek</vt:lpstr>
      <vt:lpstr>METAMORPHIC ROCKS</vt:lpstr>
      <vt:lpstr>PowerPoint Presentation</vt:lpstr>
      <vt:lpstr>What is Metamorphism</vt:lpstr>
      <vt:lpstr>Environment of metamorphism</vt:lpstr>
      <vt:lpstr>Agents of metamorphism</vt:lpstr>
      <vt:lpstr>Agents of metamorphism</vt:lpstr>
      <vt:lpstr>Agents of metamorphism</vt:lpstr>
      <vt:lpstr>Agents of metamorphism</vt:lpstr>
      <vt:lpstr>Agents of metamorphism</vt:lpstr>
      <vt:lpstr>Grade of Metamorphism</vt:lpstr>
      <vt:lpstr>Index minerals</vt:lpstr>
      <vt:lpstr>Metamorphic rock textures</vt:lpstr>
      <vt:lpstr>Metamorphic rock textures</vt:lpstr>
      <vt:lpstr>Metamorphic rock textures</vt:lpstr>
      <vt:lpstr>Metamorphic rock textures</vt:lpstr>
      <vt:lpstr>Metamorphic rock textures</vt:lpstr>
      <vt:lpstr>Metamorphic rock textures</vt:lpstr>
      <vt:lpstr>Common Metamorphic Rocks</vt:lpstr>
      <vt:lpstr>PowerPoint Presentation</vt:lpstr>
      <vt:lpstr>Foliated metamorphic rocks</vt:lpstr>
      <vt:lpstr>Foliated metamorphic rocks</vt:lpstr>
      <vt:lpstr>Foliated metamorphic rocks</vt:lpstr>
      <vt:lpstr>Foliated metamorphic rocks</vt:lpstr>
      <vt:lpstr>Foliated metamorphic rocks</vt:lpstr>
      <vt:lpstr>Non-foliated metamorphic rocks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METAMORPHIC ROCKS</dc:title>
  <dc:creator>DELL</dc:creator>
  <cp:lastModifiedBy>User</cp:lastModifiedBy>
  <cp:revision>28</cp:revision>
  <dcterms:created xsi:type="dcterms:W3CDTF">2011-04-25T07:10:44Z</dcterms:created>
  <dcterms:modified xsi:type="dcterms:W3CDTF">2015-11-03T06:19:29Z</dcterms:modified>
</cp:coreProperties>
</file>