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5"/>
  </p:notesMasterIdLst>
  <p:sldIdLst>
    <p:sldId id="256" r:id="rId2"/>
    <p:sldId id="257" r:id="rId3"/>
    <p:sldId id="258" r:id="rId4"/>
    <p:sldId id="259" r:id="rId5"/>
    <p:sldId id="260" r:id="rId6"/>
    <p:sldId id="261" r:id="rId7"/>
    <p:sldId id="262" r:id="rId8"/>
    <p:sldId id="263" r:id="rId9"/>
    <p:sldId id="282" r:id="rId10"/>
    <p:sldId id="264" r:id="rId11"/>
    <p:sldId id="287" r:id="rId12"/>
    <p:sldId id="284" r:id="rId13"/>
    <p:sldId id="285" r:id="rId14"/>
    <p:sldId id="272" r:id="rId15"/>
    <p:sldId id="288" r:id="rId16"/>
    <p:sldId id="265" r:id="rId17"/>
    <p:sldId id="266" r:id="rId18"/>
    <p:sldId id="291" r:id="rId19"/>
    <p:sldId id="267" r:id="rId20"/>
    <p:sldId id="289" r:id="rId21"/>
    <p:sldId id="290" r:id="rId22"/>
    <p:sldId id="268" r:id="rId23"/>
    <p:sldId id="293" r:id="rId24"/>
    <p:sldId id="271" r:id="rId25"/>
    <p:sldId id="270" r:id="rId26"/>
    <p:sldId id="292" r:id="rId27"/>
    <p:sldId id="274" r:id="rId28"/>
    <p:sldId id="273" r:id="rId29"/>
    <p:sldId id="275" r:id="rId30"/>
    <p:sldId id="276" r:id="rId31"/>
    <p:sldId id="277" r:id="rId32"/>
    <p:sldId id="278" r:id="rId33"/>
    <p:sldId id="279" r:id="rId34"/>
  </p:sldIdLst>
  <p:sldSz cx="9144000" cy="6858000" type="screen4x3"/>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3" d="100"/>
          <a:sy n="83" d="100"/>
        </p:scale>
        <p:origin x="-1098"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B19EDE-82B0-4082-A78D-CBFEB74D6625}" type="datetimeFigureOut">
              <a:rPr lang="en-US" smtClean="0"/>
              <a:pPr/>
              <a:t>1/12/2014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B63D54-2494-4971-B318-FEAA3BAB015A}" type="slidenum">
              <a:rPr lang="en-US" smtClean="0"/>
              <a:pPr/>
              <a:t>‹#›</a:t>
            </a:fld>
            <a:endParaRPr lang="en-US"/>
          </a:p>
        </p:txBody>
      </p:sp>
    </p:spTree>
    <p:extLst>
      <p:ext uri="{BB962C8B-B14F-4D97-AF65-F5344CB8AC3E}">
        <p14:creationId xmlns:p14="http://schemas.microsoft.com/office/powerpoint/2010/main" val="3412950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FB63D54-2494-4971-B318-FEAA3BAB015A}"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algn="r"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algn="r"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algn="r"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algn="r" eaLnBrk="0" fontAlgn="base" hangingPunct="0">
              <a:spcBef>
                <a:spcPct val="0"/>
              </a:spcBef>
              <a:spcAft>
                <a:spcPct val="0"/>
              </a:spcAft>
              <a:defRPr sz="2400">
                <a:solidFill>
                  <a:schemeClr val="tx1"/>
                </a:solidFill>
                <a:latin typeface="Arial" charset="0"/>
                <a:ea typeface="ＭＳ Ｐゴシック" pitchFamily="34" charset="-128"/>
              </a:defRPr>
            </a:lvl9pPr>
          </a:lstStyle>
          <a:p>
            <a:fld id="{926907F8-987B-4AB1-A784-23CD952BAE68}" type="slidenum">
              <a:rPr lang="en-US" altLang="en-US" sz="1200" smtClean="0"/>
              <a:pPr/>
              <a:t>15</a:t>
            </a:fld>
            <a:endParaRPr lang="en-US" altLang="en-US" sz="1200"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algn="r"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algn="r"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algn="r"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algn="r" eaLnBrk="0" fontAlgn="base" hangingPunct="0">
              <a:spcBef>
                <a:spcPct val="0"/>
              </a:spcBef>
              <a:spcAft>
                <a:spcPct val="0"/>
              </a:spcAft>
              <a:defRPr sz="2400">
                <a:solidFill>
                  <a:schemeClr val="tx1"/>
                </a:solidFill>
                <a:latin typeface="Arial" charset="0"/>
                <a:ea typeface="ＭＳ Ｐゴシック" pitchFamily="34" charset="-128"/>
              </a:defRPr>
            </a:lvl9pPr>
          </a:lstStyle>
          <a:p>
            <a:fld id="{C3813EC1-06C4-4FF2-AF56-F55367A330E3}" type="slidenum">
              <a:rPr lang="en-US" altLang="en-US" sz="1200" smtClean="0"/>
              <a:pPr/>
              <a:t>20</a:t>
            </a:fld>
            <a:endParaRPr lang="en-US" altLang="en-US" sz="1200"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B63D54-2494-4971-B318-FEAA3BAB015A}" type="slidenum">
              <a:rPr lang="en-US" smtClean="0"/>
              <a:pPr/>
              <a:t>25</a:t>
            </a:fld>
            <a:endParaRPr lang="en-US"/>
          </a:p>
        </p:txBody>
      </p:sp>
    </p:spTree>
    <p:extLst>
      <p:ext uri="{BB962C8B-B14F-4D97-AF65-F5344CB8AC3E}">
        <p14:creationId xmlns:p14="http://schemas.microsoft.com/office/powerpoint/2010/main" val="1307477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F580D41-2DE3-4EC8-B103-6187ABBDDBF0}" type="datetimeFigureOut">
              <a:rPr lang="en-US" smtClean="0"/>
              <a:pPr/>
              <a:t>1/12/2014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C0D8CCD-D86C-4589-9AEB-D8E94AE17288}"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F580D41-2DE3-4EC8-B103-6187ABBDDBF0}" type="datetimeFigureOut">
              <a:rPr lang="en-US" smtClean="0"/>
              <a:pPr/>
              <a:t>1/12/2014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0D8CCD-D86C-4589-9AEB-D8E94AE1728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C0D8CCD-D86C-4589-9AEB-D8E94AE17288}"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F580D41-2DE3-4EC8-B103-6187ABBDDBF0}" type="datetimeFigureOut">
              <a:rPr lang="en-US" smtClean="0"/>
              <a:pPr/>
              <a:t>1/12/2014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F580D41-2DE3-4EC8-B103-6187ABBDDBF0}" type="datetimeFigureOut">
              <a:rPr lang="en-US" smtClean="0"/>
              <a:pPr/>
              <a:t>1/12/2014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C0D8CCD-D86C-4589-9AEB-D8E94AE17288}"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7F580D41-2DE3-4EC8-B103-6187ABBDDBF0}" type="datetimeFigureOut">
              <a:rPr lang="en-US" smtClean="0"/>
              <a:pPr/>
              <a:t>1/12/2014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C0D8CCD-D86C-4589-9AEB-D8E94AE17288}"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7F580D41-2DE3-4EC8-B103-6187ABBDDBF0}" type="datetimeFigureOut">
              <a:rPr lang="en-US" smtClean="0"/>
              <a:pPr/>
              <a:t>1/12/2014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0D8CCD-D86C-4589-9AEB-D8E94AE17288}"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F580D41-2DE3-4EC8-B103-6187ABBDDBF0}" type="datetimeFigureOut">
              <a:rPr lang="en-US" smtClean="0"/>
              <a:pPr/>
              <a:t>1/12/2014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C0D8CCD-D86C-4589-9AEB-D8E94AE17288}"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F580D41-2DE3-4EC8-B103-6187ABBDDBF0}" type="datetimeFigureOut">
              <a:rPr lang="en-US" smtClean="0"/>
              <a:pPr/>
              <a:t>1/12/2014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C0D8CCD-D86C-4589-9AEB-D8E94AE17288}"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7F580D41-2DE3-4EC8-B103-6187ABBDDBF0}" type="datetimeFigureOut">
              <a:rPr lang="en-US" smtClean="0"/>
              <a:pPr/>
              <a:t>1/12/2014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C0D8CCD-D86C-4589-9AEB-D8E94AE17288}"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C0D8CCD-D86C-4589-9AEB-D8E94AE17288}"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7F580D41-2DE3-4EC8-B103-6187ABBDDBF0}" type="datetimeFigureOut">
              <a:rPr lang="en-US" smtClean="0"/>
              <a:pPr/>
              <a:t>1/12/2014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C0D8CCD-D86C-4589-9AEB-D8E94AE17288}"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7F580D41-2DE3-4EC8-B103-6187ABBDDBF0}" type="datetimeFigureOut">
              <a:rPr lang="en-US" smtClean="0"/>
              <a:pPr/>
              <a:t>1/12/2014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7F580D41-2DE3-4EC8-B103-6187ABBDDBF0}" type="datetimeFigureOut">
              <a:rPr lang="en-US" smtClean="0"/>
              <a:pPr/>
              <a:t>1/12/2014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C0D8CCD-D86C-4589-9AEB-D8E94AE17288}"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7.gif"/></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981200"/>
            <a:ext cx="6400800" cy="1752600"/>
          </a:xfrm>
        </p:spPr>
        <p:txBody>
          <a:bodyPr/>
          <a:lstStyle/>
          <a:p>
            <a:r>
              <a:rPr lang="en-US" dirty="0" smtClean="0"/>
              <a:t>UNIT - 6</a:t>
            </a:r>
            <a:endParaRPr lang="en-US" dirty="0"/>
          </a:p>
        </p:txBody>
      </p:sp>
      <p:sp>
        <p:nvSpPr>
          <p:cNvPr id="2" name="Title 1"/>
          <p:cNvSpPr>
            <a:spLocks noGrp="1"/>
          </p:cNvSpPr>
          <p:nvPr>
            <p:ph type="ctrTitle"/>
          </p:nvPr>
        </p:nvSpPr>
        <p:spPr>
          <a:xfrm>
            <a:off x="685800" y="152400"/>
            <a:ext cx="7772400" cy="1752600"/>
          </a:xfrm>
        </p:spPr>
        <p:txBody>
          <a:bodyPr/>
          <a:lstStyle/>
          <a:p>
            <a:r>
              <a:rPr lang="en-US" dirty="0" smtClean="0"/>
              <a:t>Stratigraphic concepts and </a:t>
            </a:r>
            <a:r>
              <a:rPr lang="en-US" dirty="0" err="1" smtClean="0"/>
              <a:t>lithostratigraphy</a:t>
            </a:r>
            <a:endParaRPr lang="en-US" dirty="0"/>
          </a:p>
        </p:txBody>
      </p:sp>
      <p:pic>
        <p:nvPicPr>
          <p:cNvPr id="9218" name="Picture 2" descr="http://cdn.slidesharecdn.com/ss_thumbnails/stratigraphy-131108011517-phpapp02-thumbnail-4.jpg?cb=1383913394"/>
          <p:cNvPicPr>
            <a:picLocks noChangeAspect="1" noChangeArrowheads="1"/>
          </p:cNvPicPr>
          <p:nvPr/>
        </p:nvPicPr>
        <p:blipFill rotWithShape="1">
          <a:blip r:embed="rId2">
            <a:extLst>
              <a:ext uri="{28A0092B-C50C-407E-A947-70E740481C1C}">
                <a14:useLocalDpi xmlns:a14="http://schemas.microsoft.com/office/drawing/2010/main" val="0"/>
              </a:ext>
            </a:extLst>
          </a:blip>
          <a:srcRect l="6414" t="15880" r="6061" b="11760"/>
          <a:stretch/>
        </p:blipFill>
        <p:spPr bwMode="auto">
          <a:xfrm>
            <a:off x="1458230" y="2514600"/>
            <a:ext cx="6227545" cy="38597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altLang="en-US" sz="3600" dirty="0"/>
              <a:t>Sub-division of rock </a:t>
            </a:r>
            <a:r>
              <a:rPr lang="en-US" altLang="en-US" sz="3600" dirty="0" smtClean="0"/>
              <a:t>record</a:t>
            </a:r>
            <a:endParaRPr lang="en-US" dirty="0"/>
          </a:p>
        </p:txBody>
      </p:sp>
      <p:sp>
        <p:nvSpPr>
          <p:cNvPr id="3" name="Content Placeholder 2"/>
          <p:cNvSpPr>
            <a:spLocks noGrp="1"/>
          </p:cNvSpPr>
          <p:nvPr>
            <p:ph sz="quarter" idx="1"/>
          </p:nvPr>
        </p:nvSpPr>
        <p:spPr>
          <a:xfrm>
            <a:off x="301752" y="1527048"/>
            <a:ext cx="8503920" cy="5330952"/>
          </a:xfrm>
        </p:spPr>
        <p:txBody>
          <a:bodyPr>
            <a:normAutofit/>
          </a:bodyPr>
          <a:lstStyle/>
          <a:p>
            <a:r>
              <a:rPr lang="en-US" altLang="en-US" b="1" dirty="0"/>
              <a:t>Lithostratigraphy</a:t>
            </a:r>
            <a:r>
              <a:rPr lang="en-US" altLang="en-US" dirty="0"/>
              <a:t> </a:t>
            </a:r>
            <a:r>
              <a:rPr lang="en-US" altLang="en-US" dirty="0" smtClean="0"/>
              <a:t> </a:t>
            </a:r>
          </a:p>
          <a:p>
            <a:endParaRPr lang="en-US" altLang="en-US" dirty="0"/>
          </a:p>
          <a:p>
            <a:pPr lvl="1"/>
            <a:r>
              <a:rPr lang="en-US" altLang="en-US" dirty="0"/>
              <a:t>Study of the physical relationship among rock units</a:t>
            </a:r>
            <a:r>
              <a:rPr lang="en-US" altLang="en-US" dirty="0" smtClean="0"/>
              <a:t>;</a:t>
            </a:r>
          </a:p>
          <a:p>
            <a:pPr marL="274320" lvl="1" indent="0">
              <a:buNone/>
            </a:pPr>
            <a:r>
              <a:rPr lang="en-US" altLang="en-US" dirty="0" smtClean="0"/>
              <a:t> </a:t>
            </a:r>
            <a:endParaRPr lang="en-US" altLang="en-US" dirty="0"/>
          </a:p>
          <a:p>
            <a:pPr lvl="2"/>
            <a:r>
              <a:rPr lang="en-US" altLang="en-US" dirty="0"/>
              <a:t>No time connotation other than superposition</a:t>
            </a:r>
          </a:p>
          <a:p>
            <a:pPr lvl="2"/>
            <a:r>
              <a:rPr lang="en-US" altLang="en-US" dirty="0"/>
              <a:t>Physical properties and stratigraphic position relative to other </a:t>
            </a:r>
            <a:r>
              <a:rPr lang="en-US" altLang="en-US" dirty="0" err="1"/>
              <a:t>lithostratigraphic</a:t>
            </a:r>
            <a:r>
              <a:rPr lang="en-US" altLang="en-US" dirty="0"/>
              <a:t> </a:t>
            </a:r>
            <a:r>
              <a:rPr lang="en-US" altLang="en-US" dirty="0" smtClean="0"/>
              <a:t>units</a:t>
            </a:r>
          </a:p>
          <a:p>
            <a:pPr lvl="2"/>
            <a:endParaRPr lang="en-US" altLang="en-US" dirty="0"/>
          </a:p>
          <a:p>
            <a:r>
              <a:rPr lang="en-US" altLang="en-US" b="1" dirty="0" err="1"/>
              <a:t>Chronostratigraphy</a:t>
            </a:r>
            <a:r>
              <a:rPr lang="en-US" altLang="en-US" dirty="0"/>
              <a:t> </a:t>
            </a:r>
            <a:endParaRPr lang="en-US" altLang="en-US" dirty="0" smtClean="0"/>
          </a:p>
          <a:p>
            <a:pPr marL="0" indent="0">
              <a:buNone/>
            </a:pPr>
            <a:r>
              <a:rPr lang="en-US" altLang="en-US" dirty="0" smtClean="0"/>
              <a:t> </a:t>
            </a:r>
            <a:endParaRPr lang="en-US" altLang="en-US" dirty="0"/>
          </a:p>
          <a:p>
            <a:pPr lvl="1"/>
            <a:r>
              <a:rPr lang="en-US" altLang="en-US" dirty="0"/>
              <a:t>Integrated approach to establishing the time relationships among geologic units</a:t>
            </a:r>
          </a:p>
          <a:p>
            <a:pPr algn="just"/>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altLang="en-US" sz="3600" dirty="0"/>
              <a:t>Sub-division of rock </a:t>
            </a:r>
            <a:r>
              <a:rPr lang="en-US" altLang="en-US" sz="3600" dirty="0" smtClean="0"/>
              <a:t>record</a:t>
            </a:r>
            <a:endParaRPr lang="en-US" dirty="0"/>
          </a:p>
        </p:txBody>
      </p:sp>
      <p:sp>
        <p:nvSpPr>
          <p:cNvPr id="3" name="Content Placeholder 2"/>
          <p:cNvSpPr>
            <a:spLocks noGrp="1"/>
          </p:cNvSpPr>
          <p:nvPr>
            <p:ph sz="quarter" idx="1"/>
          </p:nvPr>
        </p:nvSpPr>
        <p:spPr/>
        <p:txBody>
          <a:bodyPr>
            <a:normAutofit fontScale="85000" lnSpcReduction="10000"/>
          </a:bodyPr>
          <a:lstStyle/>
          <a:p>
            <a:pPr algn="just"/>
            <a:r>
              <a:rPr lang="en-US" altLang="en-US" dirty="0" err="1" smtClean="0"/>
              <a:t>Chronostratigraphy</a:t>
            </a:r>
            <a:r>
              <a:rPr lang="en-US" altLang="en-US" dirty="0" smtClean="0"/>
              <a:t>: </a:t>
            </a:r>
            <a:r>
              <a:rPr lang="en-US" altLang="en-US" sz="2800" dirty="0" smtClean="0"/>
              <a:t>Integrated </a:t>
            </a:r>
            <a:r>
              <a:rPr lang="en-US" altLang="en-US" sz="2800" dirty="0"/>
              <a:t>Approach to Establishing the Time Relationships Among Geologic </a:t>
            </a:r>
            <a:r>
              <a:rPr lang="en-US" altLang="en-US" sz="2800" dirty="0" smtClean="0"/>
              <a:t>Units</a:t>
            </a:r>
          </a:p>
          <a:p>
            <a:pPr marL="0" indent="0" algn="just">
              <a:buNone/>
            </a:pPr>
            <a:endParaRPr lang="en-US" altLang="en-US" sz="2800" dirty="0" smtClean="0"/>
          </a:p>
          <a:p>
            <a:pPr algn="just">
              <a:lnSpc>
                <a:spcPct val="90000"/>
              </a:lnSpc>
            </a:pPr>
            <a:r>
              <a:rPr lang="en-US" altLang="en-US" sz="2400" dirty="0"/>
              <a:t>Biostratigraphy</a:t>
            </a:r>
          </a:p>
          <a:p>
            <a:pPr lvl="1" algn="just">
              <a:lnSpc>
                <a:spcPct val="90000"/>
              </a:lnSpc>
            </a:pPr>
            <a:r>
              <a:rPr lang="en-US" altLang="en-US" sz="2000" dirty="0"/>
              <a:t>Study of the fossil record with emphasis on </a:t>
            </a:r>
            <a:r>
              <a:rPr lang="en-US" altLang="en-US" sz="2000" i="1" dirty="0"/>
              <a:t>faunal succession</a:t>
            </a:r>
            <a:r>
              <a:rPr lang="en-US" altLang="en-US" sz="2000" dirty="0"/>
              <a:t> to establish relative time relationships</a:t>
            </a:r>
          </a:p>
          <a:p>
            <a:pPr lvl="1" algn="just">
              <a:lnSpc>
                <a:spcPct val="90000"/>
              </a:lnSpc>
            </a:pPr>
            <a:r>
              <a:rPr lang="en-US" altLang="en-US" sz="2000" dirty="0"/>
              <a:t>The correlation web</a:t>
            </a:r>
          </a:p>
          <a:p>
            <a:pPr algn="just">
              <a:lnSpc>
                <a:spcPct val="90000"/>
              </a:lnSpc>
            </a:pPr>
            <a:r>
              <a:rPr lang="en-US" altLang="en-US" sz="2400" dirty="0" err="1"/>
              <a:t>Magnetostratigraphy</a:t>
            </a:r>
            <a:endParaRPr lang="en-US" altLang="en-US" sz="2400" dirty="0"/>
          </a:p>
          <a:p>
            <a:pPr lvl="1" algn="just">
              <a:lnSpc>
                <a:spcPct val="90000"/>
              </a:lnSpc>
            </a:pPr>
            <a:r>
              <a:rPr lang="en-US" altLang="en-US" sz="2000" dirty="0"/>
              <a:t>Study of the </a:t>
            </a:r>
            <a:r>
              <a:rPr lang="en-US" altLang="en-US" sz="2000" i="1" dirty="0"/>
              <a:t>magnetic properties</a:t>
            </a:r>
            <a:r>
              <a:rPr lang="en-US" altLang="en-US" sz="2000" dirty="0"/>
              <a:t> of rock units for the purpose of correlation using magnetic polarity reversals</a:t>
            </a:r>
          </a:p>
          <a:p>
            <a:pPr algn="just">
              <a:lnSpc>
                <a:spcPct val="90000"/>
              </a:lnSpc>
            </a:pPr>
            <a:r>
              <a:rPr lang="en-US" altLang="en-US" sz="2400" dirty="0" err="1"/>
              <a:t>Allostratigraphy</a:t>
            </a:r>
            <a:endParaRPr lang="en-US" altLang="en-US" sz="2400" dirty="0"/>
          </a:p>
          <a:p>
            <a:pPr lvl="1" algn="just">
              <a:lnSpc>
                <a:spcPct val="90000"/>
              </a:lnSpc>
            </a:pPr>
            <a:r>
              <a:rPr lang="en-US" altLang="en-US" sz="2000" dirty="0"/>
              <a:t>Study of rock units defined by unconformities and other features generated by base level change</a:t>
            </a:r>
          </a:p>
          <a:p>
            <a:pPr algn="just">
              <a:lnSpc>
                <a:spcPct val="90000"/>
              </a:lnSpc>
            </a:pPr>
            <a:r>
              <a:rPr lang="en-US" altLang="en-US" sz="2400" dirty="0"/>
              <a:t>Geochronology</a:t>
            </a:r>
          </a:p>
          <a:p>
            <a:pPr lvl="1" algn="just">
              <a:lnSpc>
                <a:spcPct val="90000"/>
              </a:lnSpc>
            </a:pPr>
            <a:r>
              <a:rPr lang="en-US" altLang="en-US" sz="2000" dirty="0"/>
              <a:t>Various techniques, especially </a:t>
            </a:r>
            <a:r>
              <a:rPr lang="en-US" altLang="en-US" sz="2000" i="1" dirty="0"/>
              <a:t>isotope geochemistry</a:t>
            </a:r>
            <a:r>
              <a:rPr lang="en-US" altLang="en-US" sz="2000" dirty="0"/>
              <a:t>, to establish the absolute age of rock units</a:t>
            </a:r>
          </a:p>
          <a:p>
            <a:pPr algn="just"/>
            <a:endParaRPr lang="en-US" dirty="0"/>
          </a:p>
        </p:txBody>
      </p:sp>
    </p:spTree>
    <p:extLst>
      <p:ext uri="{BB962C8B-B14F-4D97-AF65-F5344CB8AC3E}">
        <p14:creationId xmlns:p14="http://schemas.microsoft.com/office/powerpoint/2010/main" val="34306642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 of Stratigraphic sub-</a:t>
            </a:r>
            <a:r>
              <a:rPr lang="en-US" dirty="0" err="1" smtClean="0"/>
              <a:t>divison</a:t>
            </a:r>
            <a:endParaRPr lang="en-US" dirty="0"/>
          </a:p>
        </p:txBody>
      </p:sp>
      <p:pic>
        <p:nvPicPr>
          <p:cNvPr id="4"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6209"/>
          <a:stretch/>
        </p:blipFill>
        <p:spPr bwMode="auto">
          <a:xfrm>
            <a:off x="685800" y="1309029"/>
            <a:ext cx="7772400" cy="5522495"/>
          </a:xfrm>
          <a:prstGeom prst="rect">
            <a:avLst/>
          </a:prstGeom>
          <a:ln w="9525">
            <a:solidFill>
              <a:schemeClr val="tx1"/>
            </a:solidFill>
            <a:miter lim="800000"/>
            <a:headEnd/>
            <a:tailEnd/>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821894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Stratigraphic Correlation</a:t>
            </a:r>
            <a:endParaRPr lang="en-US" dirty="0"/>
          </a:p>
        </p:txBody>
      </p:sp>
      <p:pic>
        <p:nvPicPr>
          <p:cNvPr id="4" name="Picture 3" descr="stratigraphy"/>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4573"/>
          <a:stretch/>
        </p:blipFill>
        <p:spPr bwMode="auto">
          <a:xfrm>
            <a:off x="1371600" y="1174281"/>
            <a:ext cx="6400800" cy="5606631"/>
          </a:xfrm>
          <a:prstGeom prst="rect">
            <a:avLst/>
          </a:prstGeom>
          <a:ln w="3175"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2191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LITHOSTRATIGRAPHY</a:t>
            </a:r>
          </a:p>
        </p:txBody>
      </p:sp>
      <p:sp>
        <p:nvSpPr>
          <p:cNvPr id="3" name="Content Placeholder 2"/>
          <p:cNvSpPr>
            <a:spLocks noGrp="1"/>
          </p:cNvSpPr>
          <p:nvPr>
            <p:ph sz="quarter" idx="1"/>
          </p:nvPr>
        </p:nvSpPr>
        <p:spPr/>
        <p:txBody>
          <a:bodyPr>
            <a:normAutofit fontScale="92500" lnSpcReduction="20000"/>
          </a:bodyPr>
          <a:lstStyle/>
          <a:p>
            <a:pPr algn="just"/>
            <a:r>
              <a:rPr lang="en-US" dirty="0"/>
              <a:t>In </a:t>
            </a:r>
            <a:r>
              <a:rPr lang="en-US" dirty="0" err="1"/>
              <a:t>lithostratigraphy</a:t>
            </a:r>
            <a:r>
              <a:rPr lang="en-US" dirty="0"/>
              <a:t> rock units are considered </a:t>
            </a:r>
            <a:r>
              <a:rPr lang="en-US" dirty="0" smtClean="0"/>
              <a:t>in terms </a:t>
            </a:r>
            <a:r>
              <a:rPr lang="en-US" dirty="0"/>
              <a:t>of the </a:t>
            </a:r>
            <a:r>
              <a:rPr lang="en-US" b="1" dirty="0" err="1">
                <a:solidFill>
                  <a:srgbClr val="FF0000"/>
                </a:solidFill>
              </a:rPr>
              <a:t>lithological</a:t>
            </a:r>
            <a:r>
              <a:rPr lang="en-US" b="1" dirty="0">
                <a:solidFill>
                  <a:srgbClr val="FF0000"/>
                </a:solidFill>
              </a:rPr>
              <a:t> characteristics of the </a:t>
            </a:r>
            <a:r>
              <a:rPr lang="en-US" b="1" dirty="0" smtClean="0">
                <a:solidFill>
                  <a:srgbClr val="FF0000"/>
                </a:solidFill>
              </a:rPr>
              <a:t>strata </a:t>
            </a:r>
            <a:r>
              <a:rPr lang="en-US" dirty="0" smtClean="0"/>
              <a:t>and </a:t>
            </a:r>
            <a:r>
              <a:rPr lang="en-US" dirty="0"/>
              <a:t>their relative </a:t>
            </a:r>
            <a:r>
              <a:rPr lang="en-US" dirty="0" err="1"/>
              <a:t>stratigraphic</a:t>
            </a:r>
            <a:r>
              <a:rPr lang="en-US" dirty="0"/>
              <a:t> positions. </a:t>
            </a:r>
            <a:endParaRPr lang="en-US" dirty="0" smtClean="0"/>
          </a:p>
          <a:p>
            <a:pPr algn="just"/>
            <a:endParaRPr lang="en-US" dirty="0" smtClean="0"/>
          </a:p>
          <a:p>
            <a:pPr algn="just"/>
            <a:r>
              <a:rPr lang="en-US" dirty="0" smtClean="0"/>
              <a:t>The relative </a:t>
            </a:r>
            <a:r>
              <a:rPr lang="en-US" dirty="0" err="1" smtClean="0"/>
              <a:t>stratigraphic</a:t>
            </a:r>
            <a:r>
              <a:rPr lang="en-US" dirty="0" smtClean="0"/>
              <a:t> </a:t>
            </a:r>
            <a:r>
              <a:rPr lang="en-US" dirty="0"/>
              <a:t>positions of rock units can be </a:t>
            </a:r>
            <a:r>
              <a:rPr lang="en-US" dirty="0" smtClean="0"/>
              <a:t>determined by </a:t>
            </a:r>
            <a:r>
              <a:rPr lang="en-US" dirty="0"/>
              <a:t>considering geometric and physical </a:t>
            </a:r>
            <a:r>
              <a:rPr lang="en-US" dirty="0" smtClean="0"/>
              <a:t>relationships that </a:t>
            </a:r>
            <a:r>
              <a:rPr lang="en-US" dirty="0"/>
              <a:t>indicate which beds are older </a:t>
            </a:r>
            <a:r>
              <a:rPr lang="en-US" dirty="0" smtClean="0"/>
              <a:t>and which </a:t>
            </a:r>
            <a:r>
              <a:rPr lang="en-US" dirty="0"/>
              <a:t>ones are younger. </a:t>
            </a:r>
            <a:endParaRPr lang="en-US" dirty="0" smtClean="0"/>
          </a:p>
          <a:p>
            <a:pPr algn="just"/>
            <a:endParaRPr lang="en-US" dirty="0" smtClean="0"/>
          </a:p>
          <a:p>
            <a:pPr algn="just"/>
            <a:r>
              <a:rPr lang="en-US" dirty="0" smtClean="0"/>
              <a:t>The </a:t>
            </a:r>
            <a:r>
              <a:rPr lang="en-US" dirty="0"/>
              <a:t>units can be </a:t>
            </a:r>
            <a:r>
              <a:rPr lang="en-US" dirty="0" smtClean="0"/>
              <a:t>classified into </a:t>
            </a:r>
            <a:r>
              <a:rPr lang="en-US" dirty="0"/>
              <a:t>a hierarchical system of </a:t>
            </a:r>
            <a:r>
              <a:rPr lang="en-US" b="1" dirty="0">
                <a:solidFill>
                  <a:srgbClr val="FF0000"/>
                </a:solidFill>
              </a:rPr>
              <a:t>members</a:t>
            </a:r>
            <a:r>
              <a:rPr lang="en-US" dirty="0"/>
              <a:t>, </a:t>
            </a:r>
            <a:r>
              <a:rPr lang="en-US" b="1" dirty="0" smtClean="0">
                <a:solidFill>
                  <a:srgbClr val="FF0000"/>
                </a:solidFill>
              </a:rPr>
              <a:t>formations</a:t>
            </a:r>
            <a:r>
              <a:rPr lang="en-US" dirty="0" smtClean="0"/>
              <a:t> and </a:t>
            </a:r>
            <a:r>
              <a:rPr lang="en-US" b="1" dirty="0">
                <a:solidFill>
                  <a:srgbClr val="FF0000"/>
                </a:solidFill>
              </a:rPr>
              <a:t>groups</a:t>
            </a:r>
            <a:r>
              <a:rPr lang="en-US" dirty="0"/>
              <a:t> that provide a basis for </a:t>
            </a:r>
            <a:r>
              <a:rPr lang="en-US" dirty="0" err="1"/>
              <a:t>categorising</a:t>
            </a:r>
            <a:r>
              <a:rPr lang="en-US" dirty="0"/>
              <a:t> </a:t>
            </a:r>
            <a:r>
              <a:rPr lang="en-US" dirty="0" smtClean="0"/>
              <a:t>and describing </a:t>
            </a:r>
            <a:r>
              <a:rPr lang="en-US" dirty="0"/>
              <a:t>rocks in </a:t>
            </a:r>
            <a:r>
              <a:rPr lang="en-US" dirty="0" err="1"/>
              <a:t>lithostratigraphic</a:t>
            </a:r>
            <a:r>
              <a:rPr lang="en-US" dirty="0"/>
              <a:t> terms.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71538"/>
            <a:ext cx="9144000" cy="598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p:cNvSpPr>
            <a:spLocks noGrp="1" noChangeArrowheads="1"/>
          </p:cNvSpPr>
          <p:nvPr>
            <p:ph type="title"/>
          </p:nvPr>
        </p:nvSpPr>
        <p:spPr>
          <a:xfrm>
            <a:off x="381000" y="76200"/>
            <a:ext cx="8458200" cy="762000"/>
          </a:xfrm>
        </p:spPr>
        <p:txBody>
          <a:bodyPr/>
          <a:lstStyle/>
          <a:p>
            <a:pPr eaLnBrk="1" hangingPunct="1"/>
            <a:r>
              <a:rPr lang="en-US" altLang="en-US" dirty="0" smtClean="0"/>
              <a:t>Principles (Laws) of Stratigraphy</a:t>
            </a:r>
            <a:endParaRPr lang="en-US" altLang="en-US" i="1" dirty="0" smtClean="0"/>
          </a:p>
        </p:txBody>
      </p:sp>
      <p:sp>
        <p:nvSpPr>
          <p:cNvPr id="13316" name="Rectangle 3"/>
          <p:cNvSpPr>
            <a:spLocks noGrp="1" noChangeArrowheads="1"/>
          </p:cNvSpPr>
          <p:nvPr>
            <p:ph sz="quarter" idx="1"/>
          </p:nvPr>
        </p:nvSpPr>
        <p:spPr>
          <a:xfrm>
            <a:off x="4607250" y="1564900"/>
            <a:ext cx="4191000" cy="4724400"/>
          </a:xfrm>
          <a:solidFill>
            <a:schemeClr val="accent2">
              <a:lumMod val="40000"/>
              <a:lumOff val="60000"/>
              <a:alpha val="64000"/>
            </a:schemeClr>
          </a:solidFill>
        </p:spPr>
        <p:txBody>
          <a:bodyPr>
            <a:normAutofit/>
          </a:bodyPr>
          <a:lstStyle/>
          <a:p>
            <a:pPr eaLnBrk="1" hangingPunct="1">
              <a:lnSpc>
                <a:spcPct val="90000"/>
              </a:lnSpc>
              <a:buFontTx/>
              <a:buNone/>
            </a:pPr>
            <a:r>
              <a:rPr lang="en-US" altLang="en-US" sz="2800" b="1" dirty="0" smtClean="0"/>
              <a:t>Principle of…</a:t>
            </a:r>
          </a:p>
          <a:p>
            <a:pPr eaLnBrk="1" hangingPunct="1">
              <a:lnSpc>
                <a:spcPct val="90000"/>
              </a:lnSpc>
              <a:buFontTx/>
              <a:buNone/>
            </a:pPr>
            <a:endParaRPr lang="en-US" altLang="en-US" sz="2800" b="1" dirty="0" smtClean="0"/>
          </a:p>
          <a:p>
            <a:pPr eaLnBrk="1" hangingPunct="1">
              <a:lnSpc>
                <a:spcPct val="90000"/>
              </a:lnSpc>
            </a:pPr>
            <a:r>
              <a:rPr lang="en-US" altLang="en-US" sz="2800" b="1" dirty="0" smtClean="0"/>
              <a:t>Original Horizontality</a:t>
            </a:r>
          </a:p>
          <a:p>
            <a:pPr eaLnBrk="1" hangingPunct="1">
              <a:lnSpc>
                <a:spcPct val="90000"/>
              </a:lnSpc>
            </a:pPr>
            <a:r>
              <a:rPr lang="en-US" altLang="en-US" sz="2800" b="1" dirty="0" smtClean="0"/>
              <a:t>Superposition</a:t>
            </a:r>
          </a:p>
          <a:p>
            <a:pPr eaLnBrk="1" hangingPunct="1">
              <a:lnSpc>
                <a:spcPct val="90000"/>
              </a:lnSpc>
            </a:pPr>
            <a:r>
              <a:rPr lang="en-US" altLang="en-US" sz="2800" b="1" dirty="0" smtClean="0"/>
              <a:t>Lateral Continuity</a:t>
            </a:r>
          </a:p>
          <a:p>
            <a:pPr eaLnBrk="1" hangingPunct="1">
              <a:lnSpc>
                <a:spcPct val="90000"/>
              </a:lnSpc>
            </a:pPr>
            <a:r>
              <a:rPr lang="en-US" altLang="en-US" sz="2800" b="1" dirty="0" smtClean="0"/>
              <a:t>Cross Cutting Relationships</a:t>
            </a:r>
          </a:p>
          <a:p>
            <a:pPr eaLnBrk="1" hangingPunct="1">
              <a:lnSpc>
                <a:spcPct val="90000"/>
              </a:lnSpc>
            </a:pPr>
            <a:r>
              <a:rPr lang="en-US" altLang="en-US" sz="2800" b="1" dirty="0" smtClean="0"/>
              <a:t>Inclusions</a:t>
            </a:r>
          </a:p>
          <a:p>
            <a:pPr eaLnBrk="1" hangingPunct="1">
              <a:lnSpc>
                <a:spcPct val="90000"/>
              </a:lnSpc>
            </a:pPr>
            <a:r>
              <a:rPr lang="en-US" altLang="en-US" sz="2800" b="1" dirty="0" smtClean="0"/>
              <a:t>Faunal Succession</a:t>
            </a:r>
          </a:p>
          <a:p>
            <a:pPr algn="r" eaLnBrk="1" hangingPunct="1">
              <a:lnSpc>
                <a:spcPct val="90000"/>
              </a:lnSpc>
            </a:pPr>
            <a:endParaRPr lang="en-US" altLang="en-US" sz="2800" b="1" dirty="0" smtClean="0">
              <a:solidFill>
                <a:schemeClr val="folHlink"/>
              </a:solidFill>
            </a:endParaRPr>
          </a:p>
        </p:txBody>
      </p:sp>
    </p:spTree>
    <p:extLst>
      <p:ext uri="{BB962C8B-B14F-4D97-AF65-F5344CB8AC3E}">
        <p14:creationId xmlns:p14="http://schemas.microsoft.com/office/powerpoint/2010/main" val="18086543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a:defRPr/>
            </a:pPr>
            <a:r>
              <a:rPr lang="en-US" dirty="0"/>
              <a:t>Stratigraphic relationships</a:t>
            </a:r>
          </a:p>
        </p:txBody>
      </p:sp>
      <p:sp>
        <p:nvSpPr>
          <p:cNvPr id="8195" name="Content Placeholder 2"/>
          <p:cNvSpPr>
            <a:spLocks noGrp="1"/>
          </p:cNvSpPr>
          <p:nvPr>
            <p:ph sz="quarter" idx="1"/>
          </p:nvPr>
        </p:nvSpPr>
        <p:spPr>
          <a:xfrm>
            <a:off x="457200" y="1443038"/>
            <a:ext cx="8229600" cy="1985962"/>
          </a:xfrm>
        </p:spPr>
        <p:txBody>
          <a:bodyPr>
            <a:normAutofit fontScale="77500" lnSpcReduction="20000"/>
          </a:bodyPr>
          <a:lstStyle/>
          <a:p>
            <a:pPr algn="ctr" eaLnBrk="1" hangingPunct="1">
              <a:buFont typeface="Wingdings 2" pitchFamily="18" charset="2"/>
              <a:buNone/>
            </a:pPr>
            <a:r>
              <a:rPr lang="en-US" sz="2400" b="1" dirty="0" smtClean="0">
                <a:solidFill>
                  <a:srgbClr val="FF0000"/>
                </a:solidFill>
              </a:rPr>
              <a:t>The principle of original horizontality</a:t>
            </a:r>
          </a:p>
          <a:p>
            <a:pPr algn="ctr" eaLnBrk="1" hangingPunct="1">
              <a:buFont typeface="Wingdings 2" pitchFamily="18" charset="2"/>
              <a:buNone/>
            </a:pPr>
            <a:endParaRPr lang="en-US" sz="2400" b="1" dirty="0" smtClean="0">
              <a:solidFill>
                <a:srgbClr val="FF0000"/>
              </a:solidFill>
            </a:endParaRPr>
          </a:p>
          <a:p>
            <a:pPr algn="just" eaLnBrk="1" hangingPunct="1"/>
            <a:r>
              <a:rPr lang="en-US" sz="2400" dirty="0" smtClean="0"/>
              <a:t>It is based on the fact that sediment usually accumulates in horizontal layers.</a:t>
            </a:r>
          </a:p>
          <a:p>
            <a:pPr algn="just" eaLnBrk="1" hangingPunct="1"/>
            <a:endParaRPr lang="en-US" sz="2400" dirty="0" smtClean="0"/>
          </a:p>
          <a:p>
            <a:pPr algn="just" eaLnBrk="1" hangingPunct="1"/>
            <a:r>
              <a:rPr lang="en-US" sz="2400" dirty="0" smtClean="0"/>
              <a:t>If sedimentary rocks lie at an angle, we can infer that tectonic forces tilted them after they formed</a:t>
            </a:r>
          </a:p>
        </p:txBody>
      </p:sp>
      <p:pic>
        <p:nvPicPr>
          <p:cNvPr id="8196" name="Picture 3"/>
          <p:cNvPicPr>
            <a:picLocks noChangeAspect="1" noChangeArrowheads="1"/>
          </p:cNvPicPr>
          <p:nvPr/>
        </p:nvPicPr>
        <p:blipFill>
          <a:blip r:embed="rId2" cstate="print"/>
          <a:srcRect/>
          <a:stretch>
            <a:fillRect/>
          </a:stretch>
        </p:blipFill>
        <p:spPr bwMode="auto">
          <a:xfrm>
            <a:off x="123825" y="3733800"/>
            <a:ext cx="4371975" cy="2867025"/>
          </a:xfrm>
          <a:prstGeom prst="rect">
            <a:avLst/>
          </a:prstGeom>
          <a:noFill/>
          <a:ln w="9525">
            <a:noFill/>
            <a:miter lim="800000"/>
            <a:headEnd/>
            <a:tailEnd/>
          </a:ln>
        </p:spPr>
      </p:pic>
      <p:pic>
        <p:nvPicPr>
          <p:cNvPr id="8197" name="Picture 4"/>
          <p:cNvPicPr>
            <a:picLocks noChangeAspect="1" noChangeArrowheads="1"/>
          </p:cNvPicPr>
          <p:nvPr/>
        </p:nvPicPr>
        <p:blipFill>
          <a:blip r:embed="rId3" cstate="print"/>
          <a:srcRect/>
          <a:stretch>
            <a:fillRect/>
          </a:stretch>
        </p:blipFill>
        <p:spPr bwMode="auto">
          <a:xfrm>
            <a:off x="4648200" y="3733800"/>
            <a:ext cx="4381500" cy="2847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Stratigraphic relationships</a:t>
            </a:r>
          </a:p>
        </p:txBody>
      </p:sp>
      <p:sp>
        <p:nvSpPr>
          <p:cNvPr id="9219" name="Content Placeholder 2"/>
          <p:cNvSpPr>
            <a:spLocks noGrp="1"/>
          </p:cNvSpPr>
          <p:nvPr>
            <p:ph sz="quarter" idx="1"/>
          </p:nvPr>
        </p:nvSpPr>
        <p:spPr>
          <a:xfrm>
            <a:off x="457200" y="1600200"/>
            <a:ext cx="8229600" cy="3200400"/>
          </a:xfrm>
        </p:spPr>
        <p:txBody>
          <a:bodyPr>
            <a:normAutofit fontScale="92500" lnSpcReduction="20000"/>
          </a:bodyPr>
          <a:lstStyle/>
          <a:p>
            <a:pPr algn="ctr" eaLnBrk="1" hangingPunct="1">
              <a:buFont typeface="Wingdings 2" pitchFamily="18" charset="2"/>
              <a:buNone/>
            </a:pPr>
            <a:r>
              <a:rPr lang="en-US" sz="2400" b="1" dirty="0" smtClean="0">
                <a:solidFill>
                  <a:srgbClr val="FF0000"/>
                </a:solidFill>
              </a:rPr>
              <a:t>The principle of superposition </a:t>
            </a:r>
          </a:p>
          <a:p>
            <a:pPr algn="ctr" eaLnBrk="1" hangingPunct="1">
              <a:buFont typeface="Wingdings 2" pitchFamily="18" charset="2"/>
              <a:buNone/>
            </a:pPr>
            <a:endParaRPr lang="en-US" sz="2400" b="1" dirty="0" smtClean="0">
              <a:solidFill>
                <a:srgbClr val="FF0000"/>
              </a:solidFill>
            </a:endParaRPr>
          </a:p>
          <a:p>
            <a:pPr algn="just" eaLnBrk="1" hangingPunct="1"/>
            <a:r>
              <a:rPr lang="en-US" sz="2400" dirty="0" smtClean="0"/>
              <a:t>It states that sedimentary rocks become younger from bottom to top (as long as tectonic forces have not turned them upside down).</a:t>
            </a:r>
          </a:p>
          <a:p>
            <a:pPr algn="just" eaLnBrk="1" hangingPunct="1"/>
            <a:endParaRPr lang="en-US" sz="2400" dirty="0" smtClean="0"/>
          </a:p>
          <a:p>
            <a:pPr algn="just" eaLnBrk="1" hangingPunct="1"/>
            <a:r>
              <a:rPr lang="en-US" sz="2400" dirty="0" smtClean="0"/>
              <a:t>This is because younger layers of sediment always accumulate on top of older layers. In the figure below the sedimentary layers become progressively younger in the order E, D, C, B, and A.</a:t>
            </a:r>
          </a:p>
        </p:txBody>
      </p:sp>
      <p:pic>
        <p:nvPicPr>
          <p:cNvPr id="9220" name="Picture 1"/>
          <p:cNvPicPr>
            <a:picLocks noChangeAspect="1" noChangeArrowheads="1"/>
          </p:cNvPicPr>
          <p:nvPr/>
        </p:nvPicPr>
        <p:blipFill>
          <a:blip r:embed="rId2" cstate="print"/>
          <a:srcRect/>
          <a:stretch>
            <a:fillRect/>
          </a:stretch>
        </p:blipFill>
        <p:spPr bwMode="auto">
          <a:xfrm>
            <a:off x="1923239" y="4476750"/>
            <a:ext cx="5281552" cy="22216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gn="ctr">
              <a:lnSpc>
                <a:spcPct val="80000"/>
              </a:lnSpc>
              <a:buNone/>
            </a:pPr>
            <a:r>
              <a:rPr lang="en-US" sz="1900" b="1" dirty="0">
                <a:solidFill>
                  <a:srgbClr val="FF0000"/>
                </a:solidFill>
              </a:rPr>
              <a:t>Principle of </a:t>
            </a:r>
            <a:r>
              <a:rPr lang="en-US" sz="1900" b="1" dirty="0" smtClean="0">
                <a:solidFill>
                  <a:srgbClr val="FF0000"/>
                </a:solidFill>
              </a:rPr>
              <a:t>Lateral Continuity</a:t>
            </a:r>
          </a:p>
          <a:p>
            <a:pPr algn="ctr">
              <a:lnSpc>
                <a:spcPct val="80000"/>
              </a:lnSpc>
              <a:buNone/>
            </a:pPr>
            <a:endParaRPr lang="en-US" sz="1900" b="1" dirty="0">
              <a:solidFill>
                <a:srgbClr val="FF0000"/>
              </a:solidFill>
            </a:endParaRPr>
          </a:p>
          <a:p>
            <a:pPr algn="just">
              <a:lnSpc>
                <a:spcPct val="80000"/>
              </a:lnSpc>
            </a:pPr>
            <a:r>
              <a:rPr lang="en-US" sz="2000" dirty="0" smtClean="0"/>
              <a:t>It states that if </a:t>
            </a:r>
            <a:r>
              <a:rPr lang="en-US" sz="2000" dirty="0"/>
              <a:t>layers are deposited horizontally over the sea floor, then they would </a:t>
            </a:r>
            <a:r>
              <a:rPr lang="en-US" sz="2000" dirty="0" smtClean="0"/>
              <a:t>be expected </a:t>
            </a:r>
            <a:r>
              <a:rPr lang="en-US" sz="2000" dirty="0"/>
              <a:t>to be laterally continuous over some distance. </a:t>
            </a:r>
            <a:endParaRPr lang="en-US" sz="2000" dirty="0" smtClean="0"/>
          </a:p>
          <a:p>
            <a:pPr algn="just">
              <a:lnSpc>
                <a:spcPct val="80000"/>
              </a:lnSpc>
            </a:pPr>
            <a:endParaRPr lang="en-US" sz="2000" dirty="0"/>
          </a:p>
          <a:p>
            <a:pPr algn="just">
              <a:lnSpc>
                <a:spcPct val="80000"/>
              </a:lnSpc>
            </a:pPr>
            <a:r>
              <a:rPr lang="en-US" sz="2000" dirty="0" smtClean="0"/>
              <a:t>Thus</a:t>
            </a:r>
            <a:r>
              <a:rPr lang="en-US" sz="2000" dirty="0"/>
              <a:t>, if the strata are later uplifted and then cut by a canyon, we know that the same strata would be expected to occur on both sides of the canyon.</a:t>
            </a:r>
            <a:endParaRPr lang="en-US" sz="1900" b="1" dirty="0">
              <a:solidFill>
                <a:srgbClr val="FF0000"/>
              </a:solidFill>
            </a:endParaRPr>
          </a:p>
        </p:txBody>
      </p:sp>
      <p:pic>
        <p:nvPicPr>
          <p:cNvPr id="8194" name="Picture 2" descr="http://upload.wikimedia.org/wikipedia/commons/thumb/e/e0/Principle_of_horizontal_continuity.svg/2000px-Principle_of_horizontal_continuity.svg.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989800" y="3772300"/>
            <a:ext cx="7153275" cy="2924176"/>
          </a:xfrm>
          <a:prstGeom prst="rect">
            <a:avLst/>
          </a:prstGeom>
          <a:ln w="3175"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424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Stratigraphic relationships</a:t>
            </a:r>
          </a:p>
        </p:txBody>
      </p:sp>
      <p:sp>
        <p:nvSpPr>
          <p:cNvPr id="10243" name="Content Placeholder 2"/>
          <p:cNvSpPr>
            <a:spLocks noGrp="1"/>
          </p:cNvSpPr>
          <p:nvPr>
            <p:ph sz="quarter" idx="1"/>
          </p:nvPr>
        </p:nvSpPr>
        <p:spPr>
          <a:xfrm>
            <a:off x="457200" y="1524000"/>
            <a:ext cx="4191000" cy="5029200"/>
          </a:xfrm>
        </p:spPr>
        <p:txBody>
          <a:bodyPr>
            <a:normAutofit fontScale="85000" lnSpcReduction="20000"/>
          </a:bodyPr>
          <a:lstStyle/>
          <a:p>
            <a:pPr algn="ctr" eaLnBrk="1" hangingPunct="1">
              <a:buFont typeface="Wingdings 2" pitchFamily="18" charset="2"/>
              <a:buNone/>
            </a:pPr>
            <a:r>
              <a:rPr lang="en-US" sz="2400" b="1" dirty="0" smtClean="0">
                <a:solidFill>
                  <a:srgbClr val="FF0000"/>
                </a:solidFill>
              </a:rPr>
              <a:t>The principle of crosscutting relationships</a:t>
            </a:r>
          </a:p>
          <a:p>
            <a:pPr algn="ctr" eaLnBrk="1" hangingPunct="1">
              <a:buFont typeface="Wingdings 2" pitchFamily="18" charset="2"/>
              <a:buNone/>
            </a:pPr>
            <a:endParaRPr lang="en-US" sz="2400" b="1" dirty="0" smtClean="0"/>
          </a:p>
          <a:p>
            <a:pPr algn="just" eaLnBrk="1" hangingPunct="1"/>
            <a:r>
              <a:rPr lang="en-US" sz="2400" dirty="0" smtClean="0"/>
              <a:t> It states that a rock must first exist before anything can happen to it. </a:t>
            </a:r>
          </a:p>
          <a:p>
            <a:pPr algn="just" eaLnBrk="1" hangingPunct="1"/>
            <a:endParaRPr lang="en-US" sz="2400" dirty="0" smtClean="0"/>
          </a:p>
          <a:p>
            <a:pPr algn="just" eaLnBrk="1" hangingPunct="1"/>
            <a:r>
              <a:rPr lang="en-US" sz="2400" dirty="0" smtClean="0"/>
              <a:t>The figure below shows sedimentary rocks intruded by three granite dikes.</a:t>
            </a:r>
          </a:p>
          <a:p>
            <a:pPr algn="just" eaLnBrk="1" hangingPunct="1"/>
            <a:endParaRPr lang="en-US" sz="2400" dirty="0" smtClean="0"/>
          </a:p>
          <a:p>
            <a:pPr algn="just" eaLnBrk="1" hangingPunct="1"/>
            <a:r>
              <a:rPr lang="en-US" sz="2400" dirty="0" smtClean="0"/>
              <a:t>Dike B cuts dike C, and dike A cuts dike B, so dike C is older than B, and dike A is the youngest. The sedimentary rocks must be older than all of the dikes.</a:t>
            </a:r>
          </a:p>
        </p:txBody>
      </p:sp>
      <p:pic>
        <p:nvPicPr>
          <p:cNvPr id="10244" name="Picture 1"/>
          <p:cNvPicPr>
            <a:picLocks noChangeAspect="1" noChangeArrowheads="1"/>
          </p:cNvPicPr>
          <p:nvPr/>
        </p:nvPicPr>
        <p:blipFill>
          <a:blip r:embed="rId2" cstate="print"/>
          <a:srcRect/>
          <a:stretch>
            <a:fillRect/>
          </a:stretch>
        </p:blipFill>
        <p:spPr bwMode="auto">
          <a:xfrm>
            <a:off x="4724400" y="1487682"/>
            <a:ext cx="4226756" cy="1560318"/>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a:off x="4800600" y="3276600"/>
            <a:ext cx="4095750" cy="3419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GEOLOGICAL TIME</a:t>
            </a:r>
          </a:p>
        </p:txBody>
      </p:sp>
      <p:sp>
        <p:nvSpPr>
          <p:cNvPr id="3" name="Content Placeholder 2"/>
          <p:cNvSpPr>
            <a:spLocks noGrp="1"/>
          </p:cNvSpPr>
          <p:nvPr>
            <p:ph sz="quarter" idx="1"/>
          </p:nvPr>
        </p:nvSpPr>
        <p:spPr/>
        <p:txBody>
          <a:bodyPr>
            <a:normAutofit fontScale="92500" lnSpcReduction="20000"/>
          </a:bodyPr>
          <a:lstStyle/>
          <a:p>
            <a:pPr algn="just"/>
            <a:r>
              <a:rPr lang="en-US" dirty="0"/>
              <a:t>The passage of time since the formation of the </a:t>
            </a:r>
            <a:r>
              <a:rPr lang="en-US" dirty="0" smtClean="0"/>
              <a:t>Earth is </a:t>
            </a:r>
            <a:r>
              <a:rPr lang="en-US" dirty="0"/>
              <a:t>divided into </a:t>
            </a:r>
            <a:r>
              <a:rPr lang="en-US" b="1" dirty="0" err="1">
                <a:solidFill>
                  <a:srgbClr val="FF0000"/>
                </a:solidFill>
              </a:rPr>
              <a:t>geochronological</a:t>
            </a:r>
            <a:r>
              <a:rPr lang="en-US" b="1" dirty="0">
                <a:solidFill>
                  <a:srgbClr val="FF0000"/>
                </a:solidFill>
              </a:rPr>
              <a:t> </a:t>
            </a:r>
            <a:r>
              <a:rPr lang="en-US" b="1" dirty="0" smtClean="0">
                <a:solidFill>
                  <a:srgbClr val="FF0000"/>
                </a:solidFill>
              </a:rPr>
              <a:t>units</a:t>
            </a:r>
            <a:r>
              <a:rPr lang="en-US" dirty="0" smtClean="0"/>
              <a:t>.</a:t>
            </a:r>
          </a:p>
          <a:p>
            <a:pPr algn="just"/>
            <a:endParaRPr lang="en-US" dirty="0" smtClean="0"/>
          </a:p>
          <a:p>
            <a:pPr algn="just"/>
            <a:r>
              <a:rPr lang="en-US" dirty="0"/>
              <a:t>T</a:t>
            </a:r>
            <a:r>
              <a:rPr lang="en-US" dirty="0" smtClean="0"/>
              <a:t>hese are divisions </a:t>
            </a:r>
            <a:r>
              <a:rPr lang="en-US" dirty="0"/>
              <a:t>of time that may </a:t>
            </a:r>
            <a:r>
              <a:rPr lang="en-US" dirty="0" smtClean="0"/>
              <a:t>be referred </a:t>
            </a:r>
            <a:r>
              <a:rPr lang="en-US" dirty="0"/>
              <a:t>to in terms </a:t>
            </a:r>
            <a:r>
              <a:rPr lang="en-US" dirty="0" smtClean="0"/>
              <a:t>of years </a:t>
            </a:r>
            <a:r>
              <a:rPr lang="en-US" dirty="0"/>
              <a:t>or by </a:t>
            </a:r>
            <a:r>
              <a:rPr lang="en-US" dirty="0" smtClean="0"/>
              <a:t>name.</a:t>
            </a:r>
          </a:p>
          <a:p>
            <a:pPr algn="just"/>
            <a:endParaRPr lang="en-US" dirty="0" smtClean="0"/>
          </a:p>
          <a:p>
            <a:pPr algn="just"/>
            <a:r>
              <a:rPr lang="en-US" dirty="0"/>
              <a:t>The abbreviations used for dates are ‘</a:t>
            </a:r>
            <a:r>
              <a:rPr lang="en-US" b="1" dirty="0">
                <a:solidFill>
                  <a:srgbClr val="FF0000"/>
                </a:solidFill>
              </a:rPr>
              <a:t>Ma’ for </a:t>
            </a:r>
            <a:r>
              <a:rPr lang="en-US" b="1" dirty="0" smtClean="0">
                <a:solidFill>
                  <a:srgbClr val="FF0000"/>
                </a:solidFill>
              </a:rPr>
              <a:t>millions of </a:t>
            </a:r>
            <a:r>
              <a:rPr lang="en-US" b="1" dirty="0">
                <a:solidFill>
                  <a:srgbClr val="FF0000"/>
                </a:solidFill>
              </a:rPr>
              <a:t>years before present </a:t>
            </a:r>
            <a:r>
              <a:rPr lang="en-US" dirty="0"/>
              <a:t>and ‘</a:t>
            </a:r>
            <a:r>
              <a:rPr lang="en-US" b="1" dirty="0">
                <a:solidFill>
                  <a:srgbClr val="FF0000"/>
                </a:solidFill>
              </a:rPr>
              <a:t>ka’ for thousands </a:t>
            </a:r>
            <a:r>
              <a:rPr lang="en-US" b="1" dirty="0" smtClean="0">
                <a:solidFill>
                  <a:srgbClr val="FF0000"/>
                </a:solidFill>
              </a:rPr>
              <a:t>of years </a:t>
            </a:r>
            <a:r>
              <a:rPr lang="en-US" b="1" dirty="0">
                <a:solidFill>
                  <a:srgbClr val="FF0000"/>
                </a:solidFill>
              </a:rPr>
              <a:t>before present</a:t>
            </a:r>
            <a:r>
              <a:rPr lang="en-US" dirty="0"/>
              <a:t>. </a:t>
            </a:r>
            <a:endParaRPr lang="en-US" dirty="0" smtClean="0"/>
          </a:p>
          <a:p>
            <a:pPr algn="just"/>
            <a:endParaRPr lang="en-US" dirty="0" smtClean="0"/>
          </a:p>
          <a:p>
            <a:pPr algn="just"/>
            <a:r>
              <a:rPr lang="en-US" dirty="0" smtClean="0"/>
              <a:t>The </a:t>
            </a:r>
            <a:r>
              <a:rPr lang="en-US" dirty="0"/>
              <a:t>time </a:t>
            </a:r>
            <a:r>
              <a:rPr lang="en-US" b="1" dirty="0" err="1" smtClean="0">
                <a:solidFill>
                  <a:srgbClr val="FF0000"/>
                </a:solidFill>
              </a:rPr>
              <a:t>billlion</a:t>
            </a:r>
            <a:r>
              <a:rPr lang="en-US" b="1" dirty="0" smtClean="0">
                <a:solidFill>
                  <a:srgbClr val="FF0000"/>
                </a:solidFill>
              </a:rPr>
              <a:t> of years </a:t>
            </a:r>
            <a:r>
              <a:rPr lang="en-US" b="1" dirty="0">
                <a:solidFill>
                  <a:srgbClr val="FF0000"/>
                </a:solidFill>
              </a:rPr>
              <a:t>before present</a:t>
            </a:r>
            <a:r>
              <a:rPr lang="en-US" dirty="0"/>
              <a:t> is abbreviated to </a:t>
            </a:r>
            <a:r>
              <a:rPr lang="en-US" b="1" dirty="0">
                <a:solidFill>
                  <a:srgbClr val="FF0000"/>
                </a:solidFill>
              </a:rPr>
              <a:t>‘</a:t>
            </a:r>
            <a:r>
              <a:rPr lang="en-US" b="1" dirty="0" err="1">
                <a:solidFill>
                  <a:srgbClr val="FF0000"/>
                </a:solidFill>
              </a:rPr>
              <a:t>Ga</a:t>
            </a:r>
            <a:r>
              <a:rPr lang="en-US" b="1" dirty="0">
                <a:solidFill>
                  <a:srgbClr val="FF0000"/>
                </a:solidFill>
              </a:rPr>
              <a:t>’ (</a:t>
            </a:r>
            <a:r>
              <a:rPr lang="en-US" b="1" dirty="0" err="1">
                <a:solidFill>
                  <a:srgbClr val="FF0000"/>
                </a:solidFill>
              </a:rPr>
              <a:t>Gigayears</a:t>
            </a:r>
            <a:r>
              <a:rPr lang="en-US" b="1" dirty="0">
                <a:solidFill>
                  <a:srgbClr val="FF0000"/>
                </a:solidFill>
              </a:rPr>
              <a:t>)</a:t>
            </a:r>
            <a:r>
              <a:rPr lang="en-US" dirty="0"/>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304800"/>
            <a:ext cx="7772400" cy="762000"/>
          </a:xfrm>
        </p:spPr>
        <p:txBody>
          <a:bodyPr/>
          <a:lstStyle/>
          <a:p>
            <a:r>
              <a:rPr lang="en-US" dirty="0" smtClean="0"/>
              <a:t>Stratigraphic relationships</a:t>
            </a:r>
            <a:endParaRPr lang="en-US" altLang="en-US" dirty="0" smtClean="0"/>
          </a:p>
        </p:txBody>
      </p:sp>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339" y="4495800"/>
            <a:ext cx="31242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5"/>
          <p:cNvSpPr txBox="1">
            <a:spLocks noChangeArrowheads="1"/>
          </p:cNvSpPr>
          <p:nvPr/>
        </p:nvSpPr>
        <p:spPr bwMode="auto">
          <a:xfrm>
            <a:off x="4648200" y="2133600"/>
            <a:ext cx="3962400"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spcBef>
                <a:spcPct val="20000"/>
              </a:spcBef>
              <a:buChar char="•"/>
              <a:defRPr sz="3200">
                <a:solidFill>
                  <a:schemeClr val="tx1"/>
                </a:solidFill>
                <a:latin typeface="Arial" charset="0"/>
                <a:ea typeface="ＭＳ Ｐゴシック" pitchFamily="34" charset="-128"/>
              </a:defRPr>
            </a:lvl1pPr>
            <a:lvl2pPr marL="742950" indent="-285750" algn="l">
              <a:spcBef>
                <a:spcPct val="20000"/>
              </a:spcBef>
              <a:buChar char="–"/>
              <a:defRPr sz="2800">
                <a:solidFill>
                  <a:schemeClr val="tx1"/>
                </a:solidFill>
                <a:latin typeface="Arial" charset="0"/>
                <a:ea typeface="ＭＳ Ｐゴシック" pitchFamily="34" charset="-128"/>
              </a:defRPr>
            </a:lvl2pPr>
            <a:lvl3pPr marL="1143000" indent="-228600" algn="l">
              <a:spcBef>
                <a:spcPct val="20000"/>
              </a:spcBef>
              <a:buChar char="•"/>
              <a:defRPr sz="2400">
                <a:solidFill>
                  <a:schemeClr val="tx1"/>
                </a:solidFill>
                <a:latin typeface="Arial" charset="0"/>
                <a:ea typeface="ＭＳ Ｐゴシック" pitchFamily="34" charset="-128"/>
              </a:defRPr>
            </a:lvl3pPr>
            <a:lvl4pPr marL="1600200" indent="-228600" algn="l">
              <a:spcBef>
                <a:spcPct val="20000"/>
              </a:spcBef>
              <a:buChar char="–"/>
              <a:defRPr sz="2000">
                <a:solidFill>
                  <a:schemeClr val="tx1"/>
                </a:solidFill>
                <a:latin typeface="Arial" charset="0"/>
                <a:ea typeface="ＭＳ Ｐゴシック" pitchFamily="34" charset="-128"/>
              </a:defRPr>
            </a:lvl4pPr>
            <a:lvl5pPr marL="2057400" indent="-228600" algn="l">
              <a:spcBef>
                <a:spcPct val="20000"/>
              </a:spcBef>
              <a:buChar char="»"/>
              <a:defRPr sz="2000">
                <a:solidFill>
                  <a:schemeClr val="tx1"/>
                </a:solidFill>
                <a:latin typeface="Arial" charset="0"/>
                <a:ea typeface="ＭＳ Ｐゴシック" pitchFamily="34"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pitchFamily="34" charset="-128"/>
              </a:defRPr>
            </a:lvl9pPr>
          </a:lstStyle>
          <a:p>
            <a:pPr marL="342900" indent="-342900" algn="just">
              <a:spcBef>
                <a:spcPct val="0"/>
              </a:spcBef>
            </a:pPr>
            <a:r>
              <a:rPr lang="en-US" altLang="en-US" sz="1900" dirty="0">
                <a:latin typeface="+mn-lt"/>
                <a:ea typeface="+mn-ea"/>
              </a:rPr>
              <a:t>The Law of Inclusions states that if a rock body (Rock B) contained fragments of another rock body (Rock A), it must be younger than the fragments of rock it contained</a:t>
            </a:r>
            <a:r>
              <a:rPr lang="en-US" altLang="en-US" sz="1900" dirty="0" smtClean="0">
                <a:latin typeface="+mn-lt"/>
                <a:ea typeface="+mn-ea"/>
              </a:rPr>
              <a:t>.</a:t>
            </a:r>
          </a:p>
          <a:p>
            <a:pPr marL="342900" indent="-342900" algn="just">
              <a:spcBef>
                <a:spcPct val="0"/>
              </a:spcBef>
            </a:pPr>
            <a:endParaRPr lang="en-US" altLang="en-US" sz="1900" dirty="0" smtClean="0">
              <a:latin typeface="+mn-lt"/>
              <a:ea typeface="+mn-ea"/>
            </a:endParaRPr>
          </a:p>
          <a:p>
            <a:pPr marL="342900" indent="-342900" algn="just">
              <a:spcBef>
                <a:spcPct val="0"/>
              </a:spcBef>
            </a:pPr>
            <a:r>
              <a:rPr lang="en-US" altLang="en-US" sz="1900" dirty="0" smtClean="0">
                <a:latin typeface="+mn-lt"/>
                <a:ea typeface="+mn-ea"/>
              </a:rPr>
              <a:t> </a:t>
            </a:r>
            <a:r>
              <a:rPr lang="en-US" altLang="en-US" sz="1900" dirty="0">
                <a:latin typeface="+mn-lt"/>
                <a:ea typeface="+mn-ea"/>
              </a:rPr>
              <a:t>The intruding rock (Rock A) must have been there first to provide the fragments. </a:t>
            </a:r>
          </a:p>
        </p:txBody>
      </p:sp>
      <p:sp>
        <p:nvSpPr>
          <p:cNvPr id="2" name="Rectangle 1"/>
          <p:cNvSpPr/>
          <p:nvPr/>
        </p:nvSpPr>
        <p:spPr>
          <a:xfrm>
            <a:off x="2979025" y="1374810"/>
            <a:ext cx="3172663" cy="338554"/>
          </a:xfrm>
          <a:prstGeom prst="rect">
            <a:avLst/>
          </a:prstGeom>
        </p:spPr>
        <p:txBody>
          <a:bodyPr wrap="none">
            <a:spAutoFit/>
          </a:bodyPr>
          <a:lstStyle/>
          <a:p>
            <a:pPr marL="274320" indent="-274320" algn="ctr">
              <a:lnSpc>
                <a:spcPct val="80000"/>
              </a:lnSpc>
              <a:spcBef>
                <a:spcPct val="20000"/>
              </a:spcBef>
              <a:buClr>
                <a:schemeClr val="accent1"/>
              </a:buClr>
              <a:buSzPct val="85000"/>
            </a:pPr>
            <a:r>
              <a:rPr lang="en-US" altLang="en-US" sz="2000" b="1" dirty="0">
                <a:solidFill>
                  <a:srgbClr val="FF0000"/>
                </a:solidFill>
              </a:rPr>
              <a:t>Principle of Inclusions</a:t>
            </a:r>
            <a:endParaRPr lang="en-US" sz="2000" b="1" dirty="0">
              <a:solidFill>
                <a:srgbClr val="FF0000"/>
              </a:solidFill>
            </a:endParaRPr>
          </a:p>
        </p:txBody>
      </p:sp>
      <p:pic>
        <p:nvPicPr>
          <p:cNvPr id="2050" name="Picture 2" descr="http://imnh.isu.edu/exhibits/online/geo_time/images/inclusion_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402" y="1786354"/>
            <a:ext cx="2886075"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201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54094" y="1371600"/>
            <a:ext cx="4222631" cy="338554"/>
          </a:xfrm>
          <a:prstGeom prst="rect">
            <a:avLst/>
          </a:prstGeom>
        </p:spPr>
        <p:txBody>
          <a:bodyPr wrap="none">
            <a:spAutoFit/>
          </a:bodyPr>
          <a:lstStyle/>
          <a:p>
            <a:pPr marL="274320" indent="-274320" algn="ctr">
              <a:lnSpc>
                <a:spcPct val="80000"/>
              </a:lnSpc>
              <a:spcBef>
                <a:spcPct val="20000"/>
              </a:spcBef>
              <a:buClr>
                <a:schemeClr val="accent1"/>
              </a:buClr>
              <a:buSzPct val="85000"/>
            </a:pPr>
            <a:r>
              <a:rPr lang="en-US" sz="2000" b="1" dirty="0" smtClean="0">
                <a:solidFill>
                  <a:srgbClr val="FF0000"/>
                </a:solidFill>
              </a:rPr>
              <a:t>Principle </a:t>
            </a:r>
            <a:r>
              <a:rPr lang="en-US" sz="2000" b="1" dirty="0">
                <a:solidFill>
                  <a:srgbClr val="FF0000"/>
                </a:solidFill>
              </a:rPr>
              <a:t>of Faunal Succession</a:t>
            </a:r>
          </a:p>
        </p:txBody>
      </p:sp>
      <p:sp>
        <p:nvSpPr>
          <p:cNvPr id="4" name="Rectangle 3"/>
          <p:cNvSpPr/>
          <p:nvPr/>
        </p:nvSpPr>
        <p:spPr>
          <a:xfrm>
            <a:off x="304800" y="1752600"/>
            <a:ext cx="3810000" cy="4524315"/>
          </a:xfrm>
          <a:prstGeom prst="rect">
            <a:avLst/>
          </a:prstGeom>
        </p:spPr>
        <p:txBody>
          <a:bodyPr wrap="square">
            <a:spAutoFit/>
          </a:bodyPr>
          <a:lstStyle/>
          <a:p>
            <a:pPr marL="285750" indent="-285750" algn="just">
              <a:buFont typeface="Arial" panose="020B0604020202020204" pitchFamily="34" charset="0"/>
              <a:buChar char="•"/>
            </a:pPr>
            <a:r>
              <a:rPr lang="en-US" dirty="0" smtClean="0"/>
              <a:t>Law </a:t>
            </a:r>
            <a:r>
              <a:rPr lang="en-US" dirty="0"/>
              <a:t>of Faunal Succession </a:t>
            </a:r>
            <a:r>
              <a:rPr lang="en-US" dirty="0" err="1" smtClean="0"/>
              <a:t>staes</a:t>
            </a:r>
            <a:r>
              <a:rPr lang="en-US" dirty="0" smtClean="0"/>
              <a:t> that </a:t>
            </a:r>
            <a:r>
              <a:rPr lang="en-US" dirty="0"/>
              <a:t>fossils occur in a definite, invariable sequence in the geologic record.</a:t>
            </a:r>
          </a:p>
          <a:p>
            <a:pPr algn="just"/>
            <a:endParaRPr lang="en-US" dirty="0"/>
          </a:p>
          <a:p>
            <a:pPr marL="285750" indent="-285750" algn="just">
              <a:buFont typeface="Arial" panose="020B0604020202020204" pitchFamily="34" charset="0"/>
              <a:buChar char="•"/>
            </a:pPr>
            <a:r>
              <a:rPr lang="en-US" dirty="0"/>
              <a:t>As you can see in </a:t>
            </a:r>
            <a:r>
              <a:rPr lang="en-US" dirty="0" smtClean="0"/>
              <a:t>the image below </a:t>
            </a:r>
            <a:r>
              <a:rPr lang="en-US" dirty="0"/>
              <a:t>the fossil remains of living things are present in the rock layers at definite intervals, and exist within a discrete period of time. </a:t>
            </a:r>
            <a:endParaRPr lang="en-US" dirty="0" smtClean="0"/>
          </a:p>
          <a:p>
            <a:pPr marL="285750" indent="-285750" algn="just">
              <a:buFont typeface="Arial" panose="020B0604020202020204" pitchFamily="34" charset="0"/>
              <a:buChar char="•"/>
            </a:pPr>
            <a:endParaRPr lang="en-US" dirty="0" smtClean="0"/>
          </a:p>
          <a:p>
            <a:pPr marL="285750" indent="-285750" algn="just">
              <a:buFont typeface="Arial" panose="020B0604020202020204" pitchFamily="34" charset="0"/>
              <a:buChar char="•"/>
            </a:pPr>
            <a:r>
              <a:rPr lang="en-US" dirty="0" smtClean="0"/>
              <a:t>In </a:t>
            </a:r>
            <a:r>
              <a:rPr lang="en-US" dirty="0"/>
              <a:t>this instance, using the Law of Superposition, would the age Rock Unit A be older or younger than the age of Rock Unit B? </a:t>
            </a:r>
          </a:p>
        </p:txBody>
      </p:sp>
      <p:pic>
        <p:nvPicPr>
          <p:cNvPr id="7170" name="Picture 2" descr="http://imnh.isu.edu/exhibits/online/geo_time/images/faunal_succession.jpg"/>
          <p:cNvPicPr>
            <a:picLocks noChangeAspect="1" noChangeArrowheads="1"/>
          </p:cNvPicPr>
          <p:nvPr/>
        </p:nvPicPr>
        <p:blipFill rotWithShape="1">
          <a:blip r:embed="rId2">
            <a:extLst>
              <a:ext uri="{28A0092B-C50C-407E-A947-70E740481C1C}">
                <a14:useLocalDpi xmlns:a14="http://schemas.microsoft.com/office/drawing/2010/main" val="0"/>
              </a:ext>
            </a:extLst>
          </a:blip>
          <a:srcRect b="7968"/>
          <a:stretch/>
        </p:blipFill>
        <p:spPr bwMode="auto">
          <a:xfrm>
            <a:off x="4191000" y="2190750"/>
            <a:ext cx="4762500" cy="3103146"/>
          </a:xfrm>
          <a:prstGeom prst="rect">
            <a:avLst/>
          </a:prstGeom>
          <a:ln w="3175"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6" name="Rectangle 2"/>
          <p:cNvSpPr>
            <a:spLocks noGrp="1" noChangeArrowheads="1"/>
          </p:cNvSpPr>
          <p:nvPr>
            <p:ph type="title"/>
          </p:nvPr>
        </p:nvSpPr>
        <p:spPr/>
        <p:txBody>
          <a:bodyPr/>
          <a:lstStyle/>
          <a:p>
            <a:r>
              <a:rPr lang="en-US" dirty="0" smtClean="0"/>
              <a:t>Stratigraphic relationships</a:t>
            </a:r>
            <a:endParaRPr lang="en-US" altLang="en-US" dirty="0" smtClean="0"/>
          </a:p>
        </p:txBody>
      </p:sp>
    </p:spTree>
    <p:extLst>
      <p:ext uri="{BB962C8B-B14F-4D97-AF65-F5344CB8AC3E}">
        <p14:creationId xmlns:p14="http://schemas.microsoft.com/office/powerpoint/2010/main" val="854182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a:t>Stratigraphic relationships</a:t>
            </a:r>
          </a:p>
        </p:txBody>
      </p:sp>
      <p:sp>
        <p:nvSpPr>
          <p:cNvPr id="3" name="Content Placeholder 2"/>
          <p:cNvSpPr>
            <a:spLocks noGrp="1"/>
          </p:cNvSpPr>
          <p:nvPr>
            <p:ph sz="quarter" idx="1"/>
          </p:nvPr>
        </p:nvSpPr>
        <p:spPr>
          <a:xfrm>
            <a:off x="457200" y="1600200"/>
            <a:ext cx="8229600" cy="5105400"/>
          </a:xfrm>
        </p:spPr>
        <p:txBody>
          <a:bodyPr>
            <a:normAutofit fontScale="77500" lnSpcReduction="20000"/>
          </a:bodyPr>
          <a:lstStyle/>
          <a:p>
            <a:pPr marL="548640" indent="-411480" algn="ctr">
              <a:buClr>
                <a:schemeClr val="tx1">
                  <a:shade val="95000"/>
                </a:schemeClr>
              </a:buClr>
              <a:buNone/>
              <a:defRPr/>
            </a:pPr>
            <a:r>
              <a:rPr lang="en-US" b="1" dirty="0" smtClean="0">
                <a:solidFill>
                  <a:srgbClr val="FF0000"/>
                </a:solidFill>
              </a:rPr>
              <a:t>UNCONFORMITIES</a:t>
            </a:r>
          </a:p>
          <a:p>
            <a:pPr marL="548640" indent="-411480" algn="just">
              <a:buClr>
                <a:schemeClr val="tx1">
                  <a:shade val="95000"/>
                </a:schemeClr>
              </a:buClr>
              <a:buNone/>
              <a:defRPr/>
            </a:pPr>
            <a:endParaRPr lang="en-US" dirty="0" smtClean="0"/>
          </a:p>
          <a:p>
            <a:pPr marL="548640" indent="-411480" algn="just" eaLnBrk="1" fontAlgn="auto" hangingPunct="1">
              <a:spcAft>
                <a:spcPts val="0"/>
              </a:spcAft>
              <a:buClr>
                <a:schemeClr val="tx1">
                  <a:shade val="95000"/>
                </a:schemeClr>
              </a:buClr>
              <a:defRPr/>
            </a:pPr>
            <a:r>
              <a:rPr lang="en-US" dirty="0" smtClean="0"/>
              <a:t>Layers of sedimentary rocks are conformable if they were deposited without interruption. </a:t>
            </a:r>
          </a:p>
          <a:p>
            <a:pPr marL="548640" indent="-411480" algn="just" eaLnBrk="1" fontAlgn="auto" hangingPunct="1">
              <a:spcAft>
                <a:spcPts val="0"/>
              </a:spcAft>
              <a:buClr>
                <a:schemeClr val="tx1">
                  <a:shade val="95000"/>
                </a:schemeClr>
              </a:buClr>
              <a:buNone/>
              <a:defRPr/>
            </a:pPr>
            <a:endParaRPr lang="en-US" dirty="0" smtClean="0"/>
          </a:p>
          <a:p>
            <a:pPr marL="548640" indent="-411480" algn="just" eaLnBrk="1" fontAlgn="auto" hangingPunct="1">
              <a:spcAft>
                <a:spcPts val="0"/>
              </a:spcAft>
              <a:buClr>
                <a:schemeClr val="tx1">
                  <a:shade val="95000"/>
                </a:schemeClr>
              </a:buClr>
              <a:defRPr/>
            </a:pPr>
            <a:r>
              <a:rPr lang="en-US" dirty="0" smtClean="0"/>
              <a:t>An </a:t>
            </a:r>
            <a:r>
              <a:rPr lang="en-US" b="1" dirty="0" smtClean="0">
                <a:solidFill>
                  <a:srgbClr val="FF0000"/>
                </a:solidFill>
              </a:rPr>
              <a:t>unconformity</a:t>
            </a:r>
            <a:r>
              <a:rPr lang="en-US" dirty="0" smtClean="0"/>
              <a:t> represents an interruption in deposition, usually of long duration.</a:t>
            </a:r>
          </a:p>
          <a:p>
            <a:pPr marL="548640" indent="-411480" algn="just" eaLnBrk="1" fontAlgn="auto" hangingPunct="1">
              <a:spcAft>
                <a:spcPts val="0"/>
              </a:spcAft>
              <a:buClr>
                <a:schemeClr val="tx1">
                  <a:shade val="95000"/>
                </a:schemeClr>
              </a:buClr>
              <a:buFont typeface="Wingdings 2"/>
              <a:buNone/>
              <a:defRPr/>
            </a:pPr>
            <a:endParaRPr lang="en-US" dirty="0" smtClean="0"/>
          </a:p>
          <a:p>
            <a:pPr marL="548640" indent="-411480" algn="just">
              <a:buClr>
                <a:schemeClr val="tx1">
                  <a:shade val="95000"/>
                </a:schemeClr>
              </a:buClr>
              <a:defRPr/>
            </a:pPr>
            <a:r>
              <a:rPr lang="en-US" dirty="0" smtClean="0"/>
              <a:t>During the interval when no sediment was deposited, some rock layers may have been eroded</a:t>
            </a:r>
          </a:p>
          <a:p>
            <a:pPr marL="548640" indent="-411480" algn="just" eaLnBrk="1" fontAlgn="auto" hangingPunct="1">
              <a:spcAft>
                <a:spcPts val="0"/>
              </a:spcAft>
              <a:buClr>
                <a:schemeClr val="tx1">
                  <a:shade val="95000"/>
                </a:schemeClr>
              </a:buClr>
              <a:buFont typeface="Wingdings 2"/>
              <a:buNone/>
              <a:defRPr/>
            </a:pPr>
            <a:endParaRPr lang="en-US" dirty="0" smtClean="0"/>
          </a:p>
          <a:p>
            <a:pPr marL="548640" indent="-411480" algn="just">
              <a:buClr>
                <a:schemeClr val="tx1">
                  <a:shade val="95000"/>
                </a:schemeClr>
              </a:buClr>
              <a:defRPr/>
            </a:pPr>
            <a:r>
              <a:rPr lang="en-US" dirty="0" smtClean="0"/>
              <a:t>Thus, an unconformity represents a long time interval for which no geologic record exists in that place. The lost record may involve hundreds of millions of years</a:t>
            </a:r>
          </a:p>
          <a:p>
            <a:pPr marL="548640" indent="-411480" algn="just" eaLnBrk="1" fontAlgn="auto" hangingPunct="1">
              <a:spcAft>
                <a:spcPts val="0"/>
              </a:spcAft>
              <a:buClr>
                <a:schemeClr val="tx1">
                  <a:shade val="95000"/>
                </a:schemeClr>
              </a:buClr>
              <a:buFont typeface="Wingdings 2"/>
              <a:buChar char=""/>
              <a:defRPr/>
            </a:pPr>
            <a:endParaRPr lang="en-US" dirty="0" smtClean="0"/>
          </a:p>
          <a:p>
            <a:pPr marL="548640" indent="-411480" algn="just">
              <a:buClr>
                <a:schemeClr val="tx1">
                  <a:shade val="95000"/>
                </a:schemeClr>
              </a:buClr>
              <a:defRPr/>
            </a:pPr>
            <a:r>
              <a:rPr lang="en-US" dirty="0" smtClean="0"/>
              <a:t>There are several types of unconformities</a:t>
            </a:r>
            <a:endParaRPr lang="en-US" dirty="0"/>
          </a:p>
        </p:txBody>
      </p:sp>
      <p:sp>
        <p:nvSpPr>
          <p:cNvPr id="4"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08_08_07c"/>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8714" y="2642975"/>
            <a:ext cx="4292998" cy="2438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descr="c08_08_07b"/>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13" y="4292625"/>
            <a:ext cx="4836839" cy="23608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3" descr="c08_08_07a"/>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62" y="1698051"/>
            <a:ext cx="4815038" cy="23306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p:txBody>
          <a:bodyPr/>
          <a:lstStyle/>
          <a:p>
            <a:pPr>
              <a:defRPr/>
            </a:pPr>
            <a:r>
              <a:rPr lang="en-US" dirty="0"/>
              <a:t>Stratigraphic relationships</a:t>
            </a:r>
          </a:p>
        </p:txBody>
      </p:sp>
    </p:spTree>
    <p:extLst>
      <p:ext uri="{BB962C8B-B14F-4D97-AF65-F5344CB8AC3E}">
        <p14:creationId xmlns:p14="http://schemas.microsoft.com/office/powerpoint/2010/main" val="33311284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pPr>
              <a:defRPr/>
            </a:pPr>
            <a:r>
              <a:rPr lang="en-US" dirty="0"/>
              <a:t>Stratigraphic relationships</a:t>
            </a:r>
          </a:p>
        </p:txBody>
      </p:sp>
      <p:sp>
        <p:nvSpPr>
          <p:cNvPr id="14338" name="Content Placeholder 2"/>
          <p:cNvSpPr>
            <a:spLocks noGrp="1"/>
          </p:cNvSpPr>
          <p:nvPr>
            <p:ph sz="quarter" idx="1"/>
          </p:nvPr>
        </p:nvSpPr>
        <p:spPr>
          <a:xfrm>
            <a:off x="457200" y="1452563"/>
            <a:ext cx="8229600" cy="1290637"/>
          </a:xfrm>
        </p:spPr>
        <p:txBody>
          <a:bodyPr>
            <a:normAutofit fontScale="85000" lnSpcReduction="10000"/>
          </a:bodyPr>
          <a:lstStyle/>
          <a:p>
            <a:pPr algn="ctr" eaLnBrk="1" hangingPunct="1">
              <a:buFont typeface="Wingdings 2" pitchFamily="18" charset="2"/>
              <a:buNone/>
            </a:pPr>
            <a:r>
              <a:rPr lang="en-US" sz="2400" b="1" dirty="0" smtClean="0">
                <a:solidFill>
                  <a:srgbClr val="FF0000"/>
                </a:solidFill>
              </a:rPr>
              <a:t>Nonconformity</a:t>
            </a:r>
          </a:p>
          <a:p>
            <a:pPr algn="ctr" eaLnBrk="1" hangingPunct="1">
              <a:buFont typeface="Wingdings 2" pitchFamily="18" charset="2"/>
              <a:buNone/>
            </a:pPr>
            <a:r>
              <a:rPr lang="en-US" sz="2400" b="1" dirty="0" smtClean="0"/>
              <a:t> </a:t>
            </a:r>
          </a:p>
          <a:p>
            <a:pPr algn="just" eaLnBrk="1" hangingPunct="1"/>
            <a:r>
              <a:rPr lang="en-US" sz="2400" dirty="0" smtClean="0"/>
              <a:t>In this case sedimentary rocks lie on igneous or metamorphic rocks</a:t>
            </a:r>
          </a:p>
        </p:txBody>
      </p:sp>
      <p:pic>
        <p:nvPicPr>
          <p:cNvPr id="14339" name="Picture 1"/>
          <p:cNvPicPr>
            <a:picLocks noChangeAspect="1" noChangeArrowheads="1"/>
          </p:cNvPicPr>
          <p:nvPr/>
        </p:nvPicPr>
        <p:blipFill>
          <a:blip r:embed="rId2" cstate="print"/>
          <a:srcRect/>
          <a:stretch>
            <a:fillRect/>
          </a:stretch>
        </p:blipFill>
        <p:spPr bwMode="auto">
          <a:xfrm>
            <a:off x="486577" y="2895600"/>
            <a:ext cx="2485223" cy="3657600"/>
          </a:xfrm>
          <a:prstGeom prst="rect">
            <a:avLst/>
          </a:prstGeom>
          <a:noFill/>
          <a:ln w="9525">
            <a:noFill/>
            <a:miter lim="800000"/>
            <a:headEnd/>
            <a:tailEnd/>
          </a:ln>
        </p:spPr>
      </p:pic>
      <p:pic>
        <p:nvPicPr>
          <p:cNvPr id="3074" name="Picture 2"/>
          <p:cNvPicPr>
            <a:picLocks noChangeAspect="1" noChangeArrowheads="1"/>
          </p:cNvPicPr>
          <p:nvPr/>
        </p:nvPicPr>
        <p:blipFill>
          <a:blip r:embed="rId3" cstate="print"/>
          <a:srcRect/>
          <a:stretch>
            <a:fillRect/>
          </a:stretch>
        </p:blipFill>
        <p:spPr bwMode="auto">
          <a:xfrm>
            <a:off x="3276600" y="3048000"/>
            <a:ext cx="5473555" cy="3328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pPr>
              <a:defRPr/>
            </a:pPr>
            <a:r>
              <a:rPr lang="en-US" dirty="0"/>
              <a:t>Stratigraphic relationships</a:t>
            </a:r>
          </a:p>
        </p:txBody>
      </p:sp>
      <p:sp>
        <p:nvSpPr>
          <p:cNvPr id="13314" name="Content Placeholder 2"/>
          <p:cNvSpPr>
            <a:spLocks noGrp="1"/>
          </p:cNvSpPr>
          <p:nvPr>
            <p:ph sz="quarter" idx="1"/>
          </p:nvPr>
        </p:nvSpPr>
        <p:spPr>
          <a:xfrm>
            <a:off x="457200" y="1293000"/>
            <a:ext cx="8229600" cy="1145400"/>
          </a:xfrm>
        </p:spPr>
        <p:txBody>
          <a:bodyPr/>
          <a:lstStyle/>
          <a:p>
            <a:pPr algn="ctr" eaLnBrk="1" hangingPunct="1">
              <a:buFont typeface="Wingdings 2" pitchFamily="18" charset="2"/>
              <a:buNone/>
            </a:pPr>
            <a:r>
              <a:rPr lang="en-US" sz="2000" b="1" dirty="0" smtClean="0">
                <a:solidFill>
                  <a:srgbClr val="FF0000"/>
                </a:solidFill>
              </a:rPr>
              <a:t>Angular unconformity </a:t>
            </a:r>
          </a:p>
          <a:p>
            <a:pPr algn="just" eaLnBrk="1" hangingPunct="1"/>
            <a:r>
              <a:rPr lang="en-US" sz="2000" dirty="0" smtClean="0"/>
              <a:t>In this case tectonic activity tilted older sedimentary rock layers before younger sediment accumulated</a:t>
            </a:r>
          </a:p>
          <a:p>
            <a:pPr algn="just" eaLnBrk="1" hangingPunct="1">
              <a:buFont typeface="Wingdings 2" pitchFamily="18" charset="2"/>
              <a:buNone/>
            </a:pPr>
            <a:endParaRPr lang="en-US"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409" y="2286001"/>
            <a:ext cx="7988066" cy="453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36612" y="998625"/>
            <a:ext cx="7545388" cy="1600200"/>
          </a:xfrm>
        </p:spPr>
        <p:txBody>
          <a:bodyPr>
            <a:normAutofit fontScale="77500" lnSpcReduction="20000"/>
          </a:bodyPr>
          <a:lstStyle/>
          <a:p>
            <a:pPr algn="ctr">
              <a:buNone/>
            </a:pPr>
            <a:r>
              <a:rPr lang="en-US" sz="2300" b="1" dirty="0" smtClean="0">
                <a:solidFill>
                  <a:srgbClr val="FF0000"/>
                </a:solidFill>
              </a:rPr>
              <a:t>Disconformity</a:t>
            </a:r>
          </a:p>
          <a:p>
            <a:pPr algn="just"/>
            <a:r>
              <a:rPr lang="en-US" sz="2300" dirty="0"/>
              <a:t>In this case the sedimentary layers above and below the unconformity are </a:t>
            </a:r>
            <a:r>
              <a:rPr lang="en-US" sz="2300" dirty="0" smtClean="0"/>
              <a:t>parallel</a:t>
            </a:r>
          </a:p>
          <a:p>
            <a:pPr algn="just"/>
            <a:endParaRPr lang="en-US" sz="2300" dirty="0"/>
          </a:p>
          <a:p>
            <a:pPr algn="just"/>
            <a:r>
              <a:rPr lang="en-US" sz="2300" dirty="0"/>
              <a:t>Geologists identify disconformities by determining the ages of rocks using methods based on fossils and absolute dating</a:t>
            </a:r>
          </a:p>
          <a:p>
            <a:pPr algn="ctr">
              <a:buNone/>
            </a:pPr>
            <a:endParaRPr lang="en-US" sz="2000" b="1" dirty="0">
              <a:solidFill>
                <a:srgbClr val="FF000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612" y="2550675"/>
            <a:ext cx="7469188" cy="404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p:txBody>
          <a:bodyPr/>
          <a:lstStyle/>
          <a:p>
            <a:pPr>
              <a:defRPr/>
            </a:pPr>
            <a:r>
              <a:rPr lang="en-US" dirty="0"/>
              <a:t>Stratigraphic relationships</a:t>
            </a:r>
          </a:p>
        </p:txBody>
      </p:sp>
    </p:spTree>
    <p:extLst>
      <p:ext uri="{BB962C8B-B14F-4D97-AF65-F5344CB8AC3E}">
        <p14:creationId xmlns:p14="http://schemas.microsoft.com/office/powerpoint/2010/main" val="14697975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Way-up indicators in sedimentary rocks</a:t>
            </a:r>
          </a:p>
        </p:txBody>
      </p:sp>
      <p:sp>
        <p:nvSpPr>
          <p:cNvPr id="3" name="Content Placeholder 2"/>
          <p:cNvSpPr>
            <a:spLocks noGrp="1"/>
          </p:cNvSpPr>
          <p:nvPr>
            <p:ph sz="quarter" idx="1"/>
          </p:nvPr>
        </p:nvSpPr>
        <p:spPr>
          <a:xfrm>
            <a:off x="457200" y="1600200"/>
            <a:ext cx="8458200" cy="2286000"/>
          </a:xfrm>
        </p:spPr>
        <p:txBody>
          <a:bodyPr>
            <a:normAutofit fontScale="55000" lnSpcReduction="20000"/>
          </a:bodyPr>
          <a:lstStyle/>
          <a:p>
            <a:pPr algn="just"/>
            <a:r>
              <a:rPr lang="en-US" dirty="0"/>
              <a:t>The folding and faulting of strata during </a:t>
            </a:r>
            <a:r>
              <a:rPr lang="en-US" dirty="0" smtClean="0"/>
              <a:t>mountain building </a:t>
            </a:r>
            <a:r>
              <a:rPr lang="en-US" dirty="0"/>
              <a:t>can rotate whole successions of beds (</a:t>
            </a:r>
            <a:r>
              <a:rPr lang="en-US" dirty="0" smtClean="0"/>
              <a:t>formed as </a:t>
            </a:r>
            <a:r>
              <a:rPr lang="en-US" dirty="0"/>
              <a:t>horizontal or nearly horizontal layers) through </a:t>
            </a:r>
            <a:r>
              <a:rPr lang="en-US" dirty="0" smtClean="0"/>
              <a:t>any angle</a:t>
            </a:r>
            <a:r>
              <a:rPr lang="en-US" dirty="0"/>
              <a:t>, resulting in beds that may be vertical or </a:t>
            </a:r>
            <a:r>
              <a:rPr lang="en-US" dirty="0" smtClean="0"/>
              <a:t>completely overturned</a:t>
            </a:r>
            <a:r>
              <a:rPr lang="en-US" dirty="0"/>
              <a:t>. </a:t>
            </a:r>
            <a:endParaRPr lang="en-US" dirty="0" smtClean="0"/>
          </a:p>
          <a:p>
            <a:pPr algn="just"/>
            <a:endParaRPr lang="en-US" dirty="0" smtClean="0"/>
          </a:p>
          <a:p>
            <a:pPr algn="just"/>
            <a:r>
              <a:rPr lang="en-US" dirty="0" smtClean="0"/>
              <a:t>In </a:t>
            </a:r>
            <a:r>
              <a:rPr lang="en-US" dirty="0"/>
              <a:t>any analysis of deformed </a:t>
            </a:r>
            <a:r>
              <a:rPr lang="en-US" dirty="0" smtClean="0"/>
              <a:t>strata, </a:t>
            </a:r>
            <a:r>
              <a:rPr lang="en-US" b="1" dirty="0" smtClean="0">
                <a:solidFill>
                  <a:srgbClr val="FF0000"/>
                </a:solidFill>
              </a:rPr>
              <a:t>it </a:t>
            </a:r>
            <a:r>
              <a:rPr lang="en-US" b="1" dirty="0">
                <a:solidFill>
                  <a:srgbClr val="FF0000"/>
                </a:solidFill>
              </a:rPr>
              <a:t>is essential to know the direction of younging, </a:t>
            </a:r>
            <a:r>
              <a:rPr lang="en-US" b="1" dirty="0" smtClean="0">
                <a:solidFill>
                  <a:srgbClr val="FF0000"/>
                </a:solidFill>
              </a:rPr>
              <a:t>that is</a:t>
            </a:r>
            <a:r>
              <a:rPr lang="en-US" b="1" dirty="0">
                <a:solidFill>
                  <a:srgbClr val="FF0000"/>
                </a:solidFill>
              </a:rPr>
              <a:t>, the direction through the layers towards </a:t>
            </a:r>
            <a:r>
              <a:rPr lang="en-US" b="1" dirty="0" smtClean="0">
                <a:solidFill>
                  <a:srgbClr val="FF0000"/>
                </a:solidFill>
              </a:rPr>
              <a:t>younger rocks</a:t>
            </a:r>
            <a:r>
              <a:rPr lang="en-US" b="1" dirty="0">
                <a:solidFill>
                  <a:srgbClr val="FF0000"/>
                </a:solidFill>
              </a:rPr>
              <a:t>. </a:t>
            </a:r>
            <a:endParaRPr lang="en-US" b="1" dirty="0" smtClean="0">
              <a:solidFill>
                <a:srgbClr val="FF0000"/>
              </a:solidFill>
            </a:endParaRPr>
          </a:p>
          <a:p>
            <a:pPr algn="just"/>
            <a:endParaRPr lang="en-US" dirty="0" smtClean="0"/>
          </a:p>
          <a:p>
            <a:pPr algn="just"/>
            <a:r>
              <a:rPr lang="en-US" dirty="0" smtClean="0"/>
              <a:t>The </a:t>
            </a:r>
            <a:r>
              <a:rPr lang="en-US" dirty="0"/>
              <a:t>direction of younging can be </a:t>
            </a:r>
            <a:r>
              <a:rPr lang="en-US" dirty="0" smtClean="0"/>
              <a:t>determined by </a:t>
            </a:r>
            <a:r>
              <a:rPr lang="en-US" dirty="0"/>
              <a:t>small-scale features that indicate the way-up of </a:t>
            </a:r>
            <a:r>
              <a:rPr lang="en-US" dirty="0" smtClean="0"/>
              <a:t>the beds or </a:t>
            </a:r>
            <a:r>
              <a:rPr lang="en-US" dirty="0"/>
              <a:t>by using other </a:t>
            </a:r>
            <a:r>
              <a:rPr lang="en-US" dirty="0" err="1"/>
              <a:t>stratigraphic</a:t>
            </a:r>
            <a:r>
              <a:rPr lang="en-US" dirty="0"/>
              <a:t> </a:t>
            </a:r>
            <a:r>
              <a:rPr lang="en-US" dirty="0" smtClean="0"/>
              <a:t>techniques to </a:t>
            </a:r>
            <a:r>
              <a:rPr lang="en-US" dirty="0"/>
              <a:t>determine the order of formation.</a:t>
            </a:r>
          </a:p>
        </p:txBody>
      </p:sp>
      <p:pic>
        <p:nvPicPr>
          <p:cNvPr id="3074" name="Picture 2"/>
          <p:cNvPicPr>
            <a:picLocks noChangeAspect="1" noChangeArrowheads="1"/>
          </p:cNvPicPr>
          <p:nvPr/>
        </p:nvPicPr>
        <p:blipFill>
          <a:blip r:embed="rId2" cstate="print"/>
          <a:srcRect/>
          <a:stretch>
            <a:fillRect/>
          </a:stretch>
        </p:blipFill>
        <p:spPr bwMode="auto">
          <a:xfrm>
            <a:off x="1447800" y="3505200"/>
            <a:ext cx="6274051"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Lithostratigraphic</a:t>
            </a:r>
            <a:r>
              <a:rPr lang="en-US" dirty="0"/>
              <a:t> units</a:t>
            </a:r>
          </a:p>
        </p:txBody>
      </p:sp>
      <p:sp>
        <p:nvSpPr>
          <p:cNvPr id="3" name="Content Placeholder 2"/>
          <p:cNvSpPr>
            <a:spLocks noGrp="1"/>
          </p:cNvSpPr>
          <p:nvPr>
            <p:ph sz="quarter" idx="1"/>
          </p:nvPr>
        </p:nvSpPr>
        <p:spPr/>
        <p:txBody>
          <a:bodyPr>
            <a:normAutofit fontScale="77500" lnSpcReduction="20000"/>
          </a:bodyPr>
          <a:lstStyle/>
          <a:p>
            <a:pPr algn="just"/>
            <a:endParaRPr lang="en-US" dirty="0" smtClean="0"/>
          </a:p>
          <a:p>
            <a:pPr algn="just"/>
            <a:endParaRPr lang="en-US" dirty="0"/>
          </a:p>
          <a:p>
            <a:pPr algn="just"/>
            <a:r>
              <a:rPr lang="en-US" dirty="0" smtClean="0"/>
              <a:t>There </a:t>
            </a:r>
            <a:r>
              <a:rPr lang="en-US" dirty="0"/>
              <a:t>is a hierarchical framework of terms used </a:t>
            </a:r>
            <a:r>
              <a:rPr lang="en-US" dirty="0" smtClean="0"/>
              <a:t>for </a:t>
            </a:r>
            <a:r>
              <a:rPr lang="en-US" dirty="0" err="1" smtClean="0"/>
              <a:t>lithostratigraphic</a:t>
            </a:r>
            <a:r>
              <a:rPr lang="en-US" dirty="0" smtClean="0"/>
              <a:t> </a:t>
            </a:r>
            <a:r>
              <a:rPr lang="en-US" dirty="0"/>
              <a:t>units, and from largest to </a:t>
            </a:r>
            <a:r>
              <a:rPr lang="en-US" dirty="0" smtClean="0"/>
              <a:t>smallest these </a:t>
            </a:r>
            <a:r>
              <a:rPr lang="en-US" dirty="0"/>
              <a:t>are: ‘</a:t>
            </a:r>
            <a:r>
              <a:rPr lang="en-US" b="1" dirty="0" err="1">
                <a:solidFill>
                  <a:srgbClr val="FF0000"/>
                </a:solidFill>
              </a:rPr>
              <a:t>Supergroup</a:t>
            </a:r>
            <a:r>
              <a:rPr lang="en-US" dirty="0"/>
              <a:t>’, ‘</a:t>
            </a:r>
            <a:r>
              <a:rPr lang="en-US" b="1" dirty="0">
                <a:solidFill>
                  <a:srgbClr val="FF0000"/>
                </a:solidFill>
              </a:rPr>
              <a:t>Group</a:t>
            </a:r>
            <a:r>
              <a:rPr lang="en-US" dirty="0"/>
              <a:t>’, ‘</a:t>
            </a:r>
            <a:r>
              <a:rPr lang="en-US" b="1" dirty="0">
                <a:solidFill>
                  <a:srgbClr val="FF0000"/>
                </a:solidFill>
              </a:rPr>
              <a:t>Formation</a:t>
            </a:r>
            <a:r>
              <a:rPr lang="en-US" dirty="0"/>
              <a:t>’, ‘</a:t>
            </a:r>
            <a:r>
              <a:rPr lang="en-US" b="1" dirty="0" err="1" smtClean="0">
                <a:solidFill>
                  <a:srgbClr val="FF0000"/>
                </a:solidFill>
              </a:rPr>
              <a:t>Member</a:t>
            </a:r>
            <a:r>
              <a:rPr lang="en-US" dirty="0" err="1" smtClean="0"/>
              <a:t>’and</a:t>
            </a:r>
            <a:r>
              <a:rPr lang="en-US" dirty="0" smtClean="0"/>
              <a:t> </a:t>
            </a:r>
            <a:r>
              <a:rPr lang="en-US" dirty="0"/>
              <a:t>‘</a:t>
            </a:r>
            <a:r>
              <a:rPr lang="en-US" b="1" dirty="0">
                <a:solidFill>
                  <a:srgbClr val="FF0000"/>
                </a:solidFill>
              </a:rPr>
              <a:t>Bed</a:t>
            </a:r>
            <a:r>
              <a:rPr lang="en-US" dirty="0" smtClean="0"/>
              <a:t>’.</a:t>
            </a:r>
          </a:p>
          <a:p>
            <a:pPr algn="just"/>
            <a:endParaRPr lang="en-US" dirty="0" smtClean="0"/>
          </a:p>
          <a:p>
            <a:pPr algn="just"/>
            <a:r>
              <a:rPr lang="en-US" dirty="0"/>
              <a:t>The </a:t>
            </a:r>
            <a:r>
              <a:rPr lang="en-US" b="1" dirty="0">
                <a:solidFill>
                  <a:srgbClr val="FF0000"/>
                </a:solidFill>
              </a:rPr>
              <a:t>basic unit </a:t>
            </a:r>
            <a:r>
              <a:rPr lang="en-US" dirty="0"/>
              <a:t>of </a:t>
            </a:r>
            <a:r>
              <a:rPr lang="en-US" dirty="0" err="1" smtClean="0"/>
              <a:t>lithostratigraphic</a:t>
            </a:r>
            <a:r>
              <a:rPr lang="en-US" dirty="0" smtClean="0"/>
              <a:t> division </a:t>
            </a:r>
            <a:r>
              <a:rPr lang="en-US" dirty="0"/>
              <a:t>of rocks is the </a:t>
            </a:r>
            <a:r>
              <a:rPr lang="en-US" b="1" dirty="0">
                <a:solidFill>
                  <a:srgbClr val="FF0000"/>
                </a:solidFill>
              </a:rPr>
              <a:t>formation</a:t>
            </a:r>
            <a:r>
              <a:rPr lang="en-US" dirty="0"/>
              <a:t>, which is a </a:t>
            </a:r>
            <a:r>
              <a:rPr lang="en-US" dirty="0" smtClean="0"/>
              <a:t>body of </a:t>
            </a:r>
            <a:r>
              <a:rPr lang="en-US" dirty="0"/>
              <a:t>material that can be identified by </a:t>
            </a:r>
            <a:r>
              <a:rPr lang="en-US" dirty="0" smtClean="0"/>
              <a:t>it </a:t>
            </a:r>
            <a:r>
              <a:rPr lang="en-US" dirty="0" err="1" smtClean="0"/>
              <a:t>lithological</a:t>
            </a:r>
            <a:r>
              <a:rPr lang="en-US" dirty="0" smtClean="0"/>
              <a:t> characteristics </a:t>
            </a:r>
            <a:r>
              <a:rPr lang="en-US" dirty="0"/>
              <a:t>and by its </a:t>
            </a:r>
            <a:r>
              <a:rPr lang="en-US" dirty="0" err="1"/>
              <a:t>stratigraphic</a:t>
            </a:r>
            <a:r>
              <a:rPr lang="en-US" dirty="0"/>
              <a:t> </a:t>
            </a:r>
            <a:r>
              <a:rPr lang="en-US" dirty="0" smtClean="0"/>
              <a:t>position.</a:t>
            </a:r>
          </a:p>
          <a:p>
            <a:pPr algn="just"/>
            <a:endParaRPr lang="en-US" dirty="0" smtClean="0"/>
          </a:p>
          <a:p>
            <a:pPr algn="just"/>
            <a:r>
              <a:rPr lang="en-US" dirty="0"/>
              <a:t>A formation </a:t>
            </a:r>
            <a:r>
              <a:rPr lang="en-US" dirty="0" smtClean="0"/>
              <a:t>should have </a:t>
            </a:r>
            <a:r>
              <a:rPr lang="en-US" dirty="0"/>
              <a:t>some degree of </a:t>
            </a:r>
            <a:r>
              <a:rPr lang="en-US" dirty="0" err="1"/>
              <a:t>lithological</a:t>
            </a:r>
            <a:r>
              <a:rPr lang="en-US" dirty="0"/>
              <a:t> homogeneity and </a:t>
            </a:r>
            <a:r>
              <a:rPr lang="en-US" dirty="0" smtClean="0"/>
              <a:t>its defining </a:t>
            </a:r>
            <a:r>
              <a:rPr lang="en-US" dirty="0"/>
              <a:t>characteristics may include </a:t>
            </a:r>
            <a:r>
              <a:rPr lang="en-US" b="1" dirty="0" smtClean="0">
                <a:solidFill>
                  <a:srgbClr val="FF0000"/>
                </a:solidFill>
              </a:rPr>
              <a:t>mineralogical composition</a:t>
            </a:r>
            <a:r>
              <a:rPr lang="en-US" dirty="0"/>
              <a:t>, </a:t>
            </a:r>
            <a:r>
              <a:rPr lang="en-US" b="1" dirty="0">
                <a:solidFill>
                  <a:srgbClr val="FF0000"/>
                </a:solidFill>
              </a:rPr>
              <a:t>texture</a:t>
            </a:r>
            <a:r>
              <a:rPr lang="en-US" dirty="0"/>
              <a:t>, </a:t>
            </a:r>
            <a:r>
              <a:rPr lang="en-US" b="1" dirty="0">
                <a:solidFill>
                  <a:srgbClr val="FF0000"/>
                </a:solidFill>
              </a:rPr>
              <a:t>primary sedimentary </a:t>
            </a:r>
            <a:r>
              <a:rPr lang="en-US" b="1" dirty="0" smtClean="0">
                <a:solidFill>
                  <a:srgbClr val="FF0000"/>
                </a:solidFill>
              </a:rPr>
              <a:t>structures </a:t>
            </a:r>
            <a:r>
              <a:rPr lang="en-US" dirty="0" smtClean="0"/>
              <a:t>and </a:t>
            </a:r>
            <a:r>
              <a:rPr lang="en-US" b="1" dirty="0">
                <a:solidFill>
                  <a:srgbClr val="FF0000"/>
                </a:solidFill>
              </a:rPr>
              <a:t>fossil content </a:t>
            </a:r>
            <a:r>
              <a:rPr lang="en-US" dirty="0"/>
              <a:t>in addition to the </a:t>
            </a:r>
            <a:r>
              <a:rPr lang="en-US" dirty="0" err="1"/>
              <a:t>lithological</a:t>
            </a:r>
            <a:r>
              <a:rPr lang="en-US" dirty="0"/>
              <a:t> composition.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Description of </a:t>
            </a:r>
            <a:r>
              <a:rPr lang="en-US" dirty="0" err="1"/>
              <a:t>lithostratigraphic</a:t>
            </a:r>
            <a:r>
              <a:rPr lang="en-US" dirty="0"/>
              <a:t> units</a:t>
            </a:r>
          </a:p>
        </p:txBody>
      </p:sp>
      <p:sp>
        <p:nvSpPr>
          <p:cNvPr id="3" name="Content Placeholder 2"/>
          <p:cNvSpPr>
            <a:spLocks noGrp="1"/>
          </p:cNvSpPr>
          <p:nvPr>
            <p:ph sz="quarter" idx="1"/>
          </p:nvPr>
        </p:nvSpPr>
        <p:spPr/>
        <p:txBody>
          <a:bodyPr>
            <a:normAutofit/>
          </a:bodyPr>
          <a:lstStyle/>
          <a:p>
            <a:pPr algn="just"/>
            <a:r>
              <a:rPr lang="en-US" dirty="0"/>
              <a:t>The </a:t>
            </a:r>
            <a:r>
              <a:rPr lang="en-US" b="1" dirty="0">
                <a:solidFill>
                  <a:srgbClr val="FF0000"/>
                </a:solidFill>
              </a:rPr>
              <a:t>formation</a:t>
            </a:r>
            <a:r>
              <a:rPr lang="en-US" dirty="0"/>
              <a:t> is the fundamental </a:t>
            </a:r>
            <a:r>
              <a:rPr lang="en-US" dirty="0" err="1" smtClean="0"/>
              <a:t>lithostratigraphic</a:t>
            </a:r>
            <a:r>
              <a:rPr lang="en-US" dirty="0" smtClean="0"/>
              <a:t> unit </a:t>
            </a:r>
            <a:r>
              <a:rPr lang="en-US" dirty="0"/>
              <a:t>and it is usual to follow a certain procedure </a:t>
            </a:r>
            <a:r>
              <a:rPr lang="en-US" dirty="0" smtClean="0"/>
              <a:t>in geological </a:t>
            </a:r>
            <a:r>
              <a:rPr lang="en-US" dirty="0"/>
              <a:t>literature when describing a formation </a:t>
            </a:r>
            <a:endParaRPr lang="en-US" dirty="0" smtClean="0"/>
          </a:p>
          <a:p>
            <a:pPr algn="just">
              <a:buNone/>
            </a:pPr>
            <a:endParaRPr lang="en-US" dirty="0" smtClean="0"/>
          </a:p>
          <a:p>
            <a:pPr algn="just"/>
            <a:r>
              <a:rPr lang="en-US" dirty="0" smtClean="0"/>
              <a:t>Members </a:t>
            </a:r>
            <a:r>
              <a:rPr lang="en-US" dirty="0"/>
              <a:t>and groups are usually described in </a:t>
            </a:r>
            <a:r>
              <a:rPr lang="en-US" dirty="0" smtClean="0"/>
              <a:t>a similar </a:t>
            </a:r>
            <a:r>
              <a:rPr lang="en-US" dirty="0"/>
              <a:t>way.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Geological time units</a:t>
            </a:r>
          </a:p>
        </p:txBody>
      </p:sp>
      <p:sp>
        <p:nvSpPr>
          <p:cNvPr id="3" name="Content Placeholder 2"/>
          <p:cNvSpPr>
            <a:spLocks noGrp="1"/>
          </p:cNvSpPr>
          <p:nvPr>
            <p:ph sz="quarter" idx="1"/>
          </p:nvPr>
        </p:nvSpPr>
        <p:spPr/>
        <p:txBody>
          <a:bodyPr>
            <a:normAutofit/>
          </a:bodyPr>
          <a:lstStyle/>
          <a:p>
            <a:pPr algn="just"/>
            <a:r>
              <a:rPr lang="en-US" dirty="0" smtClean="0"/>
              <a:t>The </a:t>
            </a:r>
            <a:r>
              <a:rPr lang="en-US" dirty="0" err="1" smtClean="0"/>
              <a:t>geoogical</a:t>
            </a:r>
            <a:r>
              <a:rPr lang="en-US" dirty="0" smtClean="0"/>
              <a:t> time units have been divided into 5 groups. They include:</a:t>
            </a:r>
          </a:p>
          <a:p>
            <a:pPr algn="just">
              <a:buNone/>
            </a:pPr>
            <a:endParaRPr lang="en-US" dirty="0" smtClean="0"/>
          </a:p>
          <a:p>
            <a:pPr lvl="1" algn="just"/>
            <a:r>
              <a:rPr lang="en-US" b="1" dirty="0" smtClean="0">
                <a:solidFill>
                  <a:srgbClr val="FF0000"/>
                </a:solidFill>
              </a:rPr>
              <a:t>Eons</a:t>
            </a:r>
            <a:r>
              <a:rPr lang="en-US" dirty="0" smtClean="0"/>
              <a:t>: These </a:t>
            </a:r>
            <a:r>
              <a:rPr lang="en-US" dirty="0"/>
              <a:t>are the longest periods of time within the </a:t>
            </a:r>
            <a:r>
              <a:rPr lang="en-US" dirty="0" smtClean="0"/>
              <a:t>history of </a:t>
            </a:r>
            <a:r>
              <a:rPr lang="en-US" dirty="0"/>
              <a:t>the Earth, which are now commonly </a:t>
            </a:r>
            <a:r>
              <a:rPr lang="en-US" dirty="0" smtClean="0"/>
              <a:t>divided into </a:t>
            </a:r>
            <a:r>
              <a:rPr lang="en-US" b="1" dirty="0">
                <a:solidFill>
                  <a:srgbClr val="FF0000"/>
                </a:solidFill>
              </a:rPr>
              <a:t>three eons</a:t>
            </a:r>
            <a:r>
              <a:rPr lang="en-US" dirty="0"/>
              <a:t>: </a:t>
            </a:r>
            <a:endParaRPr lang="en-US" dirty="0" smtClean="0"/>
          </a:p>
          <a:p>
            <a:pPr lvl="1" algn="just">
              <a:buNone/>
            </a:pPr>
            <a:endParaRPr lang="en-US" dirty="0" smtClean="0"/>
          </a:p>
          <a:p>
            <a:pPr lvl="1" algn="just"/>
            <a:r>
              <a:rPr lang="en-US" dirty="0" smtClean="0"/>
              <a:t>the </a:t>
            </a:r>
            <a:r>
              <a:rPr lang="en-US" b="1" dirty="0" err="1">
                <a:solidFill>
                  <a:srgbClr val="FF0000"/>
                </a:solidFill>
              </a:rPr>
              <a:t>Archaean</a:t>
            </a:r>
            <a:r>
              <a:rPr lang="en-US" b="1" dirty="0">
                <a:solidFill>
                  <a:srgbClr val="FF0000"/>
                </a:solidFill>
              </a:rPr>
              <a:t> Eon up to 2.5 </a:t>
            </a:r>
            <a:r>
              <a:rPr lang="en-US" b="1" dirty="0" err="1">
                <a:solidFill>
                  <a:srgbClr val="FF0000"/>
                </a:solidFill>
              </a:rPr>
              <a:t>Ga</a:t>
            </a:r>
            <a:r>
              <a:rPr lang="en-US" b="1" dirty="0">
                <a:solidFill>
                  <a:srgbClr val="FF0000"/>
                </a:solidFill>
              </a:rPr>
              <a:t>,</a:t>
            </a:r>
            <a:r>
              <a:rPr lang="en-US" dirty="0"/>
              <a:t> </a:t>
            </a:r>
            <a:endParaRPr lang="en-US" dirty="0" smtClean="0"/>
          </a:p>
          <a:p>
            <a:pPr lvl="1" algn="just"/>
            <a:r>
              <a:rPr lang="en-US" dirty="0" smtClean="0"/>
              <a:t>the </a:t>
            </a:r>
            <a:r>
              <a:rPr lang="en-US" b="1" dirty="0" err="1" smtClean="0">
                <a:solidFill>
                  <a:srgbClr val="FF0000"/>
                </a:solidFill>
              </a:rPr>
              <a:t>Proterozoic</a:t>
            </a:r>
            <a:r>
              <a:rPr lang="en-US" b="1" dirty="0" smtClean="0">
                <a:solidFill>
                  <a:srgbClr val="FF0000"/>
                </a:solidFill>
              </a:rPr>
              <a:t> </a:t>
            </a:r>
            <a:r>
              <a:rPr lang="en-US" b="1" dirty="0">
                <a:solidFill>
                  <a:srgbClr val="FF0000"/>
                </a:solidFill>
              </a:rPr>
              <a:t>Eon from 2.5 </a:t>
            </a:r>
            <a:r>
              <a:rPr lang="en-US" b="1" dirty="0" err="1">
                <a:solidFill>
                  <a:srgbClr val="FF0000"/>
                </a:solidFill>
              </a:rPr>
              <a:t>Ga</a:t>
            </a:r>
            <a:r>
              <a:rPr lang="en-US" b="1" dirty="0">
                <a:solidFill>
                  <a:srgbClr val="FF0000"/>
                </a:solidFill>
              </a:rPr>
              <a:t> to </a:t>
            </a:r>
            <a:r>
              <a:rPr lang="en-US" b="1" dirty="0" smtClean="0">
                <a:solidFill>
                  <a:srgbClr val="FF0000"/>
                </a:solidFill>
              </a:rPr>
              <a:t>542Ma</a:t>
            </a:r>
            <a:r>
              <a:rPr lang="en-US" dirty="0" smtClean="0"/>
              <a:t>, </a:t>
            </a:r>
            <a:r>
              <a:rPr lang="en-US" dirty="0"/>
              <a:t>and </a:t>
            </a:r>
            <a:endParaRPr lang="en-US" dirty="0" smtClean="0"/>
          </a:p>
          <a:p>
            <a:pPr lvl="1" algn="just"/>
            <a:r>
              <a:rPr lang="en-US" dirty="0" smtClean="0"/>
              <a:t>the </a:t>
            </a:r>
            <a:r>
              <a:rPr lang="en-US" b="1" dirty="0" smtClean="0">
                <a:solidFill>
                  <a:srgbClr val="FF0000"/>
                </a:solidFill>
              </a:rPr>
              <a:t>Phanerozoic Eon </a:t>
            </a:r>
            <a:r>
              <a:rPr lang="en-US" b="1" dirty="0">
                <a:solidFill>
                  <a:srgbClr val="FF0000"/>
                </a:solidFill>
              </a:rPr>
              <a:t>from 542Ma up to the present</a:t>
            </a:r>
            <a:r>
              <a:rPr lang="en-US" dirty="0"/>
              <a: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Description of </a:t>
            </a:r>
            <a:r>
              <a:rPr lang="en-US" dirty="0" err="1"/>
              <a:t>lithostratigraphic</a:t>
            </a:r>
            <a:r>
              <a:rPr lang="en-US" dirty="0"/>
              <a:t> units</a:t>
            </a:r>
          </a:p>
        </p:txBody>
      </p:sp>
      <p:sp>
        <p:nvSpPr>
          <p:cNvPr id="3" name="Content Placeholder 2"/>
          <p:cNvSpPr>
            <a:spLocks noGrp="1"/>
          </p:cNvSpPr>
          <p:nvPr>
            <p:ph sz="quarter" idx="1"/>
          </p:nvPr>
        </p:nvSpPr>
        <p:spPr/>
        <p:txBody>
          <a:bodyPr>
            <a:normAutofit fontScale="77500" lnSpcReduction="20000"/>
          </a:bodyPr>
          <a:lstStyle/>
          <a:p>
            <a:pPr algn="ctr">
              <a:buNone/>
            </a:pPr>
            <a:r>
              <a:rPr lang="en-US" b="1" dirty="0" err="1">
                <a:solidFill>
                  <a:srgbClr val="FF0000"/>
                </a:solidFill>
              </a:rPr>
              <a:t>Lithology</a:t>
            </a:r>
            <a:r>
              <a:rPr lang="en-US" b="1" dirty="0">
                <a:solidFill>
                  <a:srgbClr val="FF0000"/>
                </a:solidFill>
              </a:rPr>
              <a:t> and </a:t>
            </a:r>
            <a:r>
              <a:rPr lang="en-US" b="1" dirty="0" smtClean="0">
                <a:solidFill>
                  <a:srgbClr val="FF0000"/>
                </a:solidFill>
              </a:rPr>
              <a:t>characteristics</a:t>
            </a:r>
          </a:p>
          <a:p>
            <a:pPr algn="ctr">
              <a:buNone/>
            </a:pPr>
            <a:endParaRPr lang="en-US" b="1" dirty="0">
              <a:solidFill>
                <a:srgbClr val="FF0000"/>
              </a:solidFill>
            </a:endParaRPr>
          </a:p>
          <a:p>
            <a:pPr algn="just"/>
            <a:r>
              <a:rPr lang="en-US" dirty="0"/>
              <a:t>The field characteristics of the rock, for example, </a:t>
            </a:r>
            <a:r>
              <a:rPr lang="en-US" dirty="0" smtClean="0"/>
              <a:t>an </a:t>
            </a:r>
            <a:r>
              <a:rPr lang="en-US" dirty="0" err="1" smtClean="0"/>
              <a:t>oolitic</a:t>
            </a:r>
            <a:r>
              <a:rPr lang="en-US" dirty="0" smtClean="0"/>
              <a:t> </a:t>
            </a:r>
            <a:r>
              <a:rPr lang="en-US" dirty="0" err="1" smtClean="0"/>
              <a:t>grainstone</a:t>
            </a:r>
            <a:r>
              <a:rPr lang="en-US" dirty="0"/>
              <a:t>, </a:t>
            </a:r>
            <a:r>
              <a:rPr lang="en-US" dirty="0" err="1"/>
              <a:t>interbedded</a:t>
            </a:r>
            <a:r>
              <a:rPr lang="en-US" dirty="0"/>
              <a:t> coarse siltstone </a:t>
            </a:r>
            <a:r>
              <a:rPr lang="en-US" dirty="0" smtClean="0"/>
              <a:t>and </a:t>
            </a:r>
            <a:r>
              <a:rPr lang="en-US" dirty="0" err="1" smtClean="0"/>
              <a:t>claystone</a:t>
            </a:r>
            <a:r>
              <a:rPr lang="en-US" dirty="0"/>
              <a:t>, a basaltic </a:t>
            </a:r>
            <a:r>
              <a:rPr lang="en-US" dirty="0" err="1"/>
              <a:t>lithic</a:t>
            </a:r>
            <a:r>
              <a:rPr lang="en-US" dirty="0"/>
              <a:t> tuff, and so on form </a:t>
            </a:r>
            <a:r>
              <a:rPr lang="en-US" dirty="0" smtClean="0"/>
              <a:t>the first </a:t>
            </a:r>
            <a:r>
              <a:rPr lang="en-US" dirty="0"/>
              <a:t>part of the description. </a:t>
            </a:r>
            <a:endParaRPr lang="en-US" dirty="0" smtClean="0"/>
          </a:p>
          <a:p>
            <a:pPr algn="just"/>
            <a:endParaRPr lang="en-US" dirty="0" smtClean="0"/>
          </a:p>
          <a:p>
            <a:pPr algn="just"/>
            <a:r>
              <a:rPr lang="en-US" dirty="0" smtClean="0"/>
              <a:t>Although </a:t>
            </a:r>
            <a:r>
              <a:rPr lang="en-US" dirty="0"/>
              <a:t>a formation </a:t>
            </a:r>
            <a:r>
              <a:rPr lang="en-US" dirty="0" smtClean="0"/>
              <a:t>will normally </a:t>
            </a:r>
            <a:r>
              <a:rPr lang="en-US" dirty="0"/>
              <a:t>consist mainly of one </a:t>
            </a:r>
            <a:r>
              <a:rPr lang="en-US" dirty="0" err="1"/>
              <a:t>lithology</a:t>
            </a:r>
            <a:r>
              <a:rPr lang="en-US" dirty="0"/>
              <a:t>, </a:t>
            </a:r>
            <a:r>
              <a:rPr lang="en-US" dirty="0" smtClean="0"/>
              <a:t>combinations of </a:t>
            </a:r>
            <a:r>
              <a:rPr lang="en-US" dirty="0"/>
              <a:t>two or more </a:t>
            </a:r>
            <a:r>
              <a:rPr lang="en-US" dirty="0" err="1"/>
              <a:t>lithologies</a:t>
            </a:r>
            <a:r>
              <a:rPr lang="en-US" dirty="0"/>
              <a:t> will often constitute </a:t>
            </a:r>
            <a:r>
              <a:rPr lang="en-US" dirty="0" smtClean="0"/>
              <a:t>a formation </a:t>
            </a:r>
            <a:r>
              <a:rPr lang="en-US" dirty="0"/>
              <a:t>as </a:t>
            </a:r>
            <a:r>
              <a:rPr lang="en-US" dirty="0" err="1"/>
              <a:t>interbedded</a:t>
            </a:r>
            <a:r>
              <a:rPr lang="en-US" dirty="0"/>
              <a:t> or </a:t>
            </a:r>
            <a:r>
              <a:rPr lang="en-US" dirty="0" err="1"/>
              <a:t>interfingering</a:t>
            </a:r>
            <a:r>
              <a:rPr lang="en-US" dirty="0"/>
              <a:t> units. </a:t>
            </a:r>
            <a:endParaRPr lang="en-US" dirty="0" smtClean="0"/>
          </a:p>
          <a:p>
            <a:pPr algn="just"/>
            <a:endParaRPr lang="en-US" dirty="0" smtClean="0"/>
          </a:p>
          <a:p>
            <a:pPr algn="just"/>
            <a:r>
              <a:rPr lang="en-US" dirty="0" smtClean="0"/>
              <a:t>Sedimentary structures </a:t>
            </a:r>
            <a:r>
              <a:rPr lang="en-US" dirty="0"/>
              <a:t>(ripple cross-laminations, </a:t>
            </a:r>
            <a:r>
              <a:rPr lang="en-US" dirty="0" smtClean="0"/>
              <a:t>normal grading</a:t>
            </a:r>
            <a:r>
              <a:rPr lang="en-US" dirty="0"/>
              <a:t>, etc.), petrography (often determined </a:t>
            </a:r>
            <a:r>
              <a:rPr lang="en-US" dirty="0" smtClean="0"/>
              <a:t>from thin-section </a:t>
            </a:r>
            <a:r>
              <a:rPr lang="en-US" dirty="0"/>
              <a:t>analysis) and fossil content (both </a:t>
            </a:r>
            <a:r>
              <a:rPr lang="en-US" dirty="0" smtClean="0"/>
              <a:t>body and </a:t>
            </a:r>
            <a:r>
              <a:rPr lang="en-US" dirty="0"/>
              <a:t>trace fossils) should also be noted.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Description of </a:t>
            </a:r>
            <a:r>
              <a:rPr lang="en-US" dirty="0" err="1"/>
              <a:t>lithostratigraphic</a:t>
            </a:r>
            <a:r>
              <a:rPr lang="en-US" dirty="0"/>
              <a:t> units</a:t>
            </a:r>
          </a:p>
        </p:txBody>
      </p:sp>
      <p:sp>
        <p:nvSpPr>
          <p:cNvPr id="3" name="Content Placeholder 2"/>
          <p:cNvSpPr>
            <a:spLocks noGrp="1"/>
          </p:cNvSpPr>
          <p:nvPr>
            <p:ph sz="quarter" idx="1"/>
          </p:nvPr>
        </p:nvSpPr>
        <p:spPr/>
        <p:txBody>
          <a:bodyPr>
            <a:normAutofit fontScale="92500"/>
          </a:bodyPr>
          <a:lstStyle/>
          <a:p>
            <a:pPr algn="ctr">
              <a:buNone/>
            </a:pPr>
            <a:r>
              <a:rPr lang="en-US" b="1" dirty="0">
                <a:solidFill>
                  <a:srgbClr val="FF0000"/>
                </a:solidFill>
              </a:rPr>
              <a:t>Definition of top and </a:t>
            </a:r>
            <a:r>
              <a:rPr lang="en-US" b="1" dirty="0" smtClean="0">
                <a:solidFill>
                  <a:srgbClr val="FF0000"/>
                </a:solidFill>
              </a:rPr>
              <a:t>base</a:t>
            </a:r>
          </a:p>
          <a:p>
            <a:pPr algn="ctr">
              <a:buNone/>
            </a:pPr>
            <a:endParaRPr lang="en-US" b="1" dirty="0">
              <a:solidFill>
                <a:srgbClr val="FF0000"/>
              </a:solidFill>
            </a:endParaRPr>
          </a:p>
          <a:p>
            <a:pPr algn="just"/>
            <a:r>
              <a:rPr lang="en-US" dirty="0"/>
              <a:t>These are the criteria that are used to distinguish </a:t>
            </a:r>
            <a:r>
              <a:rPr lang="en-US" dirty="0" smtClean="0"/>
              <a:t>beds of </a:t>
            </a:r>
            <a:r>
              <a:rPr lang="en-US" dirty="0"/>
              <a:t>this unit from those of underlying and </a:t>
            </a:r>
            <a:r>
              <a:rPr lang="en-US" dirty="0" smtClean="0"/>
              <a:t>overlying units;</a:t>
            </a:r>
          </a:p>
          <a:p>
            <a:pPr algn="just">
              <a:buNone/>
            </a:pPr>
            <a:r>
              <a:rPr lang="en-US" dirty="0" smtClean="0"/>
              <a:t> </a:t>
            </a:r>
          </a:p>
          <a:p>
            <a:pPr algn="just"/>
            <a:r>
              <a:rPr lang="en-US" dirty="0" smtClean="0"/>
              <a:t>This </a:t>
            </a:r>
            <a:r>
              <a:rPr lang="en-US" dirty="0"/>
              <a:t>is most commonly a change in </a:t>
            </a:r>
            <a:r>
              <a:rPr lang="en-US" dirty="0" err="1" smtClean="0"/>
              <a:t>lithology</a:t>
            </a:r>
            <a:endParaRPr lang="en-US" dirty="0" smtClean="0"/>
          </a:p>
          <a:p>
            <a:pPr algn="just"/>
            <a:endParaRPr lang="en-US" dirty="0"/>
          </a:p>
          <a:p>
            <a:pPr algn="just"/>
            <a:r>
              <a:rPr lang="en-US" dirty="0"/>
              <a:t>Where the boundary is not a sharp change from </a:t>
            </a:r>
            <a:r>
              <a:rPr lang="en-US" dirty="0" smtClean="0"/>
              <a:t>one formation </a:t>
            </a:r>
            <a:r>
              <a:rPr lang="en-US" dirty="0"/>
              <a:t>to another, but is gradational, an </a:t>
            </a:r>
            <a:r>
              <a:rPr lang="en-US" dirty="0" smtClean="0"/>
              <a:t>arbitrary boundary </a:t>
            </a:r>
            <a:r>
              <a:rPr lang="en-US" dirty="0"/>
              <a:t>must be placed within the transition.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Description of </a:t>
            </a:r>
            <a:r>
              <a:rPr lang="en-US" dirty="0" err="1"/>
              <a:t>lithostratigraphic</a:t>
            </a:r>
            <a:r>
              <a:rPr lang="en-US" dirty="0"/>
              <a:t> units</a:t>
            </a:r>
          </a:p>
        </p:txBody>
      </p:sp>
      <p:sp>
        <p:nvSpPr>
          <p:cNvPr id="3" name="Content Placeholder 2"/>
          <p:cNvSpPr>
            <a:spLocks noGrp="1"/>
          </p:cNvSpPr>
          <p:nvPr>
            <p:ph sz="quarter" idx="1"/>
          </p:nvPr>
        </p:nvSpPr>
        <p:spPr/>
        <p:txBody>
          <a:bodyPr>
            <a:normAutofit fontScale="85000" lnSpcReduction="20000"/>
          </a:bodyPr>
          <a:lstStyle/>
          <a:p>
            <a:pPr algn="ctr">
              <a:buNone/>
            </a:pPr>
            <a:r>
              <a:rPr lang="en-US" b="1" dirty="0">
                <a:solidFill>
                  <a:srgbClr val="FF0000"/>
                </a:solidFill>
              </a:rPr>
              <a:t>Type </a:t>
            </a:r>
            <a:r>
              <a:rPr lang="en-US" b="1" dirty="0" smtClean="0">
                <a:solidFill>
                  <a:srgbClr val="FF0000"/>
                </a:solidFill>
              </a:rPr>
              <a:t>section</a:t>
            </a:r>
          </a:p>
          <a:p>
            <a:pPr algn="ctr">
              <a:buNone/>
            </a:pPr>
            <a:endParaRPr lang="en-US" b="1" dirty="0">
              <a:solidFill>
                <a:srgbClr val="FF0000"/>
              </a:solidFill>
            </a:endParaRPr>
          </a:p>
          <a:p>
            <a:pPr algn="just"/>
            <a:r>
              <a:rPr lang="en-US" dirty="0"/>
              <a:t>A type section is the location where the </a:t>
            </a:r>
            <a:r>
              <a:rPr lang="en-US" dirty="0" err="1" smtClean="0"/>
              <a:t>lithological</a:t>
            </a:r>
            <a:r>
              <a:rPr lang="en-US" dirty="0" smtClean="0"/>
              <a:t> characteristics </a:t>
            </a:r>
            <a:r>
              <a:rPr lang="en-US" dirty="0"/>
              <a:t>are clear and, if possible, where </a:t>
            </a:r>
            <a:r>
              <a:rPr lang="en-US" dirty="0" smtClean="0"/>
              <a:t>the lower </a:t>
            </a:r>
            <a:r>
              <a:rPr lang="en-US" dirty="0"/>
              <a:t>and upper boundaries of the formation can </a:t>
            </a:r>
            <a:r>
              <a:rPr lang="en-US" dirty="0" smtClean="0"/>
              <a:t>be seen</a:t>
            </a:r>
            <a:r>
              <a:rPr lang="en-US" dirty="0"/>
              <a:t>. </a:t>
            </a:r>
            <a:endParaRPr lang="en-US" dirty="0" smtClean="0"/>
          </a:p>
          <a:p>
            <a:pPr algn="just"/>
            <a:endParaRPr lang="en-US" dirty="0" smtClean="0"/>
          </a:p>
          <a:p>
            <a:pPr algn="just"/>
            <a:r>
              <a:rPr lang="en-US" dirty="0" smtClean="0"/>
              <a:t>The type section </a:t>
            </a:r>
            <a:r>
              <a:rPr lang="en-US" dirty="0"/>
              <a:t>will normally be presented as a graphic </a:t>
            </a:r>
            <a:r>
              <a:rPr lang="en-US" dirty="0" smtClean="0"/>
              <a:t>sedimentary log </a:t>
            </a:r>
            <a:r>
              <a:rPr lang="en-US" dirty="0"/>
              <a:t>and this will form the </a:t>
            </a:r>
            <a:r>
              <a:rPr lang="en-US" dirty="0" err="1"/>
              <a:t>stratotype</a:t>
            </a:r>
            <a:r>
              <a:rPr lang="en-US" dirty="0"/>
              <a:t>. </a:t>
            </a:r>
            <a:endParaRPr lang="en-US" dirty="0" smtClean="0"/>
          </a:p>
          <a:p>
            <a:pPr algn="just"/>
            <a:endParaRPr lang="en-US" dirty="0" smtClean="0"/>
          </a:p>
          <a:p>
            <a:pPr algn="just"/>
            <a:r>
              <a:rPr lang="en-US" dirty="0" smtClean="0"/>
              <a:t>It must be </a:t>
            </a:r>
            <a:r>
              <a:rPr lang="en-US" dirty="0"/>
              <a:t>precisely located (grid reference and/or GPS </a:t>
            </a:r>
            <a:r>
              <a:rPr lang="en-US" dirty="0" smtClean="0"/>
              <a:t>location) to </a:t>
            </a:r>
            <a:r>
              <a:rPr lang="en-US" dirty="0"/>
              <a:t>make it possible for any other geologist to </a:t>
            </a:r>
            <a:r>
              <a:rPr lang="en-US" dirty="0" smtClean="0"/>
              <a:t>visit the </a:t>
            </a:r>
            <a:r>
              <a:rPr lang="en-US" dirty="0"/>
              <a:t>type section and see the boundaries and the </a:t>
            </a:r>
            <a:r>
              <a:rPr lang="en-US" dirty="0" err="1" smtClean="0"/>
              <a:t>lithological</a:t>
            </a:r>
            <a:r>
              <a:rPr lang="en-US" dirty="0" smtClean="0"/>
              <a:t> characteristics </a:t>
            </a:r>
            <a:r>
              <a:rPr lang="en-US" dirty="0"/>
              <a:t>described.</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Description of </a:t>
            </a:r>
            <a:r>
              <a:rPr lang="en-US" dirty="0" err="1"/>
              <a:t>lithostratigraphic</a:t>
            </a:r>
            <a:r>
              <a:rPr lang="en-US" dirty="0"/>
              <a:t> units</a:t>
            </a:r>
          </a:p>
        </p:txBody>
      </p:sp>
      <p:sp>
        <p:nvSpPr>
          <p:cNvPr id="3" name="Content Placeholder 2"/>
          <p:cNvSpPr>
            <a:spLocks noGrp="1"/>
          </p:cNvSpPr>
          <p:nvPr>
            <p:ph sz="quarter" idx="1"/>
          </p:nvPr>
        </p:nvSpPr>
        <p:spPr/>
        <p:txBody>
          <a:bodyPr>
            <a:normAutofit fontScale="77500" lnSpcReduction="20000"/>
          </a:bodyPr>
          <a:lstStyle/>
          <a:p>
            <a:pPr algn="ctr">
              <a:buNone/>
            </a:pPr>
            <a:r>
              <a:rPr lang="en-US" b="1" dirty="0">
                <a:solidFill>
                  <a:srgbClr val="FF0000"/>
                </a:solidFill>
              </a:rPr>
              <a:t>Thickness and </a:t>
            </a:r>
            <a:r>
              <a:rPr lang="en-US" b="1" dirty="0" smtClean="0">
                <a:solidFill>
                  <a:srgbClr val="FF0000"/>
                </a:solidFill>
              </a:rPr>
              <a:t>extent</a:t>
            </a:r>
          </a:p>
          <a:p>
            <a:pPr algn="ctr">
              <a:buNone/>
            </a:pPr>
            <a:endParaRPr lang="en-US" dirty="0"/>
          </a:p>
          <a:p>
            <a:pPr algn="just"/>
            <a:r>
              <a:rPr lang="en-US" dirty="0"/>
              <a:t>The thickness is measured in the type section, </a:t>
            </a:r>
            <a:r>
              <a:rPr lang="en-US" dirty="0" smtClean="0"/>
              <a:t>but variations </a:t>
            </a:r>
            <a:r>
              <a:rPr lang="en-US" dirty="0"/>
              <a:t>in the thickness seen at other </a:t>
            </a:r>
            <a:r>
              <a:rPr lang="en-US" dirty="0" smtClean="0"/>
              <a:t>localities are </a:t>
            </a:r>
            <a:r>
              <a:rPr lang="en-US" dirty="0"/>
              <a:t>also noted. </a:t>
            </a:r>
            <a:endParaRPr lang="en-US" dirty="0" smtClean="0"/>
          </a:p>
          <a:p>
            <a:pPr algn="just"/>
            <a:endParaRPr lang="en-US" dirty="0" smtClean="0"/>
          </a:p>
          <a:p>
            <a:pPr algn="just"/>
            <a:r>
              <a:rPr lang="en-US" dirty="0" smtClean="0"/>
              <a:t>The </a:t>
            </a:r>
            <a:r>
              <a:rPr lang="en-US" dirty="0"/>
              <a:t>limits of the geographical </a:t>
            </a:r>
            <a:r>
              <a:rPr lang="en-US" dirty="0" smtClean="0"/>
              <a:t>area over </a:t>
            </a:r>
            <a:r>
              <a:rPr lang="en-US" dirty="0"/>
              <a:t>which the unit </a:t>
            </a:r>
            <a:r>
              <a:rPr lang="en-US"/>
              <a:t>is </a:t>
            </a:r>
            <a:r>
              <a:rPr lang="en-US" smtClean="0"/>
              <a:t>recognized </a:t>
            </a:r>
            <a:r>
              <a:rPr lang="en-US" dirty="0"/>
              <a:t>should also </a:t>
            </a:r>
            <a:r>
              <a:rPr lang="en-US" dirty="0" smtClean="0"/>
              <a:t>be determined</a:t>
            </a:r>
            <a:r>
              <a:rPr lang="en-US" dirty="0"/>
              <a:t>. </a:t>
            </a:r>
            <a:endParaRPr lang="en-US" dirty="0" smtClean="0"/>
          </a:p>
          <a:p>
            <a:pPr algn="just"/>
            <a:endParaRPr lang="en-US" dirty="0" smtClean="0"/>
          </a:p>
          <a:p>
            <a:pPr algn="just"/>
            <a:r>
              <a:rPr lang="en-US" dirty="0" smtClean="0"/>
              <a:t>The </a:t>
            </a:r>
            <a:r>
              <a:rPr lang="en-US" dirty="0"/>
              <a:t>variability </a:t>
            </a:r>
            <a:r>
              <a:rPr lang="en-US" dirty="0" smtClean="0"/>
              <a:t>of rock </a:t>
            </a:r>
            <a:r>
              <a:rPr lang="en-US" dirty="0"/>
              <a:t>types within an area will be the main </a:t>
            </a:r>
            <a:r>
              <a:rPr lang="en-US" dirty="0" smtClean="0"/>
              <a:t>constraint on </a:t>
            </a:r>
            <a:r>
              <a:rPr lang="en-US" dirty="0"/>
              <a:t>the number and thickness of </a:t>
            </a:r>
            <a:r>
              <a:rPr lang="en-US" dirty="0" err="1" smtClean="0"/>
              <a:t>lithostratigraphic</a:t>
            </a:r>
            <a:r>
              <a:rPr lang="en-US" dirty="0" smtClean="0"/>
              <a:t> units </a:t>
            </a:r>
            <a:r>
              <a:rPr lang="en-US" dirty="0"/>
              <a:t>that can be described and defined. </a:t>
            </a:r>
            <a:endParaRPr lang="en-US" dirty="0" smtClean="0"/>
          </a:p>
          <a:p>
            <a:pPr algn="just"/>
            <a:endParaRPr lang="en-US" dirty="0" smtClean="0"/>
          </a:p>
          <a:p>
            <a:pPr algn="just"/>
            <a:r>
              <a:rPr lang="en-US" dirty="0" smtClean="0"/>
              <a:t>Quality and quantity </a:t>
            </a:r>
            <a:r>
              <a:rPr lang="en-US" dirty="0"/>
              <a:t>of exposure also play a role, as finer </a:t>
            </a:r>
            <a:r>
              <a:rPr lang="en-US" dirty="0" smtClean="0"/>
              <a:t>subdivision is </a:t>
            </a:r>
            <a:r>
              <a:rPr lang="en-US" dirty="0"/>
              <a:t>possible in areas of good exposure.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Geological time units</a:t>
            </a:r>
          </a:p>
        </p:txBody>
      </p:sp>
      <p:sp>
        <p:nvSpPr>
          <p:cNvPr id="3" name="Content Placeholder 2"/>
          <p:cNvSpPr>
            <a:spLocks noGrp="1"/>
          </p:cNvSpPr>
          <p:nvPr>
            <p:ph sz="quarter" idx="1"/>
          </p:nvPr>
        </p:nvSpPr>
        <p:spPr/>
        <p:txBody>
          <a:bodyPr>
            <a:normAutofit/>
          </a:bodyPr>
          <a:lstStyle/>
          <a:p>
            <a:pPr lvl="1" algn="just"/>
            <a:r>
              <a:rPr lang="en-US" sz="2700" b="1" dirty="0">
                <a:solidFill>
                  <a:srgbClr val="FF0000"/>
                </a:solidFill>
              </a:rPr>
              <a:t>Eras</a:t>
            </a:r>
            <a:r>
              <a:rPr lang="en-US" sz="2700" dirty="0">
                <a:solidFill>
                  <a:schemeClr val="tx1"/>
                </a:solidFill>
              </a:rPr>
              <a:t> are the three time divisions of the </a:t>
            </a:r>
            <a:r>
              <a:rPr lang="en-US" sz="2700" dirty="0" smtClean="0">
                <a:solidFill>
                  <a:schemeClr val="tx1"/>
                </a:solidFill>
              </a:rPr>
              <a:t>Phanerozoic: </a:t>
            </a:r>
          </a:p>
          <a:p>
            <a:pPr lvl="1" algn="just"/>
            <a:endParaRPr lang="en-US" dirty="0" smtClean="0"/>
          </a:p>
          <a:p>
            <a:pPr lvl="1" algn="just"/>
            <a:r>
              <a:rPr lang="en-US" dirty="0" smtClean="0"/>
              <a:t>The</a:t>
            </a:r>
            <a:r>
              <a:rPr lang="en-US" b="1" dirty="0" smtClean="0">
                <a:solidFill>
                  <a:srgbClr val="FF0000"/>
                </a:solidFill>
              </a:rPr>
              <a:t> </a:t>
            </a:r>
            <a:r>
              <a:rPr lang="en-US" b="1" dirty="0" err="1">
                <a:solidFill>
                  <a:srgbClr val="FF0000"/>
                </a:solidFill>
              </a:rPr>
              <a:t>Palaeozoic</a:t>
            </a:r>
            <a:r>
              <a:rPr lang="en-US" b="1" dirty="0">
                <a:solidFill>
                  <a:srgbClr val="FF0000"/>
                </a:solidFill>
              </a:rPr>
              <a:t> Era </a:t>
            </a:r>
            <a:r>
              <a:rPr lang="en-US" dirty="0"/>
              <a:t>up to 251 Ma, </a:t>
            </a:r>
            <a:endParaRPr lang="en-US" dirty="0" smtClean="0"/>
          </a:p>
          <a:p>
            <a:pPr lvl="1" algn="just"/>
            <a:r>
              <a:rPr lang="en-US" dirty="0"/>
              <a:t>T</a:t>
            </a:r>
            <a:r>
              <a:rPr lang="en-US" dirty="0" smtClean="0"/>
              <a:t>he</a:t>
            </a:r>
            <a:r>
              <a:rPr lang="en-US" b="1" dirty="0" smtClean="0">
                <a:solidFill>
                  <a:srgbClr val="FF0000"/>
                </a:solidFill>
              </a:rPr>
              <a:t> </a:t>
            </a:r>
            <a:r>
              <a:rPr lang="en-US" b="1" dirty="0">
                <a:solidFill>
                  <a:srgbClr val="FF0000"/>
                </a:solidFill>
              </a:rPr>
              <a:t>Mesozoic </a:t>
            </a:r>
            <a:r>
              <a:rPr lang="en-US" b="1" dirty="0" smtClean="0">
                <a:solidFill>
                  <a:srgbClr val="FF0000"/>
                </a:solidFill>
              </a:rPr>
              <a:t>Era </a:t>
            </a:r>
            <a:r>
              <a:rPr lang="en-US" dirty="0" smtClean="0"/>
              <a:t>from </a:t>
            </a:r>
            <a:r>
              <a:rPr lang="en-US" dirty="0"/>
              <a:t>then until 65.5Ma </a:t>
            </a:r>
            <a:r>
              <a:rPr lang="en-US" dirty="0" smtClean="0"/>
              <a:t>and</a:t>
            </a:r>
          </a:p>
          <a:p>
            <a:pPr lvl="1" algn="just"/>
            <a:r>
              <a:rPr lang="en-US" dirty="0" smtClean="0"/>
              <a:t>The</a:t>
            </a:r>
            <a:r>
              <a:rPr lang="en-US" b="1" dirty="0" smtClean="0">
                <a:solidFill>
                  <a:srgbClr val="FF0000"/>
                </a:solidFill>
              </a:rPr>
              <a:t> Cenozoic Era </a:t>
            </a:r>
            <a:r>
              <a:rPr lang="en-US" dirty="0" smtClean="0"/>
              <a:t>up </a:t>
            </a:r>
            <a:r>
              <a:rPr lang="en-US" dirty="0"/>
              <a:t>to the present. </a:t>
            </a:r>
            <a:endParaRPr lang="en-US" dirty="0" smtClean="0"/>
          </a:p>
          <a:p>
            <a:pPr lvl="1" algn="just"/>
            <a:endParaRPr lang="en-US" dirty="0" smtClean="0"/>
          </a:p>
          <a:p>
            <a:pPr lvl="1" algn="just"/>
            <a:r>
              <a:rPr lang="en-US" dirty="0" smtClean="0"/>
              <a:t>Precambrian </a:t>
            </a:r>
            <a:r>
              <a:rPr lang="en-US" dirty="0"/>
              <a:t>eras have also </a:t>
            </a:r>
            <a:r>
              <a:rPr lang="en-US" dirty="0" smtClean="0"/>
              <a:t>been defined</a:t>
            </a:r>
            <a:r>
              <a:rPr lang="en-US" dirty="0"/>
              <a:t>, for example dividing the </a:t>
            </a:r>
            <a:r>
              <a:rPr lang="en-US" b="1" dirty="0" err="1">
                <a:solidFill>
                  <a:srgbClr val="0070C0"/>
                </a:solidFill>
              </a:rPr>
              <a:t>Proterozoic</a:t>
            </a:r>
            <a:r>
              <a:rPr lang="en-US" dirty="0"/>
              <a:t> into </a:t>
            </a:r>
            <a:r>
              <a:rPr lang="en-US" dirty="0" smtClean="0"/>
              <a:t>the </a:t>
            </a:r>
            <a:r>
              <a:rPr lang="en-US" b="1" dirty="0" err="1" smtClean="0">
                <a:solidFill>
                  <a:srgbClr val="0070C0"/>
                </a:solidFill>
              </a:rPr>
              <a:t>Palaeoproterozoic</a:t>
            </a:r>
            <a:r>
              <a:rPr lang="en-US" dirty="0"/>
              <a:t>, the </a:t>
            </a:r>
            <a:r>
              <a:rPr lang="en-US" b="1" dirty="0" err="1">
                <a:solidFill>
                  <a:srgbClr val="0070C0"/>
                </a:solidFill>
              </a:rPr>
              <a:t>Mesoproterozoic</a:t>
            </a:r>
            <a:r>
              <a:rPr lang="en-US" dirty="0"/>
              <a:t> and the </a:t>
            </a:r>
            <a:r>
              <a:rPr lang="en-US" b="1" dirty="0" err="1">
                <a:solidFill>
                  <a:srgbClr val="0070C0"/>
                </a:solidFill>
              </a:rPr>
              <a:t>Neoproterozoic</a:t>
            </a:r>
            <a:r>
              <a:rPr lang="en-US" dirty="0"/>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Geological time units</a:t>
            </a:r>
          </a:p>
        </p:txBody>
      </p:sp>
      <p:sp>
        <p:nvSpPr>
          <p:cNvPr id="3" name="Content Placeholder 2"/>
          <p:cNvSpPr>
            <a:spLocks noGrp="1"/>
          </p:cNvSpPr>
          <p:nvPr>
            <p:ph sz="quarter" idx="1"/>
          </p:nvPr>
        </p:nvSpPr>
        <p:spPr/>
        <p:txBody>
          <a:bodyPr>
            <a:normAutofit/>
          </a:bodyPr>
          <a:lstStyle/>
          <a:p>
            <a:pPr lvl="1" algn="just"/>
            <a:r>
              <a:rPr lang="en-US" sz="2700" b="1" dirty="0" smtClean="0">
                <a:solidFill>
                  <a:srgbClr val="FF0000"/>
                </a:solidFill>
              </a:rPr>
              <a:t>Periods </a:t>
            </a:r>
            <a:r>
              <a:rPr lang="en-US" dirty="0" smtClean="0"/>
              <a:t>are the basic </a:t>
            </a:r>
            <a:r>
              <a:rPr lang="en-US" dirty="0"/>
              <a:t>unit of geological time </a:t>
            </a:r>
            <a:r>
              <a:rPr lang="en-US" dirty="0" smtClean="0"/>
              <a:t>and are </a:t>
            </a:r>
            <a:r>
              <a:rPr lang="en-US" dirty="0"/>
              <a:t>the most commonly used terms when </a:t>
            </a:r>
            <a:r>
              <a:rPr lang="en-US" dirty="0" smtClean="0"/>
              <a:t>referring to </a:t>
            </a:r>
            <a:r>
              <a:rPr lang="en-US" dirty="0"/>
              <a:t>Earth history. </a:t>
            </a:r>
            <a:endParaRPr lang="en-US" dirty="0" smtClean="0"/>
          </a:p>
          <a:p>
            <a:pPr lvl="1" algn="just"/>
            <a:endParaRPr lang="en-US" dirty="0" smtClean="0"/>
          </a:p>
          <a:p>
            <a:pPr lvl="1" algn="just"/>
            <a:r>
              <a:rPr lang="en-US" dirty="0" smtClean="0"/>
              <a:t>The </a:t>
            </a:r>
            <a:r>
              <a:rPr lang="en-US" b="1" dirty="0">
                <a:solidFill>
                  <a:srgbClr val="FF0000"/>
                </a:solidFill>
              </a:rPr>
              <a:t>Mesozoic Era</a:t>
            </a:r>
            <a:r>
              <a:rPr lang="en-US" dirty="0"/>
              <a:t>, for </a:t>
            </a:r>
            <a:r>
              <a:rPr lang="en-US" dirty="0" smtClean="0"/>
              <a:t>example, is </a:t>
            </a:r>
            <a:r>
              <a:rPr lang="en-US" dirty="0"/>
              <a:t>divided into three periods</a:t>
            </a:r>
            <a:r>
              <a:rPr lang="en-US" dirty="0" smtClean="0"/>
              <a:t>,</a:t>
            </a:r>
          </a:p>
          <a:p>
            <a:pPr lvl="1" algn="just"/>
            <a:r>
              <a:rPr lang="en-US" dirty="0" smtClean="0"/>
              <a:t> </a:t>
            </a:r>
            <a:r>
              <a:rPr lang="en-US" dirty="0"/>
              <a:t>the </a:t>
            </a:r>
            <a:r>
              <a:rPr lang="en-US" b="1" dirty="0">
                <a:solidFill>
                  <a:srgbClr val="FF0000"/>
                </a:solidFill>
              </a:rPr>
              <a:t>Triassic Period</a:t>
            </a:r>
            <a:r>
              <a:rPr lang="en-US" dirty="0"/>
              <a:t>, </a:t>
            </a:r>
            <a:endParaRPr lang="en-US" dirty="0" smtClean="0"/>
          </a:p>
          <a:p>
            <a:pPr lvl="1" algn="just"/>
            <a:r>
              <a:rPr lang="en-US" dirty="0" smtClean="0"/>
              <a:t>the </a:t>
            </a:r>
            <a:r>
              <a:rPr lang="en-US" b="1" dirty="0" smtClean="0">
                <a:solidFill>
                  <a:srgbClr val="FF0000"/>
                </a:solidFill>
              </a:rPr>
              <a:t>Jurassic </a:t>
            </a:r>
            <a:r>
              <a:rPr lang="en-US" b="1" dirty="0">
                <a:solidFill>
                  <a:srgbClr val="FF0000"/>
                </a:solidFill>
              </a:rPr>
              <a:t>Period</a:t>
            </a:r>
            <a:r>
              <a:rPr lang="en-US" dirty="0"/>
              <a:t> and </a:t>
            </a:r>
            <a:endParaRPr lang="en-US" dirty="0" smtClean="0"/>
          </a:p>
          <a:p>
            <a:pPr lvl="1" algn="just"/>
            <a:r>
              <a:rPr lang="en-US" dirty="0" smtClean="0"/>
              <a:t>the </a:t>
            </a:r>
            <a:r>
              <a:rPr lang="en-US" b="1" dirty="0">
                <a:solidFill>
                  <a:srgbClr val="FF0000"/>
                </a:solidFill>
              </a:rPr>
              <a:t>Cretaceous Period</a:t>
            </a:r>
            <a:r>
              <a:rPr lang="en-US" dirty="0"/>
              <a:t>. </a:t>
            </a:r>
            <a:endParaRPr lang="en-US" dirty="0" smtClean="0"/>
          </a:p>
          <a:p>
            <a:pPr lvl="1" algn="just"/>
            <a:endParaRPr lang="en-US" dirty="0" smtClean="0"/>
          </a:p>
          <a:p>
            <a:pPr lvl="1" algn="just"/>
            <a:r>
              <a:rPr lang="en-US" dirty="0" smtClean="0"/>
              <a:t>The term system </a:t>
            </a:r>
            <a:r>
              <a:rPr lang="en-US" dirty="0"/>
              <a:t>is used for the rocks deposited in this time, </a:t>
            </a:r>
            <a:r>
              <a:rPr lang="en-US" dirty="0" smtClean="0"/>
              <a:t>e.g. the </a:t>
            </a:r>
            <a:r>
              <a:rPr lang="en-US" dirty="0"/>
              <a:t>Jurassic System.</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Geological time units</a:t>
            </a:r>
          </a:p>
        </p:txBody>
      </p:sp>
      <p:sp>
        <p:nvSpPr>
          <p:cNvPr id="3" name="Content Placeholder 2"/>
          <p:cNvSpPr>
            <a:spLocks noGrp="1"/>
          </p:cNvSpPr>
          <p:nvPr>
            <p:ph sz="quarter" idx="1"/>
          </p:nvPr>
        </p:nvSpPr>
        <p:spPr>
          <a:xfrm>
            <a:off x="228600" y="1600200"/>
            <a:ext cx="4343400" cy="4953000"/>
          </a:xfrm>
        </p:spPr>
        <p:txBody>
          <a:bodyPr>
            <a:normAutofit fontScale="92500" lnSpcReduction="10000"/>
          </a:bodyPr>
          <a:lstStyle/>
          <a:p>
            <a:pPr lvl="1" algn="just"/>
            <a:r>
              <a:rPr lang="en-US" b="1" dirty="0">
                <a:solidFill>
                  <a:srgbClr val="FF0000"/>
                </a:solidFill>
              </a:rPr>
              <a:t>Epochs</a:t>
            </a:r>
            <a:r>
              <a:rPr lang="en-US" dirty="0"/>
              <a:t> are the major divisions of </a:t>
            </a:r>
            <a:r>
              <a:rPr lang="en-US" dirty="0" smtClean="0"/>
              <a:t>periods</a:t>
            </a:r>
          </a:p>
          <a:p>
            <a:pPr lvl="1" algn="just"/>
            <a:endParaRPr lang="en-US" dirty="0" smtClean="0"/>
          </a:p>
          <a:p>
            <a:pPr lvl="1" algn="just"/>
            <a:r>
              <a:rPr lang="en-US" b="1" dirty="0" smtClean="0">
                <a:solidFill>
                  <a:srgbClr val="FF0000"/>
                </a:solidFill>
              </a:rPr>
              <a:t>Ages/Stages</a:t>
            </a:r>
            <a:r>
              <a:rPr lang="en-US" dirty="0" smtClean="0"/>
              <a:t>: The </a:t>
            </a:r>
            <a:r>
              <a:rPr lang="en-US" dirty="0"/>
              <a:t>smallest commonly used divisions of </a:t>
            </a:r>
            <a:r>
              <a:rPr lang="en-US" dirty="0" smtClean="0"/>
              <a:t>geological time </a:t>
            </a:r>
            <a:r>
              <a:rPr lang="en-US" dirty="0"/>
              <a:t>are </a:t>
            </a:r>
            <a:r>
              <a:rPr lang="en-US" b="1" dirty="0" smtClean="0">
                <a:solidFill>
                  <a:srgbClr val="FF0000"/>
                </a:solidFill>
              </a:rPr>
              <a:t>ages</a:t>
            </a:r>
            <a:r>
              <a:rPr lang="en-US" dirty="0" smtClean="0"/>
              <a:t>. They </a:t>
            </a:r>
            <a:r>
              <a:rPr lang="en-US" dirty="0"/>
              <a:t>are </a:t>
            </a:r>
            <a:r>
              <a:rPr lang="en-US" dirty="0" smtClean="0"/>
              <a:t>typically </a:t>
            </a:r>
            <a:r>
              <a:rPr lang="en-US" dirty="0"/>
              <a:t>a few million years </a:t>
            </a:r>
            <a:r>
              <a:rPr lang="en-US" dirty="0" smtClean="0"/>
              <a:t>in duration.</a:t>
            </a:r>
          </a:p>
          <a:p>
            <a:pPr lvl="1" algn="just"/>
            <a:endParaRPr lang="en-US" dirty="0" smtClean="0"/>
          </a:p>
          <a:p>
            <a:pPr lvl="1" algn="just"/>
            <a:r>
              <a:rPr lang="en-US" b="1" dirty="0" err="1">
                <a:solidFill>
                  <a:srgbClr val="FF0000"/>
                </a:solidFill>
              </a:rPr>
              <a:t>Chrons</a:t>
            </a:r>
            <a:r>
              <a:rPr lang="en-US" dirty="0"/>
              <a:t> are short periods of time that are </a:t>
            </a:r>
            <a:r>
              <a:rPr lang="en-US" dirty="0" smtClean="0"/>
              <a:t>sometimes determined </a:t>
            </a:r>
            <a:r>
              <a:rPr lang="en-US" dirty="0"/>
              <a:t>from </a:t>
            </a:r>
            <a:r>
              <a:rPr lang="en-US" dirty="0" err="1"/>
              <a:t>palaeomagnetic</a:t>
            </a:r>
            <a:r>
              <a:rPr lang="en-US" dirty="0"/>
              <a:t> </a:t>
            </a:r>
            <a:r>
              <a:rPr lang="en-US" dirty="0" smtClean="0"/>
              <a:t>information, but </a:t>
            </a:r>
            <a:r>
              <a:rPr lang="en-US" dirty="0"/>
              <a:t>these units do not have widespread usage </a:t>
            </a:r>
            <a:r>
              <a:rPr lang="en-US" dirty="0" smtClean="0"/>
              <a:t>outside of </a:t>
            </a:r>
            <a:r>
              <a:rPr lang="en-US" dirty="0" err="1" smtClean="0"/>
              <a:t>magnetostratigraphy</a:t>
            </a:r>
            <a:r>
              <a:rPr lang="en-US" dirty="0" smtClean="0"/>
              <a:t>.</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724400" y="2352076"/>
            <a:ext cx="4304010" cy="3281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4566186" y="57150"/>
            <a:ext cx="4577814" cy="6724650"/>
          </a:xfrm>
          <a:prstGeom prst="rect">
            <a:avLst/>
          </a:prstGeom>
          <a:noFill/>
          <a:ln w="9525">
            <a:noFill/>
            <a:miter lim="800000"/>
            <a:headEnd/>
            <a:tailEnd/>
          </a:ln>
        </p:spPr>
      </p:pic>
      <p:sp>
        <p:nvSpPr>
          <p:cNvPr id="6" name="TextBox 5"/>
          <p:cNvSpPr txBox="1"/>
          <p:nvPr/>
        </p:nvSpPr>
        <p:spPr>
          <a:xfrm>
            <a:off x="492039" y="3200400"/>
            <a:ext cx="3698961" cy="1477328"/>
          </a:xfrm>
          <a:prstGeom prst="rect">
            <a:avLst/>
          </a:prstGeom>
          <a:noFill/>
        </p:spPr>
        <p:txBody>
          <a:bodyPr wrap="none" rtlCol="0">
            <a:spAutoFit/>
          </a:bodyPr>
          <a:lstStyle/>
          <a:p>
            <a:pPr algn="ctr"/>
            <a:r>
              <a:rPr lang="en-US" b="1" dirty="0" smtClean="0"/>
              <a:t>THE GEOLOGICAL  COLUMN </a:t>
            </a:r>
          </a:p>
          <a:p>
            <a:pPr algn="ctr"/>
            <a:r>
              <a:rPr lang="en-US" b="1" dirty="0" smtClean="0"/>
              <a:t>AND TIME SCALE</a:t>
            </a:r>
          </a:p>
          <a:p>
            <a:pPr algn="ctr"/>
            <a:endParaRPr lang="en-US" b="1" dirty="0"/>
          </a:p>
          <a:p>
            <a:pPr algn="ctr"/>
            <a:r>
              <a:rPr lang="en-US" b="1" dirty="0" smtClean="0"/>
              <a:t>The time is given in millions of years.</a:t>
            </a:r>
          </a:p>
          <a:p>
            <a:pPr algn="ctr"/>
            <a:r>
              <a:rPr lang="en-US" b="1" dirty="0" err="1" smtClean="0"/>
              <a:t>Eg</a:t>
            </a:r>
            <a:r>
              <a:rPr lang="en-US" b="1" dirty="0" smtClean="0"/>
              <a:t>: 505 stands for 505 million years.</a:t>
            </a:r>
            <a:endParaRPr 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STRATIGRAPHIC UNITS</a:t>
            </a:r>
          </a:p>
        </p:txBody>
      </p:sp>
      <p:sp>
        <p:nvSpPr>
          <p:cNvPr id="3" name="Content Placeholder 2"/>
          <p:cNvSpPr>
            <a:spLocks noGrp="1"/>
          </p:cNvSpPr>
          <p:nvPr>
            <p:ph sz="quarter" idx="1"/>
          </p:nvPr>
        </p:nvSpPr>
        <p:spPr/>
        <p:txBody>
          <a:bodyPr>
            <a:normAutofit fontScale="77500" lnSpcReduction="20000"/>
          </a:bodyPr>
          <a:lstStyle/>
          <a:p>
            <a:pPr algn="just"/>
            <a:r>
              <a:rPr lang="en-US" dirty="0"/>
              <a:t>The International Stratigraphic Chart and the </a:t>
            </a:r>
            <a:r>
              <a:rPr lang="en-US" dirty="0" smtClean="0"/>
              <a:t>Geologic Time </a:t>
            </a:r>
            <a:r>
              <a:rPr lang="en-US" dirty="0"/>
              <a:t>Scale that it shows provides an overall </a:t>
            </a:r>
            <a:r>
              <a:rPr lang="en-US" dirty="0" smtClean="0"/>
              <a:t>framework within </a:t>
            </a:r>
            <a:r>
              <a:rPr lang="en-US" dirty="0"/>
              <a:t>which we can place all the rocks </a:t>
            </a:r>
            <a:r>
              <a:rPr lang="en-US" dirty="0" smtClean="0"/>
              <a:t>on Earth </a:t>
            </a:r>
            <a:r>
              <a:rPr lang="en-US" dirty="0"/>
              <a:t>and the events that have taken place since </a:t>
            </a:r>
            <a:r>
              <a:rPr lang="en-US" dirty="0" smtClean="0"/>
              <a:t>the planet </a:t>
            </a:r>
            <a:r>
              <a:rPr lang="en-US" dirty="0"/>
              <a:t>formed. </a:t>
            </a:r>
            <a:endParaRPr lang="en-US" dirty="0" smtClean="0"/>
          </a:p>
          <a:p>
            <a:pPr algn="just"/>
            <a:endParaRPr lang="en-US" dirty="0" smtClean="0"/>
          </a:p>
          <a:p>
            <a:pPr algn="just"/>
            <a:r>
              <a:rPr lang="en-US" dirty="0" smtClean="0"/>
              <a:t>It </a:t>
            </a:r>
            <a:r>
              <a:rPr lang="en-US" dirty="0"/>
              <a:t>is, however, of only limited </a:t>
            </a:r>
            <a:r>
              <a:rPr lang="en-US" dirty="0" smtClean="0"/>
              <a:t>relevance in determining the </a:t>
            </a:r>
            <a:r>
              <a:rPr lang="en-US" dirty="0" err="1"/>
              <a:t>stratigraphic</a:t>
            </a:r>
            <a:r>
              <a:rPr lang="en-US" dirty="0"/>
              <a:t> relationships between rocks in </a:t>
            </a:r>
            <a:r>
              <a:rPr lang="en-US" dirty="0" smtClean="0"/>
              <a:t>the field</a:t>
            </a:r>
            <a:r>
              <a:rPr lang="en-US" dirty="0"/>
              <a:t>. </a:t>
            </a:r>
            <a:endParaRPr lang="en-US" dirty="0" smtClean="0"/>
          </a:p>
          <a:p>
            <a:pPr algn="just"/>
            <a:endParaRPr lang="en-US" dirty="0" smtClean="0"/>
          </a:p>
          <a:p>
            <a:pPr algn="just"/>
            <a:r>
              <a:rPr lang="en-US" dirty="0" smtClean="0"/>
              <a:t>Strata </a:t>
            </a:r>
            <a:r>
              <a:rPr lang="en-US" dirty="0"/>
              <a:t>do not have labels on them which </a:t>
            </a:r>
            <a:r>
              <a:rPr lang="en-US" dirty="0" smtClean="0"/>
              <a:t>immediately tell </a:t>
            </a:r>
            <a:r>
              <a:rPr lang="en-US" dirty="0"/>
              <a:t>us that they were deposited in a </a:t>
            </a:r>
            <a:r>
              <a:rPr lang="en-US" dirty="0" smtClean="0"/>
              <a:t>particular epoch </a:t>
            </a:r>
            <a:r>
              <a:rPr lang="en-US" dirty="0"/>
              <a:t>or period, but they do contain information </a:t>
            </a:r>
            <a:r>
              <a:rPr lang="en-US" dirty="0" smtClean="0"/>
              <a:t>that allows </a:t>
            </a:r>
            <a:r>
              <a:rPr lang="en-US" dirty="0"/>
              <a:t>us to establish an order of formation of </a:t>
            </a:r>
            <a:r>
              <a:rPr lang="en-US" dirty="0" smtClean="0"/>
              <a:t>units.</a:t>
            </a:r>
          </a:p>
          <a:p>
            <a:pPr algn="just"/>
            <a:endParaRPr lang="en-US" dirty="0"/>
          </a:p>
          <a:p>
            <a:pPr algn="just"/>
            <a:r>
              <a:rPr lang="en-US" dirty="0" smtClean="0"/>
              <a:t>There </a:t>
            </a:r>
            <a:r>
              <a:rPr lang="en-US" dirty="0"/>
              <a:t>are a number of different </a:t>
            </a:r>
            <a:r>
              <a:rPr lang="en-US" dirty="0" smtClean="0"/>
              <a:t>approaches that </a:t>
            </a:r>
            <a:r>
              <a:rPr lang="en-US" dirty="0"/>
              <a:t>can be used, each based on different aspects </a:t>
            </a:r>
            <a:r>
              <a:rPr lang="en-US" dirty="0" smtClean="0"/>
              <a:t>of the </a:t>
            </a:r>
            <a:r>
              <a:rPr lang="en-US" dirty="0"/>
              <a:t>rocks, and each of which is of some value </a:t>
            </a:r>
            <a:r>
              <a:rPr lang="en-US" dirty="0" smtClean="0"/>
              <a:t>individually, but </a:t>
            </a:r>
            <a:r>
              <a:rPr lang="en-US" dirty="0"/>
              <a:t>are most profitably used in combinations.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301581"/>
            <a:ext cx="9144000" cy="62569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fa1e181242f61f7df1ab784918835558ee3e74b"/>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731</TotalTime>
  <Words>1846</Words>
  <Application>Microsoft Office PowerPoint</Application>
  <PresentationFormat>On-screen Show (4:3)</PresentationFormat>
  <Paragraphs>212</Paragraphs>
  <Slides>33</Slides>
  <Notes>4</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Civic</vt:lpstr>
      <vt:lpstr>Stratigraphic concepts and lithostratigraphy</vt:lpstr>
      <vt:lpstr>GEOLOGICAL TIME</vt:lpstr>
      <vt:lpstr>Geological time units</vt:lpstr>
      <vt:lpstr>Geological time units</vt:lpstr>
      <vt:lpstr>Geological time units</vt:lpstr>
      <vt:lpstr>Geological time units</vt:lpstr>
      <vt:lpstr>PowerPoint Presentation</vt:lpstr>
      <vt:lpstr>STRATIGRAPHIC UNITS</vt:lpstr>
      <vt:lpstr>PowerPoint Presentation</vt:lpstr>
      <vt:lpstr>Sub-division of rock record</vt:lpstr>
      <vt:lpstr>Sub-division of rock record</vt:lpstr>
      <vt:lpstr>Methods of Stratigraphic sub-divison</vt:lpstr>
      <vt:lpstr>Stratigraphic Correlation</vt:lpstr>
      <vt:lpstr>LITHOSTRATIGRAPHY</vt:lpstr>
      <vt:lpstr>Principles (Laws) of Stratigraphy</vt:lpstr>
      <vt:lpstr>Stratigraphic relationships</vt:lpstr>
      <vt:lpstr>Stratigraphic relationships</vt:lpstr>
      <vt:lpstr>PowerPoint Presentation</vt:lpstr>
      <vt:lpstr>Stratigraphic relationships</vt:lpstr>
      <vt:lpstr>Stratigraphic relationships</vt:lpstr>
      <vt:lpstr>Stratigraphic relationships</vt:lpstr>
      <vt:lpstr>Stratigraphic relationships</vt:lpstr>
      <vt:lpstr>Stratigraphic relationships</vt:lpstr>
      <vt:lpstr>Stratigraphic relationships</vt:lpstr>
      <vt:lpstr>Stratigraphic relationships</vt:lpstr>
      <vt:lpstr>Stratigraphic relationships</vt:lpstr>
      <vt:lpstr>Way-up indicators in sedimentary rocks</vt:lpstr>
      <vt:lpstr>Lithostratigraphic units</vt:lpstr>
      <vt:lpstr>Description of lithostratigraphic units</vt:lpstr>
      <vt:lpstr>Description of lithostratigraphic units</vt:lpstr>
      <vt:lpstr>Description of lithostratigraphic units</vt:lpstr>
      <vt:lpstr>Description of lithostratigraphic units</vt:lpstr>
      <vt:lpstr>Description of lithostratigraphic units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Stratigraphic concepts and lithostratigraphy</dc:title>
  <dc:creator>water</dc:creator>
  <cp:lastModifiedBy>User</cp:lastModifiedBy>
  <cp:revision>52</cp:revision>
  <dcterms:created xsi:type="dcterms:W3CDTF">2011-05-13T07:12:24Z</dcterms:created>
  <dcterms:modified xsi:type="dcterms:W3CDTF">2014-12-01T18:39:47Z</dcterms:modified>
</cp:coreProperties>
</file>