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B4C658-31C5-45F9-B068-A5904CA7CE30}" type="datetimeFigureOut">
              <a:rPr lang="ar-SA" smtClean="0"/>
              <a:t>18/02/39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1CDC3D-03C9-48A8-B1E8-01E55DFDBF5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671247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ar-SA" sz="6000" dirty="0">
                <a:solidFill>
                  <a:srgbClr val="C00000"/>
                </a:solidFill>
                <a:cs typeface="AF_Taif Normal" pitchFamily="2" charset="-78"/>
              </a:rPr>
              <a:t>الإعاقة الحركية </a:t>
            </a:r>
          </a:p>
        </p:txBody>
      </p:sp>
    </p:spTree>
    <p:extLst>
      <p:ext uri="{BB962C8B-B14F-4D97-AF65-F5344CB8AC3E}">
        <p14:creationId xmlns:p14="http://schemas.microsoft.com/office/powerpoint/2010/main" val="8797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747464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السكري : </a:t>
            </a:r>
            <a:r>
              <a:rPr lang="ar-SA" sz="1800" b="1" dirty="0">
                <a:solidFill>
                  <a:srgbClr val="002060"/>
                </a:solidFill>
              </a:rPr>
              <a:t>وهو مرض وراثي ، وفيه يعاني المصاب من ارتفاع نسبة السكر في الدم وذلك بسبب نقص هرمون الأنسولين والذي مهمته مساعدة خلايا الجسم على امتصاص السكر من الدم ، ويترتب على ذلك صعوبة امتصاص السكر في خلايا الجسم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التهاب المفاصل : </a:t>
            </a:r>
            <a:r>
              <a:rPr lang="ar-SA" sz="1800" b="1" dirty="0">
                <a:solidFill>
                  <a:srgbClr val="002060"/>
                </a:solidFill>
              </a:rPr>
              <a:t>وهو من الأمراض الجسمية والتي يصعب تحديد أسبابها والتي تبدو في عدد من المظاهر ، مثل ألم المفاصل ، والأطراف ، والتهابها ، وتشنجها ، وقد تحدث مثل هذه للفرد في أي عمر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الربو : </a:t>
            </a:r>
            <a:r>
              <a:rPr lang="ar-SA" sz="1800" b="1" dirty="0">
                <a:solidFill>
                  <a:srgbClr val="002060"/>
                </a:solidFill>
              </a:rPr>
              <a:t>وهو مرض مزمن يبدو في صعوبة عملية التنفس لدى الفرد ، وقد يحدث ذلك نتيجة لعدد من الأسباب النفسية والفسيولوجية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4- مرض السل : </a:t>
            </a:r>
            <a:r>
              <a:rPr lang="ar-SA" sz="1800" b="1" dirty="0">
                <a:solidFill>
                  <a:srgbClr val="002060"/>
                </a:solidFill>
              </a:rPr>
              <a:t>وهو من الأمراض الجسمية التي تنتج عن بكتريا السل والتي قد تصيب الأفراد في أي عمر ، ومن مظاهرها ، إصابة الرئتين وأجزاء أخرى من الجسم ، وقد تؤدي في النهاية إلى شكل من أشكال الإعاقة الحركية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25557" y="-9939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مظاهر أخرى للاضطرابات الجسمية </a:t>
            </a:r>
          </a:p>
        </p:txBody>
      </p:sp>
    </p:spTree>
    <p:extLst>
      <p:ext uri="{BB962C8B-B14F-4D97-AF65-F5344CB8AC3E}">
        <p14:creationId xmlns:p14="http://schemas.microsoft.com/office/powerpoint/2010/main" val="41029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تختلف نسبة الإعاقة الحركية من مجتمع إلى آخر تبعاً لعدد من العوامل أهمها :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العوامل الوراثية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العوامل المتعلقة بالوعي الصحي والثقافي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المعايير المستخدمة في تعريف كل مظهر من مظاهر الإعاقة الحركية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4- العوامل الطارئة والحروب والكوارث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قياس وتشخيص الإعاقة الحركية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يتم قياس وتشخيص الإعاقة الحركية من قبل فريق من الأطباء المختصين بالأطفال ، بحيث تكون مهمة هذا الفريق قياس وتشخيص حالات الأطفال ذوي الاضطرابات الحركية من خلال الفحوصات الطبية اللازمة ، والتي تشمل دراسة العوامل الوراثية والبيئية ، ومظاهر النمو الحركي ، ومن ثم تقديم العلاج المناسب ، وقد يساهم طبيب الأعصاب في قياس وتشخيص مظاهر الاضطرابات الحركية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25557" y="-17140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نسبة الإعاقة الحركية </a:t>
            </a:r>
          </a:p>
        </p:txBody>
      </p:sp>
    </p:spTree>
    <p:extLst>
      <p:ext uri="{BB962C8B-B14F-4D97-AF65-F5344CB8AC3E}">
        <p14:creationId xmlns:p14="http://schemas.microsoft.com/office/powerpoint/2010/main" val="1478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747464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تتعدد مظاهر الإعاقة الحركية ، كما قد تختلف درجة كل مظهر من مظاهرها ، وقد يكون ذلك التعدد في النوع والدرجة مبرراً كافياً لصعوبة الحديث عن الخصائص السلوكية للمعوقين حركياً ، إذ تختلف خصائص كل مظهر من مظاهر الإعاقة الحركية عن المظاهر الأخرى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وعلى سبيل المثال قد نجد الخصائص السلوكية للأطفال ذوي الشلل الدماغي متمايزة عن الخصائص السلوكية للأطفال المصابين بالصرع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الخصائص الاكاديمية :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يختلف مستوى التحصيل الأكاديمي من فئة إلى أخرى من فئات الاضطرابات  الحركية ، إذ يصعب على الأطفال ذوي الشلل الدماغي وذوي الاضطرابات في العمود الفقري ، أو ضمور العضلات أو التصلب المتعدد ، إتقان </a:t>
            </a:r>
            <a:r>
              <a:rPr lang="ar-SA" sz="1800" b="1" dirty="0">
                <a:solidFill>
                  <a:srgbClr val="7030A0"/>
                </a:solidFill>
              </a:rPr>
              <a:t>( المهارات الأساسية في القراءة والكتابة )</a:t>
            </a:r>
            <a:r>
              <a:rPr lang="ar-SA" sz="1800" b="1" dirty="0">
                <a:solidFill>
                  <a:srgbClr val="002060"/>
                </a:solidFill>
              </a:rPr>
              <a:t> في حين قد يكون ذلك ممكناً بالنسبة للأطفال المصابين بالصرع ، أو شلل الأطفال ، ويعتمد الأمر على مدى درجة الإعاقة في حالات الصرع ، وشلل الأطفال ، وتوفر الفرص التربوية المناسبة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25557" y="-2738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الخصائص السلوكية للمعوقين حركياً : </a:t>
            </a:r>
          </a:p>
        </p:txBody>
      </p:sp>
    </p:spTree>
    <p:extLst>
      <p:ext uri="{BB962C8B-B14F-4D97-AF65-F5344CB8AC3E}">
        <p14:creationId xmlns:p14="http://schemas.microsoft.com/office/powerpoint/2010/main" val="14105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747464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الخصائص الشخصية 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من أهم الخصائص الشخصية التي تميز سلوك الأفراد هي مشاعر القلق ، والخوف ، والرفض ، والعدوانية ، والانطوائية ، والدونية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البرامج التربوية للمعوقين حركياً :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مركز الإقامة الكاملة : </a:t>
            </a:r>
            <a:r>
              <a:rPr lang="ar-SA" sz="1800" b="1" dirty="0">
                <a:solidFill>
                  <a:srgbClr val="002060"/>
                </a:solidFill>
              </a:rPr>
              <a:t>وتناسب مثل هذه المراكز الأطفال ذوي الشلل الدماغي ، واضطرابات العمود الفقري ، ووهن العضلات والتصلب المتعدد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مراكز التربية الخاصة النهاري : </a:t>
            </a:r>
            <a:r>
              <a:rPr lang="ar-SA" sz="1800" b="1" dirty="0">
                <a:solidFill>
                  <a:srgbClr val="002060"/>
                </a:solidFill>
              </a:rPr>
              <a:t>وتناسب مثل هذه المراكز الأطفال ذوي الشلل الدماغي ، وخاصة الحالات المصاحبة لمظاهر الإعاقة العقلية.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برامج الدمج الأكاديمي : </a:t>
            </a:r>
            <a:r>
              <a:rPr lang="ar-SA" sz="1800" b="1" dirty="0">
                <a:solidFill>
                  <a:srgbClr val="002060"/>
                </a:solidFill>
              </a:rPr>
              <a:t>وتناسب مثل هذه البرامج الأطفال المصابين بشلل الأطفال أو الصرع ، أو السكري ، أو التهاب المفاصل ، أو السل ، أو الربو ، وقد تأخذ برامج الدمج الأكاديمي الكامل في الصفوف العادية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ومن المناسب أن تعمل المدارس على إجراء بعض التعديلات في البناء المدرسي وذلك لتناسب مثل هذه التعديلات الطلبة الذين يستخدمون الكراسي المتحركة وتتضمن تلك التعديلات الممرات الخاصة وإزالة العوائق البنائية 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25557" y="-2738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الخصائص السلوكية للمعوقين حركياً : </a:t>
            </a:r>
          </a:p>
        </p:txBody>
      </p:sp>
    </p:spTree>
    <p:extLst>
      <p:ext uri="{BB962C8B-B14F-4D97-AF65-F5344CB8AC3E}">
        <p14:creationId xmlns:p14="http://schemas.microsoft.com/office/powerpoint/2010/main" val="296766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8538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وبغض النظر عن نوعية البرامج التربوية المقدمة للأطفال المعاقين حركياً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فإن من الضروري التركيز على عدد من المهارات الحركية والرياضية المناسبة ، ومن أهم تلك المهارات :-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التحكم بحركة بالرأس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الاستلقاء / الاستدارة / تغير وضع الجسم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الجلوس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الوقوف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المشي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الهرولة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الوثب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الحجل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التقاط الكرة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رمي الكرة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ركل الكرة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استخدام مضرب التنس 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1800" b="1" dirty="0">
                <a:solidFill>
                  <a:srgbClr val="7030A0"/>
                </a:solidFill>
              </a:rPr>
              <a:t>مهارات السباحة 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7030A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7030A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2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9392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عند الحديث عن البرامج العلاجية والتربوية للمعوقين حركياً يجب الإشارة إلى برامج التأهيل وأهميتها لدى المعوقين حركياً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C00000"/>
                </a:solidFill>
              </a:rPr>
              <a:t>برامج التأهيل : </a:t>
            </a:r>
            <a:r>
              <a:rPr lang="ar-SA" sz="1800" b="1" dirty="0">
                <a:solidFill>
                  <a:srgbClr val="002060"/>
                </a:solidFill>
              </a:rPr>
              <a:t>هي تلك البرامج التي تعمل على تنمية ومساعدة المعاق على النمو إلى أقصى حد ممكن من النواحي الجسمية والعقلية والتربوية والمهنية ، وتتضمن برامج التأهيل البرامج التالية : -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التأهيل الطبي : </a:t>
            </a:r>
            <a:r>
              <a:rPr lang="ar-SA" sz="1800" b="1" dirty="0">
                <a:solidFill>
                  <a:srgbClr val="002060"/>
                </a:solidFill>
              </a:rPr>
              <a:t>ويقصد بذلك تأهيل المعاق حركياً من الناحية الجسمية ، وذلك من خلال تزويد المعاق حركياً بالأطراف الصناعية  ، أو استخدام العلاج الطبيعي والذي يعني استخدام المساج والتدليك والعلاج بالماء.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التأهيل المهني : </a:t>
            </a:r>
            <a:r>
              <a:rPr lang="ar-SA" sz="1800" b="1" dirty="0">
                <a:solidFill>
                  <a:srgbClr val="002060"/>
                </a:solidFill>
              </a:rPr>
              <a:t>ويقصد بذلك تأهيل المعاق حركياً من الناحية المهنية ، وذلك من خلال تدريبه على مهنة ما ثم العمل على إيجاد فرص العمل المناسبة له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التأهيل الاجتماعي : </a:t>
            </a:r>
            <a:r>
              <a:rPr lang="ar-SA" sz="1800" b="1" dirty="0">
                <a:solidFill>
                  <a:srgbClr val="002060"/>
                </a:solidFill>
              </a:rPr>
              <a:t>ويقصد بذلك تأهيل المعاق حركياً من الناحية الاجتماعية . وذلك من خلال مساعدته على التكيف الاجتماعي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0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2000" b="1" dirty="0">
                <a:solidFill>
                  <a:srgbClr val="002060"/>
                </a:solidFill>
              </a:rPr>
              <a:t>يمثل النمو الحركي للفرد مظهراً رئيساً من مظاهر النمو الجسمي ، إذ تبدأ مظاهر النمو الحركي للفرد منذ مرحلة ما قبل الميلاد ومنذ أواسط الشهر الرابع تقريباً ، وتستمر المظاهر في مرحلة ما بعد الولادة ، وتحريك الذراعين والساقين ، وتحريك الرأس ، و الحبو والزحف ،  والجلوس والوقوف ، والمشي ، والركل ، وصعود ونزول الدرج ...الخ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2000" b="1" dirty="0">
                <a:solidFill>
                  <a:srgbClr val="002060"/>
                </a:solidFill>
              </a:rPr>
              <a:t>ويعتبر النمو الحركي عاملاً أساسياً  ومهماً من عوامل النمو العقلي والانفعالي والاجتماعي ، إذ يساهم النمو الحركي للفرد في أنشطته العقلية والاجتماعية والانفعالية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2000" b="1" dirty="0">
                <a:solidFill>
                  <a:srgbClr val="002060"/>
                </a:solidFill>
              </a:rPr>
              <a:t>تقسم مظاهر النمو الحركي إلى قسمين رئيسين ، يمثل القسم الأول منها ، المهارات الحركية العامة في حين يمثل القسم الثاني منها المهارات الحركية الدقيقة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مقدمة :</a:t>
            </a:r>
          </a:p>
        </p:txBody>
      </p:sp>
    </p:spTree>
    <p:extLst>
      <p:ext uri="{BB962C8B-B14F-4D97-AF65-F5344CB8AC3E}">
        <p14:creationId xmlns:p14="http://schemas.microsoft.com/office/powerpoint/2010/main" val="321618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300000"/>
              </a:lnSpc>
              <a:buNone/>
            </a:pPr>
            <a:r>
              <a:rPr lang="ar-SA" sz="2000" b="1" dirty="0">
                <a:solidFill>
                  <a:srgbClr val="0070C0"/>
                </a:solidFill>
              </a:rPr>
              <a:t>تعريف الإعاقة الحركية  </a:t>
            </a:r>
            <a:r>
              <a:rPr lang="ar-SA" sz="2000" b="1" dirty="0">
                <a:solidFill>
                  <a:srgbClr val="002060"/>
                </a:solidFill>
              </a:rPr>
              <a:t>تمثل الإعاقة الحركية حالات الأفراد الذين يعانون من خلل ما في قدرتهم الحركية ، أو نشاطهم الحركي بحيث يؤثر ذلك الخلل على مظاهر نموهم العقلي والاجتماعي والانفعالي ويستدعي الحاجة إلى التربية الخاصة . </a:t>
            </a:r>
          </a:p>
          <a:p>
            <a:pPr marL="109728" indent="0" algn="just">
              <a:lnSpc>
                <a:spcPct val="300000"/>
              </a:lnSpc>
              <a:buNone/>
            </a:pPr>
            <a:r>
              <a:rPr lang="ar-SA" sz="2000" b="1" dirty="0">
                <a:solidFill>
                  <a:srgbClr val="002060"/>
                </a:solidFill>
              </a:rPr>
              <a:t>ويندرج تحت ذلك التعريف العديد من مظاهر الاضطرابات الحركية أو الإعاقة الحركية ، التي تستدعي الحاجة إلى خدمات التربية الخاصة ، ومنها حالات الشلل الدماغي ، واضطرابات العمود الفقري ، ووهن أو ضمور العضلات والتصلب   المتعدد ، والصرع .. الخ وفيما يلي وصف موجز لكل منها : </a:t>
            </a:r>
          </a:p>
          <a:p>
            <a:pPr marL="109728" indent="0" algn="just">
              <a:lnSpc>
                <a:spcPct val="300000"/>
              </a:lnSpc>
              <a:buNone/>
            </a:pP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مظاهر الإعاقة الحركية </a:t>
            </a:r>
          </a:p>
        </p:txBody>
      </p:sp>
    </p:spTree>
    <p:extLst>
      <p:ext uri="{BB962C8B-B14F-4D97-AF65-F5344CB8AC3E}">
        <p14:creationId xmlns:p14="http://schemas.microsoft.com/office/powerpoint/2010/main" val="42790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720080"/>
            <a:ext cx="9144000" cy="6021288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تمثل حالات الشلل الدماغي ، مظهراً رئيسياً من مظاهر الإعاقة الحركية ، وهي ليست بالحاجة المعدية ، ولكنها تمثل شكلاً ما من اشكال الشلل الحركي المرتبطة بتلف في الدماغ أو خلل فيه ، أما المظاهر المشتركة في أنواع الشلل الدماغي فتبدو في :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1- الشلل الحركي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2- الضعف الحركي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3- ضعف التآزر الحركي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الاضطراب الحركي ، كالحركات غير الإرادية ويصنف الشلل الدماغي إلى أنواع حسب المظهر الخارجي لحالة الشلل الدماغي ومنها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1- الشلل النصفي الطولي </a:t>
            </a:r>
            <a:r>
              <a:rPr lang="ar-SA" sz="1700" b="1" dirty="0">
                <a:solidFill>
                  <a:srgbClr val="002060"/>
                </a:solidFill>
              </a:rPr>
              <a:t>: وتمثل هذه لحالة شلل النصف الأيمن أو الأيسر من الجسم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2- الشلل النصفي العرضي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النصف العلوي او السفلي من الجسم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3- شلل الأطراف 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الأطراف الأربعة للجسم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4- الشلل النصفي السفلي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الرجلين من الجسم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7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الشلل الدماغي </a:t>
            </a:r>
          </a:p>
        </p:txBody>
      </p:sp>
    </p:spTree>
    <p:extLst>
      <p:ext uri="{BB962C8B-B14F-4D97-AF65-F5344CB8AC3E}">
        <p14:creationId xmlns:p14="http://schemas.microsoft.com/office/powerpoint/2010/main" val="13791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5- شلل طرف واحد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طرف من أطراف الجسم .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6- شلل ثلاث أطراف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ثلاث اطراف من أطراف الجسم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7- الشلل الكلي : </a:t>
            </a:r>
            <a:r>
              <a:rPr lang="ar-SA" sz="1700" b="1" dirty="0">
                <a:solidFill>
                  <a:srgbClr val="002060"/>
                </a:solidFill>
              </a:rPr>
              <a:t>وتمثل هذه الحالة شلل نصفي الجسم معاً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وتعتبر الإصابة بتلف الدماغ سبباً رئيساً لحالات الشلل الدماغي ، وقد تحدث الإصابة بتلف الدماغ نتيجة لأسباب متعددة منها ما هو وراثي ، ومنها ما هو قبل او أثناء او بعد الولادة ، حيث تمثل أسباب ما قبل الولادة تلك الأسباب  الجينية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أسباب أثناء الولادة :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إصابة الأم الحامل بالأمراض المعدية وخاصة الزهري ، والحصبة الألمانية وتعرض الأم الحامل للأشعة السينية ، سوء التغذية ، والصدمات الجسمية ، والعقاقير والأدوية ، وتسمم الحمل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7030A0"/>
                </a:solidFill>
              </a:rPr>
              <a:t>أسباب ما بعد الولادة :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ارتفاع درجة الحرارة ، الالتهابات ، الصدمات الجسمية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700" b="1" dirty="0">
                <a:solidFill>
                  <a:srgbClr val="002060"/>
                </a:solidFill>
              </a:rPr>
              <a:t>إذ تصاحب بعض حالات الشلل الدماغي حالات من الإعاقة العقلية أو غيرها .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الشلل الدماغي </a:t>
            </a:r>
          </a:p>
        </p:txBody>
      </p:sp>
    </p:spTree>
    <p:extLst>
      <p:ext uri="{BB962C8B-B14F-4D97-AF65-F5344CB8AC3E}">
        <p14:creationId xmlns:p14="http://schemas.microsoft.com/office/powerpoint/2010/main" val="40801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تمثل حالات اضطرابات العمود الفقري مظهراً أخراً مميزاً من مظاهر الإعاقة الحركية ، وذلك نتيجة لما يتصل لهذا الاضطراب من خلل القدرة الحركية للفرد ، ويقصد باضطرابات العمود الفقري ، ذلك الخلل الذي يصيب النمو السوي للعمود الفقري من منطقة الرأس وحتى نهاية العمود الفقري ، وتبدو مظاهر ذلك فيما يلي :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تباعد فقرات العمود الفقري عن بعضها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بروز نتوء من العمود الفقري المملوء بسائل النخاع الشوكي والذي لا يحتوي أنسجة عصبية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بروز نتوء من العمود الفقري المملوء بسائل النخاع الشوكي والذي يحتوي أنسجة عصبية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وقد ترتبط حالات اضطرابات العمود الفقري بحالات أخرى مثل حالة استسقاء الدماغ والتي تمثل شكلاً من أشكال الإعاقة العقلية . </a:t>
            </a:r>
          </a:p>
          <a:p>
            <a:pPr marL="109728" indent="0" algn="just">
              <a:lnSpc>
                <a:spcPct val="20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وتعتبر أسباب اضطرابات العمود الفقري غير معروفة . 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ar-SA" sz="1800" b="1" dirty="0">
              <a:solidFill>
                <a:srgbClr val="7030A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اضطرابات العمود الفقري </a:t>
            </a:r>
          </a:p>
        </p:txBody>
      </p:sp>
    </p:spTree>
    <p:extLst>
      <p:ext uri="{BB962C8B-B14F-4D97-AF65-F5344CB8AC3E}">
        <p14:creationId xmlns:p14="http://schemas.microsoft.com/office/powerpoint/2010/main" val="412496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تمثل حالات وهن أو ضمور العضلات شكلاً أخر من أشكال الإعاقة الحركية وذلك لما يتصل بهذه الحالات ومن خلل واضح في القدرة الحركية للفرد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وهن أو ضمور العضلات : </a:t>
            </a:r>
            <a:r>
              <a:rPr lang="ar-SA" sz="1800" b="1" dirty="0">
                <a:solidFill>
                  <a:srgbClr val="002060"/>
                </a:solidFill>
              </a:rPr>
              <a:t>هو ذلك الضعف العام الذي يصيب الجسم والذي يبدأ من القدمين ويستمر تدريجياً نحو منطقة الرأس أو العكس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وغالباً ما يحتاج الطفل الذي يصاب بهذه الحالة إلى كرسي متحرك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وذلك بسبب صعوبة اعتماد الطفل على نفسه في الانتقال من مكان إلى آخر ، وتعتبر حالات وهن العضلات من الحالات الوراثية والتي يصعب علاجها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وهناك أنواع من حالات  وهن العضلات ، والتي تبدو مظاهرها الأولية :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1- صعوبة الوقوف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2- كثرة الوقوع على الرض عند المشي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3- انحناء الأكتاف.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4- صعوبة الوقوف على رؤوس أصابع القدمين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أما الأعراض التي تحدث فيما بعد ، والتي تدلل على حالة وهن العضلات فتبدو في ضعف عضلات الوجه والكتفين والذراعين والساقين 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7030A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وهن أو ضمور العضلات </a:t>
            </a:r>
          </a:p>
        </p:txBody>
      </p:sp>
    </p:spTree>
    <p:extLst>
      <p:ext uri="{BB962C8B-B14F-4D97-AF65-F5344CB8AC3E}">
        <p14:creationId xmlns:p14="http://schemas.microsoft.com/office/powerpoint/2010/main" val="261992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تمثل حالات التصلب المتعدد شكلاً آخر من أشكال الإعاقة الحركية وتبدو مظاهر هذه الحالة في ضعف العضلات ، وتشنجها ، وصعوبة المشي، والكلام ، ومشكلات حسية انفعالية أخرى . </a:t>
            </a:r>
          </a:p>
          <a:p>
            <a:pPr marL="109728" indent="0" algn="just">
              <a:buNone/>
            </a:pPr>
            <a:r>
              <a:rPr lang="ar-SA" sz="1800" b="1" dirty="0">
                <a:solidFill>
                  <a:srgbClr val="002060"/>
                </a:solidFill>
              </a:rPr>
              <a:t>وتصيب مثل هذه الحالات الأفراد في عمر المراهقة وما بعدها ، وتعتبر هذه الحالة غير معروفة تماماً ، والتي تؤدي إلى إصابة الجهاز العصبي المركزي  . </a:t>
            </a:r>
          </a:p>
          <a:p>
            <a:pPr marL="109728" indent="0" algn="just">
              <a:buNone/>
            </a:pPr>
            <a:r>
              <a:rPr lang="ar-SA" sz="28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الصرع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تمثل حالات الصرع شكلاً آخر من أشكال الإعاقة الحركية ، وتبدو مظاهر هذه الحالة في عدد من الأعراض المفاجئة غير الإرادية التي تظهر على الفرد ، مثل شحوب الوجه واختلال توازن الجسم ، والوقوع على الأرض ، </a:t>
            </a:r>
            <a:r>
              <a:rPr lang="ar-SA" sz="1800" b="1" dirty="0" err="1">
                <a:solidFill>
                  <a:srgbClr val="002060"/>
                </a:solidFill>
              </a:rPr>
              <a:t>والإرتعاش</a:t>
            </a:r>
            <a:r>
              <a:rPr lang="ar-SA" sz="1800" b="1" dirty="0">
                <a:solidFill>
                  <a:srgbClr val="002060"/>
                </a:solidFill>
              </a:rPr>
              <a:t> ، وتصلب الجسم ، وخروج الزبد من الفم ، وصعوبة التنفس ، وصعوبة ضبط عملية التبول ، أو ايذاء الذات أحياناً ومن ثم النوم العميق ، وتقسيم اعراض الصرع إلى نوعين هما :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1- حالات الصرع الكبرى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2- حالات الصرع الصغرى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قد تستمر حالات الصرع الكبرى لمدة تتراوح من دقيقتين إلى خمس دقائق ، في حين تستمر حالات الصرع  الصغرى لمدة أقل من ذلك بكثير 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تظهر حالات الصرع لدى الفرد عندما تزيد الطاقة الكهربائية في الدماغ وذلك بسب إصابة الدماغ لأكثر من سبب مثل نقص الأوكسجين أو التسمم ، أو صدمات الولادة ، أو الالتهابات 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55576" y="-17140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التصلب المتعدد</a:t>
            </a:r>
          </a:p>
        </p:txBody>
      </p:sp>
    </p:spTree>
    <p:extLst>
      <p:ext uri="{BB962C8B-B14F-4D97-AF65-F5344CB8AC3E}">
        <p14:creationId xmlns:p14="http://schemas.microsoft.com/office/powerpoint/2010/main" val="28859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07504"/>
            <a:ext cx="9144000" cy="6353944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2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يعتبر شلل الأطفال شكلاً آخر من أشكال الإعاقة الحركية ، إذ تؤدي الإصابة بهذا المرض إلى اضطراب النمو الحركي للفرد ، وتحدث مثل هذه الحالات </a:t>
            </a:r>
            <a:r>
              <a:rPr lang="ar-SA" sz="1800" b="1" dirty="0">
                <a:solidFill>
                  <a:srgbClr val="7030A0"/>
                </a:solidFill>
              </a:rPr>
              <a:t>نتيجة لفيروس الشلل الذي يصيب الدماغ ، أو الخلايا الحركية في العمود الفقري</a:t>
            </a:r>
            <a:r>
              <a:rPr lang="ar-SA" sz="1800" b="1" dirty="0">
                <a:solidFill>
                  <a:srgbClr val="002060"/>
                </a:solidFill>
              </a:rPr>
              <a:t> . </a:t>
            </a:r>
          </a:p>
          <a:p>
            <a:pPr marL="109728" indent="0" algn="just">
              <a:lnSpc>
                <a:spcPct val="250000"/>
              </a:lnSpc>
              <a:buNone/>
            </a:pPr>
            <a:r>
              <a:rPr lang="ar-SA" sz="1800" b="1" dirty="0">
                <a:solidFill>
                  <a:srgbClr val="7030A0"/>
                </a:solidFill>
              </a:rPr>
              <a:t>مظاهر هذه الحالة : </a:t>
            </a:r>
          </a:p>
          <a:p>
            <a:pPr marL="109728" indent="0" algn="just">
              <a:lnSpc>
                <a:spcPct val="250000"/>
              </a:lnSpc>
              <a:buNone/>
            </a:pPr>
            <a:r>
              <a:rPr lang="ar-SA" sz="1800" b="1" dirty="0">
                <a:solidFill>
                  <a:srgbClr val="002060"/>
                </a:solidFill>
              </a:rPr>
              <a:t>الضعف العام ، أو التشنج ، والشلل العام ، وقد لا يؤدي فيروس مرض الشلل هذا إلى الإعاقة العقلية ، ولذا فقد يلتحق الأطفال المصابون بهذا المرض في المدارس العادية ، وقد تناقص عدد حالات الأطفال المصابين بشلل الأطفال اليوم وذلك بسبب اكتشاف المطاعيم المضادة لهذا الفيروس ، والذي يعطي للأطفال عادة في سن مبكرة . </a:t>
            </a:r>
          </a:p>
          <a:p>
            <a:pPr marL="109728" indent="0" algn="just">
              <a:lnSpc>
                <a:spcPct val="2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  <a:p>
            <a:pPr marL="109728" indent="0" algn="just">
              <a:lnSpc>
                <a:spcPct val="250000"/>
              </a:lnSpc>
              <a:buNone/>
            </a:pPr>
            <a:endParaRPr lang="ar-SA" sz="1800" b="1" dirty="0">
              <a:solidFill>
                <a:srgbClr val="00206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725557" y="4462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</a:rPr>
              <a:t>شلل الأطفال </a:t>
            </a:r>
          </a:p>
        </p:txBody>
      </p:sp>
    </p:spTree>
    <p:extLst>
      <p:ext uri="{BB962C8B-B14F-4D97-AF65-F5344CB8AC3E}">
        <p14:creationId xmlns:p14="http://schemas.microsoft.com/office/powerpoint/2010/main" val="20635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1815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AF_Taif Normal</vt:lpstr>
      <vt:lpstr>Arial</vt:lpstr>
      <vt:lpstr>Lucida Sans Unicode</vt:lpstr>
      <vt:lpstr>Verdana</vt:lpstr>
      <vt:lpstr>Wingdings</vt:lpstr>
      <vt:lpstr>Wingdings 2</vt:lpstr>
      <vt:lpstr>Wingdings 3</vt:lpstr>
      <vt:lpstr>ملتقى</vt:lpstr>
      <vt:lpstr>الإعاقة الحركية </vt:lpstr>
      <vt:lpstr>مقدمة :</vt:lpstr>
      <vt:lpstr>مظاهر الإعاقة الحركية </vt:lpstr>
      <vt:lpstr>الشلل الدماغي </vt:lpstr>
      <vt:lpstr>الشلل الدماغي </vt:lpstr>
      <vt:lpstr>اضطرابات العمود الفقري </vt:lpstr>
      <vt:lpstr>وهن أو ضمور العضلات </vt:lpstr>
      <vt:lpstr>التصلب المتعدد</vt:lpstr>
      <vt:lpstr>شلل الأطفال </vt:lpstr>
      <vt:lpstr>مظاهر أخرى للاضطرابات الجسمية </vt:lpstr>
      <vt:lpstr>نسبة الإعاقة الحركية </vt:lpstr>
      <vt:lpstr>الخصائص السلوكية للمعوقين حركياً : </vt:lpstr>
      <vt:lpstr>الخصائص السلوكية للمعوقين حركياً 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الإعاقة الحركية</dc:title>
  <dc:creator>user</dc:creator>
  <cp:lastModifiedBy>ahdab Al Ghreri</cp:lastModifiedBy>
  <cp:revision>41</cp:revision>
  <dcterms:created xsi:type="dcterms:W3CDTF">2017-10-24T18:44:56Z</dcterms:created>
  <dcterms:modified xsi:type="dcterms:W3CDTF">2017-11-07T13:46:07Z</dcterms:modified>
</cp:coreProperties>
</file>