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56" r:id="rId2"/>
    <p:sldId id="274" r:id="rId3"/>
    <p:sldId id="257" r:id="rId4"/>
    <p:sldId id="258" r:id="rId5"/>
    <p:sldId id="278" r:id="rId6"/>
    <p:sldId id="259" r:id="rId7"/>
    <p:sldId id="275" r:id="rId8"/>
    <p:sldId id="279" r:id="rId9"/>
    <p:sldId id="262" r:id="rId10"/>
    <p:sldId id="280" r:id="rId11"/>
    <p:sldId id="263" r:id="rId12"/>
    <p:sldId id="276" r:id="rId13"/>
    <p:sldId id="277" r:id="rId14"/>
    <p:sldId id="264" r:id="rId15"/>
    <p:sldId id="281" r:id="rId16"/>
    <p:sldId id="282" r:id="rId17"/>
    <p:sldId id="266" r:id="rId18"/>
    <p:sldId id="267" r:id="rId19"/>
    <p:sldId id="268" r:id="rId20"/>
  </p:sldIdLst>
  <p:sldSz cx="9144000" cy="6858000" type="screen4x3"/>
  <p:notesSz cx="6858000" cy="9144000"/>
  <p:defaultTextStyle>
    <a:defPPr>
      <a:defRPr lang="x-none"/>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9900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89" d="100"/>
          <a:sy n="89" d="100"/>
        </p:scale>
        <p:origin x="-300" y="-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2C86F57-5CF9-5E45-A882-CE950AA9B9BB}" type="datetimeFigureOut">
              <a:rPr lang="en-US" smtClean="0"/>
              <a:t>10/18/2015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1F08B42-59C4-0549-B67B-E55FC80F6056}" type="slidenum">
              <a:rPr lang="en-US" smtClean="0"/>
              <a:t>‹#›</a:t>
            </a:fld>
            <a:endParaRPr lang="en-US"/>
          </a:p>
        </p:txBody>
      </p:sp>
    </p:spTree>
    <p:extLst>
      <p:ext uri="{BB962C8B-B14F-4D97-AF65-F5344CB8AC3E}">
        <p14:creationId xmlns:p14="http://schemas.microsoft.com/office/powerpoint/2010/main" val="4016057988"/>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Wingdings" charset="2"/>
              <a:buChar char="u"/>
            </a:pPr>
            <a:r>
              <a:rPr lang="en-US" dirty="0" smtClean="0"/>
              <a:t>We will talk</a:t>
            </a:r>
            <a:r>
              <a:rPr lang="en-US" baseline="0" dirty="0" smtClean="0"/>
              <a:t> about the </a:t>
            </a:r>
            <a:r>
              <a:rPr lang="en-US" baseline="0" dirty="0" err="1" smtClean="0"/>
              <a:t>benificial</a:t>
            </a:r>
            <a:r>
              <a:rPr lang="en-US" baseline="0" dirty="0" smtClean="0"/>
              <a:t> and </a:t>
            </a:r>
            <a:r>
              <a:rPr lang="en-US" baseline="0" dirty="0" err="1" smtClean="0"/>
              <a:t>harmfull</a:t>
            </a:r>
            <a:r>
              <a:rPr lang="en-US" baseline="0" dirty="0" smtClean="0"/>
              <a:t> effect of normal flora</a:t>
            </a:r>
          </a:p>
          <a:p>
            <a:pPr marL="171450" indent="-171450">
              <a:buFont typeface="Wingdings" charset="2"/>
              <a:buChar char="u"/>
            </a:pPr>
            <a:endParaRPr lang="en-US" baseline="0" dirty="0" smtClean="0"/>
          </a:p>
          <a:p>
            <a:pPr marL="171450" indent="-171450">
              <a:buFont typeface="Wingdings" charset="2"/>
              <a:buChar char="u"/>
            </a:pPr>
            <a:r>
              <a:rPr lang="en-US" baseline="0" dirty="0" smtClean="0"/>
              <a:t>Relation ship between </a:t>
            </a:r>
            <a:r>
              <a:rPr lang="en-US" baseline="0" dirty="0" err="1" smtClean="0"/>
              <a:t>microorganiam</a:t>
            </a:r>
            <a:endParaRPr lang="en-US" baseline="0" dirty="0" smtClean="0"/>
          </a:p>
          <a:p>
            <a:pPr marL="171450" indent="-171450">
              <a:buFont typeface="Wingdings" charset="2"/>
              <a:buChar char="u"/>
            </a:pPr>
            <a:endParaRPr lang="en-US" baseline="0" dirty="0" smtClean="0"/>
          </a:p>
          <a:p>
            <a:pPr marL="171450" indent="-171450">
              <a:buFont typeface="Wingdings" charset="2"/>
              <a:buChar char="u"/>
            </a:pPr>
            <a:endParaRPr lang="en-US" baseline="0" dirty="0" smtClean="0"/>
          </a:p>
          <a:p>
            <a:pPr marL="0" indent="0">
              <a:buFont typeface="Wingdings" charset="2"/>
              <a:buNone/>
            </a:pPr>
            <a:r>
              <a:rPr lang="en-US" baseline="0" dirty="0" err="1" smtClean="0"/>
              <a:t>Microflora</a:t>
            </a:r>
            <a:r>
              <a:rPr lang="en-US" baseline="0" dirty="0" smtClean="0"/>
              <a:t> of humans : skin , eye , ear , GIT </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61F08B42-59C4-0549-B67B-E55FC80F6056}" type="slidenum">
              <a:rPr lang="en-US" smtClean="0"/>
              <a:t>1</a:t>
            </a:fld>
            <a:endParaRPr lang="en-US"/>
          </a:p>
        </p:txBody>
      </p:sp>
    </p:spTree>
    <p:extLst>
      <p:ext uri="{BB962C8B-B14F-4D97-AF65-F5344CB8AC3E}">
        <p14:creationId xmlns:p14="http://schemas.microsoft.com/office/powerpoint/2010/main" val="7777720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indent="-171450" algn="l" defTabSz="457200" rtl="0" eaLnBrk="1" fontAlgn="auto" latinLnBrk="0" hangingPunct="1">
              <a:lnSpc>
                <a:spcPct val="100000"/>
              </a:lnSpc>
              <a:spcBef>
                <a:spcPts val="0"/>
              </a:spcBef>
              <a:spcAft>
                <a:spcPts val="0"/>
              </a:spcAft>
              <a:buClrTx/>
              <a:buSzTx/>
              <a:buFont typeface="Arial"/>
              <a:buChar char="•"/>
              <a:tabLst/>
              <a:defRPr/>
            </a:pPr>
            <a:r>
              <a:rPr lang="en-US" sz="1200" kern="1200" dirty="0" smtClean="0">
                <a:solidFill>
                  <a:schemeClr val="tx1"/>
                </a:solidFill>
                <a:latin typeface="+mn-lt"/>
                <a:ea typeface="+mn-ea"/>
                <a:cs typeface="+mn-cs"/>
              </a:rPr>
              <a:t>The normal flora are bacteria which are found in or on our bodies on a semi-permanent basis without causing disease</a:t>
            </a:r>
          </a:p>
          <a:p>
            <a:pPr marL="171450" marR="0" indent="-171450" algn="l" defTabSz="457200" rtl="0" eaLnBrk="1" fontAlgn="auto" latinLnBrk="0" hangingPunct="1">
              <a:lnSpc>
                <a:spcPct val="100000"/>
              </a:lnSpc>
              <a:spcBef>
                <a:spcPts val="0"/>
              </a:spcBef>
              <a:spcAft>
                <a:spcPts val="0"/>
              </a:spcAft>
              <a:buClrTx/>
              <a:buSzTx/>
              <a:buFont typeface="Arial"/>
              <a:buChar char="•"/>
              <a:tabLst/>
              <a:defRPr/>
            </a:pPr>
            <a:endParaRPr lang="en-US" dirty="0" smtClean="0"/>
          </a:p>
          <a:p>
            <a:pPr>
              <a:lnSpc>
                <a:spcPct val="150000"/>
              </a:lnSpc>
              <a:buClr>
                <a:srgbClr val="FF0000"/>
              </a:buClr>
            </a:pPr>
            <a:r>
              <a:rPr lang="en-US" b="1" u="sng" dirty="0" smtClean="0">
                <a:solidFill>
                  <a:srgbClr val="FF0000"/>
                </a:solidFill>
              </a:rPr>
              <a:t>T</a:t>
            </a:r>
            <a:r>
              <a:rPr lang="en-GB" b="1" u="sng" dirty="0" smtClean="0">
                <a:solidFill>
                  <a:srgbClr val="FF0000"/>
                </a:solidFill>
              </a:rPr>
              <a:t>hey can be either: </a:t>
            </a:r>
          </a:p>
          <a:p>
            <a:pPr marL="800100" lvl="1" indent="-342900">
              <a:lnSpc>
                <a:spcPct val="150000"/>
              </a:lnSpc>
              <a:buClr>
                <a:srgbClr val="FF0000"/>
              </a:buClr>
              <a:buFont typeface="Wingdings" charset="2"/>
              <a:buChar char="ü"/>
            </a:pPr>
            <a:r>
              <a:rPr lang="en-GB" b="1" dirty="0" smtClean="0">
                <a:solidFill>
                  <a:srgbClr val="0000FF"/>
                </a:solidFill>
              </a:rPr>
              <a:t>Resident </a:t>
            </a:r>
            <a:r>
              <a:rPr lang="en-US" b="1" dirty="0" err="1" smtClean="0">
                <a:solidFill>
                  <a:srgbClr val="0000FF"/>
                </a:solidFill>
              </a:rPr>
              <a:t>microflora</a:t>
            </a:r>
            <a:r>
              <a:rPr lang="en-GB" b="1" dirty="0" smtClean="0">
                <a:solidFill>
                  <a:srgbClr val="0000FF"/>
                </a:solidFill>
              </a:rPr>
              <a:t> </a:t>
            </a:r>
            <a:r>
              <a:rPr lang="en-US" dirty="0" smtClean="0">
                <a:sym typeface="Wingdings"/>
              </a:rPr>
              <a:t> inhabit body sites for extended periods.</a:t>
            </a:r>
          </a:p>
          <a:p>
            <a:pPr marL="800100" lvl="1" indent="-342900">
              <a:lnSpc>
                <a:spcPct val="150000"/>
              </a:lnSpc>
              <a:buClr>
                <a:srgbClr val="FF0000"/>
              </a:buClr>
              <a:buFont typeface="Wingdings" charset="2"/>
              <a:buChar char="ü"/>
            </a:pPr>
            <a:r>
              <a:rPr lang="en-US" b="1" dirty="0" smtClean="0">
                <a:solidFill>
                  <a:srgbClr val="0000FF"/>
                </a:solidFill>
                <a:sym typeface="Wingdings"/>
              </a:rPr>
              <a:t>Transient </a:t>
            </a:r>
            <a:r>
              <a:rPr lang="en-US" b="1" dirty="0" err="1" smtClean="0">
                <a:solidFill>
                  <a:srgbClr val="0000FF"/>
                </a:solidFill>
              </a:rPr>
              <a:t>microflora</a:t>
            </a:r>
            <a:r>
              <a:rPr lang="en-US" b="1" dirty="0" smtClean="0">
                <a:solidFill>
                  <a:srgbClr val="0000FF"/>
                </a:solidFill>
                <a:sym typeface="Wingdings"/>
              </a:rPr>
              <a:t> </a:t>
            </a:r>
            <a:r>
              <a:rPr lang="en-US" dirty="0" smtClean="0">
                <a:sym typeface="Wingdings"/>
              </a:rPr>
              <a:t> only temporary fond in a body site. </a:t>
            </a:r>
            <a:endParaRPr lang="en-GB" dirty="0" smtClean="0"/>
          </a:p>
          <a:p>
            <a:endParaRPr lang="en-US" dirty="0"/>
          </a:p>
        </p:txBody>
      </p:sp>
      <p:sp>
        <p:nvSpPr>
          <p:cNvPr id="4" name="Slide Number Placeholder 3"/>
          <p:cNvSpPr>
            <a:spLocks noGrp="1"/>
          </p:cNvSpPr>
          <p:nvPr>
            <p:ph type="sldNum" sz="quarter" idx="10"/>
          </p:nvPr>
        </p:nvSpPr>
        <p:spPr/>
        <p:txBody>
          <a:bodyPr/>
          <a:lstStyle/>
          <a:p>
            <a:fld id="{61F08B42-59C4-0549-B67B-E55FC80F6056}" type="slidenum">
              <a:rPr lang="en-US" smtClean="0"/>
              <a:t>3</a:t>
            </a:fld>
            <a:endParaRPr lang="en-US"/>
          </a:p>
        </p:txBody>
      </p:sp>
    </p:spTree>
    <p:extLst>
      <p:ext uri="{BB962C8B-B14F-4D97-AF65-F5344CB8AC3E}">
        <p14:creationId xmlns:p14="http://schemas.microsoft.com/office/powerpoint/2010/main" val="4349761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lgn="l" rtl="0">
              <a:buFont typeface="Arial"/>
              <a:buChar char="•"/>
            </a:pPr>
            <a:r>
              <a:rPr lang="en-GB" dirty="0" smtClean="0"/>
              <a:t>Resident normal flora are found in sites exposed to the outside world (external environment).</a:t>
            </a:r>
          </a:p>
          <a:p>
            <a:pPr algn="l" rtl="0"/>
            <a:endParaRPr lang="en-GB" dirty="0" smtClean="0"/>
          </a:p>
          <a:p>
            <a:endParaRPr lang="en-US" dirty="0"/>
          </a:p>
        </p:txBody>
      </p:sp>
      <p:sp>
        <p:nvSpPr>
          <p:cNvPr id="4" name="Slide Number Placeholder 3"/>
          <p:cNvSpPr>
            <a:spLocks noGrp="1"/>
          </p:cNvSpPr>
          <p:nvPr>
            <p:ph type="sldNum" sz="quarter" idx="10"/>
          </p:nvPr>
        </p:nvSpPr>
        <p:spPr/>
        <p:txBody>
          <a:bodyPr/>
          <a:lstStyle/>
          <a:p>
            <a:fld id="{61F08B42-59C4-0549-B67B-E55FC80F6056}" type="slidenum">
              <a:rPr lang="en-US" smtClean="0"/>
              <a:t>5</a:t>
            </a:fld>
            <a:endParaRPr lang="en-US"/>
          </a:p>
        </p:txBody>
      </p:sp>
    </p:spTree>
    <p:extLst>
      <p:ext uri="{BB962C8B-B14F-4D97-AF65-F5344CB8AC3E}">
        <p14:creationId xmlns:p14="http://schemas.microsoft.com/office/powerpoint/2010/main" val="23548818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Moist and warm condition in hairy area such as under arm or groin area stimulate the growth of many different microorganism </a:t>
            </a:r>
            <a:endParaRPr lang="en-US" dirty="0"/>
          </a:p>
        </p:txBody>
      </p:sp>
      <p:sp>
        <p:nvSpPr>
          <p:cNvPr id="4" name="Slide Number Placeholder 3"/>
          <p:cNvSpPr>
            <a:spLocks noGrp="1"/>
          </p:cNvSpPr>
          <p:nvPr>
            <p:ph type="sldNum" sz="quarter" idx="10"/>
          </p:nvPr>
        </p:nvSpPr>
        <p:spPr/>
        <p:txBody>
          <a:bodyPr/>
          <a:lstStyle/>
          <a:p>
            <a:fld id="{481F9694-9307-634C-B8F2-C8EE92B1EB9E}" type="slidenum">
              <a:rPr lang="en-US" smtClean="0"/>
              <a:t>8</a:t>
            </a:fld>
            <a:endParaRPr lang="en-US"/>
          </a:p>
        </p:txBody>
      </p:sp>
    </p:spTree>
    <p:extLst>
      <p:ext uri="{BB962C8B-B14F-4D97-AF65-F5344CB8AC3E}">
        <p14:creationId xmlns:p14="http://schemas.microsoft.com/office/powerpoint/2010/main" val="16047973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solidFill>
                  <a:srgbClr val="FF0000"/>
                </a:solidFill>
              </a:rPr>
              <a:t>Respiratory Tract can be </a:t>
            </a:r>
            <a:r>
              <a:rPr lang="en-US" b="1" dirty="0" err="1" smtClean="0">
                <a:solidFill>
                  <a:srgbClr val="FF0000"/>
                </a:solidFill>
              </a:rPr>
              <a:t>devided</a:t>
            </a:r>
            <a:r>
              <a:rPr lang="en-US" b="1" dirty="0" smtClean="0">
                <a:solidFill>
                  <a:srgbClr val="FF0000"/>
                </a:solidFill>
              </a:rPr>
              <a:t> in to :</a:t>
            </a:r>
          </a:p>
          <a:p>
            <a:endParaRPr lang="en-US" b="1" dirty="0" smtClean="0">
              <a:solidFill>
                <a:srgbClr val="FF0000"/>
              </a:solidFill>
            </a:endParaRPr>
          </a:p>
          <a:p>
            <a:r>
              <a:rPr lang="en-US" b="1" dirty="0" smtClean="0">
                <a:solidFill>
                  <a:srgbClr val="FF0000"/>
                </a:solidFill>
              </a:rPr>
              <a:t>Upper :  </a:t>
            </a:r>
            <a:r>
              <a:rPr lang="en-US" b="1" dirty="0" err="1" smtClean="0">
                <a:solidFill>
                  <a:srgbClr val="FF0000"/>
                </a:solidFill>
              </a:rPr>
              <a:t>conista</a:t>
            </a:r>
            <a:r>
              <a:rPr lang="en-US" b="1" baseline="0" dirty="0" smtClean="0">
                <a:solidFill>
                  <a:srgbClr val="FF0000"/>
                </a:solidFill>
              </a:rPr>
              <a:t> of nasal </a:t>
            </a:r>
            <a:r>
              <a:rPr lang="en-US" b="1" baseline="0" dirty="0" err="1" smtClean="0">
                <a:solidFill>
                  <a:srgbClr val="FF0000"/>
                </a:solidFill>
              </a:rPr>
              <a:t>passeg</a:t>
            </a:r>
            <a:r>
              <a:rPr lang="en-US" b="1" baseline="0" dirty="0" smtClean="0">
                <a:solidFill>
                  <a:srgbClr val="FF0000"/>
                </a:solidFill>
              </a:rPr>
              <a:t> &amp; pharynx</a:t>
            </a:r>
            <a:endParaRPr lang="en-US" b="1" dirty="0" smtClean="0">
              <a:solidFill>
                <a:srgbClr val="FF0000"/>
              </a:solidFill>
            </a:endParaRPr>
          </a:p>
          <a:p>
            <a:endParaRPr lang="en-US" b="1" dirty="0" smtClean="0">
              <a:solidFill>
                <a:srgbClr val="FF0000"/>
              </a:solidFill>
            </a:endParaRPr>
          </a:p>
          <a:p>
            <a:r>
              <a:rPr lang="en-US" b="1" dirty="0" smtClean="0">
                <a:solidFill>
                  <a:srgbClr val="FF0000"/>
                </a:solidFill>
              </a:rPr>
              <a:t> lower : consist of larynx to lung </a:t>
            </a:r>
            <a:endParaRPr lang="en-US" dirty="0" smtClean="0"/>
          </a:p>
          <a:p>
            <a:endParaRPr lang="en-US" dirty="0"/>
          </a:p>
        </p:txBody>
      </p:sp>
      <p:sp>
        <p:nvSpPr>
          <p:cNvPr id="4" name="Slide Number Placeholder 3"/>
          <p:cNvSpPr>
            <a:spLocks noGrp="1"/>
          </p:cNvSpPr>
          <p:nvPr>
            <p:ph type="sldNum" sz="quarter" idx="10"/>
          </p:nvPr>
        </p:nvSpPr>
        <p:spPr/>
        <p:txBody>
          <a:bodyPr/>
          <a:lstStyle/>
          <a:p>
            <a:fld id="{61F08B42-59C4-0549-B67B-E55FC80F6056}" type="slidenum">
              <a:rPr lang="en-US" smtClean="0"/>
              <a:t>13</a:t>
            </a:fld>
            <a:endParaRPr lang="en-US"/>
          </a:p>
        </p:txBody>
      </p:sp>
    </p:spTree>
    <p:extLst>
      <p:ext uri="{BB962C8B-B14F-4D97-AF65-F5344CB8AC3E}">
        <p14:creationId xmlns:p14="http://schemas.microsoft.com/office/powerpoint/2010/main" val="25468196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Microflora</a:t>
            </a:r>
            <a:r>
              <a:rPr lang="en-US" dirty="0" smtClean="0"/>
              <a:t> of GIT  </a:t>
            </a:r>
            <a:r>
              <a:rPr lang="en-US" b="0" dirty="0" smtClean="0"/>
              <a:t>-stomach</a:t>
            </a:r>
          </a:p>
          <a:p>
            <a:r>
              <a:rPr lang="en-US" b="0" dirty="0" smtClean="0"/>
              <a:t>                             - </a:t>
            </a:r>
            <a:r>
              <a:rPr lang="en-GB" b="0" dirty="0" smtClean="0">
                <a:solidFill>
                  <a:srgbClr val="00B050"/>
                </a:solidFill>
              </a:rPr>
              <a:t>Small intestine</a:t>
            </a:r>
          </a:p>
          <a:p>
            <a:r>
              <a:rPr lang="en-GB" b="0" dirty="0" smtClean="0">
                <a:solidFill>
                  <a:srgbClr val="00B050"/>
                </a:solidFill>
              </a:rPr>
              <a:t>                             - Large intestine</a:t>
            </a:r>
            <a:endParaRPr lang="en-US" b="0" dirty="0"/>
          </a:p>
        </p:txBody>
      </p:sp>
      <p:sp>
        <p:nvSpPr>
          <p:cNvPr id="4" name="Slide Number Placeholder 3"/>
          <p:cNvSpPr>
            <a:spLocks noGrp="1"/>
          </p:cNvSpPr>
          <p:nvPr>
            <p:ph type="sldNum" sz="quarter" idx="10"/>
          </p:nvPr>
        </p:nvSpPr>
        <p:spPr/>
        <p:txBody>
          <a:bodyPr/>
          <a:lstStyle/>
          <a:p>
            <a:fld id="{61F08B42-59C4-0549-B67B-E55FC80F6056}" type="slidenum">
              <a:rPr lang="en-US" smtClean="0"/>
              <a:t>15</a:t>
            </a:fld>
            <a:endParaRPr lang="en-US"/>
          </a:p>
        </p:txBody>
      </p:sp>
    </p:spTree>
    <p:extLst>
      <p:ext uri="{BB962C8B-B14F-4D97-AF65-F5344CB8AC3E}">
        <p14:creationId xmlns:p14="http://schemas.microsoft.com/office/powerpoint/2010/main" val="16263065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indent="-171450" algn="l" defTabSz="457200" rtl="0" eaLnBrk="1" fontAlgn="auto" latinLnBrk="0" hangingPunct="1">
              <a:lnSpc>
                <a:spcPct val="100000"/>
              </a:lnSpc>
              <a:spcBef>
                <a:spcPts val="0"/>
              </a:spcBef>
              <a:spcAft>
                <a:spcPts val="0"/>
              </a:spcAft>
              <a:buClrTx/>
              <a:buSzTx/>
              <a:buFont typeface="Arial"/>
              <a:buChar char="•"/>
              <a:tabLst/>
              <a:defRPr/>
            </a:pPr>
            <a:r>
              <a:rPr lang="en-US" dirty="0" smtClean="0"/>
              <a:t>The organism do not invade the bladder because</a:t>
            </a:r>
            <a:r>
              <a:rPr lang="en-US" baseline="0" dirty="0" smtClean="0"/>
              <a:t> the urethra is periodically flushed by acidic </a:t>
            </a:r>
            <a:r>
              <a:rPr lang="en-US" b="1" baseline="0" dirty="0" smtClean="0"/>
              <a:t>URINE</a:t>
            </a:r>
          </a:p>
          <a:p>
            <a:endParaRPr lang="en-US" dirty="0"/>
          </a:p>
        </p:txBody>
      </p:sp>
      <p:sp>
        <p:nvSpPr>
          <p:cNvPr id="4" name="Slide Number Placeholder 3"/>
          <p:cNvSpPr>
            <a:spLocks noGrp="1"/>
          </p:cNvSpPr>
          <p:nvPr>
            <p:ph type="sldNum" sz="quarter" idx="10"/>
          </p:nvPr>
        </p:nvSpPr>
        <p:spPr/>
        <p:txBody>
          <a:bodyPr/>
          <a:lstStyle/>
          <a:p>
            <a:fld id="{61F08B42-59C4-0549-B67B-E55FC80F6056}" type="slidenum">
              <a:rPr lang="en-US" smtClean="0"/>
              <a:t>17</a:t>
            </a:fld>
            <a:endParaRPr lang="en-US"/>
          </a:p>
        </p:txBody>
      </p:sp>
    </p:spTree>
    <p:extLst>
      <p:ext uri="{BB962C8B-B14F-4D97-AF65-F5344CB8AC3E}">
        <p14:creationId xmlns:p14="http://schemas.microsoft.com/office/powerpoint/2010/main" val="19312586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Wingdings" charset="2"/>
              <a:buChar char="u"/>
            </a:pPr>
            <a:r>
              <a:rPr lang="en-US" dirty="0" smtClean="0"/>
              <a:t>We will talk</a:t>
            </a:r>
            <a:r>
              <a:rPr lang="en-US" baseline="0" dirty="0" smtClean="0"/>
              <a:t> about the </a:t>
            </a:r>
            <a:r>
              <a:rPr lang="en-US" baseline="0" dirty="0" err="1" smtClean="0"/>
              <a:t>benificial</a:t>
            </a:r>
            <a:r>
              <a:rPr lang="en-US" baseline="0" dirty="0" smtClean="0"/>
              <a:t> and </a:t>
            </a:r>
            <a:r>
              <a:rPr lang="en-US" baseline="0" dirty="0" err="1" smtClean="0"/>
              <a:t>harmfull</a:t>
            </a:r>
            <a:r>
              <a:rPr lang="en-US" baseline="0" dirty="0" smtClean="0"/>
              <a:t> effect of normal flora</a:t>
            </a:r>
          </a:p>
          <a:p>
            <a:pPr marL="171450" indent="-171450">
              <a:buFont typeface="Wingdings" charset="2"/>
              <a:buChar char="u"/>
            </a:pPr>
            <a:endParaRPr lang="en-US" baseline="0" dirty="0" smtClean="0"/>
          </a:p>
          <a:p>
            <a:pPr marL="171450" indent="-171450">
              <a:buFont typeface="Wingdings" charset="2"/>
              <a:buChar char="u"/>
            </a:pPr>
            <a:r>
              <a:rPr lang="en-US" baseline="0" dirty="0" smtClean="0"/>
              <a:t>Relation ship between </a:t>
            </a:r>
            <a:r>
              <a:rPr lang="en-US" baseline="0" dirty="0" err="1" smtClean="0"/>
              <a:t>microorganiam</a:t>
            </a:r>
            <a:endParaRPr lang="en-US" baseline="0" dirty="0" smtClean="0"/>
          </a:p>
          <a:p>
            <a:pPr marL="171450" indent="-171450">
              <a:buFont typeface="Wingdings" charset="2"/>
              <a:buChar char="u"/>
            </a:pPr>
            <a:endParaRPr lang="en-US" baseline="0" dirty="0" smtClean="0"/>
          </a:p>
          <a:p>
            <a:pPr marL="171450" indent="-171450">
              <a:buFont typeface="Wingdings" charset="2"/>
              <a:buChar char="u"/>
            </a:pPr>
            <a:endParaRPr lang="en-US" baseline="0" dirty="0" smtClean="0"/>
          </a:p>
          <a:p>
            <a:pPr marL="0" indent="0">
              <a:buFont typeface="Wingdings" charset="2"/>
              <a:buNone/>
            </a:pPr>
            <a:r>
              <a:rPr lang="en-US" baseline="0" dirty="0" err="1" smtClean="0"/>
              <a:t>Microflora</a:t>
            </a:r>
            <a:r>
              <a:rPr lang="en-US" baseline="0" dirty="0" smtClean="0"/>
              <a:t> of humans : skin , eye , ear , GIT </a:t>
            </a:r>
            <a:endParaRPr lang="en-US" dirty="0" smtClean="0"/>
          </a:p>
          <a:p>
            <a:endParaRPr lang="en-US" dirty="0"/>
          </a:p>
        </p:txBody>
      </p:sp>
      <p:sp>
        <p:nvSpPr>
          <p:cNvPr id="4" name="Slide Number Placeholder 3"/>
          <p:cNvSpPr>
            <a:spLocks noGrp="1"/>
          </p:cNvSpPr>
          <p:nvPr>
            <p:ph type="sldNum" sz="quarter" idx="10"/>
          </p:nvPr>
        </p:nvSpPr>
        <p:spPr/>
        <p:txBody>
          <a:bodyPr/>
          <a:lstStyle/>
          <a:p>
            <a:fld id="{61F08B42-59C4-0549-B67B-E55FC80F6056}" type="slidenum">
              <a:rPr lang="en-US" smtClean="0"/>
              <a:t>19</a:t>
            </a:fld>
            <a:endParaRPr lang="en-US"/>
          </a:p>
        </p:txBody>
      </p:sp>
    </p:spTree>
    <p:extLst>
      <p:ext uri="{BB962C8B-B14F-4D97-AF65-F5344CB8AC3E}">
        <p14:creationId xmlns:p14="http://schemas.microsoft.com/office/powerpoint/2010/main" val="34857761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x-none"/>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x-none"/>
          </a:p>
        </p:txBody>
      </p:sp>
      <p:sp>
        <p:nvSpPr>
          <p:cNvPr id="4" name="Date Placeholder 3"/>
          <p:cNvSpPr>
            <a:spLocks noGrp="1"/>
          </p:cNvSpPr>
          <p:nvPr>
            <p:ph type="dt" sz="half" idx="10"/>
          </p:nvPr>
        </p:nvSpPr>
        <p:spPr/>
        <p:txBody>
          <a:bodyPr/>
          <a:lstStyle/>
          <a:p>
            <a:fld id="{383B735F-DAAA-4F7F-8A7E-411481FFDB14}" type="datetimeFigureOut">
              <a:rPr lang="x-none" smtClean="0"/>
              <a:pPr/>
              <a:t>10/18/2015</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117A265F-E6FC-42B5-8B26-A6C5858E1E4D}" type="slidenum">
              <a:rPr lang="x-none" smtClean="0"/>
              <a:pPr/>
              <a:t>‹#›</a:t>
            </a:fld>
            <a:endParaRPr lang="x-non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x-non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x-none"/>
          </a:p>
        </p:txBody>
      </p:sp>
      <p:sp>
        <p:nvSpPr>
          <p:cNvPr id="4" name="Date Placeholder 3"/>
          <p:cNvSpPr>
            <a:spLocks noGrp="1"/>
          </p:cNvSpPr>
          <p:nvPr>
            <p:ph type="dt" sz="half" idx="10"/>
          </p:nvPr>
        </p:nvSpPr>
        <p:spPr/>
        <p:txBody>
          <a:bodyPr/>
          <a:lstStyle/>
          <a:p>
            <a:fld id="{383B735F-DAAA-4F7F-8A7E-411481FFDB14}" type="datetimeFigureOut">
              <a:rPr lang="x-none" smtClean="0"/>
              <a:pPr/>
              <a:t>10/18/2015</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117A265F-E6FC-42B5-8B26-A6C5858E1E4D}" type="slidenum">
              <a:rPr lang="x-none" smtClean="0"/>
              <a:pPr/>
              <a:t>‹#›</a:t>
            </a:fld>
            <a:endParaRPr lang="x-non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x-none"/>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x-none"/>
          </a:p>
        </p:txBody>
      </p:sp>
      <p:sp>
        <p:nvSpPr>
          <p:cNvPr id="4" name="Date Placeholder 3"/>
          <p:cNvSpPr>
            <a:spLocks noGrp="1"/>
          </p:cNvSpPr>
          <p:nvPr>
            <p:ph type="dt" sz="half" idx="10"/>
          </p:nvPr>
        </p:nvSpPr>
        <p:spPr/>
        <p:txBody>
          <a:bodyPr/>
          <a:lstStyle/>
          <a:p>
            <a:fld id="{383B735F-DAAA-4F7F-8A7E-411481FFDB14}" type="datetimeFigureOut">
              <a:rPr lang="x-none" smtClean="0"/>
              <a:pPr/>
              <a:t>10/18/2015</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117A265F-E6FC-42B5-8B26-A6C5858E1E4D}" type="slidenum">
              <a:rPr lang="x-none" smtClean="0"/>
              <a:pPr/>
              <a:t>‹#›</a:t>
            </a:fld>
            <a:endParaRPr lang="x-non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x-non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x-none"/>
          </a:p>
        </p:txBody>
      </p:sp>
      <p:sp>
        <p:nvSpPr>
          <p:cNvPr id="4" name="Date Placeholder 3"/>
          <p:cNvSpPr>
            <a:spLocks noGrp="1"/>
          </p:cNvSpPr>
          <p:nvPr>
            <p:ph type="dt" sz="half" idx="10"/>
          </p:nvPr>
        </p:nvSpPr>
        <p:spPr/>
        <p:txBody>
          <a:bodyPr/>
          <a:lstStyle/>
          <a:p>
            <a:fld id="{383B735F-DAAA-4F7F-8A7E-411481FFDB14}" type="datetimeFigureOut">
              <a:rPr lang="x-none" smtClean="0"/>
              <a:pPr/>
              <a:t>10/18/2015</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117A265F-E6FC-42B5-8B26-A6C5858E1E4D}" type="slidenum">
              <a:rPr lang="x-none" smtClean="0"/>
              <a:pPr/>
              <a:t>‹#›</a:t>
            </a:fld>
            <a:endParaRPr lang="x-non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x-non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83B735F-DAAA-4F7F-8A7E-411481FFDB14}" type="datetimeFigureOut">
              <a:rPr lang="x-none" smtClean="0"/>
              <a:pPr/>
              <a:t>10/18/2015</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117A265F-E6FC-42B5-8B26-A6C5858E1E4D}" type="slidenum">
              <a:rPr lang="x-none" smtClean="0"/>
              <a:pPr/>
              <a:t>‹#›</a:t>
            </a:fld>
            <a:endParaRPr lang="x-non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x-none"/>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x-none"/>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x-none"/>
          </a:p>
        </p:txBody>
      </p:sp>
      <p:sp>
        <p:nvSpPr>
          <p:cNvPr id="5" name="Date Placeholder 4"/>
          <p:cNvSpPr>
            <a:spLocks noGrp="1"/>
          </p:cNvSpPr>
          <p:nvPr>
            <p:ph type="dt" sz="half" idx="10"/>
          </p:nvPr>
        </p:nvSpPr>
        <p:spPr/>
        <p:txBody>
          <a:bodyPr/>
          <a:lstStyle/>
          <a:p>
            <a:fld id="{383B735F-DAAA-4F7F-8A7E-411481FFDB14}" type="datetimeFigureOut">
              <a:rPr lang="x-none" smtClean="0"/>
              <a:pPr/>
              <a:t>10/18/2015</a:t>
            </a:fld>
            <a:endParaRPr lang="x-none"/>
          </a:p>
        </p:txBody>
      </p:sp>
      <p:sp>
        <p:nvSpPr>
          <p:cNvPr id="6" name="Footer Placeholder 5"/>
          <p:cNvSpPr>
            <a:spLocks noGrp="1"/>
          </p:cNvSpPr>
          <p:nvPr>
            <p:ph type="ftr" sz="quarter" idx="11"/>
          </p:nvPr>
        </p:nvSpPr>
        <p:spPr/>
        <p:txBody>
          <a:bodyPr/>
          <a:lstStyle/>
          <a:p>
            <a:endParaRPr lang="x-none"/>
          </a:p>
        </p:txBody>
      </p:sp>
      <p:sp>
        <p:nvSpPr>
          <p:cNvPr id="7" name="Slide Number Placeholder 6"/>
          <p:cNvSpPr>
            <a:spLocks noGrp="1"/>
          </p:cNvSpPr>
          <p:nvPr>
            <p:ph type="sldNum" sz="quarter" idx="12"/>
          </p:nvPr>
        </p:nvSpPr>
        <p:spPr/>
        <p:txBody>
          <a:bodyPr/>
          <a:lstStyle/>
          <a:p>
            <a:fld id="{117A265F-E6FC-42B5-8B26-A6C5858E1E4D}" type="slidenum">
              <a:rPr lang="x-none" smtClean="0"/>
              <a:pPr/>
              <a:t>‹#›</a:t>
            </a:fld>
            <a:endParaRPr lang="x-non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x-non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x-non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x-none"/>
          </a:p>
        </p:txBody>
      </p:sp>
      <p:sp>
        <p:nvSpPr>
          <p:cNvPr id="7" name="Date Placeholder 6"/>
          <p:cNvSpPr>
            <a:spLocks noGrp="1"/>
          </p:cNvSpPr>
          <p:nvPr>
            <p:ph type="dt" sz="half" idx="10"/>
          </p:nvPr>
        </p:nvSpPr>
        <p:spPr/>
        <p:txBody>
          <a:bodyPr/>
          <a:lstStyle/>
          <a:p>
            <a:fld id="{383B735F-DAAA-4F7F-8A7E-411481FFDB14}" type="datetimeFigureOut">
              <a:rPr lang="x-none" smtClean="0"/>
              <a:pPr/>
              <a:t>10/18/2015</a:t>
            </a:fld>
            <a:endParaRPr lang="x-none"/>
          </a:p>
        </p:txBody>
      </p:sp>
      <p:sp>
        <p:nvSpPr>
          <p:cNvPr id="8" name="Footer Placeholder 7"/>
          <p:cNvSpPr>
            <a:spLocks noGrp="1"/>
          </p:cNvSpPr>
          <p:nvPr>
            <p:ph type="ftr" sz="quarter" idx="11"/>
          </p:nvPr>
        </p:nvSpPr>
        <p:spPr/>
        <p:txBody>
          <a:bodyPr/>
          <a:lstStyle/>
          <a:p>
            <a:endParaRPr lang="x-none"/>
          </a:p>
        </p:txBody>
      </p:sp>
      <p:sp>
        <p:nvSpPr>
          <p:cNvPr id="9" name="Slide Number Placeholder 8"/>
          <p:cNvSpPr>
            <a:spLocks noGrp="1"/>
          </p:cNvSpPr>
          <p:nvPr>
            <p:ph type="sldNum" sz="quarter" idx="12"/>
          </p:nvPr>
        </p:nvSpPr>
        <p:spPr/>
        <p:txBody>
          <a:bodyPr/>
          <a:lstStyle/>
          <a:p>
            <a:fld id="{117A265F-E6FC-42B5-8B26-A6C5858E1E4D}" type="slidenum">
              <a:rPr lang="x-none" smtClean="0"/>
              <a:pPr/>
              <a:t>‹#›</a:t>
            </a:fld>
            <a:endParaRPr lang="x-non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x-none"/>
          </a:p>
        </p:txBody>
      </p:sp>
      <p:sp>
        <p:nvSpPr>
          <p:cNvPr id="3" name="Date Placeholder 2"/>
          <p:cNvSpPr>
            <a:spLocks noGrp="1"/>
          </p:cNvSpPr>
          <p:nvPr>
            <p:ph type="dt" sz="half" idx="10"/>
          </p:nvPr>
        </p:nvSpPr>
        <p:spPr/>
        <p:txBody>
          <a:bodyPr/>
          <a:lstStyle/>
          <a:p>
            <a:fld id="{383B735F-DAAA-4F7F-8A7E-411481FFDB14}" type="datetimeFigureOut">
              <a:rPr lang="x-none" smtClean="0"/>
              <a:pPr/>
              <a:t>10/18/2015</a:t>
            </a:fld>
            <a:endParaRPr lang="x-none"/>
          </a:p>
        </p:txBody>
      </p:sp>
      <p:sp>
        <p:nvSpPr>
          <p:cNvPr id="4" name="Footer Placeholder 3"/>
          <p:cNvSpPr>
            <a:spLocks noGrp="1"/>
          </p:cNvSpPr>
          <p:nvPr>
            <p:ph type="ftr" sz="quarter" idx="11"/>
          </p:nvPr>
        </p:nvSpPr>
        <p:spPr/>
        <p:txBody>
          <a:bodyPr/>
          <a:lstStyle/>
          <a:p>
            <a:endParaRPr lang="x-none"/>
          </a:p>
        </p:txBody>
      </p:sp>
      <p:sp>
        <p:nvSpPr>
          <p:cNvPr id="5" name="Slide Number Placeholder 4"/>
          <p:cNvSpPr>
            <a:spLocks noGrp="1"/>
          </p:cNvSpPr>
          <p:nvPr>
            <p:ph type="sldNum" sz="quarter" idx="12"/>
          </p:nvPr>
        </p:nvSpPr>
        <p:spPr/>
        <p:txBody>
          <a:bodyPr/>
          <a:lstStyle/>
          <a:p>
            <a:fld id="{117A265F-E6FC-42B5-8B26-A6C5858E1E4D}" type="slidenum">
              <a:rPr lang="x-none" smtClean="0"/>
              <a:pPr/>
              <a:t>‹#›</a:t>
            </a:fld>
            <a:endParaRPr lang="x-non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83B735F-DAAA-4F7F-8A7E-411481FFDB14}" type="datetimeFigureOut">
              <a:rPr lang="x-none" smtClean="0"/>
              <a:pPr/>
              <a:t>10/18/2015</a:t>
            </a:fld>
            <a:endParaRPr lang="x-none"/>
          </a:p>
        </p:txBody>
      </p:sp>
      <p:sp>
        <p:nvSpPr>
          <p:cNvPr id="3" name="Footer Placeholder 2"/>
          <p:cNvSpPr>
            <a:spLocks noGrp="1"/>
          </p:cNvSpPr>
          <p:nvPr>
            <p:ph type="ftr" sz="quarter" idx="11"/>
          </p:nvPr>
        </p:nvSpPr>
        <p:spPr/>
        <p:txBody>
          <a:bodyPr/>
          <a:lstStyle/>
          <a:p>
            <a:endParaRPr lang="x-none"/>
          </a:p>
        </p:txBody>
      </p:sp>
      <p:sp>
        <p:nvSpPr>
          <p:cNvPr id="4" name="Slide Number Placeholder 3"/>
          <p:cNvSpPr>
            <a:spLocks noGrp="1"/>
          </p:cNvSpPr>
          <p:nvPr>
            <p:ph type="sldNum" sz="quarter" idx="12"/>
          </p:nvPr>
        </p:nvSpPr>
        <p:spPr/>
        <p:txBody>
          <a:bodyPr/>
          <a:lstStyle/>
          <a:p>
            <a:fld id="{117A265F-E6FC-42B5-8B26-A6C5858E1E4D}" type="slidenum">
              <a:rPr lang="x-none" smtClean="0"/>
              <a:pPr/>
              <a:t>‹#›</a:t>
            </a:fld>
            <a:endParaRPr lang="x-non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x-non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x-non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83B735F-DAAA-4F7F-8A7E-411481FFDB14}" type="datetimeFigureOut">
              <a:rPr lang="x-none" smtClean="0"/>
              <a:pPr/>
              <a:t>10/18/2015</a:t>
            </a:fld>
            <a:endParaRPr lang="x-none"/>
          </a:p>
        </p:txBody>
      </p:sp>
      <p:sp>
        <p:nvSpPr>
          <p:cNvPr id="6" name="Footer Placeholder 5"/>
          <p:cNvSpPr>
            <a:spLocks noGrp="1"/>
          </p:cNvSpPr>
          <p:nvPr>
            <p:ph type="ftr" sz="quarter" idx="11"/>
          </p:nvPr>
        </p:nvSpPr>
        <p:spPr/>
        <p:txBody>
          <a:bodyPr/>
          <a:lstStyle/>
          <a:p>
            <a:endParaRPr lang="x-none"/>
          </a:p>
        </p:txBody>
      </p:sp>
      <p:sp>
        <p:nvSpPr>
          <p:cNvPr id="7" name="Slide Number Placeholder 6"/>
          <p:cNvSpPr>
            <a:spLocks noGrp="1"/>
          </p:cNvSpPr>
          <p:nvPr>
            <p:ph type="sldNum" sz="quarter" idx="12"/>
          </p:nvPr>
        </p:nvSpPr>
        <p:spPr/>
        <p:txBody>
          <a:bodyPr/>
          <a:lstStyle/>
          <a:p>
            <a:fld id="{117A265F-E6FC-42B5-8B26-A6C5858E1E4D}" type="slidenum">
              <a:rPr lang="x-none" smtClean="0"/>
              <a:pPr/>
              <a:t>‹#›</a:t>
            </a:fld>
            <a:endParaRPr lang="x-non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x-non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x-none"/>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83B735F-DAAA-4F7F-8A7E-411481FFDB14}" type="datetimeFigureOut">
              <a:rPr lang="x-none" smtClean="0"/>
              <a:pPr/>
              <a:t>10/18/2015</a:t>
            </a:fld>
            <a:endParaRPr lang="x-none"/>
          </a:p>
        </p:txBody>
      </p:sp>
      <p:sp>
        <p:nvSpPr>
          <p:cNvPr id="6" name="Footer Placeholder 5"/>
          <p:cNvSpPr>
            <a:spLocks noGrp="1"/>
          </p:cNvSpPr>
          <p:nvPr>
            <p:ph type="ftr" sz="quarter" idx="11"/>
          </p:nvPr>
        </p:nvSpPr>
        <p:spPr/>
        <p:txBody>
          <a:bodyPr/>
          <a:lstStyle/>
          <a:p>
            <a:endParaRPr lang="x-none"/>
          </a:p>
        </p:txBody>
      </p:sp>
      <p:sp>
        <p:nvSpPr>
          <p:cNvPr id="7" name="Slide Number Placeholder 6"/>
          <p:cNvSpPr>
            <a:spLocks noGrp="1"/>
          </p:cNvSpPr>
          <p:nvPr>
            <p:ph type="sldNum" sz="quarter" idx="12"/>
          </p:nvPr>
        </p:nvSpPr>
        <p:spPr/>
        <p:txBody>
          <a:bodyPr/>
          <a:lstStyle/>
          <a:p>
            <a:fld id="{117A265F-E6FC-42B5-8B26-A6C5858E1E4D}" type="slidenum">
              <a:rPr lang="x-none" smtClean="0"/>
              <a:pPr/>
              <a:t>‹#›</a:t>
            </a:fld>
            <a:endParaRPr lang="x-non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x-none"/>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x-none"/>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383B735F-DAAA-4F7F-8A7E-411481FFDB14}" type="datetimeFigureOut">
              <a:rPr lang="x-none" smtClean="0"/>
              <a:pPr/>
              <a:t>10/18/2015</a:t>
            </a:fld>
            <a:endParaRPr lang="x-none"/>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x-none"/>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117A265F-E6FC-42B5-8B26-A6C5858E1E4D}" type="slidenum">
              <a:rPr lang="x-none" smtClean="0"/>
              <a:pPr/>
              <a:t>‹#›</a:t>
            </a:fld>
            <a:endParaRPr lang="x-non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x-none"/>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pPr rtl="0"/>
            <a:r>
              <a:rPr lang="en-US" sz="6600" b="1" dirty="0" smtClean="0">
                <a:solidFill>
                  <a:srgbClr val="FF0000"/>
                </a:solidFill>
              </a:rPr>
              <a:t>Normal Flora</a:t>
            </a:r>
            <a:endParaRPr lang="x-none" sz="6600" b="1" dirty="0">
              <a:solidFill>
                <a:srgbClr val="FF0000"/>
              </a:solidFill>
            </a:endParaRPr>
          </a:p>
        </p:txBody>
      </p:sp>
      <p:sp>
        <p:nvSpPr>
          <p:cNvPr id="3" name="Subtitle 2"/>
          <p:cNvSpPr>
            <a:spLocks noGrp="1"/>
          </p:cNvSpPr>
          <p:nvPr>
            <p:ph type="subTitle" idx="1"/>
          </p:nvPr>
        </p:nvSpPr>
        <p:spPr/>
        <p:txBody>
          <a:bodyPr/>
          <a:lstStyle/>
          <a:p>
            <a:pPr rtl="0"/>
            <a:r>
              <a:rPr lang="en-US" b="1" dirty="0" smtClean="0">
                <a:solidFill>
                  <a:srgbClr val="0070C0"/>
                </a:solidFill>
              </a:rPr>
              <a:t>CLS 212: Medical Microbiology</a:t>
            </a:r>
          </a:p>
          <a:p>
            <a:pPr rtl="0"/>
            <a:endParaRPr lang="en-US" b="1" dirty="0" smtClean="0">
              <a:solidFill>
                <a:srgbClr val="0070C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HCWs</a:t>
            </a:r>
            <a:endParaRPr lang="en-US" dirty="0"/>
          </a:p>
        </p:txBody>
      </p:sp>
      <p:sp>
        <p:nvSpPr>
          <p:cNvPr id="3" name="Content Placeholder 2"/>
          <p:cNvSpPr>
            <a:spLocks noGrp="1"/>
          </p:cNvSpPr>
          <p:nvPr>
            <p:ph idx="1"/>
          </p:nvPr>
        </p:nvSpPr>
        <p:spPr>
          <a:xfrm>
            <a:off x="184727" y="1600200"/>
            <a:ext cx="8959273" cy="4876800"/>
          </a:xfrm>
        </p:spPr>
        <p:txBody>
          <a:bodyPr>
            <a:normAutofit/>
          </a:bodyPr>
          <a:lstStyle/>
          <a:p>
            <a:pPr algn="l">
              <a:lnSpc>
                <a:spcPct val="150000"/>
              </a:lnSpc>
            </a:pPr>
            <a:r>
              <a:rPr lang="en-US" sz="2800" b="1" dirty="0" smtClean="0">
                <a:solidFill>
                  <a:srgbClr val="0000FF"/>
                </a:solidFill>
              </a:rPr>
              <a:t>HCWs</a:t>
            </a:r>
            <a:r>
              <a:rPr lang="en-US" sz="2800" dirty="0" smtClean="0"/>
              <a:t> must be particularly carful to keep there skin and clothing free of transient microbes as possible to prevent personal infections and to avoid transferring pathogen to patient </a:t>
            </a:r>
            <a:endParaRPr lang="en-US" sz="2800" dirty="0"/>
          </a:p>
        </p:txBody>
      </p:sp>
    </p:spTree>
    <p:extLst>
      <p:ext uri="{BB962C8B-B14F-4D97-AF65-F5344CB8AC3E}">
        <p14:creationId xmlns:p14="http://schemas.microsoft.com/office/powerpoint/2010/main" val="32812522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30" y="260648"/>
            <a:ext cx="8229600" cy="939784"/>
          </a:xfrm>
        </p:spPr>
        <p:txBody>
          <a:bodyPr/>
          <a:lstStyle/>
          <a:p>
            <a:pPr algn="l" rtl="0"/>
            <a:r>
              <a:rPr lang="en-GB" b="1" dirty="0" err="1" smtClean="0">
                <a:solidFill>
                  <a:srgbClr val="FF0000"/>
                </a:solidFill>
              </a:rPr>
              <a:t>Microflora</a:t>
            </a:r>
            <a:r>
              <a:rPr lang="en-GB" b="1" dirty="0" smtClean="0">
                <a:solidFill>
                  <a:srgbClr val="FF0000"/>
                </a:solidFill>
              </a:rPr>
              <a:t> of the  EYES</a:t>
            </a:r>
            <a:endParaRPr lang="x-none" b="1" dirty="0">
              <a:solidFill>
                <a:srgbClr val="FF0000"/>
              </a:solidFill>
            </a:endParaRPr>
          </a:p>
        </p:txBody>
      </p:sp>
      <p:sp>
        <p:nvSpPr>
          <p:cNvPr id="3" name="Content Placeholder 2"/>
          <p:cNvSpPr>
            <a:spLocks noGrp="1"/>
          </p:cNvSpPr>
          <p:nvPr>
            <p:ph idx="1"/>
          </p:nvPr>
        </p:nvSpPr>
        <p:spPr>
          <a:xfrm>
            <a:off x="214282" y="1285860"/>
            <a:ext cx="8472518" cy="5023460"/>
          </a:xfrm>
        </p:spPr>
        <p:txBody>
          <a:bodyPr>
            <a:normAutofit lnSpcReduction="10000"/>
          </a:bodyPr>
          <a:lstStyle/>
          <a:p>
            <a:pPr algn="l" rtl="0"/>
            <a:r>
              <a:rPr lang="en-GB" sz="2800" dirty="0" smtClean="0"/>
              <a:t>The conjunctiva of the eye has </a:t>
            </a:r>
          </a:p>
          <a:p>
            <a:pPr algn="l" rtl="0">
              <a:buNone/>
            </a:pPr>
            <a:r>
              <a:rPr lang="en-GB" sz="2800" dirty="0" smtClean="0"/>
              <a:t>primarily </a:t>
            </a:r>
            <a:r>
              <a:rPr lang="en-GB" sz="2800" i="1" dirty="0" smtClean="0"/>
              <a:t>S. </a:t>
            </a:r>
            <a:r>
              <a:rPr lang="en-GB" sz="2800" i="1" dirty="0" err="1" smtClean="0"/>
              <a:t>epidermidis</a:t>
            </a:r>
            <a:r>
              <a:rPr lang="en-GB" sz="2800" dirty="0" smtClean="0"/>
              <a:t>, followed </a:t>
            </a:r>
          </a:p>
          <a:p>
            <a:pPr algn="l" rtl="0">
              <a:buNone/>
            </a:pPr>
            <a:r>
              <a:rPr lang="en-GB" sz="2800" dirty="0" smtClean="0"/>
              <a:t>by </a:t>
            </a:r>
            <a:r>
              <a:rPr lang="en-GB" sz="2800" i="1" dirty="0" smtClean="0"/>
              <a:t>S. </a:t>
            </a:r>
            <a:r>
              <a:rPr lang="en-GB" sz="2800" i="1" dirty="0" err="1" smtClean="0"/>
              <a:t>aureus</a:t>
            </a:r>
            <a:r>
              <a:rPr lang="en-GB" sz="2800" dirty="0" smtClean="0"/>
              <a:t>, </a:t>
            </a:r>
            <a:r>
              <a:rPr lang="en-GB" sz="2800" i="1" dirty="0" smtClean="0"/>
              <a:t>C. </a:t>
            </a:r>
            <a:r>
              <a:rPr lang="en-GB" sz="2800" i="1" dirty="0" err="1"/>
              <a:t>d</a:t>
            </a:r>
            <a:r>
              <a:rPr lang="en-GB" sz="2800" i="1" dirty="0" err="1" smtClean="0"/>
              <a:t>iphtheroids</a:t>
            </a:r>
            <a:r>
              <a:rPr lang="en-GB" sz="2800" dirty="0" smtClean="0"/>
              <a:t>, and</a:t>
            </a:r>
          </a:p>
          <a:p>
            <a:pPr algn="l" rtl="0">
              <a:buNone/>
            </a:pPr>
            <a:r>
              <a:rPr lang="en-GB" sz="2800" dirty="0" smtClean="0"/>
              <a:t> </a:t>
            </a:r>
            <a:r>
              <a:rPr lang="en-GB" sz="2800" i="1" dirty="0" smtClean="0"/>
              <a:t>S. </a:t>
            </a:r>
            <a:r>
              <a:rPr lang="en-GB" sz="2800" i="1" dirty="0" err="1" smtClean="0"/>
              <a:t>pneumoniae</a:t>
            </a:r>
            <a:r>
              <a:rPr lang="en-GB" sz="2800" dirty="0" smtClean="0"/>
              <a:t>.</a:t>
            </a:r>
          </a:p>
          <a:p>
            <a:pPr algn="l" rtl="0"/>
            <a:endParaRPr lang="en-GB" sz="2800" dirty="0"/>
          </a:p>
          <a:p>
            <a:pPr algn="l" rtl="0"/>
            <a:r>
              <a:rPr lang="en-GB" sz="2800" dirty="0" smtClean="0"/>
              <a:t>Some skin normal flora are also present but at fewer amounts.</a:t>
            </a:r>
          </a:p>
          <a:p>
            <a:pPr algn="l" rtl="0"/>
            <a:endParaRPr lang="en-GB" sz="2800" dirty="0" smtClean="0"/>
          </a:p>
          <a:p>
            <a:pPr algn="l" rtl="0"/>
            <a:r>
              <a:rPr lang="en-GB" sz="2800" dirty="0" smtClean="0"/>
              <a:t>Tears (</a:t>
            </a:r>
            <a:r>
              <a:rPr lang="en-GB" sz="2800" dirty="0" err="1" smtClean="0"/>
              <a:t>Lysozyme</a:t>
            </a:r>
            <a:r>
              <a:rPr lang="en-GB" sz="2800" dirty="0" smtClean="0"/>
              <a:t> enzyme), mucus, and oil will protect the conjunctiva of the eye from colonization by more bacteria.</a:t>
            </a:r>
            <a:endParaRPr lang="x-none" sz="2800" dirty="0" smtClean="0"/>
          </a:p>
          <a:p>
            <a:pPr algn="l" rtl="0"/>
            <a:endParaRPr lang="en-GB" sz="2800" dirty="0"/>
          </a:p>
        </p:txBody>
      </p:sp>
      <p:pic>
        <p:nvPicPr>
          <p:cNvPr id="4" name="Picture 3" descr="eye.jpg"/>
          <p:cNvPicPr>
            <a:picLocks noChangeAspect="1"/>
          </p:cNvPicPr>
          <p:nvPr/>
        </p:nvPicPr>
        <p:blipFill>
          <a:blip r:embed="rId2" cstate="print"/>
          <a:stretch>
            <a:fillRect/>
          </a:stretch>
        </p:blipFill>
        <p:spPr>
          <a:xfrm>
            <a:off x="5540317" y="548680"/>
            <a:ext cx="3593909" cy="3033258"/>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GB" b="1" dirty="0" err="1" smtClean="0">
                <a:solidFill>
                  <a:srgbClr val="FF0000"/>
                </a:solidFill>
              </a:rPr>
              <a:t>Microflora</a:t>
            </a:r>
            <a:r>
              <a:rPr lang="en-GB" b="1" dirty="0" smtClean="0">
                <a:solidFill>
                  <a:srgbClr val="FF0000"/>
                </a:solidFill>
              </a:rPr>
              <a:t> of the EARS</a:t>
            </a:r>
            <a:endParaRPr lang="en-US" dirty="0"/>
          </a:p>
        </p:txBody>
      </p:sp>
      <p:sp>
        <p:nvSpPr>
          <p:cNvPr id="3" name="Content Placeholder 2"/>
          <p:cNvSpPr>
            <a:spLocks noGrp="1"/>
          </p:cNvSpPr>
          <p:nvPr>
            <p:ph idx="1"/>
          </p:nvPr>
        </p:nvSpPr>
        <p:spPr>
          <a:xfrm>
            <a:off x="0" y="1268760"/>
            <a:ext cx="4427984" cy="5328592"/>
          </a:xfrm>
        </p:spPr>
        <p:txBody>
          <a:bodyPr>
            <a:normAutofit fontScale="85000" lnSpcReduction="10000"/>
          </a:bodyPr>
          <a:lstStyle/>
          <a:p>
            <a:pPr algn="l" rtl="0"/>
            <a:r>
              <a:rPr lang="en-US" b="1" dirty="0" smtClean="0">
                <a:solidFill>
                  <a:srgbClr val="0000FF"/>
                </a:solidFill>
              </a:rPr>
              <a:t>The middle ear and inner ear:</a:t>
            </a:r>
            <a:r>
              <a:rPr lang="en-US" dirty="0" smtClean="0"/>
              <a:t> are usually sterile.</a:t>
            </a:r>
          </a:p>
          <a:p>
            <a:pPr algn="l" rtl="0"/>
            <a:endParaRPr lang="en-US" dirty="0" smtClean="0"/>
          </a:p>
          <a:p>
            <a:pPr algn="l" rtl="0"/>
            <a:r>
              <a:rPr lang="en-US" b="1" dirty="0" smtClean="0">
                <a:solidFill>
                  <a:srgbClr val="0000FF"/>
                </a:solidFill>
              </a:rPr>
              <a:t>The outer ear and the auditory canal:</a:t>
            </a:r>
            <a:r>
              <a:rPr lang="en-US" dirty="0" smtClean="0"/>
              <a:t> contain the same normal flora of the skin.</a:t>
            </a:r>
          </a:p>
          <a:p>
            <a:pPr algn="l" rtl="0"/>
            <a:endParaRPr lang="en-US" dirty="0" smtClean="0"/>
          </a:p>
          <a:p>
            <a:pPr algn="l" rtl="0"/>
            <a:r>
              <a:rPr lang="en-US" dirty="0" smtClean="0"/>
              <a:t>When the person coughs, sneezes, or blows his nose, these microbes may move into the middle ear where they cause infection.</a:t>
            </a:r>
            <a:endParaRPr lang="en-US" dirty="0"/>
          </a:p>
        </p:txBody>
      </p:sp>
      <p:pic>
        <p:nvPicPr>
          <p:cNvPr id="4" name="Picture 3" descr="the-human-ear.gif"/>
          <p:cNvPicPr>
            <a:picLocks noChangeAspect="1"/>
          </p:cNvPicPr>
          <p:nvPr/>
        </p:nvPicPr>
        <p:blipFill>
          <a:blip r:embed="rId2" cstate="print"/>
          <a:stretch>
            <a:fillRect/>
          </a:stretch>
        </p:blipFill>
        <p:spPr>
          <a:xfrm>
            <a:off x="4300659" y="1772816"/>
            <a:ext cx="4843341" cy="3168352"/>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94122"/>
          </a:xfrm>
        </p:spPr>
        <p:txBody>
          <a:bodyPr/>
          <a:lstStyle/>
          <a:p>
            <a:pPr rtl="0"/>
            <a:r>
              <a:rPr lang="en-US" b="1" dirty="0" smtClean="0">
                <a:solidFill>
                  <a:srgbClr val="FF0000"/>
                </a:solidFill>
              </a:rPr>
              <a:t>Respiratory Tract</a:t>
            </a:r>
            <a:endParaRPr lang="en-US" b="1" dirty="0">
              <a:solidFill>
                <a:srgbClr val="FF0000"/>
              </a:solidFill>
            </a:endParaRPr>
          </a:p>
        </p:txBody>
      </p:sp>
      <p:sp>
        <p:nvSpPr>
          <p:cNvPr id="3" name="Content Placeholder 2"/>
          <p:cNvSpPr>
            <a:spLocks noGrp="1"/>
          </p:cNvSpPr>
          <p:nvPr>
            <p:ph idx="1"/>
          </p:nvPr>
        </p:nvSpPr>
        <p:spPr>
          <a:xfrm>
            <a:off x="179512" y="1268760"/>
            <a:ext cx="8507288" cy="5184576"/>
          </a:xfrm>
        </p:spPr>
        <p:txBody>
          <a:bodyPr>
            <a:normAutofit fontScale="85000" lnSpcReduction="20000"/>
          </a:bodyPr>
          <a:lstStyle/>
          <a:p>
            <a:pPr algn="l" rtl="0"/>
            <a:r>
              <a:rPr lang="en-US" b="1" dirty="0" smtClean="0">
                <a:solidFill>
                  <a:srgbClr val="0000FF"/>
                </a:solidFill>
              </a:rPr>
              <a:t>Upper Respiratory Tract:</a:t>
            </a:r>
          </a:p>
          <a:p>
            <a:pPr algn="l" rtl="0">
              <a:buNone/>
            </a:pPr>
            <a:r>
              <a:rPr lang="en-US" dirty="0" smtClean="0"/>
              <a:t>  </a:t>
            </a:r>
            <a:r>
              <a:rPr lang="en-US" b="1" dirty="0" smtClean="0">
                <a:solidFill>
                  <a:srgbClr val="00B050"/>
                </a:solidFill>
              </a:rPr>
              <a:t>- Nose and throat</a:t>
            </a:r>
            <a:r>
              <a:rPr lang="en-US" dirty="0" smtClean="0"/>
              <a:t> </a:t>
            </a:r>
            <a:r>
              <a:rPr lang="en-US" sz="3000" dirty="0" smtClean="0"/>
              <a:t>have</a:t>
            </a:r>
          </a:p>
          <a:p>
            <a:pPr algn="l" rtl="0">
              <a:buNone/>
            </a:pPr>
            <a:r>
              <a:rPr lang="en-US" sz="3000" dirty="0" smtClean="0"/>
              <a:t>Many microorganisms. Some </a:t>
            </a:r>
          </a:p>
          <a:p>
            <a:pPr algn="l" rtl="0">
              <a:buNone/>
            </a:pPr>
            <a:r>
              <a:rPr lang="en-US" sz="3000" dirty="0" smtClean="0"/>
              <a:t>are normal flora, some are</a:t>
            </a:r>
          </a:p>
          <a:p>
            <a:pPr algn="l" rtl="0">
              <a:buNone/>
            </a:pPr>
            <a:r>
              <a:rPr lang="en-US" sz="3000" dirty="0" smtClean="0"/>
              <a:t>opportunistic, and others are</a:t>
            </a:r>
          </a:p>
          <a:p>
            <a:pPr algn="l" rtl="0">
              <a:buNone/>
            </a:pPr>
            <a:r>
              <a:rPr lang="en-US" sz="3000" dirty="0" smtClean="0"/>
              <a:t>carried like </a:t>
            </a:r>
            <a:r>
              <a:rPr lang="en-GB" sz="3000" i="1" dirty="0" smtClean="0"/>
              <a:t>C. </a:t>
            </a:r>
            <a:r>
              <a:rPr lang="en-GB" sz="3000" i="1" dirty="0" err="1" smtClean="0"/>
              <a:t>diphtheroids</a:t>
            </a:r>
            <a:r>
              <a:rPr lang="en-GB" sz="3000" i="1" dirty="0" smtClean="0"/>
              <a:t>.</a:t>
            </a:r>
            <a:endParaRPr lang="en-US" sz="3000" dirty="0" smtClean="0"/>
          </a:p>
          <a:p>
            <a:pPr algn="l" rtl="0">
              <a:buNone/>
            </a:pPr>
            <a:r>
              <a:rPr lang="en-GB" b="1" dirty="0" smtClean="0">
                <a:solidFill>
                  <a:srgbClr val="00B050"/>
                </a:solidFill>
              </a:rPr>
              <a:t>  - Nasopharynx:</a:t>
            </a:r>
            <a:r>
              <a:rPr lang="en-GB" dirty="0" smtClean="0"/>
              <a:t>  </a:t>
            </a:r>
            <a:r>
              <a:rPr lang="en-GB" sz="3000" i="1" dirty="0" smtClean="0"/>
              <a:t>Streptococcus </a:t>
            </a:r>
            <a:r>
              <a:rPr lang="en-GB" sz="3000" i="1" dirty="0" err="1" smtClean="0"/>
              <a:t>pneumoniae</a:t>
            </a:r>
            <a:r>
              <a:rPr lang="en-GB" sz="3000" dirty="0" smtClean="0"/>
              <a:t> </a:t>
            </a:r>
          </a:p>
          <a:p>
            <a:pPr algn="l" rtl="0">
              <a:buNone/>
            </a:pPr>
            <a:r>
              <a:rPr lang="en-GB" sz="3000" dirty="0" smtClean="0"/>
              <a:t>    In immune compromised or elderly it might cause acute bacterial pneumonia</a:t>
            </a:r>
            <a:r>
              <a:rPr lang="en-GB" dirty="0" smtClean="0"/>
              <a:t>.  </a:t>
            </a:r>
          </a:p>
          <a:p>
            <a:pPr algn="l" rtl="0">
              <a:buNone/>
            </a:pPr>
            <a:endParaRPr lang="en-US" dirty="0" smtClean="0"/>
          </a:p>
          <a:p>
            <a:pPr algn="l" rtl="0"/>
            <a:r>
              <a:rPr lang="en-US" b="1" dirty="0" smtClean="0">
                <a:solidFill>
                  <a:srgbClr val="0000FF"/>
                </a:solidFill>
              </a:rPr>
              <a:t>Lower Respiratory Tract:</a:t>
            </a:r>
          </a:p>
          <a:p>
            <a:pPr algn="l" rtl="0">
              <a:buNone/>
            </a:pPr>
            <a:r>
              <a:rPr lang="en-US" sz="3000" dirty="0" smtClean="0"/>
              <a:t>    Is usually sterile because the mucous membranes of the lungs remove any microbes.  </a:t>
            </a:r>
          </a:p>
          <a:p>
            <a:pPr algn="l" rtl="0">
              <a:buFont typeface="Wingdings" pitchFamily="2" charset="2"/>
              <a:buChar char="ü"/>
            </a:pPr>
            <a:endParaRPr lang="en-US" dirty="0"/>
          </a:p>
        </p:txBody>
      </p:sp>
      <p:pic>
        <p:nvPicPr>
          <p:cNvPr id="4" name="Picture 3" descr="respiratorysytempicture.jpg"/>
          <p:cNvPicPr>
            <a:picLocks noChangeAspect="1"/>
          </p:cNvPicPr>
          <p:nvPr/>
        </p:nvPicPr>
        <p:blipFill>
          <a:blip r:embed="rId3" cstate="print"/>
          <a:stretch>
            <a:fillRect/>
          </a:stretch>
        </p:blipFill>
        <p:spPr>
          <a:xfrm>
            <a:off x="5004048" y="1196752"/>
            <a:ext cx="3295650" cy="2371725"/>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46"/>
          </a:xfrm>
        </p:spPr>
        <p:txBody>
          <a:bodyPr/>
          <a:lstStyle/>
          <a:p>
            <a:pPr rtl="0"/>
            <a:r>
              <a:rPr lang="en-GB" b="1" dirty="0" smtClean="0">
                <a:solidFill>
                  <a:srgbClr val="FF0000"/>
                </a:solidFill>
              </a:rPr>
              <a:t>Oral Cavity (Mouth)</a:t>
            </a:r>
            <a:endParaRPr lang="x-none" b="1" dirty="0">
              <a:solidFill>
                <a:srgbClr val="FF0000"/>
              </a:solidFill>
            </a:endParaRPr>
          </a:p>
        </p:txBody>
      </p:sp>
      <p:sp>
        <p:nvSpPr>
          <p:cNvPr id="3" name="Content Placeholder 2"/>
          <p:cNvSpPr>
            <a:spLocks noGrp="1"/>
          </p:cNvSpPr>
          <p:nvPr>
            <p:ph idx="1"/>
          </p:nvPr>
        </p:nvSpPr>
        <p:spPr>
          <a:xfrm>
            <a:off x="457200" y="1214422"/>
            <a:ext cx="8229600" cy="5454938"/>
          </a:xfrm>
        </p:spPr>
        <p:txBody>
          <a:bodyPr>
            <a:normAutofit fontScale="85000" lnSpcReduction="20000"/>
          </a:bodyPr>
          <a:lstStyle/>
          <a:p>
            <a:pPr algn="l" rtl="0"/>
            <a:r>
              <a:rPr lang="en-GB" sz="3000" dirty="0" smtClean="0"/>
              <a:t>They have both aerobic</a:t>
            </a:r>
          </a:p>
          <a:p>
            <a:pPr algn="l" rtl="0">
              <a:buNone/>
            </a:pPr>
            <a:r>
              <a:rPr lang="en-GB" sz="3000" dirty="0" smtClean="0"/>
              <a:t> and anaerobic bacteria. </a:t>
            </a:r>
          </a:p>
          <a:p>
            <a:pPr algn="l" rtl="0">
              <a:buNone/>
            </a:pPr>
            <a:r>
              <a:rPr lang="en-GB" sz="3000" dirty="0" smtClean="0"/>
              <a:t>The most common ones are:</a:t>
            </a:r>
          </a:p>
          <a:p>
            <a:pPr algn="l" rtl="0">
              <a:buNone/>
            </a:pPr>
            <a:r>
              <a:rPr lang="en-GB" sz="3000" dirty="0" smtClean="0"/>
              <a:t> </a:t>
            </a:r>
            <a:r>
              <a:rPr lang="en-GB" sz="3000" i="1" dirty="0" smtClean="0"/>
              <a:t>C. </a:t>
            </a:r>
            <a:r>
              <a:rPr lang="en-GB" sz="3000" i="1" dirty="0" err="1"/>
              <a:t>d</a:t>
            </a:r>
            <a:r>
              <a:rPr lang="en-GB" sz="3000" i="1" dirty="0" err="1" smtClean="0"/>
              <a:t>iphtheroides</a:t>
            </a:r>
            <a:r>
              <a:rPr lang="en-GB" sz="3000" i="1" dirty="0" smtClean="0"/>
              <a:t>, S. </a:t>
            </a:r>
            <a:r>
              <a:rPr lang="en-GB" sz="3000" i="1" dirty="0" err="1" smtClean="0"/>
              <a:t>aureus</a:t>
            </a:r>
            <a:r>
              <a:rPr lang="en-GB" sz="3000" i="1" dirty="0" smtClean="0"/>
              <a:t>, </a:t>
            </a:r>
          </a:p>
          <a:p>
            <a:pPr algn="l" rtl="0">
              <a:buNone/>
            </a:pPr>
            <a:r>
              <a:rPr lang="en-GB" sz="3000" dirty="0" smtClean="0"/>
              <a:t>and </a:t>
            </a:r>
            <a:r>
              <a:rPr lang="en-GB" sz="3000" i="1" dirty="0" smtClean="0"/>
              <a:t> S. </a:t>
            </a:r>
            <a:r>
              <a:rPr lang="en-GB" sz="3000" i="1" dirty="0" err="1" smtClean="0"/>
              <a:t>epidermidis</a:t>
            </a:r>
            <a:r>
              <a:rPr lang="en-GB" sz="3000" dirty="0" smtClean="0"/>
              <a:t>.</a:t>
            </a:r>
          </a:p>
          <a:p>
            <a:pPr algn="l" rtl="0"/>
            <a:endParaRPr lang="en-GB" sz="3000" dirty="0" smtClean="0"/>
          </a:p>
          <a:p>
            <a:pPr algn="l" rtl="0"/>
            <a:r>
              <a:rPr lang="en-GB" sz="3000" dirty="0" smtClean="0"/>
              <a:t>Also yeasts, </a:t>
            </a:r>
            <a:r>
              <a:rPr lang="en-GB" sz="3000" dirty="0" err="1" smtClean="0"/>
              <a:t>molds</a:t>
            </a:r>
            <a:r>
              <a:rPr lang="en-GB" sz="3000" dirty="0" smtClean="0"/>
              <a:t>,</a:t>
            </a:r>
          </a:p>
          <a:p>
            <a:pPr algn="l" rtl="0">
              <a:buNone/>
            </a:pPr>
            <a:r>
              <a:rPr lang="en-GB" sz="3000" dirty="0" smtClean="0"/>
              <a:t> protozoa, and viruses can be living in the mouth.</a:t>
            </a:r>
          </a:p>
          <a:p>
            <a:pPr algn="l" rtl="0"/>
            <a:endParaRPr lang="en-GB" dirty="0"/>
          </a:p>
          <a:p>
            <a:pPr algn="l" rtl="0">
              <a:buNone/>
            </a:pPr>
            <a:r>
              <a:rPr lang="en-GB" b="1" dirty="0" smtClean="0">
                <a:solidFill>
                  <a:srgbClr val="00B050"/>
                </a:solidFill>
              </a:rPr>
              <a:t>    Teeth and Gengiva</a:t>
            </a:r>
            <a:r>
              <a:rPr lang="en-GB" sz="3000" b="1" dirty="0" smtClean="0">
                <a:solidFill>
                  <a:srgbClr val="00B050"/>
                </a:solidFill>
              </a:rPr>
              <a:t>:</a:t>
            </a:r>
            <a:r>
              <a:rPr lang="en-GB" sz="3000" dirty="0" smtClean="0"/>
              <a:t>  </a:t>
            </a:r>
            <a:r>
              <a:rPr lang="en-GB" sz="2800" i="1" dirty="0" smtClean="0"/>
              <a:t>S</a:t>
            </a:r>
            <a:r>
              <a:rPr lang="en-US" sz="2800" i="1" dirty="0" err="1" smtClean="0"/>
              <a:t>treptococcus</a:t>
            </a:r>
            <a:r>
              <a:rPr lang="en-GB" sz="2800" i="1" dirty="0"/>
              <a:t> </a:t>
            </a:r>
            <a:r>
              <a:rPr lang="en-GB" sz="2800" i="1" dirty="0" err="1" smtClean="0"/>
              <a:t>mutans</a:t>
            </a:r>
            <a:r>
              <a:rPr lang="en-GB" sz="2800" dirty="0" smtClean="0"/>
              <a:t> </a:t>
            </a:r>
          </a:p>
          <a:p>
            <a:pPr algn="l" rtl="0"/>
            <a:r>
              <a:rPr lang="en-GB" sz="3000" dirty="0" smtClean="0"/>
              <a:t>Poor dental hygiene help bacteria to grow and cause dental caries, gingivitis,...  </a:t>
            </a:r>
          </a:p>
          <a:p>
            <a:pPr algn="l" rtl="0"/>
            <a:r>
              <a:rPr lang="en-GB" sz="3000" dirty="0" smtClean="0"/>
              <a:t>After dental surgeries, there might be a risk of bloodstream infection that might cause endocarditis.</a:t>
            </a:r>
          </a:p>
          <a:p>
            <a:pPr algn="l" rtl="0"/>
            <a:endParaRPr lang="en-GB" dirty="0"/>
          </a:p>
          <a:p>
            <a:pPr algn="l" rtl="0">
              <a:buNone/>
            </a:pPr>
            <a:endParaRPr lang="en-GB" dirty="0" smtClean="0"/>
          </a:p>
          <a:p>
            <a:pPr algn="l" rtl="0">
              <a:buNone/>
            </a:pPr>
            <a:endParaRPr lang="x-none" dirty="0"/>
          </a:p>
        </p:txBody>
      </p:sp>
      <p:pic>
        <p:nvPicPr>
          <p:cNvPr id="4" name="Picture 3" descr="oral-cavity.jpg"/>
          <p:cNvPicPr>
            <a:picLocks noChangeAspect="1"/>
          </p:cNvPicPr>
          <p:nvPr/>
        </p:nvPicPr>
        <p:blipFill>
          <a:blip r:embed="rId2" cstate="print"/>
          <a:stretch>
            <a:fillRect/>
          </a:stretch>
        </p:blipFill>
        <p:spPr>
          <a:xfrm>
            <a:off x="5364088" y="1556792"/>
            <a:ext cx="2764532" cy="2276475"/>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b="1" dirty="0">
                <a:solidFill>
                  <a:srgbClr val="FF0000"/>
                </a:solidFill>
              </a:rPr>
              <a:t>Gastrointestinal Tract</a:t>
            </a:r>
            <a:endParaRPr lang="en-US" dirty="0"/>
          </a:p>
        </p:txBody>
      </p:sp>
      <p:sp>
        <p:nvSpPr>
          <p:cNvPr id="3" name="Content Placeholder 2"/>
          <p:cNvSpPr>
            <a:spLocks noGrp="1"/>
          </p:cNvSpPr>
          <p:nvPr>
            <p:ph idx="1"/>
          </p:nvPr>
        </p:nvSpPr>
        <p:spPr/>
        <p:txBody>
          <a:bodyPr/>
          <a:lstStyle/>
          <a:p>
            <a:endParaRPr lang="en-US" dirty="0"/>
          </a:p>
        </p:txBody>
      </p:sp>
      <p:pic>
        <p:nvPicPr>
          <p:cNvPr id="4" name="Picture 3" descr="git.jpg"/>
          <p:cNvPicPr>
            <a:picLocks noChangeAspect="1"/>
          </p:cNvPicPr>
          <p:nvPr/>
        </p:nvPicPr>
        <p:blipFill>
          <a:blip r:embed="rId3" cstate="print"/>
          <a:stretch>
            <a:fillRect/>
          </a:stretch>
        </p:blipFill>
        <p:spPr>
          <a:xfrm>
            <a:off x="457200" y="1524000"/>
            <a:ext cx="8072117" cy="5334000"/>
          </a:xfrm>
          <a:prstGeom prst="rect">
            <a:avLst/>
          </a:prstGeom>
        </p:spPr>
      </p:pic>
    </p:spTree>
    <p:extLst>
      <p:ext uri="{BB962C8B-B14F-4D97-AF65-F5344CB8AC3E}">
        <p14:creationId xmlns:p14="http://schemas.microsoft.com/office/powerpoint/2010/main" val="342341801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46"/>
          </a:xfrm>
        </p:spPr>
        <p:txBody>
          <a:bodyPr>
            <a:normAutofit fontScale="90000"/>
          </a:bodyPr>
          <a:lstStyle/>
          <a:p>
            <a:pPr algn="ctr"/>
            <a:r>
              <a:rPr lang="en-GB" b="1" dirty="0">
                <a:solidFill>
                  <a:srgbClr val="FF0000"/>
                </a:solidFill>
              </a:rPr>
              <a:t>Microflora of the Gastrointestinal </a:t>
            </a:r>
            <a:r>
              <a:rPr lang="en-GB" b="1" dirty="0" smtClean="0">
                <a:solidFill>
                  <a:srgbClr val="FF0000"/>
                </a:solidFill>
              </a:rPr>
              <a:t>Tract</a:t>
            </a:r>
            <a:endParaRPr lang="x-none" b="1" dirty="0">
              <a:solidFill>
                <a:srgbClr val="FF0000"/>
              </a:solidFill>
            </a:endParaRPr>
          </a:p>
        </p:txBody>
      </p:sp>
      <p:sp>
        <p:nvSpPr>
          <p:cNvPr id="3" name="Content Placeholder 2"/>
          <p:cNvSpPr>
            <a:spLocks noGrp="1"/>
          </p:cNvSpPr>
          <p:nvPr>
            <p:ph idx="1"/>
          </p:nvPr>
        </p:nvSpPr>
        <p:spPr>
          <a:xfrm>
            <a:off x="0" y="1285860"/>
            <a:ext cx="9144000" cy="5572140"/>
          </a:xfrm>
        </p:spPr>
        <p:txBody>
          <a:bodyPr>
            <a:normAutofit fontScale="77500" lnSpcReduction="20000"/>
          </a:bodyPr>
          <a:lstStyle/>
          <a:p>
            <a:pPr algn="just" rtl="0"/>
            <a:r>
              <a:rPr lang="en-GB" b="1" dirty="0" smtClean="0">
                <a:solidFill>
                  <a:srgbClr val="00B050"/>
                </a:solidFill>
              </a:rPr>
              <a:t>Stomach:</a:t>
            </a:r>
          </a:p>
          <a:p>
            <a:pPr algn="just" rtl="0">
              <a:buNone/>
            </a:pPr>
            <a:r>
              <a:rPr lang="en-GB" dirty="0" smtClean="0"/>
              <a:t> Only few bacteria are present in the stomach </a:t>
            </a:r>
            <a:r>
              <a:rPr lang="en-GB" b="1" dirty="0" smtClean="0">
                <a:solidFill>
                  <a:srgbClr val="0000FF"/>
                </a:solidFill>
              </a:rPr>
              <a:t>due to </a:t>
            </a:r>
            <a:r>
              <a:rPr lang="en-GB" dirty="0" smtClean="0"/>
              <a:t>gastric enzymes and  acidic </a:t>
            </a:r>
            <a:r>
              <a:rPr lang="en-GB" dirty="0" err="1" smtClean="0"/>
              <a:t>pH.</a:t>
            </a:r>
            <a:endParaRPr lang="en-GB" dirty="0" smtClean="0"/>
          </a:p>
          <a:p>
            <a:pPr algn="just" rtl="0"/>
            <a:endParaRPr lang="en-GB" b="1" dirty="0" smtClean="0">
              <a:solidFill>
                <a:srgbClr val="00B050"/>
              </a:solidFill>
            </a:endParaRPr>
          </a:p>
          <a:p>
            <a:pPr algn="just" rtl="0"/>
            <a:r>
              <a:rPr lang="en-GB" b="1" dirty="0" smtClean="0">
                <a:solidFill>
                  <a:srgbClr val="00B050"/>
                </a:solidFill>
              </a:rPr>
              <a:t>Small intestine:</a:t>
            </a:r>
            <a:r>
              <a:rPr lang="en-GB" dirty="0" smtClean="0"/>
              <a:t> </a:t>
            </a:r>
          </a:p>
          <a:p>
            <a:pPr algn="just" rtl="0">
              <a:buNone/>
            </a:pPr>
            <a:r>
              <a:rPr lang="en-GB" dirty="0" smtClean="0"/>
              <a:t>Only few normal flora are present in the upper part of small intestine </a:t>
            </a:r>
            <a:r>
              <a:rPr lang="en-GB" b="1" dirty="0" smtClean="0">
                <a:solidFill>
                  <a:srgbClr val="0000FF"/>
                </a:solidFill>
              </a:rPr>
              <a:t>because</a:t>
            </a:r>
            <a:r>
              <a:rPr lang="en-GB" dirty="0" smtClean="0"/>
              <a:t> bile kills them. Lower parts have more no. of normal flora.</a:t>
            </a:r>
          </a:p>
          <a:p>
            <a:pPr algn="just" rtl="0"/>
            <a:endParaRPr lang="en-GB" dirty="0" smtClean="0"/>
          </a:p>
          <a:p>
            <a:pPr algn="just" rtl="0"/>
            <a:r>
              <a:rPr lang="en-GB" b="1" dirty="0">
                <a:solidFill>
                  <a:srgbClr val="00B050"/>
                </a:solidFill>
              </a:rPr>
              <a:t>Large</a:t>
            </a:r>
            <a:r>
              <a:rPr lang="en-GB" sz="3300" b="1" dirty="0" smtClean="0">
                <a:solidFill>
                  <a:srgbClr val="00B050"/>
                </a:solidFill>
              </a:rPr>
              <a:t> </a:t>
            </a:r>
            <a:r>
              <a:rPr lang="en-GB" b="1" dirty="0" smtClean="0">
                <a:solidFill>
                  <a:srgbClr val="00B050"/>
                </a:solidFill>
              </a:rPr>
              <a:t>intestine:</a:t>
            </a:r>
            <a:r>
              <a:rPr lang="en-GB" dirty="0" smtClean="0"/>
              <a:t> </a:t>
            </a:r>
          </a:p>
          <a:p>
            <a:pPr algn="just" rtl="0">
              <a:buNone/>
            </a:pPr>
            <a:r>
              <a:rPr lang="en-GB" dirty="0" smtClean="0"/>
              <a:t>  - Has more bacteria than any other part of the body. 99% of normal flora in the large intestine are anaerobic </a:t>
            </a:r>
            <a:r>
              <a:rPr lang="en-GB" i="1" dirty="0" err="1" smtClean="0"/>
              <a:t>Bacteroides</a:t>
            </a:r>
            <a:r>
              <a:rPr lang="en-GB" i="1" dirty="0" smtClean="0"/>
              <a:t> spp. </a:t>
            </a:r>
          </a:p>
          <a:p>
            <a:pPr algn="just" rtl="0">
              <a:buNone/>
            </a:pPr>
            <a:r>
              <a:rPr lang="en-GB" i="1" dirty="0" smtClean="0"/>
              <a:t>  - </a:t>
            </a:r>
            <a:r>
              <a:rPr lang="en-GB" dirty="0" smtClean="0"/>
              <a:t>Also many fungi, protozoa, and viruses can live there. </a:t>
            </a:r>
            <a:endParaRPr lang="en-GB" i="1" dirty="0" smtClean="0"/>
          </a:p>
          <a:p>
            <a:pPr algn="just" rtl="0">
              <a:buNone/>
            </a:pPr>
            <a:r>
              <a:rPr lang="en-GB" dirty="0" smtClean="0"/>
              <a:t>  - Many of the normal flora are opportunistic </a:t>
            </a:r>
            <a:r>
              <a:rPr lang="en-GB" b="1" i="1" dirty="0" smtClean="0">
                <a:solidFill>
                  <a:srgbClr val="00B0F0"/>
                </a:solidFill>
              </a:rPr>
              <a:t>i.e.</a:t>
            </a:r>
            <a:r>
              <a:rPr lang="en-GB" dirty="0" smtClean="0"/>
              <a:t> if they move to other areas </a:t>
            </a:r>
            <a:r>
              <a:rPr lang="en-GB" b="1" dirty="0" smtClean="0">
                <a:solidFill>
                  <a:srgbClr val="00B0F0"/>
                </a:solidFill>
              </a:rPr>
              <a:t>e.g.</a:t>
            </a:r>
            <a:r>
              <a:rPr lang="en-GB" dirty="0" smtClean="0"/>
              <a:t> </a:t>
            </a:r>
            <a:r>
              <a:rPr lang="en-GB" b="1" i="1" dirty="0" err="1" smtClean="0">
                <a:solidFill>
                  <a:srgbClr val="0000FF"/>
                </a:solidFill>
              </a:rPr>
              <a:t>E.coli</a:t>
            </a:r>
            <a:r>
              <a:rPr lang="en-GB" b="1" i="1" dirty="0" smtClean="0">
                <a:solidFill>
                  <a:srgbClr val="0000FF"/>
                </a:solidFill>
              </a:rPr>
              <a:t> </a:t>
            </a:r>
            <a:r>
              <a:rPr lang="en-GB" dirty="0" smtClean="0"/>
              <a:t>cause urinary infection.</a:t>
            </a:r>
            <a:endParaRPr lang="en-GB" b="1" i="1" dirty="0" smtClean="0">
              <a:solidFill>
                <a:srgbClr val="0000FF"/>
              </a:solidFill>
            </a:endParaRPr>
          </a:p>
          <a:p>
            <a:pPr algn="just" rtl="0"/>
            <a:endParaRPr lang="en-GB" i="1" dirty="0" smtClean="0"/>
          </a:p>
        </p:txBody>
      </p:sp>
    </p:spTree>
    <p:extLst>
      <p:ext uri="{BB962C8B-B14F-4D97-AF65-F5344CB8AC3E}">
        <p14:creationId xmlns:p14="http://schemas.microsoft.com/office/powerpoint/2010/main" val="120846506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50106"/>
          </a:xfrm>
        </p:spPr>
        <p:txBody>
          <a:bodyPr/>
          <a:lstStyle/>
          <a:p>
            <a:pPr rtl="0"/>
            <a:r>
              <a:rPr lang="en-GB" b="1" dirty="0" err="1" smtClean="0">
                <a:solidFill>
                  <a:srgbClr val="FF0000"/>
                </a:solidFill>
              </a:rPr>
              <a:t>Microflora</a:t>
            </a:r>
            <a:r>
              <a:rPr lang="en-GB" b="1" dirty="0" smtClean="0">
                <a:solidFill>
                  <a:srgbClr val="FF0000"/>
                </a:solidFill>
              </a:rPr>
              <a:t> of the Urogenital Tract</a:t>
            </a:r>
            <a:endParaRPr lang="x-none" b="1" dirty="0">
              <a:solidFill>
                <a:srgbClr val="FF0000"/>
              </a:solidFill>
            </a:endParaRPr>
          </a:p>
        </p:txBody>
      </p:sp>
      <p:sp>
        <p:nvSpPr>
          <p:cNvPr id="3" name="Content Placeholder 2"/>
          <p:cNvSpPr>
            <a:spLocks noGrp="1"/>
          </p:cNvSpPr>
          <p:nvPr>
            <p:ph idx="1"/>
          </p:nvPr>
        </p:nvSpPr>
        <p:spPr>
          <a:xfrm>
            <a:off x="179512" y="1340768"/>
            <a:ext cx="8640960" cy="5287171"/>
          </a:xfrm>
        </p:spPr>
        <p:txBody>
          <a:bodyPr>
            <a:normAutofit lnSpcReduction="10000"/>
          </a:bodyPr>
          <a:lstStyle/>
          <a:p>
            <a:pPr algn="l" rtl="0">
              <a:buNone/>
            </a:pPr>
            <a:r>
              <a:rPr lang="en-GB" b="1" dirty="0" smtClean="0">
                <a:solidFill>
                  <a:srgbClr val="0000FF"/>
                </a:solidFill>
              </a:rPr>
              <a:t>    Urinary Tract</a:t>
            </a:r>
          </a:p>
          <a:p>
            <a:pPr algn="l" rtl="0"/>
            <a:r>
              <a:rPr lang="en-GB" sz="2800" b="1" dirty="0" smtClean="0">
                <a:solidFill>
                  <a:srgbClr val="00B050"/>
                </a:solidFill>
              </a:rPr>
              <a:t>Kidneys, Ureters and Urinary Bladder:</a:t>
            </a:r>
            <a:r>
              <a:rPr lang="en-GB" sz="2800" dirty="0" smtClean="0"/>
              <a:t> are sterile.</a:t>
            </a:r>
          </a:p>
          <a:p>
            <a:pPr algn="l" rtl="0"/>
            <a:r>
              <a:rPr lang="en-GB" sz="2800" b="1" dirty="0" smtClean="0">
                <a:solidFill>
                  <a:srgbClr val="00B050"/>
                </a:solidFill>
              </a:rPr>
              <a:t>Lower Urethra and external opening:</a:t>
            </a:r>
            <a:r>
              <a:rPr lang="en-GB" sz="2800" dirty="0" smtClean="0"/>
              <a:t> bacteria, yeast, and viruses. Has the same bacteria present on the skin.</a:t>
            </a:r>
          </a:p>
          <a:p>
            <a:pPr algn="l" rtl="0">
              <a:buNone/>
            </a:pPr>
            <a:r>
              <a:rPr lang="en-US" sz="2800" b="1" dirty="0" smtClean="0"/>
              <a:t>    </a:t>
            </a:r>
          </a:p>
          <a:p>
            <a:pPr algn="l" rtl="0">
              <a:buNone/>
            </a:pPr>
            <a:r>
              <a:rPr lang="en-US" b="1" dirty="0" smtClean="0">
                <a:solidFill>
                  <a:srgbClr val="0000FF"/>
                </a:solidFill>
              </a:rPr>
              <a:t>    Genital Organs</a:t>
            </a:r>
            <a:endParaRPr lang="x-none" b="1" dirty="0" smtClean="0">
              <a:solidFill>
                <a:srgbClr val="0000FF"/>
              </a:solidFill>
            </a:endParaRPr>
          </a:p>
          <a:p>
            <a:pPr algn="l" rtl="0"/>
            <a:r>
              <a:rPr lang="en-GB" sz="2800" b="1" dirty="0" smtClean="0">
                <a:solidFill>
                  <a:srgbClr val="00B050"/>
                </a:solidFill>
              </a:rPr>
              <a:t>Male and female genitals: </a:t>
            </a:r>
            <a:r>
              <a:rPr lang="en-GB" sz="2800" dirty="0" smtClean="0"/>
              <a:t>are sterile except vagina.</a:t>
            </a:r>
            <a:r>
              <a:rPr lang="en-GB" sz="2800" b="1" dirty="0" smtClean="0">
                <a:solidFill>
                  <a:srgbClr val="00B050"/>
                </a:solidFill>
              </a:rPr>
              <a:t> </a:t>
            </a:r>
          </a:p>
          <a:p>
            <a:pPr algn="l" rtl="0"/>
            <a:r>
              <a:rPr lang="en-GB" sz="2800" b="1" dirty="0" smtClean="0">
                <a:solidFill>
                  <a:srgbClr val="00B050"/>
                </a:solidFill>
              </a:rPr>
              <a:t>Vagina:</a:t>
            </a:r>
            <a:r>
              <a:rPr lang="en-GB" sz="2800" dirty="0" smtClean="0"/>
              <a:t> </a:t>
            </a:r>
            <a:r>
              <a:rPr lang="en-GB" sz="2800" i="1" dirty="0" smtClean="0"/>
              <a:t>Lactobacillus spp.</a:t>
            </a:r>
            <a:r>
              <a:rPr lang="en-GB" sz="2800" dirty="0" smtClean="0"/>
              <a:t> keeps the pH acidic to protect the vagina from opportunistic infections </a:t>
            </a:r>
            <a:r>
              <a:rPr lang="en-GB" sz="2800" b="1" dirty="0" smtClean="0">
                <a:solidFill>
                  <a:srgbClr val="00B050"/>
                </a:solidFill>
              </a:rPr>
              <a:t>e.g.</a:t>
            </a:r>
            <a:r>
              <a:rPr lang="en-GB" sz="2800" dirty="0" smtClean="0"/>
              <a:t> </a:t>
            </a:r>
            <a:r>
              <a:rPr lang="en-GB" sz="2800" b="1" dirty="0" smtClean="0">
                <a:solidFill>
                  <a:srgbClr val="990099"/>
                </a:solidFill>
              </a:rPr>
              <a:t>fungal vaginitis</a:t>
            </a:r>
            <a:r>
              <a:rPr lang="en-GB" sz="2800" dirty="0" smtClean="0"/>
              <a:t> (</a:t>
            </a:r>
            <a:r>
              <a:rPr lang="en-GB" sz="2800" i="1" dirty="0" smtClean="0"/>
              <a:t>Candida </a:t>
            </a:r>
            <a:r>
              <a:rPr lang="en-GB" sz="2800" i="1" dirty="0" err="1" smtClean="0"/>
              <a:t>albicans</a:t>
            </a:r>
            <a:r>
              <a:rPr lang="en-GB" sz="2800" dirty="0" smtClean="0"/>
              <a:t>) or </a:t>
            </a:r>
            <a:r>
              <a:rPr lang="en-GB" sz="2800" b="1" dirty="0" smtClean="0">
                <a:solidFill>
                  <a:srgbClr val="990099"/>
                </a:solidFill>
              </a:rPr>
              <a:t>bacterial </a:t>
            </a:r>
            <a:r>
              <a:rPr lang="en-GB" sz="2800" b="1" dirty="0" err="1" smtClean="0">
                <a:solidFill>
                  <a:srgbClr val="990099"/>
                </a:solidFill>
              </a:rPr>
              <a:t>vaginosis</a:t>
            </a:r>
            <a:r>
              <a:rPr lang="en-GB" sz="2800" dirty="0" smtClean="0"/>
              <a:t> (</a:t>
            </a:r>
            <a:r>
              <a:rPr lang="en-GB" sz="2800" i="1" dirty="0" err="1" smtClean="0"/>
              <a:t>Bacteroides</a:t>
            </a:r>
            <a:r>
              <a:rPr lang="en-GB" sz="2800" i="1" dirty="0" smtClean="0"/>
              <a:t> spp.</a:t>
            </a:r>
            <a:r>
              <a:rPr lang="en-GB" sz="2800" dirty="0" smtClean="0"/>
              <a:t>, </a:t>
            </a:r>
            <a:r>
              <a:rPr lang="en-GB" sz="2800" i="1" dirty="0" err="1" smtClean="0"/>
              <a:t>Gardnerella</a:t>
            </a:r>
            <a:r>
              <a:rPr lang="en-GB" sz="2800" i="1" dirty="0" smtClean="0"/>
              <a:t> </a:t>
            </a:r>
            <a:r>
              <a:rPr lang="en-GB" sz="2800" i="1" dirty="0" err="1" smtClean="0"/>
              <a:t>vaginalis</a:t>
            </a:r>
            <a:r>
              <a:rPr lang="en-GB" sz="2800" dirty="0" smtClean="0"/>
              <a:t>).</a:t>
            </a:r>
          </a:p>
          <a:p>
            <a:pPr algn="l" rtl="0"/>
            <a:endParaRPr lang="en-GB"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solidFill>
                  <a:srgbClr val="FF0000"/>
                </a:solidFill>
              </a:rPr>
              <a:t>Beneficial Functions of Normal Flora</a:t>
            </a:r>
            <a:endParaRPr lang="x-none" b="1" dirty="0">
              <a:solidFill>
                <a:srgbClr val="FF0000"/>
              </a:solidFill>
            </a:endParaRPr>
          </a:p>
        </p:txBody>
      </p:sp>
      <p:sp>
        <p:nvSpPr>
          <p:cNvPr id="3" name="Content Placeholder 2"/>
          <p:cNvSpPr>
            <a:spLocks noGrp="1"/>
          </p:cNvSpPr>
          <p:nvPr>
            <p:ph idx="1"/>
          </p:nvPr>
        </p:nvSpPr>
        <p:spPr>
          <a:xfrm>
            <a:off x="251520" y="1600200"/>
            <a:ext cx="8568952" cy="5043510"/>
          </a:xfrm>
        </p:spPr>
        <p:txBody>
          <a:bodyPr>
            <a:normAutofit fontScale="92500" lnSpcReduction="10000"/>
          </a:bodyPr>
          <a:lstStyle/>
          <a:p>
            <a:pPr marL="514350" indent="-514350" algn="l" rtl="0">
              <a:buFont typeface="+mj-lt"/>
              <a:buAutoNum type="arabicPeriod"/>
            </a:pPr>
            <a:r>
              <a:rPr lang="en-GB" sz="3000" dirty="0" smtClean="0"/>
              <a:t>Protect our organs and systems that are in direct contact with the external environment from invading pathogens. Some normal flora produce substances that kills pathogens and others compete for with them for nutrients.</a:t>
            </a:r>
          </a:p>
          <a:p>
            <a:pPr marL="514350" indent="-514350" algn="l" rtl="0">
              <a:buFont typeface="+mj-lt"/>
              <a:buAutoNum type="arabicPeriod"/>
            </a:pPr>
            <a:endParaRPr lang="en-GB" sz="3000" dirty="0"/>
          </a:p>
          <a:p>
            <a:pPr marL="514350" indent="-514350" algn="l" rtl="0">
              <a:buFont typeface="+mj-lt"/>
              <a:buAutoNum type="arabicPeriod"/>
            </a:pPr>
            <a:r>
              <a:rPr lang="en-GB" sz="3000" dirty="0" smtClean="0"/>
              <a:t>In newborns, normal flora stimulates the development of immune system.</a:t>
            </a:r>
          </a:p>
          <a:p>
            <a:pPr marL="514350" indent="-514350" algn="l" rtl="0">
              <a:buFont typeface="+mj-lt"/>
              <a:buAutoNum type="arabicPeriod"/>
            </a:pPr>
            <a:endParaRPr lang="en-GB" sz="3000" dirty="0"/>
          </a:p>
          <a:p>
            <a:pPr marL="514350" indent="-514350" algn="l" rtl="0">
              <a:buFont typeface="+mj-lt"/>
              <a:buAutoNum type="arabicPeriod"/>
            </a:pPr>
            <a:r>
              <a:rPr lang="en-GB" sz="3000" dirty="0" smtClean="0"/>
              <a:t>Normal flora of the gut provides important nutrients such as Vitamin K which aid in digestion and absorption of nutrients. </a:t>
            </a:r>
          </a:p>
          <a:p>
            <a:pPr marL="514350" indent="-514350" algn="l" rtl="0">
              <a:buFont typeface="+mj-lt"/>
              <a:buAutoNum type="arabicPeriod"/>
            </a:pPr>
            <a:endParaRPr lang="en-GB" dirty="0">
              <a:solidFill>
                <a:srgbClr val="0070C0"/>
              </a:solidFill>
            </a:endParaRPr>
          </a:p>
          <a:p>
            <a:pPr marL="514350" indent="-514350" algn="l" rtl="0">
              <a:buFont typeface="+mj-lt"/>
              <a:buAutoNum type="arabicPeriod"/>
            </a:pPr>
            <a:endParaRPr lang="x-none" dirty="0">
              <a:solidFill>
                <a:srgbClr val="0070C0"/>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GB" b="1" dirty="0" smtClean="0">
                <a:solidFill>
                  <a:srgbClr val="FF0000"/>
                </a:solidFill>
              </a:rPr>
              <a:t>Harmful Effect of Normal Flora</a:t>
            </a:r>
            <a:endParaRPr lang="x-none" b="1" dirty="0">
              <a:solidFill>
                <a:srgbClr val="FF0000"/>
              </a:solidFill>
            </a:endParaRPr>
          </a:p>
        </p:txBody>
      </p:sp>
      <p:sp>
        <p:nvSpPr>
          <p:cNvPr id="3" name="Content Placeholder 2"/>
          <p:cNvSpPr>
            <a:spLocks noGrp="1"/>
          </p:cNvSpPr>
          <p:nvPr>
            <p:ph idx="1"/>
          </p:nvPr>
        </p:nvSpPr>
        <p:spPr>
          <a:xfrm>
            <a:off x="214282" y="1428736"/>
            <a:ext cx="8472518" cy="5072098"/>
          </a:xfrm>
        </p:spPr>
        <p:txBody>
          <a:bodyPr>
            <a:normAutofit fontScale="77500" lnSpcReduction="20000"/>
          </a:bodyPr>
          <a:lstStyle/>
          <a:p>
            <a:pPr marL="514350" indent="-514350" algn="l" rtl="0">
              <a:buFont typeface="+mj-lt"/>
              <a:buAutoNum type="arabicPeriod"/>
            </a:pPr>
            <a:r>
              <a:rPr lang="en-GB" dirty="0" smtClean="0"/>
              <a:t>When the normal flora are displaced from their normal site of the body </a:t>
            </a:r>
            <a:r>
              <a:rPr lang="en-GB" b="1" dirty="0" smtClean="0">
                <a:solidFill>
                  <a:srgbClr val="00B0F0"/>
                </a:solidFill>
              </a:rPr>
              <a:t>e.g.</a:t>
            </a:r>
            <a:r>
              <a:rPr lang="en-GB" dirty="0" smtClean="0"/>
              <a:t> bloodstream infections by </a:t>
            </a:r>
            <a:r>
              <a:rPr lang="en-GB" i="1" dirty="0" smtClean="0"/>
              <a:t>S. </a:t>
            </a:r>
            <a:r>
              <a:rPr lang="en-GB" i="1" dirty="0" err="1" smtClean="0"/>
              <a:t>epidermidis</a:t>
            </a:r>
            <a:r>
              <a:rPr lang="en-GB" dirty="0" smtClean="0"/>
              <a:t>.</a:t>
            </a:r>
          </a:p>
          <a:p>
            <a:pPr marL="514350" indent="-514350" algn="l" rtl="0">
              <a:buFont typeface="+mj-lt"/>
              <a:buAutoNum type="arabicPeriod"/>
            </a:pPr>
            <a:endParaRPr lang="en-GB" dirty="0" smtClean="0"/>
          </a:p>
          <a:p>
            <a:pPr marL="514350" indent="-514350" algn="l" rtl="0">
              <a:buFont typeface="+mj-lt"/>
              <a:buAutoNum type="arabicPeriod"/>
            </a:pPr>
            <a:r>
              <a:rPr lang="en-GB" dirty="0" smtClean="0"/>
              <a:t>When potential pathogens gain a competitive advantage due to diminished populations of harmless competitors </a:t>
            </a:r>
            <a:r>
              <a:rPr lang="en-GB" b="1" dirty="0" smtClean="0">
                <a:solidFill>
                  <a:srgbClr val="00B0F0"/>
                </a:solidFill>
              </a:rPr>
              <a:t>e.g.</a:t>
            </a:r>
            <a:r>
              <a:rPr lang="en-GB" b="1" dirty="0" smtClean="0"/>
              <a:t> </a:t>
            </a:r>
            <a:r>
              <a:rPr lang="en-GB" i="1" dirty="0" smtClean="0"/>
              <a:t>C. </a:t>
            </a:r>
            <a:r>
              <a:rPr lang="en-GB" i="1" dirty="0" err="1" smtClean="0"/>
              <a:t>difficile</a:t>
            </a:r>
            <a:r>
              <a:rPr lang="en-GB" dirty="0" smtClean="0"/>
              <a:t> growing in the gut after antibiotic therapy.</a:t>
            </a:r>
          </a:p>
          <a:p>
            <a:pPr marL="514350" indent="-514350" algn="l" rtl="0">
              <a:buFont typeface="+mj-lt"/>
              <a:buAutoNum type="arabicPeriod"/>
            </a:pPr>
            <a:endParaRPr lang="en-GB" dirty="0" smtClean="0"/>
          </a:p>
          <a:p>
            <a:pPr marL="514350" indent="-514350" algn="l" rtl="0">
              <a:buFont typeface="+mj-lt"/>
              <a:buAutoNum type="arabicPeriod"/>
            </a:pPr>
            <a:r>
              <a:rPr lang="en-GB" dirty="0" smtClean="0"/>
              <a:t>When harmless, commonly ingested food substances are converted into carcinogenic derivatives by bacteria in the colon </a:t>
            </a:r>
            <a:r>
              <a:rPr lang="en-GB" b="1" dirty="0" smtClean="0">
                <a:solidFill>
                  <a:srgbClr val="00B0F0"/>
                </a:solidFill>
              </a:rPr>
              <a:t>e.g.</a:t>
            </a:r>
            <a:r>
              <a:rPr lang="en-GB" dirty="0" smtClean="0"/>
              <a:t> sweetener cyclamate.</a:t>
            </a:r>
          </a:p>
          <a:p>
            <a:pPr marL="514350" indent="-514350" algn="l" rtl="0">
              <a:buFont typeface="+mj-lt"/>
              <a:buAutoNum type="arabicPeriod"/>
            </a:pPr>
            <a:endParaRPr lang="en-GB" dirty="0"/>
          </a:p>
          <a:p>
            <a:pPr marL="514350" indent="-514350" algn="l" rtl="0">
              <a:buFont typeface="+mj-lt"/>
              <a:buAutoNum type="arabicPeriod"/>
            </a:pPr>
            <a:r>
              <a:rPr lang="en-GB" dirty="0" smtClean="0"/>
              <a:t>When individuals are </a:t>
            </a:r>
            <a:r>
              <a:rPr lang="en-GB" dirty="0" err="1" smtClean="0"/>
              <a:t>immunocompromised</a:t>
            </a:r>
            <a:r>
              <a:rPr lang="en-GB" dirty="0" smtClean="0"/>
              <a:t>, normal flora can overgrow and become pathogenic.</a:t>
            </a:r>
            <a:endParaRPr lang="x-none"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50106"/>
          </a:xfrm>
        </p:spPr>
        <p:txBody>
          <a:bodyPr>
            <a:normAutofit/>
          </a:bodyPr>
          <a:lstStyle/>
          <a:p>
            <a:pPr rtl="0"/>
            <a:r>
              <a:rPr lang="en-US" sz="4000" b="1" dirty="0" smtClean="0">
                <a:solidFill>
                  <a:srgbClr val="FF0000"/>
                </a:solidFill>
              </a:rPr>
              <a:t>Relationships </a:t>
            </a:r>
            <a:r>
              <a:rPr lang="en-US" sz="4000" b="1" dirty="0">
                <a:solidFill>
                  <a:srgbClr val="FF0000"/>
                </a:solidFill>
              </a:rPr>
              <a:t>b</a:t>
            </a:r>
            <a:r>
              <a:rPr lang="en-US" sz="4000" b="1" dirty="0" smtClean="0">
                <a:solidFill>
                  <a:srgbClr val="FF0000"/>
                </a:solidFill>
              </a:rPr>
              <a:t>etween Organisms</a:t>
            </a:r>
            <a:endParaRPr lang="en-US" sz="4000" dirty="0">
              <a:solidFill>
                <a:srgbClr val="FF0000"/>
              </a:solidFill>
            </a:endParaRPr>
          </a:p>
        </p:txBody>
      </p:sp>
      <p:sp>
        <p:nvSpPr>
          <p:cNvPr id="3" name="Content Placeholder 2"/>
          <p:cNvSpPr>
            <a:spLocks noGrp="1"/>
          </p:cNvSpPr>
          <p:nvPr>
            <p:ph idx="1"/>
          </p:nvPr>
        </p:nvSpPr>
        <p:spPr>
          <a:xfrm>
            <a:off x="457200" y="1196752"/>
            <a:ext cx="8229600" cy="5472608"/>
          </a:xfrm>
        </p:spPr>
        <p:txBody>
          <a:bodyPr>
            <a:normAutofit fontScale="92500" lnSpcReduction="10000"/>
          </a:bodyPr>
          <a:lstStyle/>
          <a:p>
            <a:pPr algn="l" rtl="0"/>
            <a:r>
              <a:rPr lang="en-US" sz="2400" b="1" dirty="0" smtClean="0">
                <a:solidFill>
                  <a:schemeClr val="hlink"/>
                </a:solidFill>
              </a:rPr>
              <a:t>Symbiosis</a:t>
            </a:r>
            <a:r>
              <a:rPr lang="en-US" sz="2400" b="1" dirty="0" smtClean="0"/>
              <a:t> </a:t>
            </a:r>
          </a:p>
          <a:p>
            <a:pPr algn="l" rtl="0">
              <a:buNone/>
            </a:pPr>
            <a:r>
              <a:rPr lang="en-US" sz="2400" dirty="0"/>
              <a:t> </a:t>
            </a:r>
            <a:r>
              <a:rPr lang="en-US" sz="2400" dirty="0" smtClean="0"/>
              <a:t>    </a:t>
            </a:r>
            <a:r>
              <a:rPr lang="en-US" sz="2400" dirty="0"/>
              <a:t>P</a:t>
            </a:r>
            <a:r>
              <a:rPr lang="en-US" sz="2400" dirty="0" smtClean="0"/>
              <a:t>ermanent association between two different organisms.</a:t>
            </a:r>
            <a:endParaRPr lang="en-US" sz="2400" b="1" dirty="0" smtClean="0"/>
          </a:p>
          <a:p>
            <a:pPr algn="l" rtl="0"/>
            <a:r>
              <a:rPr lang="en-US" sz="2400" b="1" dirty="0" smtClean="0">
                <a:solidFill>
                  <a:srgbClr val="FF0000"/>
                </a:solidFill>
              </a:rPr>
              <a:t>Neutralism</a:t>
            </a:r>
          </a:p>
          <a:p>
            <a:pPr algn="l" rtl="0">
              <a:buNone/>
            </a:pPr>
            <a:r>
              <a:rPr lang="en-US" sz="2400" b="1" dirty="0" smtClean="0"/>
              <a:t>     </a:t>
            </a:r>
            <a:r>
              <a:rPr lang="en-US" sz="2400" dirty="0" smtClean="0"/>
              <a:t>Two organisms living together, and</a:t>
            </a:r>
            <a:r>
              <a:rPr lang="en-US" sz="2400" b="1" dirty="0" smtClean="0"/>
              <a:t> </a:t>
            </a:r>
            <a:r>
              <a:rPr lang="en-US" sz="2400" dirty="0" smtClean="0"/>
              <a:t>neither is affected by that.</a:t>
            </a:r>
          </a:p>
          <a:p>
            <a:pPr algn="l" rtl="0"/>
            <a:r>
              <a:rPr lang="en-US" sz="2400" b="1" dirty="0" smtClean="0">
                <a:solidFill>
                  <a:schemeClr val="hlink"/>
                </a:solidFill>
              </a:rPr>
              <a:t>Mutualism</a:t>
            </a:r>
            <a:r>
              <a:rPr lang="en-US" sz="2400" dirty="0" smtClean="0"/>
              <a:t> </a:t>
            </a:r>
          </a:p>
          <a:p>
            <a:pPr algn="l" rtl="0">
              <a:buNone/>
            </a:pPr>
            <a:r>
              <a:rPr lang="en-US" sz="2400" dirty="0"/>
              <a:t> </a:t>
            </a:r>
            <a:r>
              <a:rPr lang="en-US" sz="2400" dirty="0" smtClean="0"/>
              <a:t>    </a:t>
            </a:r>
            <a:r>
              <a:rPr lang="en-US" sz="2400" dirty="0"/>
              <a:t>T</a:t>
            </a:r>
            <a:r>
              <a:rPr lang="en-US" sz="2400" dirty="0" smtClean="0"/>
              <a:t>wo organisms living together, and both benefit from that.</a:t>
            </a:r>
          </a:p>
          <a:p>
            <a:pPr algn="l" rtl="0"/>
            <a:r>
              <a:rPr lang="en-US" sz="2400" b="1" dirty="0" smtClean="0">
                <a:solidFill>
                  <a:srgbClr val="0000FF"/>
                </a:solidFill>
              </a:rPr>
              <a:t>Commensalism:</a:t>
            </a:r>
            <a:r>
              <a:rPr lang="en-US" sz="2400" dirty="0" smtClean="0">
                <a:solidFill>
                  <a:srgbClr val="0000FF"/>
                </a:solidFill>
              </a:rPr>
              <a:t> </a:t>
            </a:r>
          </a:p>
          <a:p>
            <a:pPr algn="l" rtl="0">
              <a:buNone/>
            </a:pPr>
            <a:r>
              <a:rPr lang="en-US" sz="2400" dirty="0"/>
              <a:t> </a:t>
            </a:r>
            <a:r>
              <a:rPr lang="en-US" sz="2400" dirty="0" smtClean="0"/>
              <a:t>    Two organisms living together, one is benefited and the other is not been affected.</a:t>
            </a:r>
          </a:p>
          <a:p>
            <a:pPr algn="l" rtl="0"/>
            <a:r>
              <a:rPr lang="en-US" sz="2400" b="1" dirty="0" smtClean="0">
                <a:solidFill>
                  <a:srgbClr val="0000FF"/>
                </a:solidFill>
              </a:rPr>
              <a:t>Parasitism: </a:t>
            </a:r>
          </a:p>
          <a:p>
            <a:pPr algn="l" rtl="0">
              <a:buNone/>
            </a:pPr>
            <a:r>
              <a:rPr lang="en-US" sz="2400" dirty="0">
                <a:solidFill>
                  <a:srgbClr val="FF3300"/>
                </a:solidFill>
              </a:rPr>
              <a:t> </a:t>
            </a:r>
            <a:r>
              <a:rPr lang="en-US" sz="2400" dirty="0" smtClean="0">
                <a:solidFill>
                  <a:srgbClr val="FF3300"/>
                </a:solidFill>
              </a:rPr>
              <a:t>    </a:t>
            </a:r>
            <a:r>
              <a:rPr lang="en-US" sz="2400" dirty="0" smtClean="0"/>
              <a:t>Two organisms living together, one is benefited ‘’called parasite’’ and the other is harmed ‘’called host’’.</a:t>
            </a:r>
          </a:p>
          <a:p>
            <a:pPr algn="l" rtl="0"/>
            <a:r>
              <a:rPr lang="en-US" sz="2400" b="1" dirty="0" smtClean="0">
                <a:solidFill>
                  <a:srgbClr val="FF0000"/>
                </a:solidFill>
              </a:rPr>
              <a:t>Synergism:</a:t>
            </a:r>
          </a:p>
          <a:p>
            <a:pPr algn="l" rtl="0">
              <a:buNone/>
            </a:pPr>
            <a:r>
              <a:rPr lang="en-US" sz="2400" b="1" dirty="0" smtClean="0"/>
              <a:t>      </a:t>
            </a:r>
            <a:r>
              <a:rPr lang="en-US" sz="2400" dirty="0" smtClean="0"/>
              <a:t>Sometimes, two (or more) microorganism may  work together “team up” to produce a disease that neither could cause by itself.  </a:t>
            </a:r>
          </a:p>
          <a:p>
            <a:pPr algn="l" rtl="0">
              <a:buNone/>
            </a:pPr>
            <a:endParaRPr lang="en-US" sz="2400" b="1" dirty="0" smtClean="0">
              <a:solidFill>
                <a:srgbClr val="FF3300"/>
              </a:solidFill>
            </a:endParaRPr>
          </a:p>
          <a:p>
            <a:pPr algn="l" rtl="0">
              <a:buNone/>
            </a:pP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b="1" dirty="0" smtClean="0">
                <a:solidFill>
                  <a:srgbClr val="FF0000"/>
                </a:solidFill>
              </a:rPr>
              <a:t>What are Normal Flora?</a:t>
            </a:r>
            <a:endParaRPr lang="x-none" b="1" dirty="0">
              <a:solidFill>
                <a:srgbClr val="FF0000"/>
              </a:solidFill>
            </a:endParaRPr>
          </a:p>
        </p:txBody>
      </p:sp>
      <p:sp>
        <p:nvSpPr>
          <p:cNvPr id="3" name="Content Placeholder 2"/>
          <p:cNvSpPr>
            <a:spLocks noGrp="1"/>
          </p:cNvSpPr>
          <p:nvPr>
            <p:ph idx="1"/>
          </p:nvPr>
        </p:nvSpPr>
        <p:spPr/>
        <p:txBody>
          <a:bodyPr>
            <a:normAutofit fontScale="92500" lnSpcReduction="20000"/>
          </a:bodyPr>
          <a:lstStyle/>
          <a:p>
            <a:pPr algn="l" rtl="0"/>
            <a:r>
              <a:rPr lang="en-GB" dirty="0" smtClean="0"/>
              <a:t>Normal flora </a:t>
            </a:r>
            <a:r>
              <a:rPr lang="en-GB" dirty="0"/>
              <a:t>are </a:t>
            </a:r>
            <a:r>
              <a:rPr lang="en-GB" dirty="0" smtClean="0"/>
              <a:t>microorganisms (bacteria, fungi, protozoa, and viruses), </a:t>
            </a:r>
            <a:r>
              <a:rPr lang="en-GB" dirty="0"/>
              <a:t>mostly bacteria that continuously inhabited the human </a:t>
            </a:r>
            <a:r>
              <a:rPr lang="en-GB" dirty="0" smtClean="0"/>
              <a:t>body (Resident Normal Flora). </a:t>
            </a:r>
          </a:p>
          <a:p>
            <a:pPr algn="l" rtl="0"/>
            <a:endParaRPr lang="en-GB" dirty="0" smtClean="0"/>
          </a:p>
          <a:p>
            <a:pPr algn="l" rtl="0"/>
            <a:r>
              <a:rPr lang="en-GB" dirty="0" smtClean="0"/>
              <a:t>Under </a:t>
            </a:r>
            <a:r>
              <a:rPr lang="en-GB" dirty="0"/>
              <a:t>normal conditions in a healthy human they are harmless and may even be beneficial. </a:t>
            </a:r>
            <a:endParaRPr lang="en-GB" dirty="0" smtClean="0"/>
          </a:p>
          <a:p>
            <a:pPr algn="l" rtl="0"/>
            <a:endParaRPr lang="en-GB" dirty="0"/>
          </a:p>
          <a:p>
            <a:pPr algn="l" rtl="0"/>
            <a:r>
              <a:rPr lang="en-GB" dirty="0" smtClean="0"/>
              <a:t>Also </a:t>
            </a:r>
            <a:r>
              <a:rPr lang="en-GB" dirty="0"/>
              <a:t>called </a:t>
            </a:r>
            <a:r>
              <a:rPr lang="en-GB" b="1" dirty="0" smtClean="0">
                <a:solidFill>
                  <a:srgbClr val="0000FF"/>
                </a:solidFill>
              </a:rPr>
              <a:t>Commensals</a:t>
            </a:r>
            <a:r>
              <a:rPr lang="en-GB" dirty="0" smtClean="0"/>
              <a:t> </a:t>
            </a:r>
            <a:r>
              <a:rPr lang="en-GB" b="1" i="1" dirty="0" smtClean="0">
                <a:solidFill>
                  <a:srgbClr val="00B050"/>
                </a:solidFill>
              </a:rPr>
              <a:t>i.e.</a:t>
            </a:r>
            <a:r>
              <a:rPr lang="en-GB" dirty="0" smtClean="0"/>
              <a:t> organisms that dine together or </a:t>
            </a:r>
            <a:r>
              <a:rPr lang="en-GB" b="1" dirty="0" err="1" smtClean="0">
                <a:solidFill>
                  <a:srgbClr val="0000FF"/>
                </a:solidFill>
              </a:rPr>
              <a:t>Microflora</a:t>
            </a:r>
            <a:r>
              <a:rPr lang="en-GB" dirty="0" smtClean="0"/>
              <a:t>.</a:t>
            </a:r>
            <a:endParaRPr lang="en-US" dirty="0"/>
          </a:p>
          <a:p>
            <a:pPr algn="l" rtl="0"/>
            <a:endParaRPr lang="en-GB" dirty="0" smtClean="0"/>
          </a:p>
          <a:p>
            <a:pPr algn="l" rtl="0"/>
            <a:endParaRPr lang="x-none"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GB" b="1" dirty="0" smtClean="0">
                <a:solidFill>
                  <a:srgbClr val="FF0000"/>
                </a:solidFill>
              </a:rPr>
              <a:t>Stuff about Normal Flora</a:t>
            </a:r>
            <a:endParaRPr lang="x-none" b="1" dirty="0">
              <a:solidFill>
                <a:srgbClr val="FF0000"/>
              </a:solidFill>
            </a:endParaRPr>
          </a:p>
        </p:txBody>
      </p:sp>
      <p:sp>
        <p:nvSpPr>
          <p:cNvPr id="3" name="Content Placeholder 2"/>
          <p:cNvSpPr>
            <a:spLocks noGrp="1"/>
          </p:cNvSpPr>
          <p:nvPr>
            <p:ph idx="1"/>
          </p:nvPr>
        </p:nvSpPr>
        <p:spPr>
          <a:xfrm>
            <a:off x="457200" y="1600200"/>
            <a:ext cx="8229600" cy="5043510"/>
          </a:xfrm>
        </p:spPr>
        <p:txBody>
          <a:bodyPr>
            <a:normAutofit lnSpcReduction="10000"/>
          </a:bodyPr>
          <a:lstStyle/>
          <a:p>
            <a:pPr algn="l" rtl="0"/>
            <a:r>
              <a:rPr lang="en-GB" sz="2400" b="1" dirty="0" smtClean="0">
                <a:solidFill>
                  <a:srgbClr val="0000FF"/>
                </a:solidFill>
              </a:rPr>
              <a:t>A fetus is sterile when born</a:t>
            </a:r>
            <a:r>
              <a:rPr lang="en-GB" sz="2400" dirty="0" smtClean="0">
                <a:solidFill>
                  <a:srgbClr val="0000FF"/>
                </a:solidFill>
              </a:rPr>
              <a:t> </a:t>
            </a:r>
            <a:r>
              <a:rPr lang="en-GB" sz="2400" dirty="0" smtClean="0"/>
              <a:t>(No Normal Flora), then newborn start having the normal flora from its mother, air, food and the environment. </a:t>
            </a:r>
          </a:p>
          <a:p>
            <a:pPr algn="l" rtl="0">
              <a:buNone/>
            </a:pPr>
            <a:endParaRPr lang="en-GB" sz="2400" dirty="0"/>
          </a:p>
          <a:p>
            <a:pPr algn="l" rtl="0"/>
            <a:r>
              <a:rPr lang="en-GB" sz="2400" b="1" dirty="0" smtClean="0">
                <a:solidFill>
                  <a:srgbClr val="0000FF"/>
                </a:solidFill>
              </a:rPr>
              <a:t>Our internal organs are sterile</a:t>
            </a:r>
            <a:r>
              <a:rPr lang="en-GB" sz="2400" dirty="0" smtClean="0">
                <a:solidFill>
                  <a:srgbClr val="0000FF"/>
                </a:solidFill>
              </a:rPr>
              <a:t> </a:t>
            </a:r>
            <a:r>
              <a:rPr lang="en-GB" sz="2400" dirty="0" smtClean="0"/>
              <a:t>like the spleen, liver, pancreas, bladder, CSF, and blood unless during infection.</a:t>
            </a:r>
          </a:p>
          <a:p>
            <a:pPr algn="l" rtl="0">
              <a:buNone/>
            </a:pPr>
            <a:endParaRPr lang="en-GB" sz="2400" dirty="0"/>
          </a:p>
          <a:p>
            <a:pPr algn="l" rtl="0"/>
            <a:r>
              <a:rPr lang="en-GB" sz="2400" b="1" dirty="0" smtClean="0">
                <a:solidFill>
                  <a:srgbClr val="0000FF"/>
                </a:solidFill>
              </a:rPr>
              <a:t>Normal flora differ from one human to another</a:t>
            </a:r>
            <a:r>
              <a:rPr lang="en-GB" sz="2400" dirty="0" smtClean="0"/>
              <a:t> depending on age, diet, and geographic habitat. </a:t>
            </a:r>
          </a:p>
          <a:p>
            <a:pPr algn="l" rtl="0"/>
            <a:endParaRPr lang="en-GB" sz="2400" dirty="0" smtClean="0"/>
          </a:p>
          <a:p>
            <a:pPr algn="l" rtl="0"/>
            <a:r>
              <a:rPr lang="en-GB" sz="2400" dirty="0" smtClean="0"/>
              <a:t>When the number of resident normal flora is greatly reduced, opportunistic microbes can easily cause infections in these areas </a:t>
            </a:r>
            <a:r>
              <a:rPr lang="en-GB" sz="2400" b="1" dirty="0" smtClean="0">
                <a:solidFill>
                  <a:srgbClr val="00B0F0"/>
                </a:solidFill>
              </a:rPr>
              <a:t>e.g.</a:t>
            </a:r>
            <a:r>
              <a:rPr lang="en-GB" sz="2400" dirty="0" smtClean="0"/>
              <a:t> </a:t>
            </a:r>
            <a:r>
              <a:rPr lang="en-GB" sz="2400" i="1" dirty="0" smtClean="0"/>
              <a:t>Candida </a:t>
            </a:r>
            <a:r>
              <a:rPr lang="en-GB" sz="2400" i="1" dirty="0" err="1" smtClean="0"/>
              <a:t>albicans</a:t>
            </a:r>
            <a:r>
              <a:rPr lang="en-GB" sz="2400" dirty="0" smtClean="0"/>
              <a:t> that cause </a:t>
            </a:r>
            <a:r>
              <a:rPr lang="en-GB" sz="2400" b="1" i="1" dirty="0" err="1" smtClean="0">
                <a:solidFill>
                  <a:srgbClr val="00B0F0"/>
                </a:solidFill>
              </a:rPr>
              <a:t>candidiasis</a:t>
            </a:r>
            <a:r>
              <a:rPr lang="en-GB" sz="2400" b="1" i="1" dirty="0" smtClean="0">
                <a:solidFill>
                  <a:srgbClr val="00B0F0"/>
                </a:solidFill>
              </a:rPr>
              <a:t>.</a:t>
            </a:r>
            <a:r>
              <a:rPr lang="en-GB" sz="2400" dirty="0" smtClean="0"/>
              <a:t> </a:t>
            </a:r>
            <a:endParaRPr lang="x-none" sz="24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8705940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rtl="0"/>
            <a:r>
              <a:rPr lang="en-GB" b="1" dirty="0" smtClean="0">
                <a:solidFill>
                  <a:srgbClr val="FF0000"/>
                </a:solidFill>
              </a:rPr>
              <a:t>Why Should We Know About Normal Flora?</a:t>
            </a:r>
            <a:endParaRPr lang="x-none" b="1" dirty="0">
              <a:solidFill>
                <a:srgbClr val="FF0000"/>
              </a:solidFill>
            </a:endParaRPr>
          </a:p>
        </p:txBody>
      </p:sp>
      <p:sp>
        <p:nvSpPr>
          <p:cNvPr id="3" name="Content Placeholder 2"/>
          <p:cNvSpPr>
            <a:spLocks noGrp="1"/>
          </p:cNvSpPr>
          <p:nvPr>
            <p:ph idx="1"/>
          </p:nvPr>
        </p:nvSpPr>
        <p:spPr>
          <a:xfrm>
            <a:off x="251520" y="1600200"/>
            <a:ext cx="8568952" cy="4853136"/>
          </a:xfrm>
        </p:spPr>
        <p:txBody>
          <a:bodyPr>
            <a:normAutofit/>
          </a:bodyPr>
          <a:lstStyle/>
          <a:p>
            <a:pPr algn="l" rtl="0"/>
            <a:endParaRPr lang="en-GB" dirty="0" smtClean="0"/>
          </a:p>
          <a:p>
            <a:pPr algn="l" rtl="0">
              <a:buNone/>
            </a:pPr>
            <a:r>
              <a:rPr lang="en-GB" dirty="0" smtClean="0"/>
              <a:t>    </a:t>
            </a:r>
            <a:r>
              <a:rPr lang="en-GB" sz="2800" dirty="0" smtClean="0"/>
              <a:t>We all should know about the types and distribution of normal flora in our bodies </a:t>
            </a:r>
            <a:r>
              <a:rPr lang="en-GB" sz="2800" b="1" dirty="0" smtClean="0">
                <a:solidFill>
                  <a:srgbClr val="00B050"/>
                </a:solidFill>
              </a:rPr>
              <a:t>because:</a:t>
            </a:r>
            <a:r>
              <a:rPr lang="en-GB" sz="2800" dirty="0" smtClean="0"/>
              <a:t> </a:t>
            </a:r>
          </a:p>
          <a:p>
            <a:pPr algn="l" rtl="0">
              <a:buNone/>
            </a:pPr>
            <a:endParaRPr lang="en-GB" sz="2400" dirty="0" smtClean="0"/>
          </a:p>
          <a:p>
            <a:pPr marL="514350" indent="-514350" algn="l" rtl="0">
              <a:buFont typeface="+mj-lt"/>
              <a:buAutoNum type="arabicPeriod"/>
            </a:pPr>
            <a:r>
              <a:rPr lang="en-GB" sz="2800" dirty="0" smtClean="0"/>
              <a:t>It gives us better understanding of the possible infections that result from injury to a specific body site. </a:t>
            </a:r>
          </a:p>
          <a:p>
            <a:pPr marL="514350" indent="-514350" algn="l" rtl="0">
              <a:buFont typeface="+mj-lt"/>
              <a:buAutoNum type="arabicPeriod"/>
            </a:pPr>
            <a:r>
              <a:rPr lang="en-GB" sz="2800" dirty="0" smtClean="0"/>
              <a:t>As well as the possible sources and significance of microorganisms isolated from the site of an infection. </a:t>
            </a:r>
            <a:endParaRPr lang="x-none" sz="28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50106"/>
          </a:xfrm>
        </p:spPr>
        <p:txBody>
          <a:bodyPr>
            <a:normAutofit/>
          </a:bodyPr>
          <a:lstStyle/>
          <a:p>
            <a:pPr rtl="0"/>
            <a:r>
              <a:rPr lang="en-US" b="1" dirty="0" smtClean="0">
                <a:solidFill>
                  <a:srgbClr val="FF0000"/>
                </a:solidFill>
              </a:rPr>
              <a:t>Transient Normal Flora</a:t>
            </a:r>
            <a:endParaRPr lang="en-US" dirty="0">
              <a:solidFill>
                <a:srgbClr val="FF0000"/>
              </a:solidFill>
            </a:endParaRPr>
          </a:p>
        </p:txBody>
      </p:sp>
      <p:sp>
        <p:nvSpPr>
          <p:cNvPr id="3" name="Content Placeholder 2"/>
          <p:cNvSpPr>
            <a:spLocks noGrp="1"/>
          </p:cNvSpPr>
          <p:nvPr>
            <p:ph idx="1"/>
          </p:nvPr>
        </p:nvSpPr>
        <p:spPr>
          <a:xfrm>
            <a:off x="457200" y="1124744"/>
            <a:ext cx="8229600" cy="5328592"/>
          </a:xfrm>
        </p:spPr>
        <p:txBody>
          <a:bodyPr>
            <a:normAutofit lnSpcReduction="10000"/>
          </a:bodyPr>
          <a:lstStyle/>
          <a:p>
            <a:pPr algn="l" rtl="0"/>
            <a:r>
              <a:rPr lang="en-US" sz="2400" dirty="0" smtClean="0"/>
              <a:t>Normal flora that are temporarily living on and within humans.</a:t>
            </a:r>
          </a:p>
          <a:p>
            <a:pPr algn="l" rtl="0"/>
            <a:r>
              <a:rPr lang="en-US" sz="2400" dirty="0" smtClean="0"/>
              <a:t>The transient microbes living in the external environment are attracted to moist, warm body areas. </a:t>
            </a:r>
          </a:p>
          <a:p>
            <a:pPr algn="l" rtl="0"/>
            <a:endParaRPr lang="en-US" sz="2400" dirty="0" smtClean="0"/>
          </a:p>
          <a:p>
            <a:pPr algn="l" rtl="0">
              <a:buNone/>
            </a:pPr>
            <a:r>
              <a:rPr lang="en-US" sz="2800" b="1" dirty="0" smtClean="0">
                <a:solidFill>
                  <a:srgbClr val="00B050"/>
                </a:solidFill>
              </a:rPr>
              <a:t>     Why are these microbes temporary??</a:t>
            </a:r>
            <a:endParaRPr lang="en-US" sz="2800" dirty="0" smtClean="0">
              <a:solidFill>
                <a:srgbClr val="00B050"/>
              </a:solidFill>
            </a:endParaRPr>
          </a:p>
          <a:p>
            <a:pPr marL="457200" indent="-457200" algn="l" rtl="0">
              <a:buFont typeface="+mj-lt"/>
              <a:buAutoNum type="arabicPeriod"/>
            </a:pPr>
            <a:r>
              <a:rPr lang="en-US" sz="2400" dirty="0" smtClean="0"/>
              <a:t>They may be washed from external areas by bathing.</a:t>
            </a:r>
          </a:p>
          <a:p>
            <a:pPr marL="457200" indent="-457200" algn="l" rtl="0">
              <a:buFont typeface="+mj-lt"/>
              <a:buAutoNum type="arabicPeriod"/>
            </a:pPr>
            <a:r>
              <a:rPr lang="en-US" sz="2400" dirty="0" smtClean="0"/>
              <a:t>They may not be able to compete with resident normal flora.</a:t>
            </a:r>
          </a:p>
          <a:p>
            <a:pPr marL="457200" indent="-457200" algn="l" rtl="0">
              <a:buFont typeface="+mj-lt"/>
              <a:buAutoNum type="arabicPeriod"/>
            </a:pPr>
            <a:r>
              <a:rPr lang="en-US" sz="2400" dirty="0" smtClean="0"/>
              <a:t>They may be killed by substances produced by the resident normal flora.</a:t>
            </a:r>
          </a:p>
          <a:p>
            <a:pPr marL="457200" indent="-457200" algn="l" rtl="0">
              <a:buFont typeface="+mj-lt"/>
              <a:buAutoNum type="arabicPeriod"/>
            </a:pPr>
            <a:r>
              <a:rPr lang="en-US" sz="2400" dirty="0" smtClean="0"/>
              <a:t>They may not survive in the acidic or alkaline pH of the site.</a:t>
            </a:r>
          </a:p>
          <a:p>
            <a:pPr marL="457200" indent="-457200" algn="l" rtl="0">
              <a:buFont typeface="+mj-lt"/>
              <a:buAutoNum type="arabicPeriod"/>
            </a:pPr>
            <a:r>
              <a:rPr lang="en-US" sz="2400" dirty="0" smtClean="0"/>
              <a:t> They may be flushed away by bodily secretions like tears, sweat, oil, urine, feces,..).  </a:t>
            </a:r>
            <a:endParaRPr lang="en-US" sz="24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812800"/>
          </a:xfrm>
        </p:spPr>
        <p:txBody>
          <a:bodyPr/>
          <a:lstStyle/>
          <a:p>
            <a:pPr algn="ctr"/>
            <a:r>
              <a:rPr lang="en-GB" b="1" dirty="0" smtClean="0">
                <a:solidFill>
                  <a:srgbClr val="FF0000"/>
                </a:solidFill>
              </a:rPr>
              <a:t>Microflora of the SKIN</a:t>
            </a:r>
            <a:endParaRPr lang="en-US" dirty="0"/>
          </a:p>
        </p:txBody>
      </p:sp>
      <p:sp>
        <p:nvSpPr>
          <p:cNvPr id="3" name="Content Placeholder 2"/>
          <p:cNvSpPr>
            <a:spLocks noGrp="1"/>
          </p:cNvSpPr>
          <p:nvPr>
            <p:ph idx="1"/>
          </p:nvPr>
        </p:nvSpPr>
        <p:spPr>
          <a:xfrm>
            <a:off x="0" y="1600200"/>
            <a:ext cx="9144000" cy="4862689"/>
          </a:xfrm>
        </p:spPr>
        <p:txBody>
          <a:bodyPr>
            <a:normAutofit/>
          </a:bodyPr>
          <a:lstStyle/>
          <a:p>
            <a:pPr algn="l">
              <a:lnSpc>
                <a:spcPct val="120000"/>
              </a:lnSpc>
              <a:buFont typeface="Wingdings" charset="2"/>
              <a:buChar char="§"/>
            </a:pPr>
            <a:r>
              <a:rPr lang="en-US" sz="2800" dirty="0" smtClean="0"/>
              <a:t>The resident </a:t>
            </a:r>
            <a:r>
              <a:rPr lang="en-US" sz="2800" dirty="0" err="1" smtClean="0"/>
              <a:t>micoflora</a:t>
            </a:r>
            <a:r>
              <a:rPr lang="en-US" sz="2800" dirty="0" smtClean="0"/>
              <a:t> of the skin consist </a:t>
            </a:r>
            <a:r>
              <a:rPr lang="en-US" sz="2800" dirty="0" err="1" smtClean="0"/>
              <a:t>primerly</a:t>
            </a:r>
            <a:r>
              <a:rPr lang="en-US" sz="2800" dirty="0" smtClean="0"/>
              <a:t> </a:t>
            </a:r>
            <a:r>
              <a:rPr lang="en-US" sz="2800" dirty="0" smtClean="0">
                <a:solidFill>
                  <a:srgbClr val="0000FF"/>
                </a:solidFill>
              </a:rPr>
              <a:t>bacteria and fungi </a:t>
            </a:r>
          </a:p>
          <a:p>
            <a:pPr marL="0" indent="0" algn="l">
              <a:lnSpc>
                <a:spcPct val="120000"/>
              </a:lnSpc>
              <a:buNone/>
            </a:pPr>
            <a:endParaRPr lang="en-US" sz="2800" dirty="0" smtClean="0">
              <a:solidFill>
                <a:srgbClr val="0000FF"/>
              </a:solidFill>
            </a:endParaRPr>
          </a:p>
          <a:p>
            <a:pPr algn="l">
              <a:lnSpc>
                <a:spcPct val="120000"/>
              </a:lnSpc>
              <a:buFont typeface="Wingdings" charset="2"/>
              <a:buChar char="§"/>
            </a:pPr>
            <a:r>
              <a:rPr lang="en-GB" sz="2800" dirty="0"/>
              <a:t>Resident bacteria of the skin can be in any layer of the skin</a:t>
            </a:r>
            <a:r>
              <a:rPr lang="en-GB" sz="2800" dirty="0" smtClean="0"/>
              <a:t>.</a:t>
            </a:r>
            <a:endParaRPr lang="x-none" sz="2800" dirty="0" smtClean="0"/>
          </a:p>
          <a:p>
            <a:pPr marL="0" indent="0" algn="l">
              <a:lnSpc>
                <a:spcPct val="120000"/>
              </a:lnSpc>
              <a:buNone/>
            </a:pPr>
            <a:endParaRPr lang="en-US" sz="2800" dirty="0">
              <a:solidFill>
                <a:srgbClr val="0000FF"/>
              </a:solidFill>
            </a:endParaRPr>
          </a:p>
          <a:p>
            <a:pPr algn="l">
              <a:buFont typeface="Wingdings" charset="2"/>
              <a:buChar char="§"/>
            </a:pPr>
            <a:r>
              <a:rPr lang="en-GB" sz="2800" dirty="0"/>
              <a:t>Skin can acquire any transient bacteria from the environment but it </a:t>
            </a:r>
            <a:r>
              <a:rPr lang="en-GB" sz="2800" b="1" dirty="0">
                <a:solidFill>
                  <a:srgbClr val="0000FF"/>
                </a:solidFill>
              </a:rPr>
              <a:t>either get washed off or die</a:t>
            </a:r>
            <a:r>
              <a:rPr lang="en-GB" sz="2800" dirty="0"/>
              <a:t> because the skin is dry, has acidic pH, and produce sweat and oil.</a:t>
            </a:r>
          </a:p>
          <a:p>
            <a:pPr algn="l">
              <a:buFont typeface="Wingdings" charset="2"/>
              <a:buChar char="§"/>
            </a:pPr>
            <a:endParaRPr lang="en-GB" sz="2800" dirty="0"/>
          </a:p>
          <a:p>
            <a:pPr algn="l">
              <a:lnSpc>
                <a:spcPct val="120000"/>
              </a:lnSpc>
              <a:buFont typeface="Wingdings" charset="2"/>
              <a:buChar char="u"/>
            </a:pPr>
            <a:endParaRPr lang="en-US" sz="2800" dirty="0" smtClean="0">
              <a:solidFill>
                <a:srgbClr val="0000FF"/>
              </a:solidFill>
            </a:endParaRPr>
          </a:p>
          <a:p>
            <a:pPr algn="l"/>
            <a:endParaRPr lang="en-US" dirty="0"/>
          </a:p>
          <a:p>
            <a:pPr algn="l"/>
            <a:endParaRPr lang="en-US" dirty="0"/>
          </a:p>
        </p:txBody>
      </p:sp>
    </p:spTree>
    <p:extLst>
      <p:ext uri="{BB962C8B-B14F-4D97-AF65-F5344CB8AC3E}">
        <p14:creationId xmlns:p14="http://schemas.microsoft.com/office/powerpoint/2010/main" val="300940044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39784"/>
          </a:xfrm>
        </p:spPr>
        <p:txBody>
          <a:bodyPr/>
          <a:lstStyle/>
          <a:p>
            <a:pPr rtl="0"/>
            <a:r>
              <a:rPr lang="en-GB" b="1" dirty="0" smtClean="0">
                <a:solidFill>
                  <a:srgbClr val="FF0000"/>
                </a:solidFill>
              </a:rPr>
              <a:t>SKIN</a:t>
            </a:r>
            <a:endParaRPr lang="x-none" dirty="0"/>
          </a:p>
        </p:txBody>
      </p:sp>
      <p:sp>
        <p:nvSpPr>
          <p:cNvPr id="3" name="Content Placeholder 2"/>
          <p:cNvSpPr>
            <a:spLocks noGrp="1"/>
          </p:cNvSpPr>
          <p:nvPr>
            <p:ph idx="1"/>
          </p:nvPr>
        </p:nvSpPr>
        <p:spPr>
          <a:xfrm>
            <a:off x="457200" y="1142984"/>
            <a:ext cx="8229600" cy="5429288"/>
          </a:xfrm>
        </p:spPr>
        <p:txBody>
          <a:bodyPr>
            <a:normAutofit fontScale="85000" lnSpcReduction="20000"/>
          </a:bodyPr>
          <a:lstStyle/>
          <a:p>
            <a:pPr algn="l" rtl="0"/>
            <a:r>
              <a:rPr lang="en-GB" b="1" dirty="0" smtClean="0">
                <a:solidFill>
                  <a:srgbClr val="00B050"/>
                </a:solidFill>
              </a:rPr>
              <a:t>Aerobic Bacteria:</a:t>
            </a:r>
          </a:p>
          <a:p>
            <a:pPr algn="l" rtl="0">
              <a:buNone/>
            </a:pPr>
            <a:r>
              <a:rPr lang="en-GB" dirty="0"/>
              <a:t> </a:t>
            </a:r>
            <a:r>
              <a:rPr lang="en-GB" dirty="0" smtClean="0"/>
              <a:t>   - </a:t>
            </a:r>
            <a:r>
              <a:rPr lang="en-GB" sz="3000" dirty="0" smtClean="0"/>
              <a:t>Present in the outer layer of skin.</a:t>
            </a:r>
          </a:p>
          <a:p>
            <a:pPr algn="l" rtl="0">
              <a:buNone/>
            </a:pPr>
            <a:r>
              <a:rPr lang="en-GB" sz="3000" dirty="0"/>
              <a:t> </a:t>
            </a:r>
            <a:r>
              <a:rPr lang="en-GB" sz="3000" dirty="0" smtClean="0"/>
              <a:t>   - </a:t>
            </a:r>
            <a:r>
              <a:rPr lang="en-GB" sz="3000" i="1" dirty="0" smtClean="0"/>
              <a:t>Staphylococcus </a:t>
            </a:r>
            <a:r>
              <a:rPr lang="en-GB" sz="3000" i="1" dirty="0" err="1" smtClean="0"/>
              <a:t>epidermidis</a:t>
            </a:r>
            <a:r>
              <a:rPr lang="en-GB" sz="3000" i="1" dirty="0" smtClean="0"/>
              <a:t> </a:t>
            </a:r>
            <a:r>
              <a:rPr lang="en-GB" sz="3000" dirty="0" smtClean="0"/>
              <a:t>(accounts 90%) +    </a:t>
            </a:r>
          </a:p>
          <a:p>
            <a:pPr algn="l" rtl="0">
              <a:buNone/>
            </a:pPr>
            <a:r>
              <a:rPr lang="en-GB" sz="3000" i="1" dirty="0" smtClean="0"/>
              <a:t>      Staphylococcus </a:t>
            </a:r>
            <a:r>
              <a:rPr lang="en-GB" sz="3000" i="1" dirty="0" err="1" smtClean="0"/>
              <a:t>aureus</a:t>
            </a:r>
            <a:r>
              <a:rPr lang="en-GB" sz="3000" dirty="0" smtClean="0"/>
              <a:t>.</a:t>
            </a:r>
            <a:endParaRPr lang="en-GB" sz="3000" dirty="0"/>
          </a:p>
          <a:p>
            <a:pPr algn="l" rtl="0"/>
            <a:r>
              <a:rPr lang="en-GB" b="1" dirty="0" smtClean="0">
                <a:solidFill>
                  <a:srgbClr val="00B050"/>
                </a:solidFill>
              </a:rPr>
              <a:t>Anaerobic Bacteria:   </a:t>
            </a:r>
            <a:r>
              <a:rPr lang="en-GB" sz="3000" b="1" dirty="0" smtClean="0">
                <a:solidFill>
                  <a:srgbClr val="FF0000"/>
                </a:solidFill>
              </a:rPr>
              <a:t>(More than Aerobic bacteria)</a:t>
            </a:r>
            <a:endParaRPr lang="en-GB" b="1" dirty="0" smtClean="0">
              <a:solidFill>
                <a:srgbClr val="FF0000"/>
              </a:solidFill>
            </a:endParaRPr>
          </a:p>
          <a:p>
            <a:pPr algn="l" rtl="0">
              <a:buNone/>
            </a:pPr>
            <a:r>
              <a:rPr lang="en-GB" dirty="0" smtClean="0"/>
              <a:t>    - </a:t>
            </a:r>
            <a:r>
              <a:rPr lang="en-GB" sz="3000" dirty="0" smtClean="0"/>
              <a:t>Present in the deeper skin layers, hair follicles, and sweat &amp; sebaceous glands.</a:t>
            </a:r>
          </a:p>
          <a:p>
            <a:pPr algn="l" rtl="0">
              <a:buNone/>
            </a:pPr>
            <a:r>
              <a:rPr lang="en-GB" sz="3000" dirty="0"/>
              <a:t> </a:t>
            </a:r>
            <a:r>
              <a:rPr lang="en-GB" sz="3000" dirty="0" smtClean="0"/>
              <a:t>   - </a:t>
            </a:r>
            <a:r>
              <a:rPr lang="en-GB" sz="3000" i="1" dirty="0" err="1" smtClean="0"/>
              <a:t>Propionibacterium</a:t>
            </a:r>
            <a:r>
              <a:rPr lang="en-GB" sz="3000" i="1" dirty="0" smtClean="0"/>
              <a:t> acnes</a:t>
            </a:r>
            <a:r>
              <a:rPr lang="en-GB" sz="3000" dirty="0" smtClean="0"/>
              <a:t>.</a:t>
            </a:r>
          </a:p>
          <a:p>
            <a:pPr algn="l" rtl="0">
              <a:buNone/>
            </a:pPr>
            <a:endParaRPr lang="en-GB" sz="2800" dirty="0"/>
          </a:p>
          <a:p>
            <a:pPr algn="l" rtl="0"/>
            <a:r>
              <a:rPr lang="en-GB" sz="3000" dirty="0" smtClean="0"/>
              <a:t>Skin normal flora are generally</a:t>
            </a:r>
          </a:p>
          <a:p>
            <a:pPr algn="l" rtl="0">
              <a:buNone/>
            </a:pPr>
            <a:r>
              <a:rPr lang="en-GB" sz="3000" dirty="0" smtClean="0"/>
              <a:t> harmless but it might cause </a:t>
            </a:r>
          </a:p>
          <a:p>
            <a:pPr algn="l" rtl="0">
              <a:buNone/>
            </a:pPr>
            <a:r>
              <a:rPr lang="en-GB" sz="3000" dirty="0" smtClean="0"/>
              <a:t> bloodstream infections if skin </a:t>
            </a:r>
          </a:p>
          <a:p>
            <a:pPr algn="l" rtl="0">
              <a:buNone/>
            </a:pPr>
            <a:r>
              <a:rPr lang="en-GB" sz="3000" dirty="0" smtClean="0"/>
              <a:t> was penetrated.</a:t>
            </a:r>
          </a:p>
        </p:txBody>
      </p:sp>
      <p:pic>
        <p:nvPicPr>
          <p:cNvPr id="4" name="Picture 3" descr="HairFollicle.png"/>
          <p:cNvPicPr>
            <a:picLocks noChangeAspect="1"/>
          </p:cNvPicPr>
          <p:nvPr/>
        </p:nvPicPr>
        <p:blipFill>
          <a:blip r:embed="rId2" cstate="print"/>
          <a:stretch>
            <a:fillRect/>
          </a:stretch>
        </p:blipFill>
        <p:spPr>
          <a:xfrm>
            <a:off x="5364088" y="3861048"/>
            <a:ext cx="2857500" cy="2638425"/>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869</TotalTime>
  <Words>1477</Words>
  <Application>Microsoft Office PowerPoint</Application>
  <PresentationFormat>On-screen Show (4:3)</PresentationFormat>
  <Paragraphs>179</Paragraphs>
  <Slides>19</Slides>
  <Notes>8</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Office Theme</vt:lpstr>
      <vt:lpstr>Normal Flora</vt:lpstr>
      <vt:lpstr>Relationships between Organisms</vt:lpstr>
      <vt:lpstr>What are Normal Flora?</vt:lpstr>
      <vt:lpstr>Stuff about Normal Flora</vt:lpstr>
      <vt:lpstr>PowerPoint Presentation</vt:lpstr>
      <vt:lpstr>Why Should We Know About Normal Flora?</vt:lpstr>
      <vt:lpstr>Transient Normal Flora</vt:lpstr>
      <vt:lpstr>Microflora of the SKIN</vt:lpstr>
      <vt:lpstr>SKIN</vt:lpstr>
      <vt:lpstr>HCWs</vt:lpstr>
      <vt:lpstr>Microflora of the  EYES</vt:lpstr>
      <vt:lpstr>Microflora of the EARS</vt:lpstr>
      <vt:lpstr>Respiratory Tract</vt:lpstr>
      <vt:lpstr>Oral Cavity (Mouth)</vt:lpstr>
      <vt:lpstr>Gastrointestinal Tract</vt:lpstr>
      <vt:lpstr>Microflora of the Gastrointestinal Tract</vt:lpstr>
      <vt:lpstr>Microflora of the Urogenital Tract</vt:lpstr>
      <vt:lpstr>Beneficial Functions of Normal Flora</vt:lpstr>
      <vt:lpstr>Harmful Effect of Normal Flora</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Normal Flora</dc:title>
  <dc:creator>Zeina Alkudmani</dc:creator>
  <cp:lastModifiedBy>CAMS110121G-02</cp:lastModifiedBy>
  <cp:revision>215</cp:revision>
  <dcterms:created xsi:type="dcterms:W3CDTF">2010-04-02T18:10:16Z</dcterms:created>
  <dcterms:modified xsi:type="dcterms:W3CDTF">2015-10-18T06:38:23Z</dcterms:modified>
</cp:coreProperties>
</file>