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5"/>
  </p:notesMasterIdLst>
  <p:sldIdLst>
    <p:sldId id="319" r:id="rId2"/>
    <p:sldId id="298" r:id="rId3"/>
    <p:sldId id="299" r:id="rId4"/>
    <p:sldId id="300" r:id="rId5"/>
    <p:sldId id="301" r:id="rId6"/>
    <p:sldId id="304" r:id="rId7"/>
    <p:sldId id="305" r:id="rId8"/>
    <p:sldId id="306" r:id="rId9"/>
    <p:sldId id="307" r:id="rId10"/>
    <p:sldId id="308" r:id="rId11"/>
    <p:sldId id="320" r:id="rId12"/>
    <p:sldId id="310" r:id="rId13"/>
    <p:sldId id="309" r:id="rId14"/>
    <p:sldId id="311" r:id="rId15"/>
    <p:sldId id="321" r:id="rId16"/>
    <p:sldId id="312" r:id="rId17"/>
    <p:sldId id="322" r:id="rId18"/>
    <p:sldId id="313" r:id="rId19"/>
    <p:sldId id="314" r:id="rId20"/>
    <p:sldId id="315" r:id="rId21"/>
    <p:sldId id="316" r:id="rId22"/>
    <p:sldId id="317" r:id="rId23"/>
    <p:sldId id="318" r:id="rId24"/>
    <p:sldId id="257" r:id="rId25"/>
    <p:sldId id="258" r:id="rId26"/>
    <p:sldId id="259" r:id="rId27"/>
    <p:sldId id="260" r:id="rId28"/>
    <p:sldId id="261" r:id="rId29"/>
    <p:sldId id="262" r:id="rId30"/>
    <p:sldId id="263" r:id="rId31"/>
    <p:sldId id="264" r:id="rId32"/>
    <p:sldId id="265" r:id="rId33"/>
    <p:sldId id="268" r:id="rId34"/>
    <p:sldId id="269" r:id="rId35"/>
    <p:sldId id="270" r:id="rId36"/>
    <p:sldId id="271" r:id="rId37"/>
    <p:sldId id="272" r:id="rId38"/>
    <p:sldId id="274" r:id="rId39"/>
    <p:sldId id="273" r:id="rId40"/>
    <p:sldId id="275" r:id="rId41"/>
    <p:sldId id="276" r:id="rId42"/>
    <p:sldId id="278" r:id="rId43"/>
    <p:sldId id="277" r:id="rId44"/>
    <p:sldId id="279" r:id="rId45"/>
    <p:sldId id="280" r:id="rId46"/>
    <p:sldId id="281" r:id="rId47"/>
    <p:sldId id="283" r:id="rId48"/>
    <p:sldId id="282" r:id="rId49"/>
    <p:sldId id="284" r:id="rId50"/>
    <p:sldId id="285" r:id="rId51"/>
    <p:sldId id="286" r:id="rId52"/>
    <p:sldId id="287" r:id="rId53"/>
    <p:sldId id="288" r:id="rId54"/>
    <p:sldId id="289" r:id="rId55"/>
    <p:sldId id="290" r:id="rId56"/>
    <p:sldId id="291" r:id="rId57"/>
    <p:sldId id="292" r:id="rId58"/>
    <p:sldId id="293" r:id="rId59"/>
    <p:sldId id="294" r:id="rId60"/>
    <p:sldId id="295" r:id="rId61"/>
    <p:sldId id="296" r:id="rId62"/>
    <p:sldId id="297" r:id="rId63"/>
    <p:sldId id="323" r:id="rId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CC99FF"/>
    <a:srgbClr val="CC66FF"/>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118" autoAdjust="0"/>
    <p:restoredTop sz="92115" autoAdjust="0"/>
  </p:normalViewPr>
  <p:slideViewPr>
    <p:cSldViewPr>
      <p:cViewPr varScale="1">
        <p:scale>
          <a:sx n="107" d="100"/>
          <a:sy n="107" d="100"/>
        </p:scale>
        <p:origin x="-20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4A4DC1A-E1DD-4515-B688-7F329D96982A}" type="datetimeFigureOut">
              <a:rPr lang="ar-SA" smtClean="0"/>
              <a:pPr/>
              <a:t>16/01/37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308BF53-E6B1-4450-BEB2-5F724F91E49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D66ADE7-6775-4288-9820-063CBB1D2501}" type="slidenum">
              <a:rPr lang="ar-SA" smtClean="0"/>
              <a:pPr/>
              <a:t>3</a:t>
            </a:fld>
            <a:endParaRPr lang="ar-SA"/>
          </a:p>
        </p:txBody>
      </p:sp>
    </p:spTree>
    <p:extLst>
      <p:ext uri="{BB962C8B-B14F-4D97-AF65-F5344CB8AC3E}">
        <p14:creationId xmlns:p14="http://schemas.microsoft.com/office/powerpoint/2010/main" xmlns="" val="3603656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تمنع</a:t>
            </a:r>
            <a:r>
              <a:rPr lang="ar-SA" baseline="0" dirty="0" smtClean="0"/>
              <a:t> </a:t>
            </a:r>
            <a:r>
              <a:rPr lang="ar-SA" baseline="0" dirty="0" err="1" smtClean="0"/>
              <a:t>الامراض</a:t>
            </a:r>
            <a:endParaRPr lang="ar-SA" dirty="0"/>
          </a:p>
        </p:txBody>
      </p:sp>
      <p:sp>
        <p:nvSpPr>
          <p:cNvPr id="4" name="عنصر نائب لرقم الشريحة 3"/>
          <p:cNvSpPr>
            <a:spLocks noGrp="1"/>
          </p:cNvSpPr>
          <p:nvPr>
            <p:ph type="sldNum" sz="quarter" idx="10"/>
          </p:nvPr>
        </p:nvSpPr>
        <p:spPr/>
        <p:txBody>
          <a:bodyPr/>
          <a:lstStyle/>
          <a:p>
            <a:fld id="{BD66ADE7-6775-4288-9820-063CBB1D2501}" type="slidenum">
              <a:rPr lang="ar-SA" smtClean="0"/>
              <a:pPr/>
              <a:t>5</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D66ADE7-6775-4288-9820-063CBB1D2501}" type="slidenum">
              <a:rPr lang="ar-SA" smtClean="0"/>
              <a:pPr/>
              <a:t>22</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For example,</a:t>
            </a:r>
            <a:r>
              <a:rPr lang="en-US" baseline="0" dirty="0" smtClean="0"/>
              <a:t> students might place their athletic shoes or sport equipment in place that they can see them and remember to exercise </a:t>
            </a:r>
            <a:endParaRPr lang="en-US" dirty="0" smtClean="0"/>
          </a:p>
        </p:txBody>
      </p:sp>
      <p:sp>
        <p:nvSpPr>
          <p:cNvPr id="4" name="عنصر نائب لرقم الشريحة 3"/>
          <p:cNvSpPr>
            <a:spLocks noGrp="1"/>
          </p:cNvSpPr>
          <p:nvPr>
            <p:ph type="sldNum" sz="quarter" idx="10"/>
          </p:nvPr>
        </p:nvSpPr>
        <p:spPr/>
        <p:txBody>
          <a:bodyPr/>
          <a:lstStyle/>
          <a:p>
            <a:fld id="{0308BF53-E6B1-4450-BEB2-5F724F91E491}" type="slidenum">
              <a:rPr lang="ar-SA" smtClean="0"/>
              <a:pPr/>
              <a:t>36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5D9ABBD-2A52-4764-BEC8-29D6389BBFF1}"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5D9ABBD-2A52-4764-BEC8-29D6389BBFF1}"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5D9ABBD-2A52-4764-BEC8-29D6389BBFF1}"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5D9ABBD-2A52-4764-BEC8-29D6389BBFF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923E569B-CC84-4828-9618-560F9E12A278}" type="datetimeFigureOut">
              <a:rPr lang="ar-SA" smtClean="0"/>
              <a:pPr/>
              <a:t>16/01/37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5D9ABBD-2A52-4764-BEC8-29D6389BBFF1}"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23E569B-CC84-4828-9618-560F9E12A278}" type="datetimeFigureOut">
              <a:rPr lang="ar-SA" smtClean="0"/>
              <a:pPr/>
              <a:t>16/01/37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5D9ABBD-2A52-4764-BEC8-29D6389BBFF1}"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hyperlink" Target="http://www.kidshealth.or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bam.gov/"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0"/>
            <a:ext cx="7498080" cy="1143000"/>
          </a:xfrm>
        </p:spPr>
        <p:txBody>
          <a:bodyPr/>
          <a:lstStyle/>
          <a:p>
            <a:pPr algn="ctr"/>
            <a:r>
              <a:rPr lang="en-US" b="1" dirty="0" smtClean="0">
                <a:solidFill>
                  <a:srgbClr val="3366FF"/>
                </a:solidFill>
              </a:rPr>
              <a:t>P</a:t>
            </a:r>
            <a:r>
              <a:rPr lang="en-US" b="1" dirty="0" smtClean="0">
                <a:solidFill>
                  <a:schemeClr val="accent5">
                    <a:lumMod val="60000"/>
                    <a:lumOff val="40000"/>
                  </a:schemeClr>
                </a:solidFill>
              </a:rPr>
              <a:t>h</a:t>
            </a:r>
            <a:r>
              <a:rPr lang="en-US" b="1" dirty="0" smtClean="0">
                <a:solidFill>
                  <a:srgbClr val="C00000"/>
                </a:solidFill>
              </a:rPr>
              <a:t>y</a:t>
            </a:r>
            <a:r>
              <a:rPr lang="en-US" b="1" dirty="0" smtClean="0">
                <a:solidFill>
                  <a:srgbClr val="FFFF00"/>
                </a:solidFill>
              </a:rPr>
              <a:t>s</a:t>
            </a:r>
            <a:r>
              <a:rPr lang="en-US" b="1" dirty="0" smtClean="0">
                <a:solidFill>
                  <a:srgbClr val="00B0F0"/>
                </a:solidFill>
              </a:rPr>
              <a:t>i</a:t>
            </a:r>
            <a:r>
              <a:rPr lang="en-US" b="1" dirty="0" smtClean="0">
                <a:solidFill>
                  <a:srgbClr val="FF0000"/>
                </a:solidFill>
              </a:rPr>
              <a:t>c</a:t>
            </a:r>
            <a:r>
              <a:rPr lang="en-US" b="1" dirty="0" smtClean="0">
                <a:solidFill>
                  <a:srgbClr val="00B050"/>
                </a:solidFill>
              </a:rPr>
              <a:t>a</a:t>
            </a:r>
            <a:r>
              <a:rPr lang="en-US" b="1" dirty="0" smtClean="0">
                <a:solidFill>
                  <a:srgbClr val="CC66FF"/>
                </a:solidFill>
              </a:rPr>
              <a:t>l</a:t>
            </a:r>
            <a:r>
              <a:rPr lang="en-US" b="1" dirty="0" smtClean="0"/>
              <a:t> </a:t>
            </a:r>
            <a:r>
              <a:rPr lang="en-US" b="1" dirty="0" smtClean="0">
                <a:solidFill>
                  <a:srgbClr val="0070C0"/>
                </a:solidFill>
              </a:rPr>
              <a:t>a</a:t>
            </a:r>
            <a:r>
              <a:rPr lang="en-US" b="1" dirty="0" smtClean="0">
                <a:solidFill>
                  <a:schemeClr val="accent5">
                    <a:lumMod val="60000"/>
                    <a:lumOff val="40000"/>
                  </a:schemeClr>
                </a:solidFill>
              </a:rPr>
              <a:t>c</a:t>
            </a:r>
            <a:r>
              <a:rPr lang="en-US" b="1" dirty="0" smtClean="0">
                <a:solidFill>
                  <a:srgbClr val="C00000"/>
                </a:solidFill>
              </a:rPr>
              <a:t>t</a:t>
            </a:r>
            <a:r>
              <a:rPr lang="en-US" b="1" dirty="0" smtClean="0">
                <a:solidFill>
                  <a:srgbClr val="FFFF00"/>
                </a:solidFill>
              </a:rPr>
              <a:t>i</a:t>
            </a:r>
            <a:r>
              <a:rPr lang="en-US" b="1" dirty="0" smtClean="0">
                <a:solidFill>
                  <a:srgbClr val="00B0F0"/>
                </a:solidFill>
              </a:rPr>
              <a:t>v</a:t>
            </a:r>
            <a:r>
              <a:rPr lang="en-US" b="1" dirty="0" smtClean="0">
                <a:solidFill>
                  <a:srgbClr val="FF0000"/>
                </a:solidFill>
              </a:rPr>
              <a:t>i</a:t>
            </a:r>
            <a:r>
              <a:rPr lang="en-US" b="1" dirty="0" smtClean="0">
                <a:solidFill>
                  <a:srgbClr val="00B050"/>
                </a:solidFill>
              </a:rPr>
              <a:t>t</a:t>
            </a:r>
            <a:r>
              <a:rPr lang="en-US" b="1" dirty="0" smtClean="0">
                <a:solidFill>
                  <a:srgbClr val="7030A0"/>
                </a:solidFill>
              </a:rPr>
              <a:t>y</a:t>
            </a:r>
            <a:r>
              <a:rPr lang="en-US" b="1" dirty="0" smtClean="0"/>
              <a:t> </a:t>
            </a:r>
            <a:endParaRPr lang="ar-SA" b="1" dirty="0"/>
          </a:p>
        </p:txBody>
      </p:sp>
      <p:sp>
        <p:nvSpPr>
          <p:cNvPr id="7" name="مربع نص 6"/>
          <p:cNvSpPr txBox="1"/>
          <p:nvPr/>
        </p:nvSpPr>
        <p:spPr>
          <a:xfrm>
            <a:off x="1571604" y="4786322"/>
            <a:ext cx="6929486" cy="584775"/>
          </a:xfrm>
          <a:prstGeom prst="rect">
            <a:avLst/>
          </a:prstGeom>
          <a:noFill/>
        </p:spPr>
        <p:txBody>
          <a:bodyPr wrap="square" rtlCol="1">
            <a:spAutoFit/>
          </a:bodyPr>
          <a:lstStyle/>
          <a:p>
            <a:pPr algn="ctr"/>
            <a:r>
              <a:rPr lang="en-US" sz="3200" dirty="0" smtClean="0">
                <a:latin typeface="Times New Roman" pitchFamily="18" charset="0"/>
                <a:cs typeface="Times New Roman" pitchFamily="18" charset="0"/>
              </a:rPr>
              <a:t>  </a:t>
            </a:r>
            <a:endParaRPr lang="ar-SA" sz="3200" dirty="0">
              <a:latin typeface="Times New Roman" pitchFamily="18" charset="0"/>
              <a:cs typeface="Times New Roman" pitchFamily="18" charset="0"/>
            </a:endParaRPr>
          </a:p>
        </p:txBody>
      </p:sp>
      <p:pic>
        <p:nvPicPr>
          <p:cNvPr id="9" name="عنصر نائب للمحتوى 8" descr="1-SKIP24C-w_t460.jpg"/>
          <p:cNvPicPr>
            <a:picLocks noGrp="1" noChangeAspect="1"/>
          </p:cNvPicPr>
          <p:nvPr>
            <p:ph idx="1"/>
          </p:nvPr>
        </p:nvPicPr>
        <p:blipFill>
          <a:blip r:embed="rId2" cstate="print"/>
          <a:stretch>
            <a:fillRect/>
          </a:stretch>
        </p:blipFill>
        <p:spPr>
          <a:xfrm>
            <a:off x="1763688" y="2204864"/>
            <a:ext cx="6500858" cy="3429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214290"/>
            <a:ext cx="8435280" cy="6408712"/>
          </a:xfrm>
        </p:spPr>
        <p:txBody>
          <a:bodyPr>
            <a:noAutofit/>
          </a:bodyPr>
          <a:lstStyle/>
          <a:p>
            <a:pPr algn="l">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Research shows that brain development is related to movement as well as the development of motor skills.  As motor skills develop,  neurons in the brain form synapses(connections)  that enable the brain to function better.</a:t>
            </a:r>
          </a:p>
          <a:p>
            <a:pPr algn="l">
              <a:buNone/>
            </a:pPr>
            <a:r>
              <a:rPr lang="en-US" sz="2400" dirty="0" smtClean="0">
                <a:latin typeface="Calibri" pitchFamily="34" charset="0"/>
                <a:cs typeface="Calibri" pitchFamily="34" charset="0"/>
              </a:rPr>
              <a:t> </a:t>
            </a:r>
          </a:p>
          <a:p>
            <a:pPr algn="l">
              <a:buNone/>
            </a:pPr>
            <a:endParaRPr lang="en-US" sz="2400" dirty="0" smtClean="0">
              <a:latin typeface="Calibri" pitchFamily="34" charset="0"/>
              <a:cs typeface="Calibri" pitchFamily="34" charset="0"/>
            </a:endParaRPr>
          </a:p>
          <a:p>
            <a:pPr algn="l">
              <a:buNone/>
            </a:pPr>
            <a:r>
              <a:rPr lang="en-US" sz="2400" dirty="0" smtClean="0">
                <a:latin typeface="Calibri" pitchFamily="34" charset="0"/>
                <a:cs typeface="Calibri" pitchFamily="34" charset="0"/>
              </a:rPr>
              <a:t>  </a:t>
            </a:r>
            <a:endParaRPr lang="ar-SA" sz="2400" dirty="0">
              <a:latin typeface="Calibri" pitchFamily="34" charset="0"/>
            </a:endParaRPr>
          </a:p>
        </p:txBody>
      </p:sp>
      <p:pic>
        <p:nvPicPr>
          <p:cNvPr id="4" name="صورة 3" descr="Figure 1.jpg"/>
          <p:cNvPicPr>
            <a:picLocks noChangeAspect="1"/>
          </p:cNvPicPr>
          <p:nvPr/>
        </p:nvPicPr>
        <p:blipFill>
          <a:blip r:embed="rId2" cstate="print"/>
          <a:stretch>
            <a:fillRect/>
          </a:stretch>
        </p:blipFill>
        <p:spPr>
          <a:xfrm>
            <a:off x="2071670" y="2500306"/>
            <a:ext cx="5876100" cy="37147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o-AMERICAN-GRADUATE-DAY-facebook.jpg"/>
          <p:cNvPicPr>
            <a:picLocks noChangeAspect="1"/>
          </p:cNvPicPr>
          <p:nvPr/>
        </p:nvPicPr>
        <p:blipFill>
          <a:blip r:embed="rId2" cstate="print"/>
          <a:stretch>
            <a:fillRect/>
          </a:stretch>
        </p:blipFill>
        <p:spPr>
          <a:xfrm>
            <a:off x="5940152" y="4221088"/>
            <a:ext cx="3203848" cy="2636912"/>
          </a:xfrm>
          <a:prstGeom prst="rect">
            <a:avLst/>
          </a:prstGeom>
        </p:spPr>
      </p:pic>
      <p:sp>
        <p:nvSpPr>
          <p:cNvPr id="3" name="عنصر نائب للمحتوى 2"/>
          <p:cNvSpPr>
            <a:spLocks noGrp="1"/>
          </p:cNvSpPr>
          <p:nvPr>
            <p:ph idx="1"/>
          </p:nvPr>
        </p:nvSpPr>
        <p:spPr>
          <a:xfrm>
            <a:off x="1285852" y="1071546"/>
            <a:ext cx="7498080" cy="5086352"/>
          </a:xfrm>
        </p:spPr>
        <p:txBody>
          <a:bodyPr>
            <a:normAutofit lnSpcReduction="10000"/>
          </a:bodyPr>
          <a:lstStyle/>
          <a:p>
            <a:pPr algn="l">
              <a:buNone/>
            </a:pPr>
            <a:r>
              <a:rPr lang="en-US" sz="2400" dirty="0" smtClean="0">
                <a:latin typeface="Calibri" pitchFamily="34" charset="0"/>
                <a:cs typeface="Calibri" pitchFamily="34" charset="0"/>
              </a:rPr>
              <a:t>In addition,  physical activity reduces stress,  improves mood,  and promotes a calming effect among students. </a:t>
            </a:r>
          </a:p>
          <a:p>
            <a:pPr algn="l">
              <a:buNone/>
            </a:pPr>
            <a:endParaRPr lang="en-US" sz="2400" dirty="0" smtClean="0">
              <a:latin typeface="Calibri" pitchFamily="34" charset="0"/>
              <a:cs typeface="Calibri" pitchFamily="34" charset="0"/>
            </a:endParaRPr>
          </a:p>
          <a:p>
            <a:pPr algn="l">
              <a:buNone/>
            </a:pPr>
            <a:r>
              <a:rPr lang="en-US" sz="2400" dirty="0" smtClean="0">
                <a:latin typeface="Calibri" pitchFamily="34" charset="0"/>
                <a:cs typeface="Calibri" pitchFamily="34" charset="0"/>
              </a:rPr>
              <a:t> These psychosocial benefits might be related to evidence confirming that adolescents who are physically active are less likely to attempt suicide,  adopt risk behaviors,  and become pregnant.  </a:t>
            </a:r>
          </a:p>
          <a:p>
            <a:pPr algn="l">
              <a:buNone/>
            </a:pPr>
            <a:endParaRPr lang="en-US" sz="2400" dirty="0" smtClean="0">
              <a:latin typeface="Calibri" pitchFamily="34" charset="0"/>
              <a:cs typeface="Calibri" pitchFamily="34" charset="0"/>
            </a:endParaRPr>
          </a:p>
          <a:p>
            <a:pPr algn="l">
              <a:buNone/>
            </a:pPr>
            <a:r>
              <a:rPr lang="en-US" sz="2400" dirty="0" smtClean="0">
                <a:solidFill>
                  <a:srgbClr val="FF0000"/>
                </a:solidFill>
                <a:latin typeface="Calibri" pitchFamily="34" charset="0"/>
                <a:cs typeface="Calibri" pitchFamily="34" charset="0"/>
              </a:rPr>
              <a:t>Clearly,  such positive health </a:t>
            </a:r>
          </a:p>
          <a:p>
            <a:pPr algn="l">
              <a:buNone/>
            </a:pPr>
            <a:r>
              <a:rPr lang="en-US" sz="2400" dirty="0" smtClean="0">
                <a:solidFill>
                  <a:srgbClr val="FF0000"/>
                </a:solidFill>
                <a:latin typeface="Calibri" pitchFamily="34" charset="0"/>
                <a:cs typeface="Calibri" pitchFamily="34" charset="0"/>
              </a:rPr>
              <a:t>outcomes are related to</a:t>
            </a:r>
          </a:p>
          <a:p>
            <a:pPr algn="l">
              <a:buNone/>
            </a:pPr>
            <a:r>
              <a:rPr lang="en-US" sz="2400" dirty="0" smtClean="0">
                <a:solidFill>
                  <a:srgbClr val="FF0000"/>
                </a:solidFill>
                <a:latin typeface="Calibri" pitchFamily="34" charset="0"/>
                <a:cs typeface="Calibri" pitchFamily="34" charset="0"/>
              </a:rPr>
              <a:t> improved academic prospects.</a:t>
            </a:r>
          </a:p>
          <a:p>
            <a:pPr>
              <a:buNone/>
            </a:pPr>
            <a:endParaRPr lang="ar-SA" sz="2400" dirty="0">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100" y="214290"/>
            <a:ext cx="8856984" cy="1642194"/>
          </a:xfrm>
        </p:spPr>
        <p:txBody>
          <a:bodyPr>
            <a:noAutofit/>
          </a:bodyPr>
          <a:lstStyle/>
          <a:p>
            <a:r>
              <a:rPr lang="en-US" sz="2800" b="1" dirty="0" smtClean="0">
                <a:solidFill>
                  <a:srgbClr val="7030A0"/>
                </a:solidFill>
              </a:rPr>
              <a:t> Strategies to exploit the relationship between physical activity and academic outcomes :</a:t>
            </a:r>
            <a:endParaRPr lang="ar-SA" sz="2800" b="1" dirty="0">
              <a:solidFill>
                <a:srgbClr val="7030A0"/>
              </a:solidFill>
            </a:endParaRPr>
          </a:p>
        </p:txBody>
      </p:sp>
      <p:sp>
        <p:nvSpPr>
          <p:cNvPr id="3" name="عنصر نائب للمحتوى 2"/>
          <p:cNvSpPr>
            <a:spLocks noGrp="1"/>
          </p:cNvSpPr>
          <p:nvPr>
            <p:ph idx="1"/>
          </p:nvPr>
        </p:nvSpPr>
        <p:spPr>
          <a:xfrm>
            <a:off x="780728" y="1785926"/>
            <a:ext cx="8363272" cy="4525963"/>
          </a:xfrm>
        </p:spPr>
        <p:txBody>
          <a:bodyPr>
            <a:noAutofit/>
          </a:bodyPr>
          <a:lstStyle/>
          <a:p>
            <a:pPr algn="l" rtl="0">
              <a:buFont typeface="Wingdings" panose="05000000000000000000" pitchFamily="2" charset="2"/>
              <a:buChar char="Ø"/>
            </a:pPr>
            <a:r>
              <a:rPr lang="en-US" sz="2400" dirty="0" smtClean="0">
                <a:latin typeface="Calibri" pitchFamily="34" charset="0"/>
                <a:cs typeface="Calibri" pitchFamily="34" charset="0"/>
              </a:rPr>
              <a:t>Engage students in a greater variety of postures(walking,  lying,  moving,  leaning,  perching,  or squatting)  during classroom instruction.  </a:t>
            </a:r>
          </a:p>
          <a:p>
            <a:pPr algn="l" rtl="0">
              <a:buFont typeface="Wingdings" panose="05000000000000000000" pitchFamily="2" charset="2"/>
              <a:buChar char="Ø"/>
            </a:pPr>
            <a:r>
              <a:rPr lang="en-US" sz="2400" dirty="0" smtClean="0">
                <a:latin typeface="Calibri" pitchFamily="34" charset="0"/>
                <a:cs typeface="Calibri" pitchFamily="34" charset="0"/>
              </a:rPr>
              <a:t>Engage students in movement. </a:t>
            </a:r>
          </a:p>
          <a:p>
            <a:pPr algn="l" rtl="0">
              <a:buFont typeface="Wingdings" panose="05000000000000000000" pitchFamily="2" charset="2"/>
              <a:buChar char="Ø"/>
            </a:pPr>
            <a:r>
              <a:rPr lang="en-US" sz="2400" dirty="0" smtClean="0">
                <a:latin typeface="Calibri" pitchFamily="34" charset="0"/>
                <a:cs typeface="Calibri" pitchFamily="34" charset="0"/>
              </a:rPr>
              <a:t>Encourage students to use their bodies to learn (demonstrate concepts,  words,  or rhythms). </a:t>
            </a:r>
          </a:p>
          <a:p>
            <a:pPr algn="l" rtl="0">
              <a:buFont typeface="Wingdings" panose="05000000000000000000" pitchFamily="2" charset="2"/>
              <a:buChar char="Ø"/>
            </a:pPr>
            <a:r>
              <a:rPr lang="en-US" sz="2400" dirty="0" smtClean="0">
                <a:latin typeface="Calibri" pitchFamily="34" charset="0"/>
                <a:cs typeface="Calibri" pitchFamily="34" charset="0"/>
              </a:rPr>
              <a:t>Incorporate daily or weekly role-plays as a way to dramatize key concepts. </a:t>
            </a:r>
          </a:p>
          <a:p>
            <a:pPr algn="l" rtl="0">
              <a:buFont typeface="Wingdings" panose="05000000000000000000" pitchFamily="2" charset="2"/>
              <a:buChar char="Ø"/>
            </a:pPr>
            <a:r>
              <a:rPr lang="en-US" sz="2400" dirty="0" smtClean="0">
                <a:latin typeface="Calibri" pitchFamily="34" charset="0"/>
                <a:cs typeface="Calibri" pitchFamily="34" charset="0"/>
              </a:rPr>
              <a:t>Take stand-and-stretch breaks every twenty minutes energize the class.</a:t>
            </a:r>
          </a:p>
          <a:p>
            <a:pPr algn="l">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endParaRPr lang="ar-SA" sz="2400" dirty="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smtClean="0">
                <a:solidFill>
                  <a:srgbClr val="7030A0"/>
                </a:solidFill>
              </a:rPr>
              <a:t>attention deficit-hyperactivity disorder(ADHD)</a:t>
            </a:r>
            <a:endParaRPr lang="ar-SA" sz="3200" b="1" dirty="0">
              <a:solidFill>
                <a:srgbClr val="7030A0"/>
              </a:solidFill>
            </a:endParaRPr>
          </a:p>
        </p:txBody>
      </p:sp>
      <p:sp>
        <p:nvSpPr>
          <p:cNvPr id="3" name="عنصر نائب للمحتوى 2"/>
          <p:cNvSpPr>
            <a:spLocks noGrp="1"/>
          </p:cNvSpPr>
          <p:nvPr>
            <p:ph idx="1"/>
          </p:nvPr>
        </p:nvSpPr>
        <p:spPr>
          <a:xfrm>
            <a:off x="457200" y="1600200"/>
            <a:ext cx="5043494" cy="4525963"/>
          </a:xfrm>
        </p:spPr>
        <p:txBody>
          <a:bodyPr>
            <a:noAutofit/>
          </a:bodyPr>
          <a:lstStyle/>
          <a:p>
            <a:pPr algn="l">
              <a:lnSpc>
                <a:spcPct val="150000"/>
              </a:lnSpc>
              <a:buNone/>
            </a:pPr>
            <a:r>
              <a:rPr lang="en-US" sz="2400" dirty="0" smtClean="0">
                <a:latin typeface="Calibri" pitchFamily="34" charset="0"/>
                <a:cs typeface="Calibri" pitchFamily="34" charset="0"/>
              </a:rPr>
              <a:t>Physical activity has been shown to improve behavior even among children aged 5 to diagnosed with attention deficit-hyperactivity disorder(ADHD)  Children with ADHD who exercised about forty minutes five days per week showed improved behavior in as little as three weeks.</a:t>
            </a:r>
            <a:endParaRPr lang="ar-SA" sz="2400" dirty="0">
              <a:latin typeface="Calibri" pitchFamily="34" charset="0"/>
            </a:endParaRPr>
          </a:p>
        </p:txBody>
      </p:sp>
      <p:pic>
        <p:nvPicPr>
          <p:cNvPr id="4" name="صورة 3" descr="ADHD-kids.jpg"/>
          <p:cNvPicPr>
            <a:picLocks noChangeAspect="1"/>
          </p:cNvPicPr>
          <p:nvPr/>
        </p:nvPicPr>
        <p:blipFill>
          <a:blip r:embed="rId2" cstate="print"/>
          <a:stretch>
            <a:fillRect/>
          </a:stretch>
        </p:blipFill>
        <p:spPr>
          <a:xfrm>
            <a:off x="5357818" y="1785926"/>
            <a:ext cx="3167042" cy="40005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28662" y="642918"/>
            <a:ext cx="8072494" cy="5857916"/>
          </a:xfrm>
        </p:spPr>
        <p:txBody>
          <a:bodyPr>
            <a:noAutofit/>
          </a:bodyPr>
          <a:lstStyle/>
          <a:p>
            <a:pPr algn="l" rtl="0">
              <a:buNone/>
            </a:pPr>
            <a:r>
              <a:rPr lang="en-US" sz="2400" b="1" dirty="0" smtClean="0">
                <a:solidFill>
                  <a:srgbClr val="7030A0"/>
                </a:solidFill>
              </a:rPr>
              <a:t>Factors associated </a:t>
            </a:r>
            <a:r>
              <a:rPr lang="en-US" sz="2400" b="1" dirty="0">
                <a:solidFill>
                  <a:srgbClr val="7030A0"/>
                </a:solidFill>
              </a:rPr>
              <a:t>with </a:t>
            </a:r>
            <a:r>
              <a:rPr lang="en-US" sz="2400" b="1" dirty="0" smtClean="0">
                <a:solidFill>
                  <a:srgbClr val="7030A0"/>
                </a:solidFill>
              </a:rPr>
              <a:t>patterns </a:t>
            </a:r>
            <a:r>
              <a:rPr lang="en-US" sz="2400" b="1" dirty="0">
                <a:solidFill>
                  <a:srgbClr val="7030A0"/>
                </a:solidFill>
              </a:rPr>
              <a:t>of </a:t>
            </a:r>
            <a:r>
              <a:rPr lang="en-US" sz="2400" b="1" dirty="0" smtClean="0">
                <a:solidFill>
                  <a:srgbClr val="7030A0"/>
                </a:solidFill>
              </a:rPr>
              <a:t>physical activity </a:t>
            </a:r>
            <a:r>
              <a:rPr lang="en-US" sz="2400" b="1" dirty="0">
                <a:solidFill>
                  <a:srgbClr val="7030A0"/>
                </a:solidFill>
              </a:rPr>
              <a:t>among children and </a:t>
            </a:r>
            <a:r>
              <a:rPr lang="en-US" sz="2400" b="1" dirty="0" smtClean="0">
                <a:solidFill>
                  <a:srgbClr val="7030A0"/>
                </a:solidFill>
              </a:rPr>
              <a:t>youth:</a:t>
            </a:r>
          </a:p>
          <a:p>
            <a:pPr algn="l" rtl="0">
              <a:buNone/>
            </a:pPr>
            <a:endParaRPr lang="en-US" sz="2400" b="1" dirty="0">
              <a:solidFill>
                <a:srgbClr val="7030A0"/>
              </a:solidFill>
            </a:endParaRPr>
          </a:p>
          <a:p>
            <a:pPr algn="just" rtl="0">
              <a:buNone/>
            </a:pPr>
            <a:endParaRPr lang="en-US" sz="2400" dirty="0" smtClean="0"/>
          </a:p>
          <a:p>
            <a:pPr algn="just" rtl="0">
              <a:buNone/>
            </a:pPr>
            <a:endParaRPr lang="en-US" sz="2400" dirty="0" smtClean="0">
              <a:solidFill>
                <a:srgbClr val="FF0000"/>
              </a:solidFill>
            </a:endParaRPr>
          </a:p>
          <a:p>
            <a:pPr marL="0" indent="0" algn="l" rtl="0">
              <a:buNone/>
            </a:pPr>
            <a:endParaRPr lang="en-US" sz="2400" dirty="0" smtClean="0"/>
          </a:p>
          <a:p>
            <a:pPr algn="l" rtl="0">
              <a:buNone/>
            </a:pPr>
            <a:endParaRPr lang="en-US" sz="2400" dirty="0"/>
          </a:p>
        </p:txBody>
      </p:sp>
      <p:pic>
        <p:nvPicPr>
          <p:cNvPr id="5" name="صورة 4" descr="boys-vs-girls (1).jpg"/>
          <p:cNvPicPr>
            <a:picLocks noChangeAspect="1"/>
          </p:cNvPicPr>
          <p:nvPr/>
        </p:nvPicPr>
        <p:blipFill>
          <a:blip r:embed="rId2" cstate="print"/>
          <a:stretch>
            <a:fillRect/>
          </a:stretch>
        </p:blipFill>
        <p:spPr>
          <a:xfrm>
            <a:off x="6572264" y="1643050"/>
            <a:ext cx="2095488" cy="2286016"/>
          </a:xfrm>
          <a:prstGeom prst="rect">
            <a:avLst/>
          </a:prstGeom>
        </p:spPr>
      </p:pic>
      <p:sp>
        <p:nvSpPr>
          <p:cNvPr id="6" name="مربع نص 5"/>
          <p:cNvSpPr txBox="1"/>
          <p:nvPr/>
        </p:nvSpPr>
        <p:spPr>
          <a:xfrm>
            <a:off x="1500166" y="4572008"/>
            <a:ext cx="4000528" cy="1938992"/>
          </a:xfrm>
          <a:prstGeom prst="rect">
            <a:avLst/>
          </a:prstGeom>
          <a:noFill/>
        </p:spPr>
        <p:txBody>
          <a:bodyPr wrap="square" rtlCol="1">
            <a:spAutoFit/>
          </a:bodyPr>
          <a:lstStyle/>
          <a:p>
            <a:pPr algn="l" rtl="0">
              <a:buFont typeface="Wingdings" pitchFamily="2" charset="2"/>
              <a:buChar char="v"/>
            </a:pPr>
            <a:r>
              <a:rPr lang="en-US" sz="2400" dirty="0" smtClean="0">
                <a:latin typeface="Calibri" pitchFamily="34" charset="0"/>
                <a:cs typeface="Calibri" pitchFamily="34" charset="0"/>
              </a:rPr>
              <a:t> </a:t>
            </a:r>
            <a:r>
              <a:rPr lang="en-US" sz="2400" dirty="0" smtClean="0">
                <a:solidFill>
                  <a:srgbClr val="0070C0"/>
                </a:solidFill>
                <a:latin typeface="Calibri" pitchFamily="34" charset="0"/>
                <a:cs typeface="Calibri" pitchFamily="34" charset="0"/>
              </a:rPr>
              <a:t>interpersonal factors  </a:t>
            </a:r>
            <a:r>
              <a:rPr lang="en-US" sz="2400" dirty="0" smtClean="0">
                <a:solidFill>
                  <a:srgbClr val="FF0000"/>
                </a:solidFill>
                <a:latin typeface="Calibri" pitchFamily="34" charset="0"/>
                <a:cs typeface="Calibri" pitchFamily="34" charset="0"/>
              </a:rPr>
              <a:t>( the support</a:t>
            </a:r>
            <a:r>
              <a:rPr lang="en-US" sz="2400" dirty="0" smtClean="0">
                <a:latin typeface="Calibri" pitchFamily="34" charset="0"/>
                <a:cs typeface="Calibri" pitchFamily="34" charset="0"/>
              </a:rPr>
              <a:t> and the physical activity behaviors of friends, siblings, and parents)</a:t>
            </a:r>
          </a:p>
          <a:p>
            <a:pPr algn="l" rtl="0">
              <a:buFont typeface="Wingdings" pitchFamily="2" charset="2"/>
              <a:buChar char="v"/>
            </a:pPr>
            <a:endParaRPr lang="ar-SA" sz="2400" dirty="0"/>
          </a:p>
        </p:txBody>
      </p:sp>
      <p:sp>
        <p:nvSpPr>
          <p:cNvPr id="7" name="مربع نص 6"/>
          <p:cNvSpPr txBox="1"/>
          <p:nvPr/>
        </p:nvSpPr>
        <p:spPr>
          <a:xfrm>
            <a:off x="1428728" y="1571612"/>
            <a:ext cx="5143536" cy="3046988"/>
          </a:xfrm>
          <a:prstGeom prst="rect">
            <a:avLst/>
          </a:prstGeom>
          <a:noFill/>
        </p:spPr>
        <p:txBody>
          <a:bodyPr wrap="square" rtlCol="1">
            <a:spAutoFit/>
          </a:bodyPr>
          <a:lstStyle/>
          <a:p>
            <a:pPr algn="l" rtl="0">
              <a:buFont typeface="Wingdings" pitchFamily="2" charset="2"/>
              <a:buChar char="v"/>
            </a:pPr>
            <a:r>
              <a:rPr lang="en-US" sz="2400" dirty="0" smtClean="0">
                <a:latin typeface="Calibri" pitchFamily="34" charset="0"/>
                <a:cs typeface="Calibri" pitchFamily="34" charset="0"/>
              </a:rPr>
              <a:t> </a:t>
            </a:r>
            <a:r>
              <a:rPr lang="en-US" sz="2400" dirty="0" smtClean="0">
                <a:solidFill>
                  <a:srgbClr val="0070C0"/>
                </a:solidFill>
                <a:latin typeface="Calibri" pitchFamily="34" charset="0"/>
                <a:cs typeface="Calibri" pitchFamily="34" charset="0"/>
              </a:rPr>
              <a:t>Demographic variables</a:t>
            </a:r>
            <a:r>
              <a:rPr lang="en-US" sz="2400" dirty="0" smtClean="0">
                <a:latin typeface="Calibri" pitchFamily="34" charset="0"/>
                <a:cs typeface="Calibri" pitchFamily="34" charset="0"/>
              </a:rPr>
              <a:t>, including </a:t>
            </a:r>
            <a:r>
              <a:rPr lang="en-US" sz="2400" dirty="0" smtClean="0">
                <a:solidFill>
                  <a:srgbClr val="FF0000"/>
                </a:solidFill>
                <a:latin typeface="Calibri" pitchFamily="34" charset="0"/>
                <a:cs typeface="Calibri" pitchFamily="34" charset="0"/>
              </a:rPr>
              <a:t>sex</a:t>
            </a:r>
            <a:r>
              <a:rPr lang="en-US" sz="2400" dirty="0" smtClean="0">
                <a:latin typeface="Calibri" pitchFamily="34" charset="0"/>
                <a:cs typeface="Calibri" pitchFamily="34" charset="0"/>
              </a:rPr>
              <a:t> (girls are less physically active than boys), </a:t>
            </a:r>
            <a:r>
              <a:rPr lang="en-US" sz="2400" dirty="0" smtClean="0">
                <a:solidFill>
                  <a:srgbClr val="FF0000"/>
                </a:solidFill>
                <a:latin typeface="Calibri" pitchFamily="34" charset="0"/>
                <a:cs typeface="Calibri" pitchFamily="34" charset="0"/>
              </a:rPr>
              <a:t>age</a:t>
            </a:r>
            <a:r>
              <a:rPr lang="en-US" sz="2400" dirty="0" smtClean="0">
                <a:latin typeface="Calibri" pitchFamily="34" charset="0"/>
                <a:cs typeface="Calibri" pitchFamily="34" charset="0"/>
              </a:rPr>
              <a:t> (adolescents are less active than younger children), and </a:t>
            </a:r>
            <a:r>
              <a:rPr lang="en-US" sz="2400" dirty="0" smtClean="0">
                <a:solidFill>
                  <a:srgbClr val="FF0000"/>
                </a:solidFill>
                <a:latin typeface="Calibri" pitchFamily="34" charset="0"/>
                <a:cs typeface="Calibri" pitchFamily="34" charset="0"/>
              </a:rPr>
              <a:t>race</a:t>
            </a:r>
            <a:r>
              <a:rPr lang="en-US" sz="2400" dirty="0" smtClean="0">
                <a:latin typeface="Calibri" pitchFamily="34" charset="0"/>
                <a:cs typeface="Calibri" pitchFamily="34" charset="0"/>
              </a:rPr>
              <a:t> or ethnicity (white students tend to be more physically active than their Hispanic and black counterparts).</a:t>
            </a:r>
          </a:p>
          <a:p>
            <a:pPr algn="l" rtl="0">
              <a:buFont typeface="Wingdings" pitchFamily="2" charset="2"/>
              <a:buChar char="v"/>
            </a:pPr>
            <a:endParaRPr lang="ar-SA" sz="2400" dirty="0">
              <a:latin typeface="Calibri" pitchFamily="34" charset="0"/>
            </a:endParaRPr>
          </a:p>
        </p:txBody>
      </p:sp>
      <p:pic>
        <p:nvPicPr>
          <p:cNvPr id="8" name="صورة 7" descr="images (1).jpg"/>
          <p:cNvPicPr>
            <a:picLocks noChangeAspect="1"/>
          </p:cNvPicPr>
          <p:nvPr/>
        </p:nvPicPr>
        <p:blipFill>
          <a:blip r:embed="rId3" cstate="print"/>
          <a:stretch>
            <a:fillRect/>
          </a:stretch>
        </p:blipFill>
        <p:spPr>
          <a:xfrm>
            <a:off x="6500812" y="4286256"/>
            <a:ext cx="2286016" cy="2286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0"/>
            <a:ext cx="7498080" cy="1000108"/>
          </a:xfrm>
        </p:spPr>
        <p:txBody>
          <a:bodyPr>
            <a:normAutofit/>
          </a:bodyPr>
          <a:lstStyle/>
          <a:p>
            <a:pPr algn="ctr"/>
            <a:r>
              <a:rPr lang="en-US" sz="2800" dirty="0" smtClean="0">
                <a:solidFill>
                  <a:srgbClr val="FF0000"/>
                </a:solidFill>
              </a:rPr>
              <a:t>Cont..</a:t>
            </a:r>
            <a:endParaRPr lang="ar-SA" sz="2800" dirty="0">
              <a:solidFill>
                <a:srgbClr val="FF0000"/>
              </a:solidFill>
            </a:endParaRPr>
          </a:p>
        </p:txBody>
      </p:sp>
      <p:sp>
        <p:nvSpPr>
          <p:cNvPr id="3" name="عنصر نائب للمحتوى 2"/>
          <p:cNvSpPr>
            <a:spLocks noGrp="1"/>
          </p:cNvSpPr>
          <p:nvPr>
            <p:ph idx="1"/>
          </p:nvPr>
        </p:nvSpPr>
        <p:spPr>
          <a:xfrm>
            <a:off x="1071538" y="857232"/>
            <a:ext cx="8072462" cy="5143536"/>
          </a:xfrm>
        </p:spPr>
        <p:txBody>
          <a:bodyPr>
            <a:normAutofit/>
          </a:bodyPr>
          <a:lstStyle/>
          <a:p>
            <a:pPr algn="l" rtl="0">
              <a:buFont typeface="Wingdings" pitchFamily="2" charset="2"/>
              <a:buChar char="v"/>
            </a:pPr>
            <a:r>
              <a:rPr lang="en-US" sz="2400" dirty="0" smtClean="0">
                <a:latin typeface="Calibri" pitchFamily="34" charset="0"/>
                <a:cs typeface="Calibri" pitchFamily="34" charset="0"/>
              </a:rPr>
              <a:t> </a:t>
            </a:r>
            <a:r>
              <a:rPr lang="en-US" sz="2400" dirty="0" smtClean="0">
                <a:solidFill>
                  <a:srgbClr val="0070C0"/>
                </a:solidFill>
                <a:latin typeface="Calibri" pitchFamily="34" charset="0"/>
                <a:cs typeface="Calibri" pitchFamily="34" charset="0"/>
              </a:rPr>
              <a:t>Individual characteristics </a:t>
            </a:r>
            <a:r>
              <a:rPr lang="en-US" sz="2400" dirty="0" smtClean="0">
                <a:latin typeface="Calibri" pitchFamily="34" charset="0"/>
                <a:cs typeface="Calibri" pitchFamily="34" charset="0"/>
              </a:rPr>
              <a:t>influence participation in physical activity. Students </a:t>
            </a:r>
            <a:r>
              <a:rPr lang="en-US" sz="2400" dirty="0" smtClean="0">
                <a:solidFill>
                  <a:srgbClr val="FF0000"/>
                </a:solidFill>
                <a:latin typeface="Calibri" pitchFamily="34" charset="0"/>
                <a:cs typeface="Calibri" pitchFamily="34" charset="0"/>
              </a:rPr>
              <a:t>who receive benefits </a:t>
            </a:r>
            <a:r>
              <a:rPr lang="en-US" sz="2400" dirty="0" smtClean="0">
                <a:latin typeface="Calibri" pitchFamily="34" charset="0"/>
                <a:cs typeface="Calibri" pitchFamily="34" charset="0"/>
              </a:rPr>
              <a:t>from participating in physical activity sports (</a:t>
            </a:r>
            <a:r>
              <a:rPr lang="en-US" sz="2400" u="sng" dirty="0" smtClean="0">
                <a:latin typeface="Calibri" pitchFamily="34" charset="0"/>
                <a:cs typeface="Calibri" pitchFamily="34" charset="0"/>
              </a:rPr>
              <a:t>having fun</a:t>
            </a:r>
            <a:r>
              <a:rPr lang="en-US" sz="2400" dirty="0" smtClean="0">
                <a:latin typeface="Calibri" pitchFamily="34" charset="0"/>
                <a:cs typeface="Calibri" pitchFamily="34" charset="0"/>
              </a:rPr>
              <a:t>, learning or refining new skills, staying in shape, improving appearance and improving strength, endurance or flexibility) are more likely to engage in a range of physical activities. However, students </a:t>
            </a:r>
            <a:r>
              <a:rPr lang="en-US" sz="2400" dirty="0" smtClean="0">
                <a:solidFill>
                  <a:srgbClr val="FF0000"/>
                </a:solidFill>
                <a:latin typeface="Calibri" pitchFamily="34" charset="0"/>
                <a:cs typeface="Calibri" pitchFamily="34" charset="0"/>
              </a:rPr>
              <a:t>who perceive barriers </a:t>
            </a:r>
            <a:r>
              <a:rPr lang="en-US" sz="2400" dirty="0" smtClean="0">
                <a:latin typeface="Calibri" pitchFamily="34" charset="0"/>
                <a:cs typeface="Calibri" pitchFamily="34" charset="0"/>
              </a:rPr>
              <a:t>to participating in physical activities, particularly a lack time are less likely to engage in exercise behaviors.</a:t>
            </a:r>
          </a:p>
          <a:p>
            <a:pPr marL="0" indent="0" algn="l" rtl="0">
              <a:buNone/>
            </a:pPr>
            <a:endParaRPr lang="en-US" sz="2400" dirty="0" smtClean="0">
              <a:latin typeface="Calibri" pitchFamily="34" charset="0"/>
              <a:cs typeface="Calibri" pitchFamily="34" charset="0"/>
            </a:endParaRPr>
          </a:p>
          <a:p>
            <a:pPr algn="l">
              <a:buNone/>
            </a:pPr>
            <a:endParaRPr lang="en-US" sz="2400" dirty="0" smtClean="0">
              <a:latin typeface="Calibri" pitchFamily="34" charset="0"/>
              <a:cs typeface="Calibri" pitchFamily="34" charset="0"/>
            </a:endParaRPr>
          </a:p>
          <a:p>
            <a:pPr algn="l">
              <a:buNone/>
            </a:pPr>
            <a:endParaRPr lang="ar-SA" sz="2400" dirty="0">
              <a:latin typeface="Calibri" pitchFamily="34" charset="0"/>
            </a:endParaRPr>
          </a:p>
        </p:txBody>
      </p:sp>
      <p:pic>
        <p:nvPicPr>
          <p:cNvPr id="4" name="صورة 3" descr="bright-children-house-design-ideas-for-garden.jpg"/>
          <p:cNvPicPr>
            <a:picLocks noChangeAspect="1"/>
          </p:cNvPicPr>
          <p:nvPr/>
        </p:nvPicPr>
        <p:blipFill>
          <a:blip r:embed="rId2" cstate="print"/>
          <a:stretch>
            <a:fillRect/>
          </a:stretch>
        </p:blipFill>
        <p:spPr>
          <a:xfrm>
            <a:off x="6012160" y="4509120"/>
            <a:ext cx="2846088" cy="20631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مربع نص 4"/>
          <p:cNvSpPr txBox="1"/>
          <p:nvPr/>
        </p:nvSpPr>
        <p:spPr>
          <a:xfrm>
            <a:off x="1071538" y="4357694"/>
            <a:ext cx="4786346" cy="2677656"/>
          </a:xfrm>
          <a:prstGeom prst="rect">
            <a:avLst/>
          </a:prstGeom>
          <a:noFill/>
        </p:spPr>
        <p:txBody>
          <a:bodyPr wrap="square" rtlCol="1">
            <a:spAutoFit/>
          </a:bodyPr>
          <a:lstStyle/>
          <a:p>
            <a:pPr algn="l" rtl="0">
              <a:buFont typeface="Wingdings" panose="05000000000000000000" pitchFamily="2" charset="2"/>
              <a:buChar char="v"/>
            </a:pPr>
            <a:r>
              <a:rPr lang="en-US" sz="2400" dirty="0" smtClean="0">
                <a:solidFill>
                  <a:srgbClr val="0070C0"/>
                </a:solidFill>
                <a:latin typeface="Calibri" pitchFamily="34" charset="0"/>
                <a:cs typeface="Calibri" pitchFamily="34" charset="0"/>
              </a:rPr>
              <a:t>Environmental factors </a:t>
            </a:r>
          </a:p>
          <a:p>
            <a:pPr algn="l" rtl="0">
              <a:buNone/>
            </a:pPr>
            <a:r>
              <a:rPr lang="en-US" sz="2400" dirty="0" smtClean="0">
                <a:solidFill>
                  <a:srgbClr val="0070C0"/>
                </a:solidFill>
                <a:latin typeface="Calibri" pitchFamily="34" charset="0"/>
                <a:cs typeface="Calibri" pitchFamily="34" charset="0"/>
              </a:rPr>
              <a:t> </a:t>
            </a:r>
            <a:r>
              <a:rPr lang="en-US" sz="2400" dirty="0" smtClean="0">
                <a:latin typeface="Calibri" pitchFamily="34" charset="0"/>
                <a:cs typeface="Calibri" pitchFamily="34" charset="0"/>
              </a:rPr>
              <a:t>(convenient play spaces,  well functioning sports equipment,  and transportation to sports or fitness activities)</a:t>
            </a:r>
            <a:endParaRPr lang="ar-SA" sz="2400" dirty="0" smtClean="0">
              <a:latin typeface="Calibri" pitchFamily="34" charset="0"/>
            </a:endParaRPr>
          </a:p>
          <a:p>
            <a:pPr algn="l">
              <a:buNone/>
            </a:pPr>
            <a:r>
              <a:rPr lang="en-US" sz="2400" dirty="0" smtClean="0">
                <a:latin typeface="Calibri" pitchFamily="34" charset="0"/>
                <a:cs typeface="Calibri" pitchFamily="34" charset="0"/>
              </a:rPr>
              <a:t> </a:t>
            </a:r>
          </a:p>
          <a:p>
            <a:endParaRPr lang="ar-SA" sz="2400" dirty="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0"/>
            <a:ext cx="8143900" cy="7215214"/>
          </a:xfrm>
        </p:spPr>
        <p:txBody>
          <a:bodyPr>
            <a:normAutofit/>
          </a:bodyPr>
          <a:lstStyle/>
          <a:p>
            <a:pPr algn="l">
              <a:buNone/>
            </a:pPr>
            <a:endParaRPr lang="en-US" sz="2200" dirty="0">
              <a:latin typeface="Calibri" pitchFamily="34" charset="0"/>
              <a:cs typeface="Calibri" pitchFamily="34" charset="0"/>
            </a:endParaRPr>
          </a:p>
          <a:p>
            <a:pPr algn="ctr">
              <a:buNone/>
            </a:pPr>
            <a:r>
              <a:rPr lang="en-US" sz="2200" b="1" dirty="0" smtClean="0">
                <a:solidFill>
                  <a:srgbClr val="7030A0"/>
                </a:solidFill>
                <a:latin typeface="Calibri" pitchFamily="34" charset="0"/>
                <a:cs typeface="Calibri" pitchFamily="34" charset="0"/>
              </a:rPr>
              <a:t>Barriers confronting young people and preventing them from establishing and maintaining a physically active lifestyle which educators and other advocates must acknowledged:</a:t>
            </a:r>
          </a:p>
          <a:p>
            <a:pPr algn="ctr">
              <a:buNone/>
            </a:pPr>
            <a:endParaRPr lang="en-US" sz="2200" dirty="0" smtClean="0">
              <a:solidFill>
                <a:srgbClr val="7030A0"/>
              </a:solidFill>
              <a:latin typeface="Calibri" pitchFamily="34" charset="0"/>
              <a:cs typeface="Calibri" pitchFamily="34" charset="0"/>
            </a:endParaRPr>
          </a:p>
          <a:p>
            <a:pPr algn="l">
              <a:buNone/>
            </a:pPr>
            <a:r>
              <a:rPr lang="en-US" sz="2100" dirty="0" smtClean="0">
                <a:latin typeface="Calibri" pitchFamily="34" charset="0"/>
                <a:cs typeface="Calibri" pitchFamily="34" charset="0"/>
              </a:rPr>
              <a:t>1- </a:t>
            </a:r>
            <a:r>
              <a:rPr lang="en-US" sz="2400" dirty="0" smtClean="0">
                <a:latin typeface="Calibri" pitchFamily="34" charset="0"/>
                <a:cs typeface="Calibri" pitchFamily="34" charset="0"/>
              </a:rPr>
              <a:t>In </a:t>
            </a:r>
            <a:r>
              <a:rPr lang="en-US" sz="2400" dirty="0">
                <a:latin typeface="Calibri" pitchFamily="34" charset="0"/>
                <a:cs typeface="Calibri" pitchFamily="34" charset="0"/>
              </a:rPr>
              <a:t>many communities, </a:t>
            </a:r>
            <a:r>
              <a:rPr lang="en-US" sz="2400" dirty="0" smtClean="0">
                <a:solidFill>
                  <a:srgbClr val="FF0000"/>
                </a:solidFill>
                <a:latin typeface="Calibri" pitchFamily="34" charset="0"/>
                <a:cs typeface="Calibri" pitchFamily="34" charset="0"/>
              </a:rPr>
              <a:t>patterns </a:t>
            </a:r>
            <a:r>
              <a:rPr lang="en-US" sz="2400" dirty="0">
                <a:solidFill>
                  <a:srgbClr val="FF0000"/>
                </a:solidFill>
                <a:latin typeface="Calibri" pitchFamily="34" charset="0"/>
                <a:cs typeface="Calibri" pitchFamily="34" charset="0"/>
              </a:rPr>
              <a:t>of housing </a:t>
            </a:r>
            <a:r>
              <a:rPr lang="en-US" sz="2400" dirty="0">
                <a:latin typeface="Calibri" pitchFamily="34" charset="0"/>
                <a:cs typeface="Calibri" pitchFamily="34" charset="0"/>
              </a:rPr>
              <a:t>and </a:t>
            </a:r>
            <a:r>
              <a:rPr lang="en-US" sz="2400" dirty="0" smtClean="0">
                <a:latin typeface="Calibri" pitchFamily="34" charset="0"/>
                <a:cs typeface="Calibri" pitchFamily="34" charset="0"/>
              </a:rPr>
              <a:t>urban </a:t>
            </a:r>
            <a:r>
              <a:rPr lang="en-US" sz="2400" dirty="0">
                <a:latin typeface="Calibri" pitchFamily="34" charset="0"/>
                <a:cs typeface="Calibri" pitchFamily="34" charset="0"/>
              </a:rPr>
              <a:t>development have centered </a:t>
            </a:r>
            <a:r>
              <a:rPr lang="en-US" sz="2400" dirty="0" smtClean="0">
                <a:latin typeface="Calibri" pitchFamily="34" charset="0"/>
                <a:cs typeface="Calibri" pitchFamily="34" charset="0"/>
              </a:rPr>
              <a:t>on the use of the automobile.</a:t>
            </a:r>
          </a:p>
          <a:p>
            <a:pPr algn="l">
              <a:buNone/>
            </a:pPr>
            <a:r>
              <a:rPr lang="en-US" sz="2400" dirty="0" smtClean="0">
                <a:latin typeface="Calibri" pitchFamily="34" charset="0"/>
                <a:cs typeface="Calibri" pitchFamily="34" charset="0"/>
              </a:rPr>
              <a:t> </a:t>
            </a:r>
          </a:p>
          <a:p>
            <a:pPr algn="l">
              <a:buNone/>
            </a:pPr>
            <a:r>
              <a:rPr lang="en-US" sz="2400" dirty="0" smtClean="0">
                <a:latin typeface="Calibri" pitchFamily="34" charset="0"/>
                <a:cs typeface="Calibri" pitchFamily="34" charset="0"/>
              </a:rPr>
              <a:t>2- </a:t>
            </a:r>
            <a:r>
              <a:rPr lang="en-US" sz="2400" dirty="0">
                <a:latin typeface="Calibri" pitchFamily="34" charset="0"/>
                <a:cs typeface="Calibri" pitchFamily="34" charset="0"/>
              </a:rPr>
              <a:t>Increased </a:t>
            </a:r>
            <a:r>
              <a:rPr lang="en-US" sz="2400" dirty="0">
                <a:solidFill>
                  <a:srgbClr val="FF0000"/>
                </a:solidFill>
                <a:latin typeface="Calibri" pitchFamily="34" charset="0"/>
                <a:cs typeface="Calibri" pitchFamily="34" charset="0"/>
              </a:rPr>
              <a:t>concerns about safety have limited the time </a:t>
            </a:r>
            <a:r>
              <a:rPr lang="en-US" sz="2400" dirty="0">
                <a:latin typeface="Calibri" pitchFamily="34" charset="0"/>
                <a:cs typeface="Calibri" pitchFamily="34" charset="0"/>
              </a:rPr>
              <a:t>and locations in which </a:t>
            </a:r>
            <a:r>
              <a:rPr lang="en-US" sz="2400" dirty="0" smtClean="0">
                <a:latin typeface="Calibri" pitchFamily="34" charset="0"/>
                <a:cs typeface="Calibri" pitchFamily="34" charset="0"/>
              </a:rPr>
              <a:t>children </a:t>
            </a:r>
            <a:r>
              <a:rPr lang="en-US" sz="2400" dirty="0">
                <a:latin typeface="Calibri" pitchFamily="34" charset="0"/>
                <a:cs typeface="Calibri" pitchFamily="34" charset="0"/>
              </a:rPr>
              <a:t>can play outside</a:t>
            </a:r>
            <a:r>
              <a:rPr lang="en-US" sz="2400" dirty="0" smtClean="0">
                <a:latin typeface="Calibri" pitchFamily="34" charset="0"/>
                <a:cs typeface="Calibri" pitchFamily="34" charset="0"/>
              </a:rPr>
              <a:t>.</a:t>
            </a:r>
          </a:p>
          <a:p>
            <a:pPr algn="l">
              <a:buNone/>
            </a:pPr>
            <a:endParaRPr lang="en-US" sz="2400" dirty="0" smtClean="0">
              <a:latin typeface="Calibri" pitchFamily="34" charset="0"/>
              <a:cs typeface="Calibri" pitchFamily="34" charset="0"/>
            </a:endParaRPr>
          </a:p>
          <a:p>
            <a:pPr algn="l">
              <a:buNone/>
            </a:pPr>
            <a:r>
              <a:rPr lang="en-US" sz="2400" dirty="0" smtClean="0">
                <a:latin typeface="Calibri" pitchFamily="34" charset="0"/>
                <a:cs typeface="Calibri" pitchFamily="34" charset="0"/>
              </a:rPr>
              <a:t>3- </a:t>
            </a:r>
            <a:r>
              <a:rPr lang="en-US" sz="2400" dirty="0">
                <a:latin typeface="Calibri" pitchFamily="34" charset="0"/>
                <a:cs typeface="Calibri" pitchFamily="34" charset="0"/>
              </a:rPr>
              <a:t>Appealing </a:t>
            </a:r>
            <a:r>
              <a:rPr lang="en-US" sz="2400" dirty="0">
                <a:solidFill>
                  <a:srgbClr val="FF0000"/>
                </a:solidFill>
                <a:latin typeface="Calibri" pitchFamily="34" charset="0"/>
                <a:cs typeface="Calibri" pitchFamily="34" charset="0"/>
              </a:rPr>
              <a:t>technology </a:t>
            </a:r>
            <a:r>
              <a:rPr lang="en-US" sz="2400" dirty="0">
                <a:latin typeface="Calibri" pitchFamily="34" charset="0"/>
                <a:cs typeface="Calibri" pitchFamily="34" charset="0"/>
              </a:rPr>
              <a:t>and electronic media(video and computer games,  cable and satellite TV encourage a sedentary lifestyle for many young people</a:t>
            </a:r>
            <a:r>
              <a:rPr lang="en-US" sz="2100" dirty="0" smtClean="0">
                <a:latin typeface="Calibri" pitchFamily="34" charset="0"/>
                <a:cs typeface="Calibri" pitchFamily="34" charset="0"/>
              </a:rPr>
              <a:t>.</a:t>
            </a:r>
          </a:p>
        </p:txBody>
      </p:sp>
      <p:pic>
        <p:nvPicPr>
          <p:cNvPr id="4" name="صورة 3" descr="icon.png"/>
          <p:cNvPicPr>
            <a:picLocks noChangeAspect="1"/>
          </p:cNvPicPr>
          <p:nvPr/>
        </p:nvPicPr>
        <p:blipFill>
          <a:blip r:embed="rId2" cstate="print"/>
          <a:stretch>
            <a:fillRect/>
          </a:stretch>
        </p:blipFill>
        <p:spPr>
          <a:xfrm rot="1144851">
            <a:off x="7439842" y="5505200"/>
            <a:ext cx="1500166" cy="150016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642918"/>
            <a:ext cx="7862150" cy="4962540"/>
          </a:xfrm>
        </p:spPr>
        <p:txBody>
          <a:bodyPr>
            <a:normAutofit lnSpcReduction="10000"/>
          </a:bodyPr>
          <a:lstStyle/>
          <a:p>
            <a:pPr algn="l">
              <a:buNone/>
            </a:pPr>
            <a:endParaRPr lang="en-US" sz="2400" dirty="0" smtClean="0">
              <a:latin typeface="Calibri" pitchFamily="34" charset="0"/>
              <a:cs typeface="Calibri" pitchFamily="34" charset="0"/>
            </a:endParaRPr>
          </a:p>
          <a:p>
            <a:pPr algn="l">
              <a:buNone/>
            </a:pPr>
            <a:r>
              <a:rPr lang="en-US" sz="2400" dirty="0" smtClean="0">
                <a:latin typeface="Calibri" pitchFamily="34" charset="0"/>
                <a:cs typeface="Calibri" pitchFamily="34" charset="0"/>
              </a:rPr>
              <a:t>4- Despite the evidence that active children learn better,  many schools have </a:t>
            </a:r>
            <a:r>
              <a:rPr lang="en-US" sz="2400" dirty="0" smtClean="0">
                <a:solidFill>
                  <a:srgbClr val="FF0000"/>
                </a:solidFill>
                <a:latin typeface="Calibri" pitchFamily="34" charset="0"/>
                <a:cs typeface="Calibri" pitchFamily="34" charset="0"/>
              </a:rPr>
              <a:t>cut recess programs </a:t>
            </a:r>
            <a:r>
              <a:rPr lang="en-US" sz="2400" dirty="0" smtClean="0">
                <a:latin typeface="Calibri" pitchFamily="34" charset="0"/>
                <a:cs typeface="Calibri" pitchFamily="34" charset="0"/>
              </a:rPr>
              <a:t>and reduced the requirements for participation in physical education classes, which will lead to a risky or ineffective learning environment</a:t>
            </a:r>
          </a:p>
          <a:p>
            <a:pPr algn="l">
              <a:buNone/>
            </a:pPr>
            <a:r>
              <a:rPr lang="en-US" sz="2400" dirty="0" smtClean="0">
                <a:solidFill>
                  <a:srgbClr val="00B050"/>
                </a:solidFill>
                <a:latin typeface="Calibri" pitchFamily="34" charset="0"/>
                <a:cs typeface="Calibri" pitchFamily="34" charset="0"/>
              </a:rPr>
              <a:t> </a:t>
            </a: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5- Due to </a:t>
            </a:r>
            <a:r>
              <a:rPr lang="en-US" sz="2400" dirty="0" smtClean="0">
                <a:solidFill>
                  <a:srgbClr val="FF0000"/>
                </a:solidFill>
                <a:latin typeface="Calibri" pitchFamily="34" charset="0"/>
                <a:cs typeface="Calibri" pitchFamily="34" charset="0"/>
              </a:rPr>
              <a:t>budget</a:t>
            </a:r>
            <a:r>
              <a:rPr lang="en-US" sz="2400" dirty="0" smtClean="0">
                <a:latin typeface="Calibri" pitchFamily="34" charset="0"/>
                <a:cs typeface="Calibri" pitchFamily="34" charset="0"/>
              </a:rPr>
              <a:t> constraints or other priorities,  many communities have failed to invest in the development and maintenance of facilities including parks and recreation centers,  that are close to home for children and youth </a:t>
            </a:r>
            <a:r>
              <a:rPr lang="en-US" sz="2400" dirty="0" smtClean="0">
                <a:solidFill>
                  <a:srgbClr val="00B050"/>
                </a:solidFill>
                <a:latin typeface="Calibri" pitchFamily="34" charset="0"/>
                <a:cs typeface="Calibri" pitchFamily="34" charset="0"/>
              </a:rPr>
              <a:t/>
            </a:r>
            <a:br>
              <a:rPr lang="en-US" sz="2400" dirty="0" smtClean="0">
                <a:solidFill>
                  <a:srgbClr val="00B050"/>
                </a:solidFill>
                <a:latin typeface="Calibri" pitchFamily="34" charset="0"/>
                <a:cs typeface="Calibri" pitchFamily="34" charset="0"/>
              </a:rPr>
            </a:br>
            <a:endParaRPr lang="en-US" sz="2400" dirty="0" smtClean="0">
              <a:solidFill>
                <a:srgbClr val="00B050"/>
              </a:solidFill>
              <a:latin typeface="Calibri" pitchFamily="34" charset="0"/>
              <a:cs typeface="Calibri" pitchFamily="34" charset="0"/>
            </a:endParaRPr>
          </a:p>
          <a:p>
            <a:pPr>
              <a:buNone/>
            </a:pPr>
            <a:endParaRPr lang="ar-SA" sz="2400" dirty="0">
              <a:latin typeface="Calibri" pitchFamily="34" charset="0"/>
            </a:endParaRPr>
          </a:p>
        </p:txBody>
      </p:sp>
      <p:sp>
        <p:nvSpPr>
          <p:cNvPr id="4" name="عنوان 1"/>
          <p:cNvSpPr>
            <a:spLocks noGrp="1"/>
          </p:cNvSpPr>
          <p:nvPr>
            <p:ph type="title"/>
          </p:nvPr>
        </p:nvSpPr>
        <p:spPr>
          <a:xfrm>
            <a:off x="1285852" y="214290"/>
            <a:ext cx="7498080" cy="1000108"/>
          </a:xfrm>
        </p:spPr>
        <p:txBody>
          <a:bodyPr>
            <a:normAutofit/>
          </a:bodyPr>
          <a:lstStyle/>
          <a:p>
            <a:pPr algn="ctr"/>
            <a:r>
              <a:rPr lang="en-US" sz="2800" dirty="0" smtClean="0">
                <a:solidFill>
                  <a:srgbClr val="FF0000"/>
                </a:solidFill>
              </a:rPr>
              <a:t>Cont..</a:t>
            </a:r>
            <a:endParaRPr lang="ar-SA" sz="2800" dirty="0">
              <a:solidFill>
                <a:srgbClr val="FF0000"/>
              </a:solidFill>
            </a:endParaRPr>
          </a:p>
        </p:txBody>
      </p:sp>
      <p:pic>
        <p:nvPicPr>
          <p:cNvPr id="7" name="صورة 6" descr="stacks_image_128.jpg"/>
          <p:cNvPicPr>
            <a:picLocks noChangeAspect="1"/>
          </p:cNvPicPr>
          <p:nvPr/>
        </p:nvPicPr>
        <p:blipFill>
          <a:blip r:embed="rId2" cstate="print"/>
          <a:stretch>
            <a:fillRect/>
          </a:stretch>
        </p:blipFill>
        <p:spPr>
          <a:xfrm>
            <a:off x="2571736" y="5143512"/>
            <a:ext cx="4714908" cy="15001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642918"/>
            <a:ext cx="8229600" cy="4592552"/>
          </a:xfrm>
        </p:spPr>
        <p:txBody>
          <a:bodyPr>
            <a:normAutofit/>
          </a:bodyPr>
          <a:lstStyle/>
          <a:p>
            <a:pPr algn="ctr">
              <a:buNone/>
            </a:pPr>
            <a:r>
              <a:rPr lang="en-US" sz="2800" dirty="0">
                <a:latin typeface="Calibri" pitchFamily="34" charset="0"/>
                <a:cs typeface="Calibri" pitchFamily="34" charset="0"/>
              </a:rPr>
              <a:t>In </a:t>
            </a:r>
            <a:r>
              <a:rPr lang="en-US" sz="2800" dirty="0" smtClean="0">
                <a:latin typeface="Calibri" pitchFamily="34" charset="0"/>
                <a:cs typeface="Calibri" pitchFamily="34" charset="0"/>
              </a:rPr>
              <a:t>most cases </a:t>
            </a:r>
            <a:r>
              <a:rPr lang="en-US" sz="2800" dirty="0">
                <a:latin typeface="Calibri" pitchFamily="34" charset="0"/>
                <a:cs typeface="Calibri" pitchFamily="34" charset="0"/>
              </a:rPr>
              <a:t>such circumstances are beyond the control of </a:t>
            </a:r>
            <a:r>
              <a:rPr lang="en-US" sz="2800" dirty="0" smtClean="0">
                <a:latin typeface="Calibri" pitchFamily="34" charset="0"/>
                <a:cs typeface="Calibri" pitchFamily="34" charset="0"/>
              </a:rPr>
              <a:t>young </a:t>
            </a:r>
            <a:r>
              <a:rPr lang="en-US" sz="2800" dirty="0">
                <a:latin typeface="Calibri" pitchFamily="34" charset="0"/>
                <a:cs typeface="Calibri" pitchFamily="34" charset="0"/>
              </a:rPr>
              <a:t>people,  but can conspire against the physical </a:t>
            </a:r>
            <a:r>
              <a:rPr lang="en-US" sz="2800" dirty="0" smtClean="0">
                <a:latin typeface="Calibri" pitchFamily="34" charset="0"/>
                <a:cs typeface="Calibri" pitchFamily="34" charset="0"/>
              </a:rPr>
              <a:t>activity pursuits </a:t>
            </a:r>
            <a:r>
              <a:rPr lang="en-US" sz="2800" dirty="0">
                <a:latin typeface="Calibri" pitchFamily="34" charset="0"/>
                <a:cs typeface="Calibri" pitchFamily="34" charset="0"/>
              </a:rPr>
              <a:t>among even the most highly motivated among them.  Recognition </a:t>
            </a:r>
            <a:r>
              <a:rPr lang="en-US" sz="2800" dirty="0" smtClean="0">
                <a:latin typeface="Calibri" pitchFamily="34" charset="0"/>
                <a:cs typeface="Calibri" pitchFamily="34" charset="0"/>
              </a:rPr>
              <a:t>of such </a:t>
            </a:r>
            <a:r>
              <a:rPr lang="en-US" sz="2800" dirty="0">
                <a:latin typeface="Calibri" pitchFamily="34" charset="0"/>
                <a:cs typeface="Calibri" pitchFamily="34" charset="0"/>
              </a:rPr>
              <a:t>issues is critical </a:t>
            </a:r>
            <a:r>
              <a:rPr lang="en-US" sz="2800" dirty="0" smtClean="0">
                <a:latin typeface="Calibri" pitchFamily="34" charset="0"/>
                <a:cs typeface="Calibri" pitchFamily="34" charset="0"/>
              </a:rPr>
              <a:t>if communities</a:t>
            </a:r>
            <a:r>
              <a:rPr lang="en-US" sz="2800" dirty="0">
                <a:latin typeface="Calibri" pitchFamily="34" charset="0"/>
                <a:cs typeface="Calibri" pitchFamily="34" charset="0"/>
              </a:rPr>
              <a:t>,  schools,  and families are to intervene with well-planned e and collaborative solutions.</a:t>
            </a:r>
            <a:endParaRPr lang="ar-SA" sz="2800" dirty="0">
              <a:latin typeface="Calibri" pitchFamily="34" charset="0"/>
            </a:endParaRPr>
          </a:p>
        </p:txBody>
      </p:sp>
      <p:pic>
        <p:nvPicPr>
          <p:cNvPr id="4" name="صورة 3" descr="right-to-recess-logo1.jpg"/>
          <p:cNvPicPr>
            <a:picLocks noChangeAspect="1"/>
          </p:cNvPicPr>
          <p:nvPr/>
        </p:nvPicPr>
        <p:blipFill>
          <a:blip r:embed="rId2" cstate="print"/>
          <a:stretch>
            <a:fillRect/>
          </a:stretch>
        </p:blipFill>
        <p:spPr>
          <a:xfrm>
            <a:off x="2714612" y="4293096"/>
            <a:ext cx="4421190" cy="22553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rPr>
              <a:t>Guideline For Schools: </a:t>
            </a:r>
            <a:endParaRPr lang="ar-SA" dirty="0"/>
          </a:p>
        </p:txBody>
      </p:sp>
      <p:sp>
        <p:nvSpPr>
          <p:cNvPr id="3" name="عنصر نائب للمحتوى 2"/>
          <p:cNvSpPr>
            <a:spLocks noGrp="1"/>
          </p:cNvSpPr>
          <p:nvPr>
            <p:ph idx="1"/>
          </p:nvPr>
        </p:nvSpPr>
        <p:spPr>
          <a:xfrm>
            <a:off x="928662" y="1285860"/>
            <a:ext cx="8043890" cy="4525963"/>
          </a:xfrm>
        </p:spPr>
        <p:txBody>
          <a:bodyPr>
            <a:normAutofit lnSpcReduction="10000"/>
          </a:bodyPr>
          <a:lstStyle/>
          <a:p>
            <a:pPr algn="l">
              <a:buNone/>
            </a:pPr>
            <a:r>
              <a:rPr lang="en-US" b="1" dirty="0" smtClean="0">
                <a:solidFill>
                  <a:srgbClr val="FFC000"/>
                </a:solidFill>
                <a:latin typeface="Calibri" pitchFamily="34" charset="0"/>
                <a:cs typeface="Calibri" pitchFamily="34" charset="0"/>
              </a:rPr>
              <a:t>State of the art:</a:t>
            </a:r>
          </a:p>
          <a:p>
            <a:pPr algn="l">
              <a:buNone/>
            </a:pPr>
            <a:r>
              <a:rPr lang="en-US" sz="2000" dirty="0" smtClean="0">
                <a:latin typeface="Calibri" pitchFamily="34" charset="0"/>
                <a:cs typeface="Calibri" pitchFamily="34" charset="0"/>
              </a:rPr>
              <a:t>The Physical Activity Guidelines for this school age groups focus on three types of activities: (Each type of activity contributes important health benefits)</a:t>
            </a:r>
          </a:p>
          <a:p>
            <a:pPr algn="l" rtl="0">
              <a:buFont typeface="Wingdings" pitchFamily="2" charset="2"/>
              <a:buChar char="v"/>
            </a:pPr>
            <a:r>
              <a:rPr lang="en-US" sz="2400" b="1" dirty="0" smtClean="0">
                <a:solidFill>
                  <a:srgbClr val="3366FF"/>
                </a:solidFill>
                <a:latin typeface="Calibri" pitchFamily="34" charset="0"/>
                <a:cs typeface="Calibri" pitchFamily="34" charset="0"/>
              </a:rPr>
              <a:t>Aerobic activities </a:t>
            </a:r>
            <a:r>
              <a:rPr lang="en-US" sz="2000" dirty="0" smtClean="0">
                <a:latin typeface="Calibri" pitchFamily="34" charset="0"/>
                <a:cs typeface="Calibri" pitchFamily="34" charset="0"/>
              </a:rPr>
              <a:t>( hiking, </a:t>
            </a:r>
            <a:r>
              <a:rPr lang="en-US" sz="2000" u="sng" dirty="0" smtClean="0">
                <a:latin typeface="Calibri" pitchFamily="34" charset="0"/>
                <a:cs typeface="Calibri" pitchFamily="34" charset="0"/>
              </a:rPr>
              <a:t>skateboarding</a:t>
            </a:r>
            <a:r>
              <a:rPr lang="en-US" sz="2000" dirty="0" smtClean="0">
                <a:latin typeface="Calibri" pitchFamily="34" charset="0"/>
                <a:cs typeface="Calibri" pitchFamily="34" charset="0"/>
              </a:rPr>
              <a:t>, running , and sports including  basketball and soccer). Such activities increase </a:t>
            </a:r>
            <a:r>
              <a:rPr lang="en-US" sz="2000" dirty="0" err="1" smtClean="0">
                <a:latin typeface="Calibri" pitchFamily="34" charset="0"/>
                <a:cs typeface="Calibri" pitchFamily="34" charset="0"/>
              </a:rPr>
              <a:t>cardiorespiratory</a:t>
            </a:r>
            <a:r>
              <a:rPr lang="en-US" sz="2000" dirty="0" smtClean="0">
                <a:latin typeface="Calibri" pitchFamily="34" charset="0"/>
                <a:cs typeface="Calibri" pitchFamily="34" charset="0"/>
              </a:rPr>
              <a:t> fitness and should be done at least three days a week.</a:t>
            </a:r>
          </a:p>
          <a:p>
            <a:pPr algn="l" rtl="0">
              <a:buFont typeface="Wingdings" pitchFamily="2" charset="2"/>
              <a:buChar char="v"/>
            </a:pPr>
            <a:r>
              <a:rPr lang="en-US" sz="2400" b="1" dirty="0" smtClean="0">
                <a:solidFill>
                  <a:srgbClr val="3366FF"/>
                </a:solidFill>
                <a:latin typeface="Calibri" pitchFamily="34" charset="0"/>
                <a:cs typeface="Calibri" pitchFamily="34" charset="0"/>
              </a:rPr>
              <a:t>muscle-strengthening activities </a:t>
            </a:r>
            <a:r>
              <a:rPr lang="en-US" sz="2000" dirty="0" smtClean="0">
                <a:latin typeface="Calibri" pitchFamily="34" charset="0"/>
                <a:cs typeface="Calibri" pitchFamily="34" charset="0"/>
              </a:rPr>
              <a:t>(</a:t>
            </a:r>
            <a:r>
              <a:rPr lang="en-US" sz="2000" u="sng" dirty="0" smtClean="0">
                <a:latin typeface="Calibri" pitchFamily="34" charset="0"/>
                <a:cs typeface="Calibri" pitchFamily="34" charset="0"/>
              </a:rPr>
              <a:t>push-ups and pull-ups</a:t>
            </a:r>
            <a:r>
              <a:rPr lang="en-US" sz="2000" dirty="0" smtClean="0">
                <a:latin typeface="Calibri" pitchFamily="34" charset="0"/>
                <a:cs typeface="Calibri" pitchFamily="34" charset="0"/>
              </a:rPr>
              <a:t>) should be done minimum of three days per week.</a:t>
            </a:r>
          </a:p>
          <a:p>
            <a:pPr algn="l" rtl="0">
              <a:buFont typeface="Wingdings" pitchFamily="2" charset="2"/>
              <a:buChar char="v"/>
            </a:pPr>
            <a:r>
              <a:rPr lang="en-US" sz="2400" b="1" dirty="0" smtClean="0">
                <a:solidFill>
                  <a:srgbClr val="3366FF"/>
                </a:solidFill>
                <a:latin typeface="Calibri" pitchFamily="34" charset="0"/>
                <a:cs typeface="Calibri" pitchFamily="34" charset="0"/>
              </a:rPr>
              <a:t>Bone-strengthening activities  </a:t>
            </a:r>
            <a:r>
              <a:rPr lang="en-US" sz="2000" dirty="0" smtClean="0">
                <a:latin typeface="Calibri" pitchFamily="34" charset="0"/>
                <a:cs typeface="Calibri" pitchFamily="34" charset="0"/>
              </a:rPr>
              <a:t>(hopscotch, </a:t>
            </a:r>
            <a:r>
              <a:rPr lang="en-US" sz="2000" u="sng" dirty="0" smtClean="0">
                <a:latin typeface="Calibri" pitchFamily="34" charset="0"/>
                <a:cs typeface="Calibri" pitchFamily="34" charset="0"/>
              </a:rPr>
              <a:t>jumping rope</a:t>
            </a:r>
            <a:r>
              <a:rPr lang="en-US" sz="2000" dirty="0" smtClean="0">
                <a:latin typeface="Calibri" pitchFamily="34" charset="0"/>
                <a:cs typeface="Calibri" pitchFamily="34" charset="0"/>
              </a:rPr>
              <a:t>, and sports including basketball) should be done at least three days per week.</a:t>
            </a:r>
          </a:p>
          <a:p>
            <a:pPr algn="l">
              <a:buNone/>
            </a:pPr>
            <a:endParaRPr lang="ar-SA" sz="2000" dirty="0">
              <a:latin typeface="Calibri" pitchFamily="34" charset="0"/>
            </a:endParaRPr>
          </a:p>
        </p:txBody>
      </p:sp>
      <p:pic>
        <p:nvPicPr>
          <p:cNvPr id="4" name="صورة 3" descr="hopscotch.jpg"/>
          <p:cNvPicPr>
            <a:picLocks noChangeAspect="1"/>
          </p:cNvPicPr>
          <p:nvPr/>
        </p:nvPicPr>
        <p:blipFill>
          <a:blip r:embed="rId2" cstate="print"/>
          <a:stretch>
            <a:fillRect/>
          </a:stretch>
        </p:blipFill>
        <p:spPr>
          <a:xfrm>
            <a:off x="2500298" y="5661248"/>
            <a:ext cx="5167323" cy="1053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285728"/>
            <a:ext cx="7498080" cy="1143000"/>
          </a:xfrm>
        </p:spPr>
        <p:txBody>
          <a:bodyPr>
            <a:normAutofit/>
          </a:bodyPr>
          <a:lstStyle/>
          <a:p>
            <a:r>
              <a:rPr lang="en-US" sz="3600" b="1" dirty="0" smtClean="0">
                <a:solidFill>
                  <a:srgbClr val="7030A0"/>
                </a:solidFill>
              </a:rPr>
              <a:t>Introduction</a:t>
            </a:r>
            <a:endParaRPr lang="ar-SA" sz="3600" b="1" dirty="0">
              <a:solidFill>
                <a:srgbClr val="7030A0"/>
              </a:solidFill>
            </a:endParaRPr>
          </a:p>
        </p:txBody>
      </p:sp>
      <p:sp>
        <p:nvSpPr>
          <p:cNvPr id="3" name="عنصر نائب للمحتوى 2"/>
          <p:cNvSpPr>
            <a:spLocks noGrp="1"/>
          </p:cNvSpPr>
          <p:nvPr>
            <p:ph idx="1"/>
          </p:nvPr>
        </p:nvSpPr>
        <p:spPr>
          <a:xfrm>
            <a:off x="1000100" y="1500174"/>
            <a:ext cx="8143900" cy="4840303"/>
          </a:xfrm>
        </p:spPr>
        <p:txBody>
          <a:bodyPr>
            <a:normAutofit fontScale="62500" lnSpcReduction="20000"/>
          </a:bodyPr>
          <a:lstStyle/>
          <a:p>
            <a:pPr algn="l">
              <a:buNone/>
            </a:pPr>
            <a:r>
              <a:rPr lang="en-US" sz="3400" dirty="0" smtClean="0">
                <a:latin typeface="Calibri" pitchFamily="34" charset="0"/>
                <a:cs typeface="Calibri" pitchFamily="34" charset="0"/>
              </a:rPr>
              <a:t>Although </a:t>
            </a:r>
            <a:r>
              <a:rPr lang="en-US" sz="3400" dirty="0">
                <a:latin typeface="Calibri" pitchFamily="34" charset="0"/>
                <a:cs typeface="Calibri" pitchFamily="34" charset="0"/>
              </a:rPr>
              <a:t>many reasons </a:t>
            </a:r>
            <a:r>
              <a:rPr lang="en-US" sz="3400" dirty="0" smtClean="0">
                <a:latin typeface="Calibri" pitchFamily="34" charset="0"/>
                <a:cs typeface="Calibri" pitchFamily="34" charset="0"/>
              </a:rPr>
              <a:t>can be blamed for </a:t>
            </a:r>
            <a:r>
              <a:rPr lang="en-US" sz="3400" dirty="0">
                <a:latin typeface="Calibri" pitchFamily="34" charset="0"/>
                <a:cs typeface="Calibri" pitchFamily="34" charset="0"/>
              </a:rPr>
              <a:t>failure to </a:t>
            </a:r>
            <a:r>
              <a:rPr lang="en-US" sz="3400" dirty="0" smtClean="0">
                <a:latin typeface="Calibri" pitchFamily="34" charset="0"/>
                <a:cs typeface="Calibri" pitchFamily="34" charset="0"/>
              </a:rPr>
              <a:t>participate </a:t>
            </a:r>
            <a:r>
              <a:rPr lang="en-US" sz="3400" dirty="0">
                <a:latin typeface="Calibri" pitchFamily="34" charset="0"/>
                <a:cs typeface="Calibri" pitchFamily="34" charset="0"/>
              </a:rPr>
              <a:t>in consistent patterns of physical activity,  there is no question about the benefits of such pursuits for all age groups.  </a:t>
            </a:r>
            <a:endParaRPr lang="en-US" sz="3400" dirty="0" smtClean="0">
              <a:latin typeface="Calibri" pitchFamily="34" charset="0"/>
              <a:cs typeface="Calibri" pitchFamily="34" charset="0"/>
            </a:endParaRPr>
          </a:p>
          <a:p>
            <a:pPr algn="l">
              <a:buNone/>
            </a:pPr>
            <a:endParaRPr lang="en-US" sz="3400" dirty="0" smtClean="0">
              <a:latin typeface="Calibri" pitchFamily="34" charset="0"/>
              <a:cs typeface="Calibri" pitchFamily="34" charset="0"/>
            </a:endParaRPr>
          </a:p>
          <a:p>
            <a:pPr algn="l">
              <a:buNone/>
            </a:pPr>
            <a:r>
              <a:rPr lang="en-US" sz="3400" dirty="0" smtClean="0">
                <a:latin typeface="Calibri" pitchFamily="34" charset="0"/>
                <a:cs typeface="Calibri" pitchFamily="34" charset="0"/>
              </a:rPr>
              <a:t>Robust </a:t>
            </a:r>
            <a:r>
              <a:rPr lang="en-US" sz="3400" dirty="0">
                <a:latin typeface="Calibri" pitchFamily="34" charset="0"/>
                <a:cs typeface="Calibri" pitchFamily="34" charset="0"/>
              </a:rPr>
              <a:t>physical activity is important for young people who are </a:t>
            </a:r>
            <a:r>
              <a:rPr lang="en-US" sz="3400" dirty="0" smtClean="0">
                <a:latin typeface="Calibri" pitchFamily="34" charset="0"/>
                <a:cs typeface="Calibri" pitchFamily="34" charset="0"/>
              </a:rPr>
              <a:t>establishing health </a:t>
            </a:r>
            <a:r>
              <a:rPr lang="en-US" sz="3400" dirty="0">
                <a:latin typeface="Calibri" pitchFamily="34" charset="0"/>
                <a:cs typeface="Calibri" pitchFamily="34" charset="0"/>
              </a:rPr>
              <a:t>habits for a lifetime.  </a:t>
            </a:r>
            <a:endParaRPr lang="en-US" sz="3400" dirty="0" smtClean="0">
              <a:latin typeface="Calibri" pitchFamily="34" charset="0"/>
              <a:cs typeface="Calibri" pitchFamily="34" charset="0"/>
            </a:endParaRPr>
          </a:p>
          <a:p>
            <a:pPr algn="l">
              <a:buNone/>
            </a:pPr>
            <a:endParaRPr lang="en-US" sz="3400" dirty="0">
              <a:latin typeface="Calibri" pitchFamily="34" charset="0"/>
              <a:cs typeface="Calibri" pitchFamily="34" charset="0"/>
            </a:endParaRPr>
          </a:p>
          <a:p>
            <a:pPr algn="l">
              <a:buNone/>
            </a:pPr>
            <a:r>
              <a:rPr lang="en-US" sz="3400" dirty="0" smtClean="0">
                <a:latin typeface="Calibri" pitchFamily="34" charset="0"/>
                <a:cs typeface="Calibri" pitchFamily="34" charset="0"/>
              </a:rPr>
              <a:t>Schools </a:t>
            </a:r>
            <a:r>
              <a:rPr lang="en-US" sz="3400" dirty="0">
                <a:latin typeface="Calibri" pitchFamily="34" charset="0"/>
                <a:cs typeface="Calibri" pitchFamily="34" charset="0"/>
              </a:rPr>
              <a:t>must organize a range </a:t>
            </a:r>
            <a:r>
              <a:rPr lang="en-US" sz="3400" dirty="0" smtClean="0">
                <a:latin typeface="Calibri" pitchFamily="34" charset="0"/>
                <a:cs typeface="Calibri" pitchFamily="34" charset="0"/>
              </a:rPr>
              <a:t>of learning opportunities </a:t>
            </a:r>
            <a:r>
              <a:rPr lang="en-US" sz="3400" dirty="0">
                <a:latin typeface="Calibri" pitchFamily="34" charset="0"/>
                <a:cs typeface="Calibri" pitchFamily="34" charset="0"/>
              </a:rPr>
              <a:t>to meet the fitness needs of students of all abilities and interest levels.  Such developmentally </a:t>
            </a:r>
            <a:r>
              <a:rPr lang="en-US" sz="3400" dirty="0" smtClean="0">
                <a:latin typeface="Calibri" pitchFamily="34" charset="0"/>
                <a:cs typeface="Calibri" pitchFamily="34" charset="0"/>
              </a:rPr>
              <a:t>appropriate </a:t>
            </a:r>
            <a:r>
              <a:rPr lang="en-US" sz="3400" dirty="0">
                <a:latin typeface="Calibri" pitchFamily="34" charset="0"/>
                <a:cs typeface="Calibri" pitchFamily="34" charset="0"/>
              </a:rPr>
              <a:t>and well-designed instruction contributes to a sound </a:t>
            </a:r>
            <a:r>
              <a:rPr lang="en-US" sz="3400" dirty="0" smtClean="0">
                <a:latin typeface="Calibri" pitchFamily="34" charset="0"/>
                <a:cs typeface="Calibri" pitchFamily="34" charset="0"/>
              </a:rPr>
              <a:t>foundation </a:t>
            </a:r>
            <a:r>
              <a:rPr lang="en-US" sz="3400" dirty="0">
                <a:latin typeface="Calibri" pitchFamily="34" charset="0"/>
                <a:cs typeface="Calibri" pitchFamily="34" charset="0"/>
              </a:rPr>
              <a:t>for maintaining health and promoting school success.</a:t>
            </a:r>
          </a:p>
          <a:p>
            <a:pPr algn="l">
              <a:buNone/>
            </a:pPr>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ar-SA"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57290" y="0"/>
            <a:ext cx="7498080" cy="1143000"/>
          </a:xfrm>
        </p:spPr>
        <p:txBody>
          <a:bodyPr>
            <a:normAutofit/>
          </a:bodyPr>
          <a:lstStyle/>
          <a:p>
            <a:r>
              <a:rPr lang="en-US" sz="3200" b="1" dirty="0" smtClean="0">
                <a:solidFill>
                  <a:srgbClr val="FF0000"/>
                </a:solidFill>
              </a:rPr>
              <a:t>Guideline for classroom applications</a:t>
            </a:r>
            <a:r>
              <a:rPr lang="en-US" sz="3200" dirty="0" smtClean="0">
                <a:solidFill>
                  <a:srgbClr val="FF0000"/>
                </a:solidFill>
              </a:rPr>
              <a:t>: </a:t>
            </a:r>
            <a:endParaRPr lang="ar-SA" sz="3200" dirty="0"/>
          </a:p>
        </p:txBody>
      </p:sp>
      <p:sp>
        <p:nvSpPr>
          <p:cNvPr id="3" name="عنصر نائب للمحتوى 2"/>
          <p:cNvSpPr>
            <a:spLocks noGrp="1"/>
          </p:cNvSpPr>
          <p:nvPr>
            <p:ph idx="1"/>
          </p:nvPr>
        </p:nvSpPr>
        <p:spPr>
          <a:xfrm>
            <a:off x="1071538" y="1142984"/>
            <a:ext cx="7715304" cy="5286412"/>
          </a:xfrm>
        </p:spPr>
        <p:txBody>
          <a:bodyPr>
            <a:normAutofit fontScale="40000" lnSpcReduction="20000"/>
          </a:bodyPr>
          <a:lstStyle/>
          <a:p>
            <a:pPr algn="l">
              <a:buNone/>
            </a:pPr>
            <a:r>
              <a:rPr lang="en-US" sz="5100" dirty="0" smtClean="0">
                <a:solidFill>
                  <a:srgbClr val="0070C0"/>
                </a:solidFill>
                <a:latin typeface="Calibri" pitchFamily="34" charset="0"/>
                <a:cs typeface="Calibri" pitchFamily="34" charset="0"/>
              </a:rPr>
              <a:t>The centers of disease control and prevention (CDC) published a comprehensive agenda of four key principles for school and community programs to promote physical activity among young people:</a:t>
            </a:r>
          </a:p>
          <a:p>
            <a:pPr algn="l">
              <a:buNone/>
            </a:pPr>
            <a:endParaRPr lang="en-US" dirty="0" smtClean="0">
              <a:solidFill>
                <a:srgbClr val="0070C0"/>
              </a:solidFill>
              <a:latin typeface="Calibri" pitchFamily="34" charset="0"/>
              <a:cs typeface="Calibri" pitchFamily="34" charset="0"/>
            </a:endParaRPr>
          </a:p>
          <a:p>
            <a:pPr algn="l" rtl="0"/>
            <a:r>
              <a:rPr lang="en-US" sz="6000" dirty="0" smtClean="0">
                <a:latin typeface="Calibri" pitchFamily="34" charset="0"/>
                <a:cs typeface="Calibri" pitchFamily="34" charset="0"/>
              </a:rPr>
              <a:t> Emphasize </a:t>
            </a:r>
            <a:r>
              <a:rPr lang="en-US" sz="6000" dirty="0" smtClean="0">
                <a:solidFill>
                  <a:srgbClr val="FF0000"/>
                </a:solidFill>
                <a:latin typeface="Calibri" pitchFamily="34" charset="0"/>
                <a:cs typeface="Calibri" pitchFamily="34" charset="0"/>
              </a:rPr>
              <a:t>enjoyable participation </a:t>
            </a:r>
            <a:r>
              <a:rPr lang="en-US" sz="6000" dirty="0" smtClean="0">
                <a:latin typeface="Calibri" pitchFamily="34" charset="0"/>
                <a:cs typeface="Calibri" pitchFamily="34" charset="0"/>
              </a:rPr>
              <a:t>in physical activities that are easily done throughout life</a:t>
            </a:r>
          </a:p>
          <a:p>
            <a:pPr algn="l" rtl="0"/>
            <a:r>
              <a:rPr lang="en-US" sz="6000" dirty="0" smtClean="0">
                <a:latin typeface="Calibri" pitchFamily="34" charset="0"/>
                <a:cs typeface="Calibri" pitchFamily="34" charset="0"/>
              </a:rPr>
              <a:t>offer of range </a:t>
            </a:r>
            <a:r>
              <a:rPr lang="en-US" sz="6000" dirty="0" smtClean="0">
                <a:solidFill>
                  <a:srgbClr val="FF0000"/>
                </a:solidFill>
                <a:latin typeface="Calibri" pitchFamily="34" charset="0"/>
                <a:cs typeface="Calibri" pitchFamily="34" charset="0"/>
              </a:rPr>
              <a:t>of diverse competitive and noncompetitive activities</a:t>
            </a:r>
            <a:r>
              <a:rPr lang="en-US" sz="6000" dirty="0" smtClean="0">
                <a:latin typeface="Calibri" pitchFamily="34" charset="0"/>
                <a:cs typeface="Calibri" pitchFamily="34" charset="0"/>
              </a:rPr>
              <a:t> that are developmentally appropriate for different ages and abilities. </a:t>
            </a:r>
          </a:p>
          <a:p>
            <a:pPr algn="l" rtl="0"/>
            <a:r>
              <a:rPr lang="en-US" sz="6000" dirty="0" smtClean="0">
                <a:latin typeface="Calibri" pitchFamily="34" charset="0"/>
                <a:cs typeface="Calibri" pitchFamily="34" charset="0"/>
              </a:rPr>
              <a:t>provide the </a:t>
            </a:r>
            <a:r>
              <a:rPr lang="en-US" sz="6000" dirty="0" smtClean="0">
                <a:solidFill>
                  <a:srgbClr val="FF0000"/>
                </a:solidFill>
                <a:latin typeface="Calibri" pitchFamily="34" charset="0"/>
                <a:cs typeface="Calibri" pitchFamily="34" charset="0"/>
              </a:rPr>
              <a:t>skills and confidence </a:t>
            </a:r>
            <a:r>
              <a:rPr lang="en-US" sz="6000" dirty="0" smtClean="0">
                <a:latin typeface="Calibri" pitchFamily="34" charset="0"/>
                <a:cs typeface="Calibri" pitchFamily="34" charset="0"/>
              </a:rPr>
              <a:t>that young people need to be physically active.</a:t>
            </a:r>
          </a:p>
          <a:p>
            <a:pPr algn="l" rtl="0"/>
            <a:r>
              <a:rPr lang="en-US" sz="6000" dirty="0" smtClean="0">
                <a:latin typeface="Calibri" pitchFamily="34" charset="0"/>
                <a:cs typeface="Calibri" pitchFamily="34" charset="0"/>
              </a:rPr>
              <a:t> Promote physical activity throughout all elements Coordinated School Health and </a:t>
            </a:r>
            <a:r>
              <a:rPr lang="en-US" sz="6000" dirty="0" smtClean="0">
                <a:solidFill>
                  <a:srgbClr val="FF0000"/>
                </a:solidFill>
                <a:latin typeface="Calibri" pitchFamily="34" charset="0"/>
                <a:cs typeface="Calibri" pitchFamily="34" charset="0"/>
              </a:rPr>
              <a:t>cultivate links between school and community </a:t>
            </a:r>
            <a:r>
              <a:rPr lang="en-US" sz="6000" dirty="0" smtClean="0">
                <a:latin typeface="Calibri" pitchFamily="34" charset="0"/>
                <a:cs typeface="Calibri" pitchFamily="34" charset="0"/>
              </a:rPr>
              <a:t>programs.</a:t>
            </a:r>
          </a:p>
          <a:p>
            <a:pPr algn="l" rtl="0">
              <a:buNone/>
            </a:pPr>
            <a:r>
              <a:rPr lang="en-US" sz="6000" dirty="0" smtClean="0">
                <a:latin typeface="Calibri" pitchFamily="34" charset="0"/>
                <a:cs typeface="Calibri" pitchFamily="34" charset="0"/>
              </a:rPr>
              <a:t/>
            </a:r>
            <a:br>
              <a:rPr lang="en-US" sz="6000" dirty="0" smtClean="0">
                <a:latin typeface="Calibri" pitchFamily="34" charset="0"/>
                <a:cs typeface="Calibri" pitchFamily="34" charset="0"/>
              </a:rPr>
            </a:br>
            <a:endParaRPr lang="ar-SA" sz="6000" dirty="0">
              <a:latin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2800" b="1" dirty="0" smtClean="0">
                <a:solidFill>
                  <a:srgbClr val="FF0000"/>
                </a:solidFill>
              </a:rPr>
              <a:t>1- Important background for k-8 teachers</a:t>
            </a:r>
            <a:r>
              <a:rPr lang="en-US" sz="2800" dirty="0" smtClean="0">
                <a:solidFill>
                  <a:srgbClr val="FF0000"/>
                </a:solidFill>
              </a:rPr>
              <a:t/>
            </a:r>
            <a:br>
              <a:rPr lang="en-US" sz="2800" dirty="0" smtClean="0">
                <a:solidFill>
                  <a:srgbClr val="FF0000"/>
                </a:solidFill>
              </a:rPr>
            </a:br>
            <a:endParaRPr lang="ar-SA" sz="2800" dirty="0"/>
          </a:p>
        </p:txBody>
      </p:sp>
      <p:sp>
        <p:nvSpPr>
          <p:cNvPr id="3" name="عنصر نائب للمحتوى 2"/>
          <p:cNvSpPr>
            <a:spLocks noGrp="1"/>
          </p:cNvSpPr>
          <p:nvPr>
            <p:ph idx="1"/>
          </p:nvPr>
        </p:nvSpPr>
        <p:spPr>
          <a:xfrm>
            <a:off x="1071538" y="1428736"/>
            <a:ext cx="7615262" cy="4697427"/>
          </a:xfrm>
        </p:spPr>
        <p:txBody>
          <a:bodyPr>
            <a:noAutofit/>
          </a:bodyPr>
          <a:lstStyle/>
          <a:p>
            <a:pPr algn="l">
              <a:buNone/>
            </a:pPr>
            <a:r>
              <a:rPr lang="en-US" sz="2000" dirty="0" smtClean="0">
                <a:latin typeface="Calibri" pitchFamily="34" charset="0"/>
                <a:cs typeface="Calibri" pitchFamily="34" charset="0"/>
              </a:rPr>
              <a:t>elementary and middle school classroom teachers would be wise to review the distinctions among physical activity, exercise and physical fitness.</a:t>
            </a:r>
          </a:p>
          <a:p>
            <a:pPr algn="l">
              <a:buNone/>
            </a:pPr>
            <a:r>
              <a:rPr lang="en-US" sz="2000" dirty="0" smtClean="0">
                <a:latin typeface="Calibri" pitchFamily="34" charset="0"/>
                <a:cs typeface="Calibri" pitchFamily="34" charset="0"/>
              </a:rPr>
              <a:t> </a:t>
            </a:r>
          </a:p>
          <a:p>
            <a:pPr algn="l" rtl="0"/>
            <a:r>
              <a:rPr lang="en-US" sz="2000" b="1" dirty="0" smtClean="0">
                <a:solidFill>
                  <a:srgbClr val="7030A0"/>
                </a:solidFill>
                <a:latin typeface="Calibri" pitchFamily="34" charset="0"/>
                <a:cs typeface="Calibri" pitchFamily="34" charset="0"/>
              </a:rPr>
              <a:t>physical activity </a:t>
            </a:r>
            <a:r>
              <a:rPr lang="en-US" sz="2000" dirty="0" smtClean="0">
                <a:latin typeface="Calibri" pitchFamily="34" charset="0"/>
                <a:cs typeface="Calibri" pitchFamily="34" charset="0"/>
              </a:rPr>
              <a:t>is defined as any movement produced by skeletal muscles that results in the expenditure of energy such as exercise,  sport,  dance,  and other forms of movement. </a:t>
            </a:r>
          </a:p>
          <a:p>
            <a:pPr algn="l" rtl="0"/>
            <a:r>
              <a:rPr lang="en-US" sz="2000" b="1" dirty="0" smtClean="0">
                <a:solidFill>
                  <a:srgbClr val="7030A0"/>
                </a:solidFill>
                <a:latin typeface="Calibri" pitchFamily="34" charset="0"/>
                <a:cs typeface="Calibri" pitchFamily="34" charset="0"/>
              </a:rPr>
              <a:t>exercise</a:t>
            </a:r>
            <a:r>
              <a:rPr lang="en-US" sz="2000" dirty="0" smtClean="0">
                <a:latin typeface="Calibri" pitchFamily="34" charset="0"/>
                <a:cs typeface="Calibri" pitchFamily="34" charset="0"/>
              </a:rPr>
              <a:t> is defined as a subset of physical activity planned,  structured,  and repetitive movement done with the purpose of improving or maintaining physical fitness.  </a:t>
            </a:r>
          </a:p>
          <a:p>
            <a:pPr algn="l" rtl="0"/>
            <a:r>
              <a:rPr lang="en-US" sz="2000" b="1" dirty="0" smtClean="0">
                <a:solidFill>
                  <a:srgbClr val="7030A0"/>
                </a:solidFill>
                <a:latin typeface="Calibri" pitchFamily="34" charset="0"/>
                <a:cs typeface="Calibri" pitchFamily="34" charset="0"/>
              </a:rPr>
              <a:t>physical fitness </a:t>
            </a:r>
            <a:r>
              <a:rPr lang="en-US" sz="2000" dirty="0" smtClean="0">
                <a:latin typeface="Calibri" pitchFamily="34" charset="0"/>
                <a:cs typeface="Calibri" pitchFamily="34" charset="0"/>
              </a:rPr>
              <a:t>includes a set of attributes that are either health-related or motor skill related and provides a foundation for daily living, leisure activities, and reduction of chronic disease</a:t>
            </a:r>
          </a:p>
          <a:p>
            <a:pPr algn="l">
              <a:buNone/>
            </a:pP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endParaRPr lang="ar-SA" sz="2000" dirty="0">
              <a:latin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35510" y="428604"/>
            <a:ext cx="8208490" cy="1143000"/>
          </a:xfrm>
        </p:spPr>
        <p:txBody>
          <a:bodyPr>
            <a:noAutofit/>
          </a:bodyPr>
          <a:lstStyle/>
          <a:p>
            <a:r>
              <a:rPr lang="en-US" sz="2800" b="1" dirty="0" smtClean="0">
                <a:solidFill>
                  <a:srgbClr val="FF0000"/>
                </a:solidFill>
              </a:rPr>
              <a:t>2. Recommendations for concepts and practice:</a:t>
            </a:r>
            <a:r>
              <a:rPr lang="en-US" sz="2800" dirty="0" smtClean="0">
                <a:solidFill>
                  <a:srgbClr val="FF0000"/>
                </a:solidFill>
              </a:rPr>
              <a:t/>
            </a:r>
            <a:br>
              <a:rPr lang="en-US" sz="2800" dirty="0" smtClean="0">
                <a:solidFill>
                  <a:srgbClr val="FF0000"/>
                </a:solidFill>
              </a:rPr>
            </a:br>
            <a:endParaRPr lang="ar-SA" sz="2800" dirty="0"/>
          </a:p>
        </p:txBody>
      </p:sp>
      <p:sp>
        <p:nvSpPr>
          <p:cNvPr id="3" name="عنصر نائب للمحتوى 2"/>
          <p:cNvSpPr>
            <a:spLocks noGrp="1"/>
          </p:cNvSpPr>
          <p:nvPr>
            <p:ph idx="1"/>
          </p:nvPr>
        </p:nvSpPr>
        <p:spPr>
          <a:xfrm>
            <a:off x="1071538" y="1600200"/>
            <a:ext cx="8072462" cy="4757758"/>
          </a:xfrm>
        </p:spPr>
        <p:txBody>
          <a:bodyPr>
            <a:normAutofit/>
          </a:bodyPr>
          <a:lstStyle/>
          <a:p>
            <a:pPr marL="0" indent="0" algn="l" rtl="0"/>
            <a:r>
              <a:rPr lang="en-US" sz="2800" b="1" dirty="0" smtClean="0">
                <a:solidFill>
                  <a:srgbClr val="92D050"/>
                </a:solidFill>
              </a:rPr>
              <a:t>Healthy behavior outcomes:</a:t>
            </a:r>
            <a:endParaRPr lang="en-US" sz="2800" dirty="0" smtClean="0">
              <a:solidFill>
                <a:srgbClr val="92D050"/>
              </a:solidFill>
            </a:endParaRPr>
          </a:p>
          <a:p>
            <a:pPr algn="l">
              <a:buNone/>
            </a:pPr>
            <a:r>
              <a:rPr lang="en-US" dirty="0" smtClean="0"/>
              <a:t>   </a:t>
            </a:r>
            <a:r>
              <a:rPr lang="en-US" sz="2400" dirty="0" smtClean="0"/>
              <a:t>The goal of health education is to help students to adopt or maintain health-enhancing behaviors.  </a:t>
            </a:r>
          </a:p>
          <a:p>
            <a:pPr algn="l" rtl="0"/>
            <a:r>
              <a:rPr lang="en-US" sz="2800" b="1" dirty="0" smtClean="0">
                <a:solidFill>
                  <a:srgbClr val="92D050"/>
                </a:solidFill>
              </a:rPr>
              <a:t>Developmentally appropriate concepts and skills:</a:t>
            </a:r>
            <a:endParaRPr lang="en-US" sz="2800" dirty="0" smtClean="0">
              <a:solidFill>
                <a:srgbClr val="92D050"/>
              </a:solidFill>
            </a:endParaRPr>
          </a:p>
          <a:p>
            <a:pPr algn="l" rtl="0">
              <a:buNone/>
            </a:pPr>
            <a:r>
              <a:rPr lang="en-US" dirty="0" smtClean="0">
                <a:solidFill>
                  <a:srgbClr val="FFC000"/>
                </a:solidFill>
              </a:rPr>
              <a:t>   </a:t>
            </a:r>
            <a:r>
              <a:rPr lang="en-US" sz="2400" dirty="0" smtClean="0"/>
              <a:t>Teaching related to promoting a physically   active lifestyle should be developmentally appropriate and be based on the physical, cognitive, social, emotional, and language characteristics of specific students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714356"/>
            <a:ext cx="8229600" cy="1143000"/>
          </a:xfrm>
        </p:spPr>
        <p:txBody>
          <a:bodyPr>
            <a:normAutofit fontScale="90000"/>
          </a:bodyPr>
          <a:lstStyle/>
          <a:p>
            <a:r>
              <a:rPr lang="en-US" b="1" dirty="0" smtClean="0">
                <a:solidFill>
                  <a:srgbClr val="7030A0"/>
                </a:solidFill>
              </a:rPr>
              <a:t>Strategies for learning and assessment:</a:t>
            </a:r>
            <a:r>
              <a:rPr lang="en-US" dirty="0" smtClean="0">
                <a:solidFill>
                  <a:srgbClr val="7030A0"/>
                </a:solidFill>
              </a:rPr>
              <a:t/>
            </a:r>
            <a:br>
              <a:rPr lang="en-US" dirty="0" smtClean="0">
                <a:solidFill>
                  <a:srgbClr val="7030A0"/>
                </a:solidFill>
              </a:rPr>
            </a:br>
            <a:endParaRPr lang="ar-SA" dirty="0">
              <a:solidFill>
                <a:srgbClr val="7030A0"/>
              </a:solidFill>
            </a:endParaRPr>
          </a:p>
        </p:txBody>
      </p:sp>
      <p:pic>
        <p:nvPicPr>
          <p:cNvPr id="7170" name="Picture 2" descr="http://kindergartengs.files.wordpress.com/2007/11/hug-club-clip-art-209.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3159" b="3020"/>
          <a:stretch/>
        </p:blipFill>
        <p:spPr bwMode="auto">
          <a:xfrm>
            <a:off x="1331640" y="3140968"/>
            <a:ext cx="6361559" cy="3381829"/>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a:xfrm>
            <a:off x="1619672" y="1916831"/>
            <a:ext cx="6264696" cy="646331"/>
          </a:xfrm>
          <a:prstGeom prst="rect">
            <a:avLst/>
          </a:prstGeom>
        </p:spPr>
        <p:txBody>
          <a:bodyPr wrap="square">
            <a:spAutoFit/>
          </a:bodyPr>
          <a:lstStyle/>
          <a:p>
            <a:pPr algn="l" rtl="0"/>
            <a:r>
              <a:rPr lang="en-US" dirty="0">
                <a:solidFill>
                  <a:srgbClr val="FF0000"/>
                </a:solidFill>
              </a:rPr>
              <a:t>Examples of standards-based learning and assessment strategies for promoting </a:t>
            </a:r>
            <a:r>
              <a:rPr lang="en-US" dirty="0" smtClean="0">
                <a:solidFill>
                  <a:srgbClr val="FF0000"/>
                </a:solidFill>
              </a:rPr>
              <a:t>physical activity: </a:t>
            </a:r>
            <a:endParaRPr lang="en-US" dirty="0">
              <a:solidFill>
                <a:srgbClr val="FF0000"/>
              </a:solidFill>
            </a:endParaRPr>
          </a:p>
        </p:txBody>
      </p:sp>
    </p:spTree>
    <p:extLst>
      <p:ext uri="{BB962C8B-B14F-4D97-AF65-F5344CB8AC3E}">
        <p14:creationId xmlns="" xmlns:p14="http://schemas.microsoft.com/office/powerpoint/2010/main" val="3560069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142976" y="1844824"/>
            <a:ext cx="7482160" cy="4104456"/>
          </a:xfrm>
          <a:prstGeom prst="rect">
            <a:avLst/>
          </a:prstGeom>
        </p:spPr>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l" rtl="0">
              <a:buFont typeface="Arial" pitchFamily="34" charset="0"/>
              <a:buNone/>
            </a:pPr>
            <a:r>
              <a:rPr lang="en-US" b="1" dirty="0" smtClean="0">
                <a:solidFill>
                  <a:srgbClr val="FF0000"/>
                </a:solidFill>
              </a:rPr>
              <a:t>NHES 1| core concepts</a:t>
            </a:r>
            <a:endParaRPr lang="en-US" dirty="0" smtClean="0"/>
          </a:p>
          <a:p>
            <a:pPr marL="0" indent="0" algn="l" rtl="0">
              <a:buFont typeface="Arial" pitchFamily="34" charset="0"/>
              <a:buNone/>
            </a:pPr>
            <a:r>
              <a:rPr lang="en-US" sz="2800" dirty="0" smtClean="0"/>
              <a:t>Students will comprehend concepts related to health promotion and disease prevention to enhance health.</a:t>
            </a:r>
          </a:p>
          <a:p>
            <a:pPr marL="0" indent="0" algn="l" rtl="0">
              <a:buFont typeface="Arial" pitchFamily="34" charset="0"/>
              <a:buNone/>
            </a:pPr>
            <a:endParaRPr lang="en-US" sz="2800" dirty="0" smtClean="0"/>
          </a:p>
          <a:p>
            <a:pPr marL="0" indent="0" algn="l" rtl="0">
              <a:buFont typeface="Arial" pitchFamily="34" charset="0"/>
              <a:buNone/>
            </a:pPr>
            <a:r>
              <a:rPr lang="en-US" sz="2000" dirty="0" smtClean="0">
                <a:solidFill>
                  <a:srgbClr val="0070C0"/>
                </a:solidFill>
              </a:rPr>
              <a:t>Assessment criteria </a:t>
            </a:r>
          </a:p>
          <a:p>
            <a:pPr marL="0" indent="0" algn="l" rtl="0">
              <a:buFont typeface="Arial" pitchFamily="34" charset="0"/>
              <a:buNone/>
            </a:pPr>
            <a:r>
              <a:rPr lang="en-US" sz="2000" dirty="0" smtClean="0"/>
              <a:t>1- connection (the relationship between behavior and health)</a:t>
            </a:r>
          </a:p>
          <a:p>
            <a:pPr marL="0" indent="0" algn="l" rtl="0">
              <a:buNone/>
            </a:pPr>
            <a:r>
              <a:rPr lang="en-US" sz="2000" dirty="0" smtClean="0"/>
              <a:t>2- comprehensiveness (cover health topics and accurate information) </a:t>
            </a:r>
          </a:p>
          <a:p>
            <a:pPr marL="0" indent="0" algn="l">
              <a:buFont typeface="Arial" pitchFamily="34" charset="0"/>
              <a:buNone/>
            </a:pPr>
            <a:endParaRPr lang="ar-SA" dirty="0"/>
          </a:p>
        </p:txBody>
      </p:sp>
    </p:spTree>
    <p:extLst>
      <p:ext uri="{BB962C8B-B14F-4D97-AF65-F5344CB8AC3E}">
        <p14:creationId xmlns:p14="http://schemas.microsoft.com/office/powerpoint/2010/main" xmlns="" val="18998295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ealthyHeart yr 1.jpg"/>
          <p:cNvPicPr>
            <a:picLocks noChangeAspect="1"/>
          </p:cNvPicPr>
          <p:nvPr/>
        </p:nvPicPr>
        <p:blipFill>
          <a:blip r:embed="rId2" cstate="print"/>
          <a:stretch>
            <a:fillRect/>
          </a:stretch>
        </p:blipFill>
        <p:spPr>
          <a:xfrm>
            <a:off x="6084168" y="5328106"/>
            <a:ext cx="3059832" cy="1529894"/>
          </a:xfrm>
          <a:prstGeom prst="rect">
            <a:avLst/>
          </a:prstGeom>
        </p:spPr>
      </p:pic>
      <p:sp>
        <p:nvSpPr>
          <p:cNvPr id="2" name="عنوان 1"/>
          <p:cNvSpPr>
            <a:spLocks noGrp="1"/>
          </p:cNvSpPr>
          <p:nvPr>
            <p:ph type="title"/>
          </p:nvPr>
        </p:nvSpPr>
        <p:spPr>
          <a:xfrm>
            <a:off x="914400" y="357166"/>
            <a:ext cx="8229600" cy="868346"/>
          </a:xfrm>
        </p:spPr>
        <p:txBody>
          <a:bodyPr>
            <a:noAutofit/>
          </a:bodyPr>
          <a:lstStyle/>
          <a:p>
            <a:pPr algn="ctr"/>
            <a:r>
              <a:rPr lang="en-US" sz="2800" b="1" dirty="0" smtClean="0">
                <a:solidFill>
                  <a:srgbClr val="7030A0"/>
                </a:solidFill>
              </a:rPr>
              <a:t>Grades k-2</a:t>
            </a:r>
            <a:br>
              <a:rPr lang="en-US" sz="2800" b="1" dirty="0" smtClean="0">
                <a:solidFill>
                  <a:srgbClr val="7030A0"/>
                </a:solidFill>
              </a:rPr>
            </a:br>
            <a:endParaRPr lang="ar-SA" sz="2800" dirty="0">
              <a:solidFill>
                <a:srgbClr val="7030A0"/>
              </a:solidFill>
            </a:endParaRPr>
          </a:p>
        </p:txBody>
      </p:sp>
      <p:sp>
        <p:nvSpPr>
          <p:cNvPr id="3" name="عنصر نائب للمحتوى 2"/>
          <p:cNvSpPr>
            <a:spLocks noGrp="1"/>
          </p:cNvSpPr>
          <p:nvPr>
            <p:ph idx="1"/>
          </p:nvPr>
        </p:nvSpPr>
        <p:spPr>
          <a:xfrm>
            <a:off x="1142976" y="1000108"/>
            <a:ext cx="7543824" cy="5126055"/>
          </a:xfrm>
        </p:spPr>
        <p:txBody>
          <a:bodyPr>
            <a:normAutofit fontScale="92500" lnSpcReduction="20000"/>
          </a:bodyPr>
          <a:lstStyle/>
          <a:p>
            <a:pPr algn="l">
              <a:buNone/>
            </a:pPr>
            <a:r>
              <a:rPr lang="en-US" b="1" dirty="0" smtClean="0">
                <a:solidFill>
                  <a:srgbClr val="FF0000"/>
                </a:solidFill>
                <a:latin typeface="Calibri" pitchFamily="34" charset="0"/>
                <a:cs typeface="Calibri" pitchFamily="34" charset="0"/>
              </a:rPr>
              <a:t>My heart is a strong muscle!</a:t>
            </a:r>
          </a:p>
          <a:p>
            <a:pPr algn="l">
              <a:buNone/>
            </a:pPr>
            <a:r>
              <a:rPr lang="en-US" sz="2400" dirty="0" smtClean="0">
                <a:latin typeface="Calibri" pitchFamily="34" charset="0"/>
                <a:cs typeface="Calibri" pitchFamily="34" charset="0"/>
              </a:rPr>
              <a:t>Ask children what heart and pulse are?  Children will be asked to do experiment by letting them run around for awhile and let them see what had happened to their pulse. </a:t>
            </a:r>
            <a:endParaRPr lang="en-US" sz="2400" dirty="0" smtClean="0">
              <a:solidFill>
                <a:srgbClr val="00B050"/>
              </a:solidFill>
              <a:latin typeface="Calibri" pitchFamily="34" charset="0"/>
              <a:cs typeface="Calibri" pitchFamily="34" charset="0"/>
            </a:endParaRPr>
          </a:p>
          <a:p>
            <a:pPr algn="l">
              <a:buNone/>
            </a:pPr>
            <a:endParaRPr lang="en-US" sz="2400" b="1" dirty="0">
              <a:latin typeface="Calibri" pitchFamily="34" charset="0"/>
              <a:cs typeface="Calibri" pitchFamily="34" charset="0"/>
            </a:endParaRPr>
          </a:p>
          <a:p>
            <a:pPr algn="l">
              <a:buNone/>
            </a:pPr>
            <a:r>
              <a:rPr lang="en-US" sz="2400" b="1" dirty="0" smtClean="0">
                <a:solidFill>
                  <a:srgbClr val="3366FF"/>
                </a:solidFill>
                <a:latin typeface="Calibri" pitchFamily="34" charset="0"/>
                <a:cs typeface="Calibri" pitchFamily="34" charset="0"/>
              </a:rPr>
              <a:t>Assessment:</a:t>
            </a:r>
          </a:p>
          <a:p>
            <a:pPr algn="l">
              <a:buNone/>
            </a:pPr>
            <a:r>
              <a:rPr lang="en-US" sz="2400" dirty="0" smtClean="0">
                <a:solidFill>
                  <a:srgbClr val="C00000"/>
                </a:solidFill>
                <a:latin typeface="Calibri" pitchFamily="34" charset="0"/>
                <a:cs typeface="Calibri" pitchFamily="34" charset="0"/>
              </a:rPr>
              <a:t>for </a:t>
            </a:r>
            <a:r>
              <a:rPr lang="en-US" sz="2400" dirty="0">
                <a:solidFill>
                  <a:srgbClr val="C00000"/>
                </a:solidFill>
                <a:latin typeface="Calibri" pitchFamily="34" charset="0"/>
                <a:cs typeface="Calibri" pitchFamily="34" charset="0"/>
              </a:rPr>
              <a:t>the an assessment task</a:t>
            </a:r>
            <a:r>
              <a:rPr lang="en-US" sz="2400" dirty="0">
                <a:latin typeface="Calibri" pitchFamily="34" charset="0"/>
                <a:cs typeface="Calibri" pitchFamily="34" charset="0"/>
              </a:rPr>
              <a:t>, </a:t>
            </a:r>
            <a:r>
              <a:rPr lang="en-US" sz="2400" dirty="0" smtClean="0">
                <a:latin typeface="Calibri" pitchFamily="34" charset="0"/>
                <a:cs typeface="Calibri" pitchFamily="34" charset="0"/>
              </a:rPr>
              <a:t>children </a:t>
            </a:r>
            <a:r>
              <a:rPr lang="en-US" sz="2400" dirty="0">
                <a:latin typeface="Calibri" pitchFamily="34" charset="0"/>
                <a:cs typeface="Calibri" pitchFamily="34" charset="0"/>
              </a:rPr>
              <a:t>can describe the kinds of exercise that make their hearts strong.  </a:t>
            </a:r>
            <a:endParaRPr lang="en-US" sz="2400" dirty="0" smtClean="0">
              <a:latin typeface="Calibri" pitchFamily="34" charset="0"/>
              <a:cs typeface="Calibri" pitchFamily="34" charset="0"/>
            </a:endParaRPr>
          </a:p>
          <a:p>
            <a:pPr algn="l">
              <a:buNone/>
            </a:pPr>
            <a:r>
              <a:rPr lang="en-US" sz="2400" dirty="0" smtClean="0">
                <a:solidFill>
                  <a:srgbClr val="C00000"/>
                </a:solidFill>
                <a:latin typeface="Calibri" pitchFamily="34" charset="0"/>
                <a:cs typeface="Calibri" pitchFamily="34" charset="0"/>
              </a:rPr>
              <a:t>For </a:t>
            </a:r>
            <a:r>
              <a:rPr lang="en-US" sz="2400" dirty="0">
                <a:solidFill>
                  <a:srgbClr val="C00000"/>
                </a:solidFill>
                <a:latin typeface="Calibri" pitchFamily="34" charset="0"/>
                <a:cs typeface="Calibri" pitchFamily="34" charset="0"/>
              </a:rPr>
              <a:t>assessment criteria</a:t>
            </a:r>
            <a:r>
              <a:rPr lang="en-US" sz="2400" dirty="0">
                <a:latin typeface="Calibri" pitchFamily="34" charset="0"/>
                <a:cs typeface="Calibri" pitchFamily="34" charset="0"/>
              </a:rPr>
              <a:t>,  their information should be </a:t>
            </a:r>
            <a:r>
              <a:rPr lang="en-US" sz="2400" dirty="0" smtClean="0">
                <a:latin typeface="Calibri" pitchFamily="34" charset="0"/>
                <a:cs typeface="Calibri" pitchFamily="34" charset="0"/>
              </a:rPr>
              <a:t>correct</a:t>
            </a:r>
            <a:r>
              <a:rPr lang="en-US" sz="2400" dirty="0">
                <a:latin typeface="Calibri" pitchFamily="34" charset="0"/>
                <a:cs typeface="Calibri" pitchFamily="34" charset="0"/>
              </a:rPr>
              <a:t>,  and they should make a connection between exercise and healthy hearts. </a:t>
            </a:r>
            <a:endParaRPr lang="en-US" sz="2400" dirty="0" smtClean="0">
              <a:latin typeface="Calibri" pitchFamily="34" charset="0"/>
              <a:cs typeface="Calibri" pitchFamily="34" charset="0"/>
            </a:endParaRPr>
          </a:p>
          <a:p>
            <a:pPr algn="l">
              <a:buNone/>
            </a:pPr>
            <a:endParaRPr lang="en-US" sz="2400" dirty="0">
              <a:latin typeface="Calibri" pitchFamily="34" charset="0"/>
              <a:cs typeface="Calibri" pitchFamily="34" charset="0"/>
            </a:endParaRPr>
          </a:p>
          <a:p>
            <a:pPr algn="ctr">
              <a:buNone/>
            </a:pPr>
            <a:r>
              <a:rPr lang="en-US" sz="2400" dirty="0" smtClean="0">
                <a:latin typeface="Calibri" pitchFamily="34" charset="0"/>
                <a:cs typeface="Calibri" pitchFamily="34" charset="0"/>
              </a:rPr>
              <a:t> (Construct </a:t>
            </a:r>
            <a:r>
              <a:rPr lang="en-US" sz="2400" dirty="0">
                <a:latin typeface="Calibri" pitchFamily="34" charset="0"/>
                <a:cs typeface="Calibri" pitchFamily="34" charset="0"/>
              </a:rPr>
              <a:t>Attitudes toward behavior)</a:t>
            </a:r>
          </a:p>
          <a:p>
            <a:pPr algn="l">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endParaRPr lang="en-US" sz="2400" b="1" dirty="0" smtClean="0">
              <a:latin typeface="Calibri" pitchFamily="34" charset="0"/>
              <a:cs typeface="Calibri" pitchFamily="34" charset="0"/>
            </a:endParaRPr>
          </a:p>
          <a:p>
            <a:pPr algn="l">
              <a:buNone/>
            </a:pPr>
            <a:endParaRPr lang="en-US" sz="2400" b="1" dirty="0" smtClean="0">
              <a:latin typeface="Calibri" pitchFamily="34" charset="0"/>
              <a:cs typeface="Calibri" pitchFamily="34" charset="0"/>
            </a:endParaRPr>
          </a:p>
          <a:p>
            <a:pPr algn="l">
              <a:buNone/>
            </a:pPr>
            <a:endParaRPr lang="en-US" sz="2400" b="1" dirty="0" smtClean="0">
              <a:latin typeface="Calibri" pitchFamily="34" charset="0"/>
              <a:cs typeface="Calibri" pitchFamily="34" charset="0"/>
            </a:endParaRPr>
          </a:p>
          <a:p>
            <a:pPr algn="l">
              <a:buNone/>
            </a:pPr>
            <a:endParaRPr lang="ar-SA" dirty="0">
              <a:latin typeface="Calibri"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785794"/>
            <a:ext cx="7615262" cy="5340369"/>
          </a:xfrm>
        </p:spPr>
        <p:txBody>
          <a:bodyPr>
            <a:normAutofit/>
          </a:bodyPr>
          <a:lstStyle/>
          <a:p>
            <a:pPr algn="l">
              <a:buNone/>
            </a:pPr>
            <a:r>
              <a:rPr lang="en-US" b="1" dirty="0" smtClean="0">
                <a:solidFill>
                  <a:srgbClr val="FF0000"/>
                </a:solidFill>
                <a:latin typeface="Calibri" pitchFamily="34" charset="0"/>
                <a:cs typeface="Calibri" pitchFamily="34" charset="0"/>
              </a:rPr>
              <a:t>Flexibility smooth stretching</a:t>
            </a:r>
          </a:p>
          <a:p>
            <a:pPr algn="l">
              <a:buNone/>
            </a:pPr>
            <a:r>
              <a:rPr lang="en-US" sz="2400" dirty="0" smtClean="0">
                <a:latin typeface="Calibri" pitchFamily="34" charset="0"/>
                <a:cs typeface="Calibri" pitchFamily="34" charset="0"/>
              </a:rPr>
              <a:t>Children will learn that stretching slowly without any bouncing  will improve their flexibility of muscles and help prevent injuries. </a:t>
            </a:r>
          </a:p>
          <a:p>
            <a:pPr algn="l">
              <a:buNone/>
            </a:pPr>
            <a:endParaRPr lang="en-US" sz="2400" dirty="0">
              <a:latin typeface="Calibri" pitchFamily="34" charset="0"/>
              <a:cs typeface="Calibri" pitchFamily="34" charset="0"/>
            </a:endParaRPr>
          </a:p>
          <a:p>
            <a:pPr algn="l">
              <a:buNone/>
            </a:pPr>
            <a:r>
              <a:rPr lang="en-US" sz="2400" b="1" dirty="0" smtClean="0">
                <a:solidFill>
                  <a:srgbClr val="0070C0"/>
                </a:solidFill>
                <a:latin typeface="Calibri" pitchFamily="34" charset="0"/>
                <a:cs typeface="Calibri" pitchFamily="34" charset="0"/>
              </a:rPr>
              <a:t>Assessment: </a:t>
            </a:r>
          </a:p>
          <a:p>
            <a:pPr algn="l">
              <a:buNone/>
            </a:pPr>
            <a:r>
              <a:rPr lang="en-US" sz="2400" dirty="0" smtClean="0">
                <a:solidFill>
                  <a:srgbClr val="C00000"/>
                </a:solidFill>
                <a:latin typeface="Calibri" pitchFamily="34" charset="0"/>
                <a:cs typeface="Calibri" pitchFamily="34" charset="0"/>
              </a:rPr>
              <a:t>for an assessment </a:t>
            </a:r>
            <a:r>
              <a:rPr lang="en-US" sz="2400" dirty="0">
                <a:solidFill>
                  <a:srgbClr val="C00000"/>
                </a:solidFill>
                <a:latin typeface="Calibri" pitchFamily="34" charset="0"/>
                <a:cs typeface="Calibri" pitchFamily="34" charset="0"/>
              </a:rPr>
              <a:t>task</a:t>
            </a:r>
            <a:r>
              <a:rPr lang="en-US" sz="2400" dirty="0">
                <a:latin typeface="Calibri" pitchFamily="34" charset="0"/>
                <a:cs typeface="Calibri" pitchFamily="34" charset="0"/>
              </a:rPr>
              <a:t>,  ask children </a:t>
            </a:r>
            <a:r>
              <a:rPr lang="en-US" sz="2400" dirty="0" smtClean="0">
                <a:latin typeface="Calibri" pitchFamily="34" charset="0"/>
                <a:cs typeface="Calibri" pitchFamily="34" charset="0"/>
              </a:rPr>
              <a:t>to stretch slowly and ask them to explain what they are doing.</a:t>
            </a:r>
            <a:r>
              <a:rPr lang="en-US" sz="2400" dirty="0">
                <a:latin typeface="Calibri" pitchFamily="34" charset="0"/>
                <a:cs typeface="Calibri" pitchFamily="34" charset="0"/>
              </a:rPr>
              <a:t>  </a:t>
            </a:r>
            <a:endParaRPr lang="en-US" sz="2400" dirty="0" smtClean="0">
              <a:latin typeface="Calibri" pitchFamily="34" charset="0"/>
              <a:cs typeface="Calibri" pitchFamily="34" charset="0"/>
            </a:endParaRPr>
          </a:p>
          <a:p>
            <a:pPr algn="l">
              <a:buNone/>
            </a:pPr>
            <a:r>
              <a:rPr lang="en-US" sz="2400" dirty="0" smtClean="0">
                <a:solidFill>
                  <a:srgbClr val="C00000"/>
                </a:solidFill>
                <a:latin typeface="Calibri" pitchFamily="34" charset="0"/>
                <a:cs typeface="Calibri" pitchFamily="34" charset="0"/>
              </a:rPr>
              <a:t>For </a:t>
            </a:r>
            <a:r>
              <a:rPr lang="en-US" sz="2400" dirty="0">
                <a:solidFill>
                  <a:srgbClr val="C00000"/>
                </a:solidFill>
                <a:latin typeface="Calibri" pitchFamily="34" charset="0"/>
                <a:cs typeface="Calibri" pitchFamily="34" charset="0"/>
              </a:rPr>
              <a:t>assessment criteria</a:t>
            </a:r>
            <a:r>
              <a:rPr lang="en-US" sz="2400" dirty="0">
                <a:latin typeface="Calibri" pitchFamily="34" charset="0"/>
                <a:cs typeface="Calibri" pitchFamily="34" charset="0"/>
              </a:rPr>
              <a:t>, </a:t>
            </a:r>
            <a:r>
              <a:rPr lang="en-US" sz="2400" dirty="0" smtClean="0">
                <a:latin typeface="Calibri" pitchFamily="34" charset="0"/>
                <a:cs typeface="Calibri" pitchFamily="34" charset="0"/>
              </a:rPr>
              <a:t>children </a:t>
            </a:r>
            <a:r>
              <a:rPr lang="en-US" sz="2400" dirty="0">
                <a:latin typeface="Calibri" pitchFamily="34" charset="0"/>
                <a:cs typeface="Calibri" pitchFamily="34" charset="0"/>
              </a:rPr>
              <a:t>should provide correct information and explain how stretching can </a:t>
            </a:r>
            <a:r>
              <a:rPr lang="en-US" sz="2400" dirty="0" smtClean="0">
                <a:latin typeface="Calibri" pitchFamily="34" charset="0"/>
                <a:cs typeface="Calibri" pitchFamily="34" charset="0"/>
              </a:rPr>
              <a:t>help prevent injuries.</a:t>
            </a:r>
          </a:p>
          <a:p>
            <a:pPr algn="ctr">
              <a:buNone/>
            </a:pPr>
            <a:r>
              <a:rPr lang="en-US" sz="2400" dirty="0" smtClean="0">
                <a:latin typeface="Calibri" pitchFamily="34" charset="0"/>
                <a:cs typeface="Calibri" pitchFamily="34" charset="0"/>
              </a:rPr>
              <a:t> (Construct</a:t>
            </a:r>
            <a:r>
              <a:rPr lang="en-US" sz="2400" dirty="0">
                <a:latin typeface="Calibri" pitchFamily="34" charset="0"/>
                <a:cs typeface="Calibri" pitchFamily="34" charset="0"/>
              </a:rPr>
              <a:t>: </a:t>
            </a:r>
            <a:r>
              <a:rPr lang="en-US" sz="2400" dirty="0" smtClean="0">
                <a:latin typeface="Calibri" pitchFamily="34" charset="0"/>
                <a:cs typeface="Calibri" pitchFamily="34" charset="0"/>
              </a:rPr>
              <a:t>Perceived </a:t>
            </a:r>
            <a:r>
              <a:rPr lang="en-US" sz="2400" dirty="0">
                <a:latin typeface="Calibri" pitchFamily="34" charset="0"/>
                <a:cs typeface="Calibri" pitchFamily="34" charset="0"/>
              </a:rPr>
              <a:t>behavioral control.) </a:t>
            </a:r>
            <a:r>
              <a:rPr lang="en-US" sz="2400" dirty="0" smtClean="0">
                <a:latin typeface="Calibri" pitchFamily="34" charset="0"/>
                <a:cs typeface="Calibri" pitchFamily="34" charset="0"/>
              </a:rPr>
              <a:t>  </a:t>
            </a:r>
            <a:r>
              <a:rPr lang="en-US" dirty="0" smtClean="0">
                <a:latin typeface="Calibri" pitchFamily="34" charset="0"/>
                <a:cs typeface="Calibri" pitchFamily="34" charset="0"/>
              </a:rPr>
              <a:t> </a:t>
            </a:r>
            <a:endParaRPr lang="ar-SA" dirty="0">
              <a:latin typeface="Calibri"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Children-Excercising.jpg"/>
          <p:cNvPicPr>
            <a:picLocks noChangeAspect="1"/>
          </p:cNvPicPr>
          <p:nvPr/>
        </p:nvPicPr>
        <p:blipFill>
          <a:blip r:embed="rId2" cstate="print"/>
          <a:stretch>
            <a:fillRect/>
          </a:stretch>
        </p:blipFill>
        <p:spPr>
          <a:xfrm>
            <a:off x="2071670" y="4286256"/>
            <a:ext cx="5572164" cy="2571744"/>
          </a:xfrm>
          <a:prstGeom prst="rect">
            <a:avLst/>
          </a:prstGeom>
        </p:spPr>
      </p:pic>
      <p:sp>
        <p:nvSpPr>
          <p:cNvPr id="3" name="عنصر نائب للمحتوى 2"/>
          <p:cNvSpPr>
            <a:spLocks noGrp="1"/>
          </p:cNvSpPr>
          <p:nvPr>
            <p:ph idx="1"/>
          </p:nvPr>
        </p:nvSpPr>
        <p:spPr>
          <a:xfrm>
            <a:off x="1142976" y="571480"/>
            <a:ext cx="7543824" cy="5554683"/>
          </a:xfrm>
        </p:spPr>
        <p:txBody>
          <a:bodyPr>
            <a:normAutofit fontScale="77500" lnSpcReduction="20000"/>
          </a:bodyPr>
          <a:lstStyle/>
          <a:p>
            <a:pPr algn="l">
              <a:buNone/>
            </a:pPr>
            <a:r>
              <a:rPr lang="en-US" sz="3000" b="1" dirty="0" smtClean="0">
                <a:solidFill>
                  <a:srgbClr val="FF0000"/>
                </a:solidFill>
                <a:latin typeface="Calibri" pitchFamily="34" charset="0"/>
                <a:cs typeface="Calibri" pitchFamily="34" charset="0"/>
              </a:rPr>
              <a:t>Activity or sedentary!</a:t>
            </a:r>
          </a:p>
          <a:p>
            <a:pPr algn="l">
              <a:buNone/>
            </a:pPr>
            <a:r>
              <a:rPr lang="en-US" sz="2800" dirty="0" smtClean="0">
                <a:latin typeface="Calibri" pitchFamily="34" charset="0"/>
                <a:cs typeface="Calibri" pitchFamily="34" charset="0"/>
              </a:rPr>
              <a:t>Ask the students to define activity and sedentary. They will list some of situations that are active ( playing soccer, going for a walk, and walking up the stairs) and sedentary ( watching TV and sleeping on the couch).</a:t>
            </a:r>
          </a:p>
          <a:p>
            <a:pPr algn="l">
              <a:buNone/>
            </a:pPr>
            <a:endParaRPr lang="en-US" sz="2400" dirty="0">
              <a:latin typeface="Calibri" pitchFamily="34" charset="0"/>
              <a:cs typeface="Calibri" pitchFamily="34" charset="0"/>
            </a:endParaRPr>
          </a:p>
          <a:p>
            <a:pPr algn="l">
              <a:buNone/>
            </a:pPr>
            <a:r>
              <a:rPr lang="en-US" sz="3000" b="1" dirty="0" smtClean="0">
                <a:solidFill>
                  <a:srgbClr val="0070C0"/>
                </a:solidFill>
                <a:latin typeface="Calibri" pitchFamily="34" charset="0"/>
                <a:cs typeface="Calibri" pitchFamily="34" charset="0"/>
              </a:rPr>
              <a:t>Assessment</a:t>
            </a:r>
            <a:r>
              <a:rPr lang="en-US" sz="2400" b="1" dirty="0" smtClean="0">
                <a:solidFill>
                  <a:srgbClr val="0070C0"/>
                </a:solidFill>
                <a:latin typeface="Calibri" pitchFamily="34" charset="0"/>
                <a:cs typeface="Calibri" pitchFamily="34" charset="0"/>
              </a:rPr>
              <a:t>:</a:t>
            </a:r>
          </a:p>
          <a:p>
            <a:pPr algn="l">
              <a:buNone/>
            </a:pPr>
            <a:r>
              <a:rPr lang="en-US" sz="2800" dirty="0">
                <a:solidFill>
                  <a:srgbClr val="C00000"/>
                </a:solidFill>
                <a:latin typeface="Calibri" pitchFamily="34" charset="0"/>
                <a:cs typeface="Calibri" pitchFamily="34" charset="0"/>
              </a:rPr>
              <a:t>For an assessment </a:t>
            </a:r>
            <a:r>
              <a:rPr lang="en-US" sz="2800" dirty="0" smtClean="0">
                <a:solidFill>
                  <a:srgbClr val="C00000"/>
                </a:solidFill>
                <a:latin typeface="Calibri" pitchFamily="34" charset="0"/>
                <a:cs typeface="Calibri" pitchFamily="34" charset="0"/>
              </a:rPr>
              <a:t>task</a:t>
            </a:r>
            <a:r>
              <a:rPr lang="en-US" sz="2800" dirty="0" smtClean="0">
                <a:latin typeface="Calibri" pitchFamily="34" charset="0"/>
                <a:cs typeface="Calibri" pitchFamily="34" charset="0"/>
              </a:rPr>
              <a:t>, students </a:t>
            </a:r>
            <a:r>
              <a:rPr lang="en-US" sz="2800" dirty="0">
                <a:latin typeface="Calibri" pitchFamily="34" charset="0"/>
                <a:cs typeface="Calibri" pitchFamily="34" charset="0"/>
              </a:rPr>
              <a:t>can plan a variety of ways to get </a:t>
            </a:r>
            <a:r>
              <a:rPr lang="en-US" sz="2800" dirty="0" smtClean="0">
                <a:latin typeface="Calibri" pitchFamily="34" charset="0"/>
                <a:cs typeface="Calibri" pitchFamily="34" charset="0"/>
              </a:rPr>
              <a:t>more physical </a:t>
            </a:r>
            <a:r>
              <a:rPr lang="en-US" sz="2800" dirty="0">
                <a:latin typeface="Calibri" pitchFamily="34" charset="0"/>
                <a:cs typeface="Calibri" pitchFamily="34" charset="0"/>
              </a:rPr>
              <a:t>activity into their day both at school and at home. </a:t>
            </a:r>
            <a:endParaRPr lang="en-US" sz="2800" dirty="0" smtClean="0">
              <a:latin typeface="Calibri" pitchFamily="34" charset="0"/>
              <a:cs typeface="Calibri" pitchFamily="34" charset="0"/>
            </a:endParaRPr>
          </a:p>
          <a:p>
            <a:pPr algn="l">
              <a:buNone/>
            </a:pPr>
            <a:r>
              <a:rPr lang="en-US" sz="2800" dirty="0" smtClean="0">
                <a:solidFill>
                  <a:srgbClr val="C00000"/>
                </a:solidFill>
                <a:latin typeface="Calibri" pitchFamily="34" charset="0"/>
                <a:cs typeface="Calibri" pitchFamily="34" charset="0"/>
              </a:rPr>
              <a:t>For </a:t>
            </a:r>
            <a:r>
              <a:rPr lang="en-US" sz="2800" dirty="0">
                <a:solidFill>
                  <a:srgbClr val="C00000"/>
                </a:solidFill>
                <a:latin typeface="Calibri" pitchFamily="34" charset="0"/>
                <a:cs typeface="Calibri" pitchFamily="34" charset="0"/>
              </a:rPr>
              <a:t>assessment criteria</a:t>
            </a:r>
            <a:r>
              <a:rPr lang="en-US" sz="2800" dirty="0">
                <a:latin typeface="Calibri" pitchFamily="34" charset="0"/>
                <a:cs typeface="Calibri" pitchFamily="34" charset="0"/>
              </a:rPr>
              <a:t>,  students should identify at least five health-enhancing ways to increase physical activity</a:t>
            </a:r>
            <a:r>
              <a:rPr lang="en-US" sz="2800" dirty="0" smtClean="0">
                <a:latin typeface="Calibri" pitchFamily="34" charset="0"/>
                <a:cs typeface="Calibri" pitchFamily="34" charset="0"/>
              </a:rPr>
              <a:t>.</a:t>
            </a:r>
          </a:p>
          <a:p>
            <a:pPr algn="l">
              <a:buNone/>
            </a:pPr>
            <a:r>
              <a:rPr lang="en-US" sz="2800" dirty="0" smtClean="0">
                <a:latin typeface="Calibri" pitchFamily="34" charset="0"/>
                <a:cs typeface="Calibri" pitchFamily="34" charset="0"/>
              </a:rPr>
              <a:t> </a:t>
            </a:r>
            <a:endParaRPr lang="en-US" sz="2800" dirty="0">
              <a:latin typeface="Calibri" pitchFamily="34" charset="0"/>
              <a:cs typeface="Calibri" pitchFamily="34" charset="0"/>
            </a:endParaRPr>
          </a:p>
          <a:p>
            <a:pPr algn="ctr">
              <a:buNone/>
            </a:pPr>
            <a:r>
              <a:rPr lang="en-US" sz="2800" dirty="0" smtClean="0">
                <a:latin typeface="Calibri" pitchFamily="34" charset="0"/>
                <a:cs typeface="Calibri" pitchFamily="34" charset="0"/>
              </a:rPr>
              <a:t>(Construct: Perceived </a:t>
            </a:r>
            <a:r>
              <a:rPr lang="en-US" sz="2800" dirty="0">
                <a:latin typeface="Calibri" pitchFamily="34" charset="0"/>
                <a:cs typeface="Calibri" pitchFamily="34" charset="0"/>
              </a:rPr>
              <a:t>behavioral </a:t>
            </a:r>
            <a:r>
              <a:rPr lang="en-US" sz="2800" dirty="0" smtClean="0">
                <a:latin typeface="Calibri" pitchFamily="34" charset="0"/>
                <a:cs typeface="Calibri" pitchFamily="34" charset="0"/>
              </a:rPr>
              <a:t>control)</a:t>
            </a:r>
            <a:endParaRPr lang="en-US" sz="2800" dirty="0">
              <a:latin typeface="Calibri" pitchFamily="34" charset="0"/>
              <a:cs typeface="Calibri" pitchFamily="34" charset="0"/>
            </a:endParaRPr>
          </a:p>
          <a:p>
            <a:pPr>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t>
            </a:r>
          </a:p>
          <a:p>
            <a:pPr algn="l">
              <a:buNone/>
            </a:pPr>
            <a:endParaRPr lang="ar-SA" dirty="0">
              <a:latin typeface="Calibri"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54032"/>
          </a:xfrm>
        </p:spPr>
        <p:txBody>
          <a:bodyPr>
            <a:normAutofit/>
          </a:bodyPr>
          <a:lstStyle/>
          <a:p>
            <a:pPr algn="ctr"/>
            <a:r>
              <a:rPr lang="en-US" sz="2800" b="1" dirty="0" smtClean="0">
                <a:solidFill>
                  <a:srgbClr val="7030A0"/>
                </a:solidFill>
              </a:rPr>
              <a:t>Grades 3-5</a:t>
            </a:r>
            <a:endParaRPr lang="ar-SA" sz="2800" b="1" dirty="0">
              <a:solidFill>
                <a:srgbClr val="7030A0"/>
              </a:solidFill>
            </a:endParaRPr>
          </a:p>
        </p:txBody>
      </p:sp>
      <p:sp>
        <p:nvSpPr>
          <p:cNvPr id="3" name="عنصر نائب للمحتوى 2"/>
          <p:cNvSpPr>
            <a:spLocks noGrp="1"/>
          </p:cNvSpPr>
          <p:nvPr>
            <p:ph idx="1"/>
          </p:nvPr>
        </p:nvSpPr>
        <p:spPr>
          <a:xfrm>
            <a:off x="1071538" y="1071546"/>
            <a:ext cx="7615262" cy="5786454"/>
          </a:xfrm>
        </p:spPr>
        <p:txBody>
          <a:bodyPr>
            <a:normAutofit fontScale="77500" lnSpcReduction="20000"/>
          </a:bodyPr>
          <a:lstStyle/>
          <a:p>
            <a:pPr algn="l">
              <a:buNone/>
            </a:pPr>
            <a:r>
              <a:rPr lang="en-US" sz="2800" b="1" dirty="0" smtClean="0">
                <a:solidFill>
                  <a:srgbClr val="FF0000"/>
                </a:solidFill>
                <a:latin typeface="Calibri" pitchFamily="34" charset="0"/>
                <a:cs typeface="Calibri" pitchFamily="34" charset="0"/>
              </a:rPr>
              <a:t>Muscular strength and endurance</a:t>
            </a:r>
          </a:p>
          <a:p>
            <a:pPr algn="l">
              <a:buNone/>
            </a:pPr>
            <a:r>
              <a:rPr lang="en-US" sz="2400" dirty="0" smtClean="0">
                <a:latin typeface="Calibri" pitchFamily="34" charset="0"/>
                <a:cs typeface="Calibri" pitchFamily="34" charset="0"/>
              </a:rPr>
              <a:t>We teach children how to make their muscles stronger, for example, as elementary children we ask them to place the back of one hand on their disks and ask them to open and close their fist as many as they can. Children will feel the muscles fatigue. Furthermore, we ask them to think with other activities which cause muscles fatigue in other parts of the body.</a:t>
            </a:r>
          </a:p>
          <a:p>
            <a:pPr algn="l">
              <a:buNone/>
            </a:pPr>
            <a:r>
              <a:rPr lang="en-US" sz="2400" dirty="0" smtClean="0">
                <a:latin typeface="Calibri" pitchFamily="34" charset="0"/>
                <a:cs typeface="Calibri" pitchFamily="34" charset="0"/>
              </a:rPr>
              <a:t>It’s important for the students to realize that why “</a:t>
            </a:r>
            <a:r>
              <a:rPr lang="en-US" sz="2400" dirty="0" smtClean="0">
                <a:solidFill>
                  <a:srgbClr val="FF0000"/>
                </a:solidFill>
                <a:latin typeface="Calibri" pitchFamily="34" charset="0"/>
                <a:cs typeface="Calibri" pitchFamily="34" charset="0"/>
              </a:rPr>
              <a:t>no pain, no gain</a:t>
            </a:r>
            <a:r>
              <a:rPr lang="en-US" sz="2400" dirty="0" smtClean="0">
                <a:latin typeface="Calibri" pitchFamily="34" charset="0"/>
                <a:cs typeface="Calibri" pitchFamily="34" charset="0"/>
              </a:rPr>
              <a:t>” as a wrong approach as endurance activities make muscles stronger </a:t>
            </a:r>
          </a:p>
          <a:p>
            <a:pPr algn="l">
              <a:buNone/>
            </a:pPr>
            <a:endParaRPr lang="en-US" sz="2400" dirty="0" smtClean="0">
              <a:latin typeface="Calibri" pitchFamily="34" charset="0"/>
              <a:cs typeface="Calibri" pitchFamily="34" charset="0"/>
            </a:endParaRPr>
          </a:p>
          <a:p>
            <a:pPr algn="l">
              <a:buNone/>
            </a:pPr>
            <a:r>
              <a:rPr lang="en-US" sz="2800" b="1" dirty="0" smtClean="0">
                <a:solidFill>
                  <a:srgbClr val="0070C0"/>
                </a:solidFill>
                <a:latin typeface="Calibri" pitchFamily="34" charset="0"/>
                <a:cs typeface="Calibri" pitchFamily="34" charset="0"/>
              </a:rPr>
              <a:t>Assessment:</a:t>
            </a:r>
          </a:p>
          <a:p>
            <a:pPr algn="l">
              <a:buNone/>
            </a:pPr>
            <a:r>
              <a:rPr lang="en-US" sz="2400" dirty="0" smtClean="0">
                <a:solidFill>
                  <a:srgbClr val="C00000"/>
                </a:solidFill>
                <a:latin typeface="Calibri" pitchFamily="34" charset="0"/>
                <a:cs typeface="Calibri" pitchFamily="34" charset="0"/>
              </a:rPr>
              <a:t>For an assessment task</a:t>
            </a:r>
            <a:r>
              <a:rPr lang="en-US" sz="2400" dirty="0" smtClean="0">
                <a:latin typeface="Calibri" pitchFamily="34" charset="0"/>
                <a:cs typeface="Calibri" pitchFamily="34" charset="0"/>
              </a:rPr>
              <a:t> </a:t>
            </a:r>
            <a:r>
              <a:rPr lang="en-US" sz="2400" dirty="0">
                <a:latin typeface="Calibri" pitchFamily="34" charset="0"/>
                <a:cs typeface="Calibri" pitchFamily="34" charset="0"/>
              </a:rPr>
              <a:t>t</a:t>
            </a:r>
            <a:r>
              <a:rPr lang="en-US" sz="2400" dirty="0" smtClean="0">
                <a:latin typeface="Calibri" pitchFamily="34" charset="0"/>
                <a:cs typeface="Calibri" pitchFamily="34" charset="0"/>
              </a:rPr>
              <a:t>he </a:t>
            </a:r>
            <a:r>
              <a:rPr lang="en-US" sz="2400" dirty="0">
                <a:latin typeface="Calibri" pitchFamily="34" charset="0"/>
                <a:cs typeface="Calibri" pitchFamily="34" charset="0"/>
              </a:rPr>
              <a:t>students'  explanations of building muscle strength and endurance   </a:t>
            </a:r>
            <a:endParaRPr lang="en-US" sz="2400" dirty="0" smtClean="0">
              <a:latin typeface="Calibri" pitchFamily="34" charset="0"/>
              <a:cs typeface="Calibri" pitchFamily="34" charset="0"/>
            </a:endParaRPr>
          </a:p>
          <a:p>
            <a:pPr algn="l">
              <a:buNone/>
            </a:pPr>
            <a:r>
              <a:rPr lang="en-US" sz="2400" dirty="0" smtClean="0">
                <a:solidFill>
                  <a:srgbClr val="C00000"/>
                </a:solidFill>
                <a:latin typeface="Calibri" pitchFamily="34" charset="0"/>
                <a:cs typeface="Calibri" pitchFamily="34" charset="0"/>
              </a:rPr>
              <a:t>For </a:t>
            </a:r>
            <a:r>
              <a:rPr lang="en-US" sz="2400" dirty="0">
                <a:solidFill>
                  <a:srgbClr val="C00000"/>
                </a:solidFill>
                <a:latin typeface="Calibri" pitchFamily="34" charset="0"/>
                <a:cs typeface="Calibri" pitchFamily="34" charset="0"/>
              </a:rPr>
              <a:t>assessment criteria</a:t>
            </a:r>
            <a:r>
              <a:rPr lang="en-US" sz="2400" dirty="0">
                <a:latin typeface="Calibri" pitchFamily="34" charset="0"/>
                <a:cs typeface="Calibri" pitchFamily="34" charset="0"/>
              </a:rPr>
              <a:t>,  students should provide correct information and make </a:t>
            </a:r>
            <a:r>
              <a:rPr lang="en-US" sz="2400" dirty="0" smtClean="0">
                <a:latin typeface="Calibri" pitchFamily="34" charset="0"/>
                <a:cs typeface="Calibri" pitchFamily="34" charset="0"/>
              </a:rPr>
              <a:t>connections </a:t>
            </a:r>
            <a:r>
              <a:rPr lang="en-US" sz="2400" dirty="0">
                <a:latin typeface="Calibri" pitchFamily="34" charset="0"/>
                <a:cs typeface="Calibri" pitchFamily="34" charset="0"/>
              </a:rPr>
              <a:t>between building strength and endurance and good health. </a:t>
            </a:r>
            <a:endParaRPr lang="en-US" sz="2400" dirty="0" smtClean="0">
              <a:latin typeface="Calibri" pitchFamily="34" charset="0"/>
              <a:cs typeface="Calibri" pitchFamily="34" charset="0"/>
            </a:endParaRPr>
          </a:p>
          <a:p>
            <a:pPr algn="l">
              <a:buNone/>
            </a:pPr>
            <a:endParaRPr lang="en-US" sz="2400" dirty="0" smtClean="0">
              <a:latin typeface="Calibri" pitchFamily="34" charset="0"/>
              <a:cs typeface="Calibri" pitchFamily="34" charset="0"/>
            </a:endParaRPr>
          </a:p>
          <a:p>
            <a:pPr algn="ctr">
              <a:buNone/>
            </a:pPr>
            <a:r>
              <a:rPr lang="en-US" sz="2400" dirty="0" smtClean="0">
                <a:latin typeface="Calibri" pitchFamily="34" charset="0"/>
                <a:cs typeface="Calibri" pitchFamily="34" charset="0"/>
              </a:rPr>
              <a:t> (Construct</a:t>
            </a:r>
            <a:r>
              <a:rPr lang="en-US" sz="2400" dirty="0">
                <a:latin typeface="Calibri" pitchFamily="34" charset="0"/>
                <a:cs typeface="Calibri" pitchFamily="34" charset="0"/>
              </a:rPr>
              <a:t>:  Attitudes toward </a:t>
            </a:r>
            <a:r>
              <a:rPr lang="en-US" sz="2400" dirty="0" smtClean="0">
                <a:latin typeface="Calibri" pitchFamily="34" charset="0"/>
                <a:cs typeface="Calibri" pitchFamily="34" charset="0"/>
              </a:rPr>
              <a:t>behavior)</a:t>
            </a:r>
            <a:endParaRPr lang="en-US" sz="2400" dirty="0">
              <a:latin typeface="Calibri" pitchFamily="34" charset="0"/>
              <a:cs typeface="Calibri" pitchFamily="34" charset="0"/>
            </a:endParaRPr>
          </a:p>
          <a:p>
            <a:pPr algn="l">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endParaRPr lang="ar-SA" sz="2400" dirty="0">
              <a:latin typeface="Calibri"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571480"/>
            <a:ext cx="7686700" cy="5929354"/>
          </a:xfrm>
        </p:spPr>
        <p:txBody>
          <a:bodyPr>
            <a:normAutofit fontScale="92500" lnSpcReduction="20000"/>
          </a:bodyPr>
          <a:lstStyle/>
          <a:p>
            <a:pPr algn="l">
              <a:buNone/>
            </a:pPr>
            <a:r>
              <a:rPr lang="en-US" b="1" dirty="0" smtClean="0">
                <a:solidFill>
                  <a:srgbClr val="FF0000"/>
                </a:solidFill>
                <a:latin typeface="Calibri" pitchFamily="34" charset="0"/>
                <a:cs typeface="Calibri" pitchFamily="34" charset="0"/>
              </a:rPr>
              <a:t>We got the beat! Taking pulse rates</a:t>
            </a:r>
          </a:p>
          <a:p>
            <a:pPr algn="l">
              <a:buNone/>
            </a:pPr>
            <a:endParaRPr lang="en-US" dirty="0" smtClean="0">
              <a:latin typeface="Calibri" pitchFamily="34" charset="0"/>
              <a:cs typeface="Calibri" pitchFamily="34" charset="0"/>
            </a:endParaRPr>
          </a:p>
          <a:p>
            <a:pPr algn="l">
              <a:buNone/>
            </a:pPr>
            <a:endParaRPr lang="en-US" dirty="0">
              <a:latin typeface="Calibri" pitchFamily="34" charset="0"/>
              <a:cs typeface="Calibri" pitchFamily="34" charset="0"/>
            </a:endParaRPr>
          </a:p>
          <a:p>
            <a:pPr algn="l">
              <a:buNone/>
            </a:pPr>
            <a:endParaRPr lang="en-US" dirty="0" smtClean="0">
              <a:latin typeface="Calibri" pitchFamily="34" charset="0"/>
              <a:cs typeface="Calibri" pitchFamily="34" charset="0"/>
            </a:endParaRPr>
          </a:p>
          <a:p>
            <a:pPr algn="l">
              <a:buNone/>
            </a:pPr>
            <a:endParaRPr lang="en-US" dirty="0">
              <a:latin typeface="Calibri" pitchFamily="34" charset="0"/>
              <a:cs typeface="Calibri" pitchFamily="34" charset="0"/>
            </a:endParaRPr>
          </a:p>
          <a:p>
            <a:pPr algn="l">
              <a:buNone/>
            </a:pPr>
            <a:endParaRPr lang="en-US" dirty="0" smtClean="0">
              <a:latin typeface="Calibri" pitchFamily="34" charset="0"/>
              <a:cs typeface="Calibri" pitchFamily="34" charset="0"/>
            </a:endParaRPr>
          </a:p>
          <a:p>
            <a:pPr algn="l">
              <a:buNone/>
            </a:pPr>
            <a:r>
              <a:rPr lang="en-US" sz="2800" b="1" dirty="0" smtClean="0">
                <a:solidFill>
                  <a:srgbClr val="0070C0"/>
                </a:solidFill>
                <a:latin typeface="Calibri" pitchFamily="34" charset="0"/>
                <a:cs typeface="Calibri" pitchFamily="34" charset="0"/>
              </a:rPr>
              <a:t>Assessment:</a:t>
            </a:r>
          </a:p>
          <a:p>
            <a:pPr algn="l">
              <a:buNone/>
            </a:pPr>
            <a:r>
              <a:rPr lang="en-US" sz="2600" dirty="0" smtClean="0">
                <a:solidFill>
                  <a:srgbClr val="C00000"/>
                </a:solidFill>
                <a:latin typeface="Calibri" pitchFamily="34" charset="0"/>
                <a:cs typeface="Calibri" pitchFamily="34" charset="0"/>
              </a:rPr>
              <a:t>For an assessment task</a:t>
            </a:r>
            <a:r>
              <a:rPr lang="en-US" sz="2600" dirty="0" smtClean="0">
                <a:latin typeface="Calibri" pitchFamily="34" charset="0"/>
                <a:cs typeface="Calibri" pitchFamily="34" charset="0"/>
              </a:rPr>
              <a:t>, have students record their resting</a:t>
            </a:r>
            <a:r>
              <a:rPr lang="en-US" sz="2600" dirty="0">
                <a:latin typeface="Calibri" pitchFamily="34" charset="0"/>
                <a:cs typeface="Calibri" pitchFamily="34" charset="0"/>
              </a:rPr>
              <a:t>, </a:t>
            </a:r>
            <a:r>
              <a:rPr lang="en-US" sz="2600" dirty="0" smtClean="0">
                <a:latin typeface="Calibri" pitchFamily="34" charset="0"/>
                <a:cs typeface="Calibri" pitchFamily="34" charset="0"/>
              </a:rPr>
              <a:t>post exercise,</a:t>
            </a:r>
            <a:r>
              <a:rPr lang="en-US" sz="2600" dirty="0">
                <a:latin typeface="Calibri" pitchFamily="34" charset="0"/>
                <a:cs typeface="Calibri" pitchFamily="34" charset="0"/>
              </a:rPr>
              <a:t> </a:t>
            </a:r>
            <a:r>
              <a:rPr lang="en-US" sz="2600" dirty="0" smtClean="0">
                <a:latin typeface="Calibri" pitchFamily="34" charset="0"/>
                <a:cs typeface="Calibri" pitchFamily="34" charset="0"/>
              </a:rPr>
              <a:t>and </a:t>
            </a:r>
            <a:r>
              <a:rPr lang="en-US" sz="2600" dirty="0" err="1" smtClean="0">
                <a:latin typeface="Calibri" pitchFamily="34" charset="0"/>
                <a:cs typeface="Calibri" pitchFamily="34" charset="0"/>
              </a:rPr>
              <a:t>cooldown</a:t>
            </a:r>
            <a:r>
              <a:rPr lang="en-US" sz="2600" dirty="0" smtClean="0">
                <a:latin typeface="Calibri" pitchFamily="34" charset="0"/>
                <a:cs typeface="Calibri" pitchFamily="34" charset="0"/>
              </a:rPr>
              <a:t> </a:t>
            </a:r>
            <a:r>
              <a:rPr lang="en-US" sz="2600" dirty="0">
                <a:latin typeface="Calibri" pitchFamily="34" charset="0"/>
                <a:cs typeface="Calibri" pitchFamily="34" charset="0"/>
              </a:rPr>
              <a:t>pulse rates and </a:t>
            </a:r>
            <a:r>
              <a:rPr lang="en-US" sz="2600" dirty="0" smtClean="0">
                <a:latin typeface="Calibri" pitchFamily="34" charset="0"/>
                <a:cs typeface="Calibri" pitchFamily="34" charset="0"/>
              </a:rPr>
              <a:t>explain what is happening </a:t>
            </a:r>
            <a:r>
              <a:rPr lang="en-US" sz="2600" dirty="0">
                <a:latin typeface="Calibri" pitchFamily="34" charset="0"/>
                <a:cs typeface="Calibri" pitchFamily="34" charset="0"/>
              </a:rPr>
              <a:t>to their heart rates. </a:t>
            </a:r>
            <a:endParaRPr lang="en-US" sz="2600" dirty="0" smtClean="0">
              <a:latin typeface="Calibri" pitchFamily="34" charset="0"/>
              <a:cs typeface="Calibri" pitchFamily="34" charset="0"/>
            </a:endParaRPr>
          </a:p>
          <a:p>
            <a:pPr algn="l">
              <a:buNone/>
            </a:pPr>
            <a:r>
              <a:rPr lang="en-US" sz="2600" dirty="0" smtClean="0">
                <a:solidFill>
                  <a:srgbClr val="C00000"/>
                </a:solidFill>
                <a:latin typeface="Calibri" pitchFamily="34" charset="0"/>
                <a:cs typeface="Calibri" pitchFamily="34" charset="0"/>
              </a:rPr>
              <a:t>For assessment criteria</a:t>
            </a:r>
            <a:r>
              <a:rPr lang="en-US" sz="2600" dirty="0" smtClean="0">
                <a:latin typeface="Calibri" pitchFamily="34" charset="0"/>
                <a:cs typeface="Calibri" pitchFamily="34" charset="0"/>
              </a:rPr>
              <a:t>, students should provide </a:t>
            </a:r>
            <a:r>
              <a:rPr lang="en-US" sz="2600" dirty="0">
                <a:latin typeface="Calibri" pitchFamily="34" charset="0"/>
                <a:cs typeface="Calibri" pitchFamily="34" charset="0"/>
              </a:rPr>
              <a:t>correct information and make connections between aerobic </a:t>
            </a:r>
            <a:r>
              <a:rPr lang="en-US" sz="2600" dirty="0" smtClean="0">
                <a:latin typeface="Calibri" pitchFamily="34" charset="0"/>
                <a:cs typeface="Calibri" pitchFamily="34" charset="0"/>
              </a:rPr>
              <a:t>exercise </a:t>
            </a:r>
            <a:r>
              <a:rPr lang="en-US" sz="2600" dirty="0">
                <a:latin typeface="Calibri" pitchFamily="34" charset="0"/>
                <a:cs typeface="Calibri" pitchFamily="34" charset="0"/>
              </a:rPr>
              <a:t>and </a:t>
            </a:r>
            <a:r>
              <a:rPr lang="en-US" sz="2600" dirty="0" smtClean="0">
                <a:latin typeface="Calibri" pitchFamily="34" charset="0"/>
                <a:cs typeface="Calibri" pitchFamily="34" charset="0"/>
              </a:rPr>
              <a:t>health</a:t>
            </a:r>
          </a:p>
          <a:p>
            <a:pPr algn="ctr">
              <a:buNone/>
            </a:pPr>
            <a:r>
              <a:rPr lang="en-US" sz="2200" dirty="0" smtClean="0">
                <a:latin typeface="Calibri" pitchFamily="34" charset="0"/>
                <a:cs typeface="Calibri" pitchFamily="34" charset="0"/>
              </a:rPr>
              <a:t>(</a:t>
            </a:r>
            <a:r>
              <a:rPr lang="en-US" sz="2200" dirty="0">
                <a:latin typeface="Calibri" pitchFamily="34" charset="0"/>
                <a:cs typeface="Calibri" pitchFamily="34" charset="0"/>
              </a:rPr>
              <a:t>constructs:  Attitudes toward behavior perceived behavioral control).</a:t>
            </a:r>
            <a:endParaRPr lang="en-US" sz="2200" dirty="0" smtClean="0">
              <a:latin typeface="Calibri" pitchFamily="34" charset="0"/>
              <a:cs typeface="Calibri" pitchFamily="34" charset="0"/>
            </a:endParaRPr>
          </a:p>
          <a:p>
            <a:pPr algn="l">
              <a:buNone/>
            </a:pPr>
            <a:endParaRPr lang="ar-SA" sz="2800" dirty="0">
              <a:latin typeface="Calibri" pitchFamily="34" charset="0"/>
            </a:endParaRPr>
          </a:p>
        </p:txBody>
      </p:sp>
      <p:sp>
        <p:nvSpPr>
          <p:cNvPr id="4" name="مستطيل 3"/>
          <p:cNvSpPr/>
          <p:nvPr/>
        </p:nvSpPr>
        <p:spPr>
          <a:xfrm>
            <a:off x="428596" y="1357298"/>
            <a:ext cx="1857388" cy="1714512"/>
          </a:xfrm>
          <a:prstGeom prst="rect">
            <a:avLst/>
          </a:prstGeom>
          <a:solidFill>
            <a:srgbClr val="CC99FF">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Count their heart beats for 6 seconds then multiply  by 10</a:t>
            </a:r>
            <a:endParaRPr lang="ar-SA" dirty="0">
              <a:solidFill>
                <a:schemeClr val="tx1"/>
              </a:solidFill>
            </a:endParaRPr>
          </a:p>
        </p:txBody>
      </p:sp>
      <p:pic>
        <p:nvPicPr>
          <p:cNvPr id="5" name="صورة 4" descr="jumping_rope_black_white_line_art_coloring_book_colouring-229px.png"/>
          <p:cNvPicPr>
            <a:picLocks noChangeAspect="1"/>
          </p:cNvPicPr>
          <p:nvPr/>
        </p:nvPicPr>
        <p:blipFill>
          <a:blip r:embed="rId2" cstate="print"/>
          <a:stretch>
            <a:fillRect/>
          </a:stretch>
        </p:blipFill>
        <p:spPr>
          <a:xfrm>
            <a:off x="2786050" y="1357298"/>
            <a:ext cx="1522105" cy="1928826"/>
          </a:xfrm>
          <a:prstGeom prst="rect">
            <a:avLst/>
          </a:prstGeom>
        </p:spPr>
      </p:pic>
      <p:sp>
        <p:nvSpPr>
          <p:cNvPr id="6" name="مربع نص 5"/>
          <p:cNvSpPr txBox="1"/>
          <p:nvPr/>
        </p:nvSpPr>
        <p:spPr>
          <a:xfrm>
            <a:off x="2285984" y="2571744"/>
            <a:ext cx="1428760" cy="646331"/>
          </a:xfrm>
          <a:prstGeom prst="rect">
            <a:avLst/>
          </a:prstGeom>
          <a:noFill/>
        </p:spPr>
        <p:txBody>
          <a:bodyPr wrap="square" rtlCol="1">
            <a:spAutoFit/>
          </a:bodyPr>
          <a:lstStyle/>
          <a:p>
            <a:pPr algn="ctr"/>
            <a:r>
              <a:rPr lang="en-US" b="1" dirty="0" smtClean="0">
                <a:solidFill>
                  <a:srgbClr val="FF0000"/>
                </a:solidFill>
              </a:rPr>
              <a:t>Aerobic </a:t>
            </a:r>
          </a:p>
          <a:p>
            <a:pPr algn="ctr"/>
            <a:r>
              <a:rPr lang="en-US" b="1" dirty="0" smtClean="0">
                <a:solidFill>
                  <a:srgbClr val="FF0000"/>
                </a:solidFill>
              </a:rPr>
              <a:t>activities </a:t>
            </a:r>
            <a:endParaRPr lang="ar-SA" b="1" dirty="0">
              <a:solidFill>
                <a:srgbClr val="FF0000"/>
              </a:solidFill>
            </a:endParaRPr>
          </a:p>
        </p:txBody>
      </p:sp>
      <p:sp>
        <p:nvSpPr>
          <p:cNvPr id="7" name="مستطيل 6"/>
          <p:cNvSpPr/>
          <p:nvPr/>
        </p:nvSpPr>
        <p:spPr>
          <a:xfrm>
            <a:off x="4857752" y="1357298"/>
            <a:ext cx="1857388" cy="1714512"/>
          </a:xfrm>
          <a:prstGeom prst="rect">
            <a:avLst/>
          </a:prstGeom>
          <a:solidFill>
            <a:srgbClr val="CC99FF">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Record post- exercise pulse rates</a:t>
            </a:r>
            <a:endParaRPr lang="ar-SA" dirty="0">
              <a:solidFill>
                <a:schemeClr val="tx1"/>
              </a:solidFill>
            </a:endParaRPr>
          </a:p>
        </p:txBody>
      </p:sp>
      <p:cxnSp>
        <p:nvCxnSpPr>
          <p:cNvPr id="9" name="رابط كسهم مستقيم 8"/>
          <p:cNvCxnSpPr>
            <a:stCxn id="4" idx="3"/>
          </p:cNvCxnSpPr>
          <p:nvPr/>
        </p:nvCxnSpPr>
        <p:spPr>
          <a:xfrm>
            <a:off x="2285984" y="2214554"/>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a:off x="4429124" y="2143116"/>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مستطيل 10"/>
          <p:cNvSpPr/>
          <p:nvPr/>
        </p:nvSpPr>
        <p:spPr>
          <a:xfrm>
            <a:off x="7072330" y="1357298"/>
            <a:ext cx="1857388" cy="1714512"/>
          </a:xfrm>
          <a:prstGeom prst="rect">
            <a:avLst/>
          </a:prstGeom>
          <a:solidFill>
            <a:srgbClr val="CC99F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err="1" smtClean="0">
                <a:solidFill>
                  <a:schemeClr val="tx1"/>
                </a:solidFill>
              </a:rPr>
              <a:t>Cooldown</a:t>
            </a:r>
            <a:r>
              <a:rPr lang="en-US" dirty="0" smtClean="0">
                <a:solidFill>
                  <a:schemeClr val="tx1"/>
                </a:solidFill>
              </a:rPr>
              <a:t> pulse rates</a:t>
            </a:r>
            <a:endParaRPr lang="ar-SA" dirty="0">
              <a:solidFill>
                <a:schemeClr val="tx1"/>
              </a:solidFill>
            </a:endParaRPr>
          </a:p>
        </p:txBody>
      </p:sp>
      <p:cxnSp>
        <p:nvCxnSpPr>
          <p:cNvPr id="12" name="رابط كسهم مستقيم 11"/>
          <p:cNvCxnSpPr/>
          <p:nvPr/>
        </p:nvCxnSpPr>
        <p:spPr>
          <a:xfrm>
            <a:off x="6643702" y="2143116"/>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57290" y="500042"/>
            <a:ext cx="7498080" cy="5014914"/>
          </a:xfrm>
        </p:spPr>
        <p:txBody>
          <a:bodyPr>
            <a:normAutofit/>
          </a:bodyPr>
          <a:lstStyle/>
          <a:p>
            <a:pPr algn="l">
              <a:buNone/>
            </a:pPr>
            <a:r>
              <a:rPr lang="en-US" sz="2400" dirty="0" smtClean="0">
                <a:solidFill>
                  <a:srgbClr val="FF0000"/>
                </a:solidFill>
                <a:latin typeface="Calibri" pitchFamily="34" charset="0"/>
                <a:cs typeface="Calibri" pitchFamily="34" charset="0"/>
              </a:rPr>
              <a:t>Saudi Arabia </a:t>
            </a:r>
            <a:r>
              <a:rPr lang="en-US" sz="2400" dirty="0" smtClean="0">
                <a:latin typeface="Calibri" pitchFamily="34" charset="0"/>
                <a:cs typeface="Calibri" pitchFamily="34" charset="0"/>
              </a:rPr>
              <a:t>is considered one of the fastest countries in economic growth. This fast development was accompanied with changes in local lifestyle, specially changes in food habits and personal physical activities.  </a:t>
            </a:r>
            <a:r>
              <a:rPr lang="ar-SA" sz="2400" dirty="0" smtClean="0">
                <a:latin typeface="Calibri" pitchFamily="34" charset="0"/>
              </a:rPr>
              <a:t/>
            </a:r>
            <a:br>
              <a:rPr lang="ar-SA" sz="2400" dirty="0" smtClean="0">
                <a:latin typeface="Calibri" pitchFamily="34" charset="0"/>
              </a:rPr>
            </a:br>
            <a:r>
              <a:rPr lang="en-US" sz="2400" dirty="0" smtClean="0">
                <a:latin typeface="Calibri" pitchFamily="34" charset="0"/>
                <a:cs typeface="Calibri" pitchFamily="34" charset="0"/>
              </a:rPr>
              <a:t>It is well noticed that the quality and quantity of consumed food had extremely increased, specially fast food and soft drinks with high calories. </a:t>
            </a:r>
            <a:r>
              <a:rPr lang="ar-SA" sz="2400" dirty="0" smtClean="0">
                <a:latin typeface="Calibri" pitchFamily="34" charset="0"/>
              </a:rPr>
              <a:t/>
            </a:r>
            <a:br>
              <a:rPr lang="ar-SA" sz="2400" dirty="0" smtClean="0">
                <a:latin typeface="Calibri" pitchFamily="34" charset="0"/>
              </a:rPr>
            </a:br>
            <a:endParaRPr lang="ar-SA" sz="2400" dirty="0">
              <a:latin typeface="Calibri" pitchFamily="34" charset="0"/>
            </a:endParaRPr>
          </a:p>
        </p:txBody>
      </p:sp>
      <p:pic>
        <p:nvPicPr>
          <p:cNvPr id="5" name="Picture 4" descr="http://i.lv3.hbo.com/custom-assets/enrichments/series/wotn/images/deepdive/info_portionDistortion.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28729" y="3571876"/>
            <a:ext cx="3500461" cy="31432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6" name="صورة 5" descr="children-addicted-to-video-games.jpg"/>
          <p:cNvPicPr>
            <a:picLocks noChangeAspect="1"/>
          </p:cNvPicPr>
          <p:nvPr/>
        </p:nvPicPr>
        <p:blipFill>
          <a:blip r:embed="rId4" cstate="print"/>
          <a:stretch>
            <a:fillRect/>
          </a:stretch>
        </p:blipFill>
        <p:spPr>
          <a:xfrm>
            <a:off x="5357818" y="3571876"/>
            <a:ext cx="3286148" cy="31432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857232"/>
            <a:ext cx="7615262" cy="5268931"/>
          </a:xfrm>
        </p:spPr>
        <p:txBody>
          <a:bodyPr>
            <a:normAutofit fontScale="62500" lnSpcReduction="20000"/>
          </a:bodyPr>
          <a:lstStyle/>
          <a:p>
            <a:pPr algn="l">
              <a:buNone/>
            </a:pPr>
            <a:r>
              <a:rPr lang="en-US" sz="3800" b="1" dirty="0" smtClean="0">
                <a:solidFill>
                  <a:srgbClr val="FF0000"/>
                </a:solidFill>
                <a:latin typeface="Calibri" pitchFamily="34" charset="0"/>
                <a:cs typeface="Calibri" pitchFamily="34" charset="0"/>
              </a:rPr>
              <a:t>Why exercise is cool!</a:t>
            </a:r>
          </a:p>
          <a:p>
            <a:pPr algn="l">
              <a:buNone/>
            </a:pPr>
            <a:r>
              <a:rPr lang="en-US" dirty="0" smtClean="0">
                <a:latin typeface="Calibri" pitchFamily="34" charset="0"/>
                <a:cs typeface="Calibri" pitchFamily="34" charset="0"/>
              </a:rPr>
              <a:t>Teacher and students can visit the kids health website </a:t>
            </a:r>
            <a:r>
              <a:rPr lang="en-US" dirty="0" smtClean="0">
                <a:latin typeface="Calibri" pitchFamily="34" charset="0"/>
                <a:cs typeface="Calibri" pitchFamily="34" charset="0"/>
                <a:hlinkClick r:id="rId2"/>
              </a:rPr>
              <a:t>www.kidshealth.org</a:t>
            </a:r>
            <a:r>
              <a:rPr lang="en-US" dirty="0" smtClean="0">
                <a:latin typeface="Calibri" pitchFamily="34" charset="0"/>
                <a:cs typeface="Calibri" pitchFamily="34" charset="0"/>
              </a:rPr>
              <a:t> to find out why exercise is cool and what counts as exercise.</a:t>
            </a:r>
          </a:p>
          <a:p>
            <a:pPr algn="l">
              <a:buNone/>
            </a:pPr>
            <a:endParaRPr lang="en-US" dirty="0">
              <a:latin typeface="Calibri" pitchFamily="34" charset="0"/>
              <a:cs typeface="Calibri" pitchFamily="34" charset="0"/>
            </a:endParaRPr>
          </a:p>
          <a:p>
            <a:pPr algn="l">
              <a:buNone/>
            </a:pPr>
            <a:r>
              <a:rPr lang="en-US" sz="3400" b="1" dirty="0" smtClean="0">
                <a:solidFill>
                  <a:srgbClr val="0070C0"/>
                </a:solidFill>
                <a:latin typeface="Calibri" pitchFamily="34" charset="0"/>
                <a:cs typeface="Calibri" pitchFamily="34" charset="0"/>
              </a:rPr>
              <a:t>Assessment:</a:t>
            </a:r>
          </a:p>
          <a:p>
            <a:pPr algn="l">
              <a:buNone/>
            </a:pPr>
            <a:r>
              <a:rPr lang="en-US" dirty="0" smtClean="0">
                <a:solidFill>
                  <a:srgbClr val="C00000"/>
                </a:solidFill>
                <a:latin typeface="Calibri" pitchFamily="34" charset="0"/>
                <a:cs typeface="Calibri" pitchFamily="34" charset="0"/>
              </a:rPr>
              <a:t>For an assessment task,</a:t>
            </a:r>
            <a:r>
              <a:rPr lang="en-US" dirty="0">
                <a:latin typeface="Calibri" pitchFamily="34" charset="0"/>
                <a:cs typeface="Calibri" pitchFamily="34" charset="0"/>
              </a:rPr>
              <a:t> </a:t>
            </a:r>
            <a:r>
              <a:rPr lang="en-US" dirty="0" smtClean="0">
                <a:latin typeface="Calibri" pitchFamily="34" charset="0"/>
                <a:cs typeface="Calibri" pitchFamily="34" charset="0"/>
              </a:rPr>
              <a:t>students can research and report on their topics to classmates.  </a:t>
            </a:r>
          </a:p>
          <a:p>
            <a:pPr algn="l">
              <a:buNone/>
            </a:pPr>
            <a:r>
              <a:rPr lang="en-US" dirty="0" smtClean="0">
                <a:solidFill>
                  <a:srgbClr val="C00000"/>
                </a:solidFill>
                <a:latin typeface="Calibri" pitchFamily="34" charset="0"/>
                <a:cs typeface="Calibri" pitchFamily="34" charset="0"/>
              </a:rPr>
              <a:t>For assessment criteria, </a:t>
            </a:r>
            <a:r>
              <a:rPr lang="en-US" dirty="0" smtClean="0">
                <a:latin typeface="Calibri" pitchFamily="34" charset="0"/>
                <a:cs typeface="Calibri" pitchFamily="34" charset="0"/>
              </a:rPr>
              <a:t> students should report accurate information and draw conclusions about the connections between behavior (being physically active) and good health. </a:t>
            </a:r>
          </a:p>
          <a:p>
            <a:pPr algn="l">
              <a:buNone/>
            </a:pPr>
            <a:endParaRPr lang="en-US" dirty="0">
              <a:latin typeface="Calibri" pitchFamily="34" charset="0"/>
              <a:cs typeface="Calibri" pitchFamily="34" charset="0"/>
            </a:endParaRPr>
          </a:p>
          <a:p>
            <a:pPr algn="ctr">
              <a:buNone/>
            </a:pPr>
            <a:r>
              <a:rPr lang="en-US" dirty="0" smtClean="0">
                <a:latin typeface="Calibri" pitchFamily="34" charset="0"/>
                <a:cs typeface="Calibri" pitchFamily="34" charset="0"/>
              </a:rPr>
              <a:t> (Constructs:  Perceived behavioral control,  attitudes toward behavior subjective norms.)</a:t>
            </a:r>
          </a:p>
          <a:p>
            <a:pPr>
              <a:buNone/>
            </a:pPr>
            <a:r>
              <a:rPr lang="en-US" dirty="0">
                <a:latin typeface="Calibri" pitchFamily="34" charset="0"/>
                <a:cs typeface="Calibri" pitchFamily="34" charset="0"/>
              </a:rPr>
              <a:t/>
            </a:r>
            <a:br>
              <a:rPr lang="en-US" dirty="0">
                <a:latin typeface="Calibri" pitchFamily="34" charset="0"/>
                <a:cs typeface="Calibri" pitchFamily="34" charset="0"/>
              </a:rPr>
            </a:br>
            <a:r>
              <a:rPr lang="en-US" dirty="0" smtClean="0">
                <a:latin typeface="Calibri" pitchFamily="34" charset="0"/>
                <a:cs typeface="Calibri" pitchFamily="34" charset="0"/>
              </a:rPr>
              <a:t> </a:t>
            </a:r>
            <a:endParaRPr lang="ar-SA" dirty="0">
              <a:latin typeface="Calibri"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8696" y="-71454"/>
            <a:ext cx="7498080" cy="1143000"/>
          </a:xfrm>
        </p:spPr>
        <p:txBody>
          <a:bodyPr>
            <a:normAutofit/>
          </a:bodyPr>
          <a:lstStyle/>
          <a:p>
            <a:pPr algn="ctr"/>
            <a:r>
              <a:rPr lang="en-US" sz="2800" b="1" dirty="0" smtClean="0">
                <a:solidFill>
                  <a:srgbClr val="7030A0"/>
                </a:solidFill>
              </a:rPr>
              <a:t>Grades 6-8</a:t>
            </a:r>
            <a:endParaRPr lang="ar-SA" sz="2800" b="1" dirty="0">
              <a:solidFill>
                <a:srgbClr val="7030A0"/>
              </a:solidFill>
            </a:endParaRPr>
          </a:p>
        </p:txBody>
      </p:sp>
      <p:sp>
        <p:nvSpPr>
          <p:cNvPr id="3" name="عنصر نائب للمحتوى 2"/>
          <p:cNvSpPr>
            <a:spLocks noGrp="1"/>
          </p:cNvSpPr>
          <p:nvPr>
            <p:ph idx="1"/>
          </p:nvPr>
        </p:nvSpPr>
        <p:spPr>
          <a:xfrm>
            <a:off x="1000100" y="857232"/>
            <a:ext cx="4929222" cy="5786454"/>
          </a:xfrm>
        </p:spPr>
        <p:txBody>
          <a:bodyPr>
            <a:normAutofit fontScale="92500"/>
          </a:bodyPr>
          <a:lstStyle/>
          <a:p>
            <a:pPr algn="l">
              <a:buNone/>
            </a:pPr>
            <a:r>
              <a:rPr lang="en-US" sz="2800" b="1" dirty="0" smtClean="0">
                <a:solidFill>
                  <a:srgbClr val="FF0000"/>
                </a:solidFill>
              </a:rPr>
              <a:t>Fishbone diagrams for sports skills</a:t>
            </a:r>
            <a:endParaRPr lang="en-US" sz="2400" dirty="0" smtClean="0"/>
          </a:p>
          <a:p>
            <a:pPr algn="l">
              <a:buNone/>
            </a:pPr>
            <a:r>
              <a:rPr lang="en-US" sz="2400" dirty="0" smtClean="0"/>
              <a:t>- </a:t>
            </a:r>
            <a:r>
              <a:rPr lang="en-US" sz="1800" dirty="0" smtClean="0"/>
              <a:t>To begin this activity, have student name as many skills as they can. </a:t>
            </a:r>
            <a:endParaRPr lang="en-US" sz="1800" dirty="0"/>
          </a:p>
          <a:p>
            <a:pPr algn="l">
              <a:buNone/>
            </a:pPr>
            <a:r>
              <a:rPr lang="en-US" sz="1800" dirty="0" smtClean="0"/>
              <a:t>- Next, have students name all the sports they can.</a:t>
            </a:r>
          </a:p>
          <a:p>
            <a:pPr algn="l">
              <a:buNone/>
            </a:pPr>
            <a:r>
              <a:rPr lang="en-US" sz="1800" dirty="0" smtClean="0"/>
              <a:t>- Ask them to draw twos or threes of fishbone diagrams.</a:t>
            </a:r>
          </a:p>
          <a:p>
            <a:pPr algn="l">
              <a:buNone/>
            </a:pPr>
            <a:r>
              <a:rPr lang="en-US" sz="1800" dirty="0" smtClean="0"/>
              <a:t>- Name a sport as the head of the fishbone, next list   the skills that are necessary for successful   participation in the sport on the bones of the diagram.</a:t>
            </a:r>
          </a:p>
          <a:p>
            <a:pPr algn="l">
              <a:buNone/>
            </a:pPr>
            <a:r>
              <a:rPr lang="en-US" sz="2400" b="1" dirty="0" smtClean="0">
                <a:solidFill>
                  <a:srgbClr val="0070C0"/>
                </a:solidFill>
              </a:rPr>
              <a:t>Assessment:</a:t>
            </a:r>
          </a:p>
          <a:p>
            <a:pPr algn="l">
              <a:buNone/>
            </a:pPr>
            <a:r>
              <a:rPr lang="en-US" sz="1800" dirty="0" smtClean="0">
                <a:solidFill>
                  <a:srgbClr val="C00000"/>
                </a:solidFill>
              </a:rPr>
              <a:t>The assessment task</a:t>
            </a:r>
            <a:r>
              <a:rPr lang="en-US" sz="1800" dirty="0" smtClean="0"/>
              <a:t>, students’ fishbone diagram. </a:t>
            </a:r>
            <a:r>
              <a:rPr lang="en-US" sz="1800" dirty="0" smtClean="0">
                <a:solidFill>
                  <a:srgbClr val="C00000"/>
                </a:solidFill>
              </a:rPr>
              <a:t>assessment criteria</a:t>
            </a:r>
            <a:r>
              <a:rPr lang="en-US" sz="1800" dirty="0" smtClean="0"/>
              <a:t>, correct information + connection between physical activity and health</a:t>
            </a:r>
          </a:p>
          <a:p>
            <a:pPr algn="l">
              <a:buNone/>
            </a:pPr>
            <a:endParaRPr lang="en-US" sz="1800" dirty="0"/>
          </a:p>
          <a:p>
            <a:pPr algn="ctr">
              <a:buNone/>
            </a:pPr>
            <a:r>
              <a:rPr lang="en-US" sz="1800" dirty="0" smtClean="0"/>
              <a:t>(Construct: attitude toward behavior)   </a:t>
            </a:r>
            <a:endParaRPr lang="ar-SA" sz="1800" dirty="0"/>
          </a:p>
        </p:txBody>
      </p:sp>
      <p:pic>
        <p:nvPicPr>
          <p:cNvPr id="4" name="صورة 3" descr="FishSmileTemplates02.jpg"/>
          <p:cNvPicPr>
            <a:picLocks noChangeAspect="1"/>
          </p:cNvPicPr>
          <p:nvPr/>
        </p:nvPicPr>
        <p:blipFill>
          <a:blip r:embed="rId2" cstate="print"/>
          <a:stretch>
            <a:fillRect/>
          </a:stretch>
        </p:blipFill>
        <p:spPr>
          <a:xfrm>
            <a:off x="5715008" y="1714488"/>
            <a:ext cx="3428992" cy="464347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785794"/>
            <a:ext cx="7686700" cy="5340369"/>
          </a:xfrm>
        </p:spPr>
        <p:txBody>
          <a:bodyPr>
            <a:normAutofit fontScale="92500"/>
          </a:bodyPr>
          <a:lstStyle/>
          <a:p>
            <a:pPr algn="l">
              <a:buNone/>
            </a:pPr>
            <a:r>
              <a:rPr lang="en-US" sz="2800" b="1" dirty="0" smtClean="0">
                <a:solidFill>
                  <a:srgbClr val="FF0000"/>
                </a:solidFill>
              </a:rPr>
              <a:t>BAM!  Getting FITT, looking good, feeling fine!</a:t>
            </a:r>
          </a:p>
          <a:p>
            <a:pPr algn="l">
              <a:buNone/>
            </a:pPr>
            <a:r>
              <a:rPr lang="en-US" sz="2400" dirty="0" smtClean="0"/>
              <a:t>Teachers </a:t>
            </a:r>
            <a:r>
              <a:rPr lang="en-US" sz="2400" dirty="0"/>
              <a:t>and </a:t>
            </a:r>
            <a:r>
              <a:rPr lang="en-US" sz="2400" dirty="0" smtClean="0"/>
              <a:t>students </a:t>
            </a:r>
            <a:r>
              <a:rPr lang="en-US" sz="2400" dirty="0"/>
              <a:t>can </a:t>
            </a:r>
            <a:r>
              <a:rPr lang="en-US" sz="2400" dirty="0" smtClean="0"/>
              <a:t>visit </a:t>
            </a:r>
            <a:r>
              <a:rPr lang="en-US" sz="2400" dirty="0"/>
              <a:t>the </a:t>
            </a:r>
            <a:r>
              <a:rPr lang="en-US" sz="2400" dirty="0" smtClean="0"/>
              <a:t>BAM! (Body and Mind) website(</a:t>
            </a:r>
            <a:r>
              <a:rPr lang="en-US" sz="2400" dirty="0" smtClean="0">
                <a:solidFill>
                  <a:srgbClr val="3366FF"/>
                </a:solidFill>
                <a:hlinkClick r:id="rId2"/>
              </a:rPr>
              <a:t>www.bam.gov</a:t>
            </a:r>
            <a:r>
              <a:rPr lang="en-US" sz="2400" dirty="0" smtClean="0"/>
              <a:t>) to </a:t>
            </a:r>
            <a:r>
              <a:rPr lang="en-US" sz="2400" dirty="0"/>
              <a:t>learn about </a:t>
            </a:r>
            <a:r>
              <a:rPr lang="en-US" sz="2400" dirty="0" smtClean="0"/>
              <a:t>being "FITT” </a:t>
            </a:r>
            <a:r>
              <a:rPr lang="en-US" sz="2400" dirty="0"/>
              <a:t>students </a:t>
            </a:r>
            <a:r>
              <a:rPr lang="en-US" sz="2400" dirty="0" smtClean="0"/>
              <a:t>will learn that FITT </a:t>
            </a:r>
            <a:r>
              <a:rPr lang="en-US" sz="2400" dirty="0"/>
              <a:t>stands </a:t>
            </a:r>
            <a:r>
              <a:rPr lang="en-US" sz="2400" dirty="0" smtClean="0"/>
              <a:t>for (frequency, intensity, time, type, and style)</a:t>
            </a:r>
          </a:p>
          <a:p>
            <a:pPr algn="l">
              <a:buNone/>
            </a:pPr>
            <a:endParaRPr lang="en-US" sz="2400" dirty="0"/>
          </a:p>
          <a:p>
            <a:pPr algn="l">
              <a:buNone/>
            </a:pPr>
            <a:r>
              <a:rPr lang="en-US" sz="2400" b="1" dirty="0" smtClean="0">
                <a:solidFill>
                  <a:srgbClr val="0070C0"/>
                </a:solidFill>
              </a:rPr>
              <a:t>Assessment:</a:t>
            </a:r>
          </a:p>
          <a:p>
            <a:pPr algn="l">
              <a:buNone/>
            </a:pPr>
            <a:r>
              <a:rPr lang="en-US" sz="2400" dirty="0" smtClean="0">
                <a:solidFill>
                  <a:srgbClr val="C00000"/>
                </a:solidFill>
              </a:rPr>
              <a:t>For assessment task:</a:t>
            </a:r>
            <a:r>
              <a:rPr lang="en-US" sz="2400" dirty="0" smtClean="0"/>
              <a:t> working as group and making </a:t>
            </a:r>
            <a:r>
              <a:rPr lang="en-US" sz="2400" dirty="0" err="1" smtClean="0"/>
              <a:t>postors</a:t>
            </a:r>
            <a:r>
              <a:rPr lang="en-US" sz="2400" dirty="0" smtClean="0"/>
              <a:t>, </a:t>
            </a:r>
            <a:r>
              <a:rPr lang="ar-SA" sz="2400" dirty="0" smtClean="0"/>
              <a:t> </a:t>
            </a:r>
            <a:r>
              <a:rPr lang="en-US" sz="2400" dirty="0" smtClean="0"/>
              <a:t>presentations about the topic.</a:t>
            </a:r>
          </a:p>
          <a:p>
            <a:pPr algn="l">
              <a:buNone/>
            </a:pPr>
            <a:r>
              <a:rPr lang="en-US" sz="2400" dirty="0" smtClean="0">
                <a:solidFill>
                  <a:srgbClr val="C00000"/>
                </a:solidFill>
              </a:rPr>
              <a:t>For assessment criteria</a:t>
            </a:r>
            <a:r>
              <a:rPr lang="en-US" sz="2400" dirty="0" smtClean="0"/>
              <a:t>, correct information + connection between behavior and health</a:t>
            </a:r>
          </a:p>
          <a:p>
            <a:pPr algn="l">
              <a:buNone/>
            </a:pPr>
            <a:r>
              <a:rPr lang="en-US" sz="2400" dirty="0" smtClean="0"/>
              <a:t>  </a:t>
            </a:r>
          </a:p>
          <a:p>
            <a:pPr algn="l">
              <a:buNone/>
            </a:pPr>
            <a:r>
              <a:rPr lang="en-US" dirty="0"/>
              <a:t> </a:t>
            </a: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2| analyze influences</a:t>
            </a:r>
            <a:endParaRPr lang="en-US" dirty="0">
              <a:solidFill>
                <a:srgbClr val="FF0000"/>
              </a:solidFill>
            </a:endParaRPr>
          </a:p>
          <a:p>
            <a:pPr marL="0" indent="0" algn="l" rtl="0">
              <a:buNone/>
            </a:pPr>
            <a:r>
              <a:rPr lang="en-US" sz="2800" dirty="0"/>
              <a:t>Students will analyze the influence of family, peers, culture, media, technology, and other factors on health behavior</a:t>
            </a:r>
            <a:r>
              <a:rPr lang="en-US" sz="2800" dirty="0" smtClean="0"/>
              <a:t>.</a:t>
            </a:r>
          </a:p>
          <a:p>
            <a:pPr marL="0" indent="0" algn="l" rtl="0">
              <a:buNone/>
            </a:pPr>
            <a:endParaRPr lang="en-US" sz="2800" dirty="0" smtClean="0"/>
          </a:p>
          <a:p>
            <a:pPr marL="0" indent="0" algn="l" rtl="0">
              <a:buNone/>
            </a:pPr>
            <a:r>
              <a:rPr lang="en-US" sz="2000" dirty="0" smtClean="0">
                <a:solidFill>
                  <a:srgbClr val="002060"/>
                </a:solidFill>
              </a:rPr>
              <a:t>Assessment criteria</a:t>
            </a:r>
            <a:r>
              <a:rPr lang="en-US" sz="2000" dirty="0" smtClean="0"/>
              <a:t>:</a:t>
            </a:r>
          </a:p>
          <a:p>
            <a:pPr marL="0" indent="0" algn="l" rtl="0">
              <a:buFontTx/>
              <a:buChar char="-"/>
            </a:pPr>
            <a:r>
              <a:rPr lang="en-US" sz="2000" dirty="0" smtClean="0"/>
              <a:t>Identify external and internal influences on health and the relationship between health choices and behaviors.</a:t>
            </a:r>
          </a:p>
          <a:p>
            <a:pPr marL="0" indent="0" algn="l" rtl="0">
              <a:buNone/>
            </a:pPr>
            <a:r>
              <a:rPr lang="en-US" sz="2000" dirty="0" smtClean="0"/>
              <a:t>- Explain both positive and negative outcomes.</a:t>
            </a:r>
          </a:p>
          <a:p>
            <a:pPr marL="0" indent="0" algn="l" rtl="0">
              <a:buNone/>
            </a:pPr>
            <a:endParaRPr lang="en-US" sz="2800" dirty="0"/>
          </a:p>
          <a:p>
            <a:pPr marL="0" indent="0" algn="l">
              <a:buNone/>
            </a:pPr>
            <a:endParaRPr lang="ar-SA" dirty="0"/>
          </a:p>
        </p:txBody>
      </p:sp>
    </p:spTree>
    <p:extLst>
      <p:ext uri="{BB962C8B-B14F-4D97-AF65-F5344CB8AC3E}">
        <p14:creationId xmlns:p14="http://schemas.microsoft.com/office/powerpoint/2010/main" xmlns="" val="13053190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285720" y="285728"/>
          <a:ext cx="8429719" cy="6524439"/>
        </p:xfrm>
        <a:graphic>
          <a:graphicData uri="http://schemas.openxmlformats.org/drawingml/2006/table">
            <a:tbl>
              <a:tblPr rtl="1" firstRow="1" bandRow="1">
                <a:tableStyleId>{5940675A-B579-460E-94D1-54222C63F5DA}</a:tableStyleId>
              </a:tblPr>
              <a:tblGrid>
                <a:gridCol w="1461452"/>
                <a:gridCol w="2753407"/>
                <a:gridCol w="2107430"/>
                <a:gridCol w="2107430"/>
              </a:tblGrid>
              <a:tr h="550359">
                <a:tc>
                  <a:txBody>
                    <a:bodyPr/>
                    <a:lstStyle/>
                    <a:p>
                      <a:pPr algn="ctr" rtl="1"/>
                      <a:r>
                        <a:rPr lang="en-US" sz="2000" b="1" dirty="0" smtClean="0">
                          <a:solidFill>
                            <a:srgbClr val="0070C0"/>
                          </a:solidFill>
                          <a:latin typeface="Calibri" pitchFamily="34" charset="0"/>
                          <a:cs typeface="Calibri" pitchFamily="34" charset="0"/>
                        </a:rPr>
                        <a:t>construct</a:t>
                      </a:r>
                      <a:endParaRPr lang="ar-SA" sz="2000" b="1" dirty="0">
                        <a:solidFill>
                          <a:srgbClr val="0070C0"/>
                        </a:solidFill>
                        <a:latin typeface="Calibri" pitchFamily="34" charset="0"/>
                      </a:endParaRPr>
                    </a:p>
                  </a:txBody>
                  <a:tcPr/>
                </a:tc>
                <a:tc>
                  <a:txBody>
                    <a:bodyPr/>
                    <a:lstStyle/>
                    <a:p>
                      <a:pPr algn="ctr" rtl="1"/>
                      <a:r>
                        <a:rPr lang="en-US" sz="2000" b="1" dirty="0" smtClean="0">
                          <a:solidFill>
                            <a:srgbClr val="0070C0"/>
                          </a:solidFill>
                          <a:latin typeface="Calibri" pitchFamily="34" charset="0"/>
                          <a:cs typeface="Calibri" pitchFamily="34" charset="0"/>
                        </a:rPr>
                        <a:t>assessment</a:t>
                      </a:r>
                      <a:endParaRPr lang="ar-SA" sz="2000" b="1" dirty="0">
                        <a:solidFill>
                          <a:srgbClr val="0070C0"/>
                        </a:solidFill>
                        <a:latin typeface="Calibri" pitchFamily="34" charset="0"/>
                      </a:endParaRPr>
                    </a:p>
                  </a:txBody>
                  <a:tcPr/>
                </a:tc>
                <a:tc gridSpan="2">
                  <a:txBody>
                    <a:bodyPr/>
                    <a:lstStyle/>
                    <a:p>
                      <a:pPr algn="ctr" rtl="1"/>
                      <a:r>
                        <a:rPr lang="en-US" sz="2400" b="1" dirty="0" smtClean="0">
                          <a:solidFill>
                            <a:srgbClr val="7030A0"/>
                          </a:solidFill>
                          <a:latin typeface="Calibri" pitchFamily="34" charset="0"/>
                          <a:cs typeface="Calibri" pitchFamily="34" charset="0"/>
                        </a:rPr>
                        <a:t>Grades</a:t>
                      </a:r>
                      <a:r>
                        <a:rPr lang="en-US" sz="2400" b="1" baseline="0" dirty="0" smtClean="0">
                          <a:solidFill>
                            <a:srgbClr val="7030A0"/>
                          </a:solidFill>
                          <a:latin typeface="Calibri" pitchFamily="34" charset="0"/>
                          <a:cs typeface="Calibri" pitchFamily="34" charset="0"/>
                        </a:rPr>
                        <a:t> k-2</a:t>
                      </a:r>
                      <a:endParaRPr lang="ar-SA" sz="2400" b="1" dirty="0">
                        <a:solidFill>
                          <a:srgbClr val="7030A0"/>
                        </a:solidFill>
                        <a:latin typeface="Calibri" pitchFamily="34" charset="0"/>
                      </a:endParaRPr>
                    </a:p>
                  </a:txBody>
                  <a:tcPr/>
                </a:tc>
                <a:tc hMerge="1">
                  <a:txBody>
                    <a:bodyPr/>
                    <a:lstStyle/>
                    <a:p>
                      <a:pPr algn="ctr" rtl="1"/>
                      <a:endParaRPr lang="ar-SA" sz="2400" b="1" dirty="0">
                        <a:solidFill>
                          <a:srgbClr val="002060"/>
                        </a:solidFill>
                      </a:endParaRPr>
                    </a:p>
                  </a:txBody>
                  <a:tcPr/>
                </a:tc>
              </a:tr>
              <a:tr h="3045328">
                <a:tc>
                  <a:txBody>
                    <a:bodyPr/>
                    <a:lstStyle/>
                    <a:p>
                      <a:pPr algn="ctr" rtl="1"/>
                      <a:endParaRPr lang="en-US" sz="2000" baseline="0" dirty="0" smtClean="0">
                        <a:latin typeface="Calibri" pitchFamily="34" charset="0"/>
                        <a:cs typeface="Calibri" pitchFamily="34" charset="0"/>
                      </a:endParaRPr>
                    </a:p>
                    <a:p>
                      <a:pPr algn="ctr" rtl="1"/>
                      <a:endParaRPr lang="en-US" sz="2000" baseline="0" dirty="0" smtClean="0">
                        <a:latin typeface="Calibri" pitchFamily="34" charset="0"/>
                        <a:cs typeface="Calibri" pitchFamily="34" charset="0"/>
                      </a:endParaRPr>
                    </a:p>
                    <a:p>
                      <a:pPr algn="ctr" rtl="1"/>
                      <a:r>
                        <a:rPr lang="en-US" sz="2000" baseline="0" dirty="0" smtClean="0">
                          <a:latin typeface="Calibri" pitchFamily="34" charset="0"/>
                          <a:cs typeface="Calibri" pitchFamily="34" charset="0"/>
                        </a:rPr>
                        <a:t>Subjective norms</a:t>
                      </a:r>
                    </a:p>
                  </a:txBody>
                  <a:tcPr/>
                </a:tc>
                <a:tc>
                  <a:txBody>
                    <a:bodyPr/>
                    <a:lstStyle/>
                    <a:p>
                      <a:pPr algn="l" rtl="1"/>
                      <a:endParaRPr lang="en-US" sz="2000" dirty="0" smtClean="0">
                        <a:solidFill>
                          <a:srgbClr val="C00000"/>
                        </a:solidFill>
                        <a:latin typeface="Calibri" pitchFamily="34" charset="0"/>
                        <a:cs typeface="Calibri" pitchFamily="34" charset="0"/>
                      </a:endParaRPr>
                    </a:p>
                    <a:p>
                      <a:pPr algn="l" rtl="1"/>
                      <a:endParaRPr lang="en-US" sz="2000" dirty="0" smtClean="0">
                        <a:solidFill>
                          <a:srgbClr val="C00000"/>
                        </a:solidFill>
                        <a:latin typeface="Calibri" pitchFamily="34" charset="0"/>
                        <a:cs typeface="Calibri" pitchFamily="34" charset="0"/>
                      </a:endParaRPr>
                    </a:p>
                    <a:p>
                      <a:pPr algn="l" rtl="1"/>
                      <a:r>
                        <a:rPr lang="en-US" sz="2000" dirty="0" smtClean="0">
                          <a:solidFill>
                            <a:srgbClr val="C00000"/>
                          </a:solidFill>
                          <a:latin typeface="Calibri" pitchFamily="34" charset="0"/>
                          <a:cs typeface="Calibri" pitchFamily="34" charset="0"/>
                        </a:rPr>
                        <a:t>The</a:t>
                      </a:r>
                      <a:r>
                        <a:rPr lang="en-US" sz="2000" baseline="0" dirty="0" smtClean="0">
                          <a:solidFill>
                            <a:srgbClr val="C00000"/>
                          </a:solidFill>
                          <a:latin typeface="Calibri" pitchFamily="34" charset="0"/>
                          <a:cs typeface="Calibri" pitchFamily="34" charset="0"/>
                        </a:rPr>
                        <a:t> assessment task</a:t>
                      </a:r>
                      <a:r>
                        <a:rPr lang="en-US" sz="2000" baseline="0" dirty="0" smtClean="0">
                          <a:latin typeface="Calibri" pitchFamily="34" charset="0"/>
                          <a:cs typeface="Calibri" pitchFamily="34" charset="0"/>
                        </a:rPr>
                        <a:t>: short stories.</a:t>
                      </a:r>
                    </a:p>
                    <a:p>
                      <a:pPr algn="l" rtl="1"/>
                      <a:r>
                        <a:rPr lang="en-US" sz="2000" baseline="0" dirty="0" smtClean="0">
                          <a:solidFill>
                            <a:srgbClr val="C00000"/>
                          </a:solidFill>
                          <a:latin typeface="Calibri" pitchFamily="34" charset="0"/>
                          <a:cs typeface="Calibri" pitchFamily="34" charset="0"/>
                        </a:rPr>
                        <a:t>Assessment criteria</a:t>
                      </a:r>
                      <a:r>
                        <a:rPr lang="en-US" sz="2000" baseline="0" dirty="0" smtClean="0">
                          <a:latin typeface="Calibri" pitchFamily="34" charset="0"/>
                          <a:cs typeface="Calibri" pitchFamily="34" charset="0"/>
                        </a:rPr>
                        <a:t>, how they feel about participating with their families. </a:t>
                      </a:r>
                    </a:p>
                  </a:txBody>
                  <a:tcPr/>
                </a:tc>
                <a:tc>
                  <a:txBody>
                    <a:bodyPr/>
                    <a:lstStyle/>
                    <a:p>
                      <a:pPr algn="l" rtl="1"/>
                      <a:endParaRPr lang="en-US" sz="2000" dirty="0" smtClean="0">
                        <a:latin typeface="Calibri" pitchFamily="34" charset="0"/>
                        <a:cs typeface="Calibri" pitchFamily="34" charset="0"/>
                      </a:endParaRPr>
                    </a:p>
                    <a:p>
                      <a:pPr algn="l" rtl="1"/>
                      <a:r>
                        <a:rPr lang="en-US" sz="2000" dirty="0" smtClean="0">
                          <a:latin typeface="Calibri" pitchFamily="34" charset="0"/>
                          <a:cs typeface="Calibri" pitchFamily="34" charset="0"/>
                        </a:rPr>
                        <a:t>Short story about their</a:t>
                      </a:r>
                      <a:r>
                        <a:rPr lang="en-US" sz="2000" baseline="0" dirty="0" smtClean="0">
                          <a:latin typeface="Calibri" pitchFamily="34" charset="0"/>
                          <a:cs typeface="Calibri" pitchFamily="34" charset="0"/>
                        </a:rPr>
                        <a:t> families’ favorite physical activities.</a:t>
                      </a:r>
                    </a:p>
                    <a:p>
                      <a:pPr algn="l" rtl="1"/>
                      <a:r>
                        <a:rPr lang="en-US" sz="2000" baseline="0" dirty="0" smtClean="0">
                          <a:latin typeface="Calibri" pitchFamily="34" charset="0"/>
                          <a:cs typeface="Calibri" pitchFamily="34" charset="0"/>
                        </a:rPr>
                        <a:t>Or physical activities thy do while they were on vacation. </a:t>
                      </a:r>
                      <a:endParaRPr lang="ar-SA" sz="2000" dirty="0">
                        <a:latin typeface="Calibri" pitchFamily="34" charset="0"/>
                      </a:endParaRPr>
                    </a:p>
                  </a:txBody>
                  <a:tcPr/>
                </a:tc>
                <a:tc>
                  <a:txBody>
                    <a:bodyPr/>
                    <a:lstStyle/>
                    <a:p>
                      <a:pPr algn="ctr" rtl="1"/>
                      <a:endParaRPr lang="en-US" sz="2000" b="1" dirty="0" smtClean="0">
                        <a:solidFill>
                          <a:srgbClr val="FF0000"/>
                        </a:solidFill>
                        <a:latin typeface="Calibri" pitchFamily="34" charset="0"/>
                        <a:cs typeface="Calibri" pitchFamily="34" charset="0"/>
                      </a:endParaRPr>
                    </a:p>
                    <a:p>
                      <a:pPr algn="ctr" rtl="1"/>
                      <a:endParaRPr lang="en-US" sz="2000" b="1" dirty="0" smtClean="0">
                        <a:solidFill>
                          <a:srgbClr val="FF0000"/>
                        </a:solidFill>
                        <a:latin typeface="Calibri" pitchFamily="34" charset="0"/>
                        <a:cs typeface="Calibri" pitchFamily="34" charset="0"/>
                      </a:endParaRPr>
                    </a:p>
                    <a:p>
                      <a:pPr algn="ctr" rtl="1"/>
                      <a:r>
                        <a:rPr lang="en-US" sz="2000" b="1" dirty="0" smtClean="0">
                          <a:solidFill>
                            <a:srgbClr val="FF0000"/>
                          </a:solidFill>
                          <a:latin typeface="Calibri" pitchFamily="34" charset="0"/>
                          <a:cs typeface="Calibri" pitchFamily="34" charset="0"/>
                        </a:rPr>
                        <a:t>1- My family’s favorite activities</a:t>
                      </a:r>
                    </a:p>
                    <a:p>
                      <a:pPr algn="ctr" rtl="1"/>
                      <a:endParaRPr lang="en-US" sz="2000" b="1" baseline="0" dirty="0" smtClean="0">
                        <a:solidFill>
                          <a:srgbClr val="FF0000"/>
                        </a:solidFill>
                        <a:latin typeface="Calibri" pitchFamily="34" charset="0"/>
                        <a:cs typeface="Calibri" pitchFamily="34" charset="0"/>
                      </a:endParaRPr>
                    </a:p>
                    <a:p>
                      <a:pPr algn="ctr" rtl="1"/>
                      <a:endParaRPr lang="en-US" sz="2000" b="1" baseline="0" dirty="0" smtClean="0">
                        <a:solidFill>
                          <a:srgbClr val="FF0000"/>
                        </a:solidFill>
                        <a:latin typeface="Calibri" pitchFamily="34" charset="0"/>
                        <a:cs typeface="Calibri" pitchFamily="34" charset="0"/>
                      </a:endParaRPr>
                    </a:p>
                    <a:p>
                      <a:pPr algn="ctr" rtl="1"/>
                      <a:r>
                        <a:rPr lang="en-US" sz="2000" b="1" baseline="0" dirty="0" smtClean="0">
                          <a:solidFill>
                            <a:srgbClr val="FF0000"/>
                          </a:solidFill>
                          <a:latin typeface="Calibri" pitchFamily="34" charset="0"/>
                          <a:cs typeface="Calibri" pitchFamily="34" charset="0"/>
                        </a:rPr>
                        <a:t> </a:t>
                      </a:r>
                      <a:endParaRPr lang="ar-SA" sz="2000" b="1" dirty="0">
                        <a:solidFill>
                          <a:srgbClr val="FF0000"/>
                        </a:solidFill>
                        <a:latin typeface="Calibri" pitchFamily="34" charset="0"/>
                      </a:endParaRPr>
                    </a:p>
                  </a:txBody>
                  <a:tcPr/>
                </a:tc>
              </a:tr>
              <a:tr h="2833733">
                <a:tc>
                  <a:txBody>
                    <a:bodyPr/>
                    <a:lstStyle/>
                    <a:p>
                      <a:pPr algn="ctr" rtl="1"/>
                      <a:endParaRPr lang="en-US" sz="2000" dirty="0" smtClean="0">
                        <a:latin typeface="Calibri" pitchFamily="34" charset="0"/>
                        <a:cs typeface="Calibri" pitchFamily="34" charset="0"/>
                      </a:endParaRPr>
                    </a:p>
                    <a:p>
                      <a:pPr algn="ctr" rtl="1"/>
                      <a:endParaRPr lang="en-US" sz="2000" dirty="0" smtClean="0">
                        <a:latin typeface="Calibri" pitchFamily="34" charset="0"/>
                        <a:cs typeface="Calibri" pitchFamily="34" charset="0"/>
                      </a:endParaRPr>
                    </a:p>
                    <a:p>
                      <a:pPr algn="ctr" rtl="1"/>
                      <a:r>
                        <a:rPr lang="en-US" sz="2000" dirty="0" smtClean="0">
                          <a:latin typeface="Calibri" pitchFamily="34" charset="0"/>
                          <a:cs typeface="Calibri" pitchFamily="34" charset="0"/>
                        </a:rPr>
                        <a:t>subjective norms</a:t>
                      </a:r>
                      <a:endParaRPr lang="ar-SA" sz="2000" dirty="0">
                        <a:latin typeface="Calibri" pitchFamily="34" charset="0"/>
                      </a:endParaRPr>
                    </a:p>
                  </a:txBody>
                  <a:tcPr/>
                </a:tc>
                <a:tc>
                  <a:txBody>
                    <a:bodyPr/>
                    <a:lstStyle/>
                    <a:p>
                      <a:pPr algn="l" rtl="1"/>
                      <a:endParaRPr lang="en-US" sz="2000" dirty="0" smtClean="0">
                        <a:solidFill>
                          <a:srgbClr val="C00000"/>
                        </a:solidFill>
                        <a:latin typeface="Calibri" pitchFamily="34" charset="0"/>
                        <a:cs typeface="Calibri" pitchFamily="34" charset="0"/>
                      </a:endParaRPr>
                    </a:p>
                    <a:p>
                      <a:pPr algn="l" rtl="1"/>
                      <a:r>
                        <a:rPr lang="en-US" sz="2000" dirty="0" smtClean="0">
                          <a:solidFill>
                            <a:srgbClr val="C00000"/>
                          </a:solidFill>
                          <a:latin typeface="Calibri" pitchFamily="34" charset="0"/>
                          <a:cs typeface="Calibri" pitchFamily="34" charset="0"/>
                        </a:rPr>
                        <a:t>The assessment task</a:t>
                      </a:r>
                      <a:r>
                        <a:rPr lang="en-US" sz="2000" dirty="0" smtClean="0">
                          <a:latin typeface="Calibri" pitchFamily="34" charset="0"/>
                          <a:cs typeface="Calibri" pitchFamily="34" charset="0"/>
                        </a:rPr>
                        <a:t>:</a:t>
                      </a:r>
                    </a:p>
                    <a:p>
                      <a:pPr algn="l" rtl="1"/>
                      <a:r>
                        <a:rPr lang="en-US" sz="2000" dirty="0" smtClean="0">
                          <a:latin typeface="Calibri" pitchFamily="34" charset="0"/>
                          <a:cs typeface="Calibri" pitchFamily="34" charset="0"/>
                        </a:rPr>
                        <a:t>describe a favorite physical activity (when and how).</a:t>
                      </a:r>
                    </a:p>
                    <a:p>
                      <a:pPr algn="l" rtl="1"/>
                      <a:r>
                        <a:rPr lang="en-US" sz="2000" dirty="0" smtClean="0">
                          <a:solidFill>
                            <a:srgbClr val="C00000"/>
                          </a:solidFill>
                          <a:latin typeface="Calibri" pitchFamily="34" charset="0"/>
                          <a:cs typeface="Calibri" pitchFamily="34" charset="0"/>
                        </a:rPr>
                        <a:t>assessment criteria</a:t>
                      </a:r>
                      <a:r>
                        <a:rPr lang="en-US" sz="2000" dirty="0" smtClean="0">
                          <a:latin typeface="Calibri" pitchFamily="34" charset="0"/>
                          <a:cs typeface="Calibri" pitchFamily="34" charset="0"/>
                        </a:rPr>
                        <a:t>: </a:t>
                      </a:r>
                      <a:r>
                        <a:rPr lang="en-US" sz="2000" baseline="0" dirty="0" smtClean="0">
                          <a:latin typeface="Calibri" pitchFamily="34" charset="0"/>
                          <a:cs typeface="Calibri" pitchFamily="34" charset="0"/>
                        </a:rPr>
                        <a:t>how they feel about participating</a:t>
                      </a:r>
                      <a:endParaRPr lang="en-US" sz="2000" dirty="0" smtClean="0">
                        <a:latin typeface="Calibri" pitchFamily="34" charset="0"/>
                        <a:cs typeface="Calibri" pitchFamily="34" charset="0"/>
                      </a:endParaRPr>
                    </a:p>
                    <a:p>
                      <a:pPr algn="l" rtl="1"/>
                      <a:endParaRPr lang="ar-SA" sz="2000" dirty="0">
                        <a:latin typeface="Calibri" pitchFamily="34" charset="0"/>
                      </a:endParaRPr>
                    </a:p>
                  </a:txBody>
                  <a:tcPr/>
                </a:tc>
                <a:tc>
                  <a:txBody>
                    <a:bodyPr/>
                    <a:lstStyle/>
                    <a:p>
                      <a:pPr algn="l" rtl="1"/>
                      <a:endParaRPr lang="en-US" sz="2000" dirty="0" smtClean="0">
                        <a:latin typeface="Calibri" pitchFamily="34" charset="0"/>
                        <a:cs typeface="Calibri" pitchFamily="34" charset="0"/>
                      </a:endParaRPr>
                    </a:p>
                    <a:p>
                      <a:pPr algn="l" rtl="1"/>
                      <a:endParaRPr lang="en-US" sz="2000" dirty="0" smtClean="0">
                        <a:latin typeface="Calibri" pitchFamily="34" charset="0"/>
                        <a:cs typeface="Calibri" pitchFamily="34" charset="0"/>
                      </a:endParaRPr>
                    </a:p>
                    <a:p>
                      <a:pPr algn="l" rtl="1"/>
                      <a:r>
                        <a:rPr lang="en-US" sz="2000" dirty="0" smtClean="0">
                          <a:latin typeface="Calibri" pitchFamily="34" charset="0"/>
                          <a:cs typeface="Calibri" pitchFamily="34" charset="0"/>
                        </a:rPr>
                        <a:t>Have the students share their personal favorite physical  activities. (what they</a:t>
                      </a:r>
                      <a:r>
                        <a:rPr lang="en-US" sz="2000" baseline="0" dirty="0" smtClean="0">
                          <a:latin typeface="Calibri" pitchFamily="34" charset="0"/>
                          <a:cs typeface="Calibri" pitchFamily="34" charset="0"/>
                        </a:rPr>
                        <a:t> like? Why?)</a:t>
                      </a:r>
                      <a:endParaRPr lang="ar-SA" sz="2000" dirty="0">
                        <a:latin typeface="Calibri" pitchFamily="34" charset="0"/>
                      </a:endParaRPr>
                    </a:p>
                  </a:txBody>
                  <a:tcPr/>
                </a:tc>
                <a:tc>
                  <a:txBody>
                    <a:bodyPr/>
                    <a:lstStyle/>
                    <a:p>
                      <a:pPr algn="ctr" rtl="1"/>
                      <a:endParaRPr lang="en-US" sz="2000" b="1" dirty="0" smtClean="0">
                        <a:solidFill>
                          <a:srgbClr val="FF0000"/>
                        </a:solidFill>
                        <a:latin typeface="Calibri" pitchFamily="34" charset="0"/>
                        <a:cs typeface="Calibri" pitchFamily="34" charset="0"/>
                      </a:endParaRPr>
                    </a:p>
                    <a:p>
                      <a:pPr algn="ctr" rtl="1"/>
                      <a:r>
                        <a:rPr lang="en-US" sz="2000" b="1" dirty="0" smtClean="0">
                          <a:solidFill>
                            <a:srgbClr val="FF0000"/>
                          </a:solidFill>
                          <a:latin typeface="Calibri" pitchFamily="34" charset="0"/>
                          <a:cs typeface="Calibri" pitchFamily="34" charset="0"/>
                        </a:rPr>
                        <a:t>2- My personal favorites</a:t>
                      </a:r>
                    </a:p>
                    <a:p>
                      <a:pPr algn="ctr" rtl="1"/>
                      <a:endParaRPr lang="en-US" sz="2000" b="1" dirty="0" smtClean="0">
                        <a:solidFill>
                          <a:srgbClr val="FF0000"/>
                        </a:solidFill>
                        <a:latin typeface="Calibri" pitchFamily="34" charset="0"/>
                        <a:cs typeface="Calibri" pitchFamily="34" charset="0"/>
                      </a:endParaRPr>
                    </a:p>
                    <a:p>
                      <a:pPr algn="ctr" rtl="1"/>
                      <a:endParaRPr lang="en-US" sz="2000" b="1" dirty="0" smtClean="0">
                        <a:solidFill>
                          <a:srgbClr val="FF0000"/>
                        </a:solidFill>
                        <a:latin typeface="Calibri" pitchFamily="34" charset="0"/>
                        <a:cs typeface="Calibri" pitchFamily="34" charset="0"/>
                      </a:endParaRPr>
                    </a:p>
                    <a:p>
                      <a:pPr algn="ctr" rtl="1"/>
                      <a:endParaRPr lang="en-US" sz="2000" b="1" dirty="0" smtClean="0">
                        <a:solidFill>
                          <a:srgbClr val="FF0000"/>
                        </a:solidFill>
                        <a:latin typeface="Calibri" pitchFamily="34" charset="0"/>
                        <a:cs typeface="Calibri" pitchFamily="34" charset="0"/>
                      </a:endParaRPr>
                    </a:p>
                    <a:p>
                      <a:pPr algn="ctr" rtl="1"/>
                      <a:endParaRPr lang="ar-SA" sz="2000" b="1" dirty="0">
                        <a:solidFill>
                          <a:srgbClr val="FF0000"/>
                        </a:solidFill>
                        <a:latin typeface="Calibri" pitchFamily="34" charset="0"/>
                      </a:endParaRPr>
                    </a:p>
                  </a:txBody>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0"/>
            <a:ext cx="8229600" cy="1143000"/>
          </a:xfrm>
        </p:spPr>
        <p:txBody>
          <a:bodyPr>
            <a:normAutofit/>
          </a:bodyPr>
          <a:lstStyle/>
          <a:p>
            <a:pPr algn="ctr"/>
            <a:r>
              <a:rPr lang="en-US" sz="3200" dirty="0" smtClean="0">
                <a:solidFill>
                  <a:srgbClr val="7030A0"/>
                </a:solidFill>
              </a:rPr>
              <a:t>Grades 3-5</a:t>
            </a:r>
            <a:endParaRPr lang="ar-SA" sz="3200" dirty="0">
              <a:solidFill>
                <a:srgbClr val="7030A0"/>
              </a:solidFill>
            </a:endParaRPr>
          </a:p>
        </p:txBody>
      </p:sp>
      <p:sp>
        <p:nvSpPr>
          <p:cNvPr id="3" name="عنصر نائب للمحتوى 2"/>
          <p:cNvSpPr>
            <a:spLocks noGrp="1"/>
          </p:cNvSpPr>
          <p:nvPr>
            <p:ph idx="1"/>
          </p:nvPr>
        </p:nvSpPr>
        <p:spPr>
          <a:xfrm>
            <a:off x="1000100" y="1000132"/>
            <a:ext cx="7858180" cy="6072206"/>
          </a:xfrm>
        </p:spPr>
        <p:txBody>
          <a:bodyPr>
            <a:normAutofit fontScale="40000" lnSpcReduction="20000"/>
          </a:bodyPr>
          <a:lstStyle/>
          <a:p>
            <a:pPr algn="ctr">
              <a:buNone/>
            </a:pPr>
            <a:r>
              <a:rPr lang="en-US" sz="5100" b="1" dirty="0" smtClean="0">
                <a:solidFill>
                  <a:srgbClr val="FF0000"/>
                </a:solidFill>
                <a:latin typeface="Calibri" pitchFamily="34" charset="0"/>
                <a:cs typeface="Calibri" pitchFamily="34" charset="0"/>
              </a:rPr>
              <a:t>Support for and barriers to physical activity among students</a:t>
            </a:r>
          </a:p>
          <a:p>
            <a:pPr algn="l">
              <a:buNone/>
            </a:pPr>
            <a:r>
              <a:rPr lang="en-US" sz="4200" b="1" dirty="0" smtClean="0">
                <a:solidFill>
                  <a:srgbClr val="FF0000"/>
                </a:solidFill>
                <a:latin typeface="Calibri" pitchFamily="34" charset="0"/>
                <a:cs typeface="Calibri" pitchFamily="34" charset="0"/>
              </a:rPr>
              <a:t> </a:t>
            </a:r>
          </a:p>
          <a:p>
            <a:pPr algn="l">
              <a:buNone/>
            </a:pPr>
            <a:r>
              <a:rPr lang="en-US" sz="4200" dirty="0" smtClean="0">
                <a:latin typeface="Calibri" pitchFamily="34" charset="0"/>
                <a:cs typeface="Calibri" pitchFamily="34" charset="0"/>
              </a:rPr>
              <a:t>- List of their favorite activity</a:t>
            </a:r>
          </a:p>
          <a:p>
            <a:pPr algn="l">
              <a:buNone/>
            </a:pPr>
            <a:r>
              <a:rPr lang="en-US" sz="4200" dirty="0" smtClean="0">
                <a:latin typeface="Calibri" pitchFamily="34" charset="0"/>
                <a:cs typeface="Calibri" pitchFamily="34" charset="0"/>
              </a:rPr>
              <a:t>- Ask them to think about people, places, feelings, and condition that help to participate more (Support) and those that prevent their participation (barriers )</a:t>
            </a:r>
          </a:p>
          <a:p>
            <a:pPr algn="l">
              <a:buNone/>
            </a:pPr>
            <a:r>
              <a:rPr lang="en-US" sz="4200" dirty="0" smtClean="0">
                <a:latin typeface="Calibri" pitchFamily="34" charset="0"/>
                <a:cs typeface="Calibri" pitchFamily="34" charset="0"/>
              </a:rPr>
              <a:t>- Ways to build their support and overcome barriers. </a:t>
            </a:r>
          </a:p>
          <a:p>
            <a:pPr algn="l">
              <a:buNone/>
            </a:pPr>
            <a:endParaRPr lang="en-US" dirty="0" smtClean="0">
              <a:latin typeface="Calibri" pitchFamily="34" charset="0"/>
              <a:cs typeface="Calibri" pitchFamily="34" charset="0"/>
            </a:endParaRPr>
          </a:p>
          <a:p>
            <a:pPr algn="l">
              <a:buNone/>
            </a:pPr>
            <a:r>
              <a:rPr lang="en-US" sz="5100" b="1" dirty="0" smtClean="0">
                <a:solidFill>
                  <a:srgbClr val="0070C0"/>
                </a:solidFill>
                <a:latin typeface="Calibri" pitchFamily="34" charset="0"/>
                <a:cs typeface="Calibri" pitchFamily="34" charset="0"/>
              </a:rPr>
              <a:t>Assessment:</a:t>
            </a:r>
            <a:r>
              <a:rPr lang="en-US" dirty="0" smtClean="0">
                <a:latin typeface="Calibri" pitchFamily="34" charset="0"/>
                <a:cs typeface="Calibri" pitchFamily="34" charset="0"/>
              </a:rPr>
              <a:t/>
            </a:r>
            <a:br>
              <a:rPr lang="en-US" dirty="0" smtClean="0">
                <a:latin typeface="Calibri" pitchFamily="34" charset="0"/>
                <a:cs typeface="Calibri" pitchFamily="34" charset="0"/>
              </a:rPr>
            </a:br>
            <a:r>
              <a:rPr lang="en-US" sz="4200" dirty="0" smtClean="0">
                <a:solidFill>
                  <a:srgbClr val="C00000"/>
                </a:solidFill>
                <a:latin typeface="Calibri" pitchFamily="34" charset="0"/>
                <a:cs typeface="Calibri" pitchFamily="34" charset="0"/>
              </a:rPr>
              <a:t>For an assessment task</a:t>
            </a:r>
            <a:r>
              <a:rPr lang="en-US" sz="4200" dirty="0" smtClean="0">
                <a:latin typeface="Calibri" pitchFamily="34" charset="0"/>
                <a:cs typeface="Calibri" pitchFamily="34" charset="0"/>
              </a:rPr>
              <a:t>,  students can identify at least one personal support for and one personal barrier to physical activity.  </a:t>
            </a:r>
          </a:p>
          <a:p>
            <a:pPr algn="l">
              <a:buNone/>
            </a:pPr>
            <a:r>
              <a:rPr lang="en-US" sz="4200" dirty="0" smtClean="0">
                <a:solidFill>
                  <a:srgbClr val="C00000"/>
                </a:solidFill>
                <a:latin typeface="Calibri" pitchFamily="34" charset="0"/>
                <a:cs typeface="Calibri" pitchFamily="34" charset="0"/>
              </a:rPr>
              <a:t>For assessment criteria,</a:t>
            </a:r>
            <a:r>
              <a:rPr lang="en-US" sz="4200" dirty="0" smtClean="0">
                <a:latin typeface="Calibri" pitchFamily="34" charset="0"/>
                <a:cs typeface="Calibri" pitchFamily="34" charset="0"/>
              </a:rPr>
              <a:t>  students should discuss or write about how these supports and barriers influence them and identify at least two strategies for building supports or overcoming barriers</a:t>
            </a:r>
          </a:p>
          <a:p>
            <a:pPr algn="l">
              <a:buNone/>
            </a:pPr>
            <a:endParaRPr lang="en-US" sz="4200" dirty="0" smtClean="0">
              <a:latin typeface="Calibri" pitchFamily="34" charset="0"/>
              <a:cs typeface="Calibri" pitchFamily="34" charset="0"/>
            </a:endParaRPr>
          </a:p>
          <a:p>
            <a:pPr algn="l">
              <a:buNone/>
            </a:pPr>
            <a:endParaRPr lang="en-US" dirty="0" smtClean="0">
              <a:latin typeface="Calibri" pitchFamily="34" charset="0"/>
              <a:cs typeface="Calibri" pitchFamily="34" charset="0"/>
            </a:endParaRPr>
          </a:p>
          <a:p>
            <a:pPr algn="l">
              <a:buNone/>
            </a:pPr>
            <a:endParaRPr lang="en-US" dirty="0" smtClean="0">
              <a:latin typeface="Calibri" pitchFamily="34" charset="0"/>
              <a:cs typeface="Calibri" pitchFamily="34" charset="0"/>
            </a:endParaRPr>
          </a:p>
          <a:p>
            <a:pPr algn="ctr">
              <a:buNone/>
            </a:pPr>
            <a:r>
              <a:rPr lang="en-US" sz="5100" dirty="0" smtClean="0">
                <a:latin typeface="Calibri" pitchFamily="34" charset="0"/>
                <a:cs typeface="Calibri" pitchFamily="34" charset="0"/>
              </a:rPr>
              <a:t>(construct: subjective norms)</a:t>
            </a:r>
          </a:p>
          <a:p>
            <a:pPr>
              <a:buNone/>
            </a:pPr>
            <a:r>
              <a:rPr lang="en-US" dirty="0" smtClean="0">
                <a:latin typeface="Calibri" pitchFamily="34" charset="0"/>
                <a:cs typeface="Calibri" pitchFamily="34" charset="0"/>
              </a:rPr>
              <a:t/>
            </a:r>
            <a:br>
              <a:rPr lang="en-US" dirty="0" smtClean="0">
                <a:latin typeface="Calibri" pitchFamily="34" charset="0"/>
                <a:cs typeface="Calibri" pitchFamily="34" charset="0"/>
              </a:rPr>
            </a:br>
            <a:r>
              <a:rPr lang="en-US" dirty="0" smtClean="0">
                <a:latin typeface="Calibri" pitchFamily="34" charset="0"/>
                <a:cs typeface="Calibri" pitchFamily="34" charset="0"/>
              </a:rPr>
              <a:t> </a:t>
            </a:r>
            <a:endParaRPr lang="ar-SA" dirty="0">
              <a:latin typeface="Calibri"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1406" y="1071546"/>
            <a:ext cx="4471990" cy="5715040"/>
          </a:xfrm>
        </p:spPr>
        <p:txBody>
          <a:bodyPr>
            <a:normAutofit fontScale="85000" lnSpcReduction="10000"/>
          </a:bodyPr>
          <a:lstStyle/>
          <a:p>
            <a:pPr algn="l">
              <a:buNone/>
            </a:pPr>
            <a:r>
              <a:rPr lang="en-US" b="1" dirty="0" smtClean="0">
                <a:solidFill>
                  <a:srgbClr val="FF0000"/>
                </a:solidFill>
                <a:latin typeface="Calibri" pitchFamily="34" charset="0"/>
                <a:cs typeface="Calibri" pitchFamily="34" charset="0"/>
              </a:rPr>
              <a:t>          </a:t>
            </a:r>
            <a:r>
              <a:rPr lang="en-US" b="1" dirty="0" smtClean="0">
                <a:solidFill>
                  <a:srgbClr val="FF0000"/>
                </a:solidFill>
                <a:latin typeface="Calibri" pitchFamily="34" charset="0"/>
                <a:cs typeface="Calibri" pitchFamily="34" charset="0"/>
              </a:rPr>
              <a:t>Environmental cues</a:t>
            </a:r>
            <a:endParaRPr lang="en-US" b="1" dirty="0" smtClean="0">
              <a:solidFill>
                <a:srgbClr val="FF0000"/>
              </a:solidFill>
              <a:latin typeface="Calibri" pitchFamily="34" charset="0"/>
              <a:cs typeface="Calibri" pitchFamily="34" charset="0"/>
            </a:endParaRPr>
          </a:p>
          <a:p>
            <a:pPr algn="l">
              <a:buNone/>
            </a:pPr>
            <a:endParaRPr lang="en-US" sz="2000" dirty="0" smtClean="0">
              <a:latin typeface="Calibri" pitchFamily="34" charset="0"/>
              <a:cs typeface="Calibri" pitchFamily="34" charset="0"/>
            </a:endParaRPr>
          </a:p>
          <a:p>
            <a:pPr algn="l">
              <a:buNone/>
            </a:pPr>
            <a:r>
              <a:rPr lang="en-US" sz="2000" dirty="0" smtClean="0">
                <a:latin typeface="Calibri" pitchFamily="34" charset="0"/>
                <a:cs typeface="Calibri" pitchFamily="34" charset="0"/>
              </a:rPr>
              <a:t>Ask the students to identify environmental cues they can establish to help them stay active.</a:t>
            </a:r>
          </a:p>
          <a:p>
            <a:pPr algn="l">
              <a:buNone/>
            </a:pPr>
            <a:endParaRPr lang="en-US" sz="2000" dirty="0" smtClean="0">
              <a:latin typeface="Calibri" pitchFamily="34" charset="0"/>
              <a:cs typeface="Calibri" pitchFamily="34" charset="0"/>
            </a:endParaRPr>
          </a:p>
          <a:p>
            <a:pPr algn="l">
              <a:buNone/>
            </a:pPr>
            <a:r>
              <a:rPr lang="en-US" sz="2000" b="1" dirty="0" smtClean="0">
                <a:solidFill>
                  <a:srgbClr val="0070C0"/>
                </a:solidFill>
                <a:latin typeface="Calibri" pitchFamily="34" charset="0"/>
                <a:cs typeface="Calibri" pitchFamily="34" charset="0"/>
              </a:rPr>
              <a:t>Assessment:</a:t>
            </a:r>
          </a:p>
          <a:p>
            <a:pPr algn="l">
              <a:buNone/>
            </a:pP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lang="en-US" sz="2000" dirty="0" smtClean="0">
                <a:solidFill>
                  <a:srgbClr val="C00000"/>
                </a:solidFill>
                <a:latin typeface="Calibri" pitchFamily="34" charset="0"/>
                <a:cs typeface="Calibri" pitchFamily="34" charset="0"/>
              </a:rPr>
              <a:t>for an assessment task</a:t>
            </a:r>
            <a:r>
              <a:rPr lang="en-US" sz="2000" dirty="0" smtClean="0">
                <a:latin typeface="Calibri" pitchFamily="34" charset="0"/>
                <a:cs typeface="Calibri" pitchFamily="34" charset="0"/>
              </a:rPr>
              <a:t>, students can identify and track the usefulness of an environmental cues for a week.</a:t>
            </a:r>
          </a:p>
          <a:p>
            <a:pPr algn="l">
              <a:buNone/>
            </a:pPr>
            <a:r>
              <a:rPr lang="en-US" sz="2000" dirty="0" smtClean="0">
                <a:solidFill>
                  <a:srgbClr val="C00000"/>
                </a:solidFill>
                <a:latin typeface="Calibri" pitchFamily="34" charset="0"/>
                <a:cs typeface="Calibri" pitchFamily="34" charset="0"/>
              </a:rPr>
              <a:t>For an assessment criteria</a:t>
            </a:r>
            <a:r>
              <a:rPr lang="en-US" sz="2000" dirty="0" smtClean="0">
                <a:latin typeface="Calibri" pitchFamily="34" charset="0"/>
                <a:cs typeface="Calibri" pitchFamily="34" charset="0"/>
              </a:rPr>
              <a:t>, students should write about how environmental cues did or did not influence their decisions to participate in physical activity.</a:t>
            </a:r>
          </a:p>
          <a:p>
            <a:pPr algn="l">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(Constructs: subjective norms, perceived behavioral control)   </a:t>
            </a:r>
          </a:p>
          <a:p>
            <a:pPr algn="l">
              <a:buNone/>
            </a:pPr>
            <a:r>
              <a:rPr lang="en-US" sz="2000" dirty="0" smtClean="0">
                <a:latin typeface="Calibri" pitchFamily="34" charset="0"/>
                <a:cs typeface="Calibri" pitchFamily="34" charset="0"/>
              </a:rPr>
              <a:t> </a:t>
            </a:r>
            <a:endParaRPr lang="ar-SA" sz="2000" dirty="0">
              <a:latin typeface="Calibri" pitchFamily="34" charset="0"/>
            </a:endParaRPr>
          </a:p>
        </p:txBody>
      </p:sp>
      <p:sp>
        <p:nvSpPr>
          <p:cNvPr id="4" name="عنصر نائب للمحتوى 2"/>
          <p:cNvSpPr txBox="1">
            <a:spLocks/>
          </p:cNvSpPr>
          <p:nvPr/>
        </p:nvSpPr>
        <p:spPr>
          <a:xfrm>
            <a:off x="4672010" y="1071546"/>
            <a:ext cx="4471990" cy="5715040"/>
          </a:xfrm>
          <a:prstGeom prst="rect">
            <a:avLst/>
          </a:prstGeom>
        </p:spPr>
        <p:txBody>
          <a:bodyPr vert="horz" lIns="91440" tIns="45720" rIns="91440" bIns="45720" rtlCol="1">
            <a:normAutofit fontScale="85000" lnSpcReduction="10000"/>
          </a:bodyPr>
          <a:lstStyle/>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srgbClr val="FF0000"/>
                </a:solidFill>
                <a:effectLst/>
                <a:uLnTx/>
                <a:uFillTx/>
                <a:latin typeface="Calibri" pitchFamily="34" charset="0"/>
                <a:cs typeface="Calibri" pitchFamily="34" charset="0"/>
              </a:rPr>
              <a:t>           Selling it!  </a:t>
            </a:r>
          </a:p>
          <a:p>
            <a:pPr algn="l"/>
            <a:endParaRPr lang="en-US" sz="2000" dirty="0" smtClean="0">
              <a:latin typeface="Calibri" pitchFamily="34" charset="0"/>
              <a:cs typeface="Calibri" pitchFamily="34" charset="0"/>
            </a:endParaRPr>
          </a:p>
          <a:p>
            <a:pPr algn="l"/>
            <a:r>
              <a:rPr lang="en-US" sz="2200" dirty="0" smtClean="0">
                <a:latin typeface="Calibri" pitchFamily="34" charset="0"/>
                <a:cs typeface="Calibri" pitchFamily="34" charset="0"/>
              </a:rPr>
              <a:t>Students can collect advertisements for sports clothing, shoes, drinks,  and equipment they see for sporting goods to identify the methods advertisers use to persuade young people to buy their products.</a:t>
            </a:r>
          </a:p>
          <a:p>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smtClean="0">
                <a:ln>
                  <a:noFill/>
                </a:ln>
                <a:solidFill>
                  <a:srgbClr val="0070C0"/>
                </a:solidFill>
                <a:effectLst/>
                <a:uLnTx/>
                <a:uFillTx/>
                <a:latin typeface="Calibri" pitchFamily="34" charset="0"/>
                <a:cs typeface="Calibri" pitchFamily="34" charset="0"/>
              </a:rPr>
              <a:t>Assessment: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r>
            <a:b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br>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for an assessment task</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analyze</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an advertisement for an activity or sport related product.</a:t>
            </a: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For an assessment criteria, </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explain</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how the might influence young people and how might be misleading.</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(Constructs: perceived behavioral control)   </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endParaRPr kumimoji="0" lang="ar-SA" sz="2000" b="0" i="0" u="none" strike="noStrike" kern="1200" cap="none" spc="0" normalizeH="0" baseline="0" noProof="0" dirty="0">
              <a:ln>
                <a:noFill/>
              </a:ln>
              <a:solidFill>
                <a:schemeClr val="tx1"/>
              </a:solidFill>
              <a:effectLst/>
              <a:uLnTx/>
              <a:uFillTx/>
              <a:latin typeface="Calibri" pitchFamily="34" charset="0"/>
            </a:endParaRPr>
          </a:p>
        </p:txBody>
      </p:sp>
      <p:cxnSp>
        <p:nvCxnSpPr>
          <p:cNvPr id="6" name="رابط مستقيم 5"/>
          <p:cNvCxnSpPr/>
          <p:nvPr/>
        </p:nvCxnSpPr>
        <p:spPr>
          <a:xfrm rot="16200000" flipH="1">
            <a:off x="1570822" y="3858410"/>
            <a:ext cx="5930124" cy="70644"/>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3643306" y="214290"/>
            <a:ext cx="1857388" cy="646331"/>
          </a:xfrm>
          <a:prstGeom prst="rect">
            <a:avLst/>
          </a:prstGeom>
          <a:noFill/>
        </p:spPr>
        <p:txBody>
          <a:bodyPr wrap="square" rtlCol="1">
            <a:spAutoFit/>
          </a:bodyPr>
          <a:lstStyle/>
          <a:p>
            <a:pPr algn="ctr"/>
            <a:r>
              <a:rPr lang="en-US" sz="3600" b="1" dirty="0" smtClean="0">
                <a:solidFill>
                  <a:srgbClr val="C00000"/>
                </a:solidFill>
              </a:rPr>
              <a:t>Cont…</a:t>
            </a:r>
            <a:endParaRPr lang="ar-SA" sz="3600" b="1" dirty="0">
              <a:solidFill>
                <a:srgbClr val="C0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357158" y="-214338"/>
            <a:ext cx="8229600" cy="1143000"/>
          </a:xfrm>
        </p:spPr>
        <p:txBody>
          <a:bodyPr>
            <a:normAutofit/>
          </a:bodyPr>
          <a:lstStyle/>
          <a:p>
            <a:pPr algn="ctr"/>
            <a:r>
              <a:rPr lang="en-US" sz="2800" dirty="0" smtClean="0">
                <a:solidFill>
                  <a:srgbClr val="7030A0"/>
                </a:solidFill>
              </a:rPr>
              <a:t>Grades 6-8</a:t>
            </a:r>
            <a:endParaRPr lang="ar-SA" sz="2800" dirty="0">
              <a:solidFill>
                <a:srgbClr val="7030A0"/>
              </a:solidFill>
            </a:endParaRPr>
          </a:p>
        </p:txBody>
      </p:sp>
      <p:sp>
        <p:nvSpPr>
          <p:cNvPr id="3" name="عنصر نائب للمحتوى 2"/>
          <p:cNvSpPr>
            <a:spLocks noGrp="1"/>
          </p:cNvSpPr>
          <p:nvPr>
            <p:ph idx="1"/>
          </p:nvPr>
        </p:nvSpPr>
        <p:spPr>
          <a:xfrm>
            <a:off x="357158" y="785794"/>
            <a:ext cx="4286280" cy="6000792"/>
          </a:xfrm>
        </p:spPr>
        <p:txBody>
          <a:bodyPr>
            <a:normAutofit fontScale="92500" lnSpcReduction="20000"/>
          </a:bodyPr>
          <a:lstStyle/>
          <a:p>
            <a:pPr algn="ctr">
              <a:buNone/>
            </a:pPr>
            <a:r>
              <a:rPr lang="en-US" sz="2400" b="1" dirty="0" smtClean="0">
                <a:solidFill>
                  <a:srgbClr val="FF0000"/>
                </a:solidFill>
                <a:latin typeface="Calibri" pitchFamily="34" charset="0"/>
                <a:cs typeface="Calibri" pitchFamily="34" charset="0"/>
              </a:rPr>
              <a:t> </a:t>
            </a:r>
            <a:r>
              <a:rPr lang="en-US" sz="2400" b="1" dirty="0" smtClean="0">
                <a:latin typeface="Calibri" pitchFamily="34" charset="0"/>
                <a:cs typeface="Calibri" pitchFamily="34" charset="0"/>
              </a:rPr>
              <a:t>Media</a:t>
            </a:r>
            <a:r>
              <a:rPr lang="en-US" sz="2400" b="1" dirty="0" smtClean="0">
                <a:solidFill>
                  <a:srgbClr val="FF0000"/>
                </a:solidFill>
                <a:latin typeface="Calibri" pitchFamily="34" charset="0"/>
                <a:cs typeface="Calibri" pitchFamily="34" charset="0"/>
              </a:rPr>
              <a:t> messages about physical activity and gender  </a:t>
            </a:r>
          </a:p>
          <a:p>
            <a:pPr algn="l">
              <a:buNone/>
            </a:pPr>
            <a:r>
              <a:rPr lang="en-US" sz="2200" dirty="0" smtClean="0">
                <a:latin typeface="Calibri" pitchFamily="34" charset="0"/>
                <a:cs typeface="Calibri" pitchFamily="34" charset="0"/>
              </a:rPr>
              <a:t>Go through newspapers and magazines to find pictures of people who are involved in physical activities of all kinds. </a:t>
            </a:r>
          </a:p>
          <a:p>
            <a:pPr algn="l">
              <a:buNone/>
            </a:pPr>
            <a:r>
              <a:rPr lang="en-US" sz="2200" dirty="0" smtClean="0">
                <a:latin typeface="Calibri" pitchFamily="34" charset="0"/>
                <a:cs typeface="Calibri" pitchFamily="34" charset="0"/>
              </a:rPr>
              <a:t>Make two-sided collages that depict media messages to males and females. (did they get similar messages to be active?)</a:t>
            </a:r>
          </a:p>
          <a:p>
            <a:pPr algn="l">
              <a:buNone/>
            </a:pPr>
            <a:endParaRPr lang="en-US" sz="1800" dirty="0" smtClean="0">
              <a:latin typeface="Calibri" pitchFamily="34" charset="0"/>
              <a:cs typeface="Calibri" pitchFamily="34" charset="0"/>
            </a:endParaRPr>
          </a:p>
          <a:p>
            <a:pPr algn="l">
              <a:buNone/>
            </a:pPr>
            <a:r>
              <a:rPr lang="en-US" sz="2000" b="1" dirty="0" smtClean="0">
                <a:solidFill>
                  <a:srgbClr val="002060"/>
                </a:solidFill>
                <a:latin typeface="Calibri" pitchFamily="34" charset="0"/>
                <a:cs typeface="Calibri" pitchFamily="34" charset="0"/>
              </a:rPr>
              <a:t>Assessment:</a:t>
            </a:r>
          </a:p>
          <a:p>
            <a:pPr algn="l">
              <a:buNone/>
            </a:pPr>
            <a:r>
              <a:rPr lang="en-US" sz="2200" dirty="0" smtClean="0">
                <a:solidFill>
                  <a:srgbClr val="C00000"/>
                </a:solidFill>
                <a:latin typeface="Calibri" pitchFamily="34" charset="0"/>
                <a:cs typeface="Calibri" pitchFamily="34" charset="0"/>
              </a:rPr>
              <a:t>Assessment task</a:t>
            </a:r>
            <a:r>
              <a:rPr lang="en-US" sz="2200" dirty="0" smtClean="0">
                <a:latin typeface="Calibri" pitchFamily="34" charset="0"/>
                <a:cs typeface="Calibri" pitchFamily="34" charset="0"/>
              </a:rPr>
              <a:t>, the students’ collages and conclusion.</a:t>
            </a:r>
          </a:p>
          <a:p>
            <a:pPr algn="l">
              <a:buNone/>
            </a:pPr>
            <a:r>
              <a:rPr lang="en-US" sz="2200" dirty="0" smtClean="0">
                <a:solidFill>
                  <a:srgbClr val="C00000"/>
                </a:solidFill>
                <a:latin typeface="Calibri" pitchFamily="34" charset="0"/>
                <a:cs typeface="Calibri" pitchFamily="34" charset="0"/>
              </a:rPr>
              <a:t>Assessment criteria</a:t>
            </a:r>
            <a:r>
              <a:rPr lang="en-US" sz="2200" dirty="0" smtClean="0">
                <a:latin typeface="Calibri" pitchFamily="34" charset="0"/>
                <a:cs typeface="Calibri" pitchFamily="34" charset="0"/>
              </a:rPr>
              <a:t>, explain how these messages influence young people’s decisions</a:t>
            </a:r>
            <a:r>
              <a:rPr lang="en-US" sz="1800" dirty="0" smtClean="0">
                <a:latin typeface="Calibri" pitchFamily="34" charset="0"/>
                <a:cs typeface="Calibri" pitchFamily="34" charset="0"/>
              </a:rPr>
              <a:t>.</a:t>
            </a:r>
          </a:p>
          <a:p>
            <a:pPr algn="l">
              <a:buNone/>
            </a:pPr>
            <a:endParaRPr lang="en-US" sz="1800" dirty="0" smtClean="0">
              <a:latin typeface="Calibri" pitchFamily="34" charset="0"/>
              <a:cs typeface="Calibri" pitchFamily="34" charset="0"/>
            </a:endParaRPr>
          </a:p>
          <a:p>
            <a:pPr algn="ctr">
              <a:buNone/>
            </a:pPr>
            <a:r>
              <a:rPr lang="en-US" sz="1800" dirty="0" smtClean="0">
                <a:latin typeface="Calibri" pitchFamily="34" charset="0"/>
                <a:cs typeface="Calibri" pitchFamily="34" charset="0"/>
              </a:rPr>
              <a:t>(Construct: subjective norms, perceived behavioral control) </a:t>
            </a:r>
          </a:p>
        </p:txBody>
      </p:sp>
      <p:sp>
        <p:nvSpPr>
          <p:cNvPr id="5" name="عنصر نائب للمحتوى 2"/>
          <p:cNvSpPr txBox="1">
            <a:spLocks/>
          </p:cNvSpPr>
          <p:nvPr/>
        </p:nvSpPr>
        <p:spPr>
          <a:xfrm>
            <a:off x="4643438" y="714357"/>
            <a:ext cx="4286280" cy="5500726"/>
          </a:xfrm>
          <a:prstGeom prst="rect">
            <a:avLst/>
          </a:prstGeom>
        </p:spPr>
        <p:txBody>
          <a:bodyPr vert="horz" lIns="91440" tIns="45720" rIns="91440" bIns="45720" rtlCol="1">
            <a:normAutofit lnSpcReduction="10000"/>
          </a:bodyPr>
          <a:lstStyle/>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lang="en-US" sz="2400" b="1" dirty="0" smtClean="0">
                <a:solidFill>
                  <a:srgbClr val="FF0000"/>
                </a:solidFill>
                <a:latin typeface="Calibri" pitchFamily="34" charset="0"/>
                <a:cs typeface="Calibri" pitchFamily="34" charset="0"/>
              </a:rPr>
              <a:t>Puberty and physical activity</a:t>
            </a:r>
            <a:endParaRPr kumimoji="0" lang="en-US" sz="2400" b="1" i="0" u="none" strike="noStrike" kern="1200" cap="none" spc="0" normalizeH="0" baseline="0" noProof="0" dirty="0" smtClean="0">
              <a:ln>
                <a:noFill/>
              </a:ln>
              <a:solidFill>
                <a:srgbClr val="FF0000"/>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Talk</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about the changes males and females go through in puberty and how can affect attitudes and decisions to participate in physical activity. </a:t>
            </a: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Assessment: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task</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analysis of how puberty can be support or barrier to participate in physical activity</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criteria</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identify at least three support and three barriers and explain how</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to build on support and overcome barriers.</a:t>
            </a:r>
            <a:endParaRPr lang="en-US" sz="2000" dirty="0" smtClean="0">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noProof="0" dirty="0" smtClean="0">
                <a:ln>
                  <a:noFill/>
                </a:ln>
                <a:solidFill>
                  <a:schemeClr val="tx1"/>
                </a:solidFill>
                <a:effectLst/>
                <a:uLnTx/>
                <a:uFillTx/>
                <a:latin typeface="Calibri" pitchFamily="34" charset="0"/>
                <a:cs typeface="Calibri" pitchFamily="34" charset="0"/>
              </a:rPr>
              <a:t> </a:t>
            </a:r>
            <a:endParaRPr kumimoji="0" lang="en-US" sz="18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Calibri" pitchFamily="34" charset="0"/>
                <a:cs typeface="Calibri" pitchFamily="34" charset="0"/>
              </a:rPr>
              <a:t>(Construct:</a:t>
            </a:r>
            <a:r>
              <a:rPr kumimoji="0" lang="en-US" sz="1800" b="0" i="0" u="none" strike="noStrike" kern="1200" cap="none" spc="0" normalizeH="0" noProof="0" dirty="0" smtClean="0">
                <a:ln>
                  <a:noFill/>
                </a:ln>
                <a:solidFill>
                  <a:schemeClr val="tx1"/>
                </a:solidFill>
                <a:effectLst/>
                <a:uLnTx/>
                <a:uFillTx/>
                <a:latin typeface="Calibri" pitchFamily="34" charset="0"/>
                <a:cs typeface="Calibri" pitchFamily="34" charset="0"/>
              </a:rPr>
              <a:t> </a:t>
            </a:r>
            <a:r>
              <a:rPr kumimoji="0" lang="en-US" sz="1800" b="0" i="0" u="none" strike="noStrike" kern="1200" cap="none" spc="0" normalizeH="0" baseline="0" noProof="0" dirty="0" smtClean="0">
                <a:ln>
                  <a:noFill/>
                </a:ln>
                <a:solidFill>
                  <a:schemeClr val="tx1"/>
                </a:solidFill>
                <a:effectLst/>
                <a:uLnTx/>
                <a:uFillTx/>
                <a:latin typeface="Calibri" pitchFamily="34" charset="0"/>
                <a:cs typeface="Calibri" pitchFamily="34" charset="0"/>
              </a:rPr>
              <a:t>perceived behavioral control) </a:t>
            </a:r>
          </a:p>
        </p:txBody>
      </p:sp>
      <p:cxnSp>
        <p:nvCxnSpPr>
          <p:cNvPr id="6" name="رابط مستقيم 5"/>
          <p:cNvCxnSpPr/>
          <p:nvPr/>
        </p:nvCxnSpPr>
        <p:spPr>
          <a:xfrm rot="5400000">
            <a:off x="1499384" y="3786178"/>
            <a:ext cx="6144438" cy="794"/>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3| access information, products, and services.</a:t>
            </a:r>
            <a:endParaRPr lang="en-US" dirty="0"/>
          </a:p>
          <a:p>
            <a:pPr marL="0" indent="0" algn="l" rtl="0">
              <a:buNone/>
            </a:pPr>
            <a:r>
              <a:rPr lang="en-US" sz="2800" dirty="0"/>
              <a:t>Students will demonstrate the ability to access valid information and products and services to enhance health</a:t>
            </a:r>
            <a:r>
              <a:rPr lang="en-US" sz="2800" dirty="0" smtClean="0"/>
              <a:t>.</a:t>
            </a:r>
          </a:p>
          <a:p>
            <a:pPr marL="0" indent="0" algn="l" rtl="0">
              <a:buNone/>
            </a:pPr>
            <a:endParaRPr lang="en-US" sz="2800" dirty="0" smtClean="0"/>
          </a:p>
          <a:p>
            <a:pPr marL="0" indent="0" algn="l" rtl="0">
              <a:buNone/>
            </a:pPr>
            <a:r>
              <a:rPr lang="en-US" sz="2000" dirty="0" smtClean="0">
                <a:solidFill>
                  <a:srgbClr val="002060"/>
                </a:solidFill>
              </a:rPr>
              <a:t>Assessment criteria:</a:t>
            </a:r>
          </a:p>
          <a:p>
            <a:pPr marL="0" indent="0" algn="l" rtl="0">
              <a:buNone/>
            </a:pPr>
            <a:r>
              <a:rPr lang="en-US" sz="2000" dirty="0" smtClean="0"/>
              <a:t>Access health information.</a:t>
            </a:r>
          </a:p>
          <a:p>
            <a:pPr marL="0" indent="0" algn="l" rtl="0">
              <a:buNone/>
            </a:pPr>
            <a:r>
              <a:rPr lang="en-US" sz="2000" dirty="0" smtClean="0"/>
              <a:t>Evaluate information sources.</a:t>
            </a:r>
          </a:p>
          <a:p>
            <a:pPr marL="0" indent="0" algn="l" rtl="0">
              <a:buNone/>
            </a:pPr>
            <a:endParaRPr lang="en-US" sz="2800" dirty="0"/>
          </a:p>
          <a:p>
            <a:pPr marL="0" indent="0" algn="l">
              <a:buNone/>
            </a:pPr>
            <a:endParaRPr lang="ar-SA" dirty="0"/>
          </a:p>
        </p:txBody>
      </p:sp>
    </p:spTree>
    <p:extLst>
      <p:ext uri="{BB962C8B-B14F-4D97-AF65-F5344CB8AC3E}">
        <p14:creationId xmlns="" xmlns:p14="http://schemas.microsoft.com/office/powerpoint/2010/main" val="10881844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alpha val="36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654032"/>
          </a:xfrm>
        </p:spPr>
        <p:txBody>
          <a:bodyPr>
            <a:normAutofit/>
          </a:bodyPr>
          <a:lstStyle/>
          <a:p>
            <a:pPr algn="ctr"/>
            <a:r>
              <a:rPr lang="en-US" sz="2800" dirty="0" smtClean="0">
                <a:solidFill>
                  <a:srgbClr val="7030A0"/>
                </a:solidFill>
              </a:rPr>
              <a:t>Grades k-2</a:t>
            </a:r>
            <a:endParaRPr lang="ar-SA" sz="2800" dirty="0">
              <a:solidFill>
                <a:srgbClr val="7030A0"/>
              </a:solidFill>
            </a:endParaRPr>
          </a:p>
        </p:txBody>
      </p:sp>
      <p:sp>
        <p:nvSpPr>
          <p:cNvPr id="4" name="عنصر نائب للمحتوى 2"/>
          <p:cNvSpPr>
            <a:spLocks noGrp="1"/>
          </p:cNvSpPr>
          <p:nvPr>
            <p:ph idx="1"/>
          </p:nvPr>
        </p:nvSpPr>
        <p:spPr>
          <a:xfrm>
            <a:off x="71406" y="571480"/>
            <a:ext cx="4786346" cy="6072230"/>
          </a:xfrm>
        </p:spPr>
        <p:txBody>
          <a:bodyPr>
            <a:noAutofit/>
          </a:bodyPr>
          <a:lstStyle/>
          <a:p>
            <a:pPr algn="ctr">
              <a:buNone/>
            </a:pPr>
            <a:r>
              <a:rPr lang="en-US" sz="2400" b="1" dirty="0" smtClean="0">
                <a:solidFill>
                  <a:srgbClr val="FF0000"/>
                </a:solidFill>
                <a:latin typeface="Calibri" pitchFamily="34" charset="0"/>
                <a:cs typeface="Calibri" pitchFamily="34" charset="0"/>
              </a:rPr>
              <a:t>Health helpers for physical activity</a:t>
            </a:r>
          </a:p>
          <a:p>
            <a:pPr algn="l">
              <a:buNone/>
            </a:pPr>
            <a:r>
              <a:rPr lang="en-US" sz="2000" dirty="0" smtClean="0">
                <a:latin typeface="Calibri" pitchFamily="34" charset="0"/>
                <a:cs typeface="Calibri" pitchFamily="34" charset="0"/>
              </a:rPr>
              <a:t>Children can name people in their homes, schools,  and communities who can help them learn more about physical activity. Have children develop a class list of questions they would like to ask about physical activity. children can interview individuals and report back to the class or students might want to invite a guest speaker for the class to interview. </a:t>
            </a:r>
          </a:p>
          <a:p>
            <a:pPr algn="l">
              <a:buNone/>
            </a:pPr>
            <a:r>
              <a:rPr lang="en-US" sz="2000" b="1" dirty="0" smtClean="0">
                <a:solidFill>
                  <a:srgbClr val="002060"/>
                </a:solidFill>
                <a:latin typeface="Calibri" pitchFamily="34" charset="0"/>
                <a:cs typeface="Calibri" pitchFamily="34" charset="0"/>
              </a:rPr>
              <a:t>Assessment:</a:t>
            </a:r>
          </a:p>
          <a:p>
            <a:pPr algn="l">
              <a:buNone/>
            </a:pPr>
            <a:r>
              <a:rPr lang="en-US" sz="1900" dirty="0" smtClean="0">
                <a:solidFill>
                  <a:srgbClr val="C00000"/>
                </a:solidFill>
                <a:latin typeface="Calibri" pitchFamily="34" charset="0"/>
                <a:cs typeface="Calibri" pitchFamily="34" charset="0"/>
              </a:rPr>
              <a:t>Assessment task, </a:t>
            </a:r>
            <a:r>
              <a:rPr lang="en-US" sz="1900" dirty="0" smtClean="0">
                <a:latin typeface="Calibri" pitchFamily="34" charset="0"/>
                <a:cs typeface="Calibri" pitchFamily="34" charset="0"/>
              </a:rPr>
              <a:t>children can describe their interviews</a:t>
            </a:r>
          </a:p>
          <a:p>
            <a:pPr algn="l">
              <a:buNone/>
            </a:pPr>
            <a:r>
              <a:rPr lang="en-US" sz="1900" dirty="0" smtClean="0">
                <a:solidFill>
                  <a:srgbClr val="C00000"/>
                </a:solidFill>
                <a:latin typeface="Calibri" pitchFamily="34" charset="0"/>
                <a:cs typeface="Calibri" pitchFamily="34" charset="0"/>
              </a:rPr>
              <a:t>Assessment criteria,</a:t>
            </a:r>
            <a:r>
              <a:rPr lang="en-US" sz="1900" dirty="0" smtClean="0">
                <a:latin typeface="Calibri" pitchFamily="34" charset="0"/>
                <a:cs typeface="Calibri" pitchFamily="34" charset="0"/>
              </a:rPr>
              <a:t> explain why their interviewees are valid sources of information about physical activity.</a:t>
            </a:r>
          </a:p>
          <a:p>
            <a:pPr algn="l">
              <a:buNone/>
            </a:pPr>
            <a:endParaRPr lang="en-US" sz="2000" dirty="0" smtClean="0">
              <a:latin typeface="Calibri" pitchFamily="34" charset="0"/>
              <a:cs typeface="Calibri" pitchFamily="34" charset="0"/>
            </a:endParaRPr>
          </a:p>
          <a:p>
            <a:pPr algn="ctr">
              <a:buNone/>
            </a:pPr>
            <a:r>
              <a:rPr lang="en-US" sz="1800" dirty="0" smtClean="0">
                <a:latin typeface="Calibri" pitchFamily="34" charset="0"/>
                <a:cs typeface="Calibri" pitchFamily="34" charset="0"/>
              </a:rPr>
              <a:t>(Construct: Attitudes toward behavior) </a:t>
            </a:r>
          </a:p>
        </p:txBody>
      </p:sp>
      <p:sp>
        <p:nvSpPr>
          <p:cNvPr id="5" name="عنصر نائب للمحتوى 2"/>
          <p:cNvSpPr txBox="1">
            <a:spLocks/>
          </p:cNvSpPr>
          <p:nvPr/>
        </p:nvSpPr>
        <p:spPr>
          <a:xfrm>
            <a:off x="4643438" y="500042"/>
            <a:ext cx="4286280" cy="6072230"/>
          </a:xfrm>
          <a:prstGeom prst="rect">
            <a:avLst/>
          </a:prstGeom>
        </p:spPr>
        <p:txBody>
          <a:bodyPr vert="horz" lIns="91440" tIns="45720" rIns="91440" bIns="45720" rtlCol="1">
            <a:noAutofit/>
          </a:bodyPr>
          <a:lstStyle/>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lang="en-US" sz="2400" b="1" dirty="0" smtClean="0">
                <a:solidFill>
                  <a:srgbClr val="FF0000"/>
                </a:solidFill>
                <a:latin typeface="Calibri" pitchFamily="34" charset="0"/>
                <a:cs typeface="Calibri" pitchFamily="34" charset="0"/>
              </a:rPr>
              <a:t>Places and spaces for family physical activity </a:t>
            </a:r>
            <a:endParaRPr kumimoji="0" lang="en-US" sz="2400" b="1" i="0" u="none" strike="noStrike" kern="1200" cap="none" spc="0" normalizeH="0" baseline="0" noProof="0" dirty="0" smtClean="0">
              <a:ln>
                <a:noFill/>
              </a:ln>
              <a:solidFill>
                <a:srgbClr val="FF0000"/>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r>
            <a:br>
              <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rPr>
            </a:br>
            <a:r>
              <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rPr>
              <a:t>list</a:t>
            </a:r>
            <a:r>
              <a:rPr kumimoji="0" lang="en-US" sz="2400" b="0" i="0" u="none" strike="noStrike" kern="1200" cap="none" spc="0" normalizeH="0" noProof="0" dirty="0" smtClean="0">
                <a:ln>
                  <a:noFill/>
                </a:ln>
                <a:solidFill>
                  <a:schemeClr val="tx1"/>
                </a:solidFill>
                <a:effectLst/>
                <a:uLnTx/>
                <a:uFillTx/>
                <a:latin typeface="Calibri" pitchFamily="34" charset="0"/>
                <a:cs typeface="Calibri" pitchFamily="34" charset="0"/>
              </a:rPr>
              <a:t> of activities they can do at home and community with their families. </a:t>
            </a:r>
            <a:endPar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Assessment: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task</a:t>
            </a:r>
            <a:r>
              <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create pages for a class book on physical activity for families.</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criteria</a:t>
            </a:r>
            <a:r>
              <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decide</a:t>
            </a:r>
            <a:r>
              <a:rPr kumimoji="0" lang="en-US" sz="2400" b="0" i="0" u="none" strike="noStrike" kern="1200" cap="none" spc="0" normalizeH="0" noProof="0" dirty="0" smtClean="0">
                <a:ln>
                  <a:noFill/>
                </a:ln>
                <a:solidFill>
                  <a:schemeClr val="tx1"/>
                </a:solidFill>
                <a:effectLst/>
                <a:uLnTx/>
                <a:uFillTx/>
                <a:latin typeface="Calibri" pitchFamily="34" charset="0"/>
                <a:cs typeface="Calibri" pitchFamily="34" charset="0"/>
              </a:rPr>
              <a:t> as a group what would make “great pages”</a:t>
            </a:r>
            <a:r>
              <a:rPr kumimoji="0" lang="en-US" sz="24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(Construct: subjective norms) </a:t>
            </a:r>
          </a:p>
        </p:txBody>
      </p:sp>
      <p:cxnSp>
        <p:nvCxnSpPr>
          <p:cNvPr id="6" name="رابط مستقيم 5"/>
          <p:cNvCxnSpPr/>
          <p:nvPr/>
        </p:nvCxnSpPr>
        <p:spPr>
          <a:xfrm rot="5400000">
            <a:off x="1500178" y="3713946"/>
            <a:ext cx="6287314" cy="794"/>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785794"/>
            <a:ext cx="8215338" cy="5126055"/>
          </a:xfrm>
        </p:spPr>
        <p:txBody>
          <a:bodyPr>
            <a:normAutofit fontScale="77500" lnSpcReduction="20000"/>
          </a:bodyPr>
          <a:lstStyle/>
          <a:p>
            <a:pPr algn="l">
              <a:buNone/>
            </a:pPr>
            <a:r>
              <a:rPr lang="en-US" dirty="0">
                <a:latin typeface="Calibri" pitchFamily="34" charset="0"/>
                <a:cs typeface="Calibri" pitchFamily="34" charset="0"/>
              </a:rPr>
              <a:t/>
            </a:r>
            <a:br>
              <a:rPr lang="en-US" dirty="0">
                <a:latin typeface="Calibri" pitchFamily="34" charset="0"/>
                <a:cs typeface="Calibri" pitchFamily="34" charset="0"/>
              </a:rPr>
            </a:br>
            <a:r>
              <a:rPr lang="en-US" sz="3100" dirty="0" smtClean="0">
                <a:latin typeface="Calibri" pitchFamily="34" charset="0"/>
                <a:cs typeface="Calibri" pitchFamily="34" charset="0"/>
              </a:rPr>
              <a:t>A substantial amount of robust research has documented that for all age groups including people with disabilities, participation in some physical activity is better than no such engagement. While </a:t>
            </a:r>
            <a:r>
              <a:rPr lang="en-US" sz="3100" dirty="0">
                <a:latin typeface="Calibri" pitchFamily="34" charset="0"/>
                <a:cs typeface="Calibri" pitchFamily="34" charset="0"/>
              </a:rPr>
              <a:t>some health benefits seem to begin with a little as </a:t>
            </a:r>
            <a:r>
              <a:rPr lang="en-US" sz="3100" dirty="0" smtClean="0">
                <a:latin typeface="Calibri" pitchFamily="34" charset="0"/>
                <a:cs typeface="Calibri" pitchFamily="34" charset="0"/>
              </a:rPr>
              <a:t>60 minutes </a:t>
            </a:r>
            <a:r>
              <a:rPr lang="en-US" sz="3100" dirty="0">
                <a:latin typeface="Calibri" pitchFamily="34" charset="0"/>
                <a:cs typeface="Calibri" pitchFamily="34" charset="0"/>
              </a:rPr>
              <a:t>of physical activity a week, research has demonstrated that engaging in a total of 150 minutes(2 hours and 30 minutes) each week of such moderate-intensity aerobic activities as brisk walking reduces the risk of many chronic diseases and other </a:t>
            </a:r>
            <a:r>
              <a:rPr lang="en-US" sz="3100" dirty="0" smtClean="0">
                <a:latin typeface="Calibri" pitchFamily="34" charset="0"/>
                <a:cs typeface="Calibri" pitchFamily="34" charset="0"/>
              </a:rPr>
              <a:t>negative </a:t>
            </a:r>
            <a:r>
              <a:rPr lang="en-US" sz="3100" dirty="0">
                <a:latin typeface="Calibri" pitchFamily="34" charset="0"/>
                <a:cs typeface="Calibri" pitchFamily="34" charset="0"/>
              </a:rPr>
              <a:t>health </a:t>
            </a:r>
            <a:r>
              <a:rPr lang="en-US" sz="3100" dirty="0" smtClean="0">
                <a:latin typeface="Calibri" pitchFamily="34" charset="0"/>
                <a:cs typeface="Calibri" pitchFamily="34" charset="0"/>
              </a:rPr>
              <a:t>outcomes. However, additional benefits are associated with increased intensity, frequency, and/or duration of periods of activity.  </a:t>
            </a:r>
            <a:br>
              <a:rPr lang="en-US" sz="3100" dirty="0" smtClean="0">
                <a:latin typeface="Calibri" pitchFamily="34" charset="0"/>
                <a:cs typeface="Calibri" pitchFamily="34" charset="0"/>
              </a:rPr>
            </a:br>
            <a:endParaRPr lang="ar-SA" sz="3100" dirty="0">
              <a:latin typeface="Calibri"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274638"/>
            <a:ext cx="8229600" cy="654032"/>
          </a:xfrm>
        </p:spPr>
        <p:txBody>
          <a:bodyPr>
            <a:normAutofit/>
          </a:bodyPr>
          <a:lstStyle/>
          <a:p>
            <a:pPr algn="ctr"/>
            <a:r>
              <a:rPr lang="en-US" sz="3200" dirty="0" smtClean="0">
                <a:solidFill>
                  <a:srgbClr val="7030A0"/>
                </a:solidFill>
              </a:rPr>
              <a:t>Grades 3-5</a:t>
            </a:r>
            <a:endParaRPr lang="ar-SA" sz="3200" dirty="0">
              <a:solidFill>
                <a:srgbClr val="7030A0"/>
              </a:solidFill>
            </a:endParaRPr>
          </a:p>
        </p:txBody>
      </p:sp>
      <p:sp>
        <p:nvSpPr>
          <p:cNvPr id="3" name="عنصر نائب للمحتوى 2"/>
          <p:cNvSpPr>
            <a:spLocks noGrp="1"/>
          </p:cNvSpPr>
          <p:nvPr>
            <p:ph idx="1"/>
          </p:nvPr>
        </p:nvSpPr>
        <p:spPr>
          <a:xfrm>
            <a:off x="285720" y="1142984"/>
            <a:ext cx="4214842" cy="5429288"/>
          </a:xfrm>
        </p:spPr>
        <p:txBody>
          <a:bodyPr>
            <a:normAutofit fontScale="92500" lnSpcReduction="20000"/>
          </a:bodyPr>
          <a:lstStyle/>
          <a:p>
            <a:pPr algn="l">
              <a:buNone/>
            </a:pPr>
            <a:r>
              <a:rPr lang="en-US" sz="2600" b="1" dirty="0" smtClean="0">
                <a:solidFill>
                  <a:srgbClr val="FF0000"/>
                </a:solidFill>
                <a:latin typeface="Calibri" pitchFamily="34" charset="0"/>
                <a:cs typeface="Calibri" pitchFamily="34" charset="0"/>
              </a:rPr>
              <a:t>Collecting information on family heart rates</a:t>
            </a:r>
          </a:p>
          <a:p>
            <a:pPr algn="l">
              <a:buNone/>
            </a:pPr>
            <a:r>
              <a:rPr lang="en-US" sz="2200" dirty="0" smtClean="0">
                <a:latin typeface="Calibri" pitchFamily="34" charset="0"/>
                <a:cs typeface="Calibri" pitchFamily="34" charset="0"/>
              </a:rPr>
              <a:t>Ask the students to take and record the resting heart rates of at least 6 family members of different ages. When they return to class have them graph their findings according to the ages (is there connection between heart rate and the age? And what other factors influence heart rate)</a:t>
            </a:r>
          </a:p>
          <a:p>
            <a:pPr algn="l">
              <a:buNone/>
            </a:pPr>
            <a:r>
              <a:rPr lang="en-US" sz="2600" b="1" dirty="0" smtClean="0">
                <a:solidFill>
                  <a:srgbClr val="002060"/>
                </a:solidFill>
                <a:latin typeface="Calibri" pitchFamily="34" charset="0"/>
                <a:cs typeface="Calibri" pitchFamily="34" charset="0"/>
              </a:rPr>
              <a:t>Assessment:</a:t>
            </a:r>
          </a:p>
          <a:p>
            <a:pPr algn="l">
              <a:buNone/>
            </a:pPr>
            <a:r>
              <a:rPr lang="en-US" sz="2000" dirty="0" smtClean="0">
                <a:solidFill>
                  <a:srgbClr val="C00000"/>
                </a:solidFill>
                <a:latin typeface="Calibri" pitchFamily="34" charset="0"/>
                <a:cs typeface="Calibri" pitchFamily="34" charset="0"/>
              </a:rPr>
              <a:t>Assessment task</a:t>
            </a:r>
            <a:r>
              <a:rPr lang="en-US" sz="2000" dirty="0" smtClean="0">
                <a:latin typeface="Calibri" pitchFamily="34" charset="0"/>
                <a:cs typeface="Calibri" pitchFamily="34" charset="0"/>
              </a:rPr>
              <a:t>, the graph </a:t>
            </a:r>
          </a:p>
          <a:p>
            <a:pPr algn="l">
              <a:buNone/>
            </a:pPr>
            <a:r>
              <a:rPr lang="en-US" sz="2000" dirty="0" smtClean="0">
                <a:solidFill>
                  <a:srgbClr val="C00000"/>
                </a:solidFill>
                <a:latin typeface="Calibri" pitchFamily="34" charset="0"/>
                <a:cs typeface="Calibri" pitchFamily="34" charset="0"/>
              </a:rPr>
              <a:t>Assessment criteria</a:t>
            </a:r>
            <a:r>
              <a:rPr lang="en-US" sz="2000" dirty="0" smtClean="0">
                <a:latin typeface="Calibri" pitchFamily="34" charset="0"/>
                <a:cs typeface="Calibri" pitchFamily="34" charset="0"/>
              </a:rPr>
              <a:t>, conclusion about the information they collected.</a:t>
            </a:r>
          </a:p>
          <a:p>
            <a:pPr algn="l">
              <a:buNone/>
            </a:pPr>
            <a:r>
              <a:rPr lang="en-US" sz="2000" dirty="0" smtClean="0">
                <a:latin typeface="Calibri" pitchFamily="34" charset="0"/>
                <a:cs typeface="Calibri" pitchFamily="34" charset="0"/>
              </a:rPr>
              <a:t>(Construct: attitudes toward behavior)  </a:t>
            </a:r>
          </a:p>
          <a:p>
            <a:pPr algn="l">
              <a:buNone/>
            </a:pPr>
            <a:endParaRPr lang="ar-SA" dirty="0">
              <a:latin typeface="Calibri" pitchFamily="34" charset="0"/>
            </a:endParaRPr>
          </a:p>
        </p:txBody>
      </p:sp>
      <p:sp>
        <p:nvSpPr>
          <p:cNvPr id="6" name="عنصر نائب للمحتوى 2"/>
          <p:cNvSpPr txBox="1">
            <a:spLocks/>
          </p:cNvSpPr>
          <p:nvPr/>
        </p:nvSpPr>
        <p:spPr>
          <a:xfrm>
            <a:off x="4429124" y="1142984"/>
            <a:ext cx="4286280" cy="5429288"/>
          </a:xfrm>
          <a:prstGeom prst="rect">
            <a:avLst/>
          </a:prstGeom>
        </p:spPr>
        <p:txBody>
          <a:bodyPr vert="horz" lIns="91440" tIns="45720" rIns="91440" bIns="45720" rtlCol="1">
            <a:normAutofit lnSpcReduction="10000"/>
          </a:bodyPr>
          <a:lstStyle/>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lang="en-US" sz="2600" b="1" dirty="0" smtClean="0">
                <a:solidFill>
                  <a:srgbClr val="FF0000"/>
                </a:solidFill>
                <a:latin typeface="Calibri" pitchFamily="34" charset="0"/>
                <a:cs typeface="Calibri" pitchFamily="34" charset="0"/>
              </a:rPr>
              <a:t>Ask an expert on activity and fitness</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i="0" u="none" strike="noStrike" kern="1200" cap="none" spc="0" normalizeH="0" baseline="0" noProof="0" dirty="0" smtClean="0">
                <a:ln>
                  <a:noFill/>
                </a:ln>
                <a:effectLst/>
                <a:uLnTx/>
                <a:uFillTx/>
                <a:latin typeface="Calibri" pitchFamily="34" charset="0"/>
                <a:cs typeface="Calibri" pitchFamily="34" charset="0"/>
              </a:rPr>
              <a:t>Write</a:t>
            </a:r>
            <a:r>
              <a:rPr kumimoji="0" lang="en-US" sz="2000" i="0" u="none" strike="noStrike" kern="1200" cap="none" spc="0" normalizeH="0" noProof="0" dirty="0" smtClean="0">
                <a:ln>
                  <a:noFill/>
                </a:ln>
                <a:effectLst/>
                <a:uLnTx/>
                <a:uFillTx/>
                <a:latin typeface="Calibri" pitchFamily="34" charset="0"/>
                <a:cs typeface="Calibri" pitchFamily="34" charset="0"/>
              </a:rPr>
              <a:t> a letter of invitation to a local sports figure to come to class.</a:t>
            </a:r>
            <a:endParaRPr kumimoji="0" lang="en-US" sz="2000" i="0" u="none" strike="noStrike" kern="1200" cap="none" spc="0" normalizeH="0" baseline="0" noProof="0" dirty="0" smtClean="0">
              <a:ln>
                <a:noFill/>
              </a:ln>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600" b="1"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6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Assessment:</a:t>
            </a:r>
          </a:p>
          <a:p>
            <a:pPr algn="l"/>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task</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lang="en-US" sz="2000" dirty="0" smtClean="0">
                <a:latin typeface="Calibri" pitchFamily="34" charset="0"/>
                <a:cs typeface="Calibri" pitchFamily="34" charset="0"/>
              </a:rPr>
              <a:t> students can work in small groups to make posters about recommendations for physical activity and safety.  </a:t>
            </a:r>
          </a:p>
          <a:p>
            <a:pPr algn="l"/>
            <a:r>
              <a:rPr lang="en-US" sz="2000" dirty="0" smtClean="0">
                <a:solidFill>
                  <a:srgbClr val="C00000"/>
                </a:solidFill>
                <a:latin typeface="Calibri" pitchFamily="34" charset="0"/>
                <a:cs typeface="Calibri" pitchFamily="34" charset="0"/>
              </a:rPr>
              <a:t>For assessment criteria</a:t>
            </a:r>
            <a:r>
              <a:rPr lang="en-US" sz="2000" dirty="0" smtClean="0">
                <a:latin typeface="Calibri" pitchFamily="34" charset="0"/>
                <a:cs typeface="Calibri" pitchFamily="34" charset="0"/>
              </a:rPr>
              <a:t>, students should provide the sources of their information</a:t>
            </a:r>
          </a:p>
          <a:p>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(Construct: attitudes toward behavior)  </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solidFill>
              <a:effectLst/>
              <a:uLnTx/>
              <a:uFillTx/>
              <a:latin typeface="Calibri" pitchFamily="34" charset="0"/>
            </a:endParaRPr>
          </a:p>
        </p:txBody>
      </p:sp>
      <p:cxnSp>
        <p:nvCxnSpPr>
          <p:cNvPr id="7" name="رابط مستقيم 6"/>
          <p:cNvCxnSpPr/>
          <p:nvPr/>
        </p:nvCxnSpPr>
        <p:spPr>
          <a:xfrm rot="5400000">
            <a:off x="1536691" y="4036211"/>
            <a:ext cx="5642784" cy="794"/>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42900"/>
            <a:ext cx="8229600" cy="1082660"/>
          </a:xfrm>
        </p:spPr>
        <p:txBody>
          <a:bodyPr>
            <a:normAutofit/>
          </a:bodyPr>
          <a:lstStyle/>
          <a:p>
            <a:pPr algn="ctr"/>
            <a:r>
              <a:rPr lang="en-US" sz="3200" b="1" dirty="0" smtClean="0">
                <a:solidFill>
                  <a:srgbClr val="7030A0"/>
                </a:solidFill>
              </a:rPr>
              <a:t>Grades 6-8</a:t>
            </a:r>
            <a:endParaRPr lang="ar-SA" sz="3200" b="1" dirty="0">
              <a:solidFill>
                <a:srgbClr val="7030A0"/>
              </a:solidFill>
            </a:endParaRPr>
          </a:p>
        </p:txBody>
      </p:sp>
      <p:sp>
        <p:nvSpPr>
          <p:cNvPr id="3" name="عنصر نائب للمحتوى 2"/>
          <p:cNvSpPr>
            <a:spLocks noGrp="1"/>
          </p:cNvSpPr>
          <p:nvPr>
            <p:ph idx="1"/>
          </p:nvPr>
        </p:nvSpPr>
        <p:spPr>
          <a:xfrm>
            <a:off x="357158" y="928670"/>
            <a:ext cx="4114800" cy="5357850"/>
          </a:xfrm>
        </p:spPr>
        <p:txBody>
          <a:bodyPr>
            <a:normAutofit fontScale="85000" lnSpcReduction="10000"/>
          </a:bodyPr>
          <a:lstStyle/>
          <a:p>
            <a:pPr algn="ctr">
              <a:buNone/>
            </a:pPr>
            <a:r>
              <a:rPr lang="en-US" sz="3000" b="1" dirty="0" smtClean="0">
                <a:solidFill>
                  <a:srgbClr val="FF0000"/>
                </a:solidFill>
                <a:latin typeface="Calibri" pitchFamily="34" charset="0"/>
                <a:cs typeface="Calibri" pitchFamily="34" charset="0"/>
              </a:rPr>
              <a:t>Field tips for activity and fitness</a:t>
            </a:r>
          </a:p>
          <a:p>
            <a:pPr algn="l">
              <a:buNone/>
            </a:pPr>
            <a:r>
              <a:rPr lang="en-US" sz="2000" dirty="0" smtClean="0">
                <a:latin typeface="Calibri" pitchFamily="34" charset="0"/>
                <a:cs typeface="Calibri" pitchFamily="34" charset="0"/>
              </a:rPr>
              <a:t>Help students arrange to visit a local sport or activity facility. Have a staff member talk with the students about the training regimens and practices that individuals and team members follow.  Students can prepare a list of questions in advance.</a:t>
            </a:r>
          </a:p>
          <a:p>
            <a:pPr algn="l">
              <a:buNone/>
            </a:pPr>
            <a:r>
              <a:rPr lang="en-US" sz="2600" b="1" dirty="0" smtClean="0">
                <a:solidFill>
                  <a:srgbClr val="002060"/>
                </a:solidFill>
                <a:latin typeface="Calibri" pitchFamily="34" charset="0"/>
                <a:cs typeface="Calibri" pitchFamily="34" charset="0"/>
              </a:rPr>
              <a:t>Assessment:</a:t>
            </a:r>
          </a:p>
          <a:p>
            <a:pPr algn="l">
              <a:buNone/>
            </a:pPr>
            <a:r>
              <a:rPr lang="en-US" sz="2000" dirty="0" smtClean="0">
                <a:solidFill>
                  <a:srgbClr val="C00000"/>
                </a:solidFill>
                <a:latin typeface="Calibri" pitchFamily="34" charset="0"/>
                <a:cs typeface="Calibri" pitchFamily="34" charset="0"/>
              </a:rPr>
              <a:t>Assessment task</a:t>
            </a:r>
            <a:r>
              <a:rPr lang="en-US" sz="2000" dirty="0" smtClean="0">
                <a:latin typeface="Calibri" pitchFamily="34" charset="0"/>
                <a:cs typeface="Calibri" pitchFamily="34" charset="0"/>
              </a:rPr>
              <a:t>, design a fitness plan for themselves, based on what they learned and other research.</a:t>
            </a:r>
          </a:p>
          <a:p>
            <a:pPr algn="l">
              <a:buNone/>
            </a:pPr>
            <a:r>
              <a:rPr lang="en-US" sz="2000" dirty="0" smtClean="0">
                <a:solidFill>
                  <a:srgbClr val="C00000"/>
                </a:solidFill>
                <a:latin typeface="Calibri" pitchFamily="34" charset="0"/>
                <a:cs typeface="Calibri" pitchFamily="34" charset="0"/>
              </a:rPr>
              <a:t>Assessment criteria, </a:t>
            </a:r>
            <a:r>
              <a:rPr lang="en-US" sz="2000" dirty="0" smtClean="0">
                <a:latin typeface="Calibri" pitchFamily="34" charset="0"/>
                <a:cs typeface="Calibri" pitchFamily="34" charset="0"/>
              </a:rPr>
              <a:t>students should justify their plans and information sources.</a:t>
            </a:r>
          </a:p>
          <a:p>
            <a:pPr algn="l">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Construct: attitudes toward behavior </a:t>
            </a:r>
          </a:p>
          <a:p>
            <a:pPr algn="l">
              <a:buNone/>
            </a:pPr>
            <a:endParaRPr lang="ar-SA" sz="2000" dirty="0">
              <a:latin typeface="Calibri" pitchFamily="34" charset="0"/>
            </a:endParaRPr>
          </a:p>
        </p:txBody>
      </p:sp>
      <p:sp>
        <p:nvSpPr>
          <p:cNvPr id="4" name="عنصر نائب للمحتوى 2"/>
          <p:cNvSpPr txBox="1">
            <a:spLocks/>
          </p:cNvSpPr>
          <p:nvPr/>
        </p:nvSpPr>
        <p:spPr>
          <a:xfrm>
            <a:off x="4500562" y="1000108"/>
            <a:ext cx="4357718" cy="5357850"/>
          </a:xfrm>
          <a:prstGeom prst="rect">
            <a:avLst/>
          </a:prstGeom>
        </p:spPr>
        <p:txBody>
          <a:bodyPr vert="horz" lIns="91440" tIns="45720" rIns="91440" bIns="45720" rtlCol="1">
            <a:normAutofit fontScale="92500" lnSpcReduction="10000"/>
          </a:bodyPr>
          <a:lstStyle/>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lang="en-US" sz="3000" b="1" dirty="0" smtClean="0">
                <a:solidFill>
                  <a:srgbClr val="FF0000"/>
                </a:solidFill>
                <a:latin typeface="Calibri" pitchFamily="34" charset="0"/>
                <a:cs typeface="Calibri" pitchFamily="34" charset="0"/>
              </a:rPr>
              <a:t>Designing a fitness course </a:t>
            </a:r>
            <a:endParaRPr kumimoji="0" lang="en-US" sz="3000" b="1" i="0" u="none" strike="noStrike" kern="1200" cap="none" spc="0" normalizeH="0" baseline="0" noProof="0" dirty="0" smtClean="0">
              <a:ln>
                <a:noFill/>
              </a:ln>
              <a:solidFill>
                <a:srgbClr val="FF0000"/>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lang="en-US" sz="2000" dirty="0" smtClean="0">
                <a:latin typeface="Calibri" pitchFamily="34" charset="0"/>
                <a:cs typeface="Calibri" pitchFamily="34" charset="0"/>
              </a:rPr>
              <a:t>Students should determine the equipment needs, estimate cost, and provide final diagram and budget</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600" b="1"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6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Assessment: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task,</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the students’ designs</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rgbClr val="C00000"/>
                </a:solidFill>
                <a:effectLst/>
                <a:uLnTx/>
                <a:uFillTx/>
                <a:latin typeface="Calibri" pitchFamily="34" charset="0"/>
                <a:cs typeface="Calibri" pitchFamily="34" charset="0"/>
              </a:rPr>
              <a:t>Assessment criteria</a:t>
            </a: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justify all information sources.</a:t>
            </a: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rPr>
              <a:t>Construct: perceived</a:t>
            </a:r>
            <a:r>
              <a:rPr kumimoji="0" lang="en-US" sz="2000" b="0" i="0" u="none" strike="noStrike" kern="1200" cap="none" spc="0" normalizeH="0" noProof="0" dirty="0" smtClean="0">
                <a:ln>
                  <a:noFill/>
                </a:ln>
                <a:solidFill>
                  <a:schemeClr val="tx1"/>
                </a:solidFill>
                <a:effectLst/>
                <a:uLnTx/>
                <a:uFillTx/>
                <a:latin typeface="Calibri" pitchFamily="34" charset="0"/>
                <a:cs typeface="Calibri" pitchFamily="34" charset="0"/>
              </a:rPr>
              <a:t> behavioral control</a:t>
            </a:r>
          </a:p>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000" b="0" i="0" u="none" strike="noStrike" kern="1200" cap="none" spc="0" normalizeH="0" baseline="0" noProof="0" dirty="0">
              <a:ln>
                <a:noFill/>
              </a:ln>
              <a:solidFill>
                <a:schemeClr val="tx1"/>
              </a:solidFill>
              <a:effectLst/>
              <a:uLnTx/>
              <a:uFillTx/>
              <a:latin typeface="Calibri" pitchFamily="34" charset="0"/>
            </a:endParaRPr>
          </a:p>
        </p:txBody>
      </p:sp>
      <p:cxnSp>
        <p:nvCxnSpPr>
          <p:cNvPr id="5" name="رابط مستقيم 4"/>
          <p:cNvCxnSpPr/>
          <p:nvPr/>
        </p:nvCxnSpPr>
        <p:spPr>
          <a:xfrm rot="5400000">
            <a:off x="1320789" y="3821897"/>
            <a:ext cx="6073000" cy="794"/>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b="1" dirty="0">
                <a:solidFill>
                  <a:srgbClr val="FF0000"/>
                </a:solidFill>
              </a:rPr>
              <a:t>NHES 5| </a:t>
            </a:r>
            <a:r>
              <a:rPr lang="en-US" b="1" dirty="0" smtClean="0">
                <a:solidFill>
                  <a:srgbClr val="FF0000"/>
                </a:solidFill>
              </a:rPr>
              <a:t>interpersonal communication</a:t>
            </a:r>
          </a:p>
          <a:p>
            <a:pPr marL="0" indent="0" algn="l" rtl="0">
              <a:buNone/>
            </a:pPr>
            <a:r>
              <a:rPr lang="en-US" sz="2400" dirty="0" smtClean="0"/>
              <a:t>Students will demonstrate the ability to use interpersonal communication skills to enhance health and avoid or reduce health risks.</a:t>
            </a:r>
          </a:p>
          <a:p>
            <a:pPr marL="0" indent="0" algn="l" rtl="0">
              <a:buNone/>
            </a:pPr>
            <a:endParaRPr lang="en-US" sz="2400" dirty="0" smtClean="0"/>
          </a:p>
          <a:p>
            <a:pPr marL="0" indent="0" algn="l" rtl="0">
              <a:buNone/>
            </a:pPr>
            <a:r>
              <a:rPr lang="en-US" sz="2400" dirty="0" smtClean="0">
                <a:solidFill>
                  <a:srgbClr val="002060"/>
                </a:solidFill>
              </a:rPr>
              <a:t>Assessment criteria</a:t>
            </a:r>
            <a:r>
              <a:rPr lang="en-US" sz="2400" dirty="0" smtClean="0"/>
              <a:t>:</a:t>
            </a:r>
          </a:p>
          <a:p>
            <a:pPr marL="0" indent="0" algn="l" rtl="0">
              <a:buNone/>
            </a:pPr>
            <a:r>
              <a:rPr lang="en-US" sz="1800" dirty="0" smtClean="0"/>
              <a:t>- Use appropriate verbal/nonverbal communication strategies in an effective manner to enhance health or avoid/reduce health risks</a:t>
            </a:r>
          </a:p>
          <a:p>
            <a:pPr marL="0" indent="0" algn="l" rtl="0">
              <a:buNone/>
            </a:pPr>
            <a:r>
              <a:rPr lang="en-US" sz="1800" dirty="0" smtClean="0"/>
              <a:t>- Use appropriate skills (refusal skill) and behavior( body language). </a:t>
            </a:r>
          </a:p>
        </p:txBody>
      </p:sp>
    </p:spTree>
    <p:extLst>
      <p:ext uri="{BB962C8B-B14F-4D97-AF65-F5344CB8AC3E}">
        <p14:creationId xmlns="" xmlns:p14="http://schemas.microsoft.com/office/powerpoint/2010/main" val="17557826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0"/>
            <a:ext cx="8229600" cy="796908"/>
          </a:xfrm>
        </p:spPr>
        <p:txBody>
          <a:bodyPr>
            <a:normAutofit/>
          </a:bodyPr>
          <a:lstStyle/>
          <a:p>
            <a:pPr algn="ctr"/>
            <a:r>
              <a:rPr lang="en-US" sz="2800" b="1" dirty="0" smtClean="0">
                <a:solidFill>
                  <a:srgbClr val="7030A0"/>
                </a:solidFill>
              </a:rPr>
              <a:t>Grades k-2</a:t>
            </a:r>
            <a:endParaRPr lang="ar-SA" sz="2800" b="1" dirty="0">
              <a:solidFill>
                <a:srgbClr val="7030A0"/>
              </a:solidFill>
            </a:endParaRPr>
          </a:p>
        </p:txBody>
      </p:sp>
      <p:sp>
        <p:nvSpPr>
          <p:cNvPr id="3" name="عنصر نائب للمحتوى 2"/>
          <p:cNvSpPr>
            <a:spLocks noGrp="1"/>
          </p:cNvSpPr>
          <p:nvPr>
            <p:ph idx="1"/>
          </p:nvPr>
        </p:nvSpPr>
        <p:spPr>
          <a:xfrm>
            <a:off x="1071538" y="500042"/>
            <a:ext cx="7643866" cy="7000924"/>
          </a:xfrm>
        </p:spPr>
        <p:txBody>
          <a:bodyPr>
            <a:noAutofit/>
          </a:bodyPr>
          <a:lstStyle/>
          <a:p>
            <a:pPr algn="l">
              <a:buNone/>
            </a:pPr>
            <a:r>
              <a:rPr lang="en-US" sz="2800" b="1" dirty="0" smtClean="0">
                <a:solidFill>
                  <a:srgbClr val="FF0000"/>
                </a:solidFill>
                <a:latin typeface="Calibri" pitchFamily="34" charset="0"/>
                <a:cs typeface="Calibri" pitchFamily="34" charset="0"/>
              </a:rPr>
              <a:t>Let’s play more!</a:t>
            </a:r>
          </a:p>
          <a:p>
            <a:pPr algn="l">
              <a:buNone/>
            </a:pPr>
            <a:r>
              <a:rPr lang="en-US" sz="2000" dirty="0" smtClean="0">
                <a:latin typeface="Calibri" pitchFamily="34" charset="0"/>
                <a:cs typeface="Calibri" pitchFamily="34" charset="0"/>
              </a:rPr>
              <a:t>Teacher should brainstorm with students times in the day when they are less active or if they would like to increase their activity level.</a:t>
            </a:r>
          </a:p>
          <a:p>
            <a:pPr algn="l">
              <a:buNone/>
            </a:pPr>
            <a:r>
              <a:rPr lang="en-US" sz="2000" dirty="0" smtClean="0">
                <a:latin typeface="Calibri" pitchFamily="34" charset="0"/>
                <a:cs typeface="Calibri" pitchFamily="34" charset="0"/>
              </a:rPr>
              <a:t>Engage students in a discussion of ways they could ask trusted adults to provide them opportunities to be physically active.</a:t>
            </a:r>
          </a:p>
          <a:p>
            <a:pPr algn="l">
              <a:buNone/>
            </a:pPr>
            <a:endParaRPr lang="en-US" sz="2000" dirty="0" smtClean="0">
              <a:latin typeface="Calibri" pitchFamily="34" charset="0"/>
              <a:cs typeface="Calibri" pitchFamily="34" charset="0"/>
            </a:endParaRPr>
          </a:p>
          <a:p>
            <a:pPr algn="l">
              <a:buNone/>
            </a:pPr>
            <a:r>
              <a:rPr lang="en-US" sz="2400" b="1" dirty="0" smtClean="0">
                <a:solidFill>
                  <a:srgbClr val="002060"/>
                </a:solidFill>
                <a:latin typeface="Calibri" pitchFamily="34" charset="0"/>
                <a:cs typeface="Calibri" pitchFamily="34" charset="0"/>
              </a:rPr>
              <a:t>Assessment:</a:t>
            </a:r>
          </a:p>
          <a:p>
            <a:pPr algn="l">
              <a:buNone/>
            </a:pPr>
            <a:r>
              <a:rPr lang="en-US" sz="2000" dirty="0" smtClean="0">
                <a:solidFill>
                  <a:srgbClr val="C00000"/>
                </a:solidFill>
                <a:latin typeface="Calibri" pitchFamily="34" charset="0"/>
                <a:cs typeface="Calibri" pitchFamily="34" charset="0"/>
              </a:rPr>
              <a:t>Assessment task</a:t>
            </a:r>
            <a:r>
              <a:rPr lang="en-US" sz="2000" dirty="0" smtClean="0">
                <a:latin typeface="Calibri" pitchFamily="34" charset="0"/>
                <a:cs typeface="Calibri" pitchFamily="34" charset="0"/>
              </a:rPr>
              <a:t>, students will take a half sheet of paper and fold it into three equal parts.  In the first column students will identify a situation or time of the day during which they would like to increase their activity level. In the second column students will identify the appropriate trusted adult to seek assistance from.  In the third column students will draw a picture or write the words they would use to ask the trusted adult to help them increase their activity level.</a:t>
            </a:r>
          </a:p>
          <a:p>
            <a:pPr algn="l">
              <a:buNone/>
            </a:pPr>
            <a:r>
              <a:rPr lang="en-US" sz="2000" dirty="0" smtClean="0">
                <a:solidFill>
                  <a:srgbClr val="C00000"/>
                </a:solidFill>
                <a:latin typeface="Calibri" pitchFamily="34" charset="0"/>
                <a:cs typeface="Calibri" pitchFamily="34" charset="0"/>
              </a:rPr>
              <a:t>Assessment criteria</a:t>
            </a:r>
            <a:r>
              <a:rPr lang="en-US" sz="2000" dirty="0" smtClean="0">
                <a:latin typeface="Calibri" pitchFamily="34" charset="0"/>
                <a:cs typeface="Calibri" pitchFamily="34" charset="0"/>
              </a:rPr>
              <a:t>, demonstrate appropriate verbal and non verbal communication.</a:t>
            </a:r>
          </a:p>
          <a:p>
            <a:pPr algn="ctr">
              <a:buNone/>
            </a:pPr>
            <a:r>
              <a:rPr lang="en-US" sz="2000" dirty="0" smtClean="0">
                <a:latin typeface="Calibri" pitchFamily="34" charset="0"/>
                <a:cs typeface="Calibri" pitchFamily="34" charset="0"/>
              </a:rPr>
              <a:t>Construct: attitudes toward behavior, perceived behavioral control </a:t>
            </a:r>
          </a:p>
          <a:p>
            <a:pPr>
              <a:buNone/>
            </a:pP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lang="en-US" sz="2000" dirty="0" smtClean="0">
                <a:latin typeface="Calibri" pitchFamily="34" charset="0"/>
                <a:cs typeface="Calibri" pitchFamily="34" charset="0"/>
              </a:rPr>
              <a:t> </a:t>
            </a:r>
            <a:endParaRPr lang="ar-SA" sz="2000" dirty="0">
              <a:latin typeface="Calibri"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14290"/>
            <a:ext cx="8229600" cy="654032"/>
          </a:xfrm>
        </p:spPr>
        <p:txBody>
          <a:bodyPr>
            <a:normAutofit/>
          </a:bodyPr>
          <a:lstStyle/>
          <a:p>
            <a:pPr algn="ctr"/>
            <a:r>
              <a:rPr lang="en-US" sz="3600" dirty="0" smtClean="0">
                <a:solidFill>
                  <a:srgbClr val="C00000"/>
                </a:solidFill>
              </a:rPr>
              <a:t>Cont..</a:t>
            </a:r>
            <a:endParaRPr lang="ar-SA" sz="3600" dirty="0">
              <a:solidFill>
                <a:srgbClr val="C00000"/>
              </a:solidFill>
            </a:endParaRPr>
          </a:p>
        </p:txBody>
      </p:sp>
      <p:sp>
        <p:nvSpPr>
          <p:cNvPr id="3" name="عنصر نائب للمحتوى 2"/>
          <p:cNvSpPr>
            <a:spLocks noGrp="1"/>
          </p:cNvSpPr>
          <p:nvPr>
            <p:ph idx="1"/>
          </p:nvPr>
        </p:nvSpPr>
        <p:spPr>
          <a:xfrm>
            <a:off x="1142976" y="1285860"/>
            <a:ext cx="7543824" cy="4840303"/>
          </a:xfrm>
        </p:spPr>
        <p:txBody>
          <a:bodyPr>
            <a:normAutofit/>
          </a:bodyPr>
          <a:lstStyle/>
          <a:p>
            <a:pPr algn="l">
              <a:buNone/>
            </a:pPr>
            <a:r>
              <a:rPr lang="en-US" sz="2800" b="1" dirty="0" smtClean="0">
                <a:solidFill>
                  <a:srgbClr val="FF0000"/>
                </a:solidFill>
                <a:latin typeface="Calibri" pitchFamily="34" charset="0"/>
                <a:cs typeface="Calibri" pitchFamily="34" charset="0"/>
              </a:rPr>
              <a:t>Communication about physical with children’s books</a:t>
            </a:r>
          </a:p>
          <a:p>
            <a:pPr algn="l">
              <a:buNone/>
            </a:pPr>
            <a:r>
              <a:rPr lang="en-US" sz="2400" dirty="0" smtClean="0">
                <a:latin typeface="Calibri" pitchFamily="34" charset="0"/>
                <a:cs typeface="Calibri" pitchFamily="34" charset="0"/>
              </a:rPr>
              <a:t>Teachers can read a variety of children’s books with students to get them talking about physical activity.</a:t>
            </a:r>
            <a:r>
              <a:rPr lang="en-US" dirty="0" smtClean="0">
                <a:latin typeface="Calibri" pitchFamily="34" charset="0"/>
                <a:cs typeface="Calibri" pitchFamily="34" charset="0"/>
              </a:rPr>
              <a:t> </a:t>
            </a:r>
          </a:p>
          <a:p>
            <a:pPr algn="l">
              <a:buNone/>
            </a:pPr>
            <a:r>
              <a:rPr lang="en-US" sz="2800" b="1" dirty="0" smtClean="0">
                <a:solidFill>
                  <a:srgbClr val="002060"/>
                </a:solidFill>
                <a:latin typeface="Calibri" pitchFamily="34" charset="0"/>
                <a:cs typeface="Calibri" pitchFamily="34" charset="0"/>
              </a:rPr>
              <a:t>Assessment:</a:t>
            </a:r>
          </a:p>
          <a:p>
            <a:pPr algn="l">
              <a:buNone/>
            </a:pPr>
            <a:r>
              <a:rPr lang="en-US" sz="2400" dirty="0" smtClean="0">
                <a:solidFill>
                  <a:srgbClr val="C00000"/>
                </a:solidFill>
                <a:latin typeface="Calibri" pitchFamily="34" charset="0"/>
                <a:cs typeface="Calibri" pitchFamily="34" charset="0"/>
              </a:rPr>
              <a:t>assessment task</a:t>
            </a:r>
            <a:r>
              <a:rPr lang="en-US" sz="2400" dirty="0" smtClean="0">
                <a:latin typeface="Calibri" pitchFamily="34" charset="0"/>
                <a:cs typeface="Calibri" pitchFamily="34" charset="0"/>
              </a:rPr>
              <a:t>,  students can work in small groups to retell and act out the story.</a:t>
            </a:r>
          </a:p>
          <a:p>
            <a:pPr algn="l">
              <a:buNone/>
            </a:pPr>
            <a:r>
              <a:rPr lang="en-US" sz="2400" dirty="0" smtClean="0">
                <a:solidFill>
                  <a:srgbClr val="C00000"/>
                </a:solidFill>
                <a:latin typeface="Calibri" pitchFamily="34" charset="0"/>
                <a:cs typeface="Calibri" pitchFamily="34" charset="0"/>
              </a:rPr>
              <a:t>assessment criteria</a:t>
            </a:r>
            <a:r>
              <a:rPr lang="en-US" sz="2400" dirty="0" smtClean="0">
                <a:latin typeface="Calibri" pitchFamily="34" charset="0"/>
                <a:cs typeface="Calibri" pitchFamily="34" charset="0"/>
              </a:rPr>
              <a:t>, demonstrate clear verbal and nonverbal communication to depict</a:t>
            </a:r>
          </a:p>
          <a:p>
            <a:pPr algn="l">
              <a:buNone/>
            </a:pPr>
            <a:r>
              <a:rPr lang="en-US" sz="2400" dirty="0" smtClean="0">
                <a:latin typeface="Calibri" pitchFamily="34" charset="0"/>
                <a:cs typeface="Calibri" pitchFamily="34" charset="0"/>
              </a:rPr>
              <a:t> the story accurately</a:t>
            </a:r>
            <a:r>
              <a:rPr lang="en-US" dirty="0" smtClean="0">
                <a:latin typeface="Calibri" pitchFamily="34" charset="0"/>
                <a:cs typeface="Calibri" pitchFamily="34" charset="0"/>
              </a:rPr>
              <a:t>.</a:t>
            </a:r>
            <a:endParaRPr lang="ar-SA" dirty="0">
              <a:latin typeface="Calibri" pitchFamily="34" charset="0"/>
            </a:endParaRPr>
          </a:p>
        </p:txBody>
      </p:sp>
      <p:pic>
        <p:nvPicPr>
          <p:cNvPr id="4" name="صورة 3" descr="DSCN0061.JPG"/>
          <p:cNvPicPr>
            <a:picLocks noChangeAspect="1"/>
          </p:cNvPicPr>
          <p:nvPr/>
        </p:nvPicPr>
        <p:blipFill>
          <a:blip r:embed="rId2" cstate="print"/>
          <a:stretch>
            <a:fillRect/>
          </a:stretch>
        </p:blipFill>
        <p:spPr>
          <a:xfrm>
            <a:off x="6429388" y="4857760"/>
            <a:ext cx="2476496" cy="1857372"/>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0"/>
            <a:ext cx="8229600" cy="1011222"/>
          </a:xfrm>
        </p:spPr>
        <p:txBody>
          <a:bodyPr>
            <a:normAutofit/>
          </a:bodyPr>
          <a:lstStyle/>
          <a:p>
            <a:pPr algn="ctr"/>
            <a:r>
              <a:rPr lang="en-US" sz="2800" b="1" dirty="0" smtClean="0">
                <a:solidFill>
                  <a:srgbClr val="7030A0"/>
                </a:solidFill>
              </a:rPr>
              <a:t>Grades 3-5</a:t>
            </a:r>
            <a:endParaRPr lang="ar-SA" sz="2800" b="1" dirty="0">
              <a:solidFill>
                <a:srgbClr val="7030A0"/>
              </a:solidFill>
            </a:endParaRPr>
          </a:p>
        </p:txBody>
      </p:sp>
      <p:sp>
        <p:nvSpPr>
          <p:cNvPr id="3" name="عنصر نائب للمحتوى 2"/>
          <p:cNvSpPr>
            <a:spLocks noGrp="1"/>
          </p:cNvSpPr>
          <p:nvPr>
            <p:ph idx="1"/>
          </p:nvPr>
        </p:nvSpPr>
        <p:spPr>
          <a:xfrm>
            <a:off x="1071538" y="714356"/>
            <a:ext cx="7543824" cy="5572164"/>
          </a:xfrm>
        </p:spPr>
        <p:txBody>
          <a:bodyPr>
            <a:noAutofit/>
          </a:bodyPr>
          <a:lstStyle/>
          <a:p>
            <a:pPr algn="l">
              <a:buNone/>
            </a:pPr>
            <a:r>
              <a:rPr lang="en-US" sz="2800" b="1" dirty="0" smtClean="0">
                <a:solidFill>
                  <a:srgbClr val="FF0000"/>
                </a:solidFill>
                <a:latin typeface="Calibri" pitchFamily="34" charset="0"/>
                <a:cs typeface="Calibri" pitchFamily="34" charset="0"/>
              </a:rPr>
              <a:t>Don’t be so lazy</a:t>
            </a:r>
          </a:p>
          <a:p>
            <a:pPr algn="l">
              <a:buNone/>
            </a:pPr>
            <a:r>
              <a:rPr lang="en-US" sz="2000" dirty="0" smtClean="0">
                <a:latin typeface="Calibri" pitchFamily="34" charset="0"/>
                <a:cs typeface="Calibri" pitchFamily="34" charset="0"/>
              </a:rPr>
              <a:t>playing games with the charades is the best way to convince children, who choose free-time activities that tend to be sedentary, such as playing video games, and teach them (in pairs) how they might convince their friends to join in them in a free-time activity that would required them to be physically active</a:t>
            </a:r>
          </a:p>
          <a:p>
            <a:pPr algn="l">
              <a:buNone/>
            </a:pPr>
            <a:endParaRPr lang="en-US" sz="2000" dirty="0" smtClean="0">
              <a:latin typeface="Calibri" pitchFamily="34" charset="0"/>
              <a:cs typeface="Calibri" pitchFamily="34" charset="0"/>
            </a:endParaRPr>
          </a:p>
          <a:p>
            <a:pPr algn="l">
              <a:buNone/>
            </a:pPr>
            <a:r>
              <a:rPr lang="en-US" sz="2400" b="1" dirty="0" smtClean="0">
                <a:solidFill>
                  <a:srgbClr val="002060"/>
                </a:solidFill>
                <a:latin typeface="Calibri" pitchFamily="34" charset="0"/>
                <a:cs typeface="Calibri" pitchFamily="34" charset="0"/>
              </a:rPr>
              <a:t>Assessment:</a:t>
            </a:r>
          </a:p>
          <a:p>
            <a:pPr algn="l">
              <a:buNone/>
            </a:pPr>
            <a:r>
              <a:rPr lang="en-US" sz="2000" dirty="0" smtClean="0">
                <a:latin typeface="Calibri" pitchFamily="34" charset="0"/>
                <a:cs typeface="Calibri" pitchFamily="34" charset="0"/>
              </a:rPr>
              <a:t>Assessment task, children in pairs will be given new situation and asked to use verbal skills to influence their pairs to participate in behaviors that are more active.</a:t>
            </a:r>
          </a:p>
          <a:p>
            <a:pPr algn="l">
              <a:buNone/>
            </a:pPr>
            <a:r>
              <a:rPr lang="en-US" sz="2000" dirty="0" smtClean="0">
                <a:latin typeface="Calibri" pitchFamily="34" charset="0"/>
                <a:cs typeface="Calibri" pitchFamily="34" charset="0"/>
              </a:rPr>
              <a:t>Assessment criteria, the use of appropriate verbal and nonverbal communication skills</a:t>
            </a:r>
          </a:p>
          <a:p>
            <a:pPr algn="l">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Construct: perceived behavioral control, subjective norms, intention to act in healthy way) </a:t>
            </a:r>
          </a:p>
          <a:p>
            <a:pPr algn="l">
              <a:buNone/>
            </a:pP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endParaRPr lang="en-US" sz="2000" dirty="0" smtClean="0">
              <a:latin typeface="Calibri" pitchFamily="34" charset="0"/>
              <a:cs typeface="Calibri" pitchFamily="34" charset="0"/>
            </a:endParaRPr>
          </a:p>
          <a:p>
            <a:pPr algn="l">
              <a:buNone/>
            </a:pPr>
            <a:endParaRPr lang="en-US" sz="2000" dirty="0" smtClean="0">
              <a:latin typeface="Calibri" pitchFamily="34" charset="0"/>
              <a:cs typeface="Calibri" pitchFamily="34" charset="0"/>
            </a:endParaRPr>
          </a:p>
          <a:p>
            <a:pPr algn="l">
              <a:buNone/>
            </a:pPr>
            <a:endParaRPr lang="ar-SA" sz="2000" dirty="0">
              <a:latin typeface="Calibri"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57290" y="0"/>
            <a:ext cx="7498080" cy="1143000"/>
          </a:xfrm>
        </p:spPr>
        <p:txBody>
          <a:bodyPr>
            <a:normAutofit/>
          </a:bodyPr>
          <a:lstStyle/>
          <a:p>
            <a:pPr algn="ctr"/>
            <a:r>
              <a:rPr lang="en-US" sz="2800" b="1" dirty="0" smtClean="0">
                <a:solidFill>
                  <a:srgbClr val="7030A0"/>
                </a:solidFill>
              </a:rPr>
              <a:t>Grades 6-8</a:t>
            </a:r>
            <a:endParaRPr lang="ar-SA" sz="2800" b="1" dirty="0">
              <a:solidFill>
                <a:srgbClr val="7030A0"/>
              </a:solidFill>
            </a:endParaRPr>
          </a:p>
        </p:txBody>
      </p:sp>
      <p:sp>
        <p:nvSpPr>
          <p:cNvPr id="3" name="عنصر نائب للمحتوى 2"/>
          <p:cNvSpPr>
            <a:spLocks noGrp="1"/>
          </p:cNvSpPr>
          <p:nvPr>
            <p:ph idx="1"/>
          </p:nvPr>
        </p:nvSpPr>
        <p:spPr>
          <a:xfrm>
            <a:off x="1071538" y="1000108"/>
            <a:ext cx="7715304" cy="5572164"/>
          </a:xfrm>
        </p:spPr>
        <p:txBody>
          <a:bodyPr>
            <a:normAutofit fontScale="92500" lnSpcReduction="20000"/>
          </a:bodyPr>
          <a:lstStyle/>
          <a:p>
            <a:pPr algn="l">
              <a:buNone/>
            </a:pPr>
            <a:r>
              <a:rPr lang="en-US" sz="2800" b="1" dirty="0" smtClean="0">
                <a:solidFill>
                  <a:srgbClr val="FF0000"/>
                </a:solidFill>
                <a:latin typeface="Calibri" pitchFamily="34" charset="0"/>
                <a:cs typeface="Calibri" pitchFamily="34" charset="0"/>
              </a:rPr>
              <a:t>Walk and talk for fitness</a:t>
            </a:r>
          </a:p>
          <a:p>
            <a:pPr algn="l">
              <a:buNone/>
            </a:pPr>
            <a:r>
              <a:rPr lang="en-US" sz="2400" dirty="0" smtClean="0">
                <a:latin typeface="Calibri" pitchFamily="34" charset="0"/>
                <a:cs typeface="Calibri" pitchFamily="34" charset="0"/>
              </a:rPr>
              <a:t>H</a:t>
            </a:r>
            <a:r>
              <a:rPr lang="en-US" sz="2400" dirty="0" smtClean="0">
                <a:latin typeface="Calibri" pitchFamily="34" charset="0"/>
                <a:cs typeface="Calibri" pitchFamily="34" charset="0"/>
              </a:rPr>
              <a:t>ave </a:t>
            </a:r>
            <a:r>
              <a:rPr lang="en-US" sz="2400" dirty="0" smtClean="0">
                <a:latin typeface="Calibri" pitchFamily="34" charset="0"/>
                <a:cs typeface="Calibri" pitchFamily="34" charset="0"/>
              </a:rPr>
              <a:t>the students walk or jog and talk with a buddy for a certain period of time during recess or physical education.  The idea is to walk or jog and talk continuously-aerobic exercise should permit students to carry on a conversation.  Afterward, have students discuss the pros and cons of exercising with someone else.</a:t>
            </a:r>
          </a:p>
          <a:p>
            <a:pPr algn="l">
              <a:buNone/>
            </a:pPr>
            <a:endParaRPr lang="en-US" sz="2000" dirty="0" smtClean="0">
              <a:latin typeface="Calibri" pitchFamily="34" charset="0"/>
              <a:cs typeface="Calibri" pitchFamily="34" charset="0"/>
            </a:endParaRPr>
          </a:p>
          <a:p>
            <a:pPr algn="l">
              <a:buNone/>
            </a:pPr>
            <a:r>
              <a:rPr lang="en-US" sz="2600" b="1" dirty="0" smtClean="0">
                <a:solidFill>
                  <a:srgbClr val="002060"/>
                </a:solidFill>
                <a:latin typeface="Calibri" pitchFamily="34" charset="0"/>
                <a:cs typeface="Calibri" pitchFamily="34" charset="0"/>
              </a:rPr>
              <a:t>Assessment:</a:t>
            </a:r>
          </a:p>
          <a:p>
            <a:pPr algn="l">
              <a:buNone/>
            </a:pPr>
            <a:r>
              <a:rPr lang="en-US" sz="2600" dirty="0" smtClean="0">
                <a:solidFill>
                  <a:srgbClr val="C00000"/>
                </a:solidFill>
                <a:latin typeface="Calibri" pitchFamily="34" charset="0"/>
                <a:cs typeface="Calibri" pitchFamily="34" charset="0"/>
              </a:rPr>
              <a:t>Assessment task</a:t>
            </a:r>
            <a:r>
              <a:rPr lang="en-US" sz="2600" dirty="0" smtClean="0">
                <a:latin typeface="Calibri" pitchFamily="34" charset="0"/>
                <a:cs typeface="Calibri" pitchFamily="34" charset="0"/>
              </a:rPr>
              <a:t>, students can make posters about exercising with a buddy.</a:t>
            </a:r>
          </a:p>
          <a:p>
            <a:pPr algn="l">
              <a:buNone/>
            </a:pPr>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students should identify at least two ways that movement enhanced or detracted from their communication and enjoyment of exercise. </a:t>
            </a:r>
          </a:p>
          <a:p>
            <a:pPr algn="l">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Construct: perceived behavioral control</a:t>
            </a:r>
            <a:endParaRPr lang="ar-SA" sz="2000" dirty="0">
              <a:latin typeface="Calibri"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l" rtl="0">
              <a:buNone/>
            </a:pPr>
            <a:r>
              <a:rPr lang="en-US" b="1" dirty="0">
                <a:solidFill>
                  <a:srgbClr val="FF0000"/>
                </a:solidFill>
              </a:rPr>
              <a:t>NHES 5| decision making</a:t>
            </a:r>
            <a:endParaRPr lang="en-US" dirty="0">
              <a:solidFill>
                <a:srgbClr val="FF0000"/>
              </a:solidFill>
            </a:endParaRPr>
          </a:p>
          <a:p>
            <a:pPr marL="0" indent="0" algn="l" rtl="0">
              <a:buNone/>
            </a:pPr>
            <a:r>
              <a:rPr lang="en-US" b="1" dirty="0"/>
              <a:t>Students will demonstrate the ability to use decision making skills to enhance health</a:t>
            </a:r>
            <a:r>
              <a:rPr lang="en-US" b="1" dirty="0" smtClean="0"/>
              <a:t>.</a:t>
            </a:r>
          </a:p>
          <a:p>
            <a:pPr marL="0" indent="0" algn="l" rtl="0">
              <a:buNone/>
            </a:pPr>
            <a:endParaRPr lang="en-US" b="1" dirty="0" smtClean="0"/>
          </a:p>
          <a:p>
            <a:pPr algn="l">
              <a:buNone/>
            </a:pPr>
            <a:r>
              <a:rPr lang="en-US" sz="2400" b="1" dirty="0" smtClean="0">
                <a:solidFill>
                  <a:srgbClr val="00B0F0"/>
                </a:solidFill>
              </a:rPr>
              <a:t>Assessment criteria:</a:t>
            </a:r>
          </a:p>
          <a:p>
            <a:pPr algn="l" rtl="0"/>
            <a:r>
              <a:rPr lang="en-US" sz="2400" dirty="0" smtClean="0"/>
              <a:t>Identify a health-risk situation.</a:t>
            </a:r>
          </a:p>
          <a:p>
            <a:pPr algn="l" rtl="0"/>
            <a:r>
              <a:rPr lang="en-US" sz="2400" dirty="0" smtClean="0"/>
              <a:t>Examine alternatives.</a:t>
            </a:r>
          </a:p>
          <a:p>
            <a:pPr algn="l" rtl="0"/>
            <a:r>
              <a:rPr lang="en-US" sz="2400" dirty="0" smtClean="0"/>
              <a:t>Evaluate positive and negative consequences.  </a:t>
            </a:r>
          </a:p>
          <a:p>
            <a:pPr algn="l" rtl="0"/>
            <a:r>
              <a:rPr lang="en-US" sz="2400" dirty="0" smtClean="0"/>
              <a:t>Decide on a health-enhancing course of action</a:t>
            </a:r>
          </a:p>
          <a:p>
            <a:pPr algn="l">
              <a:buNone/>
            </a:pPr>
            <a:r>
              <a:rPr lang="en-US" dirty="0" smtClean="0"/>
              <a:t/>
            </a:r>
            <a:br>
              <a:rPr lang="en-US" dirty="0" smtClean="0"/>
            </a:br>
            <a:endParaRPr lang="en-US" dirty="0"/>
          </a:p>
          <a:p>
            <a:pPr marL="0" indent="0" algn="l">
              <a:buNone/>
            </a:pPr>
            <a:endParaRPr lang="ar-SA" dirty="0"/>
          </a:p>
        </p:txBody>
      </p:sp>
    </p:spTree>
    <p:extLst>
      <p:ext uri="{BB962C8B-B14F-4D97-AF65-F5344CB8AC3E}">
        <p14:creationId xmlns="" xmlns:p14="http://schemas.microsoft.com/office/powerpoint/2010/main" val="17557826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868346"/>
          </a:xfrm>
        </p:spPr>
        <p:txBody>
          <a:bodyPr>
            <a:normAutofit/>
          </a:bodyPr>
          <a:lstStyle/>
          <a:p>
            <a:pPr algn="ctr"/>
            <a:r>
              <a:rPr lang="en-US" sz="3200" b="1" dirty="0" smtClean="0">
                <a:solidFill>
                  <a:srgbClr val="7030A0"/>
                </a:solidFill>
              </a:rPr>
              <a:t>Grades k-2</a:t>
            </a:r>
            <a:endParaRPr lang="ar-SA" sz="3200" b="1" dirty="0">
              <a:solidFill>
                <a:srgbClr val="7030A0"/>
              </a:solidFill>
            </a:endParaRPr>
          </a:p>
        </p:txBody>
      </p:sp>
      <p:sp>
        <p:nvSpPr>
          <p:cNvPr id="3" name="عنصر نائب للمحتوى 2"/>
          <p:cNvSpPr>
            <a:spLocks noGrp="1"/>
          </p:cNvSpPr>
          <p:nvPr>
            <p:ph idx="1"/>
          </p:nvPr>
        </p:nvSpPr>
        <p:spPr>
          <a:xfrm>
            <a:off x="1071538" y="1142984"/>
            <a:ext cx="7615262" cy="5357850"/>
          </a:xfrm>
        </p:spPr>
        <p:txBody>
          <a:bodyPr>
            <a:normAutofit fontScale="92500" lnSpcReduction="10000"/>
          </a:bodyPr>
          <a:lstStyle/>
          <a:p>
            <a:pPr algn="l">
              <a:buNone/>
            </a:pPr>
            <a:r>
              <a:rPr lang="en-US" sz="2800" b="1" dirty="0" smtClean="0">
                <a:solidFill>
                  <a:srgbClr val="FF0000"/>
                </a:solidFill>
                <a:latin typeface="Calibri" pitchFamily="34" charset="0"/>
                <a:cs typeface="Calibri" pitchFamily="34" charset="0"/>
              </a:rPr>
              <a:t>Playing indoors or outdoors</a:t>
            </a:r>
          </a:p>
          <a:p>
            <a:pPr algn="l" rtl="0"/>
            <a:r>
              <a:rPr lang="en-US" sz="2400" dirty="0" smtClean="0">
                <a:latin typeface="Calibri" pitchFamily="34" charset="0"/>
                <a:cs typeface="Calibri" pitchFamily="34" charset="0"/>
              </a:rPr>
              <a:t>List of physical activity they can do indoors and outdoors at home and at school </a:t>
            </a:r>
          </a:p>
          <a:p>
            <a:pPr algn="l" rtl="0"/>
            <a:r>
              <a:rPr lang="en-US" sz="2400" dirty="0" smtClean="0">
                <a:latin typeface="Calibri" pitchFamily="34" charset="0"/>
                <a:cs typeface="Calibri" pitchFamily="34" charset="0"/>
              </a:rPr>
              <a:t>List the pros and cons.</a:t>
            </a:r>
          </a:p>
          <a:p>
            <a:pPr algn="l" rtl="0"/>
            <a:r>
              <a:rPr lang="en-US" sz="2400" dirty="0" smtClean="0">
                <a:latin typeface="Calibri" pitchFamily="34" charset="0"/>
                <a:cs typeface="Calibri" pitchFamily="34" charset="0"/>
              </a:rPr>
              <a:t>Make a decision about an indoor or outdoor activity they want to participate in during coming week. </a:t>
            </a:r>
          </a:p>
          <a:p>
            <a:pPr algn="l">
              <a:buNone/>
            </a:pPr>
            <a:r>
              <a:rPr lang="en-US" sz="2400" b="1" dirty="0" smtClean="0">
                <a:solidFill>
                  <a:srgbClr val="002060"/>
                </a:solidFill>
                <a:latin typeface="Calibri" pitchFamily="34" charset="0"/>
                <a:cs typeface="Calibri" pitchFamily="34" charset="0"/>
              </a:rPr>
              <a:t>Assessment:</a:t>
            </a:r>
          </a:p>
          <a:p>
            <a:pPr algn="l">
              <a:buNone/>
            </a:pPr>
            <a:r>
              <a:rPr lang="en-US" sz="2400" dirty="0" smtClean="0">
                <a:solidFill>
                  <a:srgbClr val="C00000"/>
                </a:solidFill>
                <a:latin typeface="Calibri" pitchFamily="34" charset="0"/>
                <a:cs typeface="Calibri" pitchFamily="34" charset="0"/>
              </a:rPr>
              <a:t>For assessment task</a:t>
            </a:r>
            <a:r>
              <a:rPr lang="en-US" sz="2400" dirty="0" smtClean="0">
                <a:latin typeface="Calibri" pitchFamily="34" charset="0"/>
                <a:cs typeface="Calibri" pitchFamily="34" charset="0"/>
              </a:rPr>
              <a:t>, students can describe how their physical activity went.  </a:t>
            </a:r>
          </a:p>
          <a:p>
            <a:pPr algn="l">
              <a:buNone/>
            </a:pPr>
            <a:r>
              <a:rPr lang="en-US" sz="2400" dirty="0" smtClean="0">
                <a:solidFill>
                  <a:srgbClr val="C00000"/>
                </a:solidFill>
                <a:latin typeface="Calibri" pitchFamily="34" charset="0"/>
                <a:cs typeface="Calibri" pitchFamily="34" charset="0"/>
              </a:rPr>
              <a:t>For assessment criteria</a:t>
            </a:r>
            <a:r>
              <a:rPr lang="en-US" sz="2400" dirty="0" smtClean="0">
                <a:latin typeface="Calibri" pitchFamily="34" charset="0"/>
                <a:cs typeface="Calibri" pitchFamily="34" charset="0"/>
              </a:rPr>
              <a:t>,  students should write or tell about why their </a:t>
            </a:r>
          </a:p>
          <a:p>
            <a:pPr algn="l">
              <a:buNone/>
            </a:pPr>
            <a:r>
              <a:rPr lang="en-US" sz="2400" dirty="0" smtClean="0">
                <a:latin typeface="Calibri" pitchFamily="34" charset="0"/>
                <a:cs typeface="Calibri" pitchFamily="34" charset="0"/>
              </a:rPr>
              <a:t>decision did or did not work well.</a:t>
            </a:r>
          </a:p>
          <a:p>
            <a:pPr algn="l">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Construct: perceived behavioral control </a:t>
            </a:r>
            <a:r>
              <a:rPr lang="en-US" sz="2800" dirty="0" smtClean="0">
                <a:latin typeface="Calibri" pitchFamily="34" charset="0"/>
                <a:cs typeface="Calibri" pitchFamily="34" charset="0"/>
              </a:rPr>
              <a:t> </a:t>
            </a:r>
            <a:r>
              <a:rPr lang="en-US" sz="2800" b="1" dirty="0" smtClean="0">
                <a:solidFill>
                  <a:srgbClr val="FF0000"/>
                </a:solidFill>
                <a:latin typeface="Calibri" pitchFamily="34" charset="0"/>
                <a:cs typeface="Calibri" pitchFamily="34" charset="0"/>
              </a:rPr>
              <a:t> </a:t>
            </a:r>
            <a:endParaRPr lang="ar-SA" sz="2800" b="1" dirty="0">
              <a:solidFill>
                <a:srgbClr val="FF0000"/>
              </a:solidFill>
              <a:latin typeface="Calibri"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0"/>
            <a:ext cx="8229600" cy="868346"/>
          </a:xfrm>
        </p:spPr>
        <p:txBody>
          <a:bodyPr>
            <a:normAutofit/>
          </a:bodyPr>
          <a:lstStyle/>
          <a:p>
            <a:pPr algn="ctr"/>
            <a:r>
              <a:rPr lang="en-US" sz="3200" b="1" dirty="0" smtClean="0">
                <a:solidFill>
                  <a:srgbClr val="7030A0"/>
                </a:solidFill>
              </a:rPr>
              <a:t>Grades 3-5</a:t>
            </a:r>
            <a:endParaRPr lang="ar-SA" sz="3200" b="1" dirty="0">
              <a:solidFill>
                <a:srgbClr val="7030A0"/>
              </a:solidFill>
            </a:endParaRPr>
          </a:p>
        </p:txBody>
      </p:sp>
      <p:sp>
        <p:nvSpPr>
          <p:cNvPr id="3" name="عنصر نائب للمحتوى 2"/>
          <p:cNvSpPr>
            <a:spLocks noGrp="1"/>
          </p:cNvSpPr>
          <p:nvPr>
            <p:ph idx="1"/>
          </p:nvPr>
        </p:nvSpPr>
        <p:spPr>
          <a:xfrm>
            <a:off x="1071538" y="1071546"/>
            <a:ext cx="7643866" cy="5786454"/>
          </a:xfrm>
        </p:spPr>
        <p:txBody>
          <a:bodyPr>
            <a:normAutofit fontScale="92500" lnSpcReduction="10000"/>
          </a:bodyPr>
          <a:lstStyle/>
          <a:p>
            <a:pPr algn="l">
              <a:buNone/>
            </a:pPr>
            <a:r>
              <a:rPr lang="en-US" sz="2800" b="1" dirty="0" smtClean="0">
                <a:solidFill>
                  <a:srgbClr val="FF0000"/>
                </a:solidFill>
                <a:latin typeface="Calibri" pitchFamily="34" charset="0"/>
                <a:cs typeface="Calibri" pitchFamily="34" charset="0"/>
              </a:rPr>
              <a:t>Make the healthy way the easy way!</a:t>
            </a:r>
          </a:p>
          <a:p>
            <a:pPr algn="l">
              <a:buNone/>
            </a:pPr>
            <a:r>
              <a:rPr lang="en-US" sz="2400" dirty="0" smtClean="0">
                <a:latin typeface="Calibri" pitchFamily="34" charset="0"/>
                <a:cs typeface="Calibri" pitchFamily="34" charset="0"/>
              </a:rPr>
              <a:t>Identify ways to put this slogan into practice for students and their families. For example, activities that don’t require lots of equipments and the environmental cues.  </a:t>
            </a:r>
          </a:p>
          <a:p>
            <a:pPr algn="l">
              <a:buNone/>
            </a:pPr>
            <a:endParaRPr lang="en-US" sz="2000" dirty="0" smtClean="0">
              <a:latin typeface="Calibri" pitchFamily="34" charset="0"/>
              <a:cs typeface="Calibri" pitchFamily="34" charset="0"/>
            </a:endParaRPr>
          </a:p>
          <a:p>
            <a:pPr algn="l">
              <a:buNone/>
            </a:pPr>
            <a:r>
              <a:rPr lang="en-US" sz="2400" b="1" dirty="0" smtClean="0">
                <a:solidFill>
                  <a:srgbClr val="002060"/>
                </a:solidFill>
                <a:latin typeface="Calibri" pitchFamily="34" charset="0"/>
                <a:cs typeface="Calibri" pitchFamily="34" charset="0"/>
              </a:rPr>
              <a:t>Assessment:</a:t>
            </a:r>
          </a:p>
          <a:p>
            <a:pPr algn="l">
              <a:buNone/>
            </a:pPr>
            <a:r>
              <a:rPr lang="en-US" sz="2400" dirty="0" smtClean="0">
                <a:solidFill>
                  <a:srgbClr val="C00000"/>
                </a:solidFill>
                <a:latin typeface="Calibri" pitchFamily="34" charset="0"/>
                <a:cs typeface="Calibri" pitchFamily="34" charset="0"/>
              </a:rPr>
              <a:t>Assessment task</a:t>
            </a:r>
            <a:r>
              <a:rPr lang="en-US" sz="2400" dirty="0" smtClean="0">
                <a:latin typeface="Calibri" pitchFamily="34" charset="0"/>
                <a:cs typeface="Calibri" pitchFamily="34" charset="0"/>
              </a:rPr>
              <a:t>, each student can decide on one strategy for making the healthy way the easy way and track progress for one week.</a:t>
            </a:r>
          </a:p>
          <a:p>
            <a:pPr algn="l">
              <a:buNone/>
            </a:pPr>
            <a:r>
              <a:rPr lang="en-US" sz="2400" dirty="0" smtClean="0">
                <a:solidFill>
                  <a:srgbClr val="C00000"/>
                </a:solidFill>
                <a:latin typeface="Calibri" pitchFamily="34" charset="0"/>
                <a:cs typeface="Calibri" pitchFamily="34" charset="0"/>
              </a:rPr>
              <a:t>assessment criteria</a:t>
            </a:r>
            <a:r>
              <a:rPr lang="en-US" sz="2400" dirty="0" smtClean="0">
                <a:latin typeface="Calibri" pitchFamily="34" charset="0"/>
                <a:cs typeface="Calibri" pitchFamily="34" charset="0"/>
              </a:rPr>
              <a:t>,  students should report on their progress and identify supports for and barriers to making the healthy way easy way.</a:t>
            </a:r>
          </a:p>
          <a:p>
            <a:pPr algn="l">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 Construct:  Perceived behavioral control.</a:t>
            </a:r>
          </a:p>
          <a:p>
            <a:pPr>
              <a:buNone/>
            </a:pPr>
            <a:r>
              <a:rPr lang="en-US" sz="2000" dirty="0" smtClean="0">
                <a:latin typeface="Calibri" pitchFamily="34" charset="0"/>
                <a:cs typeface="Calibri" pitchFamily="34" charset="0"/>
              </a:rPr>
              <a:t/>
            </a:r>
            <a:br>
              <a:rPr lang="en-US" sz="2000" dirty="0" smtClean="0">
                <a:latin typeface="Calibri" pitchFamily="34" charset="0"/>
                <a:cs typeface="Calibri" pitchFamily="34" charset="0"/>
              </a:rPr>
            </a:br>
            <a:r>
              <a:rPr lang="en-US" sz="2000" dirty="0" smtClean="0">
                <a:latin typeface="Calibri" pitchFamily="34" charset="0"/>
                <a:cs typeface="Calibri" pitchFamily="34" charset="0"/>
              </a:rPr>
              <a:t>  </a:t>
            </a:r>
            <a:endParaRPr lang="ar-SA" sz="2000"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2800" b="1" dirty="0" smtClean="0">
                <a:solidFill>
                  <a:srgbClr val="7030A0"/>
                </a:solidFill>
              </a:rPr>
              <a:t>Regular physical activity reduces the risk of many adverse health outcomes including: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p:txBody>
          <a:bodyPr>
            <a:normAutofit/>
          </a:bodyPr>
          <a:lstStyle/>
          <a:p>
            <a:pPr algn="l" rtl="0">
              <a:buFont typeface="Wingdings" panose="05000000000000000000" pitchFamily="2" charset="2"/>
              <a:buChar char="Ø"/>
            </a:pPr>
            <a:r>
              <a:rPr lang="en-US" sz="2400" dirty="0" smtClean="0">
                <a:latin typeface="Calibri" pitchFamily="34" charset="0"/>
                <a:cs typeface="Calibri" pitchFamily="34" charset="0"/>
              </a:rPr>
              <a:t>premature </a:t>
            </a:r>
            <a:r>
              <a:rPr lang="en-US" sz="2400" dirty="0">
                <a:latin typeface="Calibri" pitchFamily="34" charset="0"/>
                <a:cs typeface="Calibri" pitchFamily="34" charset="0"/>
              </a:rPr>
              <a:t>or early </a:t>
            </a:r>
            <a:r>
              <a:rPr lang="en-US" sz="2400" dirty="0" smtClean="0">
                <a:latin typeface="Calibri" pitchFamily="34" charset="0"/>
                <a:cs typeface="Calibri" pitchFamily="34" charset="0"/>
              </a:rPr>
              <a:t>death </a:t>
            </a:r>
          </a:p>
          <a:p>
            <a:pPr algn="l" rtl="0">
              <a:buFont typeface="Wingdings" panose="05000000000000000000" pitchFamily="2" charset="2"/>
              <a:buChar char="Ø"/>
            </a:pPr>
            <a:r>
              <a:rPr lang="en-US" sz="2400" dirty="0" smtClean="0">
                <a:latin typeface="Calibri" pitchFamily="34" charset="0"/>
                <a:cs typeface="Calibri" pitchFamily="34" charset="0"/>
              </a:rPr>
              <a:t>Coronary </a:t>
            </a:r>
            <a:r>
              <a:rPr lang="en-US" sz="2400" dirty="0">
                <a:latin typeface="Calibri" pitchFamily="34" charset="0"/>
                <a:cs typeface="Calibri" pitchFamily="34" charset="0"/>
              </a:rPr>
              <a:t>heart disease and </a:t>
            </a:r>
            <a:r>
              <a:rPr lang="en-US" sz="2400" dirty="0" smtClean="0">
                <a:latin typeface="Calibri" pitchFamily="34" charset="0"/>
                <a:cs typeface="Calibri" pitchFamily="34" charset="0"/>
              </a:rPr>
              <a:t>stroke</a:t>
            </a:r>
          </a:p>
          <a:p>
            <a:pPr algn="l" rtl="0">
              <a:buFont typeface="Wingdings" panose="05000000000000000000" pitchFamily="2" charset="2"/>
              <a:buChar char="Ø"/>
            </a:pPr>
            <a:r>
              <a:rPr lang="en-US" sz="2400" dirty="0" smtClean="0">
                <a:latin typeface="Calibri" pitchFamily="34" charset="0"/>
                <a:cs typeface="Calibri" pitchFamily="34" charset="0"/>
              </a:rPr>
              <a:t>High </a:t>
            </a:r>
            <a:r>
              <a:rPr lang="en-US" sz="2400" dirty="0">
                <a:latin typeface="Calibri" pitchFamily="34" charset="0"/>
                <a:cs typeface="Calibri" pitchFamily="34" charset="0"/>
              </a:rPr>
              <a:t>blood pressure(hypertension)  and elevated cholesterol levels </a:t>
            </a:r>
            <a:endParaRPr lang="en-US" sz="2400" dirty="0" smtClean="0">
              <a:latin typeface="Calibri" pitchFamily="34" charset="0"/>
              <a:cs typeface="Calibri" pitchFamily="34" charset="0"/>
            </a:endParaRPr>
          </a:p>
          <a:p>
            <a:pPr algn="l" rtl="0">
              <a:buFont typeface="Wingdings" panose="05000000000000000000" pitchFamily="2" charset="2"/>
              <a:buChar char="Ø"/>
            </a:pPr>
            <a:r>
              <a:rPr lang="en-US" sz="2400" dirty="0" smtClean="0">
                <a:latin typeface="Calibri" pitchFamily="34" charset="0"/>
                <a:cs typeface="Calibri" pitchFamily="34" charset="0"/>
              </a:rPr>
              <a:t>Type </a:t>
            </a:r>
            <a:r>
              <a:rPr lang="en-US" sz="2400" dirty="0">
                <a:latin typeface="Calibri" pitchFamily="34" charset="0"/>
                <a:cs typeface="Calibri" pitchFamily="34" charset="0"/>
              </a:rPr>
              <a:t>2 </a:t>
            </a:r>
            <a:r>
              <a:rPr lang="en-US" sz="2400" dirty="0" smtClean="0">
                <a:latin typeface="Calibri" pitchFamily="34" charset="0"/>
                <a:cs typeface="Calibri" pitchFamily="34" charset="0"/>
              </a:rPr>
              <a:t>diabetes</a:t>
            </a:r>
          </a:p>
          <a:p>
            <a:pPr algn="l" rtl="0">
              <a:buFont typeface="Wingdings" panose="05000000000000000000" pitchFamily="2" charset="2"/>
              <a:buChar char="Ø"/>
            </a:pPr>
            <a:r>
              <a:rPr lang="en-US" sz="2400" dirty="0" smtClean="0">
                <a:latin typeface="Calibri" pitchFamily="34" charset="0"/>
                <a:cs typeface="Calibri" pitchFamily="34" charset="0"/>
              </a:rPr>
              <a:t>Colon </a:t>
            </a:r>
            <a:r>
              <a:rPr lang="en-US" sz="2400" dirty="0">
                <a:latin typeface="Calibri" pitchFamily="34" charset="0"/>
                <a:cs typeface="Calibri" pitchFamily="34" charset="0"/>
              </a:rPr>
              <a:t>and breast cancer </a:t>
            </a:r>
            <a:endParaRPr lang="en-US" sz="2400" dirty="0" smtClean="0">
              <a:latin typeface="Calibri" pitchFamily="34" charset="0"/>
              <a:cs typeface="Calibri" pitchFamily="34" charset="0"/>
            </a:endParaRPr>
          </a:p>
          <a:p>
            <a:pPr algn="l" rtl="0">
              <a:buFont typeface="Wingdings" panose="05000000000000000000" pitchFamily="2" charset="2"/>
              <a:buChar char="Ø"/>
            </a:pPr>
            <a:r>
              <a:rPr lang="en-US" sz="2400" dirty="0" smtClean="0">
                <a:latin typeface="Calibri" pitchFamily="34" charset="0"/>
                <a:cs typeface="Calibri" pitchFamily="34" charset="0"/>
              </a:rPr>
              <a:t>Unhealthy </a:t>
            </a:r>
            <a:r>
              <a:rPr lang="en-US" sz="2400" dirty="0">
                <a:latin typeface="Calibri" pitchFamily="34" charset="0"/>
                <a:cs typeface="Calibri" pitchFamily="34" charset="0"/>
              </a:rPr>
              <a:t>weight gain </a:t>
            </a:r>
            <a:endParaRPr lang="en-US" sz="2400" dirty="0" smtClean="0">
              <a:latin typeface="Calibri" pitchFamily="34" charset="0"/>
              <a:cs typeface="Calibri" pitchFamily="34" charset="0"/>
            </a:endParaRPr>
          </a:p>
          <a:p>
            <a:pPr algn="l" rtl="0">
              <a:buFont typeface="Wingdings" panose="05000000000000000000" pitchFamily="2" charset="2"/>
              <a:buChar char="Ø"/>
            </a:pPr>
            <a:r>
              <a:rPr lang="en-US" sz="2400" dirty="0" smtClean="0">
                <a:latin typeface="Calibri" pitchFamily="34" charset="0"/>
                <a:cs typeface="Calibri" pitchFamily="34" charset="0"/>
              </a:rPr>
              <a:t>Depression </a:t>
            </a:r>
          </a:p>
          <a:p>
            <a:pPr algn="l">
              <a:buNone/>
            </a:pPr>
            <a:r>
              <a:rPr lang="en-US" sz="2200" dirty="0" smtClean="0">
                <a:latin typeface="Calibri" pitchFamily="34" charset="0"/>
                <a:cs typeface="Calibri" pitchFamily="34" charset="0"/>
              </a:rPr>
              <a:t/>
            </a:r>
            <a:br>
              <a:rPr lang="en-US" sz="2200" dirty="0" smtClean="0">
                <a:latin typeface="Calibri" pitchFamily="34" charset="0"/>
                <a:cs typeface="Calibri" pitchFamily="34" charset="0"/>
              </a:rPr>
            </a:br>
            <a:endParaRPr lang="ar-SA" sz="2200" dirty="0">
              <a:latin typeface="Calibri" pitchFamily="34" charset="0"/>
            </a:endParaRPr>
          </a:p>
        </p:txBody>
      </p:sp>
      <p:pic>
        <p:nvPicPr>
          <p:cNvPr id="4" name="صورة 3" descr="cutcaster-photo-100394576-Happy-Little-Kids.jpg"/>
          <p:cNvPicPr>
            <a:picLocks noChangeAspect="1"/>
          </p:cNvPicPr>
          <p:nvPr/>
        </p:nvPicPr>
        <p:blipFill>
          <a:blip r:embed="rId3" cstate="print"/>
          <a:stretch>
            <a:fillRect/>
          </a:stretch>
        </p:blipFill>
        <p:spPr>
          <a:xfrm>
            <a:off x="6286512" y="3357562"/>
            <a:ext cx="2571764" cy="32861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357290" y="-214338"/>
            <a:ext cx="7498080" cy="1143000"/>
          </a:xfrm>
        </p:spPr>
        <p:txBody>
          <a:bodyPr>
            <a:normAutofit/>
          </a:bodyPr>
          <a:lstStyle/>
          <a:p>
            <a:pPr algn="ctr"/>
            <a:r>
              <a:rPr lang="en-US" sz="2800" dirty="0" smtClean="0">
                <a:solidFill>
                  <a:srgbClr val="7030A0"/>
                </a:solidFill>
              </a:rPr>
              <a:t>Grades 6-8</a:t>
            </a:r>
            <a:endParaRPr lang="ar-SA" sz="2800" dirty="0">
              <a:solidFill>
                <a:srgbClr val="7030A0"/>
              </a:solidFill>
            </a:endParaRPr>
          </a:p>
        </p:txBody>
      </p:sp>
      <p:sp>
        <p:nvSpPr>
          <p:cNvPr id="3" name="عنصر نائب للمحتوى 2"/>
          <p:cNvSpPr>
            <a:spLocks noGrp="1"/>
          </p:cNvSpPr>
          <p:nvPr>
            <p:ph idx="1"/>
          </p:nvPr>
        </p:nvSpPr>
        <p:spPr>
          <a:xfrm>
            <a:off x="1214414" y="928670"/>
            <a:ext cx="7572428" cy="5929330"/>
          </a:xfrm>
        </p:spPr>
        <p:txBody>
          <a:bodyPr>
            <a:normAutofit fontScale="77500" lnSpcReduction="20000"/>
          </a:bodyPr>
          <a:lstStyle/>
          <a:p>
            <a:pPr algn="l">
              <a:buNone/>
            </a:pPr>
            <a:r>
              <a:rPr lang="en-US" b="1" dirty="0" smtClean="0">
                <a:solidFill>
                  <a:srgbClr val="FF0000"/>
                </a:solidFill>
                <a:latin typeface="Calibri" pitchFamily="34" charset="0"/>
                <a:cs typeface="Calibri" pitchFamily="34" charset="0"/>
              </a:rPr>
              <a:t>The best activity for me!</a:t>
            </a:r>
          </a:p>
          <a:p>
            <a:pPr algn="l">
              <a:buNone/>
            </a:pPr>
            <a:endParaRPr lang="en-US" sz="2000" dirty="0" smtClean="0">
              <a:latin typeface="Calibri" pitchFamily="34" charset="0"/>
              <a:cs typeface="Calibri" pitchFamily="34" charset="0"/>
            </a:endParaRPr>
          </a:p>
          <a:p>
            <a:pPr algn="l" rtl="0"/>
            <a:r>
              <a:rPr lang="en-US" sz="2400" dirty="0" smtClean="0">
                <a:latin typeface="Calibri" pitchFamily="34" charset="0"/>
                <a:cs typeface="Calibri" pitchFamily="34" charset="0"/>
              </a:rPr>
              <a:t> list of all the kinds of physical activities they can name.</a:t>
            </a:r>
          </a:p>
          <a:p>
            <a:pPr algn="l" rtl="0"/>
            <a:r>
              <a:rPr lang="en-US" sz="2400" dirty="0" smtClean="0">
                <a:latin typeface="Calibri" pitchFamily="34" charset="0"/>
                <a:cs typeface="Calibri" pitchFamily="34" charset="0"/>
              </a:rPr>
              <a:t>Ask students to name the pros and cons of each activity.</a:t>
            </a:r>
          </a:p>
          <a:p>
            <a:pPr algn="l" rtl="0"/>
            <a:r>
              <a:rPr lang="en-US" sz="2400" dirty="0" smtClean="0">
                <a:latin typeface="Calibri" pitchFamily="34" charset="0"/>
                <a:cs typeface="Calibri" pitchFamily="34" charset="0"/>
              </a:rPr>
              <a:t> Have each student choose three activities for themselves.</a:t>
            </a:r>
          </a:p>
          <a:p>
            <a:pPr algn="l" rtl="0"/>
            <a:r>
              <a:rPr lang="en-US" sz="2400" dirty="0" smtClean="0">
                <a:latin typeface="Calibri" pitchFamily="34" charset="0"/>
                <a:cs typeface="Calibri" pitchFamily="34" charset="0"/>
              </a:rPr>
              <a:t> beside each activity,  students should list the positive and negative consequences of participating in the activity.</a:t>
            </a:r>
          </a:p>
          <a:p>
            <a:pPr algn="l" rtl="0"/>
            <a:r>
              <a:rPr lang="en-US" sz="2400" dirty="0" smtClean="0">
                <a:latin typeface="Calibri" pitchFamily="34" charset="0"/>
                <a:cs typeface="Calibri" pitchFamily="34" charset="0"/>
              </a:rPr>
              <a:t> Have students choose one activity to participate in regularly for the next two weeks,  keep a journal of progress,  and report back to the class.</a:t>
            </a:r>
          </a:p>
          <a:p>
            <a:pPr algn="l">
              <a:buNone/>
            </a:pPr>
            <a:endParaRPr lang="en-US" sz="2000" dirty="0" smtClean="0">
              <a:latin typeface="Calibri" pitchFamily="34" charset="0"/>
              <a:cs typeface="Calibri" pitchFamily="34" charset="0"/>
            </a:endParaRPr>
          </a:p>
          <a:p>
            <a:pPr algn="l">
              <a:buNone/>
            </a:pPr>
            <a:r>
              <a:rPr lang="en-US" sz="3100" b="1" dirty="0" smtClean="0">
                <a:solidFill>
                  <a:srgbClr val="002060"/>
                </a:solidFill>
                <a:latin typeface="Calibri" pitchFamily="34" charset="0"/>
                <a:cs typeface="Calibri" pitchFamily="34" charset="0"/>
              </a:rPr>
              <a:t>Assessment:</a:t>
            </a:r>
          </a:p>
          <a:p>
            <a:pPr algn="l">
              <a:buNone/>
            </a:pPr>
            <a:r>
              <a:rPr lang="en-US" sz="2600" dirty="0" smtClean="0">
                <a:solidFill>
                  <a:srgbClr val="C00000"/>
                </a:solidFill>
                <a:latin typeface="Calibri" pitchFamily="34" charset="0"/>
                <a:cs typeface="Calibri" pitchFamily="34" charset="0"/>
              </a:rPr>
              <a:t>Assessment task</a:t>
            </a:r>
            <a:r>
              <a:rPr lang="en-US" sz="2600" dirty="0" smtClean="0">
                <a:latin typeface="Calibri" pitchFamily="34" charset="0"/>
                <a:cs typeface="Calibri" pitchFamily="34" charset="0"/>
              </a:rPr>
              <a:t>, plans and reports </a:t>
            </a:r>
          </a:p>
          <a:p>
            <a:pPr algn="l">
              <a:buNone/>
            </a:pPr>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students should be able to work through a simple decision-making process,  showing choices,  consequences,  decisions and progress.</a:t>
            </a:r>
          </a:p>
          <a:p>
            <a:pPr algn="l">
              <a:buNone/>
            </a:pPr>
            <a:endParaRPr lang="en-US" sz="2600" dirty="0" smtClean="0">
              <a:latin typeface="Calibri" pitchFamily="34" charset="0"/>
              <a:cs typeface="Calibri" pitchFamily="34" charset="0"/>
            </a:endParaRPr>
          </a:p>
          <a:p>
            <a:pPr algn="ctr">
              <a:buNone/>
            </a:pPr>
            <a:r>
              <a:rPr lang="en-US" sz="2600" dirty="0" smtClean="0">
                <a:latin typeface="Calibri" pitchFamily="34" charset="0"/>
                <a:cs typeface="Calibri" pitchFamily="34" charset="0"/>
              </a:rPr>
              <a:t>Construct: Perceived behavioral control.</a:t>
            </a:r>
          </a:p>
          <a:p>
            <a:pPr>
              <a:buNone/>
            </a:pPr>
            <a:r>
              <a:rPr lang="en-US" sz="2600" dirty="0" smtClean="0">
                <a:latin typeface="Calibri" pitchFamily="34" charset="0"/>
                <a:cs typeface="Calibri" pitchFamily="34" charset="0"/>
              </a:rPr>
              <a:t/>
            </a:r>
            <a:br>
              <a:rPr lang="en-US" sz="2600" dirty="0" smtClean="0">
                <a:latin typeface="Calibri" pitchFamily="34" charset="0"/>
                <a:cs typeface="Calibri" pitchFamily="34" charset="0"/>
              </a:rPr>
            </a:br>
            <a:r>
              <a:rPr lang="en-US" sz="2600" dirty="0" smtClean="0">
                <a:latin typeface="Calibri" pitchFamily="34" charset="0"/>
                <a:cs typeface="Calibri" pitchFamily="34" charset="0"/>
              </a:rPr>
              <a:t> </a:t>
            </a:r>
            <a:endParaRPr lang="ar-SA" sz="2600" dirty="0">
              <a:latin typeface="Calibri"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rtl="0">
              <a:buNone/>
            </a:pPr>
            <a:r>
              <a:rPr lang="en-US" b="1" dirty="0">
                <a:solidFill>
                  <a:srgbClr val="FF0000"/>
                </a:solidFill>
              </a:rPr>
              <a:t>NHES </a:t>
            </a:r>
            <a:r>
              <a:rPr lang="en-US" b="1" dirty="0" smtClean="0">
                <a:solidFill>
                  <a:srgbClr val="FF0000"/>
                </a:solidFill>
              </a:rPr>
              <a:t>6| goal setting</a:t>
            </a:r>
          </a:p>
          <a:p>
            <a:pPr marL="0" indent="0" algn="l" rtl="0">
              <a:buNone/>
            </a:pPr>
            <a:r>
              <a:rPr lang="en-US" dirty="0" smtClean="0"/>
              <a:t>Students will demonstrate the ability to use goal-setting skills to enhance health</a:t>
            </a:r>
          </a:p>
          <a:p>
            <a:pPr marL="0" indent="0" algn="l" rtl="0">
              <a:buNone/>
            </a:pPr>
            <a:endParaRPr lang="en-US" sz="1900" dirty="0" smtClean="0"/>
          </a:p>
          <a:p>
            <a:pPr marL="0" indent="0" algn="l" rtl="0">
              <a:buNone/>
            </a:pPr>
            <a:endParaRPr lang="en-US" sz="1900" dirty="0" smtClean="0"/>
          </a:p>
          <a:p>
            <a:pPr marL="0" indent="0" algn="l" rtl="0">
              <a:buNone/>
            </a:pPr>
            <a:r>
              <a:rPr lang="en-US" sz="1900" b="1" dirty="0" smtClean="0">
                <a:solidFill>
                  <a:srgbClr val="00B0F0"/>
                </a:solidFill>
              </a:rPr>
              <a:t>Assessment criteria: </a:t>
            </a:r>
          </a:p>
          <a:p>
            <a:pPr marL="0" indent="0" algn="l" rtl="0"/>
            <a:r>
              <a:rPr lang="en-US" sz="1900" dirty="0" smtClean="0"/>
              <a:t> goal statement ( achievable and will result in enhanced health)</a:t>
            </a:r>
          </a:p>
          <a:p>
            <a:pPr marL="0" indent="0" algn="l" rtl="0"/>
            <a:r>
              <a:rPr lang="en-US" sz="1900" dirty="0" smtClean="0"/>
              <a:t> Goal setting plan (show plan that is complete, logical and sequential, and includes a process to assess progress)</a:t>
            </a:r>
            <a:r>
              <a:rPr lang="en-US" sz="1900" b="1" dirty="0" smtClean="0">
                <a:solidFill>
                  <a:srgbClr val="FF0000"/>
                </a:solidFill>
              </a:rPr>
              <a:t> </a:t>
            </a:r>
            <a:endParaRPr lang="en-US" sz="1900" dirty="0">
              <a:solidFill>
                <a:srgbClr val="FF0000"/>
              </a:solidFill>
            </a:endParaRPr>
          </a:p>
          <a:p>
            <a:pPr marL="0" indent="0" algn="l">
              <a:buNone/>
            </a:pPr>
            <a:endParaRPr lang="ar-SA" dirty="0"/>
          </a:p>
        </p:txBody>
      </p:sp>
    </p:spTree>
    <p:extLst>
      <p:ext uri="{BB962C8B-B14F-4D97-AF65-F5344CB8AC3E}">
        <p14:creationId xmlns="" xmlns:p14="http://schemas.microsoft.com/office/powerpoint/2010/main" val="350391658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214290"/>
            <a:ext cx="8229600" cy="714356"/>
          </a:xfrm>
        </p:spPr>
        <p:txBody>
          <a:bodyPr>
            <a:normAutofit/>
          </a:bodyPr>
          <a:lstStyle/>
          <a:p>
            <a:pPr algn="ctr"/>
            <a:r>
              <a:rPr lang="en-US" sz="3200" b="1" dirty="0" smtClean="0">
                <a:solidFill>
                  <a:srgbClr val="7030A0"/>
                </a:solidFill>
              </a:rPr>
              <a:t>Grades k-2</a:t>
            </a:r>
            <a:endParaRPr lang="ar-SA" sz="3200" b="1" dirty="0">
              <a:solidFill>
                <a:srgbClr val="7030A0"/>
              </a:solidFill>
            </a:endParaRPr>
          </a:p>
        </p:txBody>
      </p:sp>
      <p:sp>
        <p:nvSpPr>
          <p:cNvPr id="3" name="عنصر نائب للمحتوى 2"/>
          <p:cNvSpPr>
            <a:spLocks noGrp="1"/>
          </p:cNvSpPr>
          <p:nvPr>
            <p:ph idx="1"/>
          </p:nvPr>
        </p:nvSpPr>
        <p:spPr>
          <a:xfrm>
            <a:off x="1000100" y="928670"/>
            <a:ext cx="7929618" cy="6357982"/>
          </a:xfrm>
        </p:spPr>
        <p:txBody>
          <a:bodyPr>
            <a:normAutofit fontScale="70000" lnSpcReduction="20000"/>
          </a:bodyPr>
          <a:lstStyle/>
          <a:p>
            <a:pPr algn="l">
              <a:buNone/>
            </a:pPr>
            <a:r>
              <a:rPr lang="en-US" sz="4600" b="1" dirty="0" smtClean="0">
                <a:solidFill>
                  <a:srgbClr val="FF0000"/>
                </a:solidFill>
                <a:latin typeface="Calibri" pitchFamily="34" charset="0"/>
                <a:cs typeface="Calibri" pitchFamily="34" charset="0"/>
              </a:rPr>
              <a:t>Recess success!</a:t>
            </a:r>
          </a:p>
          <a:p>
            <a:pPr algn="l">
              <a:buNone/>
            </a:pPr>
            <a:r>
              <a:rPr lang="en-US" sz="3400" dirty="0" smtClean="0">
                <a:latin typeface="Calibri" pitchFamily="34" charset="0"/>
                <a:cs typeface="Calibri" pitchFamily="34" charset="0"/>
              </a:rPr>
              <a:t>Ask students to talk about ways they can be active during recess, and have students set a simple goal for themselves During recess this week, ( I will walk around the play yard four times). </a:t>
            </a:r>
          </a:p>
          <a:p>
            <a:pPr algn="l">
              <a:buNone/>
            </a:pPr>
            <a:r>
              <a:rPr lang="en-US" sz="3400" dirty="0" smtClean="0">
                <a:latin typeface="Calibri" pitchFamily="34" charset="0"/>
                <a:cs typeface="Calibri" pitchFamily="34" charset="0"/>
              </a:rPr>
              <a:t>Have students draw and write their goal on sheet of paper, making a note each day about what they did during recess to be active.</a:t>
            </a:r>
          </a:p>
          <a:p>
            <a:pPr algn="l">
              <a:buNone/>
            </a:pPr>
            <a:endParaRPr lang="en-US" sz="3400" dirty="0" smtClean="0">
              <a:latin typeface="Calibri" pitchFamily="34" charset="0"/>
              <a:cs typeface="Calibri" pitchFamily="34" charset="0"/>
            </a:endParaRPr>
          </a:p>
          <a:p>
            <a:pPr algn="l">
              <a:buNone/>
            </a:pPr>
            <a:r>
              <a:rPr lang="en-US" sz="3400" b="1" dirty="0" smtClean="0">
                <a:solidFill>
                  <a:srgbClr val="002060"/>
                </a:solidFill>
                <a:latin typeface="Calibri" pitchFamily="34" charset="0"/>
                <a:cs typeface="Calibri" pitchFamily="34" charset="0"/>
              </a:rPr>
              <a:t>Assessment:</a:t>
            </a:r>
          </a:p>
          <a:p>
            <a:pPr algn="l">
              <a:buNone/>
            </a:pPr>
            <a:r>
              <a:rPr lang="en-US" sz="3400" dirty="0" smtClean="0">
                <a:solidFill>
                  <a:srgbClr val="C00000"/>
                </a:solidFill>
                <a:latin typeface="Calibri" pitchFamily="34" charset="0"/>
                <a:cs typeface="Calibri" pitchFamily="34" charset="0"/>
              </a:rPr>
              <a:t>Assessment task, </a:t>
            </a:r>
            <a:r>
              <a:rPr lang="en-US" sz="3400" dirty="0" smtClean="0">
                <a:latin typeface="Calibri" pitchFamily="34" charset="0"/>
                <a:cs typeface="Calibri" pitchFamily="34" charset="0"/>
              </a:rPr>
              <a:t>students’ activity plans for recess.</a:t>
            </a:r>
          </a:p>
          <a:p>
            <a:pPr algn="l">
              <a:buNone/>
            </a:pPr>
            <a:r>
              <a:rPr lang="en-US" sz="3400" dirty="0" smtClean="0">
                <a:solidFill>
                  <a:srgbClr val="C00000"/>
                </a:solidFill>
                <a:latin typeface="Calibri" pitchFamily="34" charset="0"/>
                <a:cs typeface="Calibri" pitchFamily="34" charset="0"/>
              </a:rPr>
              <a:t>Assessment criteria,</a:t>
            </a:r>
            <a:r>
              <a:rPr lang="en-US" sz="3400" dirty="0" smtClean="0">
                <a:latin typeface="Calibri" pitchFamily="34" charset="0"/>
                <a:cs typeface="Calibri" pitchFamily="34" charset="0"/>
              </a:rPr>
              <a:t> students should track their progress and identify at least one way to maintain or improve their activity during the following week.</a:t>
            </a:r>
          </a:p>
          <a:p>
            <a:pPr algn="l">
              <a:buNone/>
            </a:pPr>
            <a:endParaRPr lang="en-US" sz="2800" dirty="0" smtClean="0">
              <a:latin typeface="Calibri" pitchFamily="34" charset="0"/>
              <a:cs typeface="Calibri" pitchFamily="34" charset="0"/>
            </a:endParaRPr>
          </a:p>
          <a:p>
            <a:pPr algn="ctr">
              <a:buNone/>
            </a:pPr>
            <a:endParaRPr lang="en-US" sz="2800" dirty="0" smtClean="0">
              <a:latin typeface="Calibri" pitchFamily="34" charset="0"/>
              <a:cs typeface="Calibri" pitchFamily="34" charset="0"/>
            </a:endParaRPr>
          </a:p>
          <a:p>
            <a:pPr algn="ctr">
              <a:buNone/>
            </a:pPr>
            <a:r>
              <a:rPr lang="en-US" sz="2800" dirty="0" smtClean="0">
                <a:latin typeface="Calibri" pitchFamily="34" charset="0"/>
                <a:cs typeface="Calibri" pitchFamily="34" charset="0"/>
              </a:rPr>
              <a:t>Construct: Perceived behavioral control</a:t>
            </a:r>
          </a:p>
          <a:p>
            <a:pPr>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200" dirty="0" smtClean="0">
                <a:latin typeface="Calibri" pitchFamily="34" charset="0"/>
                <a:cs typeface="Calibri" pitchFamily="34" charset="0"/>
              </a:rPr>
              <a:t>  </a:t>
            </a:r>
            <a:r>
              <a:rPr lang="en-US" dirty="0" smtClean="0">
                <a:latin typeface="Calibri" pitchFamily="34" charset="0"/>
                <a:cs typeface="Calibri" pitchFamily="34" charset="0"/>
              </a:rPr>
              <a:t> </a:t>
            </a:r>
            <a:endParaRPr lang="ar-SA" dirty="0">
              <a:latin typeface="Calibri"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500034" y="-142900"/>
            <a:ext cx="8229600" cy="1143000"/>
          </a:xfrm>
        </p:spPr>
        <p:txBody>
          <a:bodyPr>
            <a:normAutofit/>
          </a:bodyPr>
          <a:lstStyle/>
          <a:p>
            <a:pPr algn="ctr"/>
            <a:r>
              <a:rPr lang="en-US" sz="2800" b="1" dirty="0" smtClean="0">
                <a:solidFill>
                  <a:srgbClr val="7030A0"/>
                </a:solidFill>
              </a:rPr>
              <a:t>Grades 3-5</a:t>
            </a:r>
            <a:endParaRPr lang="ar-SA" sz="2800" b="1" dirty="0">
              <a:solidFill>
                <a:srgbClr val="7030A0"/>
              </a:solidFill>
            </a:endParaRPr>
          </a:p>
        </p:txBody>
      </p:sp>
      <p:sp>
        <p:nvSpPr>
          <p:cNvPr id="3" name="عنصر نائب للمحتوى 2"/>
          <p:cNvSpPr>
            <a:spLocks noGrp="1"/>
          </p:cNvSpPr>
          <p:nvPr>
            <p:ph idx="1"/>
          </p:nvPr>
        </p:nvSpPr>
        <p:spPr>
          <a:xfrm>
            <a:off x="1214414" y="1142984"/>
            <a:ext cx="7719274" cy="5286412"/>
          </a:xfrm>
        </p:spPr>
        <p:txBody>
          <a:bodyPr>
            <a:normAutofit lnSpcReduction="10000"/>
          </a:bodyPr>
          <a:lstStyle/>
          <a:p>
            <a:pPr algn="l">
              <a:buNone/>
            </a:pPr>
            <a:r>
              <a:rPr lang="en-US" b="1" dirty="0" smtClean="0">
                <a:solidFill>
                  <a:srgbClr val="FF0000"/>
                </a:solidFill>
                <a:latin typeface="Calibri" pitchFamily="34" charset="0"/>
                <a:cs typeface="Calibri" pitchFamily="34" charset="0"/>
              </a:rPr>
              <a:t>Going the distance!</a:t>
            </a:r>
          </a:p>
          <a:p>
            <a:pPr algn="l">
              <a:buNone/>
            </a:pPr>
            <a:r>
              <a:rPr lang="en-US" sz="2400" dirty="0" smtClean="0">
                <a:latin typeface="Calibri" pitchFamily="34" charset="0"/>
                <a:cs typeface="Calibri" pitchFamily="34" charset="0"/>
              </a:rPr>
              <a:t>Students are asked to walk on their own pace for ten minutes and record the distance they had walked. The same process will be repeated everyday for one month. Finally, students will be asked to graph their distance for each day to show progress and write a paragraph about increasing fitness.</a:t>
            </a:r>
          </a:p>
          <a:p>
            <a:pPr algn="l">
              <a:buNone/>
            </a:pPr>
            <a:endParaRPr lang="en-US" sz="2000" dirty="0" smtClean="0">
              <a:latin typeface="Calibri" pitchFamily="34" charset="0"/>
              <a:cs typeface="Calibri" pitchFamily="34" charset="0"/>
            </a:endParaRPr>
          </a:p>
          <a:p>
            <a:pPr algn="l">
              <a:buNone/>
            </a:pPr>
            <a:r>
              <a:rPr lang="en-US" sz="2400" b="1" dirty="0" smtClean="0">
                <a:solidFill>
                  <a:srgbClr val="002060"/>
                </a:solidFill>
                <a:latin typeface="Calibri" pitchFamily="34" charset="0"/>
                <a:cs typeface="Calibri" pitchFamily="34" charset="0"/>
              </a:rPr>
              <a:t>Assessment:</a:t>
            </a:r>
          </a:p>
          <a:p>
            <a:pPr algn="l" rtl="0"/>
            <a:r>
              <a:rPr lang="en-US" sz="2400" dirty="0" smtClean="0">
                <a:solidFill>
                  <a:srgbClr val="C00000"/>
                </a:solidFill>
                <a:latin typeface="Calibri" pitchFamily="34" charset="0"/>
                <a:cs typeface="Calibri" pitchFamily="34" charset="0"/>
              </a:rPr>
              <a:t>Assessment task</a:t>
            </a:r>
            <a:r>
              <a:rPr lang="en-US" sz="2400" dirty="0" smtClean="0">
                <a:latin typeface="Calibri" pitchFamily="34" charset="0"/>
                <a:cs typeface="Calibri" pitchFamily="34" charset="0"/>
              </a:rPr>
              <a:t>: graphs and paragraphs</a:t>
            </a:r>
          </a:p>
          <a:p>
            <a:pPr algn="l" rtl="0"/>
            <a:r>
              <a:rPr lang="en-US" sz="2400" dirty="0" smtClean="0">
                <a:solidFill>
                  <a:srgbClr val="C00000"/>
                </a:solidFill>
                <a:latin typeface="Calibri" pitchFamily="34" charset="0"/>
                <a:cs typeface="Calibri" pitchFamily="34" charset="0"/>
              </a:rPr>
              <a:t>Assessment criteria</a:t>
            </a:r>
            <a:r>
              <a:rPr lang="en-US" sz="2400" dirty="0" smtClean="0">
                <a:latin typeface="Calibri" pitchFamily="34" charset="0"/>
                <a:cs typeface="Calibri" pitchFamily="34" charset="0"/>
              </a:rPr>
              <a:t>: sitting a distance goal for each day, identifying supports and barriers and assessing progress overtime.      </a:t>
            </a:r>
          </a:p>
          <a:p>
            <a:pPr algn="l">
              <a:buNone/>
            </a:pPr>
            <a:endParaRPr lang="ar-SA" dirty="0">
              <a:latin typeface="Calibri"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0"/>
            <a:ext cx="8229600" cy="1143000"/>
          </a:xfrm>
        </p:spPr>
        <p:txBody>
          <a:bodyPr>
            <a:normAutofit/>
          </a:bodyPr>
          <a:lstStyle/>
          <a:p>
            <a:pPr algn="ctr"/>
            <a:r>
              <a:rPr lang="en-US" sz="3200" b="1" dirty="0" smtClean="0">
                <a:solidFill>
                  <a:srgbClr val="7030A0"/>
                </a:solidFill>
              </a:rPr>
              <a:t>Grades 6-8</a:t>
            </a:r>
            <a:endParaRPr lang="ar-SA" sz="3200" b="1" dirty="0">
              <a:solidFill>
                <a:srgbClr val="7030A0"/>
              </a:solidFill>
            </a:endParaRPr>
          </a:p>
        </p:txBody>
      </p:sp>
      <p:sp>
        <p:nvSpPr>
          <p:cNvPr id="3" name="عنصر نائب للمحتوى 2"/>
          <p:cNvSpPr>
            <a:spLocks noGrp="1"/>
          </p:cNvSpPr>
          <p:nvPr>
            <p:ph idx="1"/>
          </p:nvPr>
        </p:nvSpPr>
        <p:spPr>
          <a:xfrm>
            <a:off x="1000100" y="1214422"/>
            <a:ext cx="7929618" cy="5500726"/>
          </a:xfrm>
        </p:spPr>
        <p:txBody>
          <a:bodyPr>
            <a:normAutofit fontScale="92500" lnSpcReduction="20000"/>
          </a:bodyPr>
          <a:lstStyle/>
          <a:p>
            <a:pPr algn="l">
              <a:buNone/>
            </a:pPr>
            <a:r>
              <a:rPr lang="en-US" b="1" dirty="0" smtClean="0">
                <a:solidFill>
                  <a:srgbClr val="FF0000"/>
                </a:solidFill>
                <a:latin typeface="Calibri" pitchFamily="34" charset="0"/>
                <a:cs typeface="Calibri" pitchFamily="34" charset="0"/>
              </a:rPr>
              <a:t>Staying active in middle school</a:t>
            </a:r>
          </a:p>
          <a:p>
            <a:pPr algn="l">
              <a:buNone/>
            </a:pPr>
            <a:r>
              <a:rPr lang="en-US" sz="2600" dirty="0" smtClean="0">
                <a:latin typeface="Calibri" pitchFamily="34" charset="0"/>
                <a:cs typeface="Calibri" pitchFamily="34" charset="0"/>
              </a:rPr>
              <a:t>Have students design a personal plan for staying active during the school year students should state their goal,  name steps to achieve it,  identify supports and barriers,  and design a way to monitor progress.</a:t>
            </a:r>
          </a:p>
          <a:p>
            <a:pPr algn="l">
              <a:buNone/>
            </a:pPr>
            <a:endParaRPr lang="en-US" sz="2400" dirty="0" smtClean="0">
              <a:latin typeface="Calibri" pitchFamily="34" charset="0"/>
              <a:cs typeface="Calibri" pitchFamily="34" charset="0"/>
            </a:endParaRPr>
          </a:p>
          <a:p>
            <a:pPr algn="l">
              <a:buNone/>
            </a:pPr>
            <a:r>
              <a:rPr lang="en-US" sz="2400" b="1" dirty="0" smtClean="0">
                <a:solidFill>
                  <a:srgbClr val="002060"/>
                </a:solidFill>
                <a:latin typeface="Calibri" pitchFamily="34" charset="0"/>
                <a:cs typeface="Calibri" pitchFamily="34" charset="0"/>
              </a:rPr>
              <a:t>Assessment:</a:t>
            </a:r>
          </a:p>
          <a:p>
            <a:pPr algn="l" rtl="0"/>
            <a:r>
              <a:rPr lang="en-US" sz="2600" dirty="0" smtClean="0">
                <a:solidFill>
                  <a:srgbClr val="C00000"/>
                </a:solidFill>
                <a:latin typeface="Calibri" pitchFamily="34" charset="0"/>
                <a:cs typeface="Calibri" pitchFamily="34" charset="0"/>
              </a:rPr>
              <a:t>Assessment task</a:t>
            </a:r>
            <a:r>
              <a:rPr lang="en-US" sz="2600" dirty="0" smtClean="0">
                <a:latin typeface="Calibri" pitchFamily="34" charset="0"/>
                <a:cs typeface="Calibri" pitchFamily="34" charset="0"/>
              </a:rPr>
              <a:t>: students‘ plans and progress reports.</a:t>
            </a:r>
          </a:p>
          <a:p>
            <a:pPr algn="l" rtl="0"/>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demonstrate all parts of a simple goal-setting process.</a:t>
            </a:r>
          </a:p>
          <a:p>
            <a:pPr algn="l">
              <a:buNone/>
            </a:pPr>
            <a:r>
              <a:rPr lang="en-US" sz="2600" dirty="0" smtClean="0">
                <a:latin typeface="Calibri" pitchFamily="34" charset="0"/>
                <a:cs typeface="Calibri" pitchFamily="34" charset="0"/>
              </a:rPr>
              <a:t> </a:t>
            </a:r>
          </a:p>
          <a:p>
            <a:pPr algn="ctr">
              <a:buNone/>
            </a:pPr>
            <a:r>
              <a:rPr lang="en-US" sz="2600" dirty="0" smtClean="0">
                <a:latin typeface="Calibri" pitchFamily="34" charset="0"/>
                <a:cs typeface="Calibri" pitchFamily="34" charset="0"/>
              </a:rPr>
              <a:t>(Construct Perceived behavioral control.)</a:t>
            </a:r>
          </a:p>
          <a:p>
            <a:pPr>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t>
            </a:r>
            <a:r>
              <a:rPr lang="en-US" dirty="0" smtClean="0">
                <a:latin typeface="Calibri" pitchFamily="34" charset="0"/>
                <a:cs typeface="Calibri" pitchFamily="34" charset="0"/>
              </a:rPr>
              <a:t>  </a:t>
            </a:r>
            <a:endParaRPr lang="ar-SA" dirty="0">
              <a:latin typeface="Calibri"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1538" y="1571612"/>
            <a:ext cx="7786742" cy="4525963"/>
          </a:xfrm>
        </p:spPr>
        <p:txBody>
          <a:bodyPr>
            <a:normAutofit/>
          </a:bodyPr>
          <a:lstStyle/>
          <a:p>
            <a:pPr marL="0" indent="0" algn="l" rtl="0">
              <a:buNone/>
            </a:pPr>
            <a:r>
              <a:rPr lang="en-US" b="1" dirty="0">
                <a:solidFill>
                  <a:srgbClr val="FF0000"/>
                </a:solidFill>
              </a:rPr>
              <a:t>NHES 7| self-management</a:t>
            </a:r>
            <a:endParaRPr lang="en-US" dirty="0">
              <a:solidFill>
                <a:srgbClr val="FF0000"/>
              </a:solidFill>
            </a:endParaRPr>
          </a:p>
          <a:p>
            <a:pPr marL="0" indent="0" algn="l" rtl="0">
              <a:buNone/>
            </a:pPr>
            <a:r>
              <a:rPr lang="en-US" dirty="0"/>
              <a:t>Students will demonstrate the ability to practice health-enhancing behaviors and avoid </a:t>
            </a:r>
            <a:r>
              <a:rPr lang="en-US" dirty="0" smtClean="0"/>
              <a:t>or </a:t>
            </a:r>
            <a:r>
              <a:rPr lang="en-US" dirty="0"/>
              <a:t>reduce health risks.</a:t>
            </a:r>
          </a:p>
          <a:p>
            <a:pPr marL="0" indent="0" algn="l">
              <a:buNone/>
            </a:pPr>
            <a:endParaRPr lang="en-US" dirty="0" smtClean="0"/>
          </a:p>
          <a:p>
            <a:pPr marL="0" indent="0" algn="l">
              <a:buNone/>
            </a:pPr>
            <a:r>
              <a:rPr lang="en-US" sz="2000" dirty="0" smtClean="0"/>
              <a:t>  </a:t>
            </a:r>
            <a:r>
              <a:rPr lang="en-US" sz="2000" dirty="0" smtClean="0">
                <a:solidFill>
                  <a:srgbClr val="002060"/>
                </a:solidFill>
              </a:rPr>
              <a:t>Assessment criteria:  </a:t>
            </a:r>
          </a:p>
          <a:p>
            <a:pPr marL="0" indent="0" algn="l" rtl="0"/>
            <a:r>
              <a:rPr lang="en-US" sz="2000" dirty="0" smtClean="0"/>
              <a:t>Application, initiate health enhancing behaviors, apply concepts and skills appropriate </a:t>
            </a:r>
          </a:p>
          <a:p>
            <a:pPr marL="0" indent="0" algn="l" rtl="0"/>
            <a:r>
              <a:rPr lang="en-US" sz="2000" dirty="0" smtClean="0"/>
              <a:t>self-monitoring and reflection</a:t>
            </a:r>
          </a:p>
          <a:p>
            <a:pPr marL="0" indent="0" algn="l">
              <a:buNone/>
            </a:pPr>
            <a:endParaRPr lang="ar-SA" dirty="0"/>
          </a:p>
        </p:txBody>
      </p:sp>
    </p:spTree>
    <p:extLst>
      <p:ext uri="{BB962C8B-B14F-4D97-AF65-F5344CB8AC3E}">
        <p14:creationId xmlns="" xmlns:p14="http://schemas.microsoft.com/office/powerpoint/2010/main" val="35039165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0"/>
            <a:ext cx="8229600" cy="1000108"/>
          </a:xfrm>
        </p:spPr>
        <p:txBody>
          <a:bodyPr>
            <a:normAutofit/>
          </a:bodyPr>
          <a:lstStyle/>
          <a:p>
            <a:pPr algn="ctr"/>
            <a:r>
              <a:rPr lang="en-US" sz="3200" b="1" dirty="0" smtClean="0">
                <a:solidFill>
                  <a:srgbClr val="7030A0"/>
                </a:solidFill>
              </a:rPr>
              <a:t>Grades k-2</a:t>
            </a:r>
            <a:endParaRPr lang="ar-SA" sz="3200" b="1" dirty="0">
              <a:solidFill>
                <a:srgbClr val="7030A0"/>
              </a:solidFill>
            </a:endParaRPr>
          </a:p>
        </p:txBody>
      </p:sp>
      <p:sp>
        <p:nvSpPr>
          <p:cNvPr id="3" name="عنصر نائب للمحتوى 2"/>
          <p:cNvSpPr>
            <a:spLocks noGrp="1"/>
          </p:cNvSpPr>
          <p:nvPr>
            <p:ph idx="1"/>
          </p:nvPr>
        </p:nvSpPr>
        <p:spPr>
          <a:xfrm>
            <a:off x="1071538" y="928670"/>
            <a:ext cx="7786742" cy="5715040"/>
          </a:xfrm>
        </p:spPr>
        <p:txBody>
          <a:bodyPr>
            <a:normAutofit fontScale="92500" lnSpcReduction="10000"/>
          </a:bodyPr>
          <a:lstStyle/>
          <a:p>
            <a:pPr algn="l">
              <a:buNone/>
            </a:pPr>
            <a:r>
              <a:rPr lang="en-US" b="1" dirty="0" smtClean="0">
                <a:solidFill>
                  <a:srgbClr val="FF0000"/>
                </a:solidFill>
                <a:latin typeface="Calibri" pitchFamily="34" charset="0"/>
                <a:cs typeface="Calibri" pitchFamily="34" charset="0"/>
              </a:rPr>
              <a:t>Keeping active in all kinds of weather</a:t>
            </a:r>
          </a:p>
          <a:p>
            <a:pPr algn="l">
              <a:buNone/>
            </a:pPr>
            <a:r>
              <a:rPr lang="en-US" sz="2400" dirty="0" smtClean="0">
                <a:latin typeface="Calibri" pitchFamily="34" charset="0"/>
                <a:cs typeface="Calibri" pitchFamily="34" charset="0"/>
              </a:rPr>
              <a:t>discuss how different kinds of weather often determine the types of activity we like to participate in.  Brainstorm with students some activities that can be done in all kinds of weather. Teachers should focus on weather that is typical in their region.</a:t>
            </a:r>
          </a:p>
          <a:p>
            <a:pPr algn="l">
              <a:buNone/>
            </a:pPr>
            <a:r>
              <a:rPr lang="en-US" sz="2400" b="1" dirty="0" smtClean="0">
                <a:solidFill>
                  <a:srgbClr val="002060"/>
                </a:solidFill>
                <a:latin typeface="Calibri" pitchFamily="34" charset="0"/>
                <a:cs typeface="Calibri" pitchFamily="34" charset="0"/>
              </a:rPr>
              <a:t>Assessment</a:t>
            </a:r>
            <a:r>
              <a:rPr lang="en-US" sz="2400" dirty="0" smtClean="0">
                <a:latin typeface="Calibri" pitchFamily="34" charset="0"/>
                <a:cs typeface="Calibri" pitchFamily="34" charset="0"/>
              </a:rPr>
              <a:t>:</a:t>
            </a:r>
          </a:p>
          <a:p>
            <a:pPr algn="l" rtl="0"/>
            <a:r>
              <a:rPr lang="en-US" sz="2400" dirty="0" smtClean="0">
                <a:solidFill>
                  <a:srgbClr val="C00000"/>
                </a:solidFill>
                <a:latin typeface="Calibri" pitchFamily="34" charset="0"/>
                <a:cs typeface="Calibri" pitchFamily="34" charset="0"/>
              </a:rPr>
              <a:t>For an assessment task</a:t>
            </a:r>
            <a:r>
              <a:rPr lang="en-US" sz="2400" dirty="0" smtClean="0">
                <a:latin typeface="Calibri" pitchFamily="34" charset="0"/>
                <a:cs typeface="Calibri" pitchFamily="34" charset="0"/>
              </a:rPr>
              <a:t>,  have students fold a paper into four equal parts. In each section of the paper students should select a different weather condition and draw a picture of a way they could safely be physically active in that weather condition.</a:t>
            </a:r>
          </a:p>
          <a:p>
            <a:pPr algn="l" rtl="0"/>
            <a:r>
              <a:rPr lang="en-US" sz="2400" dirty="0" smtClean="0">
                <a:solidFill>
                  <a:srgbClr val="C00000"/>
                </a:solidFill>
                <a:latin typeface="Calibri" pitchFamily="34" charset="0"/>
                <a:cs typeface="Calibri" pitchFamily="34" charset="0"/>
              </a:rPr>
              <a:t>assessment criteria</a:t>
            </a:r>
            <a:r>
              <a:rPr lang="en-US" sz="2400" dirty="0" smtClean="0">
                <a:latin typeface="Calibri" pitchFamily="34" charset="0"/>
                <a:cs typeface="Calibri" pitchFamily="34" charset="0"/>
              </a:rPr>
              <a:t>, students should identify four different weather conditions and appropriate physical activities for each condition. </a:t>
            </a:r>
          </a:p>
          <a:p>
            <a:pPr algn="ctr">
              <a:buNone/>
            </a:pPr>
            <a:endParaRPr lang="en-US" sz="2000" dirty="0" smtClean="0">
              <a:latin typeface="Calibri" pitchFamily="34" charset="0"/>
              <a:cs typeface="Calibri" pitchFamily="34" charset="0"/>
            </a:endParaRPr>
          </a:p>
          <a:p>
            <a:pPr algn="ctr">
              <a:buNone/>
            </a:pPr>
            <a:r>
              <a:rPr lang="en-US" sz="2000" dirty="0" smtClean="0">
                <a:latin typeface="Calibri" pitchFamily="34" charset="0"/>
                <a:cs typeface="Calibri" pitchFamily="34" charset="0"/>
              </a:rPr>
              <a:t>(Construct Perceived behavioral control) </a:t>
            </a:r>
            <a:endParaRPr lang="ar-SA" sz="2000" dirty="0">
              <a:latin typeface="Calibri"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0"/>
            <a:ext cx="8229600" cy="857232"/>
          </a:xfrm>
        </p:spPr>
        <p:txBody>
          <a:bodyPr>
            <a:normAutofit/>
          </a:bodyPr>
          <a:lstStyle/>
          <a:p>
            <a:pPr algn="ctr"/>
            <a:r>
              <a:rPr lang="en-US" sz="3200" b="1" dirty="0" smtClean="0">
                <a:solidFill>
                  <a:srgbClr val="7030A0"/>
                </a:solidFill>
              </a:rPr>
              <a:t>Grades 3-5</a:t>
            </a:r>
            <a:endParaRPr lang="ar-SA" sz="3200" b="1" dirty="0">
              <a:solidFill>
                <a:srgbClr val="7030A0"/>
              </a:solidFill>
            </a:endParaRPr>
          </a:p>
        </p:txBody>
      </p:sp>
      <p:sp>
        <p:nvSpPr>
          <p:cNvPr id="3" name="عنصر نائب للمحتوى 2"/>
          <p:cNvSpPr>
            <a:spLocks noGrp="1"/>
          </p:cNvSpPr>
          <p:nvPr>
            <p:ph idx="1"/>
          </p:nvPr>
        </p:nvSpPr>
        <p:spPr>
          <a:xfrm>
            <a:off x="1000100" y="1071546"/>
            <a:ext cx="7786742" cy="5429288"/>
          </a:xfrm>
        </p:spPr>
        <p:txBody>
          <a:bodyPr>
            <a:normAutofit fontScale="85000" lnSpcReduction="20000"/>
          </a:bodyPr>
          <a:lstStyle/>
          <a:p>
            <a:pPr algn="l">
              <a:buNone/>
            </a:pPr>
            <a:r>
              <a:rPr lang="en-US" sz="2800" b="1" dirty="0" smtClean="0">
                <a:solidFill>
                  <a:srgbClr val="FF0000"/>
                </a:solidFill>
                <a:latin typeface="Calibri" pitchFamily="34" charset="0"/>
                <a:cs typeface="Calibri" pitchFamily="34" charset="0"/>
              </a:rPr>
              <a:t>Safe physical activity in all kinds of weather</a:t>
            </a:r>
          </a:p>
          <a:p>
            <a:pPr algn="l">
              <a:buNone/>
            </a:pPr>
            <a:r>
              <a:rPr lang="en-US" sz="2400" dirty="0" smtClean="0">
                <a:latin typeface="Calibri" pitchFamily="34" charset="0"/>
                <a:cs typeface="Calibri" pitchFamily="34" charset="0"/>
              </a:rPr>
              <a:t>Depending on the local climate,  students can investigate safe practices for physical activity in various kinds of weather. </a:t>
            </a:r>
          </a:p>
          <a:p>
            <a:pPr algn="l">
              <a:buNone/>
            </a:pPr>
            <a:r>
              <a:rPr lang="en-US" sz="2400" dirty="0" smtClean="0">
                <a:latin typeface="Calibri" pitchFamily="34" charset="0"/>
                <a:cs typeface="Calibri" pitchFamily="34" charset="0"/>
              </a:rPr>
              <a:t>Cold weather and rain (frostbite and hypothermia) hot weather (heatstroke and sunburn). Students should learn about prevention,  proper clothing,  hydration,  signs and symptoms,  and how to get help.</a:t>
            </a:r>
          </a:p>
          <a:p>
            <a:pPr algn="l">
              <a:buNone/>
            </a:pPr>
            <a:endParaRPr lang="en-US" sz="2400" dirty="0" smtClean="0">
              <a:latin typeface="Calibri" pitchFamily="34" charset="0"/>
              <a:cs typeface="Calibri" pitchFamily="34" charset="0"/>
            </a:endParaRPr>
          </a:p>
          <a:p>
            <a:pPr algn="l">
              <a:buNone/>
            </a:pPr>
            <a:r>
              <a:rPr lang="en-US" sz="2800" b="1" dirty="0" smtClean="0">
                <a:solidFill>
                  <a:srgbClr val="002060"/>
                </a:solidFill>
                <a:latin typeface="Calibri" pitchFamily="34" charset="0"/>
                <a:cs typeface="Calibri" pitchFamily="34" charset="0"/>
              </a:rPr>
              <a:t>Assessment:</a:t>
            </a:r>
          </a:p>
          <a:p>
            <a:pPr algn="l" rtl="0"/>
            <a:r>
              <a:rPr lang="en-US" sz="2600" dirty="0" smtClean="0">
                <a:solidFill>
                  <a:srgbClr val="C00000"/>
                </a:solidFill>
                <a:latin typeface="Calibri" pitchFamily="34" charset="0"/>
                <a:cs typeface="Calibri" pitchFamily="34" charset="0"/>
              </a:rPr>
              <a:t>Assessment task</a:t>
            </a:r>
            <a:r>
              <a:rPr lang="en-US" sz="2600" dirty="0" smtClean="0">
                <a:latin typeface="Calibri" pitchFamily="34" charset="0"/>
                <a:cs typeface="Calibri" pitchFamily="34" charset="0"/>
              </a:rPr>
              <a:t>, students can demonstrate safety procedures for physical activity in different kinds of weather conditions.</a:t>
            </a:r>
          </a:p>
          <a:p>
            <a:pPr algn="l" rtl="0"/>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students should correctly explain and demonstrate the steps involved in their safety procedures. </a:t>
            </a:r>
          </a:p>
          <a:p>
            <a:pPr algn="ctr">
              <a:buNone/>
            </a:pPr>
            <a:endParaRPr lang="en-US" sz="2600" dirty="0" smtClean="0">
              <a:latin typeface="Calibri" pitchFamily="34" charset="0"/>
              <a:cs typeface="Calibri" pitchFamily="34" charset="0"/>
            </a:endParaRPr>
          </a:p>
          <a:p>
            <a:pPr algn="ctr">
              <a:buNone/>
            </a:pPr>
            <a:r>
              <a:rPr lang="en-US" sz="2600" dirty="0" smtClean="0">
                <a:latin typeface="Calibri" pitchFamily="34" charset="0"/>
                <a:cs typeface="Calibri" pitchFamily="34" charset="0"/>
              </a:rPr>
              <a:t>Construct: Altitudes toward behavior </a:t>
            </a:r>
            <a:endParaRPr lang="ar-SA" sz="2600" dirty="0">
              <a:latin typeface="Calibri"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0"/>
            <a:ext cx="8229600" cy="1143000"/>
          </a:xfrm>
        </p:spPr>
        <p:txBody>
          <a:bodyPr>
            <a:normAutofit/>
          </a:bodyPr>
          <a:lstStyle/>
          <a:p>
            <a:pPr algn="ctr"/>
            <a:r>
              <a:rPr lang="en-US" sz="3200" dirty="0" smtClean="0">
                <a:solidFill>
                  <a:srgbClr val="7030A0"/>
                </a:solidFill>
              </a:rPr>
              <a:t>Grades 6-8</a:t>
            </a:r>
            <a:endParaRPr lang="ar-SA" sz="3200" dirty="0">
              <a:solidFill>
                <a:srgbClr val="7030A0"/>
              </a:solidFill>
            </a:endParaRPr>
          </a:p>
        </p:txBody>
      </p:sp>
      <p:sp>
        <p:nvSpPr>
          <p:cNvPr id="3" name="عنصر نائب للمحتوى 2"/>
          <p:cNvSpPr>
            <a:spLocks noGrp="1"/>
          </p:cNvSpPr>
          <p:nvPr>
            <p:ph idx="1"/>
          </p:nvPr>
        </p:nvSpPr>
        <p:spPr>
          <a:xfrm>
            <a:off x="1142976" y="1214398"/>
            <a:ext cx="7572428" cy="5643602"/>
          </a:xfrm>
        </p:spPr>
        <p:txBody>
          <a:bodyPr>
            <a:normAutofit fontScale="85000" lnSpcReduction="20000"/>
          </a:bodyPr>
          <a:lstStyle/>
          <a:p>
            <a:pPr algn="l">
              <a:buNone/>
            </a:pPr>
            <a:r>
              <a:rPr lang="en-US" b="1" dirty="0" smtClean="0">
                <a:solidFill>
                  <a:srgbClr val="FF0000"/>
                </a:solidFill>
                <a:latin typeface="Calibri" pitchFamily="34" charset="0"/>
                <a:cs typeface="Calibri" pitchFamily="34" charset="0"/>
              </a:rPr>
              <a:t>Fun Songs to Keep You Moving!</a:t>
            </a:r>
          </a:p>
          <a:p>
            <a:pPr algn="l">
              <a:buNone/>
            </a:pPr>
            <a:r>
              <a:rPr lang="en-US" sz="2400" dirty="0" smtClean="0">
                <a:latin typeface="Calibri" pitchFamily="34" charset="0"/>
                <a:cs typeface="Calibri" pitchFamily="34" charset="0"/>
              </a:rPr>
              <a:t>Many performing groups and sports teams have a signature song they play as their warm-up or when they want to get pumped up for a performance. In pairs, students will determine a 30-60 second segment of the song to play and then develop 2-3 different dance moves to go along with the song that all their classmates could do. All pairs can take turns presenting their music everyday in order to energize the class.</a:t>
            </a:r>
          </a:p>
          <a:p>
            <a:pPr algn="l">
              <a:buNone/>
            </a:pPr>
            <a:endParaRPr lang="en-US" sz="2000" dirty="0" smtClean="0">
              <a:latin typeface="Calibri" pitchFamily="34" charset="0"/>
              <a:cs typeface="Calibri" pitchFamily="34" charset="0"/>
            </a:endParaRPr>
          </a:p>
          <a:p>
            <a:pPr algn="l">
              <a:buNone/>
            </a:pPr>
            <a:r>
              <a:rPr lang="en-US" sz="2600" b="1" dirty="0" smtClean="0">
                <a:solidFill>
                  <a:srgbClr val="002060"/>
                </a:solidFill>
                <a:latin typeface="Calibri" pitchFamily="34" charset="0"/>
                <a:cs typeface="Calibri" pitchFamily="34" charset="0"/>
              </a:rPr>
              <a:t>Assessment</a:t>
            </a:r>
          </a:p>
          <a:p>
            <a:pPr algn="l" rtl="0"/>
            <a:r>
              <a:rPr lang="en-US" sz="2600" dirty="0" smtClean="0">
                <a:solidFill>
                  <a:srgbClr val="C00000"/>
                </a:solidFill>
                <a:latin typeface="Calibri" pitchFamily="34" charset="0"/>
                <a:cs typeface="Calibri" pitchFamily="34" charset="0"/>
              </a:rPr>
              <a:t>Task assessment</a:t>
            </a:r>
            <a:r>
              <a:rPr lang="en-US" sz="2600" dirty="0" smtClean="0">
                <a:latin typeface="Calibri" pitchFamily="34" charset="0"/>
                <a:cs typeface="Calibri" pitchFamily="34" charset="0"/>
              </a:rPr>
              <a:t>: using the presentation of the 30-60 seconds song selection, writing short reflection on the song and activities they selected to know if the class had been energized.</a:t>
            </a:r>
          </a:p>
          <a:p>
            <a:pPr algn="l" rtl="0"/>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ability to motivate peers to do physical activity, as well as the impact on success of the implementation of their song selection.</a:t>
            </a:r>
          </a:p>
          <a:p>
            <a:pPr algn="ctr">
              <a:buNone/>
            </a:pPr>
            <a:r>
              <a:rPr lang="en-US" sz="2000" dirty="0" smtClean="0">
                <a:latin typeface="Calibri" pitchFamily="34" charset="0"/>
                <a:cs typeface="Calibri" pitchFamily="34" charset="0"/>
              </a:rPr>
              <a:t>Construct: perceived behavioral control </a:t>
            </a:r>
          </a:p>
          <a:p>
            <a:pPr algn="l">
              <a:buNone/>
            </a:pPr>
            <a:r>
              <a:rPr lang="en-US" sz="2000" dirty="0" smtClean="0">
                <a:latin typeface="Calibri" pitchFamily="34" charset="0"/>
                <a:cs typeface="Calibri" pitchFamily="34" charset="0"/>
              </a:rPr>
              <a:t>          </a:t>
            </a:r>
            <a:endParaRPr lang="ar-SA" sz="2000" dirty="0">
              <a:latin typeface="Calibri"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p:txBody>
          <a:bodyPr>
            <a:normAutofit/>
          </a:bodyPr>
          <a:lstStyle/>
          <a:p>
            <a:pPr marL="0" indent="0" algn="l" rtl="0">
              <a:buNone/>
            </a:pPr>
            <a:r>
              <a:rPr lang="en-US" b="1" dirty="0">
                <a:solidFill>
                  <a:srgbClr val="FF0000"/>
                </a:solidFill>
              </a:rPr>
              <a:t>NHES </a:t>
            </a:r>
            <a:r>
              <a:rPr lang="en-US" b="1" dirty="0" smtClean="0">
                <a:solidFill>
                  <a:srgbClr val="FF0000"/>
                </a:solidFill>
              </a:rPr>
              <a:t>8| advocacy</a:t>
            </a:r>
            <a:endParaRPr lang="en-US" dirty="0">
              <a:solidFill>
                <a:srgbClr val="FF0000"/>
              </a:solidFill>
            </a:endParaRPr>
          </a:p>
          <a:p>
            <a:pPr marL="0" indent="0" algn="l" rtl="0">
              <a:buNone/>
            </a:pPr>
            <a:r>
              <a:rPr lang="en-US" dirty="0"/>
              <a:t>Students will demonstrate the ability </a:t>
            </a:r>
            <a:r>
              <a:rPr lang="en-US" dirty="0" smtClean="0"/>
              <a:t>to advocacy for personal, family, and community health</a:t>
            </a:r>
            <a:endParaRPr lang="en-US" dirty="0"/>
          </a:p>
          <a:p>
            <a:pPr marL="0" indent="0" algn="l">
              <a:buNone/>
            </a:pPr>
            <a:endParaRPr lang="en-US" dirty="0" smtClean="0"/>
          </a:p>
          <a:p>
            <a:pPr marL="0" indent="0" algn="l">
              <a:buNone/>
            </a:pPr>
            <a:r>
              <a:rPr lang="en-US" sz="2200" dirty="0" smtClean="0"/>
              <a:t>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985870" y="71414"/>
            <a:ext cx="8229600" cy="785834"/>
          </a:xfrm>
        </p:spPr>
        <p:txBody>
          <a:bodyPr>
            <a:normAutofit fontScale="90000"/>
          </a:bodyPr>
          <a:lstStyle/>
          <a:p>
            <a:r>
              <a:rPr lang="en-US" dirty="0"/>
              <a:t> </a:t>
            </a:r>
            <a:br>
              <a:rPr lang="en-US" dirty="0"/>
            </a:br>
            <a:r>
              <a:rPr lang="en-US" dirty="0" smtClean="0"/>
              <a:t> </a:t>
            </a:r>
            <a:r>
              <a:rPr lang="en-US" b="1" dirty="0" smtClean="0">
                <a:solidFill>
                  <a:srgbClr val="7030A0"/>
                </a:solidFill>
              </a:rPr>
              <a:t>some </a:t>
            </a:r>
            <a:r>
              <a:rPr lang="en-US" sz="4000" b="1" dirty="0" smtClean="0">
                <a:solidFill>
                  <a:srgbClr val="7030A0"/>
                </a:solidFill>
              </a:rPr>
              <a:t>related statistics: Obesity</a:t>
            </a:r>
            <a:endParaRPr lang="ar-SA" sz="4000" b="1" dirty="0">
              <a:solidFill>
                <a:srgbClr val="7030A0"/>
              </a:solidFill>
            </a:endParaRPr>
          </a:p>
        </p:txBody>
      </p:sp>
      <p:sp>
        <p:nvSpPr>
          <p:cNvPr id="3" name="عنصر نائب للمحتوى 2"/>
          <p:cNvSpPr>
            <a:spLocks noGrp="1"/>
          </p:cNvSpPr>
          <p:nvPr>
            <p:ph idx="1"/>
          </p:nvPr>
        </p:nvSpPr>
        <p:spPr>
          <a:xfrm>
            <a:off x="785786" y="926559"/>
            <a:ext cx="8572528" cy="6143668"/>
          </a:xfrm>
        </p:spPr>
        <p:txBody>
          <a:bodyPr>
            <a:normAutofit fontScale="40000" lnSpcReduction="20000"/>
          </a:bodyPr>
          <a:lstStyle/>
          <a:p>
            <a:pPr algn="l">
              <a:buNone/>
            </a:pPr>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en-US" sz="4400" dirty="0" smtClean="0">
              <a:latin typeface="Calibri" pitchFamily="34" charset="0"/>
              <a:cs typeface="Calibri" pitchFamily="34" charset="0"/>
            </a:endParaRPr>
          </a:p>
          <a:p>
            <a:pPr algn="l">
              <a:buNone/>
            </a:pPr>
            <a:r>
              <a:rPr lang="en-US" sz="4400" dirty="0" smtClean="0">
                <a:latin typeface="Calibri" pitchFamily="34" charset="0"/>
                <a:cs typeface="Calibri" pitchFamily="34" charset="0"/>
              </a:rPr>
              <a:t>Children treated for obesity are about three times more expensive for medical care providers than the average child.</a:t>
            </a:r>
          </a:p>
          <a:p>
            <a:pPr algn="l">
              <a:buNone/>
            </a:pPr>
            <a:r>
              <a:rPr lang="en-US" sz="4400" dirty="0" smtClean="0">
                <a:latin typeface="Calibri" pitchFamily="34" charset="0"/>
                <a:cs typeface="Calibri" pitchFamily="34" charset="0"/>
              </a:rPr>
              <a:t>  </a:t>
            </a:r>
          </a:p>
          <a:p>
            <a:pPr algn="l">
              <a:buNone/>
            </a:pPr>
            <a:r>
              <a:rPr lang="en-US" sz="4400" dirty="0" smtClean="0">
                <a:latin typeface="Calibri" pitchFamily="34" charset="0"/>
                <a:cs typeface="Calibri" pitchFamily="34" charset="0"/>
              </a:rPr>
              <a:t>Children diagnosed with obesity are two to three times more likely to be hospitalized than other children</a:t>
            </a:r>
          </a:p>
          <a:p>
            <a:pPr algn="l">
              <a:buNone/>
            </a:pPr>
            <a:r>
              <a:rPr lang="en-US" sz="4400" dirty="0" smtClean="0">
                <a:latin typeface="Calibri" pitchFamily="34" charset="0"/>
                <a:cs typeface="Calibri" pitchFamily="34" charset="0"/>
              </a:rPr>
              <a:t> </a:t>
            </a:r>
          </a:p>
          <a:p>
            <a:pPr algn="l">
              <a:buNone/>
            </a:pPr>
            <a:r>
              <a:rPr lang="en-US" sz="4400" dirty="0" smtClean="0">
                <a:latin typeface="Calibri" pitchFamily="34" charset="0"/>
                <a:cs typeface="Calibri" pitchFamily="34" charset="0"/>
              </a:rPr>
              <a:t>Children treated for obesity are far more likely than their non obese counterparts to be diagnosed with mental health disorder or a bone or joint problem</a:t>
            </a:r>
          </a:p>
          <a:p>
            <a:pPr algn="l">
              <a:buNone/>
            </a:pPr>
            <a:endParaRPr lang="en-US" sz="4400" dirty="0" smtClean="0">
              <a:latin typeface="Calibri" pitchFamily="34" charset="0"/>
              <a:cs typeface="Calibri" pitchFamily="34" charset="0"/>
            </a:endParaRPr>
          </a:p>
          <a:p>
            <a:pPr algn="l">
              <a:buNone/>
            </a:pPr>
            <a:r>
              <a:rPr lang="en-US" sz="4400" dirty="0" smtClean="0">
                <a:latin typeface="Calibri" pitchFamily="34" charset="0"/>
                <a:cs typeface="Calibri" pitchFamily="34" charset="0"/>
              </a:rPr>
              <a:t>Children covered by Medicaid are nearly six times more likely to be treated for a diagnosis of obesity, more likely to visit the doctor and more likely to enter the hospital than comparable children with private insurance.</a:t>
            </a:r>
          </a:p>
          <a:p>
            <a:pPr algn="l">
              <a:buNone/>
            </a:pPr>
            <a:r>
              <a:rPr lang="en-US" sz="4400" dirty="0" smtClean="0">
                <a:latin typeface="Calibri" pitchFamily="34" charset="0"/>
                <a:cs typeface="Calibri" pitchFamily="34" charset="0"/>
              </a:rPr>
              <a:t> </a:t>
            </a:r>
          </a:p>
          <a:p>
            <a:pPr algn="l">
              <a:buNone/>
            </a:pPr>
            <a:r>
              <a:rPr lang="en-US" sz="4400" dirty="0" smtClean="0">
                <a:latin typeface="Calibri" pitchFamily="34" charset="0"/>
                <a:cs typeface="Calibri" pitchFamily="34" charset="0"/>
              </a:rPr>
              <a:t>However,  the national cost of childhood obesity is estimated  at about 11$ billion for children with private insurance but only 3$ billion for those with Medicaid. </a:t>
            </a:r>
          </a:p>
          <a:p>
            <a:pPr algn="l">
              <a:buNone/>
            </a:pPr>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ar-SA" dirty="0">
              <a:latin typeface="Calibri"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142900"/>
            <a:ext cx="8229600" cy="1143000"/>
          </a:xfrm>
        </p:spPr>
        <p:txBody>
          <a:bodyPr>
            <a:normAutofit/>
          </a:bodyPr>
          <a:lstStyle/>
          <a:p>
            <a:pPr algn="ctr"/>
            <a:r>
              <a:rPr lang="en-US" sz="3200" b="1" dirty="0" smtClean="0">
                <a:solidFill>
                  <a:srgbClr val="7030A0"/>
                </a:solidFill>
              </a:rPr>
              <a:t>Grades k-2 </a:t>
            </a:r>
            <a:endParaRPr lang="ar-SA" sz="3200" b="1" dirty="0">
              <a:solidFill>
                <a:srgbClr val="7030A0"/>
              </a:solidFill>
            </a:endParaRPr>
          </a:p>
        </p:txBody>
      </p:sp>
      <p:sp>
        <p:nvSpPr>
          <p:cNvPr id="3" name="عنصر نائب للمحتوى 2"/>
          <p:cNvSpPr>
            <a:spLocks noGrp="1"/>
          </p:cNvSpPr>
          <p:nvPr>
            <p:ph idx="1"/>
          </p:nvPr>
        </p:nvSpPr>
        <p:spPr>
          <a:xfrm>
            <a:off x="1214414" y="642918"/>
            <a:ext cx="7643866" cy="6858048"/>
          </a:xfrm>
        </p:spPr>
        <p:txBody>
          <a:bodyPr>
            <a:normAutofit fontScale="62500" lnSpcReduction="20000"/>
          </a:bodyPr>
          <a:lstStyle/>
          <a:p>
            <a:pPr algn="ctr">
              <a:buNone/>
            </a:pPr>
            <a:r>
              <a:rPr lang="en-US" sz="4500" b="1" dirty="0" smtClean="0">
                <a:solidFill>
                  <a:srgbClr val="FF0000"/>
                </a:solidFill>
                <a:latin typeface="Calibri" pitchFamily="34" charset="0"/>
                <a:cs typeface="Calibri" pitchFamily="34" charset="0"/>
              </a:rPr>
              <a:t>Physical activity in many cultures: games and sport around the world</a:t>
            </a:r>
          </a:p>
          <a:p>
            <a:pPr algn="l">
              <a:buNone/>
            </a:pPr>
            <a:endParaRPr lang="en-US" sz="3800" dirty="0" smtClean="0">
              <a:latin typeface="Calibri" pitchFamily="34" charset="0"/>
              <a:cs typeface="Calibri" pitchFamily="34" charset="0"/>
            </a:endParaRPr>
          </a:p>
          <a:p>
            <a:pPr algn="l">
              <a:buNone/>
            </a:pPr>
            <a:r>
              <a:rPr lang="en-US" sz="3800" dirty="0" smtClean="0">
                <a:latin typeface="Calibri" pitchFamily="34" charset="0"/>
                <a:cs typeface="Calibri" pitchFamily="34" charset="0"/>
              </a:rPr>
              <a:t>Students can investigate the kinds of games and sport that children play in other countries and other cultures. Learning about other cultures can help children expand their horizons,  correct misperceptions,  and become more educated world citizens.</a:t>
            </a:r>
          </a:p>
          <a:p>
            <a:pPr algn="l">
              <a:buNone/>
            </a:pPr>
            <a:endParaRPr lang="en-US" sz="2000" dirty="0" smtClean="0">
              <a:latin typeface="Calibri" pitchFamily="34" charset="0"/>
              <a:cs typeface="Calibri" pitchFamily="34" charset="0"/>
            </a:endParaRPr>
          </a:p>
          <a:p>
            <a:pPr algn="l">
              <a:buNone/>
            </a:pPr>
            <a:r>
              <a:rPr lang="en-US" sz="3800" b="1" dirty="0" smtClean="0">
                <a:solidFill>
                  <a:srgbClr val="002060"/>
                </a:solidFill>
                <a:latin typeface="Calibri" pitchFamily="34" charset="0"/>
                <a:cs typeface="Calibri" pitchFamily="34" charset="0"/>
              </a:rPr>
              <a:t>Assessment:</a:t>
            </a:r>
            <a:r>
              <a:rPr lang="en-US" sz="3800" dirty="0" smtClean="0">
                <a:latin typeface="Calibri" pitchFamily="34" charset="0"/>
                <a:cs typeface="Calibri" pitchFamily="34" charset="0"/>
              </a:rPr>
              <a:t> </a:t>
            </a:r>
          </a:p>
          <a:p>
            <a:pPr algn="l" rtl="0"/>
            <a:r>
              <a:rPr lang="en-US" sz="3800" dirty="0" smtClean="0">
                <a:solidFill>
                  <a:srgbClr val="C00000"/>
                </a:solidFill>
                <a:latin typeface="Calibri" pitchFamily="34" charset="0"/>
                <a:cs typeface="Calibri" pitchFamily="34" charset="0"/>
              </a:rPr>
              <a:t>Assessment task</a:t>
            </a:r>
            <a:r>
              <a:rPr lang="en-US" sz="3800" dirty="0" smtClean="0">
                <a:latin typeface="Calibri" pitchFamily="34" charset="0"/>
                <a:cs typeface="Calibri" pitchFamily="34" charset="0"/>
              </a:rPr>
              <a:t>,  students can learn and teach a new type of physical activity to classmates.</a:t>
            </a:r>
          </a:p>
          <a:p>
            <a:pPr algn="l" rtl="0"/>
            <a:r>
              <a:rPr lang="en-US" sz="3800" dirty="0" smtClean="0">
                <a:solidFill>
                  <a:srgbClr val="C00000"/>
                </a:solidFill>
                <a:latin typeface="Calibri" pitchFamily="34" charset="0"/>
                <a:cs typeface="Calibri" pitchFamily="34" charset="0"/>
              </a:rPr>
              <a:t>Assessment criteria</a:t>
            </a:r>
            <a:r>
              <a:rPr lang="en-US" sz="3800" dirty="0" smtClean="0">
                <a:latin typeface="Calibri" pitchFamily="34" charset="0"/>
                <a:cs typeface="Calibri" pitchFamily="34" charset="0"/>
              </a:rPr>
              <a:t>, students should express a clear health-enhancing position for learning about physical activity from cultures around the world. </a:t>
            </a:r>
          </a:p>
          <a:p>
            <a:pPr algn="l">
              <a:buNone/>
            </a:pPr>
            <a:endParaRPr lang="en-US" sz="3400" dirty="0" smtClean="0">
              <a:latin typeface="Calibri" pitchFamily="34" charset="0"/>
              <a:cs typeface="Calibri" pitchFamily="34" charset="0"/>
            </a:endParaRPr>
          </a:p>
          <a:p>
            <a:pPr algn="ctr">
              <a:buNone/>
            </a:pPr>
            <a:endParaRPr lang="en-US" sz="3400" dirty="0" smtClean="0">
              <a:latin typeface="Calibri" pitchFamily="34" charset="0"/>
              <a:cs typeface="Calibri" pitchFamily="34" charset="0"/>
            </a:endParaRPr>
          </a:p>
          <a:p>
            <a:pPr algn="ctr">
              <a:buNone/>
            </a:pPr>
            <a:r>
              <a:rPr lang="en-US" sz="3400" dirty="0" smtClean="0">
                <a:latin typeface="Calibri" pitchFamily="34" charset="0"/>
                <a:cs typeface="Calibri" pitchFamily="34" charset="0"/>
              </a:rPr>
              <a:t>Construct: intention to act in healthy ways, subjective norms.</a:t>
            </a:r>
            <a:br>
              <a:rPr lang="en-US" sz="3400" dirty="0" smtClean="0">
                <a:latin typeface="Calibri" pitchFamily="34" charset="0"/>
                <a:cs typeface="Calibri" pitchFamily="34" charset="0"/>
              </a:rPr>
            </a:br>
            <a:endParaRPr lang="en-US" sz="3400" dirty="0" smtClean="0">
              <a:latin typeface="Calibri" pitchFamily="34" charset="0"/>
              <a:cs typeface="Calibri" pitchFamily="34" charset="0"/>
            </a:endParaRPr>
          </a:p>
          <a:p>
            <a:pPr algn="l">
              <a:buNone/>
            </a:pPr>
            <a:r>
              <a:rPr lang="en-US" sz="2000" dirty="0" smtClean="0">
                <a:latin typeface="Calibri" pitchFamily="34" charset="0"/>
                <a:cs typeface="Calibri" pitchFamily="34" charset="0"/>
              </a:rPr>
              <a:t> </a:t>
            </a:r>
            <a:endParaRPr lang="ar-SA" sz="2000" dirty="0">
              <a:latin typeface="Calibri"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642910" y="0"/>
            <a:ext cx="8229600" cy="1143000"/>
          </a:xfrm>
        </p:spPr>
        <p:txBody>
          <a:bodyPr>
            <a:normAutofit/>
          </a:bodyPr>
          <a:lstStyle/>
          <a:p>
            <a:pPr algn="ctr"/>
            <a:r>
              <a:rPr lang="en-US" sz="3200" b="1" dirty="0" smtClean="0">
                <a:solidFill>
                  <a:srgbClr val="7030A0"/>
                </a:solidFill>
              </a:rPr>
              <a:t>Grades 3-5 </a:t>
            </a:r>
            <a:endParaRPr lang="ar-SA" sz="3200" b="1" dirty="0">
              <a:solidFill>
                <a:srgbClr val="7030A0"/>
              </a:solidFill>
            </a:endParaRPr>
          </a:p>
        </p:txBody>
      </p:sp>
      <p:sp>
        <p:nvSpPr>
          <p:cNvPr id="3" name="عنصر نائب للمحتوى 2"/>
          <p:cNvSpPr>
            <a:spLocks noGrp="1"/>
          </p:cNvSpPr>
          <p:nvPr>
            <p:ph idx="1"/>
          </p:nvPr>
        </p:nvSpPr>
        <p:spPr>
          <a:xfrm>
            <a:off x="1071538" y="1142984"/>
            <a:ext cx="8072462" cy="5929354"/>
          </a:xfrm>
        </p:spPr>
        <p:txBody>
          <a:bodyPr>
            <a:normAutofit fontScale="92500" lnSpcReduction="10000"/>
          </a:bodyPr>
          <a:lstStyle/>
          <a:p>
            <a:pPr algn="l">
              <a:buNone/>
            </a:pPr>
            <a:r>
              <a:rPr lang="en-US" b="1" dirty="0" smtClean="0">
                <a:solidFill>
                  <a:srgbClr val="FF0000"/>
                </a:solidFill>
                <a:latin typeface="Calibri" pitchFamily="34" charset="0"/>
                <a:cs typeface="Calibri" pitchFamily="34" charset="0"/>
              </a:rPr>
              <a:t>Teach a classmate</a:t>
            </a:r>
          </a:p>
          <a:p>
            <a:pPr algn="l">
              <a:buNone/>
            </a:pPr>
            <a:r>
              <a:rPr lang="en-US" sz="2600" dirty="0" smtClean="0">
                <a:latin typeface="Calibri" pitchFamily="34" charset="0"/>
                <a:cs typeface="Calibri" pitchFamily="34" charset="0"/>
              </a:rPr>
              <a:t>students share physical activity skills they have with the class. For example, some students might be experts at using a yo-yo,  demonstrating hula hoop. Have a certain number of students volunteer to be instructors on given days. </a:t>
            </a:r>
          </a:p>
          <a:p>
            <a:pPr algn="l">
              <a:buNone/>
            </a:pPr>
            <a:endParaRPr lang="en-US" sz="2000" dirty="0" smtClean="0">
              <a:latin typeface="Calibri" pitchFamily="34" charset="0"/>
              <a:cs typeface="Calibri" pitchFamily="34" charset="0"/>
            </a:endParaRPr>
          </a:p>
          <a:p>
            <a:pPr algn="l">
              <a:buNone/>
            </a:pPr>
            <a:r>
              <a:rPr lang="en-US" sz="2600" b="1" dirty="0" smtClean="0">
                <a:solidFill>
                  <a:srgbClr val="002060"/>
                </a:solidFill>
                <a:latin typeface="Calibri" pitchFamily="34" charset="0"/>
                <a:cs typeface="Calibri" pitchFamily="34" charset="0"/>
              </a:rPr>
              <a:t>Assessment:</a:t>
            </a:r>
          </a:p>
          <a:p>
            <a:pPr algn="l" rtl="0"/>
            <a:r>
              <a:rPr lang="en-US" sz="2600" dirty="0" smtClean="0">
                <a:solidFill>
                  <a:srgbClr val="C00000"/>
                </a:solidFill>
                <a:latin typeface="Calibri" pitchFamily="34" charset="0"/>
                <a:cs typeface="Calibri" pitchFamily="34" charset="0"/>
              </a:rPr>
              <a:t>the assessment task</a:t>
            </a:r>
            <a:r>
              <a:rPr lang="en-US" sz="2600" dirty="0" smtClean="0">
                <a:latin typeface="Calibri" pitchFamily="34" charset="0"/>
                <a:cs typeface="Calibri" pitchFamily="34" charset="0"/>
              </a:rPr>
              <a:t>, having students teach others.</a:t>
            </a:r>
          </a:p>
          <a:p>
            <a:pPr algn="l" rtl="0"/>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students should make their explanation and demonstrations clear and encourage other students to keep trying.</a:t>
            </a:r>
          </a:p>
          <a:p>
            <a:pPr algn="ctr">
              <a:buNone/>
            </a:pPr>
            <a:endParaRPr lang="en-US" sz="2200" dirty="0" smtClean="0">
              <a:latin typeface="Calibri" pitchFamily="34" charset="0"/>
              <a:cs typeface="Calibri" pitchFamily="34" charset="0"/>
            </a:endParaRPr>
          </a:p>
          <a:p>
            <a:pPr algn="ctr">
              <a:buNone/>
            </a:pPr>
            <a:r>
              <a:rPr lang="en-US" sz="2200" dirty="0" smtClean="0">
                <a:latin typeface="Calibri" pitchFamily="34" charset="0"/>
                <a:cs typeface="Calibri" pitchFamily="34" charset="0"/>
              </a:rPr>
              <a:t>Constructs:  Perceived behavioral control,  subjective norms.</a:t>
            </a:r>
            <a:endParaRPr lang="en-US" dirty="0" smtClean="0">
              <a:latin typeface="Calibri" pitchFamily="34" charset="0"/>
              <a:cs typeface="Calibri" pitchFamily="34" charset="0"/>
            </a:endParaRPr>
          </a:p>
          <a:p>
            <a:pPr algn="l">
              <a:buNone/>
            </a:pPr>
            <a:r>
              <a:rPr lang="en-US" dirty="0" smtClean="0">
                <a:latin typeface="Calibri" pitchFamily="34" charset="0"/>
                <a:cs typeface="Calibri" pitchFamily="34" charset="0"/>
              </a:rPr>
              <a:t>  </a:t>
            </a:r>
            <a:endParaRPr lang="ar-SA" dirty="0">
              <a:latin typeface="Calibri"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28596" y="-214338"/>
            <a:ext cx="8229600" cy="1143000"/>
          </a:xfrm>
        </p:spPr>
        <p:txBody>
          <a:bodyPr>
            <a:normAutofit/>
          </a:bodyPr>
          <a:lstStyle/>
          <a:p>
            <a:pPr algn="ctr"/>
            <a:r>
              <a:rPr lang="en-US" sz="3200" b="1" dirty="0" smtClean="0">
                <a:solidFill>
                  <a:srgbClr val="7030A0"/>
                </a:solidFill>
              </a:rPr>
              <a:t>Grades 6-8 </a:t>
            </a:r>
            <a:endParaRPr lang="ar-SA" sz="3200" b="1" dirty="0">
              <a:solidFill>
                <a:srgbClr val="7030A0"/>
              </a:solidFill>
            </a:endParaRPr>
          </a:p>
        </p:txBody>
      </p:sp>
      <p:sp>
        <p:nvSpPr>
          <p:cNvPr id="3" name="عنصر نائب للمحتوى 2"/>
          <p:cNvSpPr>
            <a:spLocks noGrp="1"/>
          </p:cNvSpPr>
          <p:nvPr>
            <p:ph idx="1"/>
          </p:nvPr>
        </p:nvSpPr>
        <p:spPr>
          <a:xfrm>
            <a:off x="1214414" y="1071546"/>
            <a:ext cx="7472386" cy="5643602"/>
          </a:xfrm>
        </p:spPr>
        <p:txBody>
          <a:bodyPr>
            <a:normAutofit fontScale="92500" lnSpcReduction="10000"/>
          </a:bodyPr>
          <a:lstStyle/>
          <a:p>
            <a:pPr algn="l">
              <a:buNone/>
            </a:pPr>
            <a:r>
              <a:rPr lang="en-US" sz="3000" b="1" dirty="0" smtClean="0">
                <a:solidFill>
                  <a:srgbClr val="FF0000"/>
                </a:solidFill>
                <a:latin typeface="Calibri" pitchFamily="34" charset="0"/>
                <a:cs typeface="Calibri" pitchFamily="34" charset="0"/>
              </a:rPr>
              <a:t>Teach Activity for Elementary students</a:t>
            </a:r>
          </a:p>
          <a:p>
            <a:pPr algn="l">
              <a:buNone/>
            </a:pPr>
            <a:r>
              <a:rPr lang="en-US" sz="2600" dirty="0" smtClean="0">
                <a:latin typeface="Calibri" pitchFamily="34" charset="0"/>
                <a:cs typeface="Calibri" pitchFamily="34" charset="0"/>
              </a:rPr>
              <a:t>Have students brainstorm a list of activities they can teach to elementary-age students. Students should choose an activity and work together to design a lesson plan for teaching younger students to be active. (arrange visits)</a:t>
            </a:r>
          </a:p>
          <a:p>
            <a:pPr algn="l">
              <a:buNone/>
            </a:pPr>
            <a:endParaRPr lang="en-US" dirty="0" smtClean="0">
              <a:latin typeface="Calibri" pitchFamily="34" charset="0"/>
              <a:cs typeface="Calibri" pitchFamily="34" charset="0"/>
            </a:endParaRPr>
          </a:p>
          <a:p>
            <a:pPr algn="l">
              <a:buNone/>
            </a:pPr>
            <a:r>
              <a:rPr lang="en-US" sz="3000" b="1" dirty="0" smtClean="0">
                <a:solidFill>
                  <a:srgbClr val="002060"/>
                </a:solidFill>
                <a:latin typeface="Calibri" pitchFamily="34" charset="0"/>
                <a:cs typeface="Calibri" pitchFamily="34" charset="0"/>
              </a:rPr>
              <a:t>Assessment</a:t>
            </a:r>
            <a:r>
              <a:rPr lang="en-US" sz="3400" b="1" dirty="0" smtClean="0">
                <a:solidFill>
                  <a:srgbClr val="002060"/>
                </a:solidFill>
                <a:latin typeface="Calibri" pitchFamily="34" charset="0"/>
                <a:cs typeface="Calibri" pitchFamily="34" charset="0"/>
              </a:rPr>
              <a:t>:</a:t>
            </a:r>
          </a:p>
          <a:p>
            <a:pPr algn="l" rtl="0"/>
            <a:r>
              <a:rPr lang="en-US" sz="2600" dirty="0" smtClean="0">
                <a:solidFill>
                  <a:srgbClr val="C00000"/>
                </a:solidFill>
                <a:latin typeface="Calibri" pitchFamily="34" charset="0"/>
                <a:cs typeface="Calibri" pitchFamily="34" charset="0"/>
              </a:rPr>
              <a:t>Assessment task: </a:t>
            </a:r>
            <a:r>
              <a:rPr lang="en-US" sz="2600" dirty="0" smtClean="0">
                <a:latin typeface="Calibri" pitchFamily="34" charset="0"/>
                <a:cs typeface="Calibri" pitchFamily="34" charset="0"/>
              </a:rPr>
              <a:t>Students’ lesson plan.</a:t>
            </a:r>
          </a:p>
          <a:p>
            <a:pPr algn="l" rtl="0"/>
            <a:r>
              <a:rPr lang="en-US" sz="2600" dirty="0" smtClean="0">
                <a:solidFill>
                  <a:srgbClr val="C00000"/>
                </a:solidFill>
                <a:latin typeface="Calibri" pitchFamily="34" charset="0"/>
                <a:cs typeface="Calibri" pitchFamily="34" charset="0"/>
              </a:rPr>
              <a:t>Assessment criteria</a:t>
            </a:r>
            <a:r>
              <a:rPr lang="en-US" sz="2600" dirty="0" smtClean="0">
                <a:latin typeface="Calibri" pitchFamily="34" charset="0"/>
                <a:cs typeface="Calibri" pitchFamily="34" charset="0"/>
              </a:rPr>
              <a:t>: students should be able to show all the steps they need to take to teach their lessons and justify their plans to decision makers. </a:t>
            </a:r>
          </a:p>
          <a:p>
            <a:pPr algn="l">
              <a:buNone/>
            </a:pPr>
            <a:endParaRPr lang="en-US" dirty="0" smtClean="0">
              <a:latin typeface="Calibri" pitchFamily="34" charset="0"/>
              <a:cs typeface="Calibri" pitchFamily="34" charset="0"/>
            </a:endParaRPr>
          </a:p>
          <a:p>
            <a:pPr algn="ctr">
              <a:buNone/>
            </a:pPr>
            <a:r>
              <a:rPr lang="en-US" sz="2600" dirty="0" smtClean="0">
                <a:latin typeface="Calibri" pitchFamily="34" charset="0"/>
                <a:cs typeface="Calibri" pitchFamily="34" charset="0"/>
              </a:rPr>
              <a:t>Construct: perceived behavioral control  </a:t>
            </a:r>
            <a:endParaRPr lang="ar-SA" sz="2600" dirty="0">
              <a:latin typeface="Calibri"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lgn="ctr">
              <a:buNone/>
            </a:pPr>
            <a:endParaRPr lang="en-US" dirty="0" smtClean="0"/>
          </a:p>
          <a:p>
            <a:pPr algn="ctr">
              <a:buNone/>
            </a:pPr>
            <a:r>
              <a:rPr lang="en-US" sz="8800" b="1" dirty="0" smtClean="0">
                <a:solidFill>
                  <a:srgbClr val="FF0000"/>
                </a:solidFill>
                <a:latin typeface="Calibri"/>
              </a:rPr>
              <a:t>THANK YOU</a:t>
            </a:r>
          </a:p>
          <a:p>
            <a:pPr>
              <a:buNone/>
            </a:pPr>
            <a:endParaRPr lang="en-US" dirty="0" smtClean="0"/>
          </a:p>
          <a:p>
            <a:pPr algn="ctr">
              <a:buNone/>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100" y="214290"/>
            <a:ext cx="8579296" cy="1143000"/>
          </a:xfrm>
        </p:spPr>
        <p:txBody>
          <a:bodyPr>
            <a:noAutofit/>
          </a:bodyPr>
          <a:lstStyle/>
          <a:p>
            <a:r>
              <a:rPr lang="en-US" sz="3600" b="1" dirty="0" smtClean="0">
                <a:solidFill>
                  <a:srgbClr val="7030A0"/>
                </a:solidFill>
              </a:rPr>
              <a:t>Physical activity and academic performance </a:t>
            </a:r>
            <a:endParaRPr lang="ar-SA" sz="3600" b="1" dirty="0">
              <a:solidFill>
                <a:srgbClr val="7030A0"/>
              </a:solidFill>
            </a:endParaRPr>
          </a:p>
        </p:txBody>
      </p:sp>
      <p:sp>
        <p:nvSpPr>
          <p:cNvPr id="3" name="عنصر نائب للمحتوى 2"/>
          <p:cNvSpPr>
            <a:spLocks noGrp="1"/>
          </p:cNvSpPr>
          <p:nvPr>
            <p:ph idx="1"/>
          </p:nvPr>
        </p:nvSpPr>
        <p:spPr>
          <a:xfrm>
            <a:off x="1142976" y="1857364"/>
            <a:ext cx="8229600" cy="4697427"/>
          </a:xfrm>
        </p:spPr>
        <p:txBody>
          <a:bodyPr>
            <a:normAutofit fontScale="85000" lnSpcReduction="10000"/>
          </a:bodyPr>
          <a:lstStyle/>
          <a:p>
            <a:pPr algn="l">
              <a:buNone/>
            </a:pPr>
            <a:r>
              <a:rPr lang="en-US" sz="2800" dirty="0" smtClean="0">
                <a:latin typeface="Calibri" pitchFamily="34" charset="0"/>
                <a:cs typeface="Calibri" pitchFamily="34" charset="0"/>
              </a:rPr>
              <a:t>Most educators support the idea that physical activity is important for the health of their students,  but they are confronted by time and financial constraints that make the integration of physical activity into the school day a challenge. </a:t>
            </a:r>
          </a:p>
          <a:p>
            <a:pPr algn="l">
              <a:buNone/>
            </a:pPr>
            <a:r>
              <a:rPr lang="en-US" sz="2800" dirty="0" smtClean="0">
                <a:latin typeface="Calibri" pitchFamily="34" charset="0"/>
                <a:cs typeface="Calibri" pitchFamily="34" charset="0"/>
              </a:rPr>
              <a:t> In addition,  many education stakeholders are skeptical about the extent to which physical activity supports or might intrude into the academic mission schools.  A growing body of research has begun to  document a clear connection between physical activity and improved academic outcomes for students. </a:t>
            </a:r>
          </a:p>
          <a:p>
            <a:pPr algn="l">
              <a:buNone/>
            </a:pPr>
            <a:r>
              <a:rPr lang="en-US" dirty="0" smtClean="0">
                <a:latin typeface="Calibri" pitchFamily="34" charset="0"/>
                <a:cs typeface="Calibri" pitchFamily="34" charset="0"/>
              </a:rPr>
              <a:t/>
            </a:r>
            <a:br>
              <a:rPr lang="en-US" dirty="0" smtClean="0">
                <a:latin typeface="Calibri" pitchFamily="34" charset="0"/>
                <a:cs typeface="Calibri" pitchFamily="34" charset="0"/>
              </a:rPr>
            </a:br>
            <a:endParaRPr lang="ar-SA" dirty="0">
              <a:latin typeface="Calibri" pitchFamily="34" charset="0"/>
            </a:endParaRPr>
          </a:p>
        </p:txBody>
      </p:sp>
      <p:pic>
        <p:nvPicPr>
          <p:cNvPr id="4" name="صورة 3" descr="grades_A_F.jpg"/>
          <p:cNvPicPr>
            <a:picLocks noChangeAspect="1"/>
          </p:cNvPicPr>
          <p:nvPr/>
        </p:nvPicPr>
        <p:blipFill>
          <a:blip r:embed="rId2" cstate="print"/>
          <a:stretch>
            <a:fillRect/>
          </a:stretch>
        </p:blipFill>
        <p:spPr>
          <a:xfrm>
            <a:off x="6300192" y="5343648"/>
            <a:ext cx="2843808" cy="151435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85870" y="0"/>
            <a:ext cx="8158130" cy="4572032"/>
          </a:xfrm>
        </p:spPr>
        <p:txBody>
          <a:bodyPr>
            <a:normAutofit fontScale="92500" lnSpcReduction="10000"/>
          </a:bodyPr>
          <a:lstStyle/>
          <a:p>
            <a:pPr algn="l">
              <a:buNone/>
            </a:pP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800" dirty="0" smtClean="0">
                <a:latin typeface="Calibri" pitchFamily="34" charset="0"/>
                <a:cs typeface="Calibri" pitchFamily="34" charset="0"/>
              </a:rPr>
              <a:t>many teachers particularly in the elementary and middle grades have begun to integrate short physical activity breaks of ten to fifteen minutes into classroom practice.  Others have explored ways to integrate physical activity into more conventional learning activities,  while still others have experimented with replacing student chairs with large stability balls.</a:t>
            </a:r>
          </a:p>
          <a:p>
            <a:pPr algn="l">
              <a:buNone/>
            </a:pPr>
            <a:r>
              <a:rPr lang="en-US" sz="2800" dirty="0" smtClean="0">
                <a:latin typeface="Calibri" pitchFamily="34" charset="0"/>
                <a:cs typeface="Calibri" pitchFamily="34" charset="0"/>
              </a:rPr>
              <a:t> These practices are grounded in research confirming that physical activity is essential for maximum brain function</a:t>
            </a:r>
            <a:endParaRPr lang="ar-SA" sz="2800" dirty="0">
              <a:latin typeface="Calibri" pitchFamily="34" charset="0"/>
            </a:endParaRPr>
          </a:p>
        </p:txBody>
      </p:sp>
      <p:pic>
        <p:nvPicPr>
          <p:cNvPr id="4" name="صورة 3" descr="Exercise-balls1.jpg"/>
          <p:cNvPicPr>
            <a:picLocks noChangeAspect="1"/>
          </p:cNvPicPr>
          <p:nvPr/>
        </p:nvPicPr>
        <p:blipFill>
          <a:blip r:embed="rId2" cstate="print"/>
          <a:stretch>
            <a:fillRect/>
          </a:stretch>
        </p:blipFill>
        <p:spPr>
          <a:xfrm>
            <a:off x="1857356" y="4437112"/>
            <a:ext cx="6000760" cy="22065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642918"/>
            <a:ext cx="8229600" cy="5505475"/>
          </a:xfrm>
        </p:spPr>
        <p:txBody>
          <a:bodyPr>
            <a:normAutofit/>
          </a:bodyPr>
          <a:lstStyle/>
          <a:p>
            <a:pPr algn="l">
              <a:buNone/>
            </a:pPr>
            <a:r>
              <a:rPr lang="en-US" sz="2400" dirty="0" smtClean="0">
                <a:latin typeface="Calibri" pitchFamily="34" charset="0"/>
                <a:cs typeface="Calibri" pitchFamily="34" charset="0"/>
              </a:rPr>
              <a:t>While the brain makes up only 2 percent of the body's weight,  it uses more than 20 percent of the body's oxygen supply.  When children sit for long periods,  the blood that carries essential oxygen pools,  respiration becomes shallow and slow,  and brain function becomes inefficient. </a:t>
            </a:r>
          </a:p>
          <a:p>
            <a:pPr algn="l">
              <a:buNone/>
            </a:pPr>
            <a:r>
              <a:rPr lang="en-US" sz="2400" dirty="0" smtClean="0">
                <a:latin typeface="Calibri" pitchFamily="34" charset="0"/>
                <a:cs typeface="Calibri" pitchFamily="34" charset="0"/>
              </a:rPr>
              <a:t> As a result,  learning can be hindered.  </a:t>
            </a:r>
          </a:p>
          <a:p>
            <a:pPr algn="l">
              <a:buNone/>
            </a:pPr>
            <a:r>
              <a:rPr lang="en-US" sz="2400" dirty="0" smtClean="0">
                <a:latin typeface="Calibri" pitchFamily="34" charset="0"/>
                <a:cs typeface="Calibri" pitchFamily="34" charset="0"/>
              </a:rPr>
              <a:t>Conversely,  when children are  active, </a:t>
            </a:r>
          </a:p>
          <a:p>
            <a:pPr algn="l">
              <a:buNone/>
            </a:pPr>
            <a:r>
              <a:rPr lang="en-US" sz="2400" dirty="0" smtClean="0">
                <a:latin typeface="Calibri" pitchFamily="34" charset="0"/>
                <a:cs typeface="Calibri" pitchFamily="34" charset="0"/>
              </a:rPr>
              <a:t> their heart rate is faster,  breathing </a:t>
            </a:r>
          </a:p>
          <a:p>
            <a:pPr algn="l">
              <a:buNone/>
            </a:pPr>
            <a:r>
              <a:rPr lang="en-US" sz="2400" dirty="0" smtClean="0">
                <a:latin typeface="Calibri" pitchFamily="34" charset="0"/>
                <a:cs typeface="Calibri" pitchFamily="34" charset="0"/>
              </a:rPr>
              <a:t>becomes faster and deeper,  oxygen-rich </a:t>
            </a:r>
          </a:p>
          <a:p>
            <a:pPr algn="l">
              <a:buNone/>
            </a:pPr>
            <a:r>
              <a:rPr lang="en-US" sz="2400" dirty="0" smtClean="0">
                <a:latin typeface="Calibri" pitchFamily="34" charset="0"/>
                <a:cs typeface="Calibri" pitchFamily="34" charset="0"/>
              </a:rPr>
              <a:t>blood reaches the brain more quickly,  </a:t>
            </a:r>
          </a:p>
          <a:p>
            <a:pPr algn="l">
              <a:buNone/>
            </a:pPr>
            <a:r>
              <a:rPr lang="en-US" sz="2400" dirty="0" smtClean="0">
                <a:latin typeface="Calibri" pitchFamily="34" charset="0"/>
                <a:cs typeface="Calibri" pitchFamily="34" charset="0"/>
              </a:rPr>
              <a:t>and student performance and </a:t>
            </a:r>
          </a:p>
          <a:p>
            <a:pPr algn="l">
              <a:buNone/>
            </a:pPr>
            <a:r>
              <a:rPr lang="en-US" sz="2400" dirty="0" smtClean="0">
                <a:latin typeface="Calibri" pitchFamily="34" charset="0"/>
                <a:cs typeface="Calibri" pitchFamily="34" charset="0"/>
              </a:rPr>
              <a:t>learning can improve.</a:t>
            </a:r>
            <a:endParaRPr lang="ar-SA" sz="2400" dirty="0">
              <a:latin typeface="Calibri" pitchFamily="34" charset="0"/>
            </a:endParaRPr>
          </a:p>
        </p:txBody>
      </p:sp>
      <p:pic>
        <p:nvPicPr>
          <p:cNvPr id="4" name="صورة 3" descr="brain_thinking_hg_wht.gif"/>
          <p:cNvPicPr>
            <a:picLocks noChangeAspect="1"/>
          </p:cNvPicPr>
          <p:nvPr/>
        </p:nvPicPr>
        <p:blipFill>
          <a:blip r:embed="rId2" cstate="print"/>
          <a:stretch>
            <a:fillRect/>
          </a:stretch>
        </p:blipFill>
        <p:spPr>
          <a:xfrm>
            <a:off x="6876256" y="3214686"/>
            <a:ext cx="2267744" cy="364331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1352</TotalTime>
  <Words>2925</Words>
  <Application>Microsoft Office PowerPoint</Application>
  <PresentationFormat>On-screen Show (4:3)</PresentationFormat>
  <Paragraphs>550</Paragraphs>
  <Slides>63</Slides>
  <Notes>4</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انقلاب</vt:lpstr>
      <vt:lpstr>Physical activity </vt:lpstr>
      <vt:lpstr>Introduction</vt:lpstr>
      <vt:lpstr>Slide 3</vt:lpstr>
      <vt:lpstr>Slide 4</vt:lpstr>
      <vt:lpstr>Regular physical activity reduces the risk of many adverse health outcomes including:  </vt:lpstr>
      <vt:lpstr>   some related statistics: Obesity</vt:lpstr>
      <vt:lpstr>Physical activity and academic performance </vt:lpstr>
      <vt:lpstr>Slide 8</vt:lpstr>
      <vt:lpstr>Slide 9</vt:lpstr>
      <vt:lpstr>Slide 10</vt:lpstr>
      <vt:lpstr>Slide 11</vt:lpstr>
      <vt:lpstr> Strategies to exploit the relationship between physical activity and academic outcomes :</vt:lpstr>
      <vt:lpstr>attention deficit-hyperactivity disorder(ADHD)</vt:lpstr>
      <vt:lpstr>Slide 14</vt:lpstr>
      <vt:lpstr>Cont..</vt:lpstr>
      <vt:lpstr>Slide 16</vt:lpstr>
      <vt:lpstr>Cont..</vt:lpstr>
      <vt:lpstr>Slide 18</vt:lpstr>
      <vt:lpstr>Guideline For Schools: </vt:lpstr>
      <vt:lpstr>Guideline for classroom applications: </vt:lpstr>
      <vt:lpstr>1- Important background for k-8 teachers </vt:lpstr>
      <vt:lpstr>2. Recommendations for concepts and practice: </vt:lpstr>
      <vt:lpstr>Strategies for learning and assessment: </vt:lpstr>
      <vt:lpstr>Slide 24</vt:lpstr>
      <vt:lpstr>Grades k-2 </vt:lpstr>
      <vt:lpstr>Slide 26</vt:lpstr>
      <vt:lpstr>Slide 27</vt:lpstr>
      <vt:lpstr>Grades 3-5</vt:lpstr>
      <vt:lpstr>Slide 29</vt:lpstr>
      <vt:lpstr>Slide 30</vt:lpstr>
      <vt:lpstr>Grades 6-8</vt:lpstr>
      <vt:lpstr>Slide 32</vt:lpstr>
      <vt:lpstr>Slide 33</vt:lpstr>
      <vt:lpstr>Slide 34</vt:lpstr>
      <vt:lpstr>Grades 3-5</vt:lpstr>
      <vt:lpstr>Slide 36</vt:lpstr>
      <vt:lpstr>Grades 6-8</vt:lpstr>
      <vt:lpstr>Slide 38</vt:lpstr>
      <vt:lpstr>Grades k-2</vt:lpstr>
      <vt:lpstr>Grades 3-5</vt:lpstr>
      <vt:lpstr>Grades 6-8</vt:lpstr>
      <vt:lpstr>Slide 42</vt:lpstr>
      <vt:lpstr>Grades k-2</vt:lpstr>
      <vt:lpstr>Cont..</vt:lpstr>
      <vt:lpstr>Grades 3-5</vt:lpstr>
      <vt:lpstr>Grades 6-8</vt:lpstr>
      <vt:lpstr>Slide 47</vt:lpstr>
      <vt:lpstr>Grades k-2</vt:lpstr>
      <vt:lpstr>Grades 3-5</vt:lpstr>
      <vt:lpstr>Grades 6-8</vt:lpstr>
      <vt:lpstr>Slide 51</vt:lpstr>
      <vt:lpstr>Grades k-2</vt:lpstr>
      <vt:lpstr>Grades 3-5</vt:lpstr>
      <vt:lpstr>Grades 6-8</vt:lpstr>
      <vt:lpstr>Slide 55</vt:lpstr>
      <vt:lpstr>Grades k-2</vt:lpstr>
      <vt:lpstr>Grades 3-5</vt:lpstr>
      <vt:lpstr>Grades 6-8</vt:lpstr>
      <vt:lpstr>Slide 59</vt:lpstr>
      <vt:lpstr>Grades k-2 </vt:lpstr>
      <vt:lpstr>Grades 3-5 </vt:lpstr>
      <vt:lpstr>Grades 6-8 </vt:lpstr>
      <vt:lpstr>Slide 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aaaa</dc:creator>
  <cp:lastModifiedBy>mama</cp:lastModifiedBy>
  <cp:revision>106</cp:revision>
  <dcterms:created xsi:type="dcterms:W3CDTF">2014-04-27T03:16:24Z</dcterms:created>
  <dcterms:modified xsi:type="dcterms:W3CDTF">2015-10-29T05:18:33Z</dcterms:modified>
</cp:coreProperties>
</file>