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80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5D39A-5347-437E-9D04-376C09C7DFCA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A1BA7-7BE7-4FF2-8B30-BD034B0CF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8452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8A1BA7-7BE7-4FF2-8B30-BD034B0CF04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0040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F04AB-DACD-497B-A23F-0485443FB604}" type="datetime1">
              <a:rPr lang="en-US"/>
              <a:pPr>
                <a:defRPr/>
              </a:pPr>
              <a:t>9/21/2014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3195A-7087-469B-88A4-49EB1F017C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6ED8B06-F914-473F-BEBC-0477D0F2C79C}" type="datetimeFigureOut">
              <a:rPr lang="en-US" smtClean="0"/>
              <a:pPr/>
              <a:t>9/21/2014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2868168"/>
          </a:xfrm>
        </p:spPr>
        <p:txBody>
          <a:bodyPr/>
          <a:lstStyle/>
          <a:p>
            <a:r>
              <a:rPr lang="en-US" dirty="0" smtClean="0"/>
              <a:t>Multiple selection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switch Statement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7632848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char choice;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(“What do you want to do? “);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(“%c”, &amp;choice);</a:t>
            </a:r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sz="1200" dirty="0" smtClean="0">
                  <a:solidFill>
                    <a:srgbClr val="00B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Otherwise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93482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switch (choice)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‘E’: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(“Calling the Editor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‘C’: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(“Calling the Compiler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case ‘R’: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program starts execution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default: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(“Invalid Input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         break;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switch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sz="1200" dirty="0" smtClean="0">
                  <a:solidFill>
                    <a:srgbClr val="92D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Otherwise </a:t>
              </a:r>
              <a:r>
                <a:rPr lang="en-US" sz="1200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sz="1200" dirty="0" smtClean="0">
                  <a:solidFill>
                    <a:srgbClr val="00B050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42352266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FFFF00"/>
                </a:solidFill>
              </a:rPr>
              <a:t>#include &lt;</a:t>
            </a:r>
            <a:r>
              <a:rPr lang="en-US" sz="1600" dirty="0" err="1" smtClean="0">
                <a:solidFill>
                  <a:srgbClr val="FFFF00"/>
                </a:solidFill>
              </a:rPr>
              <a:t>stdio.h</a:t>
            </a:r>
            <a:r>
              <a:rPr lang="en-US" sz="1600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sz="1600" dirty="0" err="1" smtClean="0">
                <a:solidFill>
                  <a:schemeClr val="bg1"/>
                </a:solidFill>
              </a:rPr>
              <a:t>int</a:t>
            </a:r>
            <a:r>
              <a:rPr lang="en-US" sz="1600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   </a:t>
            </a:r>
            <a:r>
              <a:rPr lang="en-US" sz="1600" dirty="0" err="1" smtClean="0">
                <a:solidFill>
                  <a:srgbClr val="FFFF00"/>
                </a:solidFill>
              </a:rPr>
              <a:t>scanf</a:t>
            </a:r>
            <a:r>
              <a:rPr lang="en-US" sz="1600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sz="1600" dirty="0">
              <a:solidFill>
                <a:srgbClr val="FFFF00"/>
              </a:solidFill>
            </a:endParaRPr>
          </a:p>
          <a:p>
            <a:r>
              <a:rPr lang="en-US" sz="1600" dirty="0" smtClean="0">
                <a:solidFill>
                  <a:srgbClr val="FFFF00"/>
                </a:solidFill>
              </a:rPr>
              <a:t>   switch (choice)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‘E’: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(“Calling the Editor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‘C’: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(“Calling the Compiler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case ‘R’: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(“The program starts execution \n”);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  default: </a:t>
            </a:r>
            <a:r>
              <a:rPr lang="en-US" sz="1600" dirty="0" err="1" smtClean="0">
                <a:solidFill>
                  <a:srgbClr val="FFFF00"/>
                </a:solidFill>
              </a:rPr>
              <a:t>printf</a:t>
            </a:r>
            <a:r>
              <a:rPr lang="en-US" sz="1600" dirty="0" smtClean="0">
                <a:solidFill>
                  <a:srgbClr val="FFFF00"/>
                </a:solidFill>
              </a:rPr>
              <a:t> (“Invalid Input \n”);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                    break;</a:t>
            </a:r>
          </a:p>
          <a:p>
            <a:r>
              <a:rPr lang="en-US" sz="1600" dirty="0">
                <a:solidFill>
                  <a:srgbClr val="FFFF00"/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  } // end switch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sz="1600" dirty="0" smtClean="0">
                <a:solidFill>
                  <a:srgbClr val="FFFF00"/>
                </a:solidFill>
              </a:rPr>
              <a:t>} // end of main 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sz="1200" dirty="0" smtClean="0">
                  <a:solidFill>
                    <a:srgbClr val="92D050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rgbClr val="92D050"/>
                  </a:solidFill>
                </a:rPr>
                <a:t>Otherwise </a:t>
              </a:r>
              <a:r>
                <a:rPr lang="en-US" sz="1200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sz="1200" dirty="0" smtClean="0">
                  <a:solidFill>
                    <a:srgbClr val="92D050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</a:t>
              </a:r>
              <a:r>
                <a:rPr lang="en-US" sz="1200" dirty="0" smtClean="0">
                  <a:solidFill>
                    <a:srgbClr val="00B050"/>
                  </a:solidFill>
                </a:rPr>
                <a:t>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0432282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/>
              <a:t>Sometimes, the same actions are to be performed on two different values.</a:t>
            </a:r>
          </a:p>
          <a:p>
            <a:r>
              <a:rPr lang="en-US" dirty="0" smtClean="0"/>
              <a:t>For example, capital and small letters in the previous example.</a:t>
            </a:r>
          </a:p>
          <a:p>
            <a:r>
              <a:rPr lang="en-US" dirty="0" smtClean="0"/>
              <a:t>The code will be then updated as follows: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66526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16632"/>
            <a:ext cx="7632848" cy="6643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FFFF00"/>
                </a:solidFill>
              </a:rPr>
              <a:t>#include &lt;</a:t>
            </a:r>
            <a:r>
              <a:rPr lang="en-US" sz="1400" dirty="0" err="1" smtClean="0">
                <a:solidFill>
                  <a:srgbClr val="FFFF00"/>
                </a:solidFill>
              </a:rPr>
              <a:t>stdio.h</a:t>
            </a:r>
            <a:r>
              <a:rPr lang="en-US" sz="1400" dirty="0" smtClean="0">
                <a:solidFill>
                  <a:srgbClr val="FFFF00"/>
                </a:solidFill>
              </a:rPr>
              <a:t>&gt;</a:t>
            </a:r>
          </a:p>
          <a:p>
            <a:r>
              <a:rPr lang="en-US" sz="1400" dirty="0" err="1" smtClean="0">
                <a:solidFill>
                  <a:schemeClr val="bg1"/>
                </a:solidFill>
              </a:rPr>
              <a:t>int</a:t>
            </a:r>
            <a:r>
              <a:rPr lang="en-US" sz="1400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char choice;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(“Enter your choice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(“E: Edit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(“C: Compile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(“R: Run \n”);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err="1" smtClean="0">
                <a:solidFill>
                  <a:srgbClr val="FFFF00"/>
                </a:solidFill>
              </a:rPr>
              <a:t>printf</a:t>
            </a:r>
            <a:r>
              <a:rPr lang="en-US" sz="1400" dirty="0" smtClean="0">
                <a:solidFill>
                  <a:srgbClr val="FFFF00"/>
                </a:solidFill>
              </a:rPr>
              <a:t> (“What do you want to do? \n“);</a:t>
            </a:r>
          </a:p>
          <a:p>
            <a:endParaRPr lang="en-US" sz="1400" dirty="0">
              <a:solidFill>
                <a:srgbClr val="FFFF00"/>
              </a:solidFill>
            </a:endParaRPr>
          </a:p>
          <a:p>
            <a:r>
              <a:rPr lang="en-US" sz="1400" dirty="0" smtClean="0">
                <a:solidFill>
                  <a:srgbClr val="FFFF00"/>
                </a:solidFill>
              </a:rPr>
              <a:t>   </a:t>
            </a:r>
            <a:r>
              <a:rPr lang="en-US" sz="1400" dirty="0" err="1" smtClean="0">
                <a:solidFill>
                  <a:srgbClr val="FFFF00"/>
                </a:solidFill>
              </a:rPr>
              <a:t>scanf</a:t>
            </a:r>
            <a:r>
              <a:rPr lang="en-US" sz="1400" dirty="0" smtClean="0">
                <a:solidFill>
                  <a:srgbClr val="FFFF00"/>
                </a:solidFill>
              </a:rPr>
              <a:t> (“%c”, &amp;choice);</a:t>
            </a:r>
          </a:p>
          <a:p>
            <a:endParaRPr lang="en-US" sz="1400" dirty="0">
              <a:solidFill>
                <a:srgbClr val="FFFF00"/>
              </a:solidFill>
            </a:endParaRPr>
          </a:p>
          <a:p>
            <a:r>
              <a:rPr lang="en-US" sz="1400" dirty="0" smtClean="0">
                <a:solidFill>
                  <a:srgbClr val="FFFF00"/>
                </a:solidFill>
              </a:rPr>
              <a:t>  </a:t>
            </a:r>
            <a:r>
              <a:rPr lang="en-US" sz="1400" dirty="0" smtClean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switch (choice)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‘E’: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‘e’: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(“Calling the Editor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‘C’: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‘c’: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(“Calling the Compiler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‘R’: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case ‘r’: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(“The program starts execution \n”);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               break;</a:t>
            </a:r>
          </a:p>
          <a:p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smtClean="0">
                <a:solidFill>
                  <a:schemeClr val="bg1"/>
                </a:solidFill>
              </a:rPr>
              <a:t>    default:   </a:t>
            </a:r>
            <a:r>
              <a:rPr lang="en-US" sz="1600" dirty="0" err="1" smtClean="0">
                <a:solidFill>
                  <a:schemeClr val="bg1"/>
                </a:solidFill>
              </a:rPr>
              <a:t>printf</a:t>
            </a:r>
            <a:r>
              <a:rPr lang="en-US" sz="1600" dirty="0" smtClean="0">
                <a:solidFill>
                  <a:schemeClr val="bg1"/>
                </a:solidFill>
              </a:rPr>
              <a:t> (“Invalid Input \n”);</a:t>
            </a:r>
          </a:p>
          <a:p>
            <a:r>
              <a:rPr lang="en-US" sz="1600" dirty="0" smtClean="0">
                <a:solidFill>
                  <a:schemeClr val="bg1"/>
                </a:solidFill>
              </a:rPr>
              <a:t>                    break;</a:t>
            </a:r>
          </a:p>
          <a:p>
            <a:r>
              <a:rPr lang="en-US" sz="1400" dirty="0">
                <a:solidFill>
                  <a:srgbClr val="FFFF00"/>
                </a:solidFill>
              </a:rPr>
              <a:t> </a:t>
            </a:r>
            <a:r>
              <a:rPr lang="en-US" sz="1400" dirty="0" smtClean="0">
                <a:solidFill>
                  <a:srgbClr val="FFFF00"/>
                </a:solidFill>
              </a:rPr>
              <a:t>  } // end switch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return (0);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} // end of main </a:t>
            </a:r>
            <a:endParaRPr lang="en-US" sz="1400" dirty="0">
              <a:solidFill>
                <a:srgbClr val="FFFF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all" spc="0" normalizeH="0" baseline="0" noProof="0" dirty="0" smtClean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solidFill>
                <a:srgbClr val="3380E6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3212976"/>
            <a:ext cx="4248472" cy="72008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932040" y="3212976"/>
            <a:ext cx="3683322" cy="7200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Case choice = ‘E’ or ‘e’ </a:t>
            </a:r>
            <a:r>
              <a:rPr lang="en-US" dirty="0" err="1" smtClean="0">
                <a:solidFill>
                  <a:schemeClr val="tx1"/>
                </a:solidFill>
              </a:rPr>
              <a:t>printf</a:t>
            </a:r>
            <a:r>
              <a:rPr lang="en-US" dirty="0" smtClean="0">
                <a:solidFill>
                  <a:schemeClr val="tx1"/>
                </a:solidFill>
              </a:rPr>
              <a:t> (“Calling the Editor \n”)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560" y="5373216"/>
            <a:ext cx="4248472" cy="504056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860032" y="5373216"/>
            <a:ext cx="3683322" cy="504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The default part is optional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36277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2868168"/>
          </a:xfrm>
        </p:spPr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0244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1.</a:t>
            </a:r>
            <a:r>
              <a:rPr lang="en-US" dirty="0" smtClean="0"/>
              <a:t> </a:t>
            </a:r>
            <a:r>
              <a:rPr lang="en-US" sz="2800" dirty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A </a:t>
            </a:r>
            <a:r>
              <a:rPr lang="en-US" i="1" dirty="0" smtClean="0"/>
              <a:t>string </a:t>
            </a:r>
            <a:r>
              <a:rPr lang="en-US" dirty="0" smtClean="0"/>
              <a:t>is a grouping of characters; i.e. words or phrases.</a:t>
            </a:r>
          </a:p>
          <a:p>
            <a:pPr algn="just"/>
            <a:r>
              <a:rPr lang="en-US" dirty="0" smtClean="0"/>
              <a:t>We have already used </a:t>
            </a:r>
            <a:r>
              <a:rPr lang="en-US" i="1" dirty="0" smtClean="0"/>
              <a:t>strings constants </a:t>
            </a:r>
            <a:r>
              <a:rPr lang="en-US" dirty="0" smtClean="0"/>
              <a:t>extensively in </a:t>
            </a:r>
            <a:r>
              <a:rPr lang="en-US" sz="24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dirty="0" smtClean="0"/>
              <a:t> and </a:t>
            </a:r>
            <a:r>
              <a:rPr lang="en-US" sz="24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dirty="0" smtClean="0"/>
              <a:t> statements.</a:t>
            </a:r>
          </a:p>
          <a:p>
            <a:pPr algn="just"/>
            <a:r>
              <a:rPr lang="en-US" dirty="0" smtClean="0"/>
              <a:t>For example: </a:t>
            </a:r>
          </a:p>
          <a:p>
            <a:pPr marL="0" indent="0" algn="ctr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(“Average = %f”, </a:t>
            </a:r>
            <a:r>
              <a:rPr lang="en-US" sz="24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avg</a:t>
            </a:r>
            <a:r>
              <a:rPr lang="en-US" sz="2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algn="just"/>
            <a:r>
              <a:rPr lang="en-US" dirty="0" smtClean="0"/>
              <a:t>The first argument </a:t>
            </a:r>
            <a:r>
              <a:rPr lang="en-US" dirty="0" smtClean="0">
                <a:solidFill>
                  <a:srgbClr val="0000FF"/>
                </a:solidFill>
              </a:rPr>
              <a:t>“Average = %f”</a:t>
            </a:r>
            <a:r>
              <a:rPr lang="en-US" dirty="0" smtClean="0"/>
              <a:t> is a string constant. It consists of 12 characters.</a:t>
            </a:r>
          </a:p>
          <a:p>
            <a:pPr algn="just"/>
            <a:r>
              <a:rPr lang="en-US" dirty="0" smtClean="0"/>
              <a:t>Note that the blanks are considered in the string length.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2452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constants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A string constant can be associated with #define.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INV_INPUT    “Invalid Input Data”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INSUFF_DATA   “Insufficient Data”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6177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declaration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Consider the following statement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 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string_var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[30];</a:t>
            </a:r>
          </a:p>
          <a:p>
            <a:pPr algn="just"/>
            <a:r>
              <a:rPr lang="en-US" dirty="0" smtClean="0"/>
              <a:t>The previous statement declares a variable named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string_var</a:t>
            </a:r>
            <a:r>
              <a:rPr lang="en-US" dirty="0" smtClean="0"/>
              <a:t>. Its type is </a:t>
            </a:r>
            <a:r>
              <a:rPr lang="en-US" i="1" dirty="0" smtClean="0"/>
              <a:t>char with length 30</a:t>
            </a:r>
            <a:r>
              <a:rPr lang="en-US" dirty="0" smtClean="0"/>
              <a:t>: i.e. </a:t>
            </a:r>
            <a:r>
              <a:rPr lang="en-US" u="sng" dirty="0" smtClean="0"/>
              <a:t>a string consisting of 30 characters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4439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68863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statement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 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[20] = “Initial Value”;</a:t>
            </a:r>
          </a:p>
          <a:p>
            <a:pPr algn="just"/>
            <a:r>
              <a:rPr lang="en-US" dirty="0" smtClean="0"/>
              <a:t>The previous statement initializes a string variable named 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. The value given is “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Initial Value</a:t>
            </a:r>
            <a:r>
              <a:rPr lang="en-US" dirty="0" smtClean="0"/>
              <a:t>”.</a:t>
            </a:r>
          </a:p>
          <a:p>
            <a:pPr algn="just"/>
            <a:r>
              <a:rPr lang="en-US" dirty="0" smtClean="0"/>
              <a:t>Let us look to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in memory after this declaration and initialization: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Note that the first letter is positioned at 0 and the last one at position 19.</a:t>
            </a:r>
          </a:p>
          <a:p>
            <a:pPr algn="just"/>
            <a:r>
              <a:rPr lang="en-US" dirty="0" smtClean="0"/>
              <a:t>Position 13, 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\0</a:t>
            </a:r>
            <a:r>
              <a:rPr lang="en-US" dirty="0" smtClean="0"/>
              <a:t>, read as </a:t>
            </a:r>
            <a:r>
              <a:rPr lang="en-US" u="sng" dirty="0" smtClean="0"/>
              <a:t>the null character</a:t>
            </a:r>
            <a:r>
              <a:rPr lang="en-US" dirty="0" smtClean="0"/>
              <a:t> marks the end of the string.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9344591"/>
              </p:ext>
            </p:extLst>
          </p:nvPr>
        </p:nvGraphicFramePr>
        <p:xfrm>
          <a:off x="323528" y="3933056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4293096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088" y="3942814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21062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72518" cy="46293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1.  </a:t>
            </a:r>
            <a:r>
              <a:rPr lang="en-US" sz="2800" dirty="0" smtClean="0">
                <a:solidFill>
                  <a:srgbClr val="3380E6"/>
                </a:solidFill>
                <a:latin typeface="Lucida Console"/>
              </a:rPr>
              <a:t>switch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 Multiple-Selection Statement</a:t>
            </a:r>
          </a:p>
        </p:txBody>
      </p:sp>
      <p:sp>
        <p:nvSpPr>
          <p:cNvPr id="6758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7324"/>
            <a:ext cx="7615262" cy="4846320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Occasionally, an algorithm will contain a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series of decisions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which a variable or expression is tested separately for each of the 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constant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integral values it may assume, and different actions are taken.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multiple selection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switch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multiple-selection statement to handle such decision making.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switch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statement consists of a series of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case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labels, an optional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default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case and statements to execute for each case.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null character is counted within the string length. It gives to a string the flexibility to have a variable length.</a:t>
            </a:r>
          </a:p>
          <a:p>
            <a:pPr algn="just"/>
            <a:r>
              <a:rPr lang="en-US" dirty="0" smtClean="0"/>
              <a:t>Therefore, the minimum size of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is 0. The maximum length is 20.</a:t>
            </a:r>
          </a:p>
          <a:p>
            <a:pPr algn="just"/>
            <a:r>
              <a:rPr lang="en-US" dirty="0" smtClean="0"/>
              <a:t>All C’s string-handling functions simply ignore whatever is stored in the cells following the null character </a:t>
            </a:r>
            <a:r>
              <a:rPr lang="en-US" dirty="0" smtClean="0">
                <a:solidFill>
                  <a:srgbClr val="0000FF"/>
                </a:solidFill>
              </a:rPr>
              <a:t>\0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46018477"/>
              </p:ext>
            </p:extLst>
          </p:nvPr>
        </p:nvGraphicFramePr>
        <p:xfrm>
          <a:off x="323528" y="980728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340768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088" y="990486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0418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null character is counted within the string length. It gives to a string the flexibility to have a variable length.</a:t>
            </a:r>
          </a:p>
          <a:p>
            <a:pPr algn="just"/>
            <a:r>
              <a:rPr lang="en-US" dirty="0" smtClean="0"/>
              <a:t>Therefore, the minimum size of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is 0. The maximum length is 20.</a:t>
            </a:r>
          </a:p>
          <a:p>
            <a:pPr algn="just"/>
            <a:r>
              <a:rPr lang="en-US" dirty="0" smtClean="0"/>
              <a:t>All C’s string-handling functions simply ignore whatever is stored in the cells following the null character </a:t>
            </a:r>
            <a:r>
              <a:rPr lang="en-US" dirty="0" smtClean="0">
                <a:solidFill>
                  <a:srgbClr val="0000FF"/>
                </a:solidFill>
              </a:rPr>
              <a:t>\0</a:t>
            </a:r>
            <a:r>
              <a:rPr lang="en-US" dirty="0" smtClean="0"/>
              <a:t>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59368703"/>
              </p:ext>
            </p:extLst>
          </p:nvPr>
        </p:nvGraphicFramePr>
        <p:xfrm>
          <a:off x="323528" y="980728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340768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16416" y="990486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91233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760640"/>
          </a:xfrm>
        </p:spPr>
        <p:txBody>
          <a:bodyPr/>
          <a:lstStyle/>
          <a:p>
            <a:pPr algn="just"/>
            <a:r>
              <a:rPr lang="en-US" dirty="0" smtClean="0"/>
              <a:t>Use </a:t>
            </a:r>
            <a:r>
              <a:rPr lang="en-US" dirty="0" smtClean="0">
                <a:solidFill>
                  <a:srgbClr val="0000FF"/>
                </a:solidFill>
              </a:rPr>
              <a:t>%s</a:t>
            </a:r>
            <a:r>
              <a:rPr lang="en-US" dirty="0" smtClean="0"/>
              <a:t> to handle string variables in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0" indent="0" algn="ctr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(“Topics: %s \n”,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str_var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algn="just"/>
            <a:r>
              <a:rPr lang="en-US" dirty="0" smtClean="0"/>
              <a:t>The default of the output is “right-justified”. Placing a minus sign causes the output to be “left-justified”. A number before s specifies the number of </a:t>
            </a:r>
            <a:r>
              <a:rPr lang="en-US" dirty="0" err="1" smtClean="0"/>
              <a:t>coulumns</a:t>
            </a:r>
            <a:r>
              <a:rPr lang="en-US" dirty="0" smtClean="0"/>
              <a:t> in which the string is to be displayed.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292608" lvl="1" indent="0" algn="just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writer[20] = “Ahmad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Ragab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”; </a:t>
            </a:r>
            <a:r>
              <a:rPr lang="en-US" sz="1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//11 chars</a:t>
            </a:r>
          </a:p>
          <a:p>
            <a:pPr marL="292608" lvl="1" indent="0" algn="just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(“Mr. %-20s \n”, writer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marL="292608" lvl="1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Outputs:</a:t>
            </a:r>
          </a:p>
          <a:p>
            <a:pPr marL="292608" lvl="1" indent="0" algn="just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Mr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.~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Ahmad~Ragab</a:t>
            </a:r>
            <a:r>
              <a:rPr lang="en-US" sz="20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~~~~~~~~~</a:t>
            </a:r>
            <a:endParaRPr lang="en-US" sz="2000" dirty="0">
              <a:solidFill>
                <a:srgbClr val="FF0000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180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6.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cap="none" dirty="0" err="1" smtClean="0">
                <a:solidFill>
                  <a:srgbClr val="3380E6"/>
                </a:solidFill>
                <a:latin typeface="Arial"/>
              </a:rPr>
              <a:t>scanf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7606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Use </a:t>
            </a:r>
            <a:r>
              <a:rPr lang="en-US" dirty="0" smtClean="0">
                <a:solidFill>
                  <a:srgbClr val="0000FF"/>
                </a:solidFill>
              </a:rPr>
              <a:t>%s</a:t>
            </a:r>
            <a:r>
              <a:rPr lang="en-US" dirty="0" smtClean="0"/>
              <a:t> to handle string variables in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Do </a:t>
            </a:r>
            <a:r>
              <a:rPr lang="en-US" dirty="0" smtClean="0">
                <a:solidFill>
                  <a:srgbClr val="0000FF"/>
                </a:solidFill>
              </a:rPr>
              <a:t>not</a:t>
            </a:r>
            <a:r>
              <a:rPr lang="en-US" dirty="0" smtClean="0"/>
              <a:t> put the </a:t>
            </a:r>
            <a:r>
              <a:rPr lang="en-US" dirty="0" smtClean="0">
                <a:solidFill>
                  <a:srgbClr val="0000FF"/>
                </a:solidFill>
              </a:rPr>
              <a:t>&amp;</a:t>
            </a:r>
            <a:r>
              <a:rPr lang="en-US" dirty="0" smtClean="0"/>
              <a:t> for strings in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/>
              <a:t>. </a:t>
            </a:r>
            <a:r>
              <a:rPr lang="en-US" i="1" dirty="0" smtClean="0"/>
              <a:t>(This will be justified later when you study arrays).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9226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219256" cy="58868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r>
              <a:rPr lang="en-US" sz="2800" cap="none" dirty="0" smtClean="0">
                <a:solidFill>
                  <a:srgbClr val="3380E6"/>
                </a:solidFill>
                <a:latin typeface="Arial"/>
              </a:rPr>
              <a:t> and </a:t>
            </a:r>
            <a:r>
              <a:rPr lang="en-US" sz="2800" cap="none" dirty="0" err="1" smtClean="0">
                <a:solidFill>
                  <a:srgbClr val="3380E6"/>
                </a:solidFill>
                <a:latin typeface="Arial"/>
              </a:rPr>
              <a:t>scanf</a:t>
            </a:r>
            <a:r>
              <a:rPr lang="en-US" sz="2800" cap="none" dirty="0" smtClean="0">
                <a:solidFill>
                  <a:srgbClr val="3380E6"/>
                </a:solidFill>
                <a:latin typeface="Arial"/>
              </a:rPr>
              <a:t> - Example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496944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STRING_LEN 10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main (void)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char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[STRING_LEN];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char  days[STRING_LEN];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time;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(“Enter department code, course number, “);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(“days and time \n”);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(“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”, 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&amp;time);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%d meets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at %d\n”, 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time);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return (0);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} // end of main function</a:t>
            </a: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695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179512" y="658477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251520" y="1268760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Enter department code, course number, 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95936" y="1268760"/>
            <a:ext cx="187220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 days and time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8.</a:t>
            </a:r>
            <a:r>
              <a:rPr lang="en-US" dirty="0" smtClean="0"/>
              <a:t> </a:t>
            </a:r>
            <a:r>
              <a:rPr lang="en-US" sz="2800" cap="none" dirty="0" smtClean="0">
                <a:solidFill>
                  <a:srgbClr val="3380E6"/>
                </a:solidFill>
                <a:latin typeface="Arial"/>
              </a:rPr>
              <a:t>Example Output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23528" y="2276872"/>
            <a:ext cx="8568952" cy="21602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(“Enter department code, course number, “);</a:t>
            </a:r>
          </a:p>
          <a:p>
            <a:endParaRPr lang="en-US" sz="1600" dirty="0" smtClean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(“days and time \n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”);</a:t>
            </a:r>
          </a:p>
          <a:p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”, 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&amp;time);</a:t>
            </a:r>
          </a:p>
          <a:p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%d meets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at %d\n”, 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time);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628800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_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1628800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B0F0"/>
                </a:solidFill>
              </a:rPr>
              <a:t>CSC 201 135 11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1916832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CSC 201 meets 135 at 11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8" y="4653136"/>
            <a:ext cx="7704856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When entering strings data using </a:t>
            </a:r>
            <a:r>
              <a:rPr lang="en-US" sz="2000" dirty="0" err="1" smtClean="0">
                <a:solidFill>
                  <a:schemeClr val="tx1"/>
                </a:solidFill>
              </a:rPr>
              <a:t>scanf</a:t>
            </a:r>
            <a:r>
              <a:rPr lang="en-US" sz="2000" dirty="0" smtClean="0">
                <a:solidFill>
                  <a:schemeClr val="tx1"/>
                </a:solidFill>
              </a:rPr>
              <a:t>, a white space specifies the location of the null character. 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In other words, internal spaces are not allowed within strings entered through the </a:t>
            </a:r>
            <a:r>
              <a:rPr lang="en-US" sz="2000" dirty="0" err="1" smtClean="0">
                <a:solidFill>
                  <a:schemeClr val="tx1"/>
                </a:solidFill>
              </a:rPr>
              <a:t>scanf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930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Apart from the string initialization, the assignment operator DOES not work with a string.</a:t>
            </a:r>
          </a:p>
          <a:p>
            <a:r>
              <a:rPr lang="en-US" sz="2400" dirty="0" smtClean="0"/>
              <a:t>Example: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 = “test string”; //this is correct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string1 = “test string”; //this is wrong</a:t>
            </a:r>
          </a:p>
          <a:p>
            <a:endParaRPr lang="en-US" sz="2400" dirty="0" smtClean="0"/>
          </a:p>
          <a:p>
            <a:r>
              <a:rPr lang="en-US" sz="2400" dirty="0" smtClean="0"/>
              <a:t>C provides the string assignment operation through library functions. This is called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string.h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Therefore, if your program uses C string library functions you should include </a:t>
            </a:r>
            <a:r>
              <a:rPr lang="en-US" sz="2400" dirty="0" err="1" smtClean="0"/>
              <a:t>string.h</a:t>
            </a:r>
            <a:r>
              <a:rPr lang="en-US" sz="2400" dirty="0" smtClean="0"/>
              <a:t> at the start: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#include &lt;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string.h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&gt;</a:t>
            </a:r>
            <a:endParaRPr lang="en-US" sz="20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9.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library functions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" name="Multiply 6"/>
          <p:cNvSpPr/>
          <p:nvPr/>
        </p:nvSpPr>
        <p:spPr>
          <a:xfrm>
            <a:off x="4788024" y="3212976"/>
            <a:ext cx="864096" cy="864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41799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strcpy</a:t>
            </a:r>
            <a:r>
              <a:rPr lang="en-US" sz="2400" dirty="0" smtClean="0"/>
              <a:t> copies the second argument into its first one.</a:t>
            </a:r>
          </a:p>
          <a:p>
            <a:r>
              <a:rPr lang="en-US" sz="2400" dirty="0" smtClean="0"/>
              <a:t>The faulty line in the previous slide should be written as: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strcpy</a:t>
            </a:r>
            <a:r>
              <a:rPr lang="en-US" sz="2000" dirty="0" smtClean="0">
                <a:solidFill>
                  <a:srgbClr val="0000FF"/>
                </a:solidFill>
              </a:rPr>
              <a:t> (string1, “test string”); //this is correct</a:t>
            </a:r>
          </a:p>
          <a:p>
            <a:r>
              <a:rPr lang="en-US" sz="2400" dirty="0" smtClean="0"/>
              <a:t>Consider this example: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</a:rPr>
              <a:t>strcpy</a:t>
            </a:r>
            <a:r>
              <a:rPr lang="en-US" sz="2000" dirty="0">
                <a:solidFill>
                  <a:srgbClr val="0000FF"/>
                </a:solidFill>
              </a:rPr>
              <a:t> (string1, </a:t>
            </a:r>
            <a:r>
              <a:rPr lang="en-US" sz="2000" dirty="0" smtClean="0">
                <a:solidFill>
                  <a:srgbClr val="0000FF"/>
                </a:solidFill>
              </a:rPr>
              <a:t>“a very long test </a:t>
            </a:r>
            <a:r>
              <a:rPr lang="en-US" sz="2000" dirty="0">
                <a:solidFill>
                  <a:srgbClr val="0000FF"/>
                </a:solidFill>
              </a:rPr>
              <a:t>string”); </a:t>
            </a:r>
            <a:r>
              <a:rPr lang="en-US" sz="2000" dirty="0" smtClean="0">
                <a:solidFill>
                  <a:srgbClr val="0000FF"/>
                </a:solidFill>
              </a:rPr>
              <a:t>//overflow</a:t>
            </a:r>
          </a:p>
          <a:p>
            <a:r>
              <a:rPr lang="en-US" sz="2400" dirty="0"/>
              <a:t>The result of the above example is unpredictable: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It may overwrite other variables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The system may generate a run-time error</a:t>
            </a:r>
          </a:p>
          <a:p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839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83264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str</a:t>
            </a:r>
            <a:r>
              <a:rPr lang="en-US" sz="2400" u="sng" dirty="0" err="1" smtClean="0">
                <a:solidFill>
                  <a:srgbClr val="0000FF"/>
                </a:solidFill>
              </a:rPr>
              <a:t>n</a:t>
            </a:r>
            <a:r>
              <a:rPr lang="en-US" sz="2400" dirty="0" err="1" smtClean="0">
                <a:solidFill>
                  <a:srgbClr val="0000FF"/>
                </a:solidFill>
              </a:rPr>
              <a:t>cpy</a:t>
            </a:r>
            <a:r>
              <a:rPr lang="en-US" sz="2400" dirty="0" smtClean="0"/>
              <a:t> takes an extra argument to avoid the unpredictable error that may be caused by </a:t>
            </a:r>
            <a:r>
              <a:rPr lang="en-US" sz="2400" dirty="0" err="1">
                <a:solidFill>
                  <a:srgbClr val="0000FF"/>
                </a:solidFill>
              </a:rPr>
              <a:t>strcpy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The extra argument is </a:t>
            </a:r>
            <a:r>
              <a:rPr lang="en-US" sz="2400" i="1" dirty="0" smtClean="0"/>
              <a:t>n: </a:t>
            </a:r>
            <a:r>
              <a:rPr lang="en-US" sz="2400" dirty="0" smtClean="0"/>
              <a:t>the number of characters to copy.</a:t>
            </a:r>
          </a:p>
          <a:p>
            <a:r>
              <a:rPr lang="en-US" sz="2400" dirty="0" smtClean="0"/>
              <a:t>If the source string is longer than </a:t>
            </a:r>
            <a:r>
              <a:rPr lang="en-US" sz="2400" i="1" dirty="0" smtClean="0"/>
              <a:t>n </a:t>
            </a:r>
            <a:r>
              <a:rPr lang="en-US" sz="2400" dirty="0" smtClean="0"/>
              <a:t>characters, only the first </a:t>
            </a:r>
            <a:r>
              <a:rPr lang="en-US" sz="2400" i="1" dirty="0" smtClean="0"/>
              <a:t>n</a:t>
            </a:r>
            <a:r>
              <a:rPr lang="en-US" sz="2400" dirty="0" smtClean="0"/>
              <a:t> characters are copies.</a:t>
            </a:r>
          </a:p>
          <a:p>
            <a:r>
              <a:rPr lang="en-US" sz="2400" dirty="0" smtClean="0"/>
              <a:t>Example: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This will copy only the first 20 characters of the string constant. Therefore, string1 will be as follows in the memory: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</a:t>
            </a:r>
            <a:r>
              <a:rPr lang="en-US" sz="2800" u="sng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n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584" y="3790781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(string1, “a very long test string</a:t>
            </a:r>
            <a:r>
              <a:rPr lang="en-US" sz="2000" dirty="0" smtClean="0">
                <a:solidFill>
                  <a:srgbClr val="0000FF"/>
                </a:solidFill>
              </a:rPr>
              <a:t>”, 20);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34269142"/>
              </p:ext>
            </p:extLst>
          </p:nvPr>
        </p:nvGraphicFramePr>
        <p:xfrm>
          <a:off x="492224" y="5877272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4279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832648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Note that the stored string is invalid because it does not contain the null character /0.</a:t>
            </a:r>
          </a:p>
          <a:p>
            <a:r>
              <a:rPr lang="en-US" sz="2400" dirty="0" smtClean="0"/>
              <a:t>In order to avoid this, </a:t>
            </a:r>
            <a:r>
              <a:rPr lang="en-US" sz="2400" i="1" dirty="0" smtClean="0"/>
              <a:t>n</a:t>
            </a:r>
            <a:r>
              <a:rPr lang="en-US" sz="2400" dirty="0" smtClean="0"/>
              <a:t> should be equal to </a:t>
            </a:r>
            <a:r>
              <a:rPr lang="en-US" sz="2400" i="1" dirty="0" smtClean="0"/>
              <a:t>(destination length – 1)</a:t>
            </a:r>
            <a:r>
              <a:rPr lang="en-US" sz="2400" dirty="0" smtClean="0"/>
              <a:t>, which is 19 in this example.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Note that </a:t>
            </a:r>
            <a:r>
              <a:rPr lang="en-US" sz="2000" dirty="0">
                <a:solidFill>
                  <a:srgbClr val="0000FF"/>
                </a:solidFill>
              </a:rPr>
              <a:t>string1[</a:t>
            </a:r>
            <a:r>
              <a:rPr lang="en-US" sz="2000" dirty="0">
                <a:solidFill>
                  <a:srgbClr val="FF0000"/>
                </a:solidFill>
              </a:rPr>
              <a:t>19</a:t>
            </a:r>
            <a:r>
              <a:rPr lang="en-US" sz="2000" dirty="0">
                <a:solidFill>
                  <a:srgbClr val="0000FF"/>
                </a:solidFill>
              </a:rPr>
              <a:t>] = ‘\0’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</a:t>
            </a:r>
            <a:r>
              <a:rPr lang="en-US" sz="2800" u="sng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n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cpy</a:t>
            </a:r>
            <a:r>
              <a:rPr lang="en-US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27584" y="3429000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(string1, “a very long test string</a:t>
            </a:r>
            <a:r>
              <a:rPr lang="en-US" sz="2000" dirty="0" smtClean="0">
                <a:solidFill>
                  <a:srgbClr val="0000FF"/>
                </a:solidFill>
              </a:rPr>
              <a:t>”, </a:t>
            </a:r>
            <a:r>
              <a:rPr lang="en-US" sz="2000" dirty="0" smtClean="0">
                <a:solidFill>
                  <a:srgbClr val="FF0000"/>
                </a:solidFill>
              </a:rPr>
              <a:t>19</a:t>
            </a:r>
            <a:r>
              <a:rPr lang="en-US" sz="2000" dirty="0" smtClean="0">
                <a:solidFill>
                  <a:srgbClr val="0000FF"/>
                </a:solidFill>
              </a:rPr>
              <a:t>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103083045"/>
              </p:ext>
            </p:extLst>
          </p:nvPr>
        </p:nvGraphicFramePr>
        <p:xfrm>
          <a:off x="251520" y="980728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44997956"/>
              </p:ext>
            </p:extLst>
          </p:nvPr>
        </p:nvGraphicFramePr>
        <p:xfrm>
          <a:off x="251520" y="4343504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60890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switch (identifier)</a:t>
            </a:r>
          </a:p>
          <a:p>
            <a:pPr>
              <a:buNone/>
            </a:pPr>
            <a:r>
              <a:rPr lang="en-US" dirty="0" smtClean="0"/>
              <a:t>{</a:t>
            </a:r>
          </a:p>
          <a:p>
            <a:pPr>
              <a:buNone/>
            </a:pPr>
            <a:r>
              <a:rPr lang="en-US" dirty="0" smtClean="0"/>
              <a:t>   case ‘value1’:     </a:t>
            </a:r>
            <a:r>
              <a:rPr lang="en-US" dirty="0" smtClean="0"/>
              <a:t> </a:t>
            </a:r>
            <a:r>
              <a:rPr lang="en-US" dirty="0" smtClean="0"/>
              <a:t>block of statements 1;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 </a:t>
            </a:r>
          </a:p>
          <a:p>
            <a:pPr>
              <a:buNone/>
            </a:pPr>
            <a:r>
              <a:rPr lang="en-US" dirty="0" smtClean="0"/>
              <a:t>   case ‘value2’:    </a:t>
            </a:r>
            <a:r>
              <a:rPr lang="en-US" dirty="0" smtClean="0"/>
              <a:t> </a:t>
            </a:r>
            <a:r>
              <a:rPr lang="en-US" dirty="0" smtClean="0"/>
              <a:t>block of statements 2;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  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 </a:t>
            </a:r>
            <a:endParaRPr lang="en-US" sz="2600" dirty="0" smtClean="0"/>
          </a:p>
          <a:p>
            <a:pPr lvl="8">
              <a:buNone/>
            </a:pPr>
            <a:r>
              <a:rPr lang="en-US" sz="2600" dirty="0" smtClean="0"/>
              <a:t>…</a:t>
            </a:r>
          </a:p>
          <a:p>
            <a:pPr lvl="8">
              <a:buNone/>
            </a:pPr>
            <a:r>
              <a:rPr lang="en-US" sz="2600" dirty="0" smtClean="0"/>
              <a:t>…</a:t>
            </a:r>
            <a:endParaRPr lang="en-US" sz="2600" dirty="0" smtClean="0"/>
          </a:p>
          <a:p>
            <a:pPr>
              <a:buNone/>
            </a:pPr>
            <a:r>
              <a:rPr lang="en-US" dirty="0" smtClean="0"/>
              <a:t>   case ‘value n’:   </a:t>
            </a:r>
            <a:r>
              <a:rPr lang="en-US" dirty="0" smtClean="0"/>
              <a:t> </a:t>
            </a:r>
            <a:r>
              <a:rPr lang="en-US" dirty="0" smtClean="0"/>
              <a:t>block of statements n;</a:t>
            </a:r>
          </a:p>
          <a:p>
            <a:pPr lvl="8">
              <a:buNone/>
            </a:pPr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sz="2600" dirty="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r>
              <a:rPr lang="en-US" sz="2600" dirty="0" smtClean="0"/>
              <a:t>   </a:t>
            </a:r>
          </a:p>
          <a:p>
            <a:pPr>
              <a:buNone/>
            </a:pPr>
            <a:r>
              <a:rPr lang="en-US" dirty="0" smtClean="0">
                <a:solidFill>
                  <a:srgbClr val="00B050"/>
                </a:solidFill>
              </a:rPr>
              <a:t>   default</a:t>
            </a:r>
            <a:r>
              <a:rPr lang="en-US" dirty="0" smtClean="0"/>
              <a:t>:         </a:t>
            </a:r>
            <a:r>
              <a:rPr lang="en-US" dirty="0" smtClean="0"/>
              <a:t> </a:t>
            </a:r>
            <a:r>
              <a:rPr lang="en-US" dirty="0" smtClean="0"/>
              <a:t>block of statements;</a:t>
            </a:r>
          </a:p>
          <a:p>
            <a:pPr lvl="8">
              <a:buNone/>
            </a:pPr>
            <a:r>
              <a:rPr lang="en-US" sz="2600" smtClean="0">
                <a:solidFill>
                  <a:srgbClr val="0000FF"/>
                </a:solidFill>
              </a:rPr>
              <a:t>break</a:t>
            </a:r>
            <a:r>
              <a:rPr lang="en-US" sz="2600" dirty="0" smtClean="0"/>
              <a:t>;</a:t>
            </a:r>
          </a:p>
          <a:p>
            <a:pPr lvl="8">
              <a:buNone/>
            </a:pPr>
            <a:endParaRPr lang="en-US" sz="2600" dirty="0" smtClean="0"/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2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syntax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60486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Consider the following code segment:</a:t>
            </a:r>
            <a:endParaRPr lang="en-US" sz="2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Substring: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strncpy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1124744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</a:t>
            </a:r>
            <a:r>
              <a:rPr lang="en-US" sz="2000" dirty="0" smtClean="0">
                <a:solidFill>
                  <a:srgbClr val="0000FF"/>
                </a:solidFill>
              </a:rPr>
              <a:t>result1[10], s1[15] = “Sep. 18, 2014”;</a:t>
            </a: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(result1, s1, 9);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7614470"/>
              </p:ext>
            </p:extLst>
          </p:nvPr>
        </p:nvGraphicFramePr>
        <p:xfrm>
          <a:off x="395536" y="2204864"/>
          <a:ext cx="57601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15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69432092"/>
              </p:ext>
            </p:extLst>
          </p:nvPr>
        </p:nvGraphicFramePr>
        <p:xfrm>
          <a:off x="395536" y="3501008"/>
          <a:ext cx="384009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result1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51520" y="4737338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</a:t>
            </a:r>
            <a:r>
              <a:rPr lang="en-US" sz="2000" dirty="0" smtClean="0">
                <a:solidFill>
                  <a:srgbClr val="0000FF"/>
                </a:solidFill>
              </a:rPr>
              <a:t>result2[10], s1[15] = “Sep. 18, 2014”;</a:t>
            </a: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(result2, </a:t>
            </a:r>
            <a:r>
              <a:rPr lang="en-US" sz="2000" dirty="0" smtClean="0">
                <a:solidFill>
                  <a:srgbClr val="FF0000"/>
                </a:solidFill>
              </a:rPr>
              <a:t>&amp;</a:t>
            </a:r>
            <a:r>
              <a:rPr lang="en-US" sz="2000" dirty="0" smtClean="0">
                <a:solidFill>
                  <a:srgbClr val="0000FF"/>
                </a:solidFill>
              </a:rPr>
              <a:t>s1[5], 2)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64088" y="1124744"/>
            <a:ext cx="3600400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Copies 9 characters from s1 to result1 starting from s1[0]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64088" y="4797152"/>
            <a:ext cx="3600400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Copies 2 characters from s1 to result2 starting from s1[5]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43002703"/>
              </p:ext>
            </p:extLst>
          </p:nvPr>
        </p:nvGraphicFramePr>
        <p:xfrm>
          <a:off x="395536" y="5589240"/>
          <a:ext cx="384009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result2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51520" y="1832630"/>
            <a:ext cx="4968552" cy="30022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strncpy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(result1, </a:t>
            </a:r>
            <a:r>
              <a:rPr lang="en-US" dirty="0" smtClean="0">
                <a:solidFill>
                  <a:srgbClr val="00B050"/>
                </a:solidFill>
              </a:rPr>
              <a:t>&amp;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s1[0], 9);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37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  <p:bldP spid="10" grpId="0" animBg="1"/>
      <p:bldP spid="1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Strings CANNOT be used as labels (cases) in a switch statement.</a:t>
            </a:r>
          </a:p>
          <a:p>
            <a:r>
              <a:rPr lang="en-US" sz="2400" dirty="0" smtClean="0"/>
              <a:t>The following code is </a:t>
            </a:r>
            <a:r>
              <a:rPr lang="en-US" sz="2400" dirty="0" smtClean="0">
                <a:solidFill>
                  <a:srgbClr val="FF0000"/>
                </a:solidFill>
              </a:rPr>
              <a:t>WRONG </a:t>
            </a:r>
            <a:r>
              <a:rPr lang="en-US" sz="2400" dirty="0" smtClean="0"/>
              <a:t>because name is a string.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name[20];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(“Enter your first name: \n”);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scanf</a:t>
            </a:r>
            <a:r>
              <a:rPr lang="en-US" sz="2000" dirty="0" smtClean="0">
                <a:solidFill>
                  <a:srgbClr val="0000FF"/>
                </a:solidFill>
              </a:rPr>
              <a:t> (“%s”, name);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s</a:t>
            </a:r>
            <a:r>
              <a:rPr lang="en-US" sz="2000" dirty="0" smtClean="0">
                <a:solidFill>
                  <a:srgbClr val="0000FF"/>
                </a:solidFill>
              </a:rPr>
              <a:t>witch (name)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{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case “Ahmad”: </a:t>
            </a: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(“Ahmad is a nice boy \n”);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       break;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case “Laila” : </a:t>
            </a:r>
            <a:r>
              <a:rPr lang="en-US" sz="2000" dirty="0" err="1" smtClean="0">
                <a:solidFill>
                  <a:srgbClr val="0000FF"/>
                </a:solidFill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</a:rPr>
              <a:t> (“Laila is a nice girl \n”);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      break;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}</a:t>
            </a:r>
            <a:endParaRPr lang="en-US" sz="2000" dirty="0" smtClean="0">
              <a:solidFill>
                <a:srgbClr val="0000FF"/>
              </a:solidFill>
            </a:endParaRPr>
          </a:p>
          <a:p>
            <a:endParaRPr lang="en-US" sz="2400" dirty="0" smtClean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11.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with switch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2" name="Multiply 1"/>
          <p:cNvSpPr/>
          <p:nvPr/>
        </p:nvSpPr>
        <p:spPr>
          <a:xfrm>
            <a:off x="4499992" y="2636912"/>
            <a:ext cx="1728192" cy="158417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171126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break</a:t>
            </a:r>
            <a:r>
              <a:rPr lang="en-US" dirty="0" smtClean="0"/>
              <a:t> is used to exit the switch statement.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default</a:t>
            </a:r>
            <a:r>
              <a:rPr lang="en-US" dirty="0" smtClean="0"/>
              <a:t> is used if the variable did not satisfy any value of the listed cases.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2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syntax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14356"/>
            <a:ext cx="7758138" cy="5741380"/>
          </a:xfrm>
        </p:spPr>
        <p:txBody>
          <a:bodyPr>
            <a:normAutofit/>
          </a:bodyPr>
          <a:lstStyle/>
          <a:p>
            <a:r>
              <a:rPr lang="en-US" dirty="0" smtClean="0"/>
              <a:t>Write a program that displays a menu and prints a message for each selection made by the user. The program should prompt the user in case of an invalid input. </a:t>
            </a:r>
          </a:p>
          <a:p>
            <a:r>
              <a:rPr lang="en-US" dirty="0" smtClean="0"/>
              <a:t>The menu to be displayed is as follows: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Enter your choice: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‘E’: Edit my program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‘C’: Compile my program</a:t>
            </a:r>
          </a:p>
          <a:p>
            <a:pPr lvl="1">
              <a:buNone/>
            </a:pPr>
            <a:r>
              <a:rPr lang="en-US" dirty="0" smtClean="0">
                <a:solidFill>
                  <a:srgbClr val="00B0F0"/>
                </a:solidFill>
              </a:rPr>
              <a:t>‘R’: Run my program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3.  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Lucida Console"/>
                <a:ea typeface="+mj-ea"/>
                <a:cs typeface="+mj-cs"/>
              </a:rPr>
              <a:t>switch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Statement - example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4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algorithm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395536" y="900740"/>
            <a:ext cx="7704856" cy="2099632"/>
            <a:chOff x="179512" y="1196752"/>
            <a:chExt cx="7704856" cy="235673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206869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input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‘E’, then print “Calling the editor”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‘C’, then print “Calling the compiler”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the user entered ‘R’, then print “The program starts execution”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For any other input, print “Invalid input”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5.  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flowchart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420880" y="711506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20880" y="1285860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Display Menu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Flowchart: Data 9"/>
          <p:cNvSpPr/>
          <p:nvPr/>
        </p:nvSpPr>
        <p:spPr>
          <a:xfrm>
            <a:off x="2420880" y="2067688"/>
            <a:ext cx="122413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READ choice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1" name="Flowchart: Decision 10"/>
          <p:cNvSpPr/>
          <p:nvPr/>
        </p:nvSpPr>
        <p:spPr>
          <a:xfrm>
            <a:off x="2276864" y="2714620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‘E’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4" name="Flowchart: Decision 13"/>
          <p:cNvSpPr/>
          <p:nvPr/>
        </p:nvSpPr>
        <p:spPr>
          <a:xfrm>
            <a:off x="2276864" y="3905822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‘C’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5" name="Flowchart: Decision 14"/>
          <p:cNvSpPr/>
          <p:nvPr/>
        </p:nvSpPr>
        <p:spPr>
          <a:xfrm>
            <a:off x="2276864" y="5097025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c</a:t>
            </a:r>
            <a:r>
              <a:rPr lang="en-US" sz="1400" dirty="0" smtClean="0">
                <a:solidFill>
                  <a:schemeClr val="tx1"/>
                </a:solidFill>
              </a:rPr>
              <a:t>hoice = ‘R’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Flowchart: Data 15"/>
          <p:cNvSpPr/>
          <p:nvPr/>
        </p:nvSpPr>
        <p:spPr>
          <a:xfrm>
            <a:off x="4419434" y="2985901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“Call Editor”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7" name="Flowchart: Data 16"/>
          <p:cNvSpPr/>
          <p:nvPr/>
        </p:nvSpPr>
        <p:spPr>
          <a:xfrm>
            <a:off x="4419434" y="4177103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“Call Compiler”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8" name="Flowchart: Data 17"/>
          <p:cNvSpPr/>
          <p:nvPr/>
        </p:nvSpPr>
        <p:spPr>
          <a:xfrm>
            <a:off x="3990806" y="5368306"/>
            <a:ext cx="301008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“The program starts execution”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Flowchart: Data 18"/>
          <p:cNvSpPr/>
          <p:nvPr/>
        </p:nvSpPr>
        <p:spPr>
          <a:xfrm>
            <a:off x="4000496" y="6211092"/>
            <a:ext cx="2152830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“Invalid Input”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786710" y="4783472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>
            <a:stCxn id="8" idx="2"/>
            <a:endCxn id="9" idx="0"/>
          </p:cNvCxnSpPr>
          <p:nvPr/>
        </p:nvCxnSpPr>
        <p:spPr>
          <a:xfrm rot="5400000">
            <a:off x="2925791" y="1178703"/>
            <a:ext cx="21431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9" idx="2"/>
            <a:endCxn id="10" idx="1"/>
          </p:cNvCxnSpPr>
          <p:nvPr/>
        </p:nvCxnSpPr>
        <p:spPr>
          <a:xfrm rot="5400000">
            <a:off x="2930066" y="1964806"/>
            <a:ext cx="20576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0" idx="4"/>
            <a:endCxn id="11" idx="0"/>
          </p:cNvCxnSpPr>
          <p:nvPr/>
        </p:nvCxnSpPr>
        <p:spPr>
          <a:xfrm rot="5400000">
            <a:off x="2961510" y="2643182"/>
            <a:ext cx="142876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1" idx="2"/>
          </p:cNvCxnSpPr>
          <p:nvPr/>
        </p:nvCxnSpPr>
        <p:spPr>
          <a:xfrm rot="16200000" flipH="1">
            <a:off x="2897024" y="3897163"/>
            <a:ext cx="310703" cy="38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4" idx="2"/>
            <a:endCxn id="15" idx="0"/>
          </p:cNvCxnSpPr>
          <p:nvPr/>
        </p:nvCxnSpPr>
        <p:spPr>
          <a:xfrm rot="5400000">
            <a:off x="2960656" y="5024733"/>
            <a:ext cx="144584" cy="158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" idx="2"/>
          </p:cNvCxnSpPr>
          <p:nvPr/>
        </p:nvCxnSpPr>
        <p:spPr>
          <a:xfrm rot="16200000" flipH="1">
            <a:off x="2873780" y="6302812"/>
            <a:ext cx="357190" cy="3885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1" idx="3"/>
            <a:endCxn id="16" idx="2"/>
          </p:cNvCxnSpPr>
          <p:nvPr/>
        </p:nvCxnSpPr>
        <p:spPr>
          <a:xfrm flipV="1">
            <a:off x="3789032" y="3237929"/>
            <a:ext cx="845685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3"/>
            <a:endCxn id="17" idx="2"/>
          </p:cNvCxnSpPr>
          <p:nvPr/>
        </p:nvCxnSpPr>
        <p:spPr>
          <a:xfrm flipV="1">
            <a:off x="3789032" y="4429131"/>
            <a:ext cx="845685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15" idx="3"/>
            <a:endCxn id="18" idx="2"/>
          </p:cNvCxnSpPr>
          <p:nvPr/>
        </p:nvCxnSpPr>
        <p:spPr>
          <a:xfrm flipV="1">
            <a:off x="3789032" y="5620334"/>
            <a:ext cx="502783" cy="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endCxn id="19" idx="2"/>
          </p:cNvCxnSpPr>
          <p:nvPr/>
        </p:nvCxnSpPr>
        <p:spPr>
          <a:xfrm flipV="1">
            <a:off x="3071802" y="6463120"/>
            <a:ext cx="1143977" cy="3771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7452319" y="3214686"/>
            <a:ext cx="0" cy="3286148"/>
          </a:xfrm>
          <a:prstGeom prst="line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6" idx="5"/>
          </p:cNvCxnSpPr>
          <p:nvPr/>
        </p:nvCxnSpPr>
        <p:spPr>
          <a:xfrm flipV="1">
            <a:off x="6356981" y="3214686"/>
            <a:ext cx="1095338" cy="2324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17" idx="5"/>
          </p:cNvCxnSpPr>
          <p:nvPr/>
        </p:nvCxnSpPr>
        <p:spPr>
          <a:xfrm>
            <a:off x="6356981" y="4429131"/>
            <a:ext cx="109533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>
            <a:stCxn id="18" idx="5"/>
          </p:cNvCxnSpPr>
          <p:nvPr/>
        </p:nvCxnSpPr>
        <p:spPr>
          <a:xfrm>
            <a:off x="6699883" y="5620334"/>
            <a:ext cx="752437" cy="1162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19" idx="5"/>
          </p:cNvCxnSpPr>
          <p:nvPr/>
        </p:nvCxnSpPr>
        <p:spPr>
          <a:xfrm>
            <a:off x="5938043" y="6463120"/>
            <a:ext cx="151427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452320" y="5002224"/>
            <a:ext cx="33439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3857620" y="2928934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3857620" y="414338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3786182" y="5286388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143108" y="6143644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143108" y="4929198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143108" y="378619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6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PSEUDOCODE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429344" y="928671"/>
            <a:ext cx="7239001" cy="3508442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dirty="0" smtClean="0">
                  <a:solidFill>
                    <a:schemeClr val="tx1"/>
                  </a:solidFill>
                </a:rPr>
                <a:t>Otherwise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dirty="0">
                  <a:solidFill>
                    <a:schemeClr val="tx1"/>
                  </a:solidFill>
                </a:rPr>
                <a:t>	</a:t>
              </a:r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836712"/>
            <a:ext cx="7632848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your choice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(“E: Edit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(“C: Compile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(“R: Run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(“What do you want to do? “);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42844" y="214290"/>
            <a:ext cx="8472518" cy="462932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cap="all" noProof="0" dirty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latin typeface="Arial"/>
                <a:ea typeface="+mj-ea"/>
                <a:cs typeface="+mj-cs"/>
              </a:rPr>
              <a:t>7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24B5A1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.  </a:t>
            </a:r>
            <a:r>
              <a:rPr kumimoji="0" lang="en-US" sz="2800" b="1" i="0" u="none" strike="noStrike" kern="1200" cap="all" spc="0" normalizeH="0" baseline="0" noProof="0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solidFill>
                  <a:srgbClr val="3380E6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example - CODE</a:t>
            </a:r>
          </a:p>
        </p:txBody>
      </p:sp>
      <p:grpSp>
        <p:nvGrpSpPr>
          <p:cNvPr id="5" name="Text Placeholder 4"/>
          <p:cNvGrpSpPr>
            <a:grpSpLocks noGrp="1"/>
          </p:cNvGrpSpPr>
          <p:nvPr/>
        </p:nvGrpSpPr>
        <p:grpSpPr>
          <a:xfrm>
            <a:off x="5364088" y="404664"/>
            <a:ext cx="3600400" cy="3024335"/>
            <a:chOff x="159562" y="1196752"/>
            <a:chExt cx="5184576" cy="3612122"/>
          </a:xfrm>
        </p:grpSpPr>
        <p:sp>
          <p:nvSpPr>
            <p:cNvPr id="6" name="Flowchart: Process 5"/>
            <p:cNvSpPr/>
            <p:nvPr/>
          </p:nvSpPr>
          <p:spPr>
            <a:xfrm>
              <a:off x="159562" y="1513574"/>
              <a:ext cx="5184576" cy="329530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rgbClr val="00B050"/>
                  </a:solidFill>
                </a:rPr>
                <a:t>Display the menu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err="1" smtClean="0">
                  <a:solidFill>
                    <a:schemeClr val="tx1"/>
                  </a:solidFill>
                </a:rPr>
                <a:t>Scanf</a:t>
              </a:r>
              <a:r>
                <a:rPr lang="en-US" sz="1200" dirty="0" smtClean="0">
                  <a:solidFill>
                    <a:schemeClr val="tx1"/>
                  </a:solidFill>
                </a:rPr>
                <a:t> choice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Switch for the value of choice: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‘E’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Editor”)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‘C’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(“Calling the Compiler”)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Case choice = ‘R’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(“The program starts execution”)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Break</a:t>
              </a:r>
            </a:p>
            <a:p>
              <a:pPr marL="800100" lvl="1" indent="-342900">
                <a:buFont typeface="+mj-lt"/>
                <a:buAutoNum type="alphaL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Otherwise </a:t>
              </a:r>
              <a:r>
                <a:rPr lang="en-US" sz="1200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sz="1200" dirty="0" smtClean="0">
                  <a:solidFill>
                    <a:schemeClr val="tx1"/>
                  </a:solidFill>
                </a:rPr>
                <a:t> (“Invalid input”);</a:t>
              </a:r>
            </a:p>
            <a:p>
              <a:pPr marL="342900" indent="-342900"/>
              <a:r>
                <a:rPr lang="en-US" sz="1200" dirty="0" smtClean="0">
                  <a:solidFill>
                    <a:schemeClr val="tx1"/>
                  </a:solidFill>
                </a:rPr>
                <a:t>4. End of program</a:t>
              </a:r>
            </a:p>
            <a:p>
              <a:pPr marL="342900" indent="-342900"/>
              <a:r>
                <a:rPr lang="en-US" sz="1200" dirty="0">
                  <a:solidFill>
                    <a:schemeClr val="tx1"/>
                  </a:solidFill>
                </a:rPr>
                <a:t>	</a:t>
              </a:r>
              <a:endParaRPr lang="en-US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5956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/>
                <a:t>PSEUDOCODE</a:t>
              </a:r>
              <a:endParaRPr lang="en-US" sz="1200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321918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466</TotalTime>
  <Words>3074</Words>
  <Application>Microsoft Office PowerPoint</Application>
  <PresentationFormat>On-screen Show (4:3)</PresentationFormat>
  <Paragraphs>731</Paragraphs>
  <Slides>31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Opulent</vt:lpstr>
      <vt:lpstr>Multiple selection statements</vt:lpstr>
      <vt:lpstr>1.  switch Multiple-Selection Statement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Strings</vt:lpstr>
      <vt:lpstr>1. introduction</vt:lpstr>
      <vt:lpstr>2. String constants</vt:lpstr>
      <vt:lpstr>3. Strings declaration</vt:lpstr>
      <vt:lpstr>4. Strings initialization</vt:lpstr>
      <vt:lpstr>4. Strings initialization (cont’d)</vt:lpstr>
      <vt:lpstr>4. Strings initialization (cont’d)</vt:lpstr>
      <vt:lpstr>5. Strings with printf</vt:lpstr>
      <vt:lpstr>6. Strings with scanf</vt:lpstr>
      <vt:lpstr>7. Strings with printf and scanf - Example</vt:lpstr>
      <vt:lpstr>8. Example Output</vt:lpstr>
      <vt:lpstr>9. String library functions</vt:lpstr>
      <vt:lpstr>10. String assignment: strcpy</vt:lpstr>
      <vt:lpstr>10. String assignment: strncpy</vt:lpstr>
      <vt:lpstr>10. String assignment: strncpy (cont’d)</vt:lpstr>
      <vt:lpstr>10. Substring: strncpy</vt:lpstr>
      <vt:lpstr>11. String with switch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selection statements</dc:title>
  <dc:creator>lab</dc:creator>
  <cp:lastModifiedBy>lab</cp:lastModifiedBy>
  <cp:revision>32</cp:revision>
  <dcterms:created xsi:type="dcterms:W3CDTF">2014-09-15T06:51:16Z</dcterms:created>
  <dcterms:modified xsi:type="dcterms:W3CDTF">2014-09-21T07:42:17Z</dcterms:modified>
</cp:coreProperties>
</file>