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19"/>
  </p:notesMasterIdLst>
  <p:sldIdLst>
    <p:sldId id="256" r:id="rId2"/>
    <p:sldId id="257" r:id="rId3"/>
    <p:sldId id="264" r:id="rId4"/>
    <p:sldId id="265" r:id="rId5"/>
    <p:sldId id="272" r:id="rId6"/>
    <p:sldId id="274" r:id="rId7"/>
    <p:sldId id="266" r:id="rId8"/>
    <p:sldId id="271" r:id="rId9"/>
    <p:sldId id="267" r:id="rId10"/>
    <p:sldId id="268" r:id="rId11"/>
    <p:sldId id="269" r:id="rId12"/>
    <p:sldId id="273" r:id="rId13"/>
    <p:sldId id="270" r:id="rId14"/>
    <p:sldId id="275" r:id="rId15"/>
    <p:sldId id="258" r:id="rId16"/>
    <p:sldId id="259" r:id="rId17"/>
    <p:sldId id="261" r:id="rId1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737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49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7351B2BF-24ED-4BE2-AD87-F09C1E303800}" type="datetimeFigureOut">
              <a:rPr lang="ar-SA" smtClean="0"/>
              <a:t>27/01/36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A3872827-DD19-43E8-BA06-227A929714A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136909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DCEF3-A89D-41CC-AF6E-5E18ACF8EDE0}" type="datetimeFigureOut">
              <a:rPr lang="ar-SA" smtClean="0"/>
              <a:t>27/01/36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56C17-1050-4946-A7C0-82A5E21FD814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DCEF3-A89D-41CC-AF6E-5E18ACF8EDE0}" type="datetimeFigureOut">
              <a:rPr lang="ar-SA" smtClean="0"/>
              <a:t>27/01/36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56C17-1050-4946-A7C0-82A5E21FD814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DCEF3-A89D-41CC-AF6E-5E18ACF8EDE0}" type="datetimeFigureOut">
              <a:rPr lang="ar-SA" smtClean="0"/>
              <a:t>27/01/36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56C17-1050-4946-A7C0-82A5E21FD814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DCEF3-A89D-41CC-AF6E-5E18ACF8EDE0}" type="datetimeFigureOut">
              <a:rPr lang="ar-SA" smtClean="0"/>
              <a:t>27/01/36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56C17-1050-4946-A7C0-82A5E21FD814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DCEF3-A89D-41CC-AF6E-5E18ACF8EDE0}" type="datetimeFigureOut">
              <a:rPr lang="ar-SA" smtClean="0"/>
              <a:t>27/01/36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56C17-1050-4946-A7C0-82A5E21FD814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DCEF3-A89D-41CC-AF6E-5E18ACF8EDE0}" type="datetimeFigureOut">
              <a:rPr lang="ar-SA" smtClean="0"/>
              <a:t>27/01/36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56C17-1050-4946-A7C0-82A5E21FD814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DCEF3-A89D-41CC-AF6E-5E18ACF8EDE0}" type="datetimeFigureOut">
              <a:rPr lang="ar-SA" smtClean="0"/>
              <a:t>27/01/36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56C17-1050-4946-A7C0-82A5E21FD814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DCEF3-A89D-41CC-AF6E-5E18ACF8EDE0}" type="datetimeFigureOut">
              <a:rPr lang="ar-SA" smtClean="0"/>
              <a:t>27/01/36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56C17-1050-4946-A7C0-82A5E21FD814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DCEF3-A89D-41CC-AF6E-5E18ACF8EDE0}" type="datetimeFigureOut">
              <a:rPr lang="ar-SA" smtClean="0"/>
              <a:t>27/01/36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56C17-1050-4946-A7C0-82A5E21FD814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DCEF3-A89D-41CC-AF6E-5E18ACF8EDE0}" type="datetimeFigureOut">
              <a:rPr lang="ar-SA" smtClean="0"/>
              <a:t>27/01/36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56C17-1050-4946-A7C0-82A5E21FD814}" type="slidenum">
              <a:rPr lang="ar-SA" smtClean="0"/>
              <a:t>‹#›</a:t>
            </a:fld>
            <a:endParaRPr lang="ar-S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DCEF3-A89D-41CC-AF6E-5E18ACF8EDE0}" type="datetimeFigureOut">
              <a:rPr lang="ar-SA" smtClean="0"/>
              <a:t>27/01/36</a:t>
            </a:fld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1456C17-1050-4946-A7C0-82A5E21FD814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21456C17-1050-4946-A7C0-82A5E21FD814}" type="slidenum">
              <a:rPr lang="ar-SA" smtClean="0"/>
              <a:t>‹#›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52CDCEF3-A89D-41CC-AF6E-5E18ACF8EDE0}" type="datetimeFigureOut">
              <a:rPr lang="ar-SA" smtClean="0"/>
              <a:t>27/01/36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1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r" defTabSz="914400" rtl="1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VgAuZ6dBOfs" TargetMode="Externa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Western Blotting</a:t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BCH 462[practical]</a:t>
            </a:r>
            <a:endParaRPr lang="ar-SA" dirty="0"/>
          </a:p>
        </p:txBody>
      </p:sp>
      <p:sp>
        <p:nvSpPr>
          <p:cNvPr id="4" name="مربع نص 3"/>
          <p:cNvSpPr txBox="1"/>
          <p:nvPr/>
        </p:nvSpPr>
        <p:spPr>
          <a:xfrm>
            <a:off x="985075" y="620688"/>
            <a:ext cx="747320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Lab#6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889758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79512" y="188640"/>
            <a:ext cx="82089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b="1" dirty="0">
                <a:solidFill>
                  <a:schemeClr val="accent1"/>
                </a:solidFill>
              </a:rPr>
              <a:t> </a:t>
            </a:r>
            <a:r>
              <a:rPr lang="en-US" b="1" dirty="0" smtClean="0">
                <a:solidFill>
                  <a:schemeClr val="accent1"/>
                </a:solidFill>
              </a:rPr>
              <a:t>5.</a:t>
            </a:r>
            <a:r>
              <a:rPr lang="en-US" dirty="0" smtClean="0"/>
              <a:t>The </a:t>
            </a:r>
            <a:r>
              <a:rPr lang="en-US" dirty="0"/>
              <a:t>nitrocellulose is then incubated with a second antibody, which is specific for the first </a:t>
            </a:r>
            <a:r>
              <a:rPr lang="en-US" dirty="0" smtClean="0"/>
              <a:t>antibody[1ry –antibody].</a:t>
            </a:r>
            <a:endParaRPr lang="ar-SA" dirty="0"/>
          </a:p>
        </p:txBody>
      </p:sp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5785" y="1412776"/>
            <a:ext cx="933450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مربع نص 4"/>
          <p:cNvSpPr txBox="1"/>
          <p:nvPr/>
        </p:nvSpPr>
        <p:spPr>
          <a:xfrm>
            <a:off x="682982" y="2564904"/>
            <a:ext cx="2065630" cy="73866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txBody>
          <a:bodyPr wrap="none" rtlCol="1">
            <a:spAutoFit/>
          </a:bodyPr>
          <a:lstStyle/>
          <a:p>
            <a:pPr algn="ctr" rtl="0"/>
            <a:r>
              <a:rPr lang="en-US" sz="1400" dirty="0" smtClean="0"/>
              <a:t>Membrane</a:t>
            </a:r>
          </a:p>
          <a:p>
            <a:pPr algn="ctr" rtl="0"/>
            <a:r>
              <a:rPr lang="en-US" sz="1400" dirty="0" smtClean="0"/>
              <a:t>[with transferred proteins</a:t>
            </a:r>
          </a:p>
          <a:p>
            <a:pPr algn="ctr" rtl="0"/>
            <a:r>
              <a:rPr lang="en-US" sz="1400" dirty="0" smtClean="0"/>
              <a:t>+1ry antibody]</a:t>
            </a:r>
            <a:endParaRPr lang="ar-SA" sz="1400" dirty="0"/>
          </a:p>
        </p:txBody>
      </p:sp>
      <p:cxnSp>
        <p:nvCxnSpPr>
          <p:cNvPr id="10" name="رابط كسهم مستقيم 9"/>
          <p:cNvCxnSpPr/>
          <p:nvPr/>
        </p:nvCxnSpPr>
        <p:spPr>
          <a:xfrm>
            <a:off x="3419872" y="2005540"/>
            <a:ext cx="1080120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5284" y="1796641"/>
            <a:ext cx="2159834" cy="76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مربع نص 11"/>
          <p:cNvSpPr txBox="1"/>
          <p:nvPr/>
        </p:nvSpPr>
        <p:spPr>
          <a:xfrm>
            <a:off x="4989260" y="2548079"/>
            <a:ext cx="2582383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dirty="0" smtClean="0"/>
              <a:t>2ry antibody</a:t>
            </a:r>
          </a:p>
          <a:p>
            <a:pPr algn="ctr" rtl="0"/>
            <a:r>
              <a:rPr lang="en-US" dirty="0" smtClean="0"/>
              <a:t>[Specific for 1ry antibody]</a:t>
            </a:r>
          </a:p>
        </p:txBody>
      </p:sp>
      <p:pic>
        <p:nvPicPr>
          <p:cNvPr id="13" name="صورة 1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5316" b="58083"/>
          <a:stretch/>
        </p:blipFill>
        <p:spPr>
          <a:xfrm>
            <a:off x="6275485" y="2060079"/>
            <a:ext cx="277483" cy="361678"/>
          </a:xfrm>
          <a:prstGeom prst="rect">
            <a:avLst/>
          </a:prstGeom>
        </p:spPr>
      </p:pic>
      <p:pic>
        <p:nvPicPr>
          <p:cNvPr id="14" name="صورة 1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5316" b="58083"/>
          <a:stretch/>
        </p:blipFill>
        <p:spPr>
          <a:xfrm>
            <a:off x="6717452" y="2036563"/>
            <a:ext cx="277483" cy="361678"/>
          </a:xfrm>
          <a:prstGeom prst="rect">
            <a:avLst/>
          </a:prstGeom>
        </p:spPr>
      </p:pic>
      <p:pic>
        <p:nvPicPr>
          <p:cNvPr id="15" name="صورة 1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5316" b="58083"/>
          <a:stretch/>
        </p:blipFill>
        <p:spPr>
          <a:xfrm>
            <a:off x="5637332" y="2036563"/>
            <a:ext cx="277483" cy="361678"/>
          </a:xfrm>
          <a:prstGeom prst="rect">
            <a:avLst/>
          </a:prstGeom>
        </p:spPr>
      </p:pic>
      <p:sp>
        <p:nvSpPr>
          <p:cNvPr id="16" name="مربع نص 15"/>
          <p:cNvSpPr txBox="1"/>
          <p:nvPr/>
        </p:nvSpPr>
        <p:spPr>
          <a:xfrm>
            <a:off x="4300230" y="3366246"/>
            <a:ext cx="4232209" cy="147732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 smtClean="0"/>
              <a:t>Note that The enzyme linked: will convert colorless substrate to colored product. </a:t>
            </a:r>
          </a:p>
          <a:p>
            <a:pPr algn="l" rtl="0"/>
            <a:r>
              <a:rPr lang="en-US" dirty="0" smtClean="0"/>
              <a:t>The color produced indicate the </a:t>
            </a:r>
            <a:r>
              <a:rPr lang="en-US" dirty="0"/>
              <a:t>presence of the antibody - antigen [</a:t>
            </a:r>
            <a:r>
              <a:rPr lang="en-US" dirty="0" err="1"/>
              <a:t>Ab</a:t>
            </a:r>
            <a:r>
              <a:rPr lang="en-US" dirty="0"/>
              <a:t>-Ag] binding</a:t>
            </a:r>
            <a:r>
              <a:rPr lang="en-US" dirty="0" smtClean="0"/>
              <a:t> complex.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230237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79511" y="227881"/>
            <a:ext cx="828092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b="1" dirty="0" smtClean="0">
                <a:solidFill>
                  <a:schemeClr val="accent1"/>
                </a:solidFill>
              </a:rPr>
              <a:t>6.</a:t>
            </a:r>
            <a:r>
              <a:rPr lang="en-US" dirty="0" smtClean="0"/>
              <a:t>The </a:t>
            </a:r>
            <a:r>
              <a:rPr lang="en-US" dirty="0"/>
              <a:t>second antibody will typically have a covalently attached enzyme which, when provided with a chromogenic substrate, will cause a color reaction. </a:t>
            </a:r>
            <a:r>
              <a:rPr lang="en-US" dirty="0" smtClean="0"/>
              <a:t>“detection step”.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-Alkaline phosphatase (AP) and  horseradish peroxidase (HRP) are the two enzymes used most extensively as labels for protein detection.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 smtClean="0"/>
              <a:t>-Several substrates  can be converted to colored precipitate “product” by</a:t>
            </a:r>
            <a:r>
              <a:rPr lang="en-US" dirty="0"/>
              <a:t> (AP</a:t>
            </a:r>
            <a:r>
              <a:rPr lang="en-US" dirty="0" smtClean="0"/>
              <a:t>) and  </a:t>
            </a:r>
            <a:r>
              <a:rPr lang="en-US" dirty="0"/>
              <a:t>(HRP) </a:t>
            </a:r>
            <a:r>
              <a:rPr lang="en-US" dirty="0" smtClean="0"/>
              <a:t>enzymes. As the </a:t>
            </a:r>
            <a:r>
              <a:rPr lang="en-US" dirty="0"/>
              <a:t>precipitate </a:t>
            </a:r>
            <a:r>
              <a:rPr lang="en-US" dirty="0" smtClean="0"/>
              <a:t>accumulate on the membrane, a visible band develops.  </a:t>
            </a: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41" t="27887" r="54444" b="38962"/>
          <a:stretch/>
        </p:blipFill>
        <p:spPr>
          <a:xfrm rot="10800000">
            <a:off x="3632422" y="5025734"/>
            <a:ext cx="1407341" cy="1355593"/>
          </a:xfrm>
          <a:prstGeom prst="rect">
            <a:avLst/>
          </a:prstGeom>
        </p:spPr>
      </p:pic>
      <p:sp>
        <p:nvSpPr>
          <p:cNvPr id="4" name="شكل بيضاوي 3"/>
          <p:cNvSpPr/>
          <p:nvPr/>
        </p:nvSpPr>
        <p:spPr>
          <a:xfrm>
            <a:off x="3957297" y="4672726"/>
            <a:ext cx="725349" cy="706016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[E]</a:t>
            </a:r>
            <a:endParaRPr lang="ar-SA" dirty="0"/>
          </a:p>
        </p:txBody>
      </p:sp>
      <p:sp>
        <p:nvSpPr>
          <p:cNvPr id="5" name="سداسي 4"/>
          <p:cNvSpPr/>
          <p:nvPr/>
        </p:nvSpPr>
        <p:spPr>
          <a:xfrm>
            <a:off x="1835696" y="3501008"/>
            <a:ext cx="792088" cy="504056"/>
          </a:xfrm>
          <a:prstGeom prst="hexagon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dirty="0" smtClean="0">
                <a:solidFill>
                  <a:sysClr val="windowText" lastClr="000000"/>
                </a:solidFill>
              </a:rPr>
              <a:t>[S]</a:t>
            </a:r>
            <a:endParaRPr lang="ar-SA" b="1" dirty="0">
              <a:solidFill>
                <a:sysClr val="windowText" lastClr="000000"/>
              </a:solidFill>
            </a:endParaRPr>
          </a:p>
        </p:txBody>
      </p:sp>
      <p:sp>
        <p:nvSpPr>
          <p:cNvPr id="8" name="سداسي 7"/>
          <p:cNvSpPr/>
          <p:nvPr/>
        </p:nvSpPr>
        <p:spPr>
          <a:xfrm>
            <a:off x="6184467" y="3400151"/>
            <a:ext cx="796904" cy="460896"/>
          </a:xfrm>
          <a:prstGeom prst="hexagon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[P]</a:t>
            </a:r>
            <a:endParaRPr lang="ar-SA" b="1" dirty="0">
              <a:solidFill>
                <a:schemeClr val="tx1"/>
              </a:solidFill>
            </a:endParaRPr>
          </a:p>
        </p:txBody>
      </p:sp>
      <p:cxnSp>
        <p:nvCxnSpPr>
          <p:cNvPr id="14" name="رابط منحني 13"/>
          <p:cNvCxnSpPr/>
          <p:nvPr/>
        </p:nvCxnSpPr>
        <p:spPr>
          <a:xfrm rot="5400000" flipH="1" flipV="1">
            <a:off x="4192904" y="2059796"/>
            <a:ext cx="308140" cy="3582396"/>
          </a:xfrm>
          <a:prstGeom prst="curvedConnector4">
            <a:avLst>
              <a:gd name="adj1" fmla="val -309701"/>
              <a:gd name="adj2" fmla="val 51759"/>
            </a:avLst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مستطيل 22"/>
          <p:cNvSpPr/>
          <p:nvPr/>
        </p:nvSpPr>
        <p:spPr>
          <a:xfrm>
            <a:off x="4751671" y="5322307"/>
            <a:ext cx="27363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/>
            <a:r>
              <a:rPr lang="en-US" dirty="0"/>
              <a:t>2ry antibody</a:t>
            </a:r>
          </a:p>
          <a:p>
            <a:pPr algn="ctr" rtl="0"/>
            <a:r>
              <a:rPr lang="en-US" dirty="0"/>
              <a:t>[Specific for 1ry </a:t>
            </a:r>
            <a:r>
              <a:rPr lang="en-US" dirty="0" smtClean="0"/>
              <a:t>antibody and linked to an enzyme]</a:t>
            </a:r>
            <a:endParaRPr lang="en-US" dirty="0"/>
          </a:p>
        </p:txBody>
      </p:sp>
      <p:sp>
        <p:nvSpPr>
          <p:cNvPr id="24" name="مربع نص 23"/>
          <p:cNvSpPr txBox="1"/>
          <p:nvPr/>
        </p:nvSpPr>
        <p:spPr>
          <a:xfrm>
            <a:off x="5727716" y="3991773"/>
            <a:ext cx="1710405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Colored product</a:t>
            </a:r>
            <a:endParaRPr lang="ar-SA" dirty="0"/>
          </a:p>
        </p:txBody>
      </p:sp>
      <p:sp>
        <p:nvSpPr>
          <p:cNvPr id="25" name="مستطيل 24"/>
          <p:cNvSpPr/>
          <p:nvPr/>
        </p:nvSpPr>
        <p:spPr>
          <a:xfrm>
            <a:off x="1432007" y="4005064"/>
            <a:ext cx="11237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Substrate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581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676"/>
          <a:stretch/>
        </p:blipFill>
        <p:spPr bwMode="auto">
          <a:xfrm>
            <a:off x="611560" y="5297714"/>
            <a:ext cx="7724114" cy="6515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01" t="32992" r="48501" b="52254"/>
          <a:stretch/>
        </p:blipFill>
        <p:spPr bwMode="auto">
          <a:xfrm>
            <a:off x="3732234" y="2464738"/>
            <a:ext cx="1127798" cy="1540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89" t="11798" r="9031" b="4130"/>
          <a:stretch/>
        </p:blipFill>
        <p:spPr bwMode="auto">
          <a:xfrm rot="9569581">
            <a:off x="3395796" y="3903356"/>
            <a:ext cx="1304649" cy="1331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سداسي 4"/>
          <p:cNvSpPr/>
          <p:nvPr/>
        </p:nvSpPr>
        <p:spPr>
          <a:xfrm>
            <a:off x="1835696" y="2132857"/>
            <a:ext cx="792088" cy="504056"/>
          </a:xfrm>
          <a:prstGeom prst="hexagon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dirty="0" smtClean="0">
                <a:solidFill>
                  <a:sysClr val="windowText" lastClr="000000"/>
                </a:solidFill>
              </a:rPr>
              <a:t>[S]</a:t>
            </a:r>
            <a:endParaRPr lang="ar-SA" b="1" dirty="0">
              <a:solidFill>
                <a:sysClr val="windowText" lastClr="000000"/>
              </a:solidFill>
            </a:endParaRPr>
          </a:p>
        </p:txBody>
      </p:sp>
      <p:sp>
        <p:nvSpPr>
          <p:cNvPr id="6" name="سداسي 5"/>
          <p:cNvSpPr/>
          <p:nvPr/>
        </p:nvSpPr>
        <p:spPr>
          <a:xfrm>
            <a:off x="5940152" y="1844824"/>
            <a:ext cx="796904" cy="460896"/>
          </a:xfrm>
          <a:prstGeom prst="hexagon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[P]</a:t>
            </a:r>
            <a:endParaRPr lang="ar-SA" b="1" dirty="0">
              <a:solidFill>
                <a:schemeClr val="tx1"/>
              </a:solidFill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5599370" y="2996951"/>
            <a:ext cx="27363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/>
            <a:r>
              <a:rPr lang="en-US" dirty="0">
                <a:solidFill>
                  <a:srgbClr val="C00000"/>
                </a:solidFill>
              </a:rPr>
              <a:t>2ry antibody</a:t>
            </a:r>
          </a:p>
          <a:p>
            <a:pPr algn="ctr" rtl="0"/>
            <a:r>
              <a:rPr lang="en-US" dirty="0">
                <a:solidFill>
                  <a:srgbClr val="C00000"/>
                </a:solidFill>
              </a:rPr>
              <a:t>[Specific for 1ry antibody]</a:t>
            </a:r>
          </a:p>
        </p:txBody>
      </p:sp>
      <p:sp>
        <p:nvSpPr>
          <p:cNvPr id="8" name="مربع نص 7"/>
          <p:cNvSpPr txBox="1"/>
          <p:nvPr/>
        </p:nvSpPr>
        <p:spPr>
          <a:xfrm>
            <a:off x="6737056" y="2254290"/>
            <a:ext cx="1710405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Colored product</a:t>
            </a:r>
            <a:endParaRPr lang="ar-SA" dirty="0"/>
          </a:p>
        </p:txBody>
      </p:sp>
      <p:sp>
        <p:nvSpPr>
          <p:cNvPr id="9" name="مستطيل 8"/>
          <p:cNvSpPr/>
          <p:nvPr/>
        </p:nvSpPr>
        <p:spPr>
          <a:xfrm>
            <a:off x="1432007" y="2636913"/>
            <a:ext cx="11237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Substrate </a:t>
            </a:r>
            <a:endParaRPr lang="ar-SA" dirty="0"/>
          </a:p>
        </p:txBody>
      </p:sp>
      <p:cxnSp>
        <p:nvCxnSpPr>
          <p:cNvPr id="10" name="رابط منحني 9"/>
          <p:cNvCxnSpPr/>
          <p:nvPr/>
        </p:nvCxnSpPr>
        <p:spPr>
          <a:xfrm flipV="1">
            <a:off x="2915816" y="2262448"/>
            <a:ext cx="2811900" cy="361174"/>
          </a:xfrm>
          <a:prstGeom prst="curvedConnector3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رابط كسهم مستقيم 15"/>
          <p:cNvCxnSpPr/>
          <p:nvPr/>
        </p:nvCxnSpPr>
        <p:spPr>
          <a:xfrm flipH="1">
            <a:off x="4644009" y="3234901"/>
            <a:ext cx="1083707" cy="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مربع نص 19"/>
          <p:cNvSpPr txBox="1"/>
          <p:nvPr/>
        </p:nvSpPr>
        <p:spPr>
          <a:xfrm>
            <a:off x="5159381" y="4149080"/>
            <a:ext cx="4277878" cy="147732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dirty="0"/>
              <a:t>Primary antibody</a:t>
            </a:r>
          </a:p>
          <a:p>
            <a:pPr algn="ctr" rtl="0"/>
            <a:r>
              <a:rPr lang="en-US" dirty="0"/>
              <a:t>“antibody </a:t>
            </a:r>
            <a:r>
              <a:rPr lang="en-US" dirty="0" smtClean="0"/>
              <a:t>specified</a:t>
            </a:r>
          </a:p>
          <a:p>
            <a:pPr algn="ctr" rtl="0"/>
            <a:r>
              <a:rPr lang="en-US" dirty="0" smtClean="0"/>
              <a:t> </a:t>
            </a:r>
            <a:r>
              <a:rPr lang="en-US" dirty="0"/>
              <a:t>to specific antigen”</a:t>
            </a:r>
          </a:p>
          <a:p>
            <a:pPr algn="ctr" rtl="0"/>
            <a:endParaRPr lang="ar-SA" dirty="0"/>
          </a:p>
          <a:p>
            <a:endParaRPr lang="ar-SA" dirty="0"/>
          </a:p>
        </p:txBody>
      </p:sp>
      <p:cxnSp>
        <p:nvCxnSpPr>
          <p:cNvPr id="22" name="رابط كسهم مستقيم 21"/>
          <p:cNvCxnSpPr/>
          <p:nvPr/>
        </p:nvCxnSpPr>
        <p:spPr>
          <a:xfrm flipH="1">
            <a:off x="4644009" y="4581128"/>
            <a:ext cx="144016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رابط كسهم مستقيم 28"/>
          <p:cNvCxnSpPr/>
          <p:nvPr/>
        </p:nvCxnSpPr>
        <p:spPr>
          <a:xfrm>
            <a:off x="2339752" y="5001322"/>
            <a:ext cx="1224136" cy="420194"/>
          </a:xfrm>
          <a:prstGeom prst="straightConnector1">
            <a:avLst/>
          </a:prstGeom>
          <a:ln w="28575">
            <a:solidFill>
              <a:srgbClr val="3737FB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73" name="مربع نص 3072"/>
          <p:cNvSpPr txBox="1"/>
          <p:nvPr/>
        </p:nvSpPr>
        <p:spPr>
          <a:xfrm>
            <a:off x="467544" y="4725144"/>
            <a:ext cx="1928926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>
                <a:solidFill>
                  <a:srgbClr val="3737FB"/>
                </a:solidFill>
              </a:rPr>
              <a:t>Antigen of interest</a:t>
            </a:r>
            <a:endParaRPr lang="ar-SA" dirty="0">
              <a:solidFill>
                <a:srgbClr val="3737FB"/>
              </a:solidFill>
            </a:endParaRPr>
          </a:p>
        </p:txBody>
      </p:sp>
      <p:sp>
        <p:nvSpPr>
          <p:cNvPr id="35" name="مستطيل 34"/>
          <p:cNvSpPr/>
          <p:nvPr/>
        </p:nvSpPr>
        <p:spPr>
          <a:xfrm>
            <a:off x="2411760" y="5445224"/>
            <a:ext cx="235281" cy="98425"/>
          </a:xfrm>
          <a:prstGeom prst="rect">
            <a:avLst/>
          </a:prstGeom>
          <a:solidFill>
            <a:srgbClr val="F69C9E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40" name="مستطيل 39"/>
          <p:cNvSpPr/>
          <p:nvPr/>
        </p:nvSpPr>
        <p:spPr>
          <a:xfrm>
            <a:off x="2699792" y="5445224"/>
            <a:ext cx="235281" cy="98425"/>
          </a:xfrm>
          <a:prstGeom prst="rect">
            <a:avLst/>
          </a:prstGeom>
          <a:solidFill>
            <a:srgbClr val="F69C9E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41" name="مستطيل 40"/>
          <p:cNvSpPr/>
          <p:nvPr/>
        </p:nvSpPr>
        <p:spPr>
          <a:xfrm>
            <a:off x="2987824" y="5445224"/>
            <a:ext cx="235281" cy="98425"/>
          </a:xfrm>
          <a:prstGeom prst="rect">
            <a:avLst/>
          </a:prstGeom>
          <a:solidFill>
            <a:srgbClr val="F69C9E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42" name="مستطيل 41"/>
          <p:cNvSpPr/>
          <p:nvPr/>
        </p:nvSpPr>
        <p:spPr>
          <a:xfrm>
            <a:off x="3832663" y="5445224"/>
            <a:ext cx="235281" cy="98425"/>
          </a:xfrm>
          <a:prstGeom prst="rect">
            <a:avLst/>
          </a:prstGeom>
          <a:solidFill>
            <a:srgbClr val="F69C9E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43" name="مستطيل 42"/>
          <p:cNvSpPr/>
          <p:nvPr/>
        </p:nvSpPr>
        <p:spPr>
          <a:xfrm>
            <a:off x="4120695" y="5445224"/>
            <a:ext cx="235281" cy="98425"/>
          </a:xfrm>
          <a:prstGeom prst="rect">
            <a:avLst/>
          </a:prstGeom>
          <a:solidFill>
            <a:srgbClr val="F69C9E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44" name="مستطيل 43"/>
          <p:cNvSpPr/>
          <p:nvPr/>
        </p:nvSpPr>
        <p:spPr>
          <a:xfrm>
            <a:off x="4408727" y="5445224"/>
            <a:ext cx="235281" cy="98425"/>
          </a:xfrm>
          <a:prstGeom prst="rect">
            <a:avLst/>
          </a:prstGeom>
          <a:solidFill>
            <a:srgbClr val="F69C9E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45" name="مستطيل 44"/>
          <p:cNvSpPr/>
          <p:nvPr/>
        </p:nvSpPr>
        <p:spPr>
          <a:xfrm>
            <a:off x="4696759" y="5445224"/>
            <a:ext cx="235281" cy="98425"/>
          </a:xfrm>
          <a:prstGeom prst="rect">
            <a:avLst/>
          </a:prstGeom>
          <a:solidFill>
            <a:srgbClr val="F69C9E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46" name="مستطيل 45"/>
          <p:cNvSpPr/>
          <p:nvPr/>
        </p:nvSpPr>
        <p:spPr>
          <a:xfrm>
            <a:off x="4984791" y="5445224"/>
            <a:ext cx="235281" cy="98425"/>
          </a:xfrm>
          <a:prstGeom prst="rect">
            <a:avLst/>
          </a:prstGeom>
          <a:solidFill>
            <a:srgbClr val="F69C9E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47" name="مستطيل 46"/>
          <p:cNvSpPr/>
          <p:nvPr/>
        </p:nvSpPr>
        <p:spPr>
          <a:xfrm>
            <a:off x="5292080" y="5445224"/>
            <a:ext cx="235281" cy="98425"/>
          </a:xfrm>
          <a:prstGeom prst="rect">
            <a:avLst/>
          </a:prstGeom>
          <a:solidFill>
            <a:srgbClr val="F69C9E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48" name="مستطيل 47"/>
          <p:cNvSpPr/>
          <p:nvPr/>
        </p:nvSpPr>
        <p:spPr>
          <a:xfrm>
            <a:off x="1835696" y="5445224"/>
            <a:ext cx="235281" cy="98425"/>
          </a:xfrm>
          <a:prstGeom prst="rect">
            <a:avLst/>
          </a:prstGeom>
          <a:solidFill>
            <a:srgbClr val="F69C9E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49" name="مستطيل 48"/>
          <p:cNvSpPr/>
          <p:nvPr/>
        </p:nvSpPr>
        <p:spPr>
          <a:xfrm>
            <a:off x="2123728" y="5445224"/>
            <a:ext cx="235281" cy="98425"/>
          </a:xfrm>
          <a:prstGeom prst="rect">
            <a:avLst/>
          </a:prstGeom>
          <a:solidFill>
            <a:srgbClr val="F69C9E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50" name="مستطيل 49"/>
          <p:cNvSpPr/>
          <p:nvPr/>
        </p:nvSpPr>
        <p:spPr>
          <a:xfrm>
            <a:off x="1600415" y="5445224"/>
            <a:ext cx="235281" cy="98425"/>
          </a:xfrm>
          <a:prstGeom prst="rect">
            <a:avLst/>
          </a:prstGeom>
          <a:solidFill>
            <a:srgbClr val="F69C9E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51" name="مستطيل 50"/>
          <p:cNvSpPr/>
          <p:nvPr/>
        </p:nvSpPr>
        <p:spPr>
          <a:xfrm>
            <a:off x="1331640" y="5445224"/>
            <a:ext cx="235281" cy="98425"/>
          </a:xfrm>
          <a:prstGeom prst="rect">
            <a:avLst/>
          </a:prstGeom>
          <a:solidFill>
            <a:srgbClr val="F69C9E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52" name="مستطيل 51"/>
          <p:cNvSpPr/>
          <p:nvPr/>
        </p:nvSpPr>
        <p:spPr>
          <a:xfrm>
            <a:off x="1088741" y="5445224"/>
            <a:ext cx="235281" cy="98425"/>
          </a:xfrm>
          <a:prstGeom prst="rect">
            <a:avLst/>
          </a:prstGeom>
          <a:solidFill>
            <a:srgbClr val="F69C9E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53" name="مستطيل 52"/>
          <p:cNvSpPr/>
          <p:nvPr/>
        </p:nvSpPr>
        <p:spPr>
          <a:xfrm>
            <a:off x="827584" y="5445224"/>
            <a:ext cx="235281" cy="98425"/>
          </a:xfrm>
          <a:prstGeom prst="rect">
            <a:avLst/>
          </a:prstGeom>
          <a:solidFill>
            <a:srgbClr val="F69C9E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54" name="مستطيل 53"/>
          <p:cNvSpPr/>
          <p:nvPr/>
        </p:nvSpPr>
        <p:spPr>
          <a:xfrm>
            <a:off x="3275856" y="5445224"/>
            <a:ext cx="235281" cy="98425"/>
          </a:xfrm>
          <a:prstGeom prst="rect">
            <a:avLst/>
          </a:prstGeom>
          <a:solidFill>
            <a:srgbClr val="F69C9E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2" name="مستطيل 1"/>
          <p:cNvSpPr/>
          <p:nvPr/>
        </p:nvSpPr>
        <p:spPr>
          <a:xfrm>
            <a:off x="1522451" y="267153"/>
            <a:ext cx="50513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/>
            <a:r>
              <a:rPr lang="en-US" b="1" dirty="0" smtClean="0">
                <a:solidFill>
                  <a:schemeClr val="accent1"/>
                </a:solidFill>
              </a:rPr>
              <a:t>Detection </a:t>
            </a:r>
            <a:r>
              <a:rPr lang="en-US" b="1" dirty="0">
                <a:solidFill>
                  <a:schemeClr val="accent1"/>
                </a:solidFill>
              </a:rPr>
              <a:t>of specific protein using Western bolt</a:t>
            </a:r>
            <a:endParaRPr lang="ar-SA" dirty="0"/>
          </a:p>
        </p:txBody>
      </p:sp>
      <p:sp>
        <p:nvSpPr>
          <p:cNvPr id="11" name="مستطيل 10"/>
          <p:cNvSpPr/>
          <p:nvPr/>
        </p:nvSpPr>
        <p:spPr>
          <a:xfrm>
            <a:off x="467544" y="764704"/>
            <a:ext cx="7920880" cy="5400600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38794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35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0" y="334397"/>
            <a:ext cx="84604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b="1" dirty="0" smtClean="0">
                <a:solidFill>
                  <a:schemeClr val="accent1"/>
                </a:solidFill>
              </a:rPr>
              <a:t>7.</a:t>
            </a:r>
            <a:r>
              <a:rPr lang="en-US" dirty="0" smtClean="0"/>
              <a:t>Thus </a:t>
            </a:r>
            <a:r>
              <a:rPr lang="en-US" dirty="0"/>
              <a:t>the molecular weight and amount of the desired protein can be characterized from a complex mixture of proteins by western blotting. </a:t>
            </a: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1916832"/>
            <a:ext cx="4710523" cy="36004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مستطيل 3"/>
          <p:cNvSpPr/>
          <p:nvPr/>
        </p:nvSpPr>
        <p:spPr>
          <a:xfrm>
            <a:off x="395536" y="5805264"/>
            <a:ext cx="5400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dirty="0">
                <a:hlinkClick r:id="rId3"/>
              </a:rPr>
              <a:t>http://www.youtube.com/watch?v=VgAuZ6dBOfs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5984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51520" y="404664"/>
            <a:ext cx="477181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b="1" dirty="0" err="1"/>
              <a:t>Ponceau</a:t>
            </a:r>
            <a:r>
              <a:rPr lang="en-US" b="1" dirty="0"/>
              <a:t> S </a:t>
            </a:r>
            <a:r>
              <a:rPr lang="en-US" b="1" dirty="0" smtClean="0"/>
              <a:t>Staining:</a:t>
            </a:r>
          </a:p>
          <a:p>
            <a:pPr algn="l" rtl="0"/>
            <a:r>
              <a:rPr lang="en-US" dirty="0"/>
              <a:t>http://www.youtube.com/watch?v=Jj_37cDsO7o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2657197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صورة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810000"/>
            <a:ext cx="3518693" cy="4967567"/>
          </a:xfrm>
          <a:prstGeom prst="rect">
            <a:avLst/>
          </a:prstGeom>
        </p:spPr>
      </p:pic>
      <p:sp>
        <p:nvSpPr>
          <p:cNvPr id="2" name="مربع نص 1"/>
          <p:cNvSpPr txBox="1"/>
          <p:nvPr/>
        </p:nvSpPr>
        <p:spPr>
          <a:xfrm>
            <a:off x="755576" y="332656"/>
            <a:ext cx="1301767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/>
            <a:r>
              <a:rPr lang="en-US" b="1" dirty="0" smtClean="0">
                <a:solidFill>
                  <a:schemeClr val="accent1"/>
                </a:solidFill>
              </a:rPr>
              <a:t>Remember:</a:t>
            </a:r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636933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76672"/>
            <a:ext cx="6552982" cy="5489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مربع نص 1"/>
          <p:cNvSpPr txBox="1"/>
          <p:nvPr/>
        </p:nvSpPr>
        <p:spPr>
          <a:xfrm>
            <a:off x="6712804" y="2348880"/>
            <a:ext cx="889154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antigen</a:t>
            </a:r>
            <a:endParaRPr lang="ar-SA" dirty="0"/>
          </a:p>
        </p:txBody>
      </p:sp>
      <p:sp>
        <p:nvSpPr>
          <p:cNvPr id="3" name="مربع نص 2"/>
          <p:cNvSpPr txBox="1"/>
          <p:nvPr/>
        </p:nvSpPr>
        <p:spPr>
          <a:xfrm>
            <a:off x="2449277" y="5908630"/>
            <a:ext cx="1014508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antibody</a:t>
            </a:r>
            <a:endParaRPr lang="ar-SA" dirty="0"/>
          </a:p>
        </p:txBody>
      </p:sp>
      <p:sp>
        <p:nvSpPr>
          <p:cNvPr id="4" name="شكل بيضاوي 3"/>
          <p:cNvSpPr/>
          <p:nvPr/>
        </p:nvSpPr>
        <p:spPr>
          <a:xfrm>
            <a:off x="6143944" y="1700808"/>
            <a:ext cx="576064" cy="50405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10" name="رابط مستقيم 9"/>
          <p:cNvCxnSpPr>
            <a:stCxn id="4" idx="1"/>
          </p:cNvCxnSpPr>
          <p:nvPr/>
        </p:nvCxnSpPr>
        <p:spPr>
          <a:xfrm flipH="1" flipV="1">
            <a:off x="5796136" y="1340768"/>
            <a:ext cx="432171" cy="43385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مربع نص 10"/>
          <p:cNvSpPr txBox="1"/>
          <p:nvPr/>
        </p:nvSpPr>
        <p:spPr>
          <a:xfrm>
            <a:off x="5004048" y="971436"/>
            <a:ext cx="908582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epitope</a:t>
            </a:r>
            <a:endParaRPr lang="ar-SA" dirty="0"/>
          </a:p>
        </p:txBody>
      </p:sp>
      <p:sp>
        <p:nvSpPr>
          <p:cNvPr id="5" name="مستطيل 4"/>
          <p:cNvSpPr/>
          <p:nvPr/>
        </p:nvSpPr>
        <p:spPr>
          <a:xfrm>
            <a:off x="899592" y="602104"/>
            <a:ext cx="13017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b="1" dirty="0">
                <a:solidFill>
                  <a:schemeClr val="accent1"/>
                </a:solidFill>
              </a:rPr>
              <a:t>Remember:</a:t>
            </a:r>
          </a:p>
        </p:txBody>
      </p:sp>
    </p:spTree>
    <p:extLst>
      <p:ext uri="{BB962C8B-B14F-4D97-AF65-F5344CB8AC3E}">
        <p14:creationId xmlns:p14="http://schemas.microsoft.com/office/powerpoint/2010/main" val="99306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599149"/>
            <a:ext cx="2481088" cy="24698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مربع نص 1"/>
          <p:cNvSpPr txBox="1"/>
          <p:nvPr/>
        </p:nvSpPr>
        <p:spPr>
          <a:xfrm>
            <a:off x="323528" y="4030775"/>
            <a:ext cx="3831049" cy="92333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en-US" dirty="0" smtClean="0"/>
              <a:t>Primary antibody</a:t>
            </a:r>
          </a:p>
          <a:p>
            <a:pPr algn="ctr" rtl="0"/>
            <a:r>
              <a:rPr lang="en-US" dirty="0" smtClean="0"/>
              <a:t>“antibody specified to specific antigen”</a:t>
            </a:r>
          </a:p>
          <a:p>
            <a:pPr algn="ctr" rtl="0"/>
            <a:endParaRPr lang="ar-SA" dirty="0"/>
          </a:p>
        </p:txBody>
      </p:sp>
      <p:cxnSp>
        <p:nvCxnSpPr>
          <p:cNvPr id="4" name="رابط مستقيم 3"/>
          <p:cNvCxnSpPr/>
          <p:nvPr/>
        </p:nvCxnSpPr>
        <p:spPr>
          <a:xfrm>
            <a:off x="4499992" y="548680"/>
            <a:ext cx="0" cy="597666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صورة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41" t="27887" r="54444" b="38962"/>
          <a:stretch/>
        </p:blipFill>
        <p:spPr>
          <a:xfrm>
            <a:off x="5383059" y="590981"/>
            <a:ext cx="2232248" cy="2150168"/>
          </a:xfrm>
          <a:prstGeom prst="rect">
            <a:avLst/>
          </a:prstGeom>
        </p:spPr>
      </p:pic>
      <p:sp>
        <p:nvSpPr>
          <p:cNvPr id="7" name="شكل بيضاوي 6"/>
          <p:cNvSpPr/>
          <p:nvPr/>
        </p:nvSpPr>
        <p:spPr>
          <a:xfrm>
            <a:off x="6164230" y="2420888"/>
            <a:ext cx="595475" cy="576064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مربع نص 7"/>
          <p:cNvSpPr txBox="1"/>
          <p:nvPr/>
        </p:nvSpPr>
        <p:spPr>
          <a:xfrm>
            <a:off x="4283968" y="4077072"/>
            <a:ext cx="4425675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dirty="0" smtClean="0"/>
              <a:t>Secondary antibody</a:t>
            </a:r>
          </a:p>
          <a:p>
            <a:pPr algn="ctr" rtl="0"/>
            <a:r>
              <a:rPr lang="en-US" dirty="0" smtClean="0"/>
              <a:t>“antibody specified to Primary antibody”</a:t>
            </a:r>
            <a:endParaRPr lang="ar-SA" dirty="0"/>
          </a:p>
        </p:txBody>
      </p:sp>
      <p:sp>
        <p:nvSpPr>
          <p:cNvPr id="9" name="مربع نص 8"/>
          <p:cNvSpPr txBox="1"/>
          <p:nvPr/>
        </p:nvSpPr>
        <p:spPr>
          <a:xfrm>
            <a:off x="6899812" y="2524254"/>
            <a:ext cx="915187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enzyme</a:t>
            </a:r>
            <a:endParaRPr lang="ar-SA" dirty="0">
              <a:solidFill>
                <a:srgbClr val="C00000"/>
              </a:solidFill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4518963" y="5157192"/>
            <a:ext cx="3960440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 smtClean="0"/>
              <a:t>The enzyme linked: will convert colorless substrate to colored product, </a:t>
            </a:r>
          </a:p>
          <a:p>
            <a:pPr algn="l" rtl="0"/>
            <a:r>
              <a:rPr lang="en-US" dirty="0" smtClean="0"/>
              <a:t>Indicate the </a:t>
            </a:r>
            <a:r>
              <a:rPr lang="en-US" dirty="0"/>
              <a:t>presence of the antibody - antigen [</a:t>
            </a:r>
            <a:r>
              <a:rPr lang="en-US" dirty="0" err="1"/>
              <a:t>Ab</a:t>
            </a:r>
            <a:r>
              <a:rPr lang="en-US" dirty="0"/>
              <a:t>-Ag] binding</a:t>
            </a:r>
            <a:r>
              <a:rPr lang="en-US" dirty="0" smtClean="0"/>
              <a:t> complex.</a:t>
            </a:r>
            <a:endParaRPr lang="ar-SA" dirty="0"/>
          </a:p>
        </p:txBody>
      </p:sp>
      <p:sp>
        <p:nvSpPr>
          <p:cNvPr id="3" name="مستطيل 2"/>
          <p:cNvSpPr/>
          <p:nvPr/>
        </p:nvSpPr>
        <p:spPr>
          <a:xfrm>
            <a:off x="696043" y="229817"/>
            <a:ext cx="13017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b="1" dirty="0">
                <a:solidFill>
                  <a:schemeClr val="accent1"/>
                </a:solidFill>
              </a:rPr>
              <a:t>Remember:</a:t>
            </a:r>
          </a:p>
        </p:txBody>
      </p:sp>
    </p:spTree>
    <p:extLst>
      <p:ext uri="{BB962C8B-B14F-4D97-AF65-F5344CB8AC3E}">
        <p14:creationId xmlns:p14="http://schemas.microsoft.com/office/powerpoint/2010/main" val="4145668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395536" y="548680"/>
            <a:ext cx="7920880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 smtClean="0"/>
              <a:t>Objective:</a:t>
            </a:r>
            <a:endParaRPr lang="en-US" dirty="0"/>
          </a:p>
          <a:p>
            <a:pPr marL="285750" indent="-285750" algn="l" rtl="0">
              <a:buFontTx/>
              <a:buChar char="-"/>
            </a:pPr>
            <a:endParaRPr lang="en-US" dirty="0" smtClean="0"/>
          </a:p>
          <a:p>
            <a:pPr marL="285750" indent="-285750" algn="l" rtl="0">
              <a:buFontTx/>
              <a:buChar char="-"/>
            </a:pPr>
            <a:r>
              <a:rPr lang="en-US" dirty="0" smtClean="0"/>
              <a:t>Western blotting of proteins from SDS-PAGE.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53703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323528" y="260648"/>
            <a:ext cx="2066014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/>
            <a:r>
              <a:rPr lang="en-US" sz="2400" b="1" dirty="0" smtClean="0">
                <a:solidFill>
                  <a:schemeClr val="accent1"/>
                </a:solidFill>
              </a:rPr>
              <a:t> </a:t>
            </a:r>
            <a:r>
              <a:rPr lang="en-US" sz="2400" b="1" dirty="0">
                <a:solidFill>
                  <a:schemeClr val="accent1"/>
                </a:solidFill>
              </a:rPr>
              <a:t>Western </a:t>
            </a:r>
            <a:r>
              <a:rPr lang="en-US" sz="2400" b="1" dirty="0" smtClean="0">
                <a:solidFill>
                  <a:schemeClr val="accent1"/>
                </a:solidFill>
              </a:rPr>
              <a:t> blot:</a:t>
            </a:r>
            <a:endParaRPr lang="ar-SA" sz="2400" b="1" dirty="0">
              <a:solidFill>
                <a:schemeClr val="accent1"/>
              </a:solidFill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203478" y="732550"/>
            <a:ext cx="8256954" cy="572464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 smtClean="0"/>
              <a:t>-Is </a:t>
            </a:r>
            <a:r>
              <a:rPr lang="en-US" dirty="0"/>
              <a:t>used to identify specific </a:t>
            </a:r>
            <a:r>
              <a:rPr lang="en-US" dirty="0" smtClean="0"/>
              <a:t>antigens[proteins], </a:t>
            </a:r>
            <a:r>
              <a:rPr lang="en-US" dirty="0"/>
              <a:t>based on their </a:t>
            </a:r>
            <a:r>
              <a:rPr lang="en-US" dirty="0" smtClean="0"/>
              <a:t>ability[the antigens] </a:t>
            </a:r>
            <a:r>
              <a:rPr lang="en-US" dirty="0"/>
              <a:t>to bind to antibodies. </a:t>
            </a:r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-</a:t>
            </a:r>
            <a:r>
              <a:rPr lang="ar-SA" dirty="0" err="1" smtClean="0"/>
              <a:t>sometimes</a:t>
            </a:r>
            <a:r>
              <a:rPr lang="ar-SA" dirty="0" smtClean="0"/>
              <a:t> </a:t>
            </a:r>
            <a:r>
              <a:rPr lang="ar-SA" dirty="0" err="1"/>
              <a:t>called</a:t>
            </a:r>
            <a:r>
              <a:rPr lang="ar-SA" dirty="0"/>
              <a:t> </a:t>
            </a:r>
            <a:r>
              <a:rPr lang="ar-SA" dirty="0" err="1"/>
              <a:t>the</a:t>
            </a:r>
            <a:r>
              <a:rPr lang="ar-SA" dirty="0"/>
              <a:t> </a:t>
            </a:r>
            <a:r>
              <a:rPr lang="ar-SA" dirty="0" err="1"/>
              <a:t>protein</a:t>
            </a:r>
            <a:r>
              <a:rPr lang="ar-SA" dirty="0"/>
              <a:t> </a:t>
            </a:r>
            <a:r>
              <a:rPr lang="ar-SA" u="sng" dirty="0" err="1" smtClean="0"/>
              <a:t>immunoblot</a:t>
            </a:r>
            <a:endParaRPr lang="en-US" u="sng" dirty="0" smtClean="0"/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- Western </a:t>
            </a:r>
            <a:r>
              <a:rPr lang="en-US" dirty="0"/>
              <a:t>blot is a widely used immunoassay technique, used to identify proteins.</a:t>
            </a:r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r>
              <a:rPr lang="en-US" sz="2400" b="1" dirty="0" smtClean="0">
                <a:solidFill>
                  <a:schemeClr val="accent1"/>
                </a:solidFill>
              </a:rPr>
              <a:t>Principle:</a:t>
            </a:r>
          </a:p>
          <a:p>
            <a:pPr algn="l" rtl="0"/>
            <a:r>
              <a:rPr lang="en-US" dirty="0"/>
              <a:t>It is an analytical method where in a protein sample is electrophoresed on an SDS-PAGE  then electro-transferred onto nitrocellulose membrane. The transferred protein is detected using specific primary antibody [1ry-antibody],secondary antibody </a:t>
            </a:r>
            <a:r>
              <a:rPr lang="en-US" dirty="0" smtClean="0"/>
              <a:t>labeled </a:t>
            </a:r>
            <a:r>
              <a:rPr lang="en-US" dirty="0"/>
              <a:t>with an enzyme, and substrate which in the end you will get colored product. The color indicate the presence of the protein of </a:t>
            </a:r>
            <a:r>
              <a:rPr lang="en-US" dirty="0" smtClean="0"/>
              <a:t>interest. </a:t>
            </a:r>
          </a:p>
          <a:p>
            <a:pPr algn="l" rtl="0"/>
            <a:endParaRPr lang="en-US" b="1" dirty="0">
              <a:solidFill>
                <a:schemeClr val="accent1"/>
              </a:solidFill>
            </a:endParaRPr>
          </a:p>
          <a:p>
            <a:pPr algn="l" rtl="0"/>
            <a:endParaRPr lang="en-US" b="1" dirty="0" smtClean="0">
              <a:solidFill>
                <a:schemeClr val="accent1"/>
              </a:solidFill>
            </a:endParaRPr>
          </a:p>
          <a:p>
            <a:pPr algn="l" rtl="0"/>
            <a:r>
              <a:rPr lang="en-US" b="1" dirty="0" smtClean="0">
                <a:solidFill>
                  <a:schemeClr val="accent1"/>
                </a:solidFill>
              </a:rPr>
              <a:t>Or </a:t>
            </a:r>
            <a:r>
              <a:rPr lang="en-US" dirty="0"/>
              <a:t>First, proteins are separated from each other based on their </a:t>
            </a:r>
            <a:r>
              <a:rPr lang="en-US" dirty="0" smtClean="0"/>
              <a:t>size[using SDS-PAGE]. </a:t>
            </a:r>
            <a:r>
              <a:rPr lang="en-US" dirty="0"/>
              <a:t>Second, antibodies are used to detect the protein of interest. Finally, a substrate that reacts with an enzyme is used to view the antibody/protein complex.</a:t>
            </a:r>
            <a:endParaRPr lang="ar-SA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8897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619672" y="444231"/>
            <a:ext cx="5523883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/>
            <a:r>
              <a:rPr lang="en-US" b="1" dirty="0" smtClean="0">
                <a:solidFill>
                  <a:schemeClr val="accent1"/>
                </a:solidFill>
              </a:rPr>
              <a:t>Steps of detection of specific protein using </a:t>
            </a:r>
            <a:r>
              <a:rPr lang="en-US" b="1" dirty="0">
                <a:solidFill>
                  <a:schemeClr val="accent1"/>
                </a:solidFill>
              </a:rPr>
              <a:t>Western </a:t>
            </a:r>
            <a:r>
              <a:rPr lang="en-US" b="1" dirty="0" smtClean="0">
                <a:solidFill>
                  <a:schemeClr val="accent1"/>
                </a:solidFill>
              </a:rPr>
              <a:t>bolt</a:t>
            </a:r>
            <a:endParaRPr lang="ar-SA" b="1" dirty="0">
              <a:solidFill>
                <a:schemeClr val="accent1"/>
              </a:solidFill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107504" y="1237402"/>
            <a:ext cx="820891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b="1" dirty="0" smtClean="0">
                <a:solidFill>
                  <a:schemeClr val="accent1"/>
                </a:solidFill>
              </a:rPr>
              <a:t>1.</a:t>
            </a:r>
            <a:r>
              <a:rPr lang="en-US" dirty="0" smtClean="0"/>
              <a:t> A </a:t>
            </a:r>
            <a:r>
              <a:rPr lang="en-US" dirty="0"/>
              <a:t>protein sample is subjected to polyacrylamide gel electrophoresis. </a:t>
            </a:r>
            <a:endParaRPr lang="ar-SA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0731" y="2163265"/>
            <a:ext cx="2042341" cy="1580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مثلث متساوي الساقين 4"/>
          <p:cNvSpPr/>
          <p:nvPr/>
        </p:nvSpPr>
        <p:spPr>
          <a:xfrm>
            <a:off x="2097672" y="3189826"/>
            <a:ext cx="241306" cy="193417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مثلث متساوي الساقين 5"/>
          <p:cNvSpPr/>
          <p:nvPr/>
        </p:nvSpPr>
        <p:spPr>
          <a:xfrm>
            <a:off x="2762765" y="3104143"/>
            <a:ext cx="241306" cy="193417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مثلث متساوي الساقين 6"/>
          <p:cNvSpPr/>
          <p:nvPr/>
        </p:nvSpPr>
        <p:spPr>
          <a:xfrm>
            <a:off x="2213626" y="2540723"/>
            <a:ext cx="217175" cy="213601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مثلث متساوي الساقين 7"/>
          <p:cNvSpPr/>
          <p:nvPr/>
        </p:nvSpPr>
        <p:spPr>
          <a:xfrm>
            <a:off x="2521459" y="2773992"/>
            <a:ext cx="241306" cy="193417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مثلث متساوي الساقين 8"/>
          <p:cNvSpPr/>
          <p:nvPr/>
        </p:nvSpPr>
        <p:spPr>
          <a:xfrm>
            <a:off x="2972507" y="3160047"/>
            <a:ext cx="241306" cy="193417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شكل بيضاوي 9"/>
          <p:cNvSpPr/>
          <p:nvPr/>
        </p:nvSpPr>
        <p:spPr>
          <a:xfrm>
            <a:off x="2242456" y="2965595"/>
            <a:ext cx="193044" cy="2210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شكل بيضاوي 10"/>
          <p:cNvSpPr/>
          <p:nvPr/>
        </p:nvSpPr>
        <p:spPr>
          <a:xfrm>
            <a:off x="2825995" y="2810403"/>
            <a:ext cx="193044" cy="2210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2" name="شكل بيضاوي 11"/>
          <p:cNvSpPr/>
          <p:nvPr/>
        </p:nvSpPr>
        <p:spPr>
          <a:xfrm>
            <a:off x="2718768" y="2528641"/>
            <a:ext cx="193044" cy="2210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مستطيل 12"/>
          <p:cNvSpPr/>
          <p:nvPr/>
        </p:nvSpPr>
        <p:spPr>
          <a:xfrm>
            <a:off x="3039378" y="2511553"/>
            <a:ext cx="107563" cy="211391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" name="مستطيل 13"/>
          <p:cNvSpPr/>
          <p:nvPr/>
        </p:nvSpPr>
        <p:spPr>
          <a:xfrm>
            <a:off x="2542066" y="3209697"/>
            <a:ext cx="107563" cy="211391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5" name="مستطيل 14"/>
          <p:cNvSpPr/>
          <p:nvPr/>
        </p:nvSpPr>
        <p:spPr>
          <a:xfrm>
            <a:off x="1932834" y="3084131"/>
            <a:ext cx="107563" cy="211391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6" name="مستطيل 15"/>
          <p:cNvSpPr/>
          <p:nvPr/>
        </p:nvSpPr>
        <p:spPr>
          <a:xfrm>
            <a:off x="2027146" y="2542933"/>
            <a:ext cx="107563" cy="211391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7" name="شكل بيضاوي 16"/>
          <p:cNvSpPr/>
          <p:nvPr/>
        </p:nvSpPr>
        <p:spPr>
          <a:xfrm>
            <a:off x="2762765" y="3054352"/>
            <a:ext cx="482611" cy="41532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8" name="مربع نص 17"/>
          <p:cNvSpPr txBox="1"/>
          <p:nvPr/>
        </p:nvSpPr>
        <p:spPr>
          <a:xfrm>
            <a:off x="1723787" y="3853371"/>
            <a:ext cx="1676228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b="1" u="sng" dirty="0" smtClean="0"/>
              <a:t>Protein</a:t>
            </a:r>
            <a:r>
              <a:rPr lang="en-US" b="1" dirty="0" smtClean="0"/>
              <a:t> sample </a:t>
            </a:r>
            <a:endParaRPr lang="ar-SA" b="1" dirty="0"/>
          </a:p>
        </p:txBody>
      </p:sp>
      <p:cxnSp>
        <p:nvCxnSpPr>
          <p:cNvPr id="19" name="رابط كسهم مستقيم 18"/>
          <p:cNvCxnSpPr/>
          <p:nvPr/>
        </p:nvCxnSpPr>
        <p:spPr>
          <a:xfrm>
            <a:off x="3583072" y="2920927"/>
            <a:ext cx="1080120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779"/>
          <a:stretch/>
        </p:blipFill>
        <p:spPr bwMode="auto">
          <a:xfrm>
            <a:off x="4816587" y="1846518"/>
            <a:ext cx="1430717" cy="17996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مربع نص 20"/>
          <p:cNvSpPr txBox="1"/>
          <p:nvPr/>
        </p:nvSpPr>
        <p:spPr>
          <a:xfrm>
            <a:off x="4970348" y="3853371"/>
            <a:ext cx="1123193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b="1" dirty="0" smtClean="0"/>
              <a:t>SDS-PAGE</a:t>
            </a:r>
            <a:endParaRPr lang="ar-SA" b="1" dirty="0"/>
          </a:p>
        </p:txBody>
      </p:sp>
      <p:sp>
        <p:nvSpPr>
          <p:cNvPr id="22" name="مربع نص 21"/>
          <p:cNvSpPr txBox="1"/>
          <p:nvPr/>
        </p:nvSpPr>
        <p:spPr>
          <a:xfrm>
            <a:off x="310444" y="4869160"/>
            <a:ext cx="7498207" cy="150810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/>
            <a:r>
              <a:rPr lang="en-US" sz="2000" b="1" dirty="0" smtClean="0"/>
              <a:t>To confirm the separation of the sample use:</a:t>
            </a:r>
          </a:p>
          <a:p>
            <a:pPr algn="l" rtl="0"/>
            <a:r>
              <a:rPr lang="en-US" dirty="0" smtClean="0"/>
              <a:t>1-Replica of the gel and stain it as usual [with </a:t>
            </a:r>
            <a:r>
              <a:rPr lang="en-GB" dirty="0" err="1">
                <a:latin typeface="Calibri" pitchFamily="34" charset="0"/>
              </a:rPr>
              <a:t>Coomassie</a:t>
            </a:r>
            <a:r>
              <a:rPr lang="en-GB" dirty="0">
                <a:latin typeface="Calibri" pitchFamily="34" charset="0"/>
              </a:rPr>
              <a:t> brilliant blue </a:t>
            </a:r>
            <a:r>
              <a:rPr lang="en-GB" dirty="0" smtClean="0">
                <a:latin typeface="Calibri" pitchFamily="34" charset="0"/>
              </a:rPr>
              <a:t>R-250]</a:t>
            </a:r>
            <a:r>
              <a:rPr lang="en-US" dirty="0" smtClean="0"/>
              <a:t> .</a:t>
            </a:r>
          </a:p>
          <a:p>
            <a:pPr algn="l" rtl="0"/>
            <a:r>
              <a:rPr lang="en-US" dirty="0" smtClean="0"/>
              <a:t>2-prestained marker.</a:t>
            </a:r>
          </a:p>
          <a:p>
            <a:pPr algn="l" rtl="0"/>
            <a:r>
              <a:rPr lang="en-US" dirty="0" smtClean="0"/>
              <a:t>3-</a:t>
            </a:r>
            <a:r>
              <a:rPr lang="en-US" dirty="0"/>
              <a:t>Ponceau </a:t>
            </a:r>
            <a:r>
              <a:rPr lang="en-US" dirty="0" smtClean="0"/>
              <a:t>S.</a:t>
            </a:r>
          </a:p>
          <a:p>
            <a:pPr algn="l" rtl="0"/>
            <a:r>
              <a:rPr lang="en-US" dirty="0" smtClean="0"/>
              <a:t> </a:t>
            </a:r>
            <a:endParaRPr lang="ar-SA" dirty="0"/>
          </a:p>
        </p:txBody>
      </p:sp>
      <p:sp>
        <p:nvSpPr>
          <p:cNvPr id="23" name="مستطيل 22"/>
          <p:cNvSpPr/>
          <p:nvPr/>
        </p:nvSpPr>
        <p:spPr>
          <a:xfrm>
            <a:off x="827584" y="1772816"/>
            <a:ext cx="6768752" cy="2664296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41346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241" t="32582" r="38823" b="21447"/>
          <a:stretch/>
        </p:blipFill>
        <p:spPr bwMode="auto">
          <a:xfrm>
            <a:off x="3059832" y="348591"/>
            <a:ext cx="2347824" cy="358305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مستطيل 2"/>
          <p:cNvSpPr/>
          <p:nvPr/>
        </p:nvSpPr>
        <p:spPr>
          <a:xfrm>
            <a:off x="0" y="4437112"/>
            <a:ext cx="83529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/>
            <a:r>
              <a:rPr lang="en-US" dirty="0" smtClean="0"/>
              <a:t>Figure: Protein </a:t>
            </a:r>
            <a:r>
              <a:rPr lang="en-US" dirty="0"/>
              <a:t>Ladder is a mixture of nine (9) blue-, orange- and green-stained proteins (10 to 250kDa) for use as size standards in protein electrophoresis (SDS-PAGE) and Western blotting.</a:t>
            </a:r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3282757" y="4067389"/>
            <a:ext cx="19391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 smtClean="0">
                <a:solidFill>
                  <a:schemeClr val="accent1"/>
                </a:solidFill>
              </a:rPr>
              <a:t>prestained</a:t>
            </a:r>
            <a:r>
              <a:rPr lang="en-US" b="1" dirty="0" smtClean="0">
                <a:solidFill>
                  <a:schemeClr val="accent1"/>
                </a:solidFill>
              </a:rPr>
              <a:t> </a:t>
            </a:r>
            <a:r>
              <a:rPr lang="en-US" b="1" dirty="0">
                <a:solidFill>
                  <a:schemeClr val="accent1"/>
                </a:solidFill>
              </a:rPr>
              <a:t>marker</a:t>
            </a:r>
            <a:endParaRPr lang="ar-SA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7782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18" t="24180" r="29722" b="17213"/>
          <a:stretch/>
        </p:blipFill>
        <p:spPr bwMode="auto">
          <a:xfrm>
            <a:off x="1835696" y="188640"/>
            <a:ext cx="5381470" cy="428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مستطيل 2"/>
          <p:cNvSpPr/>
          <p:nvPr/>
        </p:nvSpPr>
        <p:spPr>
          <a:xfrm>
            <a:off x="3602440" y="5013176"/>
            <a:ext cx="19391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chemeClr val="accent1"/>
                </a:solidFill>
              </a:rPr>
              <a:t>prestained</a:t>
            </a:r>
            <a:r>
              <a:rPr lang="en-US" b="1" dirty="0">
                <a:solidFill>
                  <a:schemeClr val="accent1"/>
                </a:solidFill>
              </a:rPr>
              <a:t> marker</a:t>
            </a:r>
            <a:endParaRPr lang="ar-SA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04665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07504" y="273422"/>
            <a:ext cx="82809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 </a:t>
            </a:r>
            <a:r>
              <a:rPr lang="en-US" b="1" dirty="0" smtClean="0">
                <a:solidFill>
                  <a:schemeClr val="accent1"/>
                </a:solidFill>
              </a:rPr>
              <a:t>2. </a:t>
            </a:r>
            <a:r>
              <a:rPr lang="en-US" dirty="0" smtClean="0"/>
              <a:t>After </a:t>
            </a:r>
            <a:r>
              <a:rPr lang="en-US" dirty="0"/>
              <a:t>that the gel is placed over a sheet of nitrocellulose </a:t>
            </a:r>
            <a:r>
              <a:rPr lang="en-US" dirty="0" smtClean="0"/>
              <a:t>, </a:t>
            </a:r>
            <a:r>
              <a:rPr lang="en-US" dirty="0"/>
              <a:t>the protein in the gel is </a:t>
            </a:r>
            <a:r>
              <a:rPr lang="en-US" dirty="0" err="1"/>
              <a:t>electrophoretically</a:t>
            </a:r>
            <a:r>
              <a:rPr lang="en-US" dirty="0"/>
              <a:t> transferred to the nitrocellulose. </a:t>
            </a:r>
            <a:r>
              <a:rPr lang="en-US" dirty="0" smtClean="0"/>
              <a:t>“transfer step [</a:t>
            </a:r>
            <a:r>
              <a:rPr lang="en-US" b="1" dirty="0" err="1" smtClean="0"/>
              <a:t>Electroblotting</a:t>
            </a:r>
            <a:r>
              <a:rPr lang="en-US" b="1" dirty="0" smtClean="0"/>
              <a:t>]</a:t>
            </a:r>
            <a:r>
              <a:rPr lang="en-US" dirty="0" smtClean="0"/>
              <a:t>”</a:t>
            </a:r>
            <a:endParaRPr lang="ar-SA" dirty="0"/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296"/>
          <a:stretch/>
        </p:blipFill>
        <p:spPr bwMode="auto">
          <a:xfrm>
            <a:off x="1403648" y="2761764"/>
            <a:ext cx="2133309" cy="1440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2719975"/>
            <a:ext cx="933450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رابط كسهم مستقيم 4"/>
          <p:cNvCxnSpPr/>
          <p:nvPr/>
        </p:nvCxnSpPr>
        <p:spPr>
          <a:xfrm>
            <a:off x="3995936" y="3210512"/>
            <a:ext cx="1080120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مربع نص 5"/>
          <p:cNvSpPr txBox="1"/>
          <p:nvPr/>
        </p:nvSpPr>
        <p:spPr>
          <a:xfrm>
            <a:off x="4788024" y="3769876"/>
            <a:ext cx="2120131" cy="52322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txBody>
          <a:bodyPr wrap="none" rtlCol="1">
            <a:spAutoFit/>
          </a:bodyPr>
          <a:lstStyle/>
          <a:p>
            <a:pPr algn="ctr" rtl="0"/>
            <a:r>
              <a:rPr lang="en-US" sz="1400" dirty="0" smtClean="0"/>
              <a:t>Membrane</a:t>
            </a:r>
          </a:p>
          <a:p>
            <a:pPr algn="ctr" rtl="0"/>
            <a:r>
              <a:rPr lang="en-US" sz="1400" dirty="0" smtClean="0"/>
              <a:t>[with transferred proteins]</a:t>
            </a:r>
            <a:endParaRPr lang="ar-SA" sz="1400" dirty="0"/>
          </a:p>
        </p:txBody>
      </p:sp>
      <p:sp>
        <p:nvSpPr>
          <p:cNvPr id="9" name="مربع نص 8"/>
          <p:cNvSpPr txBox="1"/>
          <p:nvPr/>
        </p:nvSpPr>
        <p:spPr>
          <a:xfrm>
            <a:off x="641411" y="4911638"/>
            <a:ext cx="2433679" cy="1477328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/>
            <a:r>
              <a:rPr lang="en-US" dirty="0"/>
              <a:t>Transfer can be done </a:t>
            </a:r>
            <a:r>
              <a:rPr lang="en-US" dirty="0" smtClean="0"/>
              <a:t>in:</a:t>
            </a:r>
          </a:p>
          <a:p>
            <a:pPr algn="l" rtl="0"/>
            <a:r>
              <a:rPr lang="en-US" dirty="0" smtClean="0"/>
              <a:t>1- wet method.</a:t>
            </a:r>
          </a:p>
          <a:p>
            <a:pPr algn="l" rtl="0"/>
            <a:r>
              <a:rPr lang="en-US" dirty="0" smtClean="0"/>
              <a:t>2-semi-wet method.</a:t>
            </a:r>
          </a:p>
          <a:p>
            <a:pPr algn="l" rtl="0"/>
            <a:endParaRPr lang="en-US" dirty="0"/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591266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-22402" y="4365104"/>
            <a:ext cx="9166402" cy="203132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 rtl="0"/>
            <a:r>
              <a:rPr lang="en-US" dirty="0"/>
              <a:t>Because the samples in the gel </a:t>
            </a:r>
            <a:r>
              <a:rPr lang="en-US" dirty="0" smtClean="0"/>
              <a:t>are [–</a:t>
            </a:r>
            <a:r>
              <a:rPr lang="en-US" dirty="0" err="1" smtClean="0"/>
              <a:t>ev</a:t>
            </a:r>
            <a:r>
              <a:rPr lang="en-US" dirty="0" smtClean="0"/>
              <a:t>] charged , </a:t>
            </a:r>
            <a:r>
              <a:rPr lang="en-US" dirty="0"/>
              <a:t>the applied electric current will facilitate their transferring to nitrocellulose </a:t>
            </a:r>
            <a:r>
              <a:rPr lang="en-US" dirty="0" smtClean="0"/>
              <a:t>membrane, the samples will </a:t>
            </a:r>
            <a:r>
              <a:rPr lang="en-US" dirty="0"/>
              <a:t>move toward the </a:t>
            </a:r>
            <a:r>
              <a:rPr lang="en-US" dirty="0" smtClean="0"/>
              <a:t>Anode[+]. </a:t>
            </a:r>
          </a:p>
          <a:p>
            <a:pPr algn="ctr" rtl="0"/>
            <a:endParaRPr lang="en-US" dirty="0"/>
          </a:p>
          <a:p>
            <a:pPr algn="ctr" rtl="0"/>
            <a:r>
              <a:rPr lang="en-US" dirty="0" smtClean="0"/>
              <a:t>Also </a:t>
            </a:r>
            <a:r>
              <a:rPr lang="en-US" dirty="0"/>
              <a:t>the capillary action has its effect in the movement of the samples from the gel to the nitrocellulose membrane. </a:t>
            </a:r>
            <a:endParaRPr lang="en-US" dirty="0" smtClean="0"/>
          </a:p>
          <a:p>
            <a:pPr algn="ctr" rtl="0"/>
            <a:endParaRPr lang="en-US" dirty="0"/>
          </a:p>
          <a:p>
            <a:pPr algn="l" rtl="0"/>
            <a:r>
              <a:rPr lang="en-US" dirty="0" smtClean="0"/>
              <a:t>Note that</a:t>
            </a:r>
            <a:r>
              <a:rPr lang="en-US" dirty="0"/>
              <a:t>: [the filter </a:t>
            </a:r>
            <a:r>
              <a:rPr lang="en-US" dirty="0" smtClean="0"/>
              <a:t>papers, gel and nitrocellulose membrane will soaked in  transfer buffer].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715" y="548680"/>
            <a:ext cx="7656685" cy="3054474"/>
          </a:xfrm>
          <a:prstGeom prst="rect">
            <a:avLst/>
          </a:prstGeom>
          <a:noFill/>
          <a:ln w="1905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8407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539552" y="188640"/>
            <a:ext cx="78488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b="1" dirty="0" smtClean="0">
                <a:solidFill>
                  <a:schemeClr val="accent1"/>
                </a:solidFill>
              </a:rPr>
              <a:t>3.</a:t>
            </a:r>
            <a:r>
              <a:rPr lang="en-US" dirty="0" smtClean="0"/>
              <a:t>The </a:t>
            </a:r>
            <a:r>
              <a:rPr lang="en-US" dirty="0"/>
              <a:t>nitrocellulose is then soaked in blocking buffer to </a:t>
            </a:r>
            <a:r>
              <a:rPr lang="en-US" dirty="0" smtClean="0"/>
              <a:t>block the non-specific </a:t>
            </a:r>
            <a:r>
              <a:rPr lang="en-US" dirty="0"/>
              <a:t>binding </a:t>
            </a:r>
            <a:r>
              <a:rPr lang="en-US" dirty="0" smtClean="0"/>
              <a:t>between the 1ry-antibody and the membrane.</a:t>
            </a:r>
            <a:r>
              <a:rPr lang="en-US" dirty="0"/>
              <a:t> And/or non-specific binding between </a:t>
            </a:r>
            <a:r>
              <a:rPr lang="en-US" dirty="0" smtClean="0"/>
              <a:t>secondary antibodies </a:t>
            </a:r>
            <a:r>
              <a:rPr lang="en-US" dirty="0"/>
              <a:t>to the membrane (which has a high capacity at binding proteins and therefore antibodies).</a:t>
            </a:r>
            <a:endParaRPr lang="ar-SA" dirty="0"/>
          </a:p>
        </p:txBody>
      </p:sp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2017" y="2030571"/>
            <a:ext cx="933450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مربع نص 3"/>
          <p:cNvSpPr txBox="1"/>
          <p:nvPr/>
        </p:nvSpPr>
        <p:spPr>
          <a:xfrm>
            <a:off x="865953" y="3080472"/>
            <a:ext cx="2120131" cy="52322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txBody>
          <a:bodyPr wrap="none" rtlCol="1">
            <a:spAutoFit/>
          </a:bodyPr>
          <a:lstStyle/>
          <a:p>
            <a:pPr algn="ctr" rtl="0"/>
            <a:r>
              <a:rPr lang="en-US" sz="1400" dirty="0" smtClean="0"/>
              <a:t>Membrane</a:t>
            </a:r>
          </a:p>
          <a:p>
            <a:pPr algn="ctr" rtl="0"/>
            <a:r>
              <a:rPr lang="en-US" sz="1400" dirty="0" smtClean="0"/>
              <a:t>[with transferred proteins]</a:t>
            </a:r>
            <a:endParaRPr lang="ar-SA" sz="14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3264" y="2125305"/>
            <a:ext cx="2026538" cy="7208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مربع نص 10"/>
          <p:cNvSpPr txBox="1"/>
          <p:nvPr/>
        </p:nvSpPr>
        <p:spPr>
          <a:xfrm>
            <a:off x="4749398" y="2876743"/>
            <a:ext cx="2486898" cy="120032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 rtl="0"/>
            <a:r>
              <a:rPr lang="en-US" dirty="0" smtClean="0"/>
              <a:t>Blocking buffer:</a:t>
            </a:r>
          </a:p>
          <a:p>
            <a:pPr algn="ctr" rtl="0"/>
            <a:r>
              <a:rPr lang="en-US" dirty="0" smtClean="0"/>
              <a:t>To block the nonspecific </a:t>
            </a:r>
          </a:p>
          <a:p>
            <a:pPr algn="ctr" rtl="0"/>
            <a:r>
              <a:rPr lang="en-US" dirty="0" smtClean="0"/>
              <a:t>Binding of proteins.</a:t>
            </a:r>
          </a:p>
          <a:p>
            <a:pPr algn="ctr" rtl="0"/>
            <a:endParaRPr lang="ar-SA" dirty="0"/>
          </a:p>
        </p:txBody>
      </p:sp>
      <p:cxnSp>
        <p:nvCxnSpPr>
          <p:cNvPr id="16" name="رابط كسهم مستقيم 15"/>
          <p:cNvCxnSpPr/>
          <p:nvPr/>
        </p:nvCxnSpPr>
        <p:spPr>
          <a:xfrm>
            <a:off x="3480080" y="2646364"/>
            <a:ext cx="709766" cy="3316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مستطيل 16"/>
          <p:cNvSpPr/>
          <p:nvPr/>
        </p:nvSpPr>
        <p:spPr>
          <a:xfrm>
            <a:off x="6432408" y="2382004"/>
            <a:ext cx="174734" cy="196849"/>
          </a:xfrm>
          <a:prstGeom prst="rect">
            <a:avLst/>
          </a:prstGeom>
          <a:solidFill>
            <a:srgbClr val="F69C9E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18" name="مستطيل 17"/>
          <p:cNvSpPr/>
          <p:nvPr/>
        </p:nvSpPr>
        <p:spPr>
          <a:xfrm>
            <a:off x="5974124" y="2485728"/>
            <a:ext cx="174734" cy="196849"/>
          </a:xfrm>
          <a:prstGeom prst="rect">
            <a:avLst/>
          </a:prstGeom>
          <a:solidFill>
            <a:srgbClr val="F69C9E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19" name="مستطيل 18"/>
          <p:cNvSpPr/>
          <p:nvPr/>
        </p:nvSpPr>
        <p:spPr>
          <a:xfrm>
            <a:off x="5568312" y="2387304"/>
            <a:ext cx="174734" cy="196849"/>
          </a:xfrm>
          <a:prstGeom prst="rect">
            <a:avLst/>
          </a:prstGeom>
          <a:solidFill>
            <a:srgbClr val="F69C9E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20" name="مستطيل 19"/>
          <p:cNvSpPr/>
          <p:nvPr/>
        </p:nvSpPr>
        <p:spPr>
          <a:xfrm>
            <a:off x="5231699" y="2455744"/>
            <a:ext cx="174734" cy="196849"/>
          </a:xfrm>
          <a:prstGeom prst="rect">
            <a:avLst/>
          </a:prstGeom>
          <a:solidFill>
            <a:srgbClr val="F69C9E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21" name="مستطيل 20"/>
          <p:cNvSpPr/>
          <p:nvPr/>
        </p:nvSpPr>
        <p:spPr>
          <a:xfrm>
            <a:off x="395536" y="4365104"/>
            <a:ext cx="78488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b="1" dirty="0" smtClean="0">
                <a:solidFill>
                  <a:schemeClr val="accent1"/>
                </a:solidFill>
              </a:rPr>
              <a:t>4.</a:t>
            </a:r>
            <a:r>
              <a:rPr lang="en-US" dirty="0" smtClean="0"/>
              <a:t>The </a:t>
            </a:r>
            <a:r>
              <a:rPr lang="en-US" dirty="0"/>
              <a:t>nitrocellulose is then incubated with the specific </a:t>
            </a:r>
            <a:r>
              <a:rPr lang="en-US" dirty="0" smtClean="0"/>
              <a:t>primary antibody </a:t>
            </a:r>
            <a:r>
              <a:rPr lang="en-US" dirty="0"/>
              <a:t>for the protein of interest. </a:t>
            </a:r>
            <a:endParaRPr lang="ar-SA" dirty="0"/>
          </a:p>
        </p:txBody>
      </p:sp>
      <p:pic>
        <p:nvPicPr>
          <p:cNvPr id="22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6177" y="5112328"/>
            <a:ext cx="933450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مربع نص 22"/>
          <p:cNvSpPr txBox="1"/>
          <p:nvPr/>
        </p:nvSpPr>
        <p:spPr>
          <a:xfrm>
            <a:off x="670113" y="6162229"/>
            <a:ext cx="2120131" cy="52322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txBody>
          <a:bodyPr wrap="none" rtlCol="1">
            <a:spAutoFit/>
          </a:bodyPr>
          <a:lstStyle/>
          <a:p>
            <a:pPr algn="ctr" rtl="0"/>
            <a:r>
              <a:rPr lang="en-US" sz="1400" dirty="0" smtClean="0"/>
              <a:t>Membrane</a:t>
            </a:r>
          </a:p>
          <a:p>
            <a:pPr algn="ctr" rtl="0"/>
            <a:r>
              <a:rPr lang="en-US" sz="1400" dirty="0" smtClean="0"/>
              <a:t>[with transferred proteins]</a:t>
            </a:r>
            <a:endParaRPr lang="ar-SA" sz="1400" dirty="0"/>
          </a:p>
        </p:txBody>
      </p:sp>
      <p:cxnSp>
        <p:nvCxnSpPr>
          <p:cNvPr id="24" name="رابط كسهم مستقيم 23"/>
          <p:cNvCxnSpPr/>
          <p:nvPr/>
        </p:nvCxnSpPr>
        <p:spPr>
          <a:xfrm>
            <a:off x="3486723" y="5878930"/>
            <a:ext cx="1075201" cy="165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486" y="5304874"/>
            <a:ext cx="2159834" cy="76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مربع نص 26"/>
          <p:cNvSpPr txBox="1"/>
          <p:nvPr/>
        </p:nvSpPr>
        <p:spPr>
          <a:xfrm>
            <a:off x="4836483" y="6024954"/>
            <a:ext cx="3119893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 rtl="0"/>
            <a:r>
              <a:rPr lang="en-US" dirty="0" smtClean="0"/>
              <a:t>Specific 1ry antibody</a:t>
            </a:r>
          </a:p>
          <a:p>
            <a:pPr algn="ctr" rtl="0"/>
            <a:r>
              <a:rPr lang="en-US" dirty="0" smtClean="0"/>
              <a:t>[specific for antigen of interest]</a:t>
            </a:r>
            <a:endParaRPr lang="ar-SA" dirty="0"/>
          </a:p>
        </p:txBody>
      </p:sp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5759" y="5485546"/>
            <a:ext cx="394513" cy="392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4965" y="5463709"/>
            <a:ext cx="397195" cy="395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7569" y="5463709"/>
            <a:ext cx="358647" cy="3570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مستطيل 5"/>
          <p:cNvSpPr/>
          <p:nvPr/>
        </p:nvSpPr>
        <p:spPr>
          <a:xfrm>
            <a:off x="539552" y="1772816"/>
            <a:ext cx="7272808" cy="2304256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5" name="مستطيل 24"/>
          <p:cNvSpPr/>
          <p:nvPr/>
        </p:nvSpPr>
        <p:spPr>
          <a:xfrm>
            <a:off x="611560" y="5157192"/>
            <a:ext cx="7552456" cy="1573121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16620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جاور">
  <a:themeElements>
    <a:clrScheme name="مخصص 16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A9EA25"/>
      </a:hlink>
      <a:folHlink>
        <a:srgbClr val="FFA94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تجاور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4091</TotalTime>
  <Words>788</Words>
  <Application>Microsoft Office PowerPoint</Application>
  <PresentationFormat>عرض على الشاشة (3:4)‏</PresentationFormat>
  <Paragraphs>103</Paragraphs>
  <Slides>17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17</vt:i4>
      </vt:variant>
    </vt:vector>
  </HeadingPairs>
  <TitlesOfParts>
    <vt:vector size="18" baseType="lpstr">
      <vt:lpstr>تجاور</vt:lpstr>
      <vt:lpstr>Western Blotting 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Western Blotting</dc:title>
  <dc:creator>لينة</dc:creator>
  <cp:lastModifiedBy>لينة</cp:lastModifiedBy>
  <cp:revision>64</cp:revision>
  <dcterms:created xsi:type="dcterms:W3CDTF">2013-08-30T18:57:49Z</dcterms:created>
  <dcterms:modified xsi:type="dcterms:W3CDTF">2014-11-19T06:29:05Z</dcterms:modified>
</cp:coreProperties>
</file>