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9" r:id="rId6"/>
    <p:sldId id="270" r:id="rId7"/>
    <p:sldId id="271" r:id="rId8"/>
    <p:sldId id="261" r:id="rId9"/>
    <p:sldId id="272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47C49-D937-CF47-AB1F-6827C0526967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FA47-BDE0-D848-A06D-68DD1A5E8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Pre-sensitized</a:t>
            </a:r>
            <a:r>
              <a:rPr lang="en-US" baseline="0" dirty="0" smtClean="0"/>
              <a:t> state (previous exposure to the same Ag)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Manifestations: redness,</a:t>
            </a:r>
            <a:r>
              <a:rPr lang="en-US" sz="1200" baseline="0" dirty="0" smtClean="0"/>
              <a:t> hotness, swelling, runny nose,</a:t>
            </a:r>
            <a:endParaRPr lang="en-US" sz="1200" dirty="0" smtClean="0"/>
          </a:p>
          <a:p>
            <a:r>
              <a:rPr lang="en-US" sz="1200" dirty="0" smtClean="0"/>
              <a:t>anaphylactic sock: massive drop in blood pressure due to</a:t>
            </a:r>
            <a:r>
              <a:rPr lang="en-US" sz="1200" baseline="0" dirty="0" smtClean="0"/>
              <a:t> introduction of Ag by ingestion or injection (severe and systemic)</a:t>
            </a:r>
          </a:p>
          <a:p>
            <a:r>
              <a:rPr lang="en-US" sz="1200" baseline="0" dirty="0" smtClean="0"/>
              <a:t>Allergic rhinitis (runny nose)</a:t>
            </a:r>
          </a:p>
          <a:p>
            <a:r>
              <a:rPr lang="en-US" sz="1200" baseline="0" dirty="0" smtClean="0"/>
              <a:t>Ag (inhaled, ingested, in contact with skin or eyes, injected)</a:t>
            </a:r>
          </a:p>
          <a:p>
            <a:r>
              <a:rPr lang="en-US" sz="1200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exposure to the Ag (allergen, </a:t>
            </a:r>
            <a:r>
              <a:rPr lang="en-US" dirty="0" err="1" smtClean="0"/>
              <a:t>becouse</a:t>
            </a:r>
            <a:r>
              <a:rPr lang="en-US" dirty="0" smtClean="0"/>
              <a:t> it triggers allergy) stimulate</a:t>
            </a:r>
            <a:r>
              <a:rPr lang="en-US" baseline="0" dirty="0" smtClean="0"/>
              <a:t> B lymphocytes to produce plasma </a:t>
            </a:r>
            <a:r>
              <a:rPr lang="en-US" baseline="0" dirty="0" err="1" smtClean="0"/>
              <a:t>cells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Ab production (</a:t>
            </a:r>
            <a:r>
              <a:rPr lang="en-US" baseline="0" dirty="0" err="1" smtClean="0">
                <a:sym typeface="Wingdings"/>
              </a:rPr>
              <a:t>IgE</a:t>
            </a:r>
            <a:r>
              <a:rPr lang="en-US" baseline="0" dirty="0" smtClean="0">
                <a:sym typeface="Wingdings"/>
              </a:rPr>
              <a:t>), </a:t>
            </a:r>
            <a:r>
              <a:rPr lang="en-US" baseline="0" dirty="0" err="1" smtClean="0">
                <a:sym typeface="Wingdings"/>
              </a:rPr>
              <a:t>IgE</a:t>
            </a:r>
            <a:r>
              <a:rPr lang="en-US" baseline="0" dirty="0" smtClean="0">
                <a:sym typeface="Wingdings"/>
              </a:rPr>
              <a:t> will then bind to mast cells or </a:t>
            </a:r>
            <a:r>
              <a:rPr lang="en-US" baseline="0" dirty="0" err="1" smtClean="0">
                <a:sym typeface="Wingdings"/>
              </a:rPr>
              <a:t>basophils</a:t>
            </a:r>
            <a:r>
              <a:rPr lang="en-US" baseline="0" dirty="0" smtClean="0">
                <a:sym typeface="Wingdings"/>
              </a:rPr>
              <a:t>.</a:t>
            </a:r>
          </a:p>
          <a:p>
            <a:r>
              <a:rPr lang="en-US" baseline="0" dirty="0" smtClean="0">
                <a:sym typeface="Wingdings"/>
              </a:rPr>
              <a:t>Second exposure to the same allergen, Allergen binds to </a:t>
            </a:r>
            <a:r>
              <a:rPr lang="en-US" baseline="0" dirty="0" err="1" smtClean="0">
                <a:sym typeface="Wingdings"/>
              </a:rPr>
              <a:t>igE</a:t>
            </a:r>
            <a:r>
              <a:rPr lang="en-US" baseline="0" dirty="0" smtClean="0">
                <a:sym typeface="Wingdings"/>
              </a:rPr>
              <a:t> connected to mast cells or </a:t>
            </a:r>
            <a:r>
              <a:rPr lang="en-US" baseline="0" dirty="0" err="1" smtClean="0">
                <a:sym typeface="Wingdings"/>
              </a:rPr>
              <a:t>basophils</a:t>
            </a:r>
            <a:r>
              <a:rPr lang="en-US" baseline="0" dirty="0" smtClean="0">
                <a:sym typeface="Wingdings"/>
              </a:rPr>
              <a:t> will activate the mast cells to release it’s component.</a:t>
            </a:r>
          </a:p>
          <a:p>
            <a:r>
              <a:rPr lang="en-US" baseline="0" dirty="0" smtClean="0">
                <a:sym typeface="Wingdings"/>
              </a:rPr>
              <a:t>Treatment: </a:t>
            </a:r>
            <a:r>
              <a:rPr lang="en-US" baseline="0" dirty="0" err="1" smtClean="0">
                <a:sym typeface="Wingdings"/>
              </a:rPr>
              <a:t>Antihistamin</a:t>
            </a:r>
            <a:r>
              <a:rPr lang="en-US" baseline="0" dirty="0" smtClean="0">
                <a:sym typeface="Wingdings"/>
              </a:rPr>
              <a:t>, avoid allergen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drugs</a:t>
            </a:r>
            <a:r>
              <a:rPr lang="en-US" baseline="0" dirty="0" smtClean="0"/>
              <a:t> are normally </a:t>
            </a:r>
            <a:r>
              <a:rPr lang="en-US" baseline="0" dirty="0" err="1" smtClean="0"/>
              <a:t>haptens</a:t>
            </a:r>
            <a:r>
              <a:rPr lang="en-US" baseline="0" dirty="0" smtClean="0"/>
              <a:t> that can’t generate immune response by themselves so by attaching to RBC or platelets they will be immunogenic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</a:t>
            </a:r>
            <a:r>
              <a:rPr lang="en-US" baseline="0" dirty="0" smtClean="0"/>
              <a:t> here is </a:t>
            </a:r>
            <a:r>
              <a:rPr lang="en-US" baseline="0" dirty="0" err="1" smtClean="0"/>
              <a:t>IgG</a:t>
            </a:r>
            <a:r>
              <a:rPr lang="en-US" baseline="0" dirty="0" smtClean="0"/>
              <a:t>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Diphtheria and tetanus</a:t>
            </a:r>
            <a:r>
              <a:rPr lang="en-US" baseline="0" dirty="0" smtClean="0"/>
              <a:t> vaccine is a </a:t>
            </a:r>
            <a:r>
              <a:rPr lang="en-US" baseline="0" dirty="0" err="1" smtClean="0"/>
              <a:t>toxoid</a:t>
            </a:r>
            <a:r>
              <a:rPr lang="en-US" baseline="0" dirty="0" smtClean="0"/>
              <a:t> (from last lecture) given intra dermal (local)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Antiserum:  blood serum containing polyclonal antibodies and is used to pass on passive immunity to many diseases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dermatitis:</a:t>
            </a:r>
            <a:r>
              <a:rPr lang="en-US" baseline="0" dirty="0" smtClean="0"/>
              <a:t> red rash or blisters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FA47-BDE0-D848-A06D-68DD1A5E8D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6FEF-AAB9-EC4B-86E3-6E29EC412335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BDAA3-56CD-6743-BFA0-C9FCF1863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7772400" cy="1470025"/>
          </a:xfrm>
        </p:spPr>
        <p:txBody>
          <a:bodyPr/>
          <a:lstStyle/>
          <a:p>
            <a:r>
              <a:rPr lang="en-US" dirty="0" smtClean="0"/>
              <a:t>CLS 223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57231"/>
            <a:ext cx="3276600" cy="42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0127960" cy="239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ksu logo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52400"/>
            <a:ext cx="2057400" cy="239132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400800" cy="1752600"/>
          </a:xfrm>
        </p:spPr>
        <p:txBody>
          <a:bodyPr/>
          <a:lstStyle/>
          <a:p>
            <a:pPr algn="l"/>
            <a:r>
              <a:rPr lang="en-US" b="1" dirty="0" err="1" smtClean="0"/>
              <a:t>Reem</a:t>
            </a:r>
            <a:r>
              <a:rPr lang="en-US" b="1" dirty="0" smtClean="0"/>
              <a:t> </a:t>
            </a:r>
            <a:r>
              <a:rPr lang="en-US" b="1" dirty="0" err="1" smtClean="0"/>
              <a:t>Alkhamis</a:t>
            </a:r>
            <a:endParaRPr lang="en-US" b="1" dirty="0" smtClean="0"/>
          </a:p>
          <a:p>
            <a:pPr algn="l"/>
            <a:r>
              <a:rPr lang="en-US" dirty="0" smtClean="0"/>
              <a:t>Email: </a:t>
            </a:r>
            <a:r>
              <a:rPr lang="en-US" dirty="0" err="1" smtClean="0"/>
              <a:t>ralkhamis@ksu.edu.sa</a:t>
            </a:r>
            <a:endParaRPr lang="en-US" dirty="0" smtClean="0"/>
          </a:p>
          <a:p>
            <a:pPr algn="l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floor/ office # 125 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457200"/>
            <a:ext cx="4494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7933C"/>
                </a:solidFill>
              </a:rPr>
              <a:t>Hemolytic disease of the new born</a:t>
            </a:r>
            <a:endParaRPr 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171006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5791200"/>
            <a:ext cx="12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 </a:t>
            </a:r>
            <a:r>
              <a:rPr lang="en-US" dirty="0" err="1" smtClean="0"/>
              <a:t>Rh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77000"/>
            <a:ext cx="150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baby </a:t>
            </a:r>
            <a:r>
              <a:rPr lang="en-US" dirty="0" err="1" smtClean="0"/>
              <a:t>Rh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488668"/>
            <a:ext cx="178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baby </a:t>
            </a:r>
            <a:r>
              <a:rPr lang="en-US" dirty="0" err="1" smtClean="0"/>
              <a:t>Rh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50520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Baby’s RBCs destroyed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3) </a:t>
            </a:r>
            <a:r>
              <a:rPr lang="en-US" sz="3600" b="1" dirty="0" smtClean="0"/>
              <a:t>Type 3 </a:t>
            </a:r>
            <a:r>
              <a:rPr lang="en-US" sz="3600" dirty="0" smtClean="0"/>
              <a:t>hypersensitivity reaction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Also called </a:t>
            </a:r>
            <a:r>
              <a:rPr lang="en-US" sz="2400" b="1" dirty="0" smtClean="0"/>
              <a:t>immune complex reaction.</a:t>
            </a:r>
          </a:p>
          <a:p>
            <a:r>
              <a:rPr lang="en-US" sz="2400" dirty="0" smtClean="0"/>
              <a:t>caused by reaction between Ag and Ab forming large amounts of immune complexes that deposit and accumulate in organs giving rise to inflammatory response.</a:t>
            </a:r>
          </a:p>
          <a:p>
            <a:r>
              <a:rPr lang="en-US" sz="2400" dirty="0" smtClean="0"/>
              <a:t>Ab: Mostly </a:t>
            </a:r>
            <a:r>
              <a:rPr lang="en-US" sz="2400" dirty="0" err="1" smtClean="0"/>
              <a:t>IgG</a:t>
            </a:r>
            <a:r>
              <a:rPr lang="en-US" sz="2400" dirty="0" smtClean="0"/>
              <a:t>, </a:t>
            </a:r>
            <a:r>
              <a:rPr lang="en-US" sz="2400" dirty="0" err="1" smtClean="0"/>
              <a:t>IgM</a:t>
            </a:r>
            <a:r>
              <a:rPr lang="en-US" sz="2400" dirty="0" smtClean="0"/>
              <a:t> may be involved.</a:t>
            </a:r>
          </a:p>
          <a:p>
            <a:pPr algn="ctr">
              <a:buNone/>
            </a:pPr>
            <a:r>
              <a:rPr lang="en-US" sz="2400" dirty="0" smtClean="0"/>
              <a:t>The reaction may be local or systemic. </a:t>
            </a:r>
          </a:p>
          <a:p>
            <a:r>
              <a:rPr lang="en-US" sz="2400" dirty="0" smtClean="0"/>
              <a:t>Local:  when complexes form at the site where Ag has been planted.</a:t>
            </a:r>
            <a:r>
              <a:rPr lang="en-US" sz="2400" dirty="0" smtClean="0">
                <a:sym typeface="Wingdings"/>
              </a:rPr>
              <a:t> E.g.: </a:t>
            </a:r>
            <a:r>
              <a:rPr lang="en-US" sz="2400" dirty="0" smtClean="0"/>
              <a:t>(</a:t>
            </a:r>
            <a:r>
              <a:rPr lang="en-US" sz="2400" dirty="0" err="1" smtClean="0"/>
              <a:t>Arthus</a:t>
            </a:r>
            <a:r>
              <a:rPr lang="en-US" sz="2400" dirty="0" smtClean="0"/>
              <a:t> reaction): the reaction occurs after vaccination against diphtheria and tetanus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necrosis, ulcer, hemorrhage at the site of injection.</a:t>
            </a:r>
          </a:p>
          <a:p>
            <a:r>
              <a:rPr lang="en-US" sz="2400" dirty="0" smtClean="0"/>
              <a:t>Systemic: when complexes are formed in the circulation and deposited in blood vessels</a:t>
            </a:r>
            <a:r>
              <a:rPr lang="en-US" sz="2400" dirty="0" smtClean="0">
                <a:sym typeface="Wingdings"/>
              </a:rPr>
              <a:t>. E.g.:</a:t>
            </a:r>
            <a:r>
              <a:rPr lang="en-US" sz="2400" dirty="0" smtClean="0"/>
              <a:t>  (serum sickness): The reaction occurs following injection of Antiserum </a:t>
            </a:r>
            <a:r>
              <a:rPr lang="en-US" sz="2400" u="sng" dirty="0" smtClean="0"/>
              <a:t>intravenously</a:t>
            </a:r>
            <a:r>
              <a:rPr lang="en-US" sz="2400" dirty="0" smtClean="0"/>
              <a:t>. the human immune system can mistake the proteins present as harmful antigens. Causes fever, arthritis, skin rash.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4)</a:t>
            </a:r>
            <a:r>
              <a:rPr lang="en-US" sz="3600" b="1" dirty="0" smtClean="0"/>
              <a:t>Type 4 </a:t>
            </a:r>
            <a:r>
              <a:rPr lang="en-US" sz="3600" dirty="0" smtClean="0"/>
              <a:t>hypersensitivity reaction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Also called </a:t>
            </a:r>
            <a:r>
              <a:rPr lang="en-US" sz="2400" b="1" dirty="0" smtClean="0"/>
              <a:t>cell mediated </a:t>
            </a:r>
            <a:r>
              <a:rPr lang="en-US" sz="2400" dirty="0" smtClean="0"/>
              <a:t>or </a:t>
            </a:r>
            <a:r>
              <a:rPr lang="en-US" sz="2400" b="1" dirty="0" smtClean="0"/>
              <a:t>delayed type of hypersensitivity reaction.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Slow response, take 2 to 3 days to develop. It is a reaction between Ag and stimulated T lymphocytes causing tissue injury by inducing inflammation.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E.g.:</a:t>
            </a:r>
          </a:p>
          <a:p>
            <a:pPr>
              <a:buNone/>
            </a:pPr>
            <a:r>
              <a:rPr lang="en-US" sz="2400" dirty="0" smtClean="0"/>
              <a:t>-old tuberculin test: </a:t>
            </a:r>
            <a:r>
              <a:rPr lang="en-US" sz="2400" dirty="0" err="1" smtClean="0"/>
              <a:t>intradermal</a:t>
            </a:r>
            <a:r>
              <a:rPr lang="en-US" sz="2400" dirty="0" smtClean="0"/>
              <a:t> injection of protein extracted from tubercle bacilli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localized inflammatory reaction 24 hours later and continue for some week.( the patient is sensitized against tuberculin before the test either by infection or vaccine).</a:t>
            </a:r>
          </a:p>
          <a:p>
            <a:pPr>
              <a:buNone/>
            </a:pPr>
            <a:endParaRPr lang="en-US" sz="2400" dirty="0" smtClean="0">
              <a:sym typeface="Wingdings"/>
            </a:endParaRPr>
          </a:p>
          <a:p>
            <a:pPr>
              <a:buNone/>
            </a:pPr>
            <a:r>
              <a:rPr lang="en-US" sz="2400" dirty="0" smtClean="0">
                <a:sym typeface="Wingdings"/>
              </a:rPr>
              <a:t>- Contact dermatitis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Immunodeficiency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It is a state in which the immune system’s ability to fight is reduced or entirely absent.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 has two types: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Selective:</a:t>
            </a:r>
          </a:p>
          <a:p>
            <a:pPr marL="514350" indent="-514350" algn="ctr">
              <a:buFontTx/>
              <a:buChar char="-"/>
            </a:pPr>
            <a:r>
              <a:rPr lang="en-US" sz="2400" dirty="0" smtClean="0"/>
              <a:t>B lymphocytes deficiency</a:t>
            </a:r>
          </a:p>
          <a:p>
            <a:pPr marL="514350" indent="-514350" algn="ctr">
              <a:buFontTx/>
              <a:buChar char="-"/>
            </a:pPr>
            <a:r>
              <a:rPr lang="en-US" sz="2400" dirty="0" smtClean="0"/>
              <a:t>T lymphocytes deficiency</a:t>
            </a:r>
          </a:p>
          <a:p>
            <a:pPr marL="514350" indent="-514350" algn="ctr">
              <a:buFontTx/>
              <a:buChar char="-"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2) combined:</a:t>
            </a:r>
          </a:p>
          <a:p>
            <a:pPr marL="514350" indent="-514350" algn="ctr">
              <a:buNone/>
            </a:pPr>
            <a:r>
              <a:rPr lang="en-US" sz="2400" dirty="0" smtClean="0"/>
              <a:t>B+T lymphocyte deficiency. It is also called severe combined immunodeficiency disease (SCID)</a:t>
            </a:r>
          </a:p>
          <a:p>
            <a:pPr marL="514350" indent="-514350"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Also this immunodeficiency may be: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558ED5"/>
                </a:solidFill>
              </a:rPr>
              <a:t>Primary:</a:t>
            </a:r>
          </a:p>
          <a:p>
            <a:pPr algn="ctr">
              <a:buNone/>
            </a:pPr>
            <a:r>
              <a:rPr lang="en-US" sz="2400" dirty="0" smtClean="0"/>
              <a:t>Defect in the organs producing the B and the T lymphocytes (stem cell and thymus).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558ED5"/>
                </a:solidFill>
              </a:rPr>
              <a:t>Secondary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Decrease in the synthesis of Igs. E.g.: lymphomas, </a:t>
            </a:r>
            <a:r>
              <a:rPr lang="en-US" sz="2400" dirty="0" err="1" smtClean="0"/>
              <a:t>hypogamma-globulinaemia</a:t>
            </a:r>
            <a:r>
              <a:rPr lang="en-US" sz="2400" dirty="0" smtClean="0"/>
              <a:t>.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Increase loss of Igs. E.g.: </a:t>
            </a:r>
            <a:r>
              <a:rPr lang="en-US" sz="2400" dirty="0" err="1" smtClean="0"/>
              <a:t>nephrotic</a:t>
            </a:r>
            <a:r>
              <a:rPr lang="en-US" sz="2400" dirty="0" smtClean="0"/>
              <a:t> syndrome.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Production of defective Igs. E.g.: multiple </a:t>
            </a:r>
            <a:r>
              <a:rPr lang="en-US" sz="2400" dirty="0" err="1" smtClean="0"/>
              <a:t>myeloma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Autoimmune disease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Normally the immune system has the ability to differentiate between self and non-self antigens.</a:t>
            </a:r>
          </a:p>
          <a:p>
            <a:r>
              <a:rPr lang="en-US" sz="2400" dirty="0" smtClean="0"/>
              <a:t>Thus, there is no immune response against self antigens (self-tolerance).</a:t>
            </a:r>
          </a:p>
          <a:p>
            <a:r>
              <a:rPr lang="en-US" sz="2400" dirty="0" smtClean="0"/>
              <a:t>If a breakdown in self-tolerance occurs, this will result in production of immune response against self antigen. This immune response is called autoimmune response.</a:t>
            </a:r>
          </a:p>
          <a:p>
            <a:r>
              <a:rPr lang="en-US" sz="2400" dirty="0" smtClean="0"/>
              <a:t>In other words, it is the </a:t>
            </a:r>
            <a:r>
              <a:rPr lang="en-US" sz="2400" dirty="0" smtClean="0">
                <a:solidFill>
                  <a:srgbClr val="FF0000"/>
                </a:solidFill>
              </a:rPr>
              <a:t>failure</a:t>
            </a:r>
            <a:r>
              <a:rPr lang="en-US" sz="2400" dirty="0" smtClean="0"/>
              <a:t> of the body </a:t>
            </a:r>
            <a:r>
              <a:rPr lang="en-US" sz="2400" dirty="0" smtClean="0">
                <a:solidFill>
                  <a:srgbClr val="FF0000"/>
                </a:solidFill>
              </a:rPr>
              <a:t>to recognize </a:t>
            </a:r>
            <a:r>
              <a:rPr lang="en-US" sz="2400" dirty="0" smtClean="0"/>
              <a:t>its own parts as </a:t>
            </a:r>
            <a:r>
              <a:rPr lang="en-US" sz="2400" dirty="0" smtClean="0">
                <a:solidFill>
                  <a:srgbClr val="FF0000"/>
                </a:solidFill>
              </a:rPr>
              <a:t>SELF</a:t>
            </a:r>
            <a:r>
              <a:rPr lang="en-US" sz="2400" dirty="0" smtClean="0"/>
              <a:t>, which allows an immune response against its own cells and tissues.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Mechanism of loss of self-tolerance</a:t>
            </a:r>
            <a:b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Mechanism of autoimmune disorders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144000" cy="5257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u="sng" dirty="0" smtClean="0"/>
              <a:t>Predisposing factors:</a:t>
            </a:r>
          </a:p>
          <a:p>
            <a:pPr marL="514350" indent="-514350">
              <a:buNone/>
            </a:pPr>
            <a:endParaRPr lang="en-US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400" dirty="0" smtClean="0"/>
              <a:t>1) Genetic predisposition.</a:t>
            </a:r>
          </a:p>
          <a:p>
            <a:pPr marL="514350" indent="-514350">
              <a:buNone/>
            </a:pPr>
            <a:r>
              <a:rPr lang="en-US" sz="2400" dirty="0" smtClean="0"/>
              <a:t>2) Sex: more in females</a:t>
            </a:r>
          </a:p>
          <a:p>
            <a:pPr marL="514350" indent="-514350">
              <a:buNone/>
            </a:pPr>
            <a:r>
              <a:rPr lang="en-US" sz="2400" dirty="0" smtClean="0"/>
              <a:t>3) Environmental factors: chemical agents, drugs, smoking, microbial agents.</a:t>
            </a:r>
          </a:p>
          <a:p>
            <a:pPr marL="514350" indent="-514350"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   </a:t>
            </a:r>
            <a:r>
              <a:rPr lang="en-US" u="sng" dirty="0" smtClean="0"/>
              <a:t>Direct factors:</a:t>
            </a:r>
          </a:p>
          <a:p>
            <a:pPr marL="514350" indent="-514350">
              <a:buNone/>
            </a:pPr>
            <a:r>
              <a:rPr lang="en-US" sz="2400" u="sng" dirty="0" smtClean="0"/>
              <a:t> </a:t>
            </a:r>
          </a:p>
          <a:p>
            <a:pPr marL="514350" indent="-514350">
              <a:buNone/>
            </a:pPr>
            <a:r>
              <a:rPr lang="en-US" sz="2400" dirty="0" smtClean="0"/>
              <a:t>1) Molecular mimicry: exogenous Ag share structural similarities with certain host Ag. Ab produced against this Ag ( which mimics the self Ag) can also bind to host Ag. This is called </a:t>
            </a:r>
            <a:r>
              <a:rPr lang="en-US" sz="2400" u="sng" dirty="0" smtClean="0"/>
              <a:t>cross reaction </a:t>
            </a:r>
            <a:r>
              <a:rPr lang="en-US" sz="2400" dirty="0" smtClean="0"/>
              <a:t>seen in Rheumatic fever (the Ag of a bacteria known as streptococcus is similar to cardiac Ag. Once infection by streptococcus occurs, immune response of the body release Ab which is reacted to cardiac Ag and streptococcus Ag).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2) Exposure of hidden Ag. E.g.: cornea, testicles, brain.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3) </a:t>
            </a:r>
            <a:r>
              <a:rPr lang="en-US" sz="2400" dirty="0" err="1" smtClean="0"/>
              <a:t>Neoantigens</a:t>
            </a:r>
            <a:r>
              <a:rPr lang="en-US" sz="2400" dirty="0" smtClean="0"/>
              <a:t>: self Ag that have been modified by extrinsic factors (by drugs, infections.)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B3A2C7"/>
                </a:solidFill>
              </a:rPr>
              <a:t>There are two types of autoimmune disorders</a:t>
            </a:r>
            <a:endParaRPr lang="en-US" sz="3600" dirty="0">
              <a:solidFill>
                <a:srgbClr val="B3A2C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 smtClean="0"/>
              <a:t>Organ specific: the disease is specific to a certain organ, as in </a:t>
            </a:r>
            <a:r>
              <a:rPr lang="en-US" sz="2400" dirty="0" err="1" smtClean="0"/>
              <a:t>thyrotoxicosis</a:t>
            </a:r>
            <a:r>
              <a:rPr lang="en-US" sz="2400" dirty="0" smtClean="0"/>
              <a:t> which is an autoimmune disease affecting only the thyroid gland.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Non organ specific: the disease produces symptoms in different organs of the body, however, there are particular organs which show more symptoms.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E.g.: Systemic lupus </a:t>
            </a:r>
            <a:r>
              <a:rPr lang="en-US" sz="2400" dirty="0" err="1" smtClean="0"/>
              <a:t>erythematosis</a:t>
            </a:r>
            <a:r>
              <a:rPr lang="en-US" sz="2400" dirty="0" smtClean="0"/>
              <a:t> (SLE) affect the whole body, but the kidney is markedly affected.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9144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Lecture #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Non- Adaptive </a:t>
            </a:r>
          </a:p>
          <a:p>
            <a:pPr algn="ctr">
              <a:buNone/>
            </a:pPr>
            <a:r>
              <a:rPr lang="en-US" sz="4000" smtClean="0">
                <a:solidFill>
                  <a:schemeClr val="bg1"/>
                </a:solidFill>
              </a:rPr>
              <a:t>Immune </a:t>
            </a:r>
            <a:r>
              <a:rPr lang="en-US" sz="4000" dirty="0">
                <a:solidFill>
                  <a:schemeClr val="bg1"/>
                </a:solidFill>
              </a:rPr>
              <a:t>R</a:t>
            </a:r>
            <a:r>
              <a:rPr lang="en-US" sz="4000" smtClean="0">
                <a:solidFill>
                  <a:schemeClr val="bg1"/>
                </a:solidFill>
              </a:rPr>
              <a:t>esponse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Immune system sometimes: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Over</a:t>
            </a:r>
            <a:r>
              <a:rPr lang="en-US" dirty="0" smtClean="0"/>
              <a:t> responds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Hypersensitivity reaction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b="1" dirty="0" smtClean="0">
                <a:sym typeface="Wingdings"/>
              </a:rPr>
              <a:t>Fails</a:t>
            </a:r>
            <a:r>
              <a:rPr lang="en-US" dirty="0" smtClean="0">
                <a:sym typeface="Wingdings"/>
              </a:rPr>
              <a:t> to respond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Immunodeficiency state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r>
              <a:rPr lang="en-US" b="1" dirty="0" smtClean="0">
                <a:sym typeface="Wingdings"/>
              </a:rPr>
              <a:t>Turns against </a:t>
            </a:r>
            <a:r>
              <a:rPr lang="en-US" dirty="0" smtClean="0">
                <a:sym typeface="Wingdings"/>
              </a:rPr>
              <a:t>the body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Autoimmune disease.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Hypersensitivity reaction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Excessive undesirable reaction produced by the immune system.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Require a </a:t>
            </a:r>
            <a:r>
              <a:rPr lang="en-US" sz="2400" u="sng" dirty="0" smtClean="0"/>
              <a:t>pre-sensitized state </a:t>
            </a:r>
            <a:r>
              <a:rPr lang="en-US" sz="2400" dirty="0" smtClean="0"/>
              <a:t>of the host (previous exposure to the same Ag)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Hypersensitivity reactions can be divided into 4 types: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1) Type 1</a:t>
            </a:r>
          </a:p>
          <a:p>
            <a:pPr>
              <a:buNone/>
            </a:pPr>
            <a:r>
              <a:rPr lang="en-US" sz="2400" dirty="0" smtClean="0"/>
              <a:t>2) Type 2</a:t>
            </a:r>
          </a:p>
          <a:p>
            <a:pPr>
              <a:buNone/>
            </a:pPr>
            <a:r>
              <a:rPr lang="en-US" sz="2400" dirty="0" smtClean="0"/>
              <a:t>3) Type 3</a:t>
            </a:r>
          </a:p>
          <a:p>
            <a:pPr>
              <a:buNone/>
            </a:pPr>
            <a:r>
              <a:rPr lang="en-US" sz="2400" dirty="0" smtClean="0"/>
              <a:t>4) Type 4 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en-US" b="1" dirty="0" smtClean="0"/>
              <a:t>Type 1 </a:t>
            </a:r>
            <a:r>
              <a:rPr lang="en-US" dirty="0" smtClean="0"/>
              <a:t>hypersensitivity reaction: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dirty="0" smtClean="0"/>
              <a:t>Also known as </a:t>
            </a:r>
            <a:r>
              <a:rPr lang="en-US" sz="2400" b="1" dirty="0" smtClean="0"/>
              <a:t>Immediate </a:t>
            </a:r>
            <a:r>
              <a:rPr lang="en-US" sz="2400" dirty="0" smtClean="0"/>
              <a:t>or </a:t>
            </a:r>
            <a:r>
              <a:rPr lang="en-US" sz="2400" b="1" dirty="0" smtClean="0"/>
              <a:t>anaphylactic hypersensitivity.</a:t>
            </a:r>
          </a:p>
          <a:p>
            <a:pPr marL="514350" indent="-514350"/>
            <a:r>
              <a:rPr lang="en-US" sz="2400" dirty="0" smtClean="0"/>
              <a:t>Reaction occurs </a:t>
            </a:r>
            <a:r>
              <a:rPr lang="en-US" sz="2400" u="sng" dirty="0" smtClean="0"/>
              <a:t>within minutes </a:t>
            </a:r>
            <a:r>
              <a:rPr lang="en-US" sz="2400" dirty="0" smtClean="0"/>
              <a:t>after the interaction of the </a:t>
            </a:r>
            <a:r>
              <a:rPr lang="en-US" sz="2400" u="sng" dirty="0" smtClean="0"/>
              <a:t>Ag</a:t>
            </a:r>
            <a:endParaRPr lang="en-US" sz="2400" dirty="0" smtClean="0"/>
          </a:p>
          <a:p>
            <a:pPr marL="514350" indent="-514350" algn="ctr">
              <a:buNone/>
            </a:pPr>
            <a:r>
              <a:rPr lang="en-US" sz="2400" u="sng" dirty="0" smtClean="0"/>
              <a:t>Ag: pollen, cat fur, insects.. (environmental Ag)</a:t>
            </a:r>
          </a:p>
          <a:p>
            <a:pPr marL="514350" indent="-514350">
              <a:buNone/>
            </a:pPr>
            <a:r>
              <a:rPr lang="en-US" sz="2400" dirty="0" smtClean="0"/>
              <a:t>With the </a:t>
            </a:r>
            <a:r>
              <a:rPr lang="en-US" sz="2400" u="sng" dirty="0" smtClean="0"/>
              <a:t>Ab</a:t>
            </a:r>
            <a:r>
              <a:rPr lang="en-US" sz="2400" u="sng" dirty="0" smtClean="0"/>
              <a:t>: </a:t>
            </a:r>
            <a:r>
              <a:rPr lang="en-US" sz="2400" dirty="0" err="1" smtClean="0"/>
              <a:t>IgE</a:t>
            </a:r>
            <a:r>
              <a:rPr lang="en-US" sz="2400" dirty="0" smtClean="0"/>
              <a:t> </a:t>
            </a:r>
            <a:r>
              <a:rPr lang="en-US" sz="2400" dirty="0" smtClean="0"/>
              <a:t>that is bound to the surface of mast cells in a sensitized host. </a:t>
            </a:r>
          </a:p>
          <a:p>
            <a:pPr marL="514350" indent="-514350"/>
            <a:r>
              <a:rPr lang="en-US" sz="2400" dirty="0" smtClean="0"/>
              <a:t>The Ag-Ab reaction liberates histamine and other chemical mediators from mast cells, resulting in vascular, smooth muscle reactions, and inflammation.</a:t>
            </a:r>
          </a:p>
          <a:p>
            <a:pPr marL="514350" indent="-514350"/>
            <a:r>
              <a:rPr lang="en-US" sz="2400" dirty="0" smtClean="0"/>
              <a:t>The reaction may involve:</a:t>
            </a:r>
          </a:p>
          <a:p>
            <a:pPr marL="514350" indent="-514350" algn="ctr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Nasopharynx</a:t>
            </a:r>
            <a:r>
              <a:rPr lang="en-US" sz="2400" dirty="0" smtClean="0"/>
              <a:t> (allergic rhinitis ).</a:t>
            </a:r>
          </a:p>
          <a:p>
            <a:pPr marL="514350" indent="-514350" algn="ctr">
              <a:buNone/>
            </a:pPr>
            <a:r>
              <a:rPr lang="en-US" sz="2400" dirty="0" err="1" smtClean="0"/>
              <a:t>Bronchopulmonary</a:t>
            </a:r>
            <a:r>
              <a:rPr lang="en-US" sz="2400" dirty="0" smtClean="0"/>
              <a:t> tissue (allergic asthma) </a:t>
            </a:r>
          </a:p>
          <a:p>
            <a:pPr marL="514350" indent="-514350" algn="ctr">
              <a:buNone/>
            </a:pPr>
            <a:r>
              <a:rPr lang="en-US" sz="2400" dirty="0" smtClean="0"/>
              <a:t>-eyes( conjunctivitis)</a:t>
            </a:r>
          </a:p>
          <a:p>
            <a:pPr marL="514350" indent="-514350" algn="ctr">
              <a:buNone/>
            </a:pPr>
            <a:r>
              <a:rPr lang="en-US" sz="2400" dirty="0" smtClean="0"/>
              <a:t>-systemic (anaphylactic sock)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85799"/>
            <a:ext cx="91440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-5781"/>
            <a:ext cx="2971800" cy="6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2) </a:t>
            </a:r>
            <a:r>
              <a:rPr lang="en-US" sz="3600" b="1" dirty="0" smtClean="0"/>
              <a:t>Type 2 </a:t>
            </a:r>
            <a:r>
              <a:rPr lang="en-US" sz="3600" dirty="0" smtClean="0"/>
              <a:t>hypersensitivity reaction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Also known as </a:t>
            </a:r>
            <a:r>
              <a:rPr lang="en-US" sz="2400" b="1" dirty="0" smtClean="0"/>
              <a:t>Cytotoxic hypersensitivity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Ab produced by the immune response bind to Ag on the patient's own cell surfaces. The affected cells undergo lyses.</a:t>
            </a:r>
          </a:p>
          <a:p>
            <a:endParaRPr lang="en-US" sz="2400" dirty="0" smtClean="0"/>
          </a:p>
          <a:p>
            <a:r>
              <a:rPr lang="en-US" sz="2400" dirty="0" smtClean="0"/>
              <a:t>Ab: </a:t>
            </a:r>
            <a:r>
              <a:rPr lang="en-US" sz="2400" dirty="0" err="1" smtClean="0"/>
              <a:t>IgM</a:t>
            </a:r>
            <a:r>
              <a:rPr lang="en-US" sz="2400" dirty="0" smtClean="0"/>
              <a:t> and </a:t>
            </a:r>
            <a:r>
              <a:rPr lang="en-US" sz="2400" dirty="0" err="1" smtClean="0"/>
              <a:t>IgG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Ag: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may be normal molecules intrinsic to cell membranes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they may be adsorbed extrinsic antigens (e.g. a drug).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E.g.: </a:t>
            </a:r>
            <a:r>
              <a:rPr lang="en-US" sz="2400" dirty="0" smtClean="0">
                <a:solidFill>
                  <a:srgbClr val="77933C"/>
                </a:solidFill>
              </a:rPr>
              <a:t>incompatible blood transfusion, hemolytic disease of the new born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31859C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31859C"/>
                </a:solidFill>
              </a:rPr>
              <a:t>type 2 drug reaction 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0219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11952" y="587276"/>
            <a:ext cx="3379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An example of type II hypersensitivity is the reaction to penicillin where the drug can bind to RBCs, causing them to be recognized as different; B cell proliferation will take place and Ab against the drug are produced. </a:t>
            </a:r>
            <a:r>
              <a:rPr lang="en-US" sz="2400" dirty="0" err="1" smtClean="0"/>
              <a:t>IgG</a:t>
            </a:r>
            <a:r>
              <a:rPr lang="en-US" sz="2400" dirty="0" smtClean="0"/>
              <a:t> and </a:t>
            </a:r>
            <a:r>
              <a:rPr lang="en-US" sz="2400" dirty="0" err="1" smtClean="0"/>
              <a:t>IgM</a:t>
            </a:r>
            <a:r>
              <a:rPr lang="en-US" sz="2400" dirty="0" smtClean="0"/>
              <a:t>  bind to these Ag to form complexes resulting in cell </a:t>
            </a:r>
            <a:r>
              <a:rPr lang="en-US" sz="2400" dirty="0" err="1" smtClean="0"/>
              <a:t>lysis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5715000"/>
            <a:ext cx="271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drug binds to platelets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7439" y="76200"/>
            <a:ext cx="274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1859C"/>
                </a:solidFill>
              </a:rPr>
              <a:t>Type 2 drug reaction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1304</Words>
  <Application>Microsoft Macintosh PowerPoint</Application>
  <PresentationFormat>On-screen Show (4:3)</PresentationFormat>
  <Paragraphs>137</Paragraphs>
  <Slides>18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CLS 223</vt:lpstr>
      <vt:lpstr>Lecture # 6</vt:lpstr>
      <vt:lpstr>The Immune system sometimes:</vt:lpstr>
      <vt:lpstr>Hypersensitivity reaction</vt:lpstr>
      <vt:lpstr>1) Type 1 hypersensitivity reaction: </vt:lpstr>
      <vt:lpstr>Slide 6</vt:lpstr>
      <vt:lpstr>Slide 7</vt:lpstr>
      <vt:lpstr>2) Type 2 hypersensitivity reaction</vt:lpstr>
      <vt:lpstr>Slide 9</vt:lpstr>
      <vt:lpstr>Slide 10</vt:lpstr>
      <vt:lpstr>3) Type 3 hypersensitivity reaction </vt:lpstr>
      <vt:lpstr>4)Type 4 hypersensitivity reaction </vt:lpstr>
      <vt:lpstr>Immunodeficiency</vt:lpstr>
      <vt:lpstr>Also this immunodeficiency may be:</vt:lpstr>
      <vt:lpstr>Autoimmune disease</vt:lpstr>
      <vt:lpstr>Mechanism of loss of self-tolerance Mechanism of autoimmune disorders</vt:lpstr>
      <vt:lpstr>Slide 17</vt:lpstr>
      <vt:lpstr>There are two types of autoimmune disorders</vt:lpstr>
    </vt:vector>
  </TitlesOfParts>
  <Company>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CLS 223</dc:title>
  <dc:creator>mac pro</dc:creator>
  <cp:lastModifiedBy>mac pro</cp:lastModifiedBy>
  <cp:revision>66</cp:revision>
  <dcterms:created xsi:type="dcterms:W3CDTF">2014-12-07T11:02:25Z</dcterms:created>
  <dcterms:modified xsi:type="dcterms:W3CDTF">2014-12-07T11:58:22Z</dcterms:modified>
</cp:coreProperties>
</file>