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2" r:id="rId11"/>
    <p:sldId id="279" r:id="rId12"/>
    <p:sldId id="280" r:id="rId13"/>
    <p:sldId id="258" r:id="rId14"/>
    <p:sldId id="281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777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22/06/40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ZSe2g_qjTJpknM&amp;tbnid=sVdqtENNrYk0JM:&amp;ved=0CAUQjRw&amp;url=http://www.thefoodadvicecentre.co.uk/reference/protein/&amp;ei=IugpUt2eNIeFtAaj4IGwAg&amp;bvm=bv.51773540,d.Yms&amp;psig=AFQjCNHo4Z4Dj5Lv9-mwr-8QDvZ2v_8dcQ&amp;ust=137856449265226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-103584" y="2276872"/>
            <a:ext cx="8892480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Titration curve of amino acids</a:t>
            </a:r>
          </a:p>
          <a:p>
            <a:pPr lvl="0" algn="ctr"/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6ED11BF1-6429-4DDF-90CA-8B6B7E2D4EDB}"/>
              </a:ext>
            </a:extLst>
          </p:cNvPr>
          <p:cNvSpPr/>
          <p:nvPr/>
        </p:nvSpPr>
        <p:spPr>
          <a:xfrm>
            <a:off x="0" y="404664"/>
            <a:ext cx="90364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[5] </a:t>
            </a:r>
            <a:r>
              <a:rPr lang="en-GB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Isoelectric point:</a:t>
            </a:r>
          </a:p>
          <a:p>
            <a:pPr algn="l" rtl="0"/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-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 COOH </a:t>
            </a:r>
            <a:r>
              <a:rPr lang="en-US" u="sng" dirty="0">
                <a:latin typeface="Calibri" panose="020F0502020204030204" pitchFamily="34" charset="0"/>
                <a:cs typeface="Aparajita" pitchFamily="34" charset="0"/>
              </a:rPr>
              <a:t>full dissociate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to COO- 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-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] 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 conc. Of negative charge = conc. Of positive charge. </a:t>
            </a:r>
          </a:p>
          <a:p>
            <a:pPr marL="285750" indent="-285750" algn="l" rtl="0">
              <a:buFontTx/>
              <a:buChar char="-"/>
            </a:pPr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 amino acid present as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Zwetter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ion (neutral form) 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PI (isoelectric point) : PH value at which the net charge of amino acid equal to zero.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PI = (PKa1 + PKa2) /2 = (2.32+9.96)/2= 6.01</a:t>
            </a:r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260648"/>
            <a:ext cx="8712968" cy="37240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[6]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The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="1" baseline="-25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="1" baseline="30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start dissociate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,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&gt;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 &lt;PKa2.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[7]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In this point the component of alanine act </a:t>
            </a: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as buffer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: 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=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].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PH=PKa2. </a:t>
            </a:r>
          </a:p>
          <a:p>
            <a:pPr algn="l" rtl="0"/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9512" y="3717032"/>
            <a:ext cx="878497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[8]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In this point: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&lt;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].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 &gt;PKa2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[9]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End point: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Alanine is </a:t>
            </a:r>
            <a:r>
              <a:rPr lang="en-US" sz="2000" u="sng" dirty="0">
                <a:latin typeface="Calibri" panose="020F0502020204030204" pitchFamily="34" charset="0"/>
                <a:cs typeface="Aparajita" pitchFamily="34" charset="0"/>
              </a:rPr>
              <a:t>full dissociated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,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], (the NH3 group is full dissociate)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POH= (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Pkb+P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[A-])/2</a:t>
            </a:r>
          </a:p>
          <a:p>
            <a:pPr algn="l" rtl="0"/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= 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– PKa2 </a:t>
            </a: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5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332656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Note in calculation method: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The PH calculated by different way :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[1] at starting point                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PH= (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+ P[HA])/2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[2] At any point within the curve (before or in or after middle titration)                     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                                      PH=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Pka+log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([A-]/[HA])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[3] At end point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POH=(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PKb+P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[A-])/2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                           PH=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– POH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2339752" y="1772816"/>
            <a:ext cx="72008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1985569" y="3573016"/>
            <a:ext cx="72008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>
            <a:extLst>
              <a:ext uri="{FF2B5EF4-FFF2-40B4-BE49-F238E27FC236}">
                <a16:creationId xmlns:a16="http://schemas.microsoft.com/office/drawing/2014/main" id="{5AFAE273-D269-40FC-A4C1-1CD84CF8423B}"/>
              </a:ext>
            </a:extLst>
          </p:cNvPr>
          <p:cNvCxnSpPr/>
          <p:nvPr/>
        </p:nvCxnSpPr>
        <p:spPr>
          <a:xfrm>
            <a:off x="2705649" y="2924944"/>
            <a:ext cx="72008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49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4815" y="1098809"/>
            <a:ext cx="8210074" cy="3221450"/>
          </a:xfrm>
        </p:spPr>
        <p:txBody>
          <a:bodyPr>
            <a:normAutofit fontScale="92500" lnSpcReduction="10000"/>
          </a:bodyPr>
          <a:lstStyle/>
          <a:p>
            <a:pPr marL="385763" indent="-385763" algn="l" rtl="0">
              <a:buFont typeface="+mj-lt"/>
              <a:buAutoNum type="alphaLcParenR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You are provided with 10  ml of a  0.1M  alanine  solution, titrate it with 0.1M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adding the base drop wise mixing, and recording the  pH after each 0.5 ml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added until you reach a  pH=11.</a:t>
            </a:r>
          </a:p>
          <a:p>
            <a:pPr marL="385763" indent="-385763" algn="l" rtl="0">
              <a:buFont typeface="+mj-lt"/>
              <a:buAutoNum type="alphaLcParenR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rtl="0">
              <a:buFont typeface="+mj-lt"/>
              <a:buAutoNum type="alphaLcParenR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rtl="0">
              <a:buFont typeface="+mj-lt"/>
              <a:buAutoNum type="alphaLcParenR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rtl="0">
              <a:buFont typeface="+mj-lt"/>
              <a:buAutoNum type="alphaLcParenR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rtl="0">
              <a:buFont typeface="+mj-lt"/>
              <a:buAutoNum type="alphaLcParenR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rtl="0">
              <a:buFont typeface="+mj-lt"/>
              <a:buAutoNum type="alphaLcParenR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rtl="0">
              <a:buFont typeface="+mj-lt"/>
              <a:buAutoNum type="alphaLcParenR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Take another 10  ml of a  0.1M  alanine  solution, titrate it with 0.1 M HCL adding the acid drop wise mixing, and recording the  pH after each 0.5 ml HCL added until you reach a  pH=2.17.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9317" y="-101341"/>
            <a:ext cx="6781800" cy="12001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latin typeface="Calibri" panose="020F0502020204030204" pitchFamily="34" charset="0"/>
                <a:ea typeface="+mn-ea"/>
                <a:cs typeface="Aparajita" pitchFamily="34" charset="0"/>
              </a:rPr>
              <a:t>Method: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77395"/>
              </p:ext>
            </p:extLst>
          </p:nvPr>
        </p:nvGraphicFramePr>
        <p:xfrm>
          <a:off x="1835696" y="2060848"/>
          <a:ext cx="4895850" cy="12996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07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Measured pH value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Amount of 0.1M NaOH added [ml]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8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7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02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02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66298"/>
              </p:ext>
            </p:extLst>
          </p:nvPr>
        </p:nvGraphicFramePr>
        <p:xfrm>
          <a:off x="2135267" y="4868762"/>
          <a:ext cx="4895850" cy="131483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07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Measured pH value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Amount of 0.1M HCl added [ml]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7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7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70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02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41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712968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Results:</a:t>
            </a:r>
          </a:p>
          <a:p>
            <a:pPr lvl="0"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[1] record the  titration table and Plot a Curve of  pH versus ml of OH- added.</a:t>
            </a:r>
          </a:p>
          <a:p>
            <a:pPr lvl="0"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[2]Calculate the  pH  of the alanine solution after the addition of 0 ml, 5ml, of 0.2M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. And calculate PH  after addition of 0.5 ml , 2 ml of HCL </a:t>
            </a:r>
          </a:p>
          <a:p>
            <a:pPr lvl="0"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[3] determine the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of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ionizable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groups of amino acids</a:t>
            </a:r>
          </a:p>
          <a:p>
            <a:pPr lvl="0"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[4]Compare your calculated  pH values with those obtained from Curve.</a:t>
            </a:r>
          </a:p>
          <a:p>
            <a:pPr lvl="0" algn="l" rtl="0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[5] determine the PI value from your result .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2000D3FE-0E0D-4D49-998C-967C69C3B5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77" t="26310" r="27497" b="9112"/>
          <a:stretch/>
        </p:blipFill>
        <p:spPr>
          <a:xfrm>
            <a:off x="1979712" y="3428999"/>
            <a:ext cx="4680520" cy="327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0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23528" y="1339889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-To study titration curves of amino acid.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-Determine the </a:t>
            </a:r>
            <a:r>
              <a:rPr lang="en-US" dirty="0" err="1">
                <a:latin typeface="Calibri" panose="020F0502020204030204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</a:rPr>
              <a:t> values.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-Determine </a:t>
            </a:r>
            <a:r>
              <a:rPr lang="en-US" dirty="0" err="1">
                <a:latin typeface="Calibri" panose="020F0502020204030204" pitchFamily="34" charset="0"/>
              </a:rPr>
              <a:t>pI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-Determine buffering regions. 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</a:t>
            </a:r>
            <a:r>
              <a:rPr lang="en-GB" dirty="0">
                <a:latin typeface="Calibri" panose="020F0502020204030204" pitchFamily="34" charset="0"/>
              </a:rPr>
              <a:t>To understand the acid base behaviour of an amino acid.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1296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Titration Curves:</a:t>
            </a: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Titration Curves are produced by monitoring the pH of a given volume of a sample solution after successive addition of acid or alkali. The curves are usually plots of pH against the volume of titrant added </a:t>
            </a:r>
            <a:r>
              <a:rPr lang="en-GB" sz="2000" dirty="0">
                <a:latin typeface="Calibri" panose="020F0502020204030204" pitchFamily="34" charset="0"/>
              </a:rPr>
              <a:t>(acid or base). 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dissociation group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one stage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 the titration curve.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 </a:t>
            </a: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9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88640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Amino acid general formula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>
                <a:latin typeface="Calibri" panose="020F0502020204030204" pitchFamily="34" charset="0"/>
              </a:rPr>
              <a:t>Amino acids consist of:</a:t>
            </a:r>
          </a:p>
          <a:p>
            <a:pPr algn="l" rtl="0"/>
            <a:r>
              <a:rPr lang="en-US" sz="1800" b="0" dirty="0">
                <a:latin typeface="Calibri" panose="020F0502020204030204" pitchFamily="34" charset="0"/>
              </a:rPr>
              <a:t>1- a basic amino group ( —</a:t>
            </a:r>
            <a:r>
              <a:rPr lang="en-US" sz="1800" b="0" dirty="0">
                <a:solidFill>
                  <a:srgbClr val="92D050"/>
                </a:solidFill>
                <a:latin typeface="Calibri" panose="020F0502020204030204" pitchFamily="34" charset="0"/>
              </a:rPr>
              <a:t>NH 2</a:t>
            </a:r>
            <a:r>
              <a:rPr lang="en-US" sz="1800" b="0" dirty="0">
                <a:latin typeface="Calibri" panose="020F0502020204030204" pitchFamily="34" charset="0"/>
              </a:rPr>
              <a:t> )   </a:t>
            </a:r>
          </a:p>
          <a:p>
            <a:pPr algn="l" rtl="0"/>
            <a:r>
              <a:rPr lang="en-US" sz="1800" b="0" dirty="0">
                <a:latin typeface="Calibri" panose="020F0502020204030204" pitchFamily="34" charset="0"/>
              </a:rPr>
              <a:t>2- an acidic carboxyl group (  —</a:t>
            </a:r>
            <a:r>
              <a:rPr lang="en-US" sz="1800" b="0" dirty="0">
                <a:solidFill>
                  <a:srgbClr val="0070C0"/>
                </a:solidFill>
                <a:latin typeface="Calibri" panose="020F0502020204030204" pitchFamily="34" charset="0"/>
              </a:rPr>
              <a:t>COOH</a:t>
            </a:r>
            <a:r>
              <a:rPr lang="en-US" sz="1800" b="0" dirty="0">
                <a:latin typeface="Calibri" panose="020F0502020204030204" pitchFamily="34" charset="0"/>
              </a:rPr>
              <a:t>)</a:t>
            </a:r>
          </a:p>
          <a:p>
            <a:pPr algn="l" rtl="0"/>
            <a:r>
              <a:rPr lang="en-US" sz="1800" b="0" dirty="0">
                <a:latin typeface="Calibri" panose="020F0502020204030204" pitchFamily="34" charset="0"/>
              </a:rPr>
              <a:t>3- a hydrogen atom ( —</a:t>
            </a:r>
            <a:r>
              <a:rPr lang="en-US" sz="1800" b="0" dirty="0">
                <a:solidFill>
                  <a:srgbClr val="FF6699"/>
                </a:solidFill>
                <a:latin typeface="Calibri" panose="020F0502020204030204" pitchFamily="34" charset="0"/>
              </a:rPr>
              <a:t>H</a:t>
            </a:r>
            <a:r>
              <a:rPr lang="en-US" sz="1800" b="0" dirty="0">
                <a:latin typeface="Calibri" panose="020F0502020204030204" pitchFamily="34" charset="0"/>
              </a:rPr>
              <a:t>) </a:t>
            </a:r>
          </a:p>
          <a:p>
            <a:pPr algn="l" rtl="0"/>
            <a:r>
              <a:rPr lang="en-US" sz="1800" b="0" dirty="0">
                <a:latin typeface="Calibri" panose="020F0502020204030204" pitchFamily="34" charset="0"/>
              </a:rPr>
              <a:t>4- a distinctive side chain ( —</a:t>
            </a:r>
            <a:r>
              <a:rPr lang="en-US" sz="1800" b="0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en-US" sz="1800" b="0" dirty="0">
                <a:latin typeface="Calibri" panose="020F0502020204030204" pitchFamily="34" charset="0"/>
              </a:rPr>
              <a:t>).</a:t>
            </a:r>
          </a:p>
        </p:txBody>
      </p:sp>
      <p:grpSp>
        <p:nvGrpSpPr>
          <p:cNvPr id="5" name="Group 19"/>
          <p:cNvGrpSpPr/>
          <p:nvPr/>
        </p:nvGrpSpPr>
        <p:grpSpPr>
          <a:xfrm>
            <a:off x="4283968" y="1458422"/>
            <a:ext cx="4261499" cy="2834674"/>
            <a:chOff x="4552950" y="2133600"/>
            <a:chExt cx="4514850" cy="3021613"/>
          </a:xfrm>
        </p:grpSpPr>
        <p:pic>
          <p:nvPicPr>
            <p:cNvPr id="6" name="Picture 6" descr="http://www.thefoodadvicecentre.co.uk/wp-content/gallery/general-website-images/amino-acid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950" y="2133600"/>
              <a:ext cx="4514850" cy="302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933950" y="3009605"/>
              <a:ext cx="1143000" cy="1143000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8"/>
            <p:cNvSpPr/>
            <p:nvPr/>
          </p:nvSpPr>
          <p:spPr>
            <a:xfrm>
              <a:off x="7296150" y="3009605"/>
              <a:ext cx="1524000" cy="1143000"/>
            </a:xfrm>
            <a:prstGeom prst="rect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9"/>
            <p:cNvSpPr/>
            <p:nvPr/>
          </p:nvSpPr>
          <p:spPr>
            <a:xfrm>
              <a:off x="6381750" y="4305005"/>
              <a:ext cx="581025" cy="500743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10"/>
            <p:cNvSpPr/>
            <p:nvPr/>
          </p:nvSpPr>
          <p:spPr>
            <a:xfrm>
              <a:off x="6434138" y="3009605"/>
              <a:ext cx="481012" cy="511629"/>
            </a:xfrm>
            <a:prstGeom prst="rect">
              <a:avLst/>
            </a:prstGeom>
            <a:noFill/>
            <a:ln w="7620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018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74638"/>
            <a:ext cx="7498080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Calibri" panose="020F0502020204030204" pitchFamily="34" charset="0"/>
                <a:cs typeface="Aparajita" pitchFamily="34" charset="0"/>
              </a:rPr>
              <a:t>Titration of amino acid: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1447800"/>
            <a:ext cx="8712968" cy="5221560"/>
          </a:xfrm>
          <a:prstGeom prst="rect">
            <a:avLst/>
          </a:prstGeom>
        </p:spPr>
        <p:txBody>
          <a:bodyPr/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-When an amino acid is dissolved in water it exists predominantly in </a:t>
            </a:r>
            <a:r>
              <a:rPr lang="en-US" b="0" u="sng" dirty="0">
                <a:latin typeface="Calibri" panose="020F0502020204030204" pitchFamily="34" charset="0"/>
                <a:cs typeface="Aparajita" pitchFamily="34" charset="0"/>
              </a:rPr>
              <a:t>the isoelectric form.</a:t>
            </a:r>
          </a:p>
          <a:p>
            <a:pPr algn="l" rtl="0"/>
            <a:endParaRPr lang="en-US" b="0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-( a compound that can act as either an acid or a base is known as an </a:t>
            </a:r>
            <a:r>
              <a:rPr lang="en-US" u="sng" dirty="0">
                <a:latin typeface="Calibri" panose="020F0502020204030204" pitchFamily="34" charset="0"/>
                <a:cs typeface="Aparajita" pitchFamily="34" charset="0"/>
              </a:rPr>
              <a:t>amphoteric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compound).</a:t>
            </a:r>
          </a:p>
          <a:p>
            <a:pPr algn="l" rtl="0"/>
            <a:endParaRPr lang="en-US" b="0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Upon titration with acid, 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it acts as a base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sz="1800" b="0" dirty="0">
                <a:latin typeface="Calibri" panose="020F0502020204030204" pitchFamily="34" charset="0"/>
              </a:rPr>
              <a:t>(accept a proton)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Upon titration with base, 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it acts as an acid</a:t>
            </a:r>
            <a:r>
              <a:rPr lang="en-US" dirty="0"/>
              <a:t> </a:t>
            </a:r>
            <a:r>
              <a:rPr lang="en-US" sz="1800" b="0" dirty="0">
                <a:latin typeface="Calibri" panose="020F0502020204030204" pitchFamily="34" charset="0"/>
              </a:rPr>
              <a:t>(donate a proton) </a:t>
            </a:r>
          </a:p>
          <a:p>
            <a:pPr algn="l" rtl="0"/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188640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Titration of amino acid:</a:t>
            </a:r>
          </a:p>
          <a:p>
            <a:pPr algn="l" rtl="0">
              <a:buNone/>
            </a:pPr>
            <a:endParaRPr lang="en-US" sz="2000" b="1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000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r>
              <a:rPr lang="en-US" sz="2000" u="sng" dirty="0">
                <a:latin typeface="Calibri" panose="020F0502020204030204" pitchFamily="34" charset="0"/>
                <a:cs typeface="Aparajita" pitchFamily="34" charset="0"/>
              </a:rPr>
              <a:t>-Amino acids are example of weak acid which contain more than one dissociate group.</a:t>
            </a: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Example :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(1) Alanine,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contain COOH (PKa1= 2.34) and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(PKa2= 9.69)  groups.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(it has one PI value=6.010)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Diprotic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]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The COOH will dissociate first then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dissociate later .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(Because PKa1&lt;PKa2) </a:t>
            </a: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altLang="ar-SA" sz="1600" dirty="0">
              <a:solidFill>
                <a:schemeClr val="tx2"/>
              </a:solidFill>
            </a:endParaRPr>
          </a:p>
          <a:p>
            <a:pPr algn="l" rtl="0"/>
            <a:endParaRPr lang="en-US" altLang="ar-SA" sz="1600" dirty="0">
              <a:solidFill>
                <a:schemeClr val="tx2"/>
              </a:solidFill>
            </a:endParaRPr>
          </a:p>
          <a:p>
            <a:pPr algn="l" rtl="0"/>
            <a:r>
              <a:rPr lang="en-US" altLang="ar-SA" sz="1600" dirty="0">
                <a:solidFill>
                  <a:schemeClr val="tx2"/>
                </a:solidFill>
              </a:rPr>
              <a:t>R-group = </a:t>
            </a:r>
            <a:r>
              <a:rPr lang="en-US" altLang="ar-SA" sz="1600" dirty="0"/>
              <a:t>methyl-group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49080"/>
            <a:ext cx="4653492" cy="21015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5148064" y="6256763"/>
            <a:ext cx="25314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Full protonated alanine</a:t>
            </a: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436096" y="5355203"/>
            <a:ext cx="1080120" cy="72008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18291" y="5355203"/>
            <a:ext cx="2301788" cy="72008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325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78488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2)Arginine,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contain COOH (PKa1= 2.34) 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(PKa2= 9.69) groups and basic group(pKa3=12.5)  (it has one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pI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value=11)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Triprotic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]</a:t>
            </a:r>
          </a:p>
          <a:p>
            <a:pPr algn="l" rtl="0">
              <a:buNone/>
            </a:pPr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Aparajita" pitchFamily="34" charset="0"/>
            </a:endParaRPr>
          </a:p>
        </p:txBody>
      </p:sp>
      <p:pic>
        <p:nvPicPr>
          <p:cNvPr id="3" name="Content Placeholder 3" descr="arg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515" y="1700808"/>
            <a:ext cx="2824970" cy="39501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6761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56" r="63017" b="8196"/>
          <a:stretch/>
        </p:blipFill>
        <p:spPr bwMode="auto">
          <a:xfrm>
            <a:off x="1268377" y="44623"/>
            <a:ext cx="6408712" cy="668821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763688" y="5466710"/>
            <a:ext cx="64294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1X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23728" y="5250686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2X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82113" y="4848840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3X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82179" y="4643844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4X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389073" y="3429000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5X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889139" y="2195572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6X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508104" y="1826240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7X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228184" y="1700808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8X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880246" y="980728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9X</a:t>
            </a:r>
            <a:endParaRPr lang="ar-S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7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81596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Titration curve of alanine (or glycine) [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diprotenation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]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79512" y="908720"/>
            <a:ext cx="8712968" cy="4538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[1]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starting point: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Alanine,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is full protonated 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].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[2]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COOH will </a:t>
            </a: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dissociate first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&gt;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NH3+-CH-CH3-COO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].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PH&lt;PKa1.</a:t>
            </a:r>
          </a:p>
          <a:p>
            <a:pPr algn="l" rtl="0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[3]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In this point the component of alanine act </a:t>
            </a: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as buffer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: 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=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].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PH=PKa1,</a:t>
            </a:r>
          </a:p>
          <a:p>
            <a:pPr algn="l" rtl="0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79512" y="5042118"/>
            <a:ext cx="8568952" cy="15219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[4]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In this point: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&lt;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[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].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 &gt; PKa1</a:t>
            </a:r>
          </a:p>
        </p:txBody>
      </p:sp>
    </p:spTree>
    <p:extLst>
      <p:ext uri="{BB962C8B-B14F-4D97-AF65-F5344CB8AC3E}">
        <p14:creationId xmlns:p14="http://schemas.microsoft.com/office/powerpoint/2010/main" val="1509647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7">
      <a:dk1>
        <a:srgbClr val="000000"/>
      </a:dk1>
      <a:lt1>
        <a:srgbClr val="FFFFFF"/>
      </a:lt1>
      <a:dk2>
        <a:srgbClr val="00B05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15190</TotalTime>
  <Words>939</Words>
  <Application>Microsoft Office PowerPoint</Application>
  <PresentationFormat>عرض على الشاشة (4:3)</PresentationFormat>
  <Paragraphs>141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Aparajita</vt:lpstr>
      <vt:lpstr>Arial</vt:lpstr>
      <vt:lpstr>Arial Black</vt:lpstr>
      <vt:lpstr>Calibri</vt:lpstr>
      <vt:lpstr>Tahoma</vt:lpstr>
      <vt:lpstr>Times New Roman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ls s</cp:lastModifiedBy>
  <cp:revision>141</cp:revision>
  <dcterms:created xsi:type="dcterms:W3CDTF">2015-01-31T18:51:18Z</dcterms:created>
  <dcterms:modified xsi:type="dcterms:W3CDTF">2019-02-26T21:56:52Z</dcterms:modified>
</cp:coreProperties>
</file>