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notesMasterIdLst>
    <p:notesMasterId r:id="rId19"/>
  </p:notesMasterIdLst>
  <p:sldIdLst>
    <p:sldId id="256" r:id="rId2"/>
    <p:sldId id="257" r:id="rId3"/>
    <p:sldId id="272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DAA0020F-1FAA-401B-9BDA-DE9C0937E2B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90D67A06-E8DB-4D99-B2D4-9651A0D0853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80953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9A960C12-A240-4846-BF3F-548643A44037}" type="datetimeFigureOut">
              <a:rPr lang="ar-SA" smtClean="0"/>
              <a:t>20/05/36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F778CDA7-4FBF-447B-A3DE-F9CA310F2526}" type="slidenum">
              <a:rPr lang="ar-SA" smtClean="0"/>
              <a:t>‹#›</a:t>
            </a:fld>
            <a:endParaRPr lang="ar-SA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1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r" defTabSz="914400" rtl="1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rtl="0"/>
            <a:r>
              <a:rPr lang="en-US" dirty="0" smtClean="0"/>
              <a:t>BCH 312 [PRACTICAL]</a:t>
            </a:r>
            <a:endParaRPr lang="ar-SA" dirty="0"/>
          </a:p>
        </p:txBody>
      </p:sp>
      <p:sp>
        <p:nvSpPr>
          <p:cNvPr id="5" name="مربع نص 4"/>
          <p:cNvSpPr txBox="1"/>
          <p:nvPr/>
        </p:nvSpPr>
        <p:spPr>
          <a:xfrm>
            <a:off x="-103584" y="2276872"/>
            <a:ext cx="8892480" cy="107721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sz="32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Titration of a weak acid with strong base</a:t>
            </a:r>
          </a:p>
          <a:p>
            <a:pPr lvl="0" algn="ctr"/>
            <a:endParaRPr lang="en-US" sz="32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8567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07504" y="0"/>
            <a:ext cx="8784976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Now,</a:t>
            </a:r>
          </a:p>
          <a:p>
            <a:pPr algn="l" rtl="0"/>
            <a:endParaRPr lang="en-US" sz="2000" b="1" dirty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How to calculate the pH value at these different points?</a:t>
            </a: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[1] </a:t>
            </a:r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At </a:t>
            </a:r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starting </a:t>
            </a:r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point: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= (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Pka+P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[HA])/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2.</a:t>
            </a: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[2] At any point within the curve (after , in or after middle </a:t>
            </a:r>
            <a:r>
              <a:rPr lang="ar-SA" sz="20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titration</a:t>
            </a:r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):</a:t>
            </a:r>
          </a:p>
          <a:p>
            <a:pPr algn="l" rtl="0"/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                                  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PH=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Pka+log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[A-]/[HA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].</a:t>
            </a: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[3] At end </a:t>
            </a:r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point: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                 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POH=(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PKb+P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[A-])/2</a:t>
            </a:r>
          </a:p>
          <a:p>
            <a:pPr algn="l" rtl="0"/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                            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                 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PH=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PKw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– POH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u="sng" dirty="0">
                <a:latin typeface="Calibri" panose="020F0502020204030204" pitchFamily="34" charset="0"/>
                <a:cs typeface="Aparajita" pitchFamily="34" charset="0"/>
              </a:rPr>
              <a:t>-</a:t>
            </a:r>
            <a:r>
              <a:rPr lang="en-US" sz="2000" u="sng" dirty="0" smtClean="0">
                <a:latin typeface="Calibri" panose="020F0502020204030204" pitchFamily="34" charset="0"/>
                <a:cs typeface="Aparajita" pitchFamily="34" charset="0"/>
              </a:rPr>
              <a:t>Henderson-</a:t>
            </a:r>
            <a:r>
              <a:rPr lang="en-US" sz="2000" u="sng" dirty="0" err="1" smtClean="0">
                <a:latin typeface="Calibri" panose="020F0502020204030204" pitchFamily="34" charset="0"/>
                <a:cs typeface="Aparajita" pitchFamily="34" charset="0"/>
              </a:rPr>
              <a:t>Hasselbalch</a:t>
            </a:r>
            <a:r>
              <a:rPr lang="en-US" sz="2000" u="sng" dirty="0" smtClean="0">
                <a:latin typeface="Calibri" panose="020F0502020204030204" pitchFamily="34" charset="0"/>
                <a:cs typeface="Aparajita" pitchFamily="34" charset="0"/>
              </a:rPr>
              <a:t> </a:t>
            </a:r>
            <a:r>
              <a:rPr lang="en-US" sz="2000" u="sng" dirty="0">
                <a:latin typeface="Calibri" panose="020F0502020204030204" pitchFamily="34" charset="0"/>
                <a:cs typeface="Aparajita" pitchFamily="34" charset="0"/>
              </a:rPr>
              <a:t>equation is an equation that is often used to :</a:t>
            </a:r>
          </a:p>
          <a:p>
            <a:pPr algn="l" rtl="0"/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1- to calculate the PH of the Buffer</a:t>
            </a:r>
          </a:p>
          <a:p>
            <a:pPr algn="l" rtl="0"/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2-to preparation of Buffer.</a:t>
            </a:r>
          </a:p>
          <a:p>
            <a:pPr algn="l" rtl="0"/>
            <a:r>
              <a:rPr lang="en-US" sz="2000" dirty="0">
                <a:latin typeface="Calibri" panose="020F0502020204030204" pitchFamily="34" charset="0"/>
              </a:rPr>
              <a:t>3- to calculated the PH in any point within the </a:t>
            </a:r>
            <a:r>
              <a:rPr lang="en-US" sz="2000" b="1" dirty="0">
                <a:latin typeface="Calibri" panose="020F0502020204030204" pitchFamily="34" charset="0"/>
              </a:rPr>
              <a:t>titration curve </a:t>
            </a:r>
            <a:r>
              <a:rPr lang="en-US" sz="2000" dirty="0">
                <a:latin typeface="Calibri" panose="020F0502020204030204" pitchFamily="34" charset="0"/>
              </a:rPr>
              <a:t>(Except starting and ending point)</a:t>
            </a:r>
            <a:endParaRPr lang="ar-SA" sz="2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39721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0" y="188640"/>
            <a:ext cx="8964488" cy="26468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Note:</a:t>
            </a: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If you start titration using 20 ml of the weak acid, </a:t>
            </a: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In titration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curve………..</a:t>
            </a:r>
            <a:endParaRPr lang="en-US" sz="2000" b="1" dirty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a</a:t>
            </a:r>
            <a:r>
              <a:rPr lang="en-US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] </a:t>
            </a:r>
            <a:r>
              <a:rPr lang="en-US" dirty="0" smtClean="0">
                <a:latin typeface="Calibri" panose="020F0502020204030204" pitchFamily="34" charset="0"/>
                <a:cs typeface="Aparajita" pitchFamily="34" charset="0"/>
              </a:rPr>
              <a:t>In </a:t>
            </a:r>
            <a:r>
              <a:rPr lang="en-US" dirty="0">
                <a:latin typeface="Calibri" panose="020F0502020204030204" pitchFamily="34" charset="0"/>
                <a:cs typeface="Aparajita" pitchFamily="34" charset="0"/>
              </a:rPr>
              <a:t>titration curve if the total volume of weak acid is 20 ml , we need to </a:t>
            </a:r>
            <a:endParaRPr lang="ar-SA" dirty="0">
              <a:latin typeface="Calibri" panose="020F0502020204030204" pitchFamily="34" charset="0"/>
            </a:endParaRPr>
          </a:p>
          <a:p>
            <a:pPr algn="l" rtl="0"/>
            <a:r>
              <a:rPr lang="en-US" dirty="0">
                <a:latin typeface="Calibri" panose="020F0502020204030204" pitchFamily="34" charset="0"/>
                <a:cs typeface="Aparajita" pitchFamily="34" charset="0"/>
              </a:rPr>
              <a:t>20 ml of strong base to full dissociate the group of weak </a:t>
            </a:r>
            <a:r>
              <a:rPr lang="en-US" dirty="0" smtClean="0">
                <a:latin typeface="Calibri" panose="020F0502020204030204" pitchFamily="34" charset="0"/>
                <a:cs typeface="Aparajita" pitchFamily="34" charset="0"/>
              </a:rPr>
              <a:t>acid.</a:t>
            </a:r>
            <a:endParaRPr lang="en-US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b] </a:t>
            </a:r>
            <a:r>
              <a:rPr lang="en-US" dirty="0" smtClean="0">
                <a:latin typeface="Calibri" panose="020F0502020204030204" pitchFamily="34" charset="0"/>
                <a:cs typeface="Aparajita" pitchFamily="34" charset="0"/>
              </a:rPr>
              <a:t>We </a:t>
            </a:r>
            <a:r>
              <a:rPr lang="en-US" dirty="0">
                <a:latin typeface="Calibri" panose="020F0502020204030204" pitchFamily="34" charset="0"/>
                <a:cs typeface="Aparajita" pitchFamily="34" charset="0"/>
              </a:rPr>
              <a:t>can reach to middle titration if we add 10 ml of strong base (half  </a:t>
            </a:r>
            <a:r>
              <a:rPr lang="en-US" dirty="0" smtClean="0">
                <a:latin typeface="Calibri" panose="020F0502020204030204" pitchFamily="34" charset="0"/>
                <a:cs typeface="Aparajita" pitchFamily="34" charset="0"/>
              </a:rPr>
              <a:t>the amount of 20 ml). </a:t>
            </a:r>
            <a:endParaRPr lang="en-US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  <a:cs typeface="Aparajita" pitchFamily="34" charset="0"/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1547664" y="4005064"/>
            <a:ext cx="610242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** How we can determine the </a:t>
            </a:r>
            <a:r>
              <a:rPr lang="en-US" sz="2000" b="1" dirty="0" err="1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from the curve?? </a:t>
            </a:r>
            <a:endParaRPr lang="ar-SA" sz="2000" b="1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14918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35496" y="-27384"/>
            <a:ext cx="8712968" cy="674030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Example: determine the PH value of 500 ml of weak acid (0.1M) , </a:t>
            </a:r>
            <a:endParaRPr lang="ar-SA" sz="2400" b="1" dirty="0" smtClean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4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t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itrated with 0.1M KOH (</a:t>
            </a:r>
            <a:r>
              <a:rPr lang="en-US" sz="2400" b="1" dirty="0" err="1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=5), after addition: 100 ml , 250 ml , 375 and 500 ml of KOH??</a:t>
            </a:r>
          </a:p>
          <a:p>
            <a:pPr algn="l" rtl="0"/>
            <a:endParaRPr lang="en-US" sz="2400" b="1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400" b="1" dirty="0" smtClean="0">
                <a:solidFill>
                  <a:schemeClr val="accent5"/>
                </a:solidFill>
                <a:latin typeface="Calibri" panose="020F0502020204030204" pitchFamily="34" charset="0"/>
                <a:cs typeface="Aparajita" pitchFamily="34" charset="0"/>
              </a:rPr>
              <a:t>[1] PH after addition of 100 ml of KOH?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PH= </a:t>
            </a:r>
            <a:r>
              <a:rPr lang="en-US" sz="24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 + log[A-]/[HA]</a:t>
            </a:r>
          </a:p>
          <a:p>
            <a:pPr algn="l" rtl="0"/>
            <a:endParaRPr lang="en-US" sz="24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HA + KOH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  <a:sym typeface="Wingdings" panose="05000000000000000000" pitchFamily="2" charset="2"/>
              </a:rPr>
              <a:t>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KA + H2O 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-we should calculate the No. of moles </a:t>
            </a:r>
            <a:r>
              <a:rPr lang="en-US" sz="2400" dirty="0">
                <a:latin typeface="Calibri" panose="020F0502020204030204" pitchFamily="34" charset="0"/>
                <a:cs typeface="Aparajita" pitchFamily="34" charset="0"/>
              </a:rPr>
              <a:t>of 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remaining [HA] first because it is reflect the pH value at this stage. </a:t>
            </a:r>
          </a:p>
          <a:p>
            <a:pPr algn="l" rtl="0"/>
            <a:endParaRPr lang="en-US" sz="24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Mole of HA 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[original] 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– 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mole of KOH 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[added] 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= mole of HA </a:t>
            </a:r>
            <a:r>
              <a:rPr lang="en-US" sz="24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remaining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. 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-no. of KOH mole = 0.1 X 0.1 L = </a:t>
            </a:r>
            <a:r>
              <a:rPr lang="en-US" sz="2400" b="1" u="sng" dirty="0" smtClean="0">
                <a:solidFill>
                  <a:schemeClr val="accent1"/>
                </a:solidFill>
                <a:latin typeface="Calibri" panose="020F0502020204030204" pitchFamily="34" charset="0"/>
                <a:cs typeface="Aparajita" pitchFamily="34" charset="0"/>
              </a:rPr>
              <a:t>0.01 mole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-no. of HA mole originally  = 0.1 X 0.5 L =0.05 mole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-no. of HA mole remaining = 0.05 – 0.01 = </a:t>
            </a:r>
            <a:r>
              <a:rPr lang="en-US" sz="2400" b="1" u="sng" dirty="0" smtClean="0">
                <a:solidFill>
                  <a:schemeClr val="accent1"/>
                </a:solidFill>
                <a:latin typeface="Calibri" panose="020F0502020204030204" pitchFamily="34" charset="0"/>
                <a:cs typeface="Aparajita" pitchFamily="34" charset="0"/>
              </a:rPr>
              <a:t>0.04 mole  </a:t>
            </a:r>
          </a:p>
          <a:p>
            <a:pPr algn="l" rtl="0"/>
            <a:r>
              <a:rPr lang="en-US" sz="2400" b="1" dirty="0" smtClean="0">
                <a:latin typeface="Calibri" panose="020F0502020204030204" pitchFamily="34" charset="0"/>
                <a:cs typeface="Aparajita" pitchFamily="34" charset="0"/>
              </a:rPr>
              <a:t>So,</a:t>
            </a:r>
            <a:r>
              <a:rPr lang="en-US" sz="2400" b="1" u="sng" dirty="0" smtClean="0">
                <a:latin typeface="Calibri" panose="020F0502020204030204" pitchFamily="34" charset="0"/>
                <a:cs typeface="Aparajita" pitchFamily="34" charset="0"/>
              </a:rPr>
              <a:t> 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PH = 5 + log [0.01]/[0.04]  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PH = 4.4                                                                                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note: the pH&lt;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4067944" y="4437112"/>
            <a:ext cx="1296144" cy="360040"/>
          </a:xfrm>
          <a:prstGeom prst="rect">
            <a:avLst/>
          </a:prstGeom>
          <a:noFill/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7" name="مستطيل 6"/>
          <p:cNvSpPr/>
          <p:nvPr/>
        </p:nvSpPr>
        <p:spPr>
          <a:xfrm>
            <a:off x="5076056" y="4797152"/>
            <a:ext cx="1368152" cy="360040"/>
          </a:xfrm>
          <a:prstGeom prst="rect">
            <a:avLst/>
          </a:prstGeom>
          <a:noFill/>
          <a:ln w="127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8" name="مستطيل 7"/>
          <p:cNvSpPr/>
          <p:nvPr/>
        </p:nvSpPr>
        <p:spPr>
          <a:xfrm>
            <a:off x="3635896" y="5157192"/>
            <a:ext cx="603537" cy="360040"/>
          </a:xfrm>
          <a:prstGeom prst="rect">
            <a:avLst/>
          </a:prstGeom>
          <a:noFill/>
          <a:ln w="127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9" name="مستطيل 8"/>
          <p:cNvSpPr/>
          <p:nvPr/>
        </p:nvSpPr>
        <p:spPr>
          <a:xfrm>
            <a:off x="4499992" y="5157192"/>
            <a:ext cx="576064" cy="360040"/>
          </a:xfrm>
          <a:prstGeom prst="rect">
            <a:avLst/>
          </a:prstGeom>
          <a:noFill/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1140151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179512" y="285728"/>
            <a:ext cx="8712968" cy="409342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accent5"/>
                </a:solidFill>
                <a:latin typeface="Calibri" panose="020F0502020204030204" pitchFamily="34" charset="0"/>
                <a:cs typeface="Aparajita" pitchFamily="34" charset="0"/>
              </a:rPr>
              <a:t>[2] after addition of 250 ml of KOH??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Mole of HA [originally]  </a:t>
            </a:r>
            <a:r>
              <a:rPr lang="en-US" sz="2000" b="1" dirty="0" smtClean="0">
                <a:solidFill>
                  <a:schemeClr val="accent1"/>
                </a:solidFill>
                <a:latin typeface="Calibri" panose="020F0502020204030204" pitchFamily="34" charset="0"/>
                <a:cs typeface="Aparajita" pitchFamily="34" charset="0"/>
              </a:rPr>
              <a:t>–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mole of KOH [added] = mole of HA remaining. 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-no. of KOH mole = 0.1 X 0.25 L = </a:t>
            </a:r>
            <a:r>
              <a:rPr lang="en-US" sz="2000" b="1" u="sng" dirty="0" smtClean="0">
                <a:latin typeface="Calibri" panose="020F0502020204030204" pitchFamily="34" charset="0"/>
                <a:cs typeface="Aparajita" pitchFamily="34" charset="0"/>
              </a:rPr>
              <a:t>0.025 mole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-no. of HA mole remaining = 0.05  – 0.025 = </a:t>
            </a:r>
            <a:r>
              <a:rPr lang="en-US" sz="2000" b="1" u="sng" dirty="0" smtClean="0">
                <a:latin typeface="Calibri" panose="020F0502020204030204" pitchFamily="34" charset="0"/>
                <a:cs typeface="Aparajita" pitchFamily="34" charset="0"/>
              </a:rPr>
              <a:t>0.025 mole  </a:t>
            </a:r>
          </a:p>
          <a:p>
            <a:pPr algn="l" rtl="0"/>
            <a:endParaRPr lang="en-US" sz="2000" b="1" u="sng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 = 5 + log [0.025]  / [0.025]  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PH=5  =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endParaRPr lang="ar-SA" sz="2000" dirty="0">
              <a:latin typeface="Calibri" panose="020F0502020204030204" pitchFamily="34" charset="0"/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3239852" y="2420888"/>
            <a:ext cx="540060" cy="360040"/>
          </a:xfrm>
          <a:prstGeom prst="rect">
            <a:avLst/>
          </a:prstGeom>
          <a:noFill/>
          <a:ln w="127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2" name="مستطيل 1"/>
          <p:cNvSpPr/>
          <p:nvPr/>
        </p:nvSpPr>
        <p:spPr>
          <a:xfrm>
            <a:off x="3635896" y="1844824"/>
            <a:ext cx="1368152" cy="360040"/>
          </a:xfrm>
          <a:prstGeom prst="rect">
            <a:avLst/>
          </a:prstGeom>
          <a:noFill/>
          <a:ln w="1905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5" name="مستطيل 4"/>
          <p:cNvSpPr/>
          <p:nvPr/>
        </p:nvSpPr>
        <p:spPr>
          <a:xfrm>
            <a:off x="1511660" y="3068960"/>
            <a:ext cx="828092" cy="360040"/>
          </a:xfrm>
          <a:prstGeom prst="rect">
            <a:avLst/>
          </a:prstGeom>
          <a:noFill/>
          <a:ln w="1905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6" name="مستطيل 5"/>
          <p:cNvSpPr/>
          <p:nvPr/>
        </p:nvSpPr>
        <p:spPr>
          <a:xfrm>
            <a:off x="4716016" y="2420888"/>
            <a:ext cx="1368152" cy="360040"/>
          </a:xfrm>
          <a:prstGeom prst="rect">
            <a:avLst/>
          </a:prstGeom>
          <a:noFill/>
          <a:ln w="1270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7" name="مستطيل 6"/>
          <p:cNvSpPr/>
          <p:nvPr/>
        </p:nvSpPr>
        <p:spPr>
          <a:xfrm>
            <a:off x="2537774" y="3068960"/>
            <a:ext cx="954106" cy="360040"/>
          </a:xfrm>
          <a:prstGeom prst="rect">
            <a:avLst/>
          </a:prstGeom>
          <a:noFill/>
          <a:ln w="1270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4396726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107504" y="285728"/>
            <a:ext cx="8856984" cy="409342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accent5"/>
                </a:solidFill>
                <a:latin typeface="Calibri" panose="020F0502020204030204" pitchFamily="34" charset="0"/>
                <a:cs typeface="Aparajita" pitchFamily="34" charset="0"/>
              </a:rPr>
              <a:t>[3] after addition of 375 ml of KOH??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Mole of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HA [originally] </a:t>
            </a:r>
            <a:r>
              <a:rPr lang="en-US" sz="2000" b="1" dirty="0" smtClean="0">
                <a:latin typeface="Calibri" panose="020F0502020204030204" pitchFamily="34" charset="0"/>
                <a:cs typeface="Aparajita" pitchFamily="34" charset="0"/>
              </a:rPr>
              <a:t>–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mole of KOH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[added] =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mole of HA remaining.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-no. of KOH mole = 0.1 X 0.375 L = </a:t>
            </a:r>
            <a:r>
              <a:rPr lang="en-US" sz="2000" b="1" u="sng" dirty="0" smtClean="0">
                <a:latin typeface="Calibri" panose="020F0502020204030204" pitchFamily="34" charset="0"/>
                <a:cs typeface="Aparajita" pitchFamily="34" charset="0"/>
              </a:rPr>
              <a:t>0.0375 mole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-no. of HA mole remaining = 0.05 – 0.0375 = </a:t>
            </a:r>
            <a:r>
              <a:rPr lang="en-US" sz="2000" b="1" u="sng" dirty="0" smtClean="0">
                <a:latin typeface="Calibri" panose="020F0502020204030204" pitchFamily="34" charset="0"/>
                <a:cs typeface="Aparajita" pitchFamily="34" charset="0"/>
              </a:rPr>
              <a:t>0.0125 mole  </a:t>
            </a:r>
          </a:p>
          <a:p>
            <a:pPr algn="l" rtl="0"/>
            <a:endParaRPr lang="en-US" sz="2000" b="1" u="sng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 = 5 + log 0.0375/0.0125 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PH=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5.48                                                                                 note: the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pH&gt;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“slightly” </a:t>
            </a: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ar-SA" sz="2000" dirty="0">
              <a:latin typeface="Calibri" panose="020F0502020204030204" pitchFamily="34" charset="0"/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3131840" y="2420888"/>
            <a:ext cx="540060" cy="360040"/>
          </a:xfrm>
          <a:prstGeom prst="rect">
            <a:avLst/>
          </a:prstGeom>
          <a:noFill/>
          <a:ln w="127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534137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179512" y="285728"/>
            <a:ext cx="8784976" cy="563231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accent5"/>
                </a:solidFill>
                <a:latin typeface="Calibri" panose="020F0502020204030204" pitchFamily="34" charset="0"/>
                <a:cs typeface="Aparajita" pitchFamily="34" charset="0"/>
              </a:rPr>
              <a:t>[4] after addition of 500 ml of KOH??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Note: 500 ml the same volume of weak acid that mean the all weak acid  are as [CH3COO]</a:t>
            </a:r>
            <a:r>
              <a:rPr lang="en-US" sz="2000" b="1" i="1" dirty="0" smtClean="0">
                <a:latin typeface="Calibri" panose="020F0502020204030204" pitchFamily="34" charset="0"/>
                <a:cs typeface="Aparajita" pitchFamily="34" charset="0"/>
              </a:rPr>
              <a:t>.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ar-SA" sz="2000" dirty="0" smtClean="0">
                <a:latin typeface="Calibri" panose="020F0502020204030204" pitchFamily="34" charset="0"/>
              </a:rPr>
              <a:t>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POH = (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PKb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+ P[A-])/2</a:t>
            </a:r>
            <a:r>
              <a:rPr lang="en-US" sz="2000" b="1" dirty="0" smtClean="0">
                <a:latin typeface="Calibri" panose="020F0502020204030204" pitchFamily="34" charset="0"/>
                <a:cs typeface="Aparajita" pitchFamily="34" charset="0"/>
              </a:rPr>
              <a:t>                                        </a:t>
            </a:r>
            <a:r>
              <a:rPr lang="en-US" sz="2000" b="1" dirty="0" err="1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PKb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= </a:t>
            </a:r>
            <a:r>
              <a:rPr lang="en-US" sz="2000" b="1" dirty="0" err="1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PKw-Pka</a:t>
            </a:r>
            <a:endParaRPr lang="en-US" sz="2000" b="1" dirty="0" smtClean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                                                                                </a:t>
            </a:r>
            <a:r>
              <a:rPr lang="en-US" sz="2000" b="1" dirty="0" err="1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PKb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=14-5=9</a:t>
            </a:r>
            <a:endParaRPr lang="en-US" sz="2000" dirty="0" smtClean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P[A-]= - log [A-] 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[A-]=??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No of a mole KOH= 0.1 X 0.5 = 0.05 mole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(total volume = 500+500=1000= 1L)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[A-] = 0.05/1 =0.05 M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P[A-]= - log 0.05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      = 1.3 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-POH=(9+1.3)/2   = 5.15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-PH=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PKw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-POH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PH = 14 – 5.15  =  </a:t>
            </a:r>
            <a:r>
              <a:rPr lang="en-US" sz="2000" b="1" dirty="0" smtClean="0">
                <a:latin typeface="Calibri" panose="020F0502020204030204" pitchFamily="34" charset="0"/>
                <a:cs typeface="Aparajita" pitchFamily="34" charset="0"/>
              </a:rPr>
              <a:t>8.85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</a:t>
            </a:r>
            <a:endParaRPr lang="ar-SA" sz="2000" dirty="0">
              <a:latin typeface="Calibri" panose="020F0502020204030204" pitchFamily="34" charset="0"/>
            </a:endParaRPr>
          </a:p>
        </p:txBody>
      </p:sp>
      <p:sp>
        <p:nvSpPr>
          <p:cNvPr id="2" name="مستطيل 1"/>
          <p:cNvSpPr/>
          <p:nvPr/>
        </p:nvSpPr>
        <p:spPr>
          <a:xfrm>
            <a:off x="6444208" y="5733373"/>
            <a:ext cx="183101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>
                <a:latin typeface="Calibri" panose="020F0502020204030204" pitchFamily="34" charset="0"/>
                <a:cs typeface="Aparajita" pitchFamily="34" charset="0"/>
              </a:rPr>
              <a:t>note: the pH&gt;</a:t>
            </a:r>
            <a:r>
              <a:rPr lang="en-US" dirty="0" err="1">
                <a:latin typeface="Calibri" panose="020F0502020204030204" pitchFamily="34" charset="0"/>
                <a:cs typeface="Aparajita" pitchFamily="34" charset="0"/>
              </a:rPr>
              <a:t>pKa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456252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0" y="188640"/>
            <a:ext cx="8964488" cy="458587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endParaRPr lang="en-US" sz="2400" b="1" dirty="0" smtClean="0">
              <a:solidFill>
                <a:srgbClr val="C00000"/>
              </a:solidFill>
              <a:latin typeface="Aparajita" pitchFamily="34" charset="0"/>
              <a:cs typeface="Aparajita" pitchFamily="34" charset="0"/>
            </a:endParaRP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Method:</a:t>
            </a:r>
            <a:endParaRPr lang="en-US" sz="2000" dirty="0" smtClean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You are provided with 10  ml of a  0.1M  CH</a:t>
            </a:r>
            <a:r>
              <a:rPr lang="en-US" sz="2000" baseline="-25000" dirty="0" smtClean="0">
                <a:latin typeface="Calibri" panose="020F0502020204030204" pitchFamily="34" charset="0"/>
                <a:cs typeface="Aparajita" pitchFamily="34" charset="0"/>
              </a:rPr>
              <a:t>3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COOH   weak acid solution, titrate it with 0.1m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NaOH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adding the base drop wise mixing, and recording the  pH after each 0.5 ml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NaOH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added until </a:t>
            </a:r>
            <a:endParaRPr lang="ar-SA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you reach a  pH=10.</a:t>
            </a:r>
          </a:p>
          <a:p>
            <a:pPr algn="l" rtl="0"/>
            <a:endParaRPr lang="en-US" sz="2400" dirty="0" smtClean="0">
              <a:latin typeface="Aparajita" pitchFamily="34" charset="0"/>
              <a:cs typeface="Aparajita" pitchFamily="34" charset="0"/>
            </a:endParaRPr>
          </a:p>
          <a:p>
            <a:pPr algn="l" rtl="0"/>
            <a:r>
              <a:rPr lang="en-US" sz="2400" dirty="0" smtClean="0"/>
              <a:t> </a:t>
            </a:r>
          </a:p>
          <a:p>
            <a:pPr algn="l" rtl="0"/>
            <a:r>
              <a:rPr lang="en-US" sz="2400" dirty="0" smtClean="0"/>
              <a:t> </a:t>
            </a:r>
          </a:p>
          <a:p>
            <a:pPr algn="l" rtl="0"/>
            <a:r>
              <a:rPr lang="en-US" sz="2400" dirty="0" smtClean="0"/>
              <a:t> </a:t>
            </a:r>
          </a:p>
          <a:p>
            <a:pPr algn="l" rtl="0"/>
            <a:r>
              <a:rPr lang="en-US" sz="2400" dirty="0" smtClean="0"/>
              <a:t> </a:t>
            </a:r>
          </a:p>
          <a:p>
            <a:pPr algn="l" rtl="0"/>
            <a:endParaRPr lang="en-US" sz="2400" dirty="0" smtClean="0">
              <a:latin typeface="Aparajita" pitchFamily="34" charset="0"/>
              <a:cs typeface="Aparajita" pitchFamily="34" charset="0"/>
            </a:endParaRPr>
          </a:p>
          <a:p>
            <a:pPr algn="l" rtl="0"/>
            <a:endParaRPr lang="ar-SA" sz="2400" dirty="0">
              <a:latin typeface="Aparajita" pitchFamily="34" charset="0"/>
            </a:endParaRPr>
          </a:p>
        </p:txBody>
      </p:sp>
      <p:graphicFrame>
        <p:nvGraphicFramePr>
          <p:cNvPr id="5" name="جدول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5842851"/>
              </p:ext>
            </p:extLst>
          </p:nvPr>
        </p:nvGraphicFramePr>
        <p:xfrm>
          <a:off x="1857356" y="3929066"/>
          <a:ext cx="6143668" cy="198120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3071834"/>
                <a:gridCol w="3071834"/>
              </a:tblGrid>
              <a:tr h="356214"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Aparajita" pitchFamily="34" charset="0"/>
                          <a:cs typeface="Aparajita" pitchFamily="34" charset="0"/>
                        </a:rPr>
                        <a:t>PH</a:t>
                      </a:r>
                      <a:endParaRPr lang="ar-SA" sz="2000" dirty="0">
                        <a:solidFill>
                          <a:schemeClr val="tx1"/>
                        </a:solidFill>
                        <a:latin typeface="Aparajita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solidFill>
                            <a:schemeClr val="tx1"/>
                          </a:solidFill>
                          <a:latin typeface="Aparajita" pitchFamily="34" charset="0"/>
                          <a:cs typeface="Aparajita" pitchFamily="34" charset="0"/>
                        </a:rPr>
                        <a:t>ml of 0.1 </a:t>
                      </a:r>
                      <a:r>
                        <a:rPr lang="en-US" sz="2000" dirty="0" err="1" smtClean="0">
                          <a:solidFill>
                            <a:schemeClr val="tx1"/>
                          </a:solidFill>
                          <a:latin typeface="Aparajita" pitchFamily="34" charset="0"/>
                          <a:cs typeface="Aparajita" pitchFamily="34" charset="0"/>
                        </a:rPr>
                        <a:t>NaOH</a:t>
                      </a:r>
                      <a:endParaRPr lang="ar-SA" sz="2000" dirty="0">
                        <a:solidFill>
                          <a:schemeClr val="tx1"/>
                        </a:solidFill>
                        <a:latin typeface="Aparajita" pitchFamily="34" charset="0"/>
                      </a:endParaRPr>
                    </a:p>
                  </a:txBody>
                  <a:tcPr/>
                </a:tc>
              </a:tr>
              <a:tr h="288929">
                <a:tc>
                  <a:txBody>
                    <a:bodyPr/>
                    <a:lstStyle/>
                    <a:p>
                      <a:pPr algn="ctr" rtl="1"/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latin typeface="Aparajita" pitchFamily="34" charset="0"/>
                          <a:cs typeface="Aparajita" pitchFamily="34" charset="0"/>
                        </a:rPr>
                        <a:t>0</a:t>
                      </a:r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</a:tr>
              <a:tr h="288929">
                <a:tc>
                  <a:txBody>
                    <a:bodyPr/>
                    <a:lstStyle/>
                    <a:p>
                      <a:pPr algn="ctr" rtl="1"/>
                      <a:endParaRPr lang="ar-SA" sz="2000">
                        <a:latin typeface="Aparajita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latin typeface="Aparajita" pitchFamily="34" charset="0"/>
                          <a:cs typeface="Aparajita" pitchFamily="34" charset="0"/>
                        </a:rPr>
                        <a:t>0.5</a:t>
                      </a:r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</a:tr>
              <a:tr h="288929">
                <a:tc>
                  <a:txBody>
                    <a:bodyPr/>
                    <a:lstStyle/>
                    <a:p>
                      <a:pPr algn="ctr" rtl="1"/>
                      <a:endParaRPr lang="ar-SA" sz="2000">
                        <a:latin typeface="Aparajita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latin typeface="Aparajita" pitchFamily="34" charset="0"/>
                          <a:cs typeface="Aparajita" pitchFamily="34" charset="0"/>
                        </a:rPr>
                        <a:t>1</a:t>
                      </a:r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</a:tr>
              <a:tr h="288929">
                <a:tc>
                  <a:txBody>
                    <a:bodyPr/>
                    <a:lstStyle/>
                    <a:p>
                      <a:pPr algn="ctr" rtl="1"/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2000" dirty="0" smtClean="0">
                          <a:latin typeface="Aparajita" pitchFamily="34" charset="0"/>
                          <a:cs typeface="Aparajita" pitchFamily="34" charset="0"/>
                        </a:rPr>
                        <a:t>1.5</a:t>
                      </a:r>
                      <a:endParaRPr lang="ar-SA" sz="2000" dirty="0">
                        <a:latin typeface="Aparajita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36851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107504" y="357166"/>
            <a:ext cx="8856984" cy="378565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lvl="0" algn="l" rtl="0"/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Result:</a:t>
            </a:r>
          </a:p>
          <a:p>
            <a:pPr lvl="0"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[1] record the values in titration table and Plot a Curve of  pH versus ml of </a:t>
            </a:r>
            <a:r>
              <a:rPr lang="en-US" sz="2400" dirty="0" err="1" smtClean="0">
                <a:latin typeface="Calibri" panose="020F0502020204030204" pitchFamily="34" charset="0"/>
                <a:cs typeface="Aparajita" pitchFamily="34" charset="0"/>
              </a:rPr>
              <a:t>NaOH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 added.</a:t>
            </a:r>
          </a:p>
          <a:p>
            <a:pPr lvl="0"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[2]Calculate the  pH  of the weak acid HA solution after the addition of 3ml, 5ml, and 10ml of </a:t>
            </a:r>
            <a:r>
              <a:rPr lang="en-US" sz="2400" dirty="0" err="1" smtClean="0">
                <a:latin typeface="Calibri" panose="020F0502020204030204" pitchFamily="34" charset="0"/>
                <a:cs typeface="Aparajita" pitchFamily="34" charset="0"/>
              </a:rPr>
              <a:t>NaOH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.</a:t>
            </a:r>
          </a:p>
          <a:p>
            <a:pPr lvl="0"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[3] determine the </a:t>
            </a:r>
            <a:r>
              <a:rPr lang="en-US" sz="24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 value of weak acid </a:t>
            </a:r>
          </a:p>
          <a:p>
            <a:pPr lvl="0"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[4]Compare your calculated  pH values with those obtained from Curve. </a:t>
            </a:r>
          </a:p>
          <a:p>
            <a:pPr algn="l" rtl="0"/>
            <a:r>
              <a:rPr lang="en-US" sz="2400" dirty="0" smtClean="0">
                <a:latin typeface="Calibri" panose="020F0502020204030204" pitchFamily="34" charset="0"/>
                <a:cs typeface="Aparajita" pitchFamily="34" charset="0"/>
              </a:rPr>
              <a:t> </a:t>
            </a:r>
          </a:p>
          <a:p>
            <a:pPr algn="l"/>
            <a:endParaRPr lang="ar-SA" sz="24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22931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79512" y="620688"/>
            <a:ext cx="6918389" cy="67710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Objective: </a:t>
            </a: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163442" y="1351426"/>
            <a:ext cx="880104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l" rtl="0"/>
            <a:r>
              <a:rPr lang="en-US" sz="2000" dirty="0" smtClean="0">
                <a:latin typeface="Calibri" panose="020F0502020204030204" pitchFamily="34" charset="0"/>
              </a:rPr>
              <a:t>-To </a:t>
            </a:r>
            <a:r>
              <a:rPr lang="en-US" sz="2000" dirty="0">
                <a:latin typeface="Calibri" panose="020F0502020204030204" pitchFamily="34" charset="0"/>
              </a:rPr>
              <a:t>study titration </a:t>
            </a:r>
            <a:r>
              <a:rPr lang="en-US" sz="2000" dirty="0" smtClean="0">
                <a:latin typeface="Calibri" panose="020F0502020204030204" pitchFamily="34" charset="0"/>
              </a:rPr>
              <a:t>curves.</a:t>
            </a:r>
          </a:p>
          <a:p>
            <a:pPr lvl="1" algn="l" rtl="0"/>
            <a:r>
              <a:rPr lang="en-US" sz="2000" dirty="0" smtClean="0">
                <a:latin typeface="Calibri" panose="020F0502020204030204" pitchFamily="34" charset="0"/>
              </a:rPr>
              <a:t>-Determine </a:t>
            </a:r>
            <a:r>
              <a:rPr lang="en-US" sz="2000" dirty="0">
                <a:latin typeface="Calibri" panose="020F0502020204030204" pitchFamily="34" charset="0"/>
              </a:rPr>
              <a:t>the </a:t>
            </a:r>
            <a:r>
              <a:rPr lang="en-US" sz="2000" dirty="0" err="1">
                <a:latin typeface="Calibri" panose="020F0502020204030204" pitchFamily="34" charset="0"/>
              </a:rPr>
              <a:t>pKa</a:t>
            </a:r>
            <a:r>
              <a:rPr lang="en-US" sz="2000" dirty="0">
                <a:latin typeface="Calibri" panose="020F0502020204030204" pitchFamily="34" charset="0"/>
              </a:rPr>
              <a:t> value of a weak </a:t>
            </a:r>
            <a:r>
              <a:rPr lang="en-US" sz="2000" dirty="0" smtClean="0">
                <a:latin typeface="Calibri" panose="020F0502020204030204" pitchFamily="34" charset="0"/>
              </a:rPr>
              <a:t>acid</a:t>
            </a:r>
            <a:r>
              <a:rPr lang="en-US" sz="2000" dirty="0">
                <a:latin typeface="Calibri" panose="020F0502020204030204" pitchFamily="34" charset="0"/>
              </a:rPr>
              <a:t>.</a:t>
            </a:r>
            <a:endParaRPr lang="en-US" sz="2000" dirty="0" smtClean="0">
              <a:latin typeface="Calibri" panose="020F0502020204030204" pitchFamily="34" charset="0"/>
            </a:endParaRPr>
          </a:p>
          <a:p>
            <a:pPr lvl="1" algn="l" rtl="0"/>
            <a:r>
              <a:rPr lang="en-US" sz="2000" dirty="0" smtClean="0">
                <a:latin typeface="Calibri" panose="020F0502020204030204" pitchFamily="34" charset="0"/>
              </a:rPr>
              <a:t>-</a:t>
            </a:r>
            <a:r>
              <a:rPr lang="en-US" sz="2000" dirty="0">
                <a:latin typeface="Calibri" panose="020F0502020204030204" pitchFamily="34" charset="0"/>
              </a:rPr>
              <a:t>R</a:t>
            </a:r>
            <a:r>
              <a:rPr lang="en-US" sz="2000" dirty="0" smtClean="0">
                <a:latin typeface="Calibri" panose="020F0502020204030204" pitchFamily="34" charset="0"/>
              </a:rPr>
              <a:t>einforce </a:t>
            </a:r>
            <a:r>
              <a:rPr lang="en-US" sz="2000" dirty="0">
                <a:latin typeface="Calibri" panose="020F0502020204030204" pitchFamily="34" charset="0"/>
              </a:rPr>
              <a:t>the understanding of buffers. </a:t>
            </a:r>
            <a:endParaRPr lang="en-US" sz="2000" dirty="0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341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79512" y="188640"/>
            <a:ext cx="871296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Titration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Curves:</a:t>
            </a:r>
          </a:p>
          <a:p>
            <a:pPr algn="l" rtl="0"/>
            <a:endParaRPr lang="en-US" sz="2000" b="1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</a:rPr>
              <a:t>Titration </a:t>
            </a:r>
            <a:r>
              <a:rPr lang="en-US" sz="2000" dirty="0">
                <a:latin typeface="Calibri" panose="020F0502020204030204" pitchFamily="34" charset="0"/>
              </a:rPr>
              <a:t>Curves are produced by monitoring the pH of a given volume of a sample solution after successive addition of acid or alkali. The curves are usually plots of pH against the volume of titrant added. </a:t>
            </a:r>
            <a:endParaRPr lang="ar-SA" sz="2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32911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-32973" y="476672"/>
            <a:ext cx="889248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l" rtl="0">
              <a:buNone/>
            </a:pP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-The </a:t>
            </a: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relation between the strength of  acid / base and </a:t>
            </a:r>
            <a:r>
              <a:rPr lang="en-US" sz="2000" b="1" dirty="0" err="1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Ka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/Kb respectively:</a:t>
            </a:r>
          </a:p>
          <a:p>
            <a:pPr lvl="1" algn="l" rtl="0">
              <a:buNone/>
            </a:pPr>
            <a:endParaRPr lang="en-US" sz="2000" b="1" dirty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As an acid/base  get weaker, its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Ka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/Kb gets smaller and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/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PKb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gets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larger.</a:t>
            </a: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  </a:t>
            </a: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Example: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acetic acid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Ka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=1.8 ,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= 4.74</a:t>
            </a: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Type of weak acid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and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 how did they 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d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issociate:</a:t>
            </a:r>
            <a:endParaRPr lang="en-US" sz="2000" b="1" dirty="0" smtClean="0">
              <a:solidFill>
                <a:schemeClr val="tx2"/>
              </a:solidFill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The weak acid will </a:t>
            </a:r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dissociation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in solution (the group of weak acid ) , the weak acid may be contain 1 group or more than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one,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and each group has own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Ka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value.</a:t>
            </a: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Type of weak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acid: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monoprotenation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(contain 1 group)or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diportonation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(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conain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two group)or 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polyprotonaion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 (contain more than two group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).  </a:t>
            </a: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>
              <a:buNone/>
            </a:pP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**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Review the calculation of  PH of weak acid/base</a:t>
            </a: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0148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79512" y="188640"/>
            <a:ext cx="8535892" cy="163121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/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-Which dissociation group will dissociate first?</a:t>
            </a:r>
          </a:p>
          <a:p>
            <a:pPr algn="l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The group that has higher Ka value or that has lower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value</a:t>
            </a:r>
          </a:p>
          <a:p>
            <a:pPr algn="l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/>
            <a:r>
              <a:rPr lang="ar-SA" sz="2000" dirty="0" smtClean="0">
                <a:latin typeface="Calibri" panose="020F0502020204030204" pitchFamily="34" charset="0"/>
              </a:rPr>
              <a:t>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-Acetic acid has </a:t>
            </a:r>
            <a:r>
              <a:rPr lang="en-US" sz="2000" b="1" dirty="0" smtClean="0">
                <a:latin typeface="Calibri" panose="020F0502020204030204" pitchFamily="34" charset="0"/>
                <a:cs typeface="Aparajita" pitchFamily="34" charset="0"/>
              </a:rPr>
              <a:t>one dissociation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group (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monoprotention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) COOH “carboxyl”</a:t>
            </a:r>
          </a:p>
          <a:p>
            <a:pPr algn="l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So, the titration Curve of acetic acid  with strong base contain </a:t>
            </a:r>
            <a:r>
              <a:rPr lang="en-US" sz="2000" b="1" dirty="0" smtClean="0">
                <a:latin typeface="Calibri" panose="020F0502020204030204" pitchFamily="34" charset="0"/>
                <a:cs typeface="Aparajita" pitchFamily="34" charset="0"/>
              </a:rPr>
              <a:t>one stage. </a:t>
            </a:r>
            <a:endParaRPr lang="ar-SA" sz="2000" b="1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98717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صورة 1" descr="PHGRAPH.GI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385" y="802860"/>
            <a:ext cx="8935205" cy="5722484"/>
          </a:xfrm>
          <a:prstGeom prst="rect">
            <a:avLst/>
          </a:prstGeom>
          <a:ln w="38100" cap="sq">
            <a:noFill/>
            <a:prstDash val="solid"/>
            <a:miter lim="800000"/>
          </a:ln>
          <a:effectLst/>
        </p:spPr>
      </p:pic>
      <p:sp>
        <p:nvSpPr>
          <p:cNvPr id="3" name="مربع نص 2"/>
          <p:cNvSpPr txBox="1"/>
          <p:nvPr/>
        </p:nvSpPr>
        <p:spPr>
          <a:xfrm>
            <a:off x="1953234" y="4613066"/>
            <a:ext cx="314510" cy="40011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sz="2000" b="1" dirty="0" smtClean="0">
                <a:solidFill>
                  <a:srgbClr val="FF0000"/>
                </a:solidFill>
                <a:latin typeface="Calibri" panose="020F0502020204030204" pitchFamily="34" charset="0"/>
              </a:rPr>
              <a:t>1</a:t>
            </a:r>
            <a:endParaRPr lang="ar-SA" sz="2000" b="1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  <p:sp>
        <p:nvSpPr>
          <p:cNvPr id="4" name="مستطيل 3"/>
          <p:cNvSpPr/>
          <p:nvPr/>
        </p:nvSpPr>
        <p:spPr>
          <a:xfrm>
            <a:off x="2311260" y="4413011"/>
            <a:ext cx="314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>
                <a:solidFill>
                  <a:srgbClr val="FF0000"/>
                </a:solidFill>
                <a:latin typeface="Calibri" panose="020F0502020204030204" pitchFamily="34" charset="0"/>
                <a:cs typeface="Aparajita" pitchFamily="34" charset="0"/>
              </a:rPr>
              <a:t>2</a:t>
            </a:r>
            <a:endParaRPr lang="ar-SA" sz="2000" b="1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3033354" y="3964994"/>
            <a:ext cx="314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 smtClean="0">
                <a:solidFill>
                  <a:srgbClr val="FF0000"/>
                </a:solidFill>
                <a:latin typeface="Calibri" panose="020F0502020204030204" pitchFamily="34" charset="0"/>
                <a:cs typeface="Aparajita" pitchFamily="34" charset="0"/>
              </a:rPr>
              <a:t>3</a:t>
            </a:r>
            <a:endParaRPr lang="ar-SA" sz="2000" b="1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4716016" y="2796897"/>
            <a:ext cx="314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 smtClean="0">
                <a:solidFill>
                  <a:srgbClr val="FF0000"/>
                </a:solidFill>
                <a:latin typeface="Calibri" panose="020F0502020204030204" pitchFamily="34" charset="0"/>
                <a:cs typeface="Aparajita" pitchFamily="34" charset="0"/>
              </a:rPr>
              <a:t>5</a:t>
            </a:r>
            <a:endParaRPr lang="ar-SA" sz="2000" b="1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  <p:sp>
        <p:nvSpPr>
          <p:cNvPr id="8" name="مستطيل 7"/>
          <p:cNvSpPr/>
          <p:nvPr/>
        </p:nvSpPr>
        <p:spPr>
          <a:xfrm>
            <a:off x="4202477" y="4119281"/>
            <a:ext cx="314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 smtClean="0">
                <a:solidFill>
                  <a:srgbClr val="FF0000"/>
                </a:solidFill>
                <a:latin typeface="Calibri" panose="020F0502020204030204" pitchFamily="34" charset="0"/>
                <a:cs typeface="Aparajita" pitchFamily="34" charset="0"/>
              </a:rPr>
              <a:t>4</a:t>
            </a:r>
            <a:endParaRPr lang="ar-SA" sz="2000" b="1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82176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79512" y="260648"/>
            <a:ext cx="8496944" cy="470898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[1]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Before any addition of strong base the (starting point) ALL weak acid is in the form of  full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protenation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[CH3COOH] ; all weak acid as electron donor. 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In this point PH of weak acid &lt;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.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 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[2] 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When certain amount of strong base added (any point before the middle of titration) ,, the weak acid starting</a:t>
            </a:r>
            <a:endParaRPr lang="ar-SA" sz="2000" dirty="0" smtClean="0">
              <a:latin typeface="Calibri" panose="020F0502020204030204" pitchFamily="34" charset="0"/>
            </a:endParaRP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dissociate , [CH3COOH]&gt;[CH3COO-] ( Donor &gt; Acceptor).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In this point the PH of weak acid &lt; </a:t>
            </a:r>
            <a:r>
              <a:rPr lang="en-US" sz="2000" dirty="0" err="1" smtClean="0">
                <a:latin typeface="Calibri" panose="020F0502020204030204" pitchFamily="34" charset="0"/>
                <a:cs typeface="Aparajita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  <a:cs typeface="Aparajita" pitchFamily="34" charset="0"/>
              </a:rPr>
              <a:t>.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  <a:cs typeface="Aparajit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62331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0" y="260648"/>
            <a:ext cx="9036496" cy="224676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[3] </a:t>
            </a:r>
            <a:r>
              <a:rPr lang="en-US" sz="2000" dirty="0" smtClean="0">
                <a:latin typeface="Calibri" panose="020F0502020204030204" pitchFamily="34" charset="0"/>
              </a:rPr>
              <a:t>point At middle of titration [CH3COOH]=[CH3COO-]  (Donor=Acceptor) , PH=</a:t>
            </a:r>
            <a:r>
              <a:rPr lang="en-US" sz="2000" dirty="0" err="1" smtClean="0">
                <a:latin typeface="Calibri" panose="020F0502020204030204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</a:rPr>
              <a:t> , The component of weak acid work as Buffer that has maximum buffer capacity (Can resistant the change of PH) .</a:t>
            </a:r>
          </a:p>
          <a:p>
            <a:pPr algn="l" rtl="0"/>
            <a:endParaRPr lang="en-US" sz="2000" dirty="0">
              <a:latin typeface="Calibri" panose="020F0502020204030204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</a:endParaRP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**</a:t>
            </a:r>
            <a:r>
              <a:rPr lang="en-US" sz="2000" b="1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Pka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 define as: </a:t>
            </a:r>
            <a:r>
              <a:rPr lang="en-US" sz="2000" dirty="0" smtClean="0">
                <a:latin typeface="Calibri" panose="020F0502020204030204" pitchFamily="34" charset="0"/>
              </a:rPr>
              <a:t>The PH value at middle of titration at which they will be [donor]=[acceptor].</a:t>
            </a:r>
          </a:p>
        </p:txBody>
      </p:sp>
    </p:spTree>
    <p:extLst>
      <p:ext uri="{BB962C8B-B14F-4D97-AF65-F5344CB8AC3E}">
        <p14:creationId xmlns:p14="http://schemas.microsoft.com/office/powerpoint/2010/main" val="42305750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07504" y="188640"/>
            <a:ext cx="8856984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[4] </a:t>
            </a:r>
            <a:r>
              <a:rPr lang="en-US" sz="2000" dirty="0">
                <a:latin typeface="Calibri" panose="020F0502020204030204" pitchFamily="34" charset="0"/>
              </a:rPr>
              <a:t>any point after mid of titration , [CH3COOH]&lt;[CH3COO-] , (donor&lt;Acceptor) , in this point the PH &gt; </a:t>
            </a:r>
            <a:r>
              <a:rPr lang="en-US" sz="2000" dirty="0" err="1" smtClean="0">
                <a:latin typeface="Calibri" panose="020F0502020204030204" pitchFamily="34" charset="0"/>
              </a:rPr>
              <a:t>Pka</a:t>
            </a:r>
            <a:r>
              <a:rPr lang="en-US" sz="2000" dirty="0" smtClean="0">
                <a:latin typeface="Calibri" panose="020F0502020204030204" pitchFamily="34" charset="0"/>
              </a:rPr>
              <a:t>.</a:t>
            </a:r>
          </a:p>
          <a:p>
            <a:pPr algn="l" rtl="0"/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endParaRPr lang="ar-SA" sz="2000" dirty="0">
              <a:latin typeface="Calibri" panose="020F0502020204030204" pitchFamily="34" charset="0"/>
              <a:cs typeface="Aparajita" pitchFamily="34" charset="0"/>
            </a:endParaRPr>
          </a:p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  <a:cs typeface="Aparajita" pitchFamily="34" charset="0"/>
              </a:rPr>
              <a:t>[5] </a:t>
            </a:r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Finally ; At the end point the group of weak acid will  full dissociation (electron acceptor) , [CH3COO-] .</a:t>
            </a:r>
          </a:p>
          <a:p>
            <a:pPr algn="l" rtl="0"/>
            <a:r>
              <a:rPr lang="en-US" sz="2000" dirty="0">
                <a:latin typeface="Calibri" panose="020F0502020204030204" pitchFamily="34" charset="0"/>
                <a:cs typeface="Aparajita" pitchFamily="34" charset="0"/>
              </a:rPr>
              <a:t>PH of weak acid &gt;</a:t>
            </a:r>
            <a:r>
              <a:rPr lang="en-US" sz="2000" dirty="0" err="1">
                <a:latin typeface="Calibri" panose="020F0502020204030204" pitchFamily="34" charset="0"/>
                <a:cs typeface="Aparajita" pitchFamily="34" charset="0"/>
              </a:rPr>
              <a:t>Pka</a:t>
            </a:r>
            <a:endParaRPr lang="en-US" sz="2000" dirty="0">
              <a:latin typeface="Calibri" panose="020F0502020204030204" pitchFamily="34" charset="0"/>
              <a:cs typeface="Aparajit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831935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أساسية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أساسية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أساسية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13964</TotalTime>
  <Words>1219</Words>
  <Application>Microsoft Office PowerPoint</Application>
  <PresentationFormat>عرض على الشاشة (3:4)‏</PresentationFormat>
  <Paragraphs>165</Paragraphs>
  <Slides>17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17</vt:i4>
      </vt:variant>
    </vt:vector>
  </HeadingPairs>
  <TitlesOfParts>
    <vt:vector size="18" baseType="lpstr">
      <vt:lpstr>أساسية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لينة</dc:creator>
  <cp:lastModifiedBy>لينة</cp:lastModifiedBy>
  <cp:revision>120</cp:revision>
  <dcterms:created xsi:type="dcterms:W3CDTF">2015-01-31T18:51:18Z</dcterms:created>
  <dcterms:modified xsi:type="dcterms:W3CDTF">2015-03-10T18:12:05Z</dcterms:modified>
</cp:coreProperties>
</file>