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4" r:id="rId4"/>
    <p:sldId id="261" r:id="rId5"/>
    <p:sldId id="257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21D3CE-2785-48C7-AAD9-8FB3F035E588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9A7769-8DE4-4D09-AF1E-7DB67B31C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553BA8-EAA2-4759-B157-8A560D00AC4C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61B0E3-24A5-4164-8D3F-C59E2D40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B0E3-24A5-4164-8D3F-C59E2D40A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1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311C-FBDC-474D-8AB9-FEA02546E5CA}" type="datetime1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9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58B2-0244-4D86-915E-281AA6F18855}" type="datetime1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F309-8C68-4F87-96E3-90EE28C515CC}" type="datetime1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9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2C81-2B3E-4088-AC7E-E1B3710963B7}" type="datetime1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9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41B-A853-4044-9AAB-7259FA5E29CD}" type="datetime1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9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29DF-A075-4A6D-9ABD-C5D485C57CA3}" type="datetime1">
              <a:rPr lang="en-US" smtClean="0"/>
              <a:t>29/10/2013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9705-5D75-49F7-AA28-9C6D3C365483}" type="datetime1">
              <a:rPr lang="en-US" smtClean="0"/>
              <a:t>29/10/2013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1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97A4-E31D-42AC-BEBE-B32B615B8DAF}" type="datetime1">
              <a:rPr lang="en-US" smtClean="0"/>
              <a:t>29/10/2013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8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833D-9457-49E7-8BB9-4BC242F7B34A}" type="datetime1">
              <a:rPr lang="en-US" smtClean="0"/>
              <a:t>29/10/2013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9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BD5D-DE35-4AAE-B810-32FD82B3DEAF}" type="datetime1">
              <a:rPr lang="en-US" smtClean="0"/>
              <a:t>29/10/2013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2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74D7-7398-4916-ACC6-78859700883D}" type="datetime1">
              <a:rPr lang="en-US" smtClean="0"/>
              <a:t>29/10/2013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0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F72DC-F47C-4B63-99FE-F39D0441B4C6}" type="datetime1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0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pic>
        <p:nvPicPr>
          <p:cNvPr id="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7" t="3645" r="8797" b="3645"/>
          <a:stretch>
            <a:fillRect/>
          </a:stretch>
        </p:blipFill>
        <p:spPr bwMode="auto">
          <a:xfrm>
            <a:off x="533400" y="533400"/>
            <a:ext cx="1081088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5508625" y="981075"/>
            <a:ext cx="34099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ar-SA" altLang="en-US" b="1" dirty="0">
                <a:cs typeface="Times New Roman" pitchFamily="18" charset="0"/>
              </a:rPr>
              <a:t>442 تخط - التخطيط الاستراتيجي </a:t>
            </a:r>
            <a:r>
              <a:rPr lang="ar-SA" altLang="en-US" b="1" dirty="0" smtClean="0">
                <a:cs typeface="Times New Roman" pitchFamily="18" charset="0"/>
              </a:rPr>
              <a:t>الحضري</a:t>
            </a:r>
            <a:endParaRPr lang="en-US" altLang="en-US" dirty="0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720000" y="2520000"/>
            <a:ext cx="7740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altLang="en-US" sz="4800" dirty="0" smtClean="0">
                <a:cs typeface="AL-Mateen" pitchFamily="2" charset="-78"/>
              </a:rPr>
              <a:t>بناء الخطة الإستراتيجية -2</a:t>
            </a:r>
            <a:endParaRPr lang="en-US" altLang="en-US" sz="4800" dirty="0">
              <a:cs typeface="AL-Mateen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872000" y="4320000"/>
            <a:ext cx="5400000" cy="10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الأسبــوع الـسـادس</a:t>
            </a:r>
          </a:p>
          <a:p>
            <a:pPr rtl="1"/>
            <a:r>
              <a:rPr lang="ar-SA" sz="2000" b="1" dirty="0" smtClean="0">
                <a:latin typeface="Arabic Typesetting" pitchFamily="66" charset="-78"/>
                <a:cs typeface="Arabic Typesetting" pitchFamily="66" charset="-78"/>
              </a:rPr>
              <a:t>1434/12/2هـ</a:t>
            </a:r>
            <a:endParaRPr lang="ar-SA" sz="20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19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rtl="1"/>
            <a:r>
              <a:rPr lang="ar-SA" dirty="0" smtClean="0">
                <a:cs typeface="AL-Mateen" pitchFamily="2" charset="-78"/>
              </a:rPr>
              <a:t>الإطار العام للتخطيط الإستراتيجي</a:t>
            </a:r>
            <a:endParaRPr lang="en-US" dirty="0">
              <a:cs typeface="AL-Mateen" pitchFamily="2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sz="3500" b="1" dirty="0" smtClean="0"/>
              <a:t>أين نحن الآن</a:t>
            </a:r>
          </a:p>
          <a:p>
            <a:pPr lvl="1" algn="r" rtl="1"/>
            <a:r>
              <a:rPr lang="ar-SA" dirty="0" smtClean="0">
                <a:cs typeface="AL-Mohanad Bold" pitchFamily="2" charset="-78"/>
              </a:rPr>
              <a:t>مراجعة الموقف الإستراتيجي الراهن، وتوضيح الرسالة والتطلعات والقيم.</a:t>
            </a:r>
          </a:p>
          <a:p>
            <a:pPr lvl="1" algn="r" rtl="1"/>
            <a:endParaRPr lang="ar-SA" dirty="0"/>
          </a:p>
          <a:p>
            <a:pPr algn="r" rtl="1"/>
            <a:r>
              <a:rPr lang="ar-SA" sz="3500" b="1" dirty="0" smtClean="0"/>
              <a:t>إلى أين نتجه</a:t>
            </a:r>
          </a:p>
          <a:p>
            <a:pPr lvl="1" algn="r" rtl="1"/>
            <a:r>
              <a:rPr lang="ar-SA" dirty="0">
                <a:cs typeface="AL-Mohanad Bold" pitchFamily="2" charset="-78"/>
              </a:rPr>
              <a:t>تحديد الفرص التنافسية والرؤية، لتحديد الإتجاه الذي سنسلكه.</a:t>
            </a:r>
          </a:p>
          <a:p>
            <a:pPr lvl="1" algn="r" rtl="1"/>
            <a:endParaRPr lang="ar-SA" dirty="0"/>
          </a:p>
          <a:p>
            <a:pPr algn="r" rtl="1"/>
            <a:r>
              <a:rPr lang="ar-SA" sz="3500" b="1" dirty="0"/>
              <a:t>كيف نصل إلى </a:t>
            </a:r>
            <a:r>
              <a:rPr lang="ar-SA" sz="3500" b="1" dirty="0" smtClean="0"/>
              <a:t>هناك</a:t>
            </a:r>
            <a:endParaRPr lang="ar-SA" sz="3500" b="1" dirty="0"/>
          </a:p>
          <a:p>
            <a:pPr lvl="1" algn="r" rtl="1"/>
            <a:r>
              <a:rPr lang="ar-SA" dirty="0">
                <a:cs typeface="AL-Mohanad Bold" pitchFamily="2" charset="-78"/>
              </a:rPr>
              <a:t>رسم الطريق الموصل من الموقع الراهن إلى حيث نريد، بتحديد الأغراض والأهداف والمهام </a:t>
            </a:r>
            <a:r>
              <a:rPr lang="ar-SA" dirty="0" smtClean="0">
                <a:cs typeface="AL-Mohanad Bold" pitchFamily="2" charset="-78"/>
              </a:rPr>
              <a:t>التنفيذية.</a:t>
            </a:r>
            <a:endParaRPr lang="en-US" dirty="0">
              <a:cs typeface="AL-Mohanad Bold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31800" y="13716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9" name="Picture 8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67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 smtClean="0">
                <a:cs typeface="AL-Mateen" pitchFamily="2" charset="-78"/>
              </a:rPr>
              <a:t> لمن نـخــطـط ؟!</a:t>
            </a:r>
            <a:endParaRPr lang="en-US" dirty="0">
              <a:cs typeface="AL-Matee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spcBef>
                <a:spcPts val="0"/>
              </a:spcBef>
            </a:pPr>
            <a:r>
              <a:rPr lang="ar-SA" dirty="0">
                <a:cs typeface="AL-Mohanad Bold" pitchFamily="2" charset="-78"/>
              </a:rPr>
              <a:t>تتعامل إجراءات التخطيط لغرض تحقيق الربح مع كيان واحد (المؤسسة الربحية</a:t>
            </a:r>
            <a:r>
              <a:rPr lang="ar-SA" dirty="0" smtClean="0">
                <a:cs typeface="AL-Mohanad Bold" pitchFamily="2" charset="-78"/>
              </a:rPr>
              <a:t>).</a:t>
            </a:r>
          </a:p>
          <a:p>
            <a:pPr algn="r" rtl="1">
              <a:spcBef>
                <a:spcPts val="0"/>
              </a:spcBef>
            </a:pPr>
            <a:endParaRPr lang="ar-SA" dirty="0">
              <a:cs typeface="AL-Mohanad Bold" pitchFamily="2" charset="-78"/>
            </a:endParaRPr>
          </a:p>
          <a:p>
            <a:pPr algn="r" rtl="1">
              <a:spcBef>
                <a:spcPts val="0"/>
              </a:spcBef>
            </a:pPr>
            <a:r>
              <a:rPr lang="ar-SA" dirty="0">
                <a:cs typeface="AL-Mohanad Bold" pitchFamily="2" charset="-78"/>
              </a:rPr>
              <a:t>في حين التخطيط للأجهزة الحكومية يتطلب التعامل مع مجتمع أو </a:t>
            </a:r>
            <a:r>
              <a:rPr lang="ar-SA" dirty="0" smtClean="0">
                <a:cs typeface="AL-Mohanad Bold" pitchFamily="2" charset="-78"/>
              </a:rPr>
              <a:t>نطاق إقليمي للخدمة.</a:t>
            </a:r>
          </a:p>
          <a:p>
            <a:pPr algn="r" rtl="1">
              <a:spcBef>
                <a:spcPts val="0"/>
              </a:spcBef>
            </a:pPr>
            <a:endParaRPr lang="ar-SA" dirty="0">
              <a:cs typeface="AL-Mohanad Bold" pitchFamily="2" charset="-78"/>
            </a:endParaRPr>
          </a:p>
          <a:p>
            <a:pPr lvl="1" algn="r" rtl="1">
              <a:spcBef>
                <a:spcPts val="0"/>
              </a:spcBef>
              <a:buFont typeface="Calibri" panose="020F0502020204030204" pitchFamily="34" charset="0"/>
              <a:buChar char="«"/>
            </a:pPr>
            <a:r>
              <a:rPr lang="ar-SA" dirty="0">
                <a:cs typeface="AL-Mohanad Bold" pitchFamily="2" charset="-78"/>
              </a:rPr>
              <a:t> </a:t>
            </a:r>
            <a:r>
              <a:rPr lang="ar-SA" dirty="0" smtClean="0">
                <a:cs typeface="AL-Mohanad Bold" pitchFamily="2" charset="-78"/>
              </a:rPr>
              <a:t>لذلك لنجاح التخطيط للجهاز الحكومي نحتاج قدراً كافياً من الصلاحيات والموارد لضمان تحقيق متطلباته.</a:t>
            </a:r>
            <a:endParaRPr lang="en-US" dirty="0">
              <a:cs typeface="AL-Mohanad Bold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1800" y="13716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6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7" name="Picture 6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95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ar-SA" dirty="0" smtClean="0">
                <a:cs typeface="AL-Mateen" pitchFamily="2" charset="-78"/>
              </a:rPr>
              <a:t>الخيارات الإستراتيجية للتطور</a:t>
            </a:r>
            <a:endParaRPr lang="en-US" dirty="0">
              <a:cs typeface="AL-Matee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300593"/>
              </p:ext>
            </p:extLst>
          </p:nvPr>
        </p:nvGraphicFramePr>
        <p:xfrm>
          <a:off x="914399" y="1371600"/>
          <a:ext cx="6934201" cy="4800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19401"/>
                <a:gridCol w="2819400"/>
                <a:gridCol w="685800"/>
                <a:gridCol w="609600"/>
              </a:tblGrid>
              <a:tr h="533400"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توسع إنتاجي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56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منتج/خدمة</a:t>
                      </a:r>
                      <a:r>
                        <a:rPr lang="ar-SA" baseline="0" dirty="0" smtClean="0">
                          <a:solidFill>
                            <a:schemeClr val="tx1"/>
                          </a:solidFill>
                        </a:rPr>
                        <a:t> جديدة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المنتج/الخدمة</a:t>
                      </a:r>
                      <a:r>
                        <a:rPr lang="ar-SA" baseline="0" dirty="0" smtClean="0">
                          <a:solidFill>
                            <a:schemeClr val="tx1"/>
                          </a:solidFill>
                        </a:rPr>
                        <a:t> الحالية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532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تطوير منتج/خدمة جديدة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إختراق السوق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solidFill>
                            <a:schemeClr val="tx1"/>
                          </a:solidFill>
                        </a:rPr>
                        <a:t>السوق الحالي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توسع مكاني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الإبداع والتنويع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توسع جغرافي ، قطاعي</a:t>
                      </a:r>
                      <a:r>
                        <a:rPr lang="ar-SA" sz="2000" b="1" baseline="0" dirty="0" smtClean="0">
                          <a:solidFill>
                            <a:schemeClr val="tx1"/>
                          </a:solidFill>
                        </a:rPr>
                        <a:t> ، أو 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في قنوات الوصول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solidFill>
                            <a:schemeClr val="tx1"/>
                          </a:solidFill>
                        </a:rPr>
                        <a:t>سوق جديد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7162800" y="3276600"/>
            <a:ext cx="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286000" y="1828800"/>
            <a:ext cx="2560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1800" y="12192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10" name="Picture 9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97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ar-SA" dirty="0" smtClean="0">
                <a:cs typeface="AL-Mateen" pitchFamily="2" charset="-78"/>
              </a:rPr>
              <a:t>إستنتاج البدائل الإستراتيجية</a:t>
            </a:r>
            <a:endParaRPr lang="en-US" dirty="0">
              <a:cs typeface="AL-Mateen" pitchFamily="2" charset="-78"/>
            </a:endParaRPr>
          </a:p>
        </p:txBody>
      </p:sp>
      <p:pic>
        <p:nvPicPr>
          <p:cNvPr id="5" name="Picture 4" descr="image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1774249"/>
            <a:ext cx="6167438" cy="440366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200400" y="1066800"/>
            <a:ext cx="2743200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rtl="1"/>
            <a:r>
              <a:rPr lang="ar-SA" sz="2400" dirty="0" smtClean="0">
                <a:cs typeface="AL-Mohanad Bold" pitchFamily="2" charset="-78"/>
              </a:rPr>
              <a:t>باستخدام تحليل  </a:t>
            </a:r>
            <a:r>
              <a:rPr lang="en-US" sz="2000" dirty="0" smtClean="0">
                <a:cs typeface="AL-Mateen" pitchFamily="2" charset="-78"/>
              </a:rPr>
              <a:t>SWOT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1800" y="11430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10" name="Picture 9" descr="ksu_logo_3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23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ar-SA" dirty="0">
                <a:cs typeface="AL-Mateen" pitchFamily="2" charset="-78"/>
              </a:rPr>
              <a:t>تحويل </a:t>
            </a:r>
            <a:r>
              <a:rPr lang="ar-SA" dirty="0" smtClean="0">
                <a:cs typeface="AL-Mateen" pitchFamily="2" charset="-78"/>
              </a:rPr>
              <a:t>البدائل الإستراتيجية إلى أولويات تخطيطية</a:t>
            </a:r>
            <a:endParaRPr lang="en-US" dirty="0">
              <a:cs typeface="AL-Mateen" pitchFamily="2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sz="3800" dirty="0">
                <a:cs typeface="AL-Mohanad Bold" pitchFamily="2" charset="-78"/>
              </a:rPr>
              <a:t>جمع البدائل في مجموعات متشابهة لغرض المقارنة ثم المقايضة والإختيار.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3800" dirty="0">
                <a:cs typeface="AL-Mohanad Bold" pitchFamily="2" charset="-78"/>
              </a:rPr>
              <a:t>تقسيم الخيارات الإستراتيجية إلى مجموعتين:</a:t>
            </a:r>
          </a:p>
          <a:p>
            <a:pPr marL="800100" lvl="2" indent="0" algn="r" rtl="1">
              <a:spcBef>
                <a:spcPts val="1200"/>
              </a:spcBef>
              <a:buNone/>
            </a:pPr>
            <a:r>
              <a:rPr lang="ar-SA" sz="2800" dirty="0">
                <a:cs typeface="AL-Mohanad Bold" pitchFamily="2" charset="-78"/>
              </a:rPr>
              <a:t>أ. بدائل </a:t>
            </a:r>
            <a:r>
              <a:rPr lang="ar-SA" sz="2900" dirty="0">
                <a:cs typeface="AL-Mohanad Bold" pitchFamily="2" charset="-78"/>
              </a:rPr>
              <a:t>ذات</a:t>
            </a:r>
            <a:r>
              <a:rPr lang="ar-SA" sz="2800" dirty="0">
                <a:cs typeface="AL-Mohanad Bold" pitchFamily="2" charset="-78"/>
              </a:rPr>
              <a:t> تأثيرات داخلية</a:t>
            </a:r>
          </a:p>
          <a:p>
            <a:pPr marL="800100" lvl="2" indent="0" algn="r" rtl="1">
              <a:buNone/>
            </a:pPr>
            <a:r>
              <a:rPr lang="ar-SA" sz="2800" dirty="0">
                <a:cs typeface="AL-Mohanad Bold" pitchFamily="2" charset="-78"/>
              </a:rPr>
              <a:t>ب. بدائل ذات تأثيرات خارجية</a:t>
            </a:r>
          </a:p>
          <a:p>
            <a:pPr lvl="1" algn="r" rtl="1"/>
            <a:endParaRPr lang="ar-SA" dirty="0"/>
          </a:p>
          <a:p>
            <a:pPr algn="r" rtl="1">
              <a:buFont typeface="Calibri" panose="020F0502020204030204" pitchFamily="34" charset="0"/>
              <a:buChar char="«"/>
            </a:pPr>
            <a:r>
              <a:rPr lang="ar-SA" sz="3700" dirty="0">
                <a:cs typeface="AL-Mohanad Bold" pitchFamily="2" charset="-78"/>
              </a:rPr>
              <a:t>الفرق بين المجموعتين:</a:t>
            </a:r>
          </a:p>
          <a:p>
            <a:pPr lvl="1" algn="r" rtl="1">
              <a:spcBef>
                <a:spcPts val="1200"/>
              </a:spcBef>
              <a:spcAft>
                <a:spcPts val="2400"/>
              </a:spcAft>
            </a:pPr>
            <a:r>
              <a:rPr lang="ar-SA" dirty="0" smtClean="0">
                <a:cs typeface="AL-Mohanad Bold" pitchFamily="2" charset="-78"/>
              </a:rPr>
              <a:t>الأولويات الداخلية تشمل كل ما يرتبط بالإنتاجية وتحسين الإجراءات (مثل: الموظفين، التدريب، العمليات، التقنية، الفعالية، البحث والتطوير، وكل ما يرتبط بالعمليات الداخلية للمنظمة).</a:t>
            </a:r>
          </a:p>
          <a:p>
            <a:pPr lvl="1" algn="r" rtl="1"/>
            <a:r>
              <a:rPr lang="ar-SA" dirty="0" smtClean="0">
                <a:cs typeface="AL-Mohanad Bold" pitchFamily="2" charset="-78"/>
              </a:rPr>
              <a:t>الأولوبات </a:t>
            </a:r>
            <a:r>
              <a:rPr lang="ar-SA" dirty="0">
                <a:cs typeface="AL-Mohanad Bold" pitchFamily="2" charset="-78"/>
              </a:rPr>
              <a:t>الخارجية تشمل كل ما يرتبط </a:t>
            </a:r>
            <a:r>
              <a:rPr lang="ar-SA" dirty="0" smtClean="0">
                <a:cs typeface="AL-Mohanad Bold" pitchFamily="2" charset="-78"/>
              </a:rPr>
              <a:t>بتوليد الدخل (مثل: إستهداف أسواق جديدة، خدمة مجموعة جديدة من الزبائن، تطوير منتجات جديدة، والشراكة مع المنظمات الأخرى).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1800" y="13716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9" name="Picture 8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77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316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الإطار العام للتخطيط الإستراتيجي</vt:lpstr>
      <vt:lpstr> لمن نـخــطـط ؟!</vt:lpstr>
      <vt:lpstr>الخيارات الإستراتيجية للتطور</vt:lpstr>
      <vt:lpstr>إستنتاج البدائل الإستراتيجية</vt:lpstr>
      <vt:lpstr>تحويل البدائل الإستراتيجية إلى أولويات تخطيطية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بناء الخطة الإستراتيجية</dc:title>
  <dc:creator>AAlthabit</dc:creator>
  <cp:lastModifiedBy>Deputy Dean</cp:lastModifiedBy>
  <cp:revision>39</cp:revision>
  <cp:lastPrinted>2013-10-29T07:50:47Z</cp:lastPrinted>
  <dcterms:created xsi:type="dcterms:W3CDTF">2013-09-30T20:43:24Z</dcterms:created>
  <dcterms:modified xsi:type="dcterms:W3CDTF">2013-10-29T07:52:11Z</dcterms:modified>
</cp:coreProperties>
</file>