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7" r:id="rId1"/>
    <p:sldMasterId id="2147484299" r:id="rId2"/>
    <p:sldMasterId id="2147485257" r:id="rId3"/>
  </p:sldMasterIdLst>
  <p:notesMasterIdLst>
    <p:notesMasterId r:id="rId24"/>
  </p:notesMasterIdLst>
  <p:handoutMasterIdLst>
    <p:handoutMasterId r:id="rId25"/>
  </p:handoutMasterIdLst>
  <p:sldIdLst>
    <p:sldId id="328" r:id="rId4"/>
    <p:sldId id="330" r:id="rId5"/>
    <p:sldId id="329" r:id="rId6"/>
    <p:sldId id="331" r:id="rId7"/>
    <p:sldId id="332" r:id="rId8"/>
    <p:sldId id="333" r:id="rId9"/>
    <p:sldId id="334" r:id="rId10"/>
    <p:sldId id="335" r:id="rId11"/>
    <p:sldId id="336" r:id="rId12"/>
    <p:sldId id="337" r:id="rId13"/>
    <p:sldId id="338" r:id="rId14"/>
    <p:sldId id="339" r:id="rId15"/>
    <p:sldId id="340" r:id="rId16"/>
    <p:sldId id="341" r:id="rId17"/>
    <p:sldId id="345" r:id="rId18"/>
    <p:sldId id="342" r:id="rId19"/>
    <p:sldId id="343" r:id="rId20"/>
    <p:sldId id="346" r:id="rId21"/>
    <p:sldId id="344" r:id="rId22"/>
    <p:sldId id="347" r:id="rId23"/>
  </p:sldIdLst>
  <p:sldSz cx="9144000" cy="6858000" type="screen4x3"/>
  <p:notesSz cx="6858000" cy="9144000"/>
  <p:photoAlbum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CCEC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9" autoAdjust="0"/>
    <p:restoredTop sz="94660"/>
  </p:normalViewPr>
  <p:slideViewPr>
    <p:cSldViewPr>
      <p:cViewPr varScale="1">
        <p:scale>
          <a:sx n="111" d="100"/>
          <a:sy n="111" d="100"/>
        </p:scale>
        <p:origin x="-16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FDC84E47-9675-4ACD-970B-1385F5B065B1}" type="datetimeFigureOut">
              <a:rPr lang="en-US"/>
              <a:pPr>
                <a:defRPr/>
              </a:pPr>
              <a:t>14/11/2015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CC5701D7-98E6-4AEA-BA50-852CA0EFDD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9394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CD9A345-B1EB-43BF-9FA2-A8FF4E6ACA0C}" type="datetimeFigureOut">
              <a:rPr lang="en-US"/>
              <a:pPr>
                <a:defRPr/>
              </a:pPr>
              <a:t>14/11/2015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E19CEDD-5C35-4B50-9041-BD573B1D18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5972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10B89F-EAEA-429F-A8D6-9699137AD99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853F20E-0F62-45C9-8DC6-416CE8A8BD7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E56DB3D-3DD4-489C-B9C5-BADB6B257BEB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5D2346C-7FAC-458C-98E5-A736824937C4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Shouting is required for loud noise since SNR = 12 dB @ noise = 100 dB </a:t>
            </a:r>
            <a:r>
              <a:rPr lang="en-US" altLang="en-US" smtClean="0">
                <a:latin typeface="Lucida Sans Unicode" pitchFamily="34" charset="0"/>
              </a:rPr>
              <a:t>⇒ signal = 112 dB</a:t>
            </a:r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B27BCF1-7B56-4C2E-B7E9-9DC738C79F4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7F969C-748F-48B9-A697-EEC7803FACBA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Note the large SI drop at the 60 year mark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EB8AA4C-E075-4AAC-AE06-DE0480BC77F6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2031D1C-13F1-4DB3-98AD-DB754EA11531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8C6BB7D-32A0-4C11-B7ED-05DD963AE9F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*The clip shown was created using program “Wavepad Sound Editor”; clip is by Sh. Abdul-Bassitt Abdul-Samad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B00FD60-B55B-43C3-A096-0205E982AD6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FBD239D-5E99-4EB9-BA14-DAEA40FB6BA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*note: </a:t>
            </a:r>
            <a:r>
              <a:rPr lang="en-US" altLang="en-US" i="1" smtClean="0"/>
              <a:t>A</a:t>
            </a:r>
            <a:r>
              <a:rPr lang="en-US" altLang="en-US" smtClean="0"/>
              <a:t> in dB</a:t>
            </a:r>
            <a:r>
              <a:rPr lang="en-US" altLang="en-US" i="1" smtClean="0"/>
              <a:t>A</a:t>
            </a:r>
            <a:r>
              <a:rPr lang="en-US" altLang="en-US" smtClean="0"/>
              <a:t>: most widely used sound filter (i.e. used to control noise in sound); sound level meter is thus less sensitive to very high and very low frequencies; </a:t>
            </a:r>
            <a:r>
              <a:rPr lang="en-US" altLang="en-US" i="1" smtClean="0"/>
              <a:t>C</a:t>
            </a:r>
            <a:r>
              <a:rPr lang="en-US" altLang="en-US" smtClean="0"/>
              <a:t> filter is used for v. high sounds (dB</a:t>
            </a:r>
            <a:r>
              <a:rPr lang="en-US" altLang="en-US" i="1" smtClean="0"/>
              <a:t>C</a:t>
            </a:r>
            <a:r>
              <a:rPr lang="en-US" altLang="en-US" smtClean="0"/>
              <a:t>)</a:t>
            </a:r>
            <a:endParaRPr lang="en-US" altLang="en-US" i="1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10DDF89-B632-45C5-81C0-50D416861220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18B4930-C6E1-42D4-9282-3C272D5B15D8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737811B-5120-4EE6-9148-68D824B082B4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2CEB51E-A67D-4215-8AA0-7ABF7F79EF3D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1618704-08EC-455A-91AD-E4B211D7F59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4CF75-3E12-4936-A734-69F7BCDB644C}" type="datetime1">
              <a:rPr lang="en-US"/>
              <a:pPr>
                <a:defRPr/>
              </a:pPr>
              <a:t>14/11/2015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377DF-28D8-445D-B636-9E8076B2E8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958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72AF2-79A9-4E1D-8725-B7A195751F5D}" type="datetime1">
              <a:rPr lang="en-US"/>
              <a:pPr>
                <a:defRPr/>
              </a:pPr>
              <a:t>14/11/2015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529F8-7E8E-46FA-9987-95595B27F3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678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049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E9FBB-12F8-4539-9116-E4235993B5B9}" type="datetime1">
              <a:rPr lang="en-US"/>
              <a:pPr>
                <a:defRPr/>
              </a:pPr>
              <a:t>14/11/2015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3F0F2-1472-43A0-9B66-D6A0A54AF7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1693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fld id="{170F9C78-4D17-4A32-B5AF-46074F90CA9C}" type="datetime1">
              <a:rPr lang="en-US"/>
              <a:pPr>
                <a:defRPr/>
              </a:pPr>
              <a:t>14/11/2015</a:t>
            </a:fld>
            <a:endParaRPr lang="en-US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81000" y="6416675"/>
            <a:ext cx="6019800" cy="3651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11536F4A-99C2-4820-90D1-85D88D88B2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338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3802063 w 5760"/>
              <a:gd name="T3" fmla="*/ 0 h 528"/>
              <a:gd name="T4" fmla="*/ 3802063 w 5760"/>
              <a:gd name="T5" fmla="*/ 838200 h 528"/>
              <a:gd name="T6" fmla="*/ 31684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ight Triangle 5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hevron 7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hevron 8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DAD3CAE-0C2C-4374-8146-7A4BF0A7013A}" type="datetime1">
              <a:rPr lang="en-US"/>
              <a:pPr>
                <a:defRPr/>
              </a:pPr>
              <a:t>14/11/2015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7E33A07-1DAF-48CE-9399-7BCA0DB236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1884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3802063 w 5760"/>
              <a:gd name="T3" fmla="*/ 0 h 528"/>
              <a:gd name="T4" fmla="*/ 3802063 w 5760"/>
              <a:gd name="T5" fmla="*/ 838200 h 528"/>
              <a:gd name="T6" fmla="*/ 31684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1CBE4D2-D827-45FE-AAD4-3AF0E6A28E13}" type="datetime1">
              <a:rPr lang="en-US"/>
              <a:pPr>
                <a:defRPr/>
              </a:pPr>
              <a:t>14/11/2015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D36C407-2C4E-4960-BDAF-BCDE5265C1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532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9907738-A337-4B7A-A14F-4986E9C180CB}" type="datetime1">
              <a:rPr lang="en-US"/>
              <a:pPr>
                <a:defRPr/>
              </a:pPr>
              <a:t>14/11/2015</a:t>
            </a:fld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5235C1F-6526-4A3C-ADC9-CB73E59C34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35164061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3802063 w 5760"/>
              <a:gd name="T3" fmla="*/ 0 h 528"/>
              <a:gd name="T4" fmla="*/ 3802063 w 5760"/>
              <a:gd name="T5" fmla="*/ 838200 h 528"/>
              <a:gd name="T6" fmla="*/ 31684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ight Triangle 4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5AB0190-AE70-4EFF-A442-E372E6038F7D}" type="datetime1">
              <a:rPr lang="en-US"/>
              <a:pPr>
                <a:defRPr/>
              </a:pPr>
              <a:t>14/11/2015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4DC59E8-C7AA-4C9D-903A-4A5AD78941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3322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30F725E-8E16-4C3E-A250-74F283249D3B}" type="datetime1">
              <a:rPr lang="en-US"/>
              <a:pPr>
                <a:defRPr/>
              </a:pPr>
              <a:t>14/11/2015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86CF8AB-E471-4AB8-9445-24057648A7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35869483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3802063 w 5760"/>
              <a:gd name="T3" fmla="*/ 0 h 528"/>
              <a:gd name="T4" fmla="*/ 3802063 w 5760"/>
              <a:gd name="T5" fmla="*/ 838200 h 528"/>
              <a:gd name="T6" fmla="*/ 31684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4011844-5069-4B2D-ADB0-57915E848EEE}" type="datetime1">
              <a:rPr lang="en-US"/>
              <a:pPr>
                <a:defRPr/>
              </a:pPr>
              <a:t>14/11/2015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9161173-7114-4F73-9678-504B757318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34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24CF75-3E12-4936-A734-69F7BCDB644C}" type="datetime1">
              <a:rPr lang="en-US" smtClean="0"/>
              <a:pPr>
                <a:defRPr/>
              </a:pPr>
              <a:t>14/11/2015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E5377DF-28D8-445D-B636-9E8076B2E8D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8C40E-4CBA-4A70-8FD5-645F92EB71ED}" type="datetime1">
              <a:rPr lang="en-US"/>
              <a:pPr>
                <a:defRPr/>
              </a:pPr>
              <a:t>14/11/2015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393E1-46F6-4578-BA9C-3E3FC6102E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1833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48C40E-4CBA-4A70-8FD5-645F92EB71ED}" type="datetime1">
              <a:rPr lang="en-US" smtClean="0"/>
              <a:pPr>
                <a:defRPr/>
              </a:pPr>
              <a:t>14/11/2015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9393E1-46F6-4578-BA9C-3E3FC6102EF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EA21634-B777-43DE-801D-4F8D4C61C140}" type="datetime1">
              <a:rPr lang="en-US" smtClean="0"/>
              <a:pPr>
                <a:defRPr/>
              </a:pPr>
              <a:t>14/11/2015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32A048-A159-4E55-9BB0-AE1DCB7262E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1D7B296-6C29-4010-9E2C-CA2E2768FDF3}" type="datetime1">
              <a:rPr lang="en-US" smtClean="0"/>
              <a:pPr>
                <a:defRPr/>
              </a:pPr>
              <a:t>14/11/2015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EC69AE-B368-421F-900D-F63244FF3AC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A93DCA-A0BB-484F-B8DC-150916876248}" type="datetime1">
              <a:rPr lang="en-US" smtClean="0"/>
              <a:pPr>
                <a:defRPr/>
              </a:pPr>
              <a:t>14/11/2015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C0F46E-28F8-49B7-9F66-C8AA97F5791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F34D3F-D2BD-4057-BFB9-061DD527B72B}" type="datetime1">
              <a:rPr lang="en-US" smtClean="0"/>
              <a:pPr>
                <a:defRPr/>
              </a:pPr>
              <a:t>14/11/2015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895ADF-145B-4E8E-B573-EEF0E7F285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511EA7-122A-4B1E-923F-27C185A8D032}" type="datetime1">
              <a:rPr lang="en-US" smtClean="0"/>
              <a:pPr>
                <a:defRPr/>
              </a:pPr>
              <a:t>14/11/2015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2826B1-E99F-4CF7-B4CE-176E38C498C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41AF22-3906-40F7-9198-A014AF790538}" type="datetime1">
              <a:rPr lang="en-US" smtClean="0"/>
              <a:pPr>
                <a:defRPr/>
              </a:pPr>
              <a:t>14/11/2015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956EB1-A66D-4F70-8CF8-6FD3A0953E6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BED27E-C407-40E9-9C93-0EF48583CB3F}" type="datetime1">
              <a:rPr lang="en-US" smtClean="0"/>
              <a:pPr>
                <a:defRPr/>
              </a:pPr>
              <a:t>14/11/2015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9A0E2D-1B1A-46F0-83EA-9585DE5E7FD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372AF2-79A9-4E1D-8725-B7A195751F5D}" type="datetime1">
              <a:rPr lang="en-US" smtClean="0"/>
              <a:pPr>
                <a:defRPr/>
              </a:pPr>
              <a:t>14/11/2015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9529F8-7E8E-46FA-9987-95595B27F3E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9E9FBB-12F8-4539-9116-E4235993B5B9}" type="datetime1">
              <a:rPr lang="en-US" smtClean="0"/>
              <a:pPr>
                <a:defRPr/>
              </a:pPr>
              <a:t>14/11/2015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53F0F2-1472-43A0-9B66-D6A0A54AF75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21634-B777-43DE-801D-4F8D4C61C140}" type="datetime1">
              <a:rPr lang="en-US"/>
              <a:pPr>
                <a:defRPr/>
              </a:pPr>
              <a:t>14/11/2015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2A048-A159-4E55-9BB0-AE1DCB7262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997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D7B296-6C29-4010-9E2C-CA2E2768FDF3}" type="datetime1">
              <a:rPr lang="en-US"/>
              <a:pPr>
                <a:defRPr/>
              </a:pPr>
              <a:t>14/11/2015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EC69AE-B368-421F-900D-F63244FF3A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364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93DCA-A0BB-484F-B8DC-150916876248}" type="datetime1">
              <a:rPr lang="en-US"/>
              <a:pPr>
                <a:defRPr/>
              </a:pPr>
              <a:t>14/11/2015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0F46E-28F8-49B7-9F66-C8AA97F579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975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34D3F-D2BD-4057-BFB9-061DD527B72B}" type="datetime1">
              <a:rPr lang="en-US"/>
              <a:pPr>
                <a:defRPr/>
              </a:pPr>
              <a:t>14/11/2015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95ADF-145B-4E8E-B573-EEF0E7F285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249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11EA7-122A-4B1E-923F-27C185A8D032}" type="datetime1">
              <a:rPr lang="en-US"/>
              <a:pPr>
                <a:defRPr/>
              </a:pPr>
              <a:t>14/11/2015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826B1-E99F-4CF7-B4CE-176E38C498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424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1AF22-3906-40F7-9198-A014AF790538}" type="datetime1">
              <a:rPr lang="en-US"/>
              <a:pPr>
                <a:defRPr/>
              </a:pPr>
              <a:t>14/11/2015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56EB1-A66D-4F70-8CF8-6FD3A0953E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265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ED27E-C407-40E9-9C93-0EF48583CB3F}" type="datetime1">
              <a:rPr lang="en-US"/>
              <a:pPr>
                <a:defRPr/>
              </a:pPr>
              <a:t>14/11/2015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A0E2D-1B1A-46F0-83EA-9585DE5E7F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443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84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6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fld id="{94B6E41A-F42E-4AE9-BCF2-E38B0A21D508}" type="datetime1">
              <a:rPr lang="en-US"/>
              <a:pPr>
                <a:defRPr/>
              </a:pPr>
              <a:t>14/11/2015</a:t>
            </a:fld>
            <a:endParaRPr lang="en-US"/>
          </a:p>
        </p:txBody>
      </p:sp>
      <p:sp>
        <p:nvSpPr>
          <p:cNvPr id="17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1143000" y="6408738"/>
            <a:ext cx="5588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19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fld id="{AEBA1507-02D2-4F17-A2B8-02D012F16C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9" descr="KSU-Logo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800725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239" r:id="rId1"/>
    <p:sldLayoutId id="2147485240" r:id="rId2"/>
    <p:sldLayoutId id="2147485241" r:id="rId3"/>
    <p:sldLayoutId id="2147485242" r:id="rId4"/>
    <p:sldLayoutId id="2147485243" r:id="rId5"/>
    <p:sldLayoutId id="2147485244" r:id="rId6"/>
    <p:sldLayoutId id="2147485245" r:id="rId7"/>
    <p:sldLayoutId id="2147485246" r:id="rId8"/>
    <p:sldLayoutId id="2147485247" r:id="rId9"/>
    <p:sldLayoutId id="2147485248" r:id="rId10"/>
    <p:sldLayoutId id="2147485249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>
          <a:solidFill>
            <a:schemeClr val="tx1"/>
          </a:solidFill>
          <a:latin typeface="+mn-lt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>
          <a:solidFill>
            <a:schemeClr val="tx1"/>
          </a:solidFill>
          <a:latin typeface="+mn-lt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>
          <a:solidFill>
            <a:schemeClr val="tx1"/>
          </a:solidFill>
          <a:latin typeface="+mn-lt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5pPr>
      <a:lvl6pPr marL="18288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6pPr>
      <a:lvl7pPr marL="2286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7pPr>
      <a:lvl8pPr marL="27432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8pPr>
      <a:lvl9pPr marL="32004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" name="Date Placeholder 4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21CA1877-849A-439E-9C26-5567417F0DB6}" type="datetime1">
              <a:rPr lang="en-US"/>
              <a:pPr>
                <a:defRPr/>
              </a:pPr>
              <a:t>14/11/2015</a:t>
            </a:fld>
            <a:endParaRPr lang="en-US"/>
          </a:p>
        </p:txBody>
      </p:sp>
      <p:sp>
        <p:nvSpPr>
          <p:cNvPr id="2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2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FB2657E6-F5C3-4638-988F-84203599C4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5250" r:id="rId1"/>
    <p:sldLayoutId id="2147485251" r:id="rId2"/>
    <p:sldLayoutId id="2147485252" r:id="rId3"/>
    <p:sldLayoutId id="2147485253" r:id="rId4"/>
    <p:sldLayoutId id="2147485254" r:id="rId5"/>
    <p:sldLayoutId id="2147485255" r:id="rId6"/>
    <p:sldLayoutId id="2147485256" r:id="rId7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94B6E41A-F42E-4AE9-BCF2-E38B0A21D508}" type="datetime1">
              <a:rPr lang="en-US" smtClean="0"/>
              <a:pPr>
                <a:defRPr/>
              </a:pPr>
              <a:t>14/11/2015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AEBA1507-02D2-4F17-A2B8-02D012F16C9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58" r:id="rId1"/>
    <p:sldLayoutId id="2147485259" r:id="rId2"/>
    <p:sldLayoutId id="2147485260" r:id="rId3"/>
    <p:sldLayoutId id="2147485261" r:id="rId4"/>
    <p:sldLayoutId id="2147485262" r:id="rId5"/>
    <p:sldLayoutId id="2147485263" r:id="rId6"/>
    <p:sldLayoutId id="2147485264" r:id="rId7"/>
    <p:sldLayoutId id="2147485265" r:id="rId8"/>
    <p:sldLayoutId id="2147485266" r:id="rId9"/>
    <p:sldLayoutId id="2147485267" r:id="rId10"/>
    <p:sldLayoutId id="2147485268" r:id="rId11"/>
  </p:sldLayoutIdLst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iYpDwhpILkQ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7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4346" name="Rectangle 10"/>
          <p:cNvSpPr>
            <a:spLocks noGrp="1"/>
          </p:cNvSpPr>
          <p:nvPr>
            <p:ph type="ctrTitle"/>
          </p:nvPr>
        </p:nvSpPr>
        <p:spPr bwMode="auto">
          <a:xfrm>
            <a:off x="609600" y="533400"/>
            <a:ext cx="7848600" cy="38862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King Saud University 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College of Engineering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IE – 341: “Human Factors”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Fall – 2015 (1</a:t>
            </a:r>
            <a:r>
              <a:rPr lang="en-US" sz="3700" b="0" baseline="30000" dirty="0" smtClean="0">
                <a:solidFill>
                  <a:schemeClr val="tx1"/>
                </a:solidFill>
              </a:rPr>
              <a:t>st</a:t>
            </a:r>
            <a:r>
              <a:rPr lang="en-US" sz="3700" b="0" dirty="0" smtClean="0">
                <a:solidFill>
                  <a:schemeClr val="tx1"/>
                </a:solidFill>
              </a:rPr>
              <a:t> Sem. 1436-7H)</a:t>
            </a:r>
          </a:p>
        </p:txBody>
      </p:sp>
      <p:sp>
        <p:nvSpPr>
          <p:cNvPr id="10244" name="Rectangle 12"/>
          <p:cNvSpPr>
            <a:spLocks noGrp="1"/>
          </p:cNvSpPr>
          <p:nvPr>
            <p:ph type="subTitle" idx="1"/>
          </p:nvPr>
        </p:nvSpPr>
        <p:spPr>
          <a:xfrm>
            <a:off x="533400" y="4648200"/>
            <a:ext cx="8077200" cy="2057400"/>
          </a:xfrm>
        </p:spPr>
        <p:txBody>
          <a:bodyPr/>
          <a:lstStyle/>
          <a:p>
            <a:pPr marL="109538"/>
            <a:r>
              <a:rPr lang="en-US" altLang="en-US" b="1" dirty="0"/>
              <a:t>Human Capabilities</a:t>
            </a:r>
          </a:p>
          <a:p>
            <a:pPr marL="109538"/>
            <a:r>
              <a:rPr lang="en-US" altLang="en-US" b="1" dirty="0" smtClean="0"/>
              <a:t>Part - B. Speech Communications</a:t>
            </a:r>
          </a:p>
          <a:p>
            <a:pPr marL="109538"/>
            <a:r>
              <a:rPr lang="en-US" altLang="en-US" b="1" dirty="0" smtClean="0"/>
              <a:t>(Chapter 7)</a:t>
            </a:r>
          </a:p>
          <a:p>
            <a:pPr marL="109538"/>
            <a:r>
              <a:rPr lang="en-US" altLang="en-US" sz="1900" b="1" dirty="0" smtClean="0"/>
              <a:t>Prepared by: Ahmed M. El-Sherbeeny, PhD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36E9056-6256-40FC-8D82-4185B3B58A4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Criteria for Evaluating Speech</a:t>
            </a:r>
          </a:p>
        </p:txBody>
      </p:sp>
      <p:sp>
        <p:nvSpPr>
          <p:cNvPr id="1946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r>
              <a:rPr lang="en-US" altLang="en-US" smtClean="0"/>
              <a:t>Speech Intelligibility</a:t>
            </a:r>
          </a:p>
          <a:p>
            <a:pPr lvl="1"/>
            <a:r>
              <a:rPr lang="en-US" altLang="en-US" smtClean="0"/>
              <a:t>Def</a:t>
            </a:r>
            <a:r>
              <a:rPr lang="en-US" altLang="en-US" baseline="30000" smtClean="0"/>
              <a:t>n</a:t>
            </a:r>
            <a:r>
              <a:rPr lang="en-US" altLang="en-US" smtClean="0"/>
              <a:t>: “degree/percentage to which a speech message </a:t>
            </a:r>
            <a:br>
              <a:rPr lang="en-US" altLang="en-US" smtClean="0"/>
            </a:br>
            <a:r>
              <a:rPr lang="en-US" altLang="en-US" smtClean="0"/>
              <a:t>(e.g. group of words) is </a:t>
            </a:r>
            <a:r>
              <a:rPr lang="en-US" altLang="en-US" i="1" smtClean="0"/>
              <a:t>correctly</a:t>
            </a:r>
            <a:r>
              <a:rPr lang="en-US" altLang="en-US" smtClean="0"/>
              <a:t> recognized”</a:t>
            </a:r>
          </a:p>
          <a:p>
            <a:pPr lvl="1"/>
            <a:r>
              <a:rPr lang="en-US" altLang="en-US" smtClean="0"/>
              <a:t>This’s major criterion for evaluating speech</a:t>
            </a:r>
          </a:p>
          <a:p>
            <a:pPr lvl="1"/>
            <a:r>
              <a:rPr lang="en-US" altLang="en-US" smtClean="0"/>
              <a:t>Assessment of speech intelligibility:</a:t>
            </a:r>
          </a:p>
          <a:p>
            <a:pPr lvl="2"/>
            <a:r>
              <a:rPr lang="en-US" altLang="en-US" smtClean="0"/>
              <a:t>Either repeating back read material</a:t>
            </a:r>
          </a:p>
          <a:p>
            <a:pPr lvl="2"/>
            <a:r>
              <a:rPr lang="en-US" altLang="en-US" smtClean="0"/>
              <a:t>Or answering questions regarding material</a:t>
            </a:r>
          </a:p>
          <a:p>
            <a:pPr lvl="1"/>
            <a:r>
              <a:rPr lang="en-US" altLang="en-US" smtClean="0"/>
              <a:t>Speech Intelligibility tests:</a:t>
            </a:r>
          </a:p>
          <a:p>
            <a:pPr lvl="2"/>
            <a:r>
              <a:rPr lang="en-US" altLang="en-US" smtClean="0"/>
              <a:t>Nonsense syllables (e.g. un, us, mus, sub, sud, …)</a:t>
            </a:r>
          </a:p>
          <a:p>
            <a:pPr lvl="3"/>
            <a:r>
              <a:rPr lang="en-US" altLang="en-US" smtClean="0"/>
              <a:t>these have least intelligibility</a:t>
            </a:r>
          </a:p>
          <a:p>
            <a:pPr lvl="2"/>
            <a:r>
              <a:rPr lang="en-US" altLang="en-US" smtClean="0"/>
              <a:t>Phonetically balanced (PB) word lists</a:t>
            </a:r>
          </a:p>
          <a:p>
            <a:pPr lvl="3"/>
            <a:r>
              <a:rPr lang="en-US" altLang="en-US" smtClean="0"/>
              <a:t>Nonsense syllables &lt; words Intelligibility &lt; sentences</a:t>
            </a:r>
          </a:p>
          <a:p>
            <a:pPr lvl="2"/>
            <a:r>
              <a:rPr lang="en-US" altLang="en-US" smtClean="0"/>
              <a:t>Complete sentences</a:t>
            </a:r>
          </a:p>
          <a:p>
            <a:pPr lvl="3"/>
            <a:r>
              <a:rPr lang="en-US" altLang="en-US" smtClean="0"/>
              <a:t>These have highest intelligibility, even when some words are not recognized (i.e. depends on context)</a:t>
            </a:r>
          </a:p>
          <a:p>
            <a:pPr lvl="3"/>
            <a:r>
              <a:rPr lang="en-US" altLang="en-US" smtClean="0"/>
              <a:t>e.g. “Did you go to the store” may sound as “Dijoo …”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B69210-1BFB-4038-86B3-568AFCCADD6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Criteria for Evaluating Speech</a:t>
            </a:r>
          </a:p>
        </p:txBody>
      </p:sp>
      <p:sp>
        <p:nvSpPr>
          <p:cNvPr id="2048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smtClean="0"/>
              <a:t>Speech Quality</a:t>
            </a:r>
          </a:p>
          <a:p>
            <a:pPr lvl="1"/>
            <a:r>
              <a:rPr lang="en-US" altLang="en-US" smtClean="0"/>
              <a:t>Another criterion for evaluating speech</a:t>
            </a:r>
          </a:p>
          <a:p>
            <a:pPr lvl="1"/>
            <a:r>
              <a:rPr lang="en-US" altLang="en-US" smtClean="0"/>
              <a:t>May be important in identifying a specific speaker</a:t>
            </a:r>
            <a:br>
              <a:rPr lang="en-US" altLang="en-US" smtClean="0"/>
            </a:br>
            <a:r>
              <a:rPr lang="en-US" altLang="en-US" smtClean="0"/>
              <a:t>e.g. on phone (i.e. absolute identification)</a:t>
            </a:r>
          </a:p>
          <a:p>
            <a:pPr lvl="1"/>
            <a:r>
              <a:rPr lang="en-US" altLang="en-US" smtClean="0"/>
              <a:t>Also important to choose bet. different products</a:t>
            </a:r>
            <a:br>
              <a:rPr lang="en-US" altLang="en-US" smtClean="0"/>
            </a:br>
            <a:r>
              <a:rPr lang="en-US" altLang="en-US" smtClean="0"/>
              <a:t>e.g. speaker phone on home phones, mobile phones</a:t>
            </a:r>
          </a:p>
          <a:p>
            <a:pPr lvl="1"/>
            <a:r>
              <a:rPr lang="en-US" altLang="en-US" smtClean="0"/>
              <a:t>Assessment of speech quality</a:t>
            </a:r>
          </a:p>
          <a:p>
            <a:pPr lvl="2"/>
            <a:r>
              <a:rPr lang="en-US" altLang="en-US" smtClean="0"/>
              <a:t>Usually done using rating system</a:t>
            </a:r>
          </a:p>
          <a:p>
            <a:pPr lvl="2"/>
            <a:r>
              <a:rPr lang="en-US" altLang="en-US" smtClean="0"/>
              <a:t>e.g. people listen to speech and asked to rate quality:</a:t>
            </a:r>
            <a:br>
              <a:rPr lang="en-US" altLang="en-US" smtClean="0"/>
            </a:br>
            <a:r>
              <a:rPr lang="en-US" altLang="en-US" smtClean="0"/>
              <a:t>excellent, fair, poor, unacceptable, etc.</a:t>
            </a:r>
          </a:p>
          <a:p>
            <a:pPr lvl="2"/>
            <a:r>
              <a:rPr lang="en-US" altLang="en-US" smtClean="0"/>
              <a:t>May also be done by comparing to some standard speech quality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D01462-4144-410D-87DA-5F72194F98A5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0" y="304800"/>
            <a:ext cx="91440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000" dirty="0" smtClean="0">
                <a:solidFill>
                  <a:schemeClr val="tx1"/>
                </a:solidFill>
              </a:rPr>
              <a:t>Components of Speech Communication Systems</a:t>
            </a:r>
          </a:p>
        </p:txBody>
      </p:sp>
      <p:sp>
        <p:nvSpPr>
          <p:cNvPr id="1229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defRPr/>
            </a:pPr>
            <a:r>
              <a:rPr lang="en-US" sz="2800" dirty="0" smtClean="0"/>
              <a:t>Components</a:t>
            </a:r>
          </a:p>
          <a:p>
            <a:pPr marL="849313" lvl="1" indent="-457200">
              <a:buFont typeface="+mj-lt"/>
              <a:buAutoNum type="arabicPeriod"/>
              <a:defRPr/>
            </a:pPr>
            <a:r>
              <a:rPr lang="en-US" dirty="0" smtClean="0"/>
              <a:t>Speaker</a:t>
            </a:r>
          </a:p>
          <a:p>
            <a:pPr marL="849313" lvl="1" indent="-457200">
              <a:buFont typeface="+mj-lt"/>
              <a:buAutoNum type="arabicPeriod"/>
              <a:defRPr/>
            </a:pPr>
            <a:r>
              <a:rPr lang="en-US" dirty="0" smtClean="0"/>
              <a:t>Message</a:t>
            </a:r>
          </a:p>
          <a:p>
            <a:pPr marL="849313" lvl="1" indent="-457200">
              <a:buFont typeface="+mj-lt"/>
              <a:buAutoNum type="arabicPeriod"/>
              <a:defRPr/>
            </a:pPr>
            <a:r>
              <a:rPr lang="en-US" dirty="0" smtClean="0"/>
              <a:t>Transmission System</a:t>
            </a:r>
          </a:p>
          <a:p>
            <a:pPr marL="849313" lvl="1" indent="-457200">
              <a:buFont typeface="+mj-lt"/>
              <a:buAutoNum type="arabicPeriod"/>
              <a:defRPr/>
            </a:pPr>
            <a:r>
              <a:rPr lang="en-US" dirty="0" smtClean="0"/>
              <a:t>Noise Environment</a:t>
            </a:r>
          </a:p>
          <a:p>
            <a:pPr marL="849313" lvl="1" indent="-457200">
              <a:buFont typeface="+mj-lt"/>
              <a:buAutoNum type="arabicPeriod"/>
              <a:defRPr/>
            </a:pPr>
            <a:r>
              <a:rPr lang="en-US" dirty="0" smtClean="0"/>
              <a:t>Hearer</a:t>
            </a:r>
          </a:p>
          <a:p>
            <a:pPr>
              <a:defRPr/>
            </a:pPr>
            <a:r>
              <a:rPr lang="en-US" dirty="0" smtClean="0"/>
              <a:t>Discussed here in terms of</a:t>
            </a:r>
          </a:p>
          <a:p>
            <a:pPr lvl="1">
              <a:defRPr/>
            </a:pPr>
            <a:r>
              <a:rPr lang="en-US" dirty="0" smtClean="0"/>
              <a:t>Effects on intelligibility of speech communications</a:t>
            </a:r>
          </a:p>
          <a:p>
            <a:pPr lvl="1">
              <a:defRPr/>
            </a:pPr>
            <a:r>
              <a:rPr lang="en-US" dirty="0" smtClean="0"/>
              <a:t>Methods to improve intelligibility of system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990B4F-6D77-4269-A439-89435B7D93FA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7630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000" dirty="0" smtClean="0">
                <a:solidFill>
                  <a:schemeClr val="tx1"/>
                </a:solidFill>
              </a:rPr>
              <a:t>Cont. Speech Communication Systems</a:t>
            </a:r>
          </a:p>
        </p:txBody>
      </p:sp>
      <p:sp>
        <p:nvSpPr>
          <p:cNvPr id="2253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622300" indent="-514350">
              <a:buSzPct val="100000"/>
              <a:buFont typeface="Lucida Sans Unicode" pitchFamily="34" charset="0"/>
              <a:buAutoNum type="arabicPeriod"/>
            </a:pPr>
            <a:r>
              <a:rPr lang="en-US" altLang="en-US" smtClean="0"/>
              <a:t>Speaker</a:t>
            </a:r>
          </a:p>
          <a:p>
            <a:pPr lvl="1"/>
            <a:r>
              <a:rPr lang="en-US" altLang="en-US" smtClean="0"/>
              <a:t>Intelligibility of speaker usu. called “</a:t>
            </a:r>
            <a:r>
              <a:rPr lang="en-US" altLang="en-US" b="1" smtClean="0"/>
              <a:t>enunciation</a:t>
            </a:r>
            <a:r>
              <a:rPr lang="en-US" altLang="en-US" smtClean="0"/>
              <a:t>”</a:t>
            </a:r>
          </a:p>
          <a:p>
            <a:pPr lvl="1"/>
            <a:r>
              <a:rPr lang="en-US" altLang="en-US" smtClean="0"/>
              <a:t>Research found higher intelligibility is caused by:</a:t>
            </a:r>
          </a:p>
          <a:p>
            <a:pPr lvl="2"/>
            <a:r>
              <a:rPr lang="en-US" altLang="en-US" b="1" smtClean="0"/>
              <a:t>Longer syllable</a:t>
            </a:r>
            <a:r>
              <a:rPr lang="en-US" altLang="en-US" smtClean="0"/>
              <a:t> duration</a:t>
            </a:r>
          </a:p>
          <a:p>
            <a:pPr lvl="2"/>
            <a:r>
              <a:rPr lang="en-US" altLang="en-US" smtClean="0"/>
              <a:t>Speaking with </a:t>
            </a:r>
            <a:r>
              <a:rPr lang="en-US" altLang="en-US" b="1" smtClean="0"/>
              <a:t>high intensity</a:t>
            </a:r>
          </a:p>
          <a:p>
            <a:pPr lvl="2"/>
            <a:r>
              <a:rPr lang="en-US" altLang="en-US" smtClean="0"/>
              <a:t>Making </a:t>
            </a:r>
            <a:r>
              <a:rPr lang="en-US" altLang="en-US" b="1" smtClean="0"/>
              <a:t>use of speech time </a:t>
            </a:r>
            <a:r>
              <a:rPr lang="en-US" altLang="en-US" smtClean="0"/>
              <a:t>with spoken words and little pauses</a:t>
            </a:r>
          </a:p>
          <a:p>
            <a:pPr lvl="2"/>
            <a:r>
              <a:rPr lang="en-US" altLang="en-US" smtClean="0"/>
              <a:t>Variation of </a:t>
            </a:r>
            <a:r>
              <a:rPr lang="en-US" altLang="en-US" b="1" smtClean="0"/>
              <a:t>speech frequencies</a:t>
            </a:r>
          </a:p>
          <a:p>
            <a:pPr lvl="1"/>
            <a:r>
              <a:rPr lang="en-US" altLang="en-US" smtClean="0"/>
              <a:t>Differences bet. Intelligibilities generate from:</a:t>
            </a:r>
          </a:p>
          <a:p>
            <a:pPr lvl="2"/>
            <a:r>
              <a:rPr lang="en-US" altLang="en-US" smtClean="0"/>
              <a:t>Structure of articulators (sound-producing organs)</a:t>
            </a:r>
          </a:p>
          <a:p>
            <a:pPr lvl="2"/>
            <a:r>
              <a:rPr lang="en-US" altLang="en-US" smtClean="0"/>
              <a:t>Speech habits that people acquire</a:t>
            </a:r>
          </a:p>
          <a:p>
            <a:pPr lvl="2"/>
            <a:r>
              <a:rPr lang="en-US" altLang="en-US" smtClean="0"/>
              <a:t>Speech training may improve speech intelligibility (but not very much)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4A39D4-FB32-4EEB-B589-E1965BEE9E6F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7630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000" dirty="0" smtClean="0">
                <a:solidFill>
                  <a:schemeClr val="tx1"/>
                </a:solidFill>
              </a:rPr>
              <a:t>Cont. Speech Communication Systems</a:t>
            </a:r>
          </a:p>
        </p:txBody>
      </p:sp>
      <p:sp>
        <p:nvSpPr>
          <p:cNvPr id="23556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622300" indent="-514350">
              <a:buSzPct val="100000"/>
              <a:buFont typeface="Lucida Sans Unicode" pitchFamily="34" charset="0"/>
              <a:buAutoNum type="arabicPeriod" startAt="2"/>
            </a:pPr>
            <a:r>
              <a:rPr lang="en-US" altLang="en-US" smtClean="0"/>
              <a:t>Message</a:t>
            </a:r>
          </a:p>
          <a:p>
            <a:pPr marL="622300" indent="-514350">
              <a:buSzPct val="100000"/>
              <a:buFont typeface="Wingdings 3" pitchFamily="18" charset="2"/>
              <a:buNone/>
            </a:pPr>
            <a:r>
              <a:rPr lang="en-US" altLang="en-US" smtClean="0"/>
              <a:t>Affected by: phonemes used, words, context</a:t>
            </a:r>
          </a:p>
          <a:p>
            <a:pPr lvl="1"/>
            <a:r>
              <a:rPr lang="en-US" altLang="en-US" smtClean="0"/>
              <a:t>Phoneme Confusions</a:t>
            </a:r>
          </a:p>
          <a:p>
            <a:pPr lvl="2"/>
            <a:r>
              <a:rPr lang="en-US" altLang="en-US" smtClean="0"/>
              <a:t>Some speech sounds more easily confused than others</a:t>
            </a:r>
          </a:p>
          <a:p>
            <a:pPr lvl="2"/>
            <a:r>
              <a:rPr lang="en-US" altLang="en-US" smtClean="0"/>
              <a:t>e.g. letters in each group (consonants) can be confused with each other: </a:t>
            </a:r>
            <a:r>
              <a:rPr lang="en-US" altLang="en-US" b="1" smtClean="0"/>
              <a:t>DVPBGCET</a:t>
            </a:r>
            <a:r>
              <a:rPr lang="en-US" altLang="en-US" smtClean="0"/>
              <a:t>, </a:t>
            </a:r>
            <a:r>
              <a:rPr lang="en-US" altLang="en-US" b="1" smtClean="0"/>
              <a:t>FXSH</a:t>
            </a:r>
            <a:r>
              <a:rPr lang="en-US" altLang="en-US" smtClean="0"/>
              <a:t>, </a:t>
            </a:r>
            <a:r>
              <a:rPr lang="en-US" altLang="en-US" b="1" smtClean="0"/>
              <a:t>KJA</a:t>
            </a:r>
            <a:r>
              <a:rPr lang="en-US" altLang="en-US" smtClean="0"/>
              <a:t>, </a:t>
            </a:r>
            <a:r>
              <a:rPr lang="en-US" altLang="en-US" b="1" smtClean="0"/>
              <a:t>MN</a:t>
            </a:r>
            <a:endParaRPr lang="en-US" altLang="en-US" smtClean="0"/>
          </a:p>
          <a:p>
            <a:pPr lvl="2"/>
            <a:r>
              <a:rPr lang="en-US" altLang="en-US" smtClean="0"/>
              <a:t>Avoid using single letters in presence of noise</a:t>
            </a:r>
          </a:p>
          <a:p>
            <a:pPr lvl="1"/>
            <a:r>
              <a:rPr lang="en-US" altLang="en-US" smtClean="0"/>
              <a:t>Word Characteristics: for higher intelligibility use:</a:t>
            </a:r>
          </a:p>
          <a:p>
            <a:pPr lvl="2"/>
            <a:r>
              <a:rPr lang="en-US" altLang="en-US" smtClean="0"/>
              <a:t>More </a:t>
            </a:r>
            <a:r>
              <a:rPr lang="en-US" altLang="en-US" b="1" smtClean="0"/>
              <a:t>familiar words</a:t>
            </a:r>
          </a:p>
          <a:p>
            <a:pPr lvl="2"/>
            <a:r>
              <a:rPr lang="en-US" altLang="en-US" b="1" smtClean="0"/>
              <a:t>Longer words</a:t>
            </a:r>
            <a:r>
              <a:rPr lang="en-US" altLang="en-US" smtClean="0"/>
              <a:t>: for longer words even if part of word is dropped, rest can still be figured out</a:t>
            </a:r>
          </a:p>
          <a:p>
            <a:pPr lvl="2"/>
            <a:r>
              <a:rPr lang="en-US" altLang="en-US" smtClean="0"/>
              <a:t>e.g. “word-spelling” alphabet: alpha, bravo, charlie, delta, … instead of A, B, C, 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A73140-8BF6-48C1-8B29-00D7B253D62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7630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000" dirty="0" smtClean="0">
                <a:solidFill>
                  <a:schemeClr val="tx1"/>
                </a:solidFill>
              </a:rPr>
              <a:t>Cont. Speech Communication Systems</a:t>
            </a:r>
          </a:p>
        </p:txBody>
      </p:sp>
      <p:sp>
        <p:nvSpPr>
          <p:cNvPr id="2458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622300" indent="-514350">
              <a:buSzPct val="100000"/>
              <a:buFont typeface="Lucida Sans Unicode" pitchFamily="34" charset="0"/>
              <a:buAutoNum type="arabicPeriod" startAt="2"/>
            </a:pPr>
            <a:r>
              <a:rPr lang="en-US" altLang="en-US" smtClean="0"/>
              <a:t>Cont. Message</a:t>
            </a:r>
          </a:p>
          <a:p>
            <a:pPr lvl="1"/>
            <a:r>
              <a:rPr lang="en-US" altLang="en-US" smtClean="0"/>
              <a:t>Context features: for higher intelligibility use:</a:t>
            </a:r>
          </a:p>
          <a:p>
            <a:pPr lvl="2"/>
            <a:r>
              <a:rPr lang="en-US" altLang="en-US" b="1" smtClean="0"/>
              <a:t>Sentences</a:t>
            </a:r>
            <a:r>
              <a:rPr lang="en-US" altLang="en-US" smtClean="0"/>
              <a:t> (rather than words)</a:t>
            </a:r>
          </a:p>
          <a:p>
            <a:pPr lvl="2"/>
            <a:r>
              <a:rPr lang="en-US" altLang="en-US" b="1" smtClean="0"/>
              <a:t>Meaningful sentences</a:t>
            </a:r>
            <a:r>
              <a:rPr lang="en-US" altLang="en-US" smtClean="0"/>
              <a:t> (rather than non-sense phrases)</a:t>
            </a:r>
          </a:p>
          <a:p>
            <a:pPr lvl="3"/>
            <a:r>
              <a:rPr lang="en-US" altLang="en-US" smtClean="0"/>
              <a:t>e.g. “This book is great” rather than “is great book this”</a:t>
            </a:r>
          </a:p>
          <a:p>
            <a:pPr lvl="2"/>
            <a:r>
              <a:rPr lang="en-US" altLang="en-US" b="1" smtClean="0"/>
              <a:t>Less vocabulary</a:t>
            </a:r>
            <a:r>
              <a:rPr lang="en-US" altLang="en-US" smtClean="0"/>
              <a:t> (words) in the presence of noise</a:t>
            </a:r>
          </a:p>
          <a:p>
            <a:pPr lvl="3"/>
            <a:r>
              <a:rPr lang="en-US" altLang="en-US" smtClean="0"/>
              <a:t>More words with noise ⇒ less intelligibility (see below)</a:t>
            </a:r>
          </a:p>
          <a:p>
            <a:pPr lvl="3"/>
            <a:r>
              <a:rPr lang="en-US" altLang="en-US" smtClean="0"/>
              <a:t>Note, -ve SNR</a:t>
            </a:r>
            <a:br>
              <a:rPr lang="en-US" altLang="en-US" smtClean="0"/>
            </a:br>
            <a:r>
              <a:rPr lang="en-US" altLang="en-US" smtClean="0"/>
              <a:t>means noise is</a:t>
            </a:r>
            <a:br>
              <a:rPr lang="en-US" altLang="en-US" smtClean="0"/>
            </a:br>
            <a:r>
              <a:rPr lang="en-US" altLang="en-US" smtClean="0"/>
              <a:t>more  intense</a:t>
            </a:r>
            <a:br>
              <a:rPr lang="en-US" altLang="en-US" smtClean="0"/>
            </a:br>
            <a:r>
              <a:rPr lang="en-US" altLang="en-US" smtClean="0"/>
              <a:t>than signal</a:t>
            </a:r>
          </a:p>
          <a:p>
            <a:pPr lvl="3"/>
            <a:r>
              <a:rPr lang="en-US" altLang="en-US" smtClean="0"/>
              <a:t>Also note,</a:t>
            </a:r>
            <a:br>
              <a:rPr lang="en-US" altLang="en-US" smtClean="0"/>
            </a:br>
            <a:r>
              <a:rPr lang="en-US" altLang="en-US" smtClean="0"/>
              <a:t>monosyllable: </a:t>
            </a:r>
            <a:br>
              <a:rPr lang="en-US" altLang="en-US" smtClean="0"/>
            </a:br>
            <a:r>
              <a:rPr lang="en-US" altLang="en-US" smtClean="0"/>
              <a:t>words with only</a:t>
            </a:r>
            <a:br>
              <a:rPr lang="en-US" altLang="en-US" smtClean="0"/>
            </a:br>
            <a:r>
              <a:rPr lang="en-US" altLang="en-US" smtClean="0"/>
              <a:t>one syllable</a:t>
            </a:r>
            <a:br>
              <a:rPr lang="en-US" altLang="en-US" smtClean="0"/>
            </a:br>
            <a:r>
              <a:rPr lang="en-US" altLang="en-US" smtClean="0"/>
              <a:t>(e.g. hit, ant,</a:t>
            </a:r>
            <a:br>
              <a:rPr lang="en-US" altLang="en-US" smtClean="0"/>
            </a:br>
            <a:r>
              <a:rPr lang="en-US" altLang="en-US" smtClean="0"/>
              <a:t>cube, fish)</a:t>
            </a:r>
            <a:br>
              <a:rPr lang="en-US" altLang="en-US" smtClean="0"/>
            </a:br>
            <a:endParaRPr lang="en-US" altLang="en-US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AB2247-285E-4D05-80EB-6E52A28589E9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245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125" y="3495675"/>
            <a:ext cx="5476875" cy="336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7630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000" dirty="0" smtClean="0">
                <a:solidFill>
                  <a:schemeClr val="tx1"/>
                </a:solidFill>
              </a:rPr>
              <a:t>Cont. Speech Communication Systems</a:t>
            </a:r>
          </a:p>
        </p:txBody>
      </p:sp>
      <p:sp>
        <p:nvSpPr>
          <p:cNvPr id="2253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622300" indent="-514350">
              <a:buSzPct val="100000"/>
              <a:buFont typeface="+mj-lt"/>
              <a:buAutoNum type="arabicPeriod" startAt="3"/>
              <a:defRPr/>
            </a:pPr>
            <a:r>
              <a:rPr lang="en-US" dirty="0" smtClean="0"/>
              <a:t>Transmission System</a:t>
            </a:r>
          </a:p>
          <a:p>
            <a:pPr>
              <a:defRPr/>
            </a:pPr>
            <a:r>
              <a:rPr lang="en-US" dirty="0" smtClean="0"/>
              <a:t>Transmission Systems</a:t>
            </a:r>
          </a:p>
          <a:p>
            <a:pPr lvl="1">
              <a:defRPr/>
            </a:pPr>
            <a:r>
              <a:rPr lang="en-US" dirty="0" smtClean="0"/>
              <a:t>Natural: air</a:t>
            </a:r>
          </a:p>
          <a:p>
            <a:pPr lvl="1">
              <a:defRPr/>
            </a:pPr>
            <a:r>
              <a:rPr lang="en-US" dirty="0" smtClean="0"/>
              <a:t>Artificial: telephone, radio, etc.</a:t>
            </a:r>
          </a:p>
          <a:p>
            <a:pPr>
              <a:defRPr/>
            </a:pPr>
            <a:r>
              <a:rPr lang="en-US" dirty="0" smtClean="0"/>
              <a:t>Artificial systems cause distortions, e.g.</a:t>
            </a:r>
          </a:p>
          <a:p>
            <a:pPr lvl="1">
              <a:defRPr/>
            </a:pPr>
            <a:r>
              <a:rPr lang="en-US" dirty="0" smtClean="0"/>
              <a:t>Frequency distortion</a:t>
            </a:r>
          </a:p>
          <a:p>
            <a:pPr lvl="1">
              <a:defRPr/>
            </a:pPr>
            <a:r>
              <a:rPr lang="en-US" dirty="0" smtClean="0"/>
              <a:t>Amplitude distortion</a:t>
            </a:r>
          </a:p>
          <a:p>
            <a:pPr lvl="1">
              <a:defRPr/>
            </a:pPr>
            <a:r>
              <a:rPr lang="en-US" dirty="0" smtClean="0"/>
              <a:t>Filtering</a:t>
            </a:r>
          </a:p>
          <a:p>
            <a:pPr lvl="2">
              <a:defRPr/>
            </a:pPr>
            <a:r>
              <a:rPr lang="en-US" dirty="0" smtClean="0"/>
              <a:t>Low-pass filter:</a:t>
            </a:r>
            <a:br>
              <a:rPr lang="en-US" dirty="0" smtClean="0"/>
            </a:br>
            <a:r>
              <a:rPr lang="en-US" dirty="0" smtClean="0"/>
              <a:t>eliminates freq.</a:t>
            </a:r>
            <a:br>
              <a:rPr lang="en-US" dirty="0" smtClean="0"/>
            </a:br>
            <a:r>
              <a:rPr lang="en-US" dirty="0" smtClean="0"/>
              <a:t>above some level</a:t>
            </a:r>
          </a:p>
          <a:p>
            <a:pPr lvl="2">
              <a:defRPr/>
            </a:pPr>
            <a:r>
              <a:rPr lang="en-US" dirty="0" smtClean="0"/>
              <a:t>High-pass filter:</a:t>
            </a:r>
            <a:br>
              <a:rPr lang="en-US" dirty="0" smtClean="0"/>
            </a:br>
            <a:r>
              <a:rPr lang="en-US" dirty="0" smtClean="0"/>
              <a:t>eliminates freq. </a:t>
            </a:r>
            <a:br>
              <a:rPr lang="en-US" dirty="0" smtClean="0"/>
            </a:br>
            <a:r>
              <a:rPr lang="en-US" dirty="0" smtClean="0"/>
              <a:t>Below level</a:t>
            </a:r>
          </a:p>
          <a:p>
            <a:pPr lvl="2">
              <a:defRPr/>
            </a:pPr>
            <a:r>
              <a:rPr lang="en-US" dirty="0" smtClean="0"/>
              <a:t>Filtering: freq. &gt; 4000 Hz, &lt; 600 Hz: little effect on intelligibility; but how about &gt; 1000 Hz, &lt; 3000 Hz?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59B41F-9BBB-45E8-B73B-F567A8482B61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256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0363" y="2971800"/>
            <a:ext cx="4973637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7630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000" dirty="0" smtClean="0">
                <a:solidFill>
                  <a:schemeClr val="tx1"/>
                </a:solidFill>
              </a:rPr>
              <a:t>Cont. Speech Communication Systems</a:t>
            </a:r>
          </a:p>
        </p:txBody>
      </p:sp>
      <p:sp>
        <p:nvSpPr>
          <p:cNvPr id="2662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382000" cy="5943600"/>
          </a:xfrm>
        </p:spPr>
        <p:txBody>
          <a:bodyPr/>
          <a:lstStyle/>
          <a:p>
            <a:pPr marL="622300" indent="-514350">
              <a:buSzPct val="100000"/>
              <a:buFont typeface="Lucida Sans Unicode" pitchFamily="34" charset="0"/>
              <a:buAutoNum type="arabicPeriod" startAt="4"/>
            </a:pPr>
            <a:r>
              <a:rPr lang="en-US" altLang="en-US" smtClean="0"/>
              <a:t>Noise Environment</a:t>
            </a:r>
          </a:p>
          <a:p>
            <a:pPr lvl="1"/>
            <a:r>
              <a:rPr lang="en-US" altLang="en-US" smtClean="0"/>
              <a:t>causes biggest harm to speech intelligibility</a:t>
            </a:r>
          </a:p>
          <a:p>
            <a:pPr lvl="1"/>
            <a:r>
              <a:rPr lang="en-US" altLang="en-US" b="1" smtClean="0"/>
              <a:t>SNR</a:t>
            </a:r>
            <a:r>
              <a:rPr lang="en-US" altLang="en-US" smtClean="0"/>
              <a:t> (signal to noise ratio):</a:t>
            </a:r>
          </a:p>
          <a:p>
            <a:pPr lvl="2"/>
            <a:r>
              <a:rPr lang="en-US" altLang="en-US" smtClean="0"/>
              <a:t>Simplest way to evaluate impact of noise on intelligibility</a:t>
            </a:r>
          </a:p>
          <a:p>
            <a:pPr lvl="2"/>
            <a:r>
              <a:rPr lang="en-US" altLang="en-US" smtClean="0"/>
              <a:t>Study: for noise level of 35-100 dB </a:t>
            </a:r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US" altLang="en-US" smtClean="0"/>
              <a:t>SNR = 12 dB for threshold of intelligibility (what to do for loud noise?)</a:t>
            </a:r>
          </a:p>
          <a:p>
            <a:pPr lvl="2"/>
            <a:r>
              <a:rPr lang="en-US" altLang="en-US" smtClean="0"/>
              <a:t>However, SNR does not take frequency into consideration (only intensity)</a:t>
            </a:r>
          </a:p>
          <a:p>
            <a:pPr lvl="1"/>
            <a:r>
              <a:rPr lang="en-US" altLang="en-US" smtClean="0"/>
              <a:t>Other measures (taking freq. into consideration):</a:t>
            </a:r>
          </a:p>
          <a:p>
            <a:pPr lvl="2"/>
            <a:r>
              <a:rPr lang="en-US" altLang="en-US" smtClean="0"/>
              <a:t>Articulation index (AI): a measure (0-1) of speech intelligibility while knowing the noise environment</a:t>
            </a:r>
          </a:p>
          <a:p>
            <a:pPr lvl="2"/>
            <a:r>
              <a:rPr lang="en-US" altLang="en-US" smtClean="0"/>
              <a:t>Preferred-octave speech interference level (PSIL): rough measure of effect of noise on speech reception</a:t>
            </a:r>
          </a:p>
          <a:p>
            <a:pPr lvl="2"/>
            <a:r>
              <a:rPr lang="en-US" altLang="en-US" smtClean="0"/>
              <a:t>Preferred noise criteria (PNC) curves: suggest acceptable noise level for different work environments (e.g. offices)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25A514-C8BD-41B0-BE5B-C72E2FB5E583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7630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000" dirty="0" smtClean="0">
                <a:solidFill>
                  <a:schemeClr val="tx1"/>
                </a:solidFill>
              </a:rPr>
              <a:t>Cont. Speech Communication Systems</a:t>
            </a:r>
          </a:p>
        </p:txBody>
      </p:sp>
      <p:sp>
        <p:nvSpPr>
          <p:cNvPr id="2765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382000" cy="5943600"/>
          </a:xfrm>
        </p:spPr>
        <p:txBody>
          <a:bodyPr/>
          <a:lstStyle/>
          <a:p>
            <a:pPr marL="622300" indent="-514350">
              <a:buSzPct val="100000"/>
              <a:buFont typeface="Lucida Sans Unicode" pitchFamily="34" charset="0"/>
              <a:buAutoNum type="arabicPeriod" startAt="4"/>
            </a:pPr>
            <a:r>
              <a:rPr lang="en-US" altLang="en-US" smtClean="0"/>
              <a:t>Cont. Noise Environment</a:t>
            </a:r>
          </a:p>
          <a:p>
            <a:pPr lvl="1"/>
            <a:r>
              <a:rPr lang="en-US" altLang="en-US" b="1" smtClean="0"/>
              <a:t>Reverberation</a:t>
            </a:r>
            <a:r>
              <a:rPr lang="en-US" altLang="en-US" smtClean="0"/>
              <a:t>:</a:t>
            </a:r>
          </a:p>
          <a:p>
            <a:pPr lvl="2"/>
            <a:r>
              <a:rPr lang="en-US" altLang="en-US" smtClean="0"/>
              <a:t>Bouncing effect of noise from walls, floor, ceiling in a closed room</a:t>
            </a:r>
          </a:p>
          <a:p>
            <a:pPr lvl="2"/>
            <a:r>
              <a:rPr lang="en-US" altLang="en-US" smtClean="0"/>
              <a:t>Greatly decreases speech intelligibility (e.g. classrooms)</a:t>
            </a:r>
          </a:p>
          <a:p>
            <a:pPr lvl="2"/>
            <a:r>
              <a:rPr lang="en-US" altLang="en-US" smtClean="0"/>
              <a:t>In general, the longer the reverberation time, the more the speech intelligibility decreases</a:t>
            </a:r>
          </a:p>
          <a:p>
            <a:pPr lvl="2"/>
            <a:r>
              <a:rPr lang="en-US" altLang="en-US" smtClean="0"/>
              <a:t>Examine the linear relation</a:t>
            </a:r>
            <a:br>
              <a:rPr lang="en-US" altLang="en-US" smtClean="0"/>
            </a:br>
            <a:r>
              <a:rPr lang="en-US" altLang="en-US" smtClean="0"/>
              <a:t>(right) for decaying a 60 dB</a:t>
            </a:r>
            <a:br>
              <a:rPr lang="en-US" altLang="en-US" smtClean="0"/>
            </a:br>
            <a:r>
              <a:rPr lang="en-US" altLang="en-US" smtClean="0"/>
              <a:t>noise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3AED5B-10DD-48DD-9ED9-0D750D20DBC4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2765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452813"/>
            <a:ext cx="3962400" cy="340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7630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000" dirty="0" smtClean="0">
                <a:solidFill>
                  <a:schemeClr val="tx1"/>
                </a:solidFill>
              </a:rPr>
              <a:t>Cont. Speech Communication Systems</a:t>
            </a:r>
          </a:p>
        </p:txBody>
      </p:sp>
      <p:sp>
        <p:nvSpPr>
          <p:cNvPr id="2253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622300" indent="-514350">
              <a:buSzPct val="100000"/>
              <a:buFont typeface="+mj-lt"/>
              <a:buAutoNum type="arabicPeriod" startAt="5"/>
              <a:defRPr/>
            </a:pPr>
            <a:r>
              <a:rPr lang="en-US" dirty="0" smtClean="0"/>
              <a:t>Hearer</a:t>
            </a:r>
          </a:p>
          <a:p>
            <a:pPr>
              <a:defRPr/>
            </a:pPr>
            <a:r>
              <a:rPr lang="en-US" dirty="0" smtClean="0"/>
              <a:t>To receive speech under noise: hearer should</a:t>
            </a:r>
          </a:p>
          <a:p>
            <a:pPr lvl="1">
              <a:defRPr/>
            </a:pPr>
            <a:r>
              <a:rPr lang="en-US" dirty="0" smtClean="0"/>
              <a:t>Have normal hearing</a:t>
            </a:r>
          </a:p>
          <a:p>
            <a:pPr lvl="1">
              <a:defRPr/>
            </a:pPr>
            <a:r>
              <a:rPr lang="en-US" dirty="0" smtClean="0"/>
              <a:t>Be trained to receive messages</a:t>
            </a:r>
          </a:p>
          <a:p>
            <a:pPr lvl="1">
              <a:defRPr/>
            </a:pPr>
            <a:r>
              <a:rPr lang="en-US" dirty="0" smtClean="0"/>
              <a:t>Be able to withstand stress of situation</a:t>
            </a:r>
          </a:p>
          <a:p>
            <a:pPr>
              <a:defRPr/>
            </a:pPr>
            <a:r>
              <a:rPr lang="en-US" dirty="0" smtClean="0"/>
              <a:t>Age</a:t>
            </a:r>
          </a:p>
          <a:p>
            <a:pPr lvl="1">
              <a:defRPr/>
            </a:pPr>
            <a:r>
              <a:rPr lang="en-US" dirty="0" smtClean="0"/>
              <a:t>Also affects speech reception</a:t>
            </a:r>
            <a:br>
              <a:rPr lang="en-US" dirty="0" smtClean="0"/>
            </a:br>
            <a:r>
              <a:rPr lang="en-US" dirty="0" smtClean="0"/>
              <a:t>(i.e. intelligibility); see right</a:t>
            </a:r>
          </a:p>
          <a:p>
            <a:pPr lvl="1">
              <a:defRPr/>
            </a:pPr>
            <a:r>
              <a:rPr lang="en-US" dirty="0" smtClean="0"/>
              <a:t>20-29 age group: base level </a:t>
            </a:r>
          </a:p>
          <a:p>
            <a:pPr lvl="1">
              <a:defRPr/>
            </a:pPr>
            <a:r>
              <a:rPr lang="en-US" dirty="0" smtClean="0"/>
              <a:t>Note, unaltered speech: 120 wpm</a:t>
            </a:r>
            <a:br>
              <a:rPr lang="en-US" dirty="0" smtClean="0"/>
            </a:br>
            <a:r>
              <a:rPr lang="en-US" dirty="0" smtClean="0"/>
              <a:t>vs. speeded speech: 300 wpm</a:t>
            </a:r>
          </a:p>
          <a:p>
            <a:pPr>
              <a:defRPr/>
            </a:pPr>
            <a:r>
              <a:rPr lang="en-US" dirty="0" smtClean="0"/>
              <a:t>Hearing protection</a:t>
            </a:r>
          </a:p>
          <a:p>
            <a:pPr lvl="1">
              <a:defRPr/>
            </a:pPr>
            <a:r>
              <a:rPr lang="en-US" dirty="0" smtClean="0"/>
              <a:t>Prevents hearing loss</a:t>
            </a:r>
          </a:p>
          <a:p>
            <a:pPr lvl="1">
              <a:defRPr/>
            </a:pPr>
            <a:r>
              <a:rPr lang="en-US" dirty="0" smtClean="0"/>
              <a:t>May improve SI for noise &gt;80 </a:t>
            </a:r>
            <a:r>
              <a:rPr lang="en-US" dirty="0" err="1" smtClean="0"/>
              <a:t>dB</a:t>
            </a:r>
            <a:r>
              <a:rPr lang="en-US" i="1" dirty="0" err="1" smtClean="0"/>
              <a:t>A</a:t>
            </a:r>
            <a:endParaRPr lang="en-US" i="1" dirty="0" smtClean="0"/>
          </a:p>
          <a:p>
            <a:pPr lvl="1">
              <a:defRPr/>
            </a:pPr>
            <a:r>
              <a:rPr lang="en-US" dirty="0" smtClean="0"/>
              <a:t>Decreases SI for noise &lt;80 </a:t>
            </a:r>
            <a:r>
              <a:rPr lang="en-US" dirty="0" err="1" smtClean="0"/>
              <a:t>dB</a:t>
            </a:r>
            <a:r>
              <a:rPr lang="en-US" i="1" dirty="0" err="1" smtClean="0"/>
              <a:t>A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30F941-5A14-4DCC-9C67-7C55472FD367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2867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911475"/>
            <a:ext cx="3048000" cy="394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Lesson Overview</a:t>
            </a:r>
          </a:p>
        </p:txBody>
      </p:sp>
      <p:sp>
        <p:nvSpPr>
          <p:cNvPr id="11268" name="Rectangle 4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5943600"/>
          </a:xfrm>
        </p:spPr>
        <p:txBody>
          <a:bodyPr/>
          <a:lstStyle/>
          <a:p>
            <a:r>
              <a:rPr lang="en-US" altLang="en-US" smtClean="0"/>
              <a:t>Introduction</a:t>
            </a:r>
          </a:p>
          <a:p>
            <a:r>
              <a:rPr lang="en-US" altLang="en-US" smtClean="0"/>
              <a:t>The Nature of Speech</a:t>
            </a:r>
          </a:p>
          <a:p>
            <a:r>
              <a:rPr lang="en-US" altLang="en-US" smtClean="0"/>
              <a:t>Criteria for Evaluating Speech</a:t>
            </a:r>
          </a:p>
          <a:p>
            <a:r>
              <a:rPr lang="en-US" altLang="en-US" smtClean="0"/>
              <a:t>Components of Speech Communication Systems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FF3452-1F4E-40CD-83FE-1F9831E9010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References</a:t>
            </a:r>
            <a:endParaRPr lang="en-US" sz="2800" b="0" dirty="0" smtClean="0">
              <a:solidFill>
                <a:schemeClr val="tx1"/>
              </a:solidFill>
            </a:endParaRPr>
          </a:p>
        </p:txBody>
      </p:sp>
      <p:sp>
        <p:nvSpPr>
          <p:cNvPr id="29700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5943600"/>
          </a:xfrm>
        </p:spPr>
        <p:txBody>
          <a:bodyPr/>
          <a:lstStyle/>
          <a:p>
            <a:pPr marL="877888" lvl="1" indent="-514350">
              <a:buClr>
                <a:srgbClr val="2DA2BF"/>
              </a:buClr>
            </a:pPr>
            <a:r>
              <a:rPr lang="en-US" altLang="en-US" sz="2400" b="1" i="1" smtClean="0"/>
              <a:t>Human Factors in Engineering and Design</a:t>
            </a:r>
            <a:r>
              <a:rPr lang="en-US" altLang="en-US" sz="2400" smtClean="0"/>
              <a:t>. Mark S. Sanders, Ernest J. McCormick. 7</a:t>
            </a:r>
            <a:r>
              <a:rPr lang="en-US" altLang="en-US" sz="2400" baseline="30000" smtClean="0"/>
              <a:t>th</a:t>
            </a:r>
            <a:r>
              <a:rPr lang="en-US" altLang="en-US" sz="2400" smtClean="0"/>
              <a:t> Ed. McGraw: New York, 1993. ISBN: 0-07-112826-3.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0767F-1CE7-44D9-8BC8-9FDA89776A26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Introduction</a:t>
            </a:r>
          </a:p>
        </p:txBody>
      </p:sp>
      <p:sp>
        <p:nvSpPr>
          <p:cNvPr id="1229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smtClean="0"/>
              <a:t>Speech is form of “display”</a:t>
            </a:r>
          </a:p>
          <a:p>
            <a:pPr lvl="1"/>
            <a:r>
              <a:rPr lang="en-US" altLang="en-US" smtClean="0"/>
              <a:t>i.e. form of auditory information</a:t>
            </a:r>
          </a:p>
          <a:p>
            <a:r>
              <a:rPr lang="en-US" altLang="en-US" smtClean="0"/>
              <a:t>Source of speech</a:t>
            </a:r>
          </a:p>
          <a:p>
            <a:pPr lvl="1"/>
            <a:r>
              <a:rPr lang="en-US" altLang="en-US" smtClean="0"/>
              <a:t>Mostly human (focus of this lesson)</a:t>
            </a:r>
          </a:p>
          <a:p>
            <a:pPr lvl="1"/>
            <a:r>
              <a:rPr lang="en-US" altLang="en-US" smtClean="0"/>
              <a:t>Could also be </a:t>
            </a:r>
            <a:r>
              <a:rPr lang="en-US" altLang="en-US" i="1" smtClean="0"/>
              <a:t>synthesized</a:t>
            </a:r>
          </a:p>
          <a:p>
            <a:pPr lvl="2"/>
            <a:r>
              <a:rPr lang="en-US" altLang="en-US" smtClean="0"/>
              <a:t>i.e. machine; e.g. voice mail, access confirmation)</a:t>
            </a:r>
          </a:p>
          <a:p>
            <a:r>
              <a:rPr lang="en-US" altLang="en-US" smtClean="0"/>
              <a:t>Receiver of speech</a:t>
            </a:r>
          </a:p>
          <a:p>
            <a:pPr lvl="1"/>
            <a:r>
              <a:rPr lang="en-US" altLang="en-US" smtClean="0"/>
              <a:t>Mostly human</a:t>
            </a:r>
          </a:p>
          <a:p>
            <a:pPr lvl="1"/>
            <a:r>
              <a:rPr lang="en-US" altLang="en-US" smtClean="0"/>
              <a:t>Could also be machine: “voice recognition”</a:t>
            </a:r>
          </a:p>
          <a:p>
            <a:pPr lvl="2"/>
            <a:r>
              <a:rPr lang="en-US" altLang="en-US" smtClean="0"/>
              <a:t>not advanced as synthesized sound</a:t>
            </a:r>
          </a:p>
          <a:p>
            <a:pPr lvl="1"/>
            <a:endParaRPr lang="en-US" altLang="en-US" smtClean="0"/>
          </a:p>
          <a:p>
            <a:endParaRPr lang="en-US" altLang="en-US" smtClean="0"/>
          </a:p>
          <a:p>
            <a:pPr lvl="1"/>
            <a:endParaRPr lang="en-US" altLang="en-US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290E04-DF99-42DB-B191-F301F907253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The Nature of Speech</a:t>
            </a:r>
          </a:p>
        </p:txBody>
      </p:sp>
      <p:sp>
        <p:nvSpPr>
          <p:cNvPr id="13316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smtClean="0"/>
              <a:t>Speech: closely associated with breathing</a:t>
            </a:r>
          </a:p>
          <a:p>
            <a:r>
              <a:rPr lang="en-US" altLang="en-US" smtClean="0"/>
              <a:t>Organs associated with speech:</a:t>
            </a:r>
          </a:p>
          <a:p>
            <a:pPr lvl="1"/>
            <a:r>
              <a:rPr lang="en-US" altLang="en-US" smtClean="0"/>
              <a:t>Lungs</a:t>
            </a:r>
          </a:p>
          <a:p>
            <a:pPr lvl="1"/>
            <a:r>
              <a:rPr lang="en-US" altLang="en-US" smtClean="0"/>
              <a:t>Larynx</a:t>
            </a:r>
          </a:p>
          <a:p>
            <a:pPr lvl="2"/>
            <a:r>
              <a:rPr lang="en-US" altLang="en-US" smtClean="0"/>
              <a:t>contains vocal cords</a:t>
            </a:r>
          </a:p>
          <a:p>
            <a:pPr lvl="1"/>
            <a:r>
              <a:rPr lang="en-US" altLang="en-US" smtClean="0"/>
              <a:t>Pharynx</a:t>
            </a:r>
          </a:p>
          <a:p>
            <a:pPr lvl="2"/>
            <a:r>
              <a:rPr lang="en-US" altLang="en-US" smtClean="0"/>
              <a:t>channel bet. larynx &amp; mouth</a:t>
            </a:r>
          </a:p>
          <a:p>
            <a:pPr lvl="1"/>
            <a:r>
              <a:rPr lang="en-US" altLang="en-US" smtClean="0"/>
              <a:t>Mouth (AKA: oral cavity): </a:t>
            </a:r>
          </a:p>
          <a:p>
            <a:pPr lvl="2"/>
            <a:r>
              <a:rPr lang="en-US" altLang="en-US" smtClean="0"/>
              <a:t>tongue, lips, teeth, velum</a:t>
            </a:r>
          </a:p>
          <a:p>
            <a:pPr lvl="1"/>
            <a:r>
              <a:rPr lang="en-US" altLang="en-US" smtClean="0"/>
              <a:t>Nasal cavity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0129B0-E2DB-4255-A7C9-D60912D258DE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13318" name="Picture 5" descr="speech organ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3988" y="1828800"/>
            <a:ext cx="3910012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848600" y="2786063"/>
            <a:ext cx="914400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chemeClr val="accent6">
                    <a:lumMod val="50000"/>
                  </a:schemeClr>
                </a:solidFill>
              </a:rPr>
              <a:t>Velum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rot="5400000">
            <a:off x="7429500" y="3086100"/>
            <a:ext cx="609600" cy="533400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The Nature of Speech</a:t>
            </a: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smtClean="0"/>
              <a:t>Vocal cords</a:t>
            </a:r>
          </a:p>
          <a:p>
            <a:pPr lvl="1"/>
            <a:r>
              <a:rPr lang="en-US" altLang="en-US" smtClean="0"/>
              <a:t>Contains vibrating folds</a:t>
            </a:r>
          </a:p>
          <a:p>
            <a:pPr lvl="1"/>
            <a:r>
              <a:rPr lang="en-US" altLang="en-US" smtClean="0"/>
              <a:t>Opening between folds: glottis / epiglottis</a:t>
            </a:r>
          </a:p>
          <a:p>
            <a:pPr lvl="1"/>
            <a:r>
              <a:rPr lang="en-US" altLang="en-US" smtClean="0"/>
              <a:t>Vibrates 80-400 times/sec.</a:t>
            </a:r>
          </a:p>
          <a:p>
            <a:pPr lvl="1"/>
            <a:r>
              <a:rPr lang="en-US" altLang="en-US" smtClean="0"/>
              <a:t>Rate of vibration of vocal cords:</a:t>
            </a:r>
            <a:br>
              <a:rPr lang="en-US" altLang="en-US" smtClean="0"/>
            </a:br>
            <a:r>
              <a:rPr lang="en-US" altLang="en-US" smtClean="0"/>
              <a:t>controls freq. of resulting</a:t>
            </a:r>
            <a:br>
              <a:rPr lang="en-US" altLang="en-US" smtClean="0"/>
            </a:br>
            <a:r>
              <a:rPr lang="en-US" altLang="en-US" smtClean="0"/>
              <a:t>speech sounds</a:t>
            </a:r>
          </a:p>
          <a:p>
            <a:pPr lvl="1"/>
            <a:r>
              <a:rPr lang="en-US" altLang="en-US" smtClean="0"/>
              <a:t>Watch “Vocal Cords in Action”:</a:t>
            </a:r>
            <a:br>
              <a:rPr lang="en-US" altLang="en-US" smtClean="0"/>
            </a:br>
            <a:r>
              <a:rPr lang="en-US" altLang="en-US" sz="1600" b="1" u="sng" smtClean="0">
                <a:solidFill>
                  <a:srgbClr val="3333CC"/>
                </a:solidFill>
                <a:hlinkClick r:id="rId3"/>
              </a:rPr>
              <a:t>www.youtube.com/watch?v=iYpDwhpILkQ</a:t>
            </a:r>
            <a:endParaRPr lang="en-US" altLang="en-US" sz="1600" b="1" u="sng" smtClean="0">
              <a:solidFill>
                <a:srgbClr val="3333CC"/>
              </a:solidFill>
            </a:endParaRPr>
          </a:p>
          <a:p>
            <a:pPr lvl="1">
              <a:buClr>
                <a:srgbClr val="2DA2BF"/>
              </a:buClr>
            </a:pPr>
            <a:r>
              <a:rPr lang="en-US" altLang="en-US" smtClean="0">
                <a:solidFill>
                  <a:srgbClr val="000000"/>
                </a:solidFill>
              </a:rPr>
              <a:t>Speech/sound waves:</a:t>
            </a:r>
          </a:p>
          <a:p>
            <a:pPr lvl="2">
              <a:buClr>
                <a:srgbClr val="2DA2BF"/>
              </a:buClr>
            </a:pPr>
            <a:r>
              <a:rPr lang="en-US" altLang="en-US" smtClean="0">
                <a:solidFill>
                  <a:srgbClr val="000000"/>
                </a:solidFill>
              </a:rPr>
              <a:t>Produced by: vocal cords</a:t>
            </a:r>
          </a:p>
          <a:p>
            <a:pPr lvl="2">
              <a:buClr>
                <a:srgbClr val="2DA2BF"/>
              </a:buClr>
            </a:pPr>
            <a:r>
              <a:rPr lang="en-US" altLang="en-US" smtClean="0">
                <a:solidFill>
                  <a:srgbClr val="000000"/>
                </a:solidFill>
              </a:rPr>
              <a:t>Further modified by “resonators”: </a:t>
            </a:r>
          </a:p>
          <a:p>
            <a:pPr lvl="3">
              <a:buClr>
                <a:srgbClr val="2DA2BF"/>
              </a:buClr>
            </a:pPr>
            <a:r>
              <a:rPr lang="en-US" altLang="en-US" smtClean="0">
                <a:solidFill>
                  <a:srgbClr val="000000"/>
                </a:solidFill>
              </a:rPr>
              <a:t>pharynx, oral cavity, nasal cavity</a:t>
            </a:r>
          </a:p>
          <a:p>
            <a:pPr lvl="2">
              <a:buClr>
                <a:srgbClr val="2DA2BF"/>
              </a:buClr>
            </a:pPr>
            <a:r>
              <a:rPr lang="en-US" altLang="en-US" smtClean="0">
                <a:solidFill>
                  <a:srgbClr val="000000"/>
                </a:solidFill>
              </a:rPr>
              <a:t>Further articulated by “manipulators”:</a:t>
            </a:r>
          </a:p>
          <a:p>
            <a:pPr lvl="3">
              <a:buClr>
                <a:srgbClr val="2DA2BF"/>
              </a:buClr>
            </a:pPr>
            <a:r>
              <a:rPr lang="en-US" altLang="en-US" smtClean="0">
                <a:solidFill>
                  <a:srgbClr val="000000"/>
                </a:solidFill>
              </a:rPr>
              <a:t>Mouth: tongue, lips, velum</a:t>
            </a:r>
          </a:p>
          <a:p>
            <a:pPr lvl="3">
              <a:buClr>
                <a:srgbClr val="2DA2BF"/>
              </a:buClr>
            </a:pPr>
            <a:r>
              <a:rPr lang="en-US" altLang="en-US" smtClean="0">
                <a:solidFill>
                  <a:srgbClr val="000000"/>
                </a:solidFill>
              </a:rPr>
              <a:t>Nasal cavity: velum, pharynx muscles</a:t>
            </a:r>
            <a:endParaRPr lang="en-US" altLang="en-US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C01109-F791-4297-A6ED-1151FF32FCE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14342" name="Picture 6" descr="vocal_cord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122488"/>
            <a:ext cx="3429000" cy="275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The Nature of Speech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smtClean="0"/>
              <a:t>Types of Speech sounds</a:t>
            </a:r>
          </a:p>
          <a:p>
            <a:pPr lvl="1"/>
            <a:r>
              <a:rPr lang="en-US" altLang="en-US" b="1" smtClean="0"/>
              <a:t>Phonemes</a:t>
            </a:r>
          </a:p>
          <a:p>
            <a:pPr lvl="2"/>
            <a:r>
              <a:rPr lang="en-US" altLang="en-US" smtClean="0"/>
              <a:t>Basic unit of speech</a:t>
            </a:r>
          </a:p>
          <a:p>
            <a:pPr lvl="2"/>
            <a:r>
              <a:rPr lang="en-US" altLang="en-US" smtClean="0"/>
              <a:t>Def</a:t>
            </a:r>
            <a:r>
              <a:rPr lang="en-US" altLang="en-US" baseline="30000" smtClean="0"/>
              <a:t>n</a:t>
            </a:r>
            <a:r>
              <a:rPr lang="en-US" altLang="en-US" smtClean="0"/>
              <a:t>: “shortest segment of speech which, if changed, would change the meaning of a word”</a:t>
            </a:r>
          </a:p>
          <a:p>
            <a:pPr lvl="2"/>
            <a:r>
              <a:rPr lang="en-US" altLang="en-US" smtClean="0"/>
              <a:t>Phonemes in English language:</a:t>
            </a:r>
          </a:p>
          <a:p>
            <a:pPr lvl="3"/>
            <a:r>
              <a:rPr lang="en-US" altLang="en-US" smtClean="0"/>
              <a:t>Vowel sounds: 13 (e.g. </a:t>
            </a:r>
            <a:r>
              <a:rPr lang="en-US" altLang="en-US" b="1" i="1" smtClean="0"/>
              <a:t>u</a:t>
            </a:r>
            <a:r>
              <a:rPr lang="en-US" altLang="en-US" smtClean="0"/>
              <a:t> sound in </a:t>
            </a:r>
            <a:r>
              <a:rPr lang="en-US" altLang="en-US" i="1" smtClean="0"/>
              <a:t>put</a:t>
            </a:r>
            <a:r>
              <a:rPr lang="en-US" altLang="en-US" smtClean="0"/>
              <a:t>, </a:t>
            </a:r>
            <a:r>
              <a:rPr lang="en-US" altLang="en-US" b="1" i="1" smtClean="0"/>
              <a:t>u</a:t>
            </a:r>
            <a:r>
              <a:rPr lang="en-US" altLang="en-US" smtClean="0"/>
              <a:t> sound in </a:t>
            </a:r>
            <a:r>
              <a:rPr lang="en-US" altLang="en-US" i="1" smtClean="0"/>
              <a:t>but</a:t>
            </a:r>
            <a:r>
              <a:rPr lang="en-US" altLang="en-US" smtClean="0"/>
              <a:t>)</a:t>
            </a:r>
          </a:p>
          <a:p>
            <a:pPr lvl="3"/>
            <a:r>
              <a:rPr lang="en-US" altLang="en-US" smtClean="0"/>
              <a:t>Consonant sounds: 25 (e.g. </a:t>
            </a:r>
            <a:r>
              <a:rPr lang="en-US" altLang="en-US" b="1" i="1" smtClean="0"/>
              <a:t>g</a:t>
            </a:r>
            <a:r>
              <a:rPr lang="en-US" altLang="en-US" smtClean="0"/>
              <a:t> sound in </a:t>
            </a:r>
            <a:r>
              <a:rPr lang="en-US" altLang="en-US" i="1" smtClean="0"/>
              <a:t>gyp</a:t>
            </a:r>
            <a:r>
              <a:rPr lang="en-US" altLang="en-US" smtClean="0"/>
              <a:t>, </a:t>
            </a:r>
            <a:r>
              <a:rPr lang="en-US" altLang="en-US" b="1" i="1" smtClean="0"/>
              <a:t>g</a:t>
            </a:r>
            <a:r>
              <a:rPr lang="en-US" altLang="en-US" smtClean="0"/>
              <a:t> in </a:t>
            </a:r>
            <a:r>
              <a:rPr lang="en-US" altLang="en-US" i="1" smtClean="0"/>
              <a:t>gale</a:t>
            </a:r>
            <a:r>
              <a:rPr lang="en-US" altLang="en-US" smtClean="0"/>
              <a:t>)</a:t>
            </a:r>
          </a:p>
          <a:p>
            <a:pPr lvl="3"/>
            <a:r>
              <a:rPr lang="en-US" altLang="en-US" smtClean="0"/>
              <a:t>Diphthongs (i.e. sound combinations):</a:t>
            </a:r>
            <a:br>
              <a:rPr lang="en-US" altLang="en-US" smtClean="0"/>
            </a:br>
            <a:r>
              <a:rPr lang="en-US" altLang="en-US" smtClean="0"/>
              <a:t>e.g. </a:t>
            </a:r>
            <a:r>
              <a:rPr lang="en-US" altLang="en-US" b="1" i="1" smtClean="0"/>
              <a:t>oy</a:t>
            </a:r>
            <a:r>
              <a:rPr lang="en-US" altLang="en-US" smtClean="0"/>
              <a:t> sound in </a:t>
            </a:r>
            <a:r>
              <a:rPr lang="en-US" altLang="en-US" i="1" smtClean="0"/>
              <a:t>boy</a:t>
            </a:r>
            <a:r>
              <a:rPr lang="en-US" altLang="en-US" smtClean="0"/>
              <a:t>; </a:t>
            </a:r>
            <a:r>
              <a:rPr lang="en-US" altLang="en-US" b="1" i="1" smtClean="0"/>
              <a:t>ou</a:t>
            </a:r>
            <a:r>
              <a:rPr lang="en-US" altLang="en-US" smtClean="0"/>
              <a:t> sound in </a:t>
            </a:r>
            <a:r>
              <a:rPr lang="en-US" altLang="en-US" i="1" smtClean="0"/>
              <a:t>about</a:t>
            </a:r>
          </a:p>
          <a:p>
            <a:pPr lvl="3"/>
            <a:r>
              <a:rPr lang="en-US" altLang="en-US" smtClean="0"/>
              <a:t>Can you compare these to Arabic phonemes?</a:t>
            </a:r>
          </a:p>
          <a:p>
            <a:pPr lvl="2"/>
            <a:r>
              <a:rPr lang="en-US" altLang="en-US" smtClean="0"/>
              <a:t>Combining phonemes:</a:t>
            </a:r>
          </a:p>
          <a:p>
            <a:pPr lvl="3"/>
            <a:r>
              <a:rPr lang="en-US" altLang="en-US" smtClean="0"/>
              <a:t>Phonemes form syllables ⇒</a:t>
            </a:r>
            <a:br>
              <a:rPr lang="en-US" altLang="en-US" smtClean="0"/>
            </a:br>
            <a:r>
              <a:rPr lang="en-US" altLang="en-US" smtClean="0"/>
              <a:t>syllables form words (e.g. </a:t>
            </a:r>
            <a:r>
              <a:rPr lang="en-US" altLang="en-US" b="1" smtClean="0"/>
              <a:t>ac·a·dem·ic</a:t>
            </a:r>
            <a:r>
              <a:rPr lang="en-US" altLang="en-US" smtClean="0"/>
              <a:t>) ⇒</a:t>
            </a:r>
            <a:br>
              <a:rPr lang="en-US" altLang="en-US" smtClean="0"/>
            </a:br>
            <a:r>
              <a:rPr lang="en-US" altLang="en-US" smtClean="0"/>
              <a:t>words form sentences</a:t>
            </a:r>
          </a:p>
          <a:p>
            <a:pPr lvl="3"/>
            <a:r>
              <a:rPr lang="en-US" altLang="en-US" smtClean="0"/>
              <a:t>Note Phonemes &gt; letters (why?): since phonemes change when combined together (e.g. </a:t>
            </a:r>
            <a:r>
              <a:rPr lang="en-US" altLang="en-US" b="1" i="1" smtClean="0"/>
              <a:t>d</a:t>
            </a:r>
            <a:r>
              <a:rPr lang="en-US" altLang="en-US" smtClean="0"/>
              <a:t> in </a:t>
            </a:r>
            <a:r>
              <a:rPr lang="en-US" altLang="en-US" i="1" smtClean="0"/>
              <a:t>di</a:t>
            </a:r>
            <a:r>
              <a:rPr lang="en-US" altLang="en-US" smtClean="0"/>
              <a:t> different than </a:t>
            </a:r>
            <a:r>
              <a:rPr lang="en-US" altLang="en-US" i="1" smtClean="0"/>
              <a:t>du</a:t>
            </a:r>
            <a:r>
              <a:rPr lang="en-US" altLang="en-US" smtClean="0"/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9B3B3F-A41D-476C-9CC4-EC947AA04C8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The Nature of Speech</a:t>
            </a:r>
          </a:p>
        </p:txBody>
      </p:sp>
      <p:sp>
        <p:nvSpPr>
          <p:cNvPr id="1638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smtClean="0"/>
              <a:t>Depicting Speech</a:t>
            </a:r>
          </a:p>
          <a:p>
            <a:pPr lvl="1"/>
            <a:r>
              <a:rPr lang="en-US" altLang="en-US" smtClean="0"/>
              <a:t>Sound is generated by variations in air pressure</a:t>
            </a:r>
          </a:p>
          <a:p>
            <a:pPr lvl="1"/>
            <a:r>
              <a:rPr lang="en-US" altLang="en-US" smtClean="0"/>
              <a:t>This is represented in several graphical ways</a:t>
            </a:r>
          </a:p>
          <a:p>
            <a:pPr lvl="1"/>
            <a:r>
              <a:rPr lang="en-US" altLang="en-US" smtClean="0"/>
              <a:t>Method 1: </a:t>
            </a:r>
            <a:r>
              <a:rPr lang="en-US" altLang="en-US" b="1" smtClean="0"/>
              <a:t>waveform</a:t>
            </a:r>
          </a:p>
          <a:p>
            <a:pPr lvl="2"/>
            <a:r>
              <a:rPr lang="en-US" altLang="en-US" smtClean="0"/>
              <a:t>Shows intensity variation over time (relative scale)</a:t>
            </a:r>
          </a:p>
          <a:p>
            <a:pPr lvl="2"/>
            <a:r>
              <a:rPr lang="en-US" altLang="en-US" smtClean="0"/>
              <a:t>Listen to file below for verse “</a:t>
            </a:r>
            <a:r>
              <a:rPr lang="ar-SA" altLang="en-US" smtClean="0"/>
              <a:t>بسم الله الرحمن الرحيم</a:t>
            </a:r>
            <a:r>
              <a:rPr lang="en-US" altLang="en-US" smtClean="0"/>
              <a:t>”*</a:t>
            </a:r>
            <a:br>
              <a:rPr lang="en-US" altLang="en-US" smtClean="0"/>
            </a:br>
            <a:endParaRPr lang="en-US" altLang="en-US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80F49D-569A-4420-AF9C-481A0B9ACB2D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1639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200400"/>
            <a:ext cx="6157913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sm783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7338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9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The Nature of Speech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/>
              <a:t>Cont. Depicting Speech</a:t>
            </a:r>
          </a:p>
          <a:p>
            <a:pPr lvl="1"/>
            <a:endParaRPr lang="en-US" altLang="en-US" dirty="0" smtClean="0"/>
          </a:p>
          <a:p>
            <a:pPr lvl="1"/>
            <a:endParaRPr lang="en-US" altLang="en-US" dirty="0"/>
          </a:p>
          <a:p>
            <a:pPr lvl="1"/>
            <a:r>
              <a:rPr lang="en-US" altLang="en-US" dirty="0" smtClean="0"/>
              <a:t>Method </a:t>
            </a:r>
            <a:r>
              <a:rPr lang="en-US" altLang="en-US" dirty="0" smtClean="0"/>
              <a:t>2: </a:t>
            </a:r>
            <a:r>
              <a:rPr lang="en-US" altLang="en-US" b="1" dirty="0" smtClean="0"/>
              <a:t>spectrum</a:t>
            </a:r>
          </a:p>
          <a:p>
            <a:pPr lvl="2"/>
            <a:r>
              <a:rPr lang="en-US" altLang="en-US" dirty="0" smtClean="0"/>
              <a:t>Shows for given phoneme / word: </a:t>
            </a:r>
            <a:br>
              <a:rPr lang="en-US" altLang="en-US" dirty="0" smtClean="0"/>
            </a:br>
            <a:r>
              <a:rPr lang="en-US" altLang="en-US" dirty="0" smtClean="0"/>
              <a:t>intensity of various frequencies</a:t>
            </a:r>
            <a:br>
              <a:rPr lang="en-US" altLang="en-US" dirty="0" smtClean="0"/>
            </a:br>
            <a:r>
              <a:rPr lang="en-US" altLang="en-US" dirty="0" smtClean="0"/>
              <a:t>in that sound sample (see right)</a:t>
            </a:r>
          </a:p>
          <a:p>
            <a:pPr lvl="2"/>
            <a:r>
              <a:rPr lang="en-US" altLang="en-US" dirty="0" smtClean="0"/>
              <a:t>Which freq. has highest intensity</a:t>
            </a:r>
            <a:br>
              <a:rPr lang="en-US" altLang="en-US" dirty="0" smtClean="0"/>
            </a:br>
            <a:r>
              <a:rPr lang="en-US" altLang="en-US" dirty="0" smtClean="0"/>
              <a:t>in shown figure?</a:t>
            </a:r>
          </a:p>
          <a:p>
            <a:pPr lvl="1"/>
            <a:endParaRPr lang="en-US" altLang="en-US" dirty="0" smtClean="0"/>
          </a:p>
          <a:p>
            <a:pPr lvl="1"/>
            <a:endParaRPr lang="en-US" altLang="en-US" dirty="0"/>
          </a:p>
          <a:p>
            <a:pPr lvl="1"/>
            <a:endParaRPr lang="en-US" altLang="en-US" dirty="0" smtClean="0"/>
          </a:p>
          <a:p>
            <a:pPr lvl="1"/>
            <a:endParaRPr lang="en-US" altLang="en-US" dirty="0"/>
          </a:p>
          <a:p>
            <a:pPr lvl="1"/>
            <a:r>
              <a:rPr lang="en-US" altLang="en-US" dirty="0" smtClean="0"/>
              <a:t>Method </a:t>
            </a:r>
            <a:r>
              <a:rPr lang="en-US" altLang="en-US" dirty="0" smtClean="0"/>
              <a:t>3: sound </a:t>
            </a:r>
            <a:r>
              <a:rPr lang="en-US" altLang="en-US" b="1" dirty="0" smtClean="0"/>
              <a:t>spectrogram</a:t>
            </a:r>
          </a:p>
          <a:p>
            <a:pPr lvl="2"/>
            <a:r>
              <a:rPr lang="en-US" altLang="en-US" dirty="0" smtClean="0"/>
              <a:t>Frequency: vertical scale</a:t>
            </a:r>
          </a:p>
          <a:p>
            <a:pPr lvl="2"/>
            <a:r>
              <a:rPr lang="en-US" altLang="en-US" dirty="0" smtClean="0"/>
              <a:t>Time: horizontal scale</a:t>
            </a:r>
          </a:p>
          <a:p>
            <a:pPr lvl="2"/>
            <a:r>
              <a:rPr lang="en-US" altLang="en-US" dirty="0" smtClean="0"/>
              <a:t>Intensity: degree of darkness</a:t>
            </a:r>
            <a:br>
              <a:rPr lang="en-US" altLang="en-US" dirty="0" smtClean="0"/>
            </a:br>
            <a:r>
              <a:rPr lang="en-US" altLang="en-US" dirty="0" smtClean="0"/>
              <a:t>on plot (see right)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80F83D-8128-4CE8-883B-DEDCD3A256D5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174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9163" y="762000"/>
            <a:ext cx="3144837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0188" y="4343400"/>
            <a:ext cx="3833812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The Nature of Speech</a:t>
            </a:r>
          </a:p>
        </p:txBody>
      </p:sp>
      <p:sp>
        <p:nvSpPr>
          <p:cNvPr id="18436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/>
              <a:t>Intensity of Speech (AKA “Speech Power”)</a:t>
            </a:r>
          </a:p>
          <a:p>
            <a:pPr lvl="1"/>
            <a:r>
              <a:rPr lang="en-US" altLang="en-US" dirty="0" smtClean="0"/>
              <a:t>Variation among phonemes</a:t>
            </a:r>
          </a:p>
          <a:p>
            <a:pPr lvl="2"/>
            <a:r>
              <a:rPr lang="en-US" altLang="en-US" dirty="0" smtClean="0"/>
              <a:t>Vowels speech power </a:t>
            </a:r>
            <a:r>
              <a:rPr lang="en-US" altLang="en-US" b="1" dirty="0" smtClean="0"/>
              <a:t>»</a:t>
            </a:r>
            <a:r>
              <a:rPr lang="en-US" altLang="en-US" dirty="0" smtClean="0"/>
              <a:t> consonants</a:t>
            </a:r>
          </a:p>
          <a:p>
            <a:pPr lvl="2"/>
            <a:r>
              <a:rPr lang="en-US" altLang="en-US" dirty="0" smtClean="0"/>
              <a:t>e.g. </a:t>
            </a:r>
            <a:r>
              <a:rPr lang="en-US" altLang="en-US" b="1" i="1" dirty="0" smtClean="0"/>
              <a:t>a</a:t>
            </a:r>
            <a:r>
              <a:rPr lang="en-US" altLang="en-US" dirty="0" smtClean="0"/>
              <a:t>  in “</a:t>
            </a:r>
            <a:r>
              <a:rPr lang="en-US" altLang="en-US" i="1" dirty="0" smtClean="0"/>
              <a:t>talk”  </a:t>
            </a:r>
            <a:r>
              <a:rPr lang="en-US" altLang="en-US" dirty="0" smtClean="0"/>
              <a:t>has speech power:</a:t>
            </a:r>
            <a:br>
              <a:rPr lang="en-US" altLang="en-US" dirty="0" smtClean="0"/>
            </a:br>
            <a:r>
              <a:rPr lang="en-US" altLang="en-US" dirty="0" smtClean="0"/>
              <a:t>680 times &gt; </a:t>
            </a:r>
            <a:r>
              <a:rPr lang="en-US" altLang="en-US" b="1" i="1" dirty="0" err="1" smtClean="0"/>
              <a:t>th</a:t>
            </a:r>
            <a:r>
              <a:rPr lang="en-US" altLang="en-US" dirty="0" smtClean="0"/>
              <a:t> in </a:t>
            </a:r>
            <a:r>
              <a:rPr lang="en-US" altLang="en-US" i="1" dirty="0" smtClean="0"/>
              <a:t>then </a:t>
            </a:r>
            <a:r>
              <a:rPr lang="en-US" altLang="en-US" dirty="0" smtClean="0"/>
              <a:t>(</a:t>
            </a:r>
            <a:r>
              <a:rPr lang="en-US" altLang="en-US" dirty="0" err="1" smtClean="0"/>
              <a:t>i.e</a:t>
            </a:r>
            <a:r>
              <a:rPr lang="en-US" altLang="en-US" dirty="0" smtClean="0"/>
              <a:t> 28 dB difference) </a:t>
            </a:r>
          </a:p>
          <a:p>
            <a:pPr lvl="1"/>
            <a:r>
              <a:rPr lang="en-US" altLang="en-US" dirty="0" smtClean="0"/>
              <a:t>Variation among speech types</a:t>
            </a:r>
          </a:p>
          <a:p>
            <a:pPr lvl="2"/>
            <a:r>
              <a:rPr lang="en-US" altLang="en-US" dirty="0" smtClean="0"/>
              <a:t>conversational speech: 45-55 </a:t>
            </a:r>
            <a:r>
              <a:rPr lang="en-US" altLang="en-US" dirty="0" err="1" smtClean="0"/>
              <a:t>dB</a:t>
            </a:r>
            <a:r>
              <a:rPr lang="en-US" altLang="en-US" i="1" dirty="0" err="1" smtClean="0"/>
              <a:t>A</a:t>
            </a:r>
            <a:r>
              <a:rPr lang="en-US" altLang="en-US" i="1" dirty="0" smtClean="0"/>
              <a:t>*</a:t>
            </a:r>
          </a:p>
          <a:p>
            <a:pPr lvl="2"/>
            <a:r>
              <a:rPr lang="en-US" altLang="en-US" dirty="0" smtClean="0"/>
              <a:t>Telephone/lecture speech: 65 </a:t>
            </a:r>
            <a:r>
              <a:rPr lang="en-US" altLang="en-US" dirty="0" err="1" smtClean="0"/>
              <a:t>dB</a:t>
            </a:r>
            <a:r>
              <a:rPr lang="en-US" altLang="en-US" i="1" dirty="0" err="1" smtClean="0"/>
              <a:t>A</a:t>
            </a:r>
            <a:endParaRPr lang="en-US" altLang="en-US" i="1" dirty="0" smtClean="0"/>
          </a:p>
          <a:p>
            <a:pPr lvl="2"/>
            <a:r>
              <a:rPr lang="en-US" altLang="en-US" dirty="0" smtClean="0"/>
              <a:t>Loud speech: 75 </a:t>
            </a:r>
            <a:r>
              <a:rPr lang="en-US" altLang="en-US" dirty="0" err="1" smtClean="0"/>
              <a:t>dB</a:t>
            </a:r>
            <a:r>
              <a:rPr lang="en-US" altLang="en-US" i="1" dirty="0" err="1" smtClean="0"/>
              <a:t>A</a:t>
            </a:r>
            <a:endParaRPr lang="en-US" altLang="en-US" i="1" dirty="0" smtClean="0"/>
          </a:p>
          <a:p>
            <a:pPr lvl="2"/>
            <a:r>
              <a:rPr lang="en-US" altLang="en-US" dirty="0" smtClean="0"/>
              <a:t>Shouting: 85 </a:t>
            </a:r>
            <a:r>
              <a:rPr lang="en-US" altLang="en-US" dirty="0" err="1" smtClean="0"/>
              <a:t>dB</a:t>
            </a:r>
            <a:r>
              <a:rPr lang="en-US" altLang="en-US" i="1" dirty="0" err="1" smtClean="0"/>
              <a:t>A</a:t>
            </a:r>
            <a:endParaRPr lang="en-US" altLang="en-US" i="1" dirty="0" smtClean="0"/>
          </a:p>
          <a:p>
            <a:pPr lvl="1"/>
            <a:r>
              <a:rPr lang="en-US" altLang="en-US" dirty="0" smtClean="0"/>
              <a:t>Variation: Male &amp; Female</a:t>
            </a:r>
          </a:p>
          <a:p>
            <a:pPr lvl="2"/>
            <a:r>
              <a:rPr lang="en-US" altLang="en-US" dirty="0" smtClean="0"/>
              <a:t>Male &gt; female by 3-5 dB</a:t>
            </a:r>
            <a:br>
              <a:rPr lang="en-US" altLang="en-US" dirty="0" smtClean="0"/>
            </a:br>
            <a:r>
              <a:rPr lang="en-US" altLang="en-US" dirty="0" smtClean="0"/>
              <a:t>(in general)</a:t>
            </a:r>
          </a:p>
          <a:p>
            <a:pPr lvl="2"/>
            <a:r>
              <a:rPr lang="en-US" altLang="en-US" dirty="0" smtClean="0"/>
              <a:t>Men in lower freq. has</a:t>
            </a:r>
            <a:br>
              <a:rPr lang="en-US" altLang="en-US" dirty="0" smtClean="0"/>
            </a:br>
            <a:r>
              <a:rPr lang="en-US" altLang="en-US" dirty="0" smtClean="0"/>
              <a:t>higher intensity than </a:t>
            </a:r>
            <a:br>
              <a:rPr lang="en-US" altLang="en-US" dirty="0" smtClean="0"/>
            </a:br>
            <a:r>
              <a:rPr lang="en-US" altLang="en-US" dirty="0" smtClean="0"/>
              <a:t>women (see right)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3FC3EA-9881-42FF-B710-F518647CE9D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184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0313" y="3733800"/>
            <a:ext cx="4653688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2_Concourse">
  <a:themeElements>
    <a:clrScheme name="2_Concourse 1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FFFF"/>
      </a:accent3>
      <a:accent4>
        <a:srgbClr val="000000"/>
      </a:accent4>
      <a:accent5>
        <a:srgbClr val="ADCEDC"/>
      </a:accent5>
      <a:accent6>
        <a:srgbClr val="C51B23"/>
      </a:accent6>
      <a:hlink>
        <a:srgbClr val="FF8119"/>
      </a:hlink>
      <a:folHlink>
        <a:srgbClr val="44B9E8"/>
      </a:folHlink>
    </a:clrScheme>
    <a:fontScheme name="2_Concourse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ncourse 1">
        <a:dk1>
          <a:srgbClr val="000000"/>
        </a:dk1>
        <a:lt1>
          <a:srgbClr val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FFFFFF"/>
        </a:accent3>
        <a:accent4>
          <a:srgbClr val="000000"/>
        </a:accent4>
        <a:accent5>
          <a:srgbClr val="ADCEDC"/>
        </a:accent5>
        <a:accent6>
          <a:srgbClr val="C51B23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9_Concours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9303</TotalTime>
  <Words>1103</Words>
  <Application>Microsoft Office PowerPoint</Application>
  <PresentationFormat>On-screen Show (4:3)</PresentationFormat>
  <Paragraphs>249</Paragraphs>
  <Slides>20</Slides>
  <Notes>16</Notes>
  <HiddenSlides>0</HiddenSlides>
  <MMClips>1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2_Concourse</vt:lpstr>
      <vt:lpstr>9_Concourse</vt:lpstr>
      <vt:lpstr>Executive</vt:lpstr>
      <vt:lpstr>King Saud University   College of Engineering  IE – 341: “Human Factors”  Fall – 2015 (1st Sem. 1436-7H)</vt:lpstr>
      <vt:lpstr>Lesson Overview</vt:lpstr>
      <vt:lpstr>Introduction</vt:lpstr>
      <vt:lpstr>The Nature of Speech</vt:lpstr>
      <vt:lpstr>Cont. The Nature of Speech</vt:lpstr>
      <vt:lpstr>Cont. The Nature of Speech</vt:lpstr>
      <vt:lpstr>Cont. The Nature of Speech</vt:lpstr>
      <vt:lpstr>Cont. The Nature of Speech</vt:lpstr>
      <vt:lpstr>Cont. The Nature of Speech</vt:lpstr>
      <vt:lpstr>Criteria for Evaluating Speech</vt:lpstr>
      <vt:lpstr>Cont. Criteria for Evaluating Speech</vt:lpstr>
      <vt:lpstr>Components of Speech Communication Systems</vt:lpstr>
      <vt:lpstr>Cont. Speech Communication Systems</vt:lpstr>
      <vt:lpstr>Cont. Speech Communication Systems</vt:lpstr>
      <vt:lpstr>Cont. Speech Communication Systems</vt:lpstr>
      <vt:lpstr>Cont. Speech Communication Systems</vt:lpstr>
      <vt:lpstr>Cont. Speech Communication Systems</vt:lpstr>
      <vt:lpstr>Cont. Speech Communication Systems</vt:lpstr>
      <vt:lpstr>Cont. Speech Communication Systems</vt:lpstr>
      <vt:lpstr>References</vt:lpstr>
    </vt:vector>
  </TitlesOfParts>
  <Company>IMedia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IMedia</dc:creator>
  <cp:lastModifiedBy>User</cp:lastModifiedBy>
  <cp:revision>982</cp:revision>
  <dcterms:created xsi:type="dcterms:W3CDTF">2008-11-10T19:40:45Z</dcterms:created>
  <dcterms:modified xsi:type="dcterms:W3CDTF">2015-11-14T19:55:17Z</dcterms:modified>
</cp:coreProperties>
</file>