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132" r:id="rId3"/>
  </p:sldMasterIdLst>
  <p:notesMasterIdLst>
    <p:notesMasterId r:id="rId35"/>
  </p:notesMasterIdLst>
  <p:handoutMasterIdLst>
    <p:handoutMasterId r:id="rId36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7" r:id="rId22"/>
    <p:sldId id="346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A633A1A-9A7B-456A-A325-7E544E39D3A9}" type="datetimeFigureOut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ACFC0EC-47F1-47F7-BECF-9D7CBD34E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08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7BCFF6-4B66-4899-940C-5E6DE9F416A8}" type="datetimeFigureOut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B9EA89-9424-4422-A32A-946A3FEA0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37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358A1A-C822-48F1-9F2A-2DE6ED82403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B1544-D726-4309-AAED-66885973BEC8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961D1-F7CD-4271-98CD-55FE24214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3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322FE-902D-4BAB-8200-C2F6DC7BCE27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C3D4-74E1-44D6-B23F-4F46CB452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1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DC9D2-44A7-440F-907F-3586D8721571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9CDC5-987A-40B7-B478-6B90168DC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44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CDE0E73B-35D0-4F9F-9283-E44EB1EFCC81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8D0DCA-E22D-461D-97D5-391D7827D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63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7BBA2C-9BB6-4CEF-8D54-6AE593EEB3EF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D07010-ADE8-4666-9112-6F1959A24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34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564044-3ECB-4C9A-9A7B-BC4801553EA5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30EFBA-C7B1-46F2-9979-07AA35D17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51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3F4E05-04D2-4615-83C8-3242F68385E6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EBB600-7A1D-4B8D-B426-0B4C729F2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11025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833085-9299-43B9-84C2-059E425D47A7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C937C9-18CF-44D9-9B77-ACFED9D6A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03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CBA9A1-F996-4351-9FD9-668DA4A91748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9B8C7F-BABA-4C79-A132-78547E432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441342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24B29DC-8EAA-4FB2-8592-11D622AF59AC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EAF44C1-992C-4A31-94CB-B0A653AD9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3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DB1544-D726-4309-AAED-66885973BEC8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7961D1-F7CD-4271-98CD-55FE24214D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CCBA6-4E52-4F3E-A3DC-770F26410B3A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E29AD-1D85-400B-BED2-021388806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30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CCBA6-4E52-4F3E-A3DC-770F26410B3A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29AD-1D85-400B-BED2-0213888060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768C9F-C031-4ED0-B470-CA78410C3026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4B99C5-5300-402D-8841-EEE42504C6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3D4EA9-A1C2-455A-94AE-806ADA4DB171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BD287-75AC-45C6-BB3C-E2004BF9B3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203985-193C-4528-867B-AF488A67E7D8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A9CB8-E362-46E8-9393-1442B8A88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136656-66AD-4792-BFB4-CC2393B00CEA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2AA18-BBCE-4D8B-925D-EB34E05558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8C1143-339B-4B63-8BC0-0E55C8620CEE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26151-B890-46B0-9DCF-296DADD92D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A9F3BC-C39F-4B7A-A841-1C257CDDF478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75008-3345-420D-B208-18622E86B3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332DE-6AEB-4C67-BD91-52DA4D435189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C3FC-1C22-466D-906D-3E11AF411E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A322FE-902D-4BAB-8200-C2F6DC7BCE27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EC3D4-74E1-44D6-B23F-4F46CB4522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7DC9D2-44A7-440F-907F-3586D8721571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9CDC5-987A-40B7-B478-6B90168DC9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68C9F-C031-4ED0-B470-CA78410C3026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B99C5-5300-402D-8841-EEE42504C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3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D4EA9-A1C2-455A-94AE-806ADA4DB171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BD287-75AC-45C6-BB3C-E2004BF9B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9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03985-193C-4528-867B-AF488A67E7D8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A9CB8-E362-46E8-9393-1442B8A88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36656-66AD-4792-BFB4-CC2393B00CEA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2AA18-BBCE-4D8B-925D-EB34E0555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4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1143-339B-4B63-8BC0-0E55C8620CEE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26151-B890-46B0-9DCF-296DADD92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F3BC-C39F-4B7A-A841-1C257CDDF478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75008-3345-420D-B208-18622E86B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9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332DE-6AEB-4C67-BD91-52DA4D435189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0C3FC-1C22-466D-906D-3E11AF411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3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A20D28BA-29D0-4504-9B5A-1EEDB548AF42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373F7B00-0321-4936-800C-442540B65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9" descr="KSU-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007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115" r:id="rId2"/>
    <p:sldLayoutId id="2147485116" r:id="rId3"/>
    <p:sldLayoutId id="2147485117" r:id="rId4"/>
    <p:sldLayoutId id="2147485118" r:id="rId5"/>
    <p:sldLayoutId id="2147485119" r:id="rId6"/>
    <p:sldLayoutId id="2147485120" r:id="rId7"/>
    <p:sldLayoutId id="2147485121" r:id="rId8"/>
    <p:sldLayoutId id="2147485122" r:id="rId9"/>
    <p:sldLayoutId id="2147485123" r:id="rId10"/>
    <p:sldLayoutId id="214748512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5ADC377-E1BB-41D3-AC40-95E38C52E0FE}" type="datetime1">
              <a:rPr lang="en-US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B2684C5-E265-4698-BDDA-A23AE7BF7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125" r:id="rId1"/>
    <p:sldLayoutId id="2147485126" r:id="rId2"/>
    <p:sldLayoutId id="2147485127" r:id="rId3"/>
    <p:sldLayoutId id="2147485128" r:id="rId4"/>
    <p:sldLayoutId id="2147485129" r:id="rId5"/>
    <p:sldLayoutId id="2147485130" r:id="rId6"/>
    <p:sldLayoutId id="214748513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20D28BA-29D0-4504-9B5A-1EEDB548AF42}" type="datetime1">
              <a:rPr lang="en-US" smtClean="0"/>
              <a:pPr>
                <a:defRPr/>
              </a:pPr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73F7B00-0321-4936-800C-442540B65C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3" r:id="rId1"/>
    <p:sldLayoutId id="2147485134" r:id="rId2"/>
    <p:sldLayoutId id="2147485135" r:id="rId3"/>
    <p:sldLayoutId id="2147485136" r:id="rId4"/>
    <p:sldLayoutId id="2147485137" r:id="rId5"/>
    <p:sldLayoutId id="2147485138" r:id="rId6"/>
    <p:sldLayoutId id="2147485139" r:id="rId7"/>
    <p:sldLayoutId id="2147485140" r:id="rId8"/>
    <p:sldLayoutId id="2147485141" r:id="rId9"/>
    <p:sldLayoutId id="2147485142" r:id="rId10"/>
    <p:sldLayoutId id="214748514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ksu.edu.sa/alsaleh/default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upload.wikimedia.org/wikipedia/commons/6/60/Grey_square_optical_illusion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2016 </a:t>
            </a:r>
            <a:r>
              <a:rPr lang="en-US" sz="3700" b="0" dirty="0" smtClean="0">
                <a:solidFill>
                  <a:schemeClr val="tx1"/>
                </a:solidFill>
              </a:rPr>
              <a:t>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</a:t>
            </a:r>
            <a:r>
              <a:rPr lang="en-US" sz="3700" b="0" dirty="0" smtClean="0">
                <a:solidFill>
                  <a:schemeClr val="tx1"/>
                </a:solidFill>
              </a:rPr>
              <a:t>. </a:t>
            </a:r>
            <a:r>
              <a:rPr lang="en-US" sz="3700" b="0" dirty="0" smtClean="0">
                <a:solidFill>
                  <a:schemeClr val="tx1"/>
                </a:solidFill>
              </a:rPr>
              <a:t>1437-8H</a:t>
            </a:r>
            <a:r>
              <a:rPr lang="en-US" sz="3700" b="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1371600"/>
          </a:xfrm>
        </p:spPr>
        <p:txBody>
          <a:bodyPr/>
          <a:lstStyle/>
          <a:p>
            <a:pPr marL="109538"/>
            <a:r>
              <a:rPr lang="en-US" altLang="en-US" b="1" dirty="0" smtClean="0">
                <a:solidFill>
                  <a:schemeClr val="tx1"/>
                </a:solidFill>
              </a:rPr>
              <a:t>Visual Displays of Dynamic Information</a:t>
            </a:r>
          </a:p>
          <a:p>
            <a:pPr marL="109538"/>
            <a:r>
              <a:rPr lang="en-US" altLang="en-US" b="1" dirty="0" smtClean="0">
                <a:solidFill>
                  <a:schemeClr val="tx1"/>
                </a:solidFill>
              </a:rPr>
              <a:t>(Chapter 5)</a:t>
            </a:r>
          </a:p>
          <a:p>
            <a:pPr marL="109538"/>
            <a:r>
              <a:rPr lang="en-US" altLang="en-US" sz="1900" b="1" i="1" dirty="0">
                <a:solidFill>
                  <a:schemeClr val="tx1"/>
                </a:solidFill>
              </a:rPr>
              <a:t>Prepared by: Ahmed M. El-</a:t>
            </a:r>
            <a:r>
              <a:rPr lang="en-US" altLang="en-US" sz="1900" b="1" i="1" dirty="0" err="1">
                <a:solidFill>
                  <a:schemeClr val="tx1"/>
                </a:solidFill>
              </a:rPr>
              <a:t>Sherbeeny</a:t>
            </a:r>
            <a:r>
              <a:rPr lang="en-US" altLang="en-US" sz="1900" b="1" i="1" dirty="0">
                <a:solidFill>
                  <a:schemeClr val="tx1"/>
                </a:solidFill>
              </a:rPr>
              <a:t>, PhD</a:t>
            </a:r>
          </a:p>
          <a:p>
            <a:pPr marL="109538"/>
            <a:endParaRPr lang="en-US" altLang="en-US" b="1" dirty="0" smtClean="0"/>
          </a:p>
          <a:p>
            <a:pPr marL="109538"/>
            <a:endParaRPr lang="en-US" altLang="en-US" sz="19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1A181E-F53A-499E-AF59-D694D775B87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Displays: 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Basic Features of Quantitative Displays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Scale range: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Numerical difference bet.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highest &amp; lowest values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on scale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Numbered interval: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Numerical difference bet.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adjacent #’s on scale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Graduation interval: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Numerical difference bet.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smallest scale markers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Scale unit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Smallest unit to which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scale is to be read (note,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not necessarily = graduation interval)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D903EC-3466-4FB2-A886-E336B04544E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071" y="1371600"/>
            <a:ext cx="4093929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Ability of people to make visual discriminations in QVD’s is influenced by the following specific features: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Numeric Progressions of Scales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Length of Scale Unit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Design of Scale Markers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Scale Markers and Interpolation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Design of Pointers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Combining Scale Features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Scale Size and Viewing Distance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Note, above features discussed here for mechanical scales, yet much of this applies also to electronic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D6AF2-A814-4E60-B477-14A61F4B2EA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Numeric Progressions of Scales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Every quantitative scale has numeric progression system, including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Graduation interval: bet. adjacent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Numbered interval: major scale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Number progressions: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Progression by 1s (0,1,2,3,…) is easiest to use: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Major markers: 0,10,20,30,….,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with intermediate markers: 5,15,25,35,….,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with minor markers at individual numbers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Progression by 5 is also satisfactory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Progression by 25 is moderate.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Decimals make scales more difficult to use: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If used, zero before decimal should be omitted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Unusual progressions (3s, 8s etc): avoid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34CCC-413C-4002-9218-647AA406500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chemeClr val="tx1"/>
                </a:solidFill>
              </a:rPr>
              <a:t>Length of Scale Unit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solidFill>
                  <a:schemeClr val="tx1"/>
                </a:solidFill>
              </a:rPr>
              <a:t>Def</a:t>
            </a:r>
            <a:r>
              <a:rPr lang="en-US" baseline="30000" dirty="0" err="1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: length on scale representing smallest numeric value to which the scale is to be read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e.g. force is to be measured to nearest 10 </a:t>
            </a:r>
            <a:r>
              <a:rPr lang="en-US" dirty="0" err="1" smtClean="0">
                <a:solidFill>
                  <a:schemeClr val="tx1"/>
                </a:solidFill>
              </a:rPr>
              <a:t>Newtons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On scale: 10 N is to correspond to 1.3 mm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⇒ length of scale unit = 1.3 mm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length of scale unit should allow distinctions between values with optimum reliability in terms of human sensory &amp; perceptual skills: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research suggests values between: 1.3 - 1.8 mm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Larger values are needed when instruments are used in non-ideal conditions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e.g. low vision, poor illumination, limited time, etc)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C30C1-73D5-4653-BAB1-4B2B712A2B2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Cont. Length of Scale Unit</a:t>
            </a:r>
          </a:p>
          <a:p>
            <a:pPr eaLnBrk="1" hangingPunct="1">
              <a:lnSpc>
                <a:spcPct val="90000"/>
              </a:lnSpc>
              <a:buClr>
                <a:srgbClr val="2DA2BF"/>
              </a:buClr>
              <a:defRPr/>
            </a:pPr>
            <a:r>
              <a:rPr lang="en-US" dirty="0" err="1" smtClean="0">
                <a:solidFill>
                  <a:schemeClr val="tx1"/>
                </a:solidFill>
              </a:rPr>
              <a:t>recom</a:t>
            </a:r>
            <a:r>
              <a:rPr lang="en-US" dirty="0" smtClean="0">
                <a:solidFill>
                  <a:schemeClr val="tx1"/>
                </a:solidFill>
              </a:rPr>
              <a:t>. format for quantitative scale given length of scale unit (?), graduation markers</a:t>
            </a:r>
          </a:p>
          <a:p>
            <a:pPr marL="804862" lvl="2" indent="-457200" eaLnBrk="1" hangingPunct="1">
              <a:lnSpc>
                <a:spcPct val="90000"/>
              </a:lnSpc>
              <a:spcBef>
                <a:spcPts val="400"/>
              </a:spcBef>
              <a:buFont typeface="+mj-lt"/>
              <a:buAutoNum type="arabicPeriod" startAt="2"/>
              <a:defRPr/>
            </a:pPr>
            <a:endParaRPr lang="en-US" sz="2700" dirty="0" smtClean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F3E56-4A73-4EE8-8983-5320B900041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2381250"/>
            <a:ext cx="901065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3"/>
              <a:defRPr/>
            </a:pPr>
            <a:r>
              <a:rPr lang="en-US" b="1" dirty="0" smtClean="0">
                <a:solidFill>
                  <a:schemeClr val="tx1"/>
                </a:solidFill>
              </a:rPr>
              <a:t>Design of Scale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recommended to include a scale marker for each scale unit to be read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Conventional progression scheme (last slide), based 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Major markers: 1,    10,  100,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minor markers: 0.1, 1,   10,   etc. (example?)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Clr>
                <a:srgbClr val="2DA2BF"/>
              </a:buClr>
              <a:buSzPct val="100000"/>
              <a:buFont typeface="+mj-lt"/>
              <a:buAutoNum type="arabicPeriod" startAt="4"/>
              <a:defRPr/>
            </a:pPr>
            <a:r>
              <a:rPr lang="en-US" b="1" dirty="0" smtClean="0">
                <a:solidFill>
                  <a:schemeClr val="tx1"/>
                </a:solidFill>
              </a:rPr>
              <a:t>Scale Markers and Interpolation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If scales: much compressed (&gt;last slide) ⇒ scale markers: crowded ⇒ reading accuracy ↓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Such case: use a scale requiring interpolation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b="1" dirty="0" smtClean="0">
                <a:solidFill>
                  <a:schemeClr val="tx1"/>
                </a:solidFill>
              </a:rPr>
              <a:t>Interpolation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  <a:r>
              <a:rPr lang="en-GB" i="1" dirty="0" smtClean="0">
                <a:solidFill>
                  <a:schemeClr val="tx1"/>
                </a:solidFill>
              </a:rPr>
              <a:t>estimation</a:t>
            </a:r>
            <a:r>
              <a:rPr lang="en-GB" dirty="0" smtClean="0">
                <a:solidFill>
                  <a:schemeClr val="tx1"/>
                </a:solidFill>
              </a:rPr>
              <a:t> of values between markers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For high accuracy reading of scale: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marker should be placed at every scale unit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dirty="0" smtClean="0">
                <a:solidFill>
                  <a:schemeClr val="tx1"/>
                </a:solidFill>
              </a:rPr>
              <a:t>Requires: a larger scale or a closer viewing distance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1B34B-547F-433A-8773-B2AAE07753A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5"/>
              <a:defRPr/>
            </a:pPr>
            <a:r>
              <a:rPr lang="en-US" b="1" dirty="0" smtClean="0">
                <a:solidFill>
                  <a:schemeClr val="tx1"/>
                </a:solidFill>
              </a:rPr>
              <a:t>Design of Pointers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Recommendations for pointer design: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pointed pointers (tip angle of about 20°)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have the pointer tip meet, but not overlap, the smallest scale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have the color of the pointer extend from the tip to the center of the scale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have the pointer close to the surface of the scale to avoid parallax (see below)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A6057-E6AA-47B7-8F7C-B8E32231D79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5606" name="Picture 5" descr="scale paralla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7200"/>
            <a:ext cx="3429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9" descr="scale point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6131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6"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Combining Scale Features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mentioned features of quantitative scales: are integrated into relatively standard formats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e.g. </a:t>
            </a:r>
            <a:r>
              <a:rPr lang="en-US" dirty="0" smtClean="0">
                <a:solidFill>
                  <a:schemeClr val="tx1"/>
                </a:solidFill>
                <a:hlinkClick r:id="rId2" action="ppaction://hlinksldjump"/>
              </a:rPr>
              <a:t>slide 14</a:t>
            </a:r>
            <a:r>
              <a:rPr lang="en-US" dirty="0" smtClean="0">
                <a:solidFill>
                  <a:schemeClr val="tx1"/>
                </a:solidFill>
              </a:rPr>
              <a:t>: used for circular, semi-circular scales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Note, above features: only general (non-rigid) guidelines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solidFill>
                  <a:schemeClr val="tx1"/>
                </a:solidFill>
              </a:rPr>
              <a:t>e.g.’s</a:t>
            </a:r>
            <a:r>
              <a:rPr lang="en-US" dirty="0" smtClean="0">
                <a:solidFill>
                  <a:schemeClr val="tx1"/>
                </a:solidFill>
              </a:rPr>
              <a:t> of poor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scale designs: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Ampere scale: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Shortness of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scale units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Inadequate inter-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mediate markers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Kilowatt scale (left):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Name </a:t>
            </a:r>
            <a:r>
              <a:rPr lang="en-US" b="1" dirty="0" smtClean="0">
                <a:solidFill>
                  <a:schemeClr val="tx1"/>
                </a:solidFill>
              </a:rPr>
              <a:t>5</a:t>
            </a:r>
            <a:r>
              <a:rPr lang="en-US" dirty="0" smtClean="0">
                <a:solidFill>
                  <a:schemeClr val="tx1"/>
                </a:solidFill>
              </a:rPr>
              <a:t> corrections?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2E0BC-E926-4515-A0E2-D29F8516A7C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4114800"/>
            <a:ext cx="476726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5"/>
          <p:cNvPicPr>
            <a:picLocks noChangeAspect="1" noChangeArrowheads="1"/>
          </p:cNvPicPr>
          <p:nvPr/>
        </p:nvPicPr>
        <p:blipFill>
          <a:blip r:embed="rId4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200400"/>
            <a:ext cx="45339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Specific Features of Conventional Quant. Displays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7"/>
              <a:defRPr/>
            </a:pPr>
            <a:r>
              <a:rPr lang="en-US" b="1" dirty="0" smtClean="0">
                <a:solidFill>
                  <a:schemeClr val="tx1"/>
                </a:solidFill>
              </a:rPr>
              <a:t>Scale Size and Viewing Distance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previous guidelines: for normal viewing distance: 28 in. (71cm)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If display viewed from farther distances ⇒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features have to be enlarged to maintain the same visual angle (VA) at the eye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To maintain same VA for any viewing distance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: use this formula to find proper dimension 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</a:rPr>
              <a:t>Dimension at </a:t>
            </a:r>
            <a:r>
              <a:rPr lang="en-US" b="1" i="1" dirty="0" smtClean="0">
                <a:solidFill>
                  <a:schemeClr val="tx1"/>
                </a:solidFill>
              </a:rPr>
              <a:t>x</a:t>
            </a:r>
            <a:r>
              <a:rPr lang="en-US" b="1" dirty="0" smtClean="0">
                <a:solidFill>
                  <a:schemeClr val="tx1"/>
                </a:solidFill>
              </a:rPr>
              <a:t> [in] =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                             Dimension @ 28 in * (</a:t>
            </a:r>
            <a:r>
              <a:rPr lang="en-US" b="1" i="1" dirty="0" smtClean="0">
                <a:solidFill>
                  <a:schemeClr val="tx1"/>
                </a:solidFill>
              </a:rPr>
              <a:t>x</a:t>
            </a:r>
            <a:r>
              <a:rPr lang="en-US" b="1" dirty="0" smtClean="0">
                <a:solidFill>
                  <a:schemeClr val="tx1"/>
                </a:solidFill>
              </a:rPr>
              <a:t> [in] / 28)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Example: find @ 100 cm from scale (viewed in normal viewing conditions):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Minimum length of scale unit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VA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Minimum </a:t>
            </a:r>
            <a:r>
              <a:rPr lang="en-US" dirty="0" err="1" smtClean="0">
                <a:solidFill>
                  <a:schemeClr val="tx1"/>
                </a:solidFill>
              </a:rPr>
              <a:t>Snellen</a:t>
            </a:r>
            <a:r>
              <a:rPr lang="en-US" dirty="0" smtClean="0">
                <a:solidFill>
                  <a:schemeClr val="tx1"/>
                </a:solidFill>
              </a:rPr>
              <a:t> acuity required to read scale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518528-16C5-4627-9155-B06E95624B3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Objective of displays used for qualitative info: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Approx. value of continuously changing variable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</a:rPr>
              <a:t>e.g. pressure, temperature, speed, etc.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Rate of change/change in direction of variable</a:t>
            </a:r>
          </a:p>
          <a:p>
            <a:pPr lvl="1"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</a:rPr>
              <a:t>Quantitative</a:t>
            </a:r>
            <a:r>
              <a:rPr lang="en-US" dirty="0" smtClean="0">
                <a:solidFill>
                  <a:schemeClr val="tx1"/>
                </a:solidFill>
              </a:rPr>
              <a:t> basis of </a:t>
            </a:r>
            <a:r>
              <a:rPr lang="en-US" b="1" dirty="0" smtClean="0">
                <a:solidFill>
                  <a:schemeClr val="tx1"/>
                </a:solidFill>
              </a:rPr>
              <a:t>Qualitative</a:t>
            </a:r>
            <a:r>
              <a:rPr lang="en-US" dirty="0" smtClean="0">
                <a:solidFill>
                  <a:schemeClr val="tx1"/>
                </a:solidFill>
              </a:rPr>
              <a:t> Reading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Determining </a:t>
            </a:r>
            <a:r>
              <a:rPr lang="en-US" b="1" dirty="0" smtClean="0">
                <a:solidFill>
                  <a:schemeClr val="tx1"/>
                </a:solidFill>
              </a:rPr>
              <a:t>status</a:t>
            </a:r>
            <a:r>
              <a:rPr lang="en-US" dirty="0" smtClean="0">
                <a:solidFill>
                  <a:schemeClr val="tx1"/>
                </a:solidFill>
              </a:rPr>
              <a:t>/condition of variable in terms of specific predetermined range(s)</a:t>
            </a:r>
          </a:p>
          <a:p>
            <a:pPr marL="1087438" lvl="2" indent="-457200">
              <a:defRPr/>
            </a:pPr>
            <a:r>
              <a:rPr lang="en-US" dirty="0" smtClean="0">
                <a:solidFill>
                  <a:schemeClr val="tx1"/>
                </a:solidFill>
              </a:rPr>
              <a:t>e.g. gauge of engine: cold, normal, or hot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dirty="0" smtClean="0">
                <a:solidFill>
                  <a:schemeClr val="tx1"/>
                </a:solidFill>
              </a:rPr>
              <a:t>Maintain a desirable </a:t>
            </a:r>
            <a:r>
              <a:rPr lang="en-GB" b="1" dirty="0" smtClean="0">
                <a:solidFill>
                  <a:schemeClr val="tx1"/>
                </a:solidFill>
              </a:rPr>
              <a:t>range</a:t>
            </a:r>
            <a:r>
              <a:rPr lang="en-GB" dirty="0" smtClean="0">
                <a:solidFill>
                  <a:schemeClr val="tx1"/>
                </a:solidFill>
              </a:rPr>
              <a:t> of approximate values</a:t>
            </a:r>
          </a:p>
          <a:p>
            <a:pPr marL="1087438" lvl="2" indent="-457200">
              <a:defRPr/>
            </a:pPr>
            <a:r>
              <a:rPr lang="en-GB" dirty="0" smtClean="0">
                <a:solidFill>
                  <a:schemeClr val="tx1"/>
                </a:solidFill>
              </a:rPr>
              <a:t>e.g. speed range between 50-55 mph (80-88 </a:t>
            </a:r>
            <a:r>
              <a:rPr lang="en-GB" dirty="0" err="1" smtClean="0">
                <a:solidFill>
                  <a:schemeClr val="tx1"/>
                </a:solidFill>
              </a:rPr>
              <a:t>kmh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Observing </a:t>
            </a:r>
            <a:r>
              <a:rPr lang="en-US" b="1" dirty="0" smtClean="0">
                <a:solidFill>
                  <a:schemeClr val="tx1"/>
                </a:solidFill>
              </a:rPr>
              <a:t>trends</a:t>
            </a:r>
            <a:r>
              <a:rPr lang="en-US" dirty="0" smtClean="0">
                <a:solidFill>
                  <a:schemeClr val="tx1"/>
                </a:solidFill>
              </a:rPr>
              <a:t>/rates of change</a:t>
            </a:r>
          </a:p>
          <a:p>
            <a:pPr marL="1087438" lvl="2" indent="-457200">
              <a:defRPr/>
            </a:pPr>
            <a:r>
              <a:rPr lang="en-US" dirty="0" smtClean="0">
                <a:solidFill>
                  <a:schemeClr val="tx1"/>
                </a:solidFill>
              </a:rPr>
              <a:t>e.g. airplane ascending or descending; or N, S, E, W</a:t>
            </a:r>
          </a:p>
          <a:p>
            <a:pPr lvl="1"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8F19E-CA7B-4115-A1D9-55E7612F7CE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Uses of Dynamic Information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Quantitative Visual Displays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Qualitative Visual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BC509-6FA6-404B-A205-88B7D0AE42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29700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</a:t>
            </a:r>
            <a:r>
              <a:rPr lang="en-US" altLang="en-US" b="1" dirty="0" smtClean="0">
                <a:solidFill>
                  <a:schemeClr val="tx1"/>
                </a:solidFill>
              </a:rPr>
              <a:t>Quant.</a:t>
            </a:r>
            <a:r>
              <a:rPr lang="en-US" altLang="en-US" dirty="0" smtClean="0">
                <a:solidFill>
                  <a:schemeClr val="tx1"/>
                </a:solidFill>
              </a:rPr>
              <a:t> Basis of </a:t>
            </a:r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 Reading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scales best applicable for quant. task not necessarily best applicable for </a:t>
            </a:r>
            <a:r>
              <a:rPr lang="en-US" altLang="en-US" dirty="0" err="1" smtClean="0">
                <a:solidFill>
                  <a:schemeClr val="tx1"/>
                </a:solidFill>
              </a:rPr>
              <a:t>qualit</a:t>
            </a:r>
            <a:r>
              <a:rPr lang="en-US" altLang="en-US" dirty="0" smtClean="0">
                <a:solidFill>
                  <a:schemeClr val="tx1"/>
                </a:solidFill>
              </a:rPr>
              <a:t>. task (below)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Can you analyze table below?</a:t>
            </a:r>
          </a:p>
          <a:p>
            <a:pPr lvl="1">
              <a:buFont typeface="Verdana" pitchFamily="34" charset="0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42041-103A-4F81-A811-6DA356C7613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390" y="2895600"/>
            <a:ext cx="6644509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0724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chemeClr val="tx1"/>
                </a:solidFill>
              </a:rPr>
              <a:t>Design of Qualitative Scales</a:t>
            </a:r>
          </a:p>
          <a:p>
            <a:r>
              <a:rPr lang="en-GB" altLang="en-US" sz="2800" dirty="0" smtClean="0">
                <a:solidFill>
                  <a:schemeClr val="tx1"/>
                </a:solidFill>
              </a:rPr>
              <a:t>Values: sliced into limited number of ranges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Coding for ranges/readings on </a:t>
            </a:r>
            <a:r>
              <a:rPr lang="en-US" altLang="en-US" dirty="0" err="1" smtClean="0">
                <a:solidFill>
                  <a:schemeClr val="tx1"/>
                </a:solidFill>
              </a:rPr>
              <a:t>qualit</a:t>
            </a:r>
            <a:r>
              <a:rPr lang="en-US" altLang="en-US" dirty="0" smtClean="0">
                <a:solidFill>
                  <a:schemeClr val="tx1"/>
                </a:solidFill>
              </a:rPr>
              <a:t>. scales: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Color</a:t>
            </a:r>
            <a:r>
              <a:rPr lang="en-US" altLang="en-US" dirty="0" smtClean="0">
                <a:solidFill>
                  <a:schemeClr val="tx1"/>
                </a:solidFill>
              </a:rPr>
              <a:t> codes for ranges (right)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b="1" dirty="0" smtClean="0">
                <a:solidFill>
                  <a:schemeClr val="tx1"/>
                </a:solidFill>
              </a:rPr>
              <a:t>Shape</a:t>
            </a:r>
            <a:r>
              <a:rPr lang="en-US" altLang="en-US" dirty="0" smtClean="0">
                <a:solidFill>
                  <a:schemeClr val="tx1"/>
                </a:solidFill>
              </a:rPr>
              <a:t> coding for specific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ranges of values</a:t>
            </a:r>
          </a:p>
          <a:p>
            <a:pPr marL="1087438" lvl="2" indent="-457200"/>
            <a:r>
              <a:rPr lang="en-US" altLang="en-US" dirty="0" smtClean="0">
                <a:solidFill>
                  <a:schemeClr val="tx1"/>
                </a:solidFill>
              </a:rPr>
              <a:t>advise: take advantage of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natural compatible associations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people have bet. coding features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and intended meanings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849313" lvl="1" indent="-457200">
              <a:buFont typeface="Lucida Sans Unicode" pitchFamily="34" charset="0"/>
              <a:buAutoNum type="arabicPeriod"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9C6C1-5E38-4272-A0A7-7EB184F437B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24063"/>
            <a:ext cx="3200400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945063"/>
            <a:ext cx="3200400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Cont. Design of Qualitative Scales</a:t>
            </a:r>
          </a:p>
          <a:p>
            <a:pPr marL="650875" indent="-514350">
              <a:buSzPct val="100000"/>
              <a:buFont typeface="+mj-lt"/>
              <a:buAutoNum type="arabicPeriod" startAt="2"/>
              <a:defRPr/>
            </a:pPr>
            <a:r>
              <a:rPr lang="en-US" dirty="0" smtClean="0">
                <a:solidFill>
                  <a:schemeClr val="tx1"/>
                </a:solidFill>
              </a:rPr>
              <a:t>Cont. </a:t>
            </a:r>
            <a:r>
              <a:rPr lang="en-US" b="1" dirty="0" smtClean="0">
                <a:solidFill>
                  <a:schemeClr val="tx1"/>
                </a:solidFill>
              </a:rPr>
              <a:t>Shape</a:t>
            </a:r>
            <a:r>
              <a:rPr lang="en-US" dirty="0" smtClean="0">
                <a:solidFill>
                  <a:schemeClr val="tx1"/>
                </a:solidFill>
              </a:rPr>
              <a:t> coding</a:t>
            </a:r>
          </a:p>
          <a:p>
            <a:pPr marL="906463" lvl="1" indent="-514350">
              <a:buSzPct val="100000"/>
              <a:defRPr/>
            </a:pPr>
            <a:r>
              <a:rPr lang="en-US" dirty="0" smtClean="0">
                <a:solidFill>
                  <a:schemeClr val="tx1"/>
                </a:solidFill>
              </a:rPr>
              <a:t>Experiment conducted:</a:t>
            </a:r>
          </a:p>
          <a:p>
            <a:pPr marL="1144588" lvl="2" indent="-514350">
              <a:defRPr/>
            </a:pPr>
            <a:r>
              <a:rPr lang="en-US" dirty="0" smtClean="0">
                <a:solidFill>
                  <a:schemeClr val="tx1"/>
                </a:solidFill>
              </a:rPr>
              <a:t>Purpose: determine best association between shapes and meaning of different military plane readings</a:t>
            </a:r>
          </a:p>
          <a:p>
            <a:pPr marL="1144588" lvl="2" indent="-514350">
              <a:defRPr/>
            </a:pPr>
            <a:r>
              <a:rPr lang="en-US" dirty="0" smtClean="0">
                <a:solidFill>
                  <a:schemeClr val="tx1"/>
                </a:solidFill>
              </a:rPr>
              <a:t>140 subjects</a:t>
            </a:r>
          </a:p>
          <a:p>
            <a:pPr marL="1144588" lvl="2" indent="-514350">
              <a:defRPr/>
            </a:pPr>
            <a:r>
              <a:rPr lang="en-US" dirty="0" smtClean="0">
                <a:solidFill>
                  <a:schemeClr val="tx1"/>
                </a:solidFill>
              </a:rPr>
              <a:t>7 shapes vs. 7 meanings</a:t>
            </a:r>
          </a:p>
          <a:p>
            <a:pPr marL="1144588" lvl="2" indent="-514350">
              <a:defRPr/>
            </a:pPr>
            <a:r>
              <a:rPr lang="en-US" dirty="0" smtClean="0">
                <a:solidFill>
                  <a:schemeClr val="tx1"/>
                </a:solidFill>
              </a:rPr>
              <a:t>%</a:t>
            </a:r>
            <a:r>
              <a:rPr lang="en-US" dirty="0" err="1" smtClean="0">
                <a:solidFill>
                  <a:schemeClr val="tx1"/>
                </a:solidFill>
              </a:rPr>
              <a:t>ge</a:t>
            </a:r>
            <a:r>
              <a:rPr lang="en-US" dirty="0" smtClean="0">
                <a:solidFill>
                  <a:schemeClr val="tx1"/>
                </a:solidFill>
              </a:rPr>
              <a:t> correct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responses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shown in ( )</a:t>
            </a:r>
          </a:p>
          <a:p>
            <a:pPr marL="849313" lvl="1" indent="-457200">
              <a:buFont typeface="+mj-lt"/>
              <a:buAutoNum type="arabicPeriod"/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3553A-7CF0-46F0-A306-A18C9747333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3505200"/>
            <a:ext cx="57562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277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chemeClr val="tx1"/>
                </a:solidFill>
              </a:rPr>
              <a:t>Cont. Design of Qualitative Scales</a:t>
            </a:r>
          </a:p>
          <a:p>
            <a:r>
              <a:rPr lang="en-GB" altLang="en-US" sz="2800" dirty="0" smtClean="0">
                <a:solidFill>
                  <a:schemeClr val="tx1"/>
                </a:solidFill>
              </a:rPr>
              <a:t>Use of strictly Quantitative displays: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involves identifying quantitative value, and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involves assigning value read to one of possible ranges of values that represent the categories</a:t>
            </a:r>
          </a:p>
          <a:p>
            <a:r>
              <a:rPr lang="en-GB" altLang="en-US" sz="2800" dirty="0" smtClean="0">
                <a:solidFill>
                  <a:schemeClr val="tx1"/>
                </a:solidFill>
              </a:rPr>
              <a:t>Use of strictly Qualitative displays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directly conveys meaning of display indicator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Use of Quantitative + Qualitative displays: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Indicate trend, direction, rate of change (</a:t>
            </a:r>
            <a:r>
              <a:rPr lang="en-US" altLang="en-US" dirty="0" err="1" smtClean="0">
                <a:solidFill>
                  <a:schemeClr val="tx1"/>
                </a:solidFill>
              </a:rPr>
              <a:t>qualit</a:t>
            </a:r>
            <a:r>
              <a:rPr lang="en-US" altLang="en-US" dirty="0" smtClean="0">
                <a:solidFill>
                  <a:schemeClr val="tx1"/>
                </a:solidFill>
              </a:rPr>
              <a:t>.)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Indicate also: quant. reading (if values included)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Examples: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Last slide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Car speed gauge (numbers + indication at 120 </a:t>
            </a:r>
            <a:r>
              <a:rPr lang="en-US" altLang="en-US" dirty="0" err="1" smtClean="0">
                <a:solidFill>
                  <a:schemeClr val="tx1"/>
                </a:solidFill>
              </a:rPr>
              <a:t>kmh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Other examples?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36C050-D528-437D-92D1-D3965C7F22A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dirty="0" smtClean="0">
                <a:solidFill>
                  <a:schemeClr val="tx1"/>
                </a:solidFill>
              </a:rPr>
              <a:t>Check Reading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instrument that checks if reading is normal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this is achieved using quant. scale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normal condition is represented by an exact or very narrow values (not range)</a:t>
            </a:r>
          </a:p>
          <a:p>
            <a:pPr lvl="1"/>
            <a:r>
              <a:rPr lang="en-GB" altLang="en-US" sz="2400" dirty="0" smtClean="0">
                <a:solidFill>
                  <a:schemeClr val="tx1"/>
                </a:solidFill>
              </a:rPr>
              <a:t>e.g. to determine if voltage is ~110V or ~220V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requires caution to display normal reading clearly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research suggests normal reading should be aligned (for circular scales) at: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9 o’clock position (next slide)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12 o’clock position (also acceptable)</a:t>
            </a:r>
            <a:endParaRPr lang="en-GB" altLang="en-US" sz="200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1666BD-C509-4D98-A0F3-40F30360EC7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4820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Cont. Check Reading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when several check reading devices used ⇒ deviant device should stand out (see below)</a:t>
            </a:r>
            <a:endParaRPr lang="en-US" altLang="en-US" sz="2500" b="1" smtClean="0">
              <a:solidFill>
                <a:srgbClr val="000000"/>
              </a:solidFill>
            </a:endParaRP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“gestalt”: human tendency to perceive complex configuration as complete entity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⇒ odd entity becomes immediately clear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below: lines between dials adds to “gestalt”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lower configuration also acceptable (less clear)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90A4B-2F4B-4FC7-BB16-D539BFCB26A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87800"/>
            <a:ext cx="843915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traffic-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483100"/>
            <a:ext cx="12954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35845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</a:pPr>
            <a:r>
              <a:rPr lang="en-US" altLang="en-US" sz="2500" b="1" smtClean="0">
                <a:solidFill>
                  <a:srgbClr val="000000"/>
                </a:solidFill>
              </a:rPr>
              <a:t>Status Indicators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Qualitative info. can indicate status of system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check reading: normal or abnormal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automobile thermometer: cold/normal/hot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status indicators: show –only- </a:t>
            </a:r>
            <a:r>
              <a:rPr lang="en-US" altLang="en-US" i="1" smtClean="0">
                <a:solidFill>
                  <a:srgbClr val="000000"/>
                </a:solidFill>
              </a:rPr>
              <a:t>separate, discrete</a:t>
            </a:r>
            <a:r>
              <a:rPr lang="en-US" altLang="en-US" smtClean="0">
                <a:solidFill>
                  <a:srgbClr val="000000"/>
                </a:solidFill>
              </a:rPr>
              <a:t> conditions (comp. to check reading)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on/off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traffic lights: stop/caution/go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Note, scales that show only check reading can be converted to status indicators</a:t>
            </a:r>
          </a:p>
          <a:p>
            <a:pPr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Common uses: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light indicators (varying color, position)</a:t>
            </a:r>
          </a:p>
          <a:p>
            <a:pPr lvl="2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e.g. traffic lights:</a:t>
            </a:r>
            <a:br>
              <a:rPr lang="en-US" altLang="en-US" smtClean="0">
                <a:solidFill>
                  <a:srgbClr val="000000"/>
                </a:solidFill>
              </a:rPr>
            </a:br>
            <a:r>
              <a:rPr lang="en-US" altLang="en-US" smtClean="0">
                <a:solidFill>
                  <a:srgbClr val="000000"/>
                </a:solidFill>
              </a:rPr>
              <a:t>red (top), yellow (middle), green (bot.)</a:t>
            </a:r>
          </a:p>
          <a:p>
            <a:pPr lvl="1">
              <a:buClr>
                <a:srgbClr val="2DA2BF"/>
              </a:buClr>
            </a:pPr>
            <a:r>
              <a:rPr lang="en-US" altLang="en-US" smtClean="0">
                <a:solidFill>
                  <a:srgbClr val="000000"/>
                </a:solidFill>
              </a:rPr>
              <a:t>also used with stove controls (on/off)</a:t>
            </a:r>
          </a:p>
          <a:p>
            <a:pPr lvl="2">
              <a:buClr>
                <a:srgbClr val="2DA2BF"/>
              </a:buClr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346E6-B7A5-4072-A1AD-72F771F3D5B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rgbClr val="000000"/>
                </a:solidFill>
              </a:rPr>
              <a:t>Signal and Warning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Flashing/steady state lights used for: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Warning (e.g. highways)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Identification (e.g. aircrafts at night)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Navigation aids, beacons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Attracting attention (e.g. on instrument panel)</a:t>
            </a:r>
          </a:p>
          <a:p>
            <a:pPr lvl="1">
              <a:buClr>
                <a:srgbClr val="2DA2BF"/>
              </a:buClr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Factors affecting detectability of lights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Size, Luminance, and Exposure time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Color of Lights</a:t>
            </a:r>
          </a:p>
          <a:p>
            <a:pPr marL="849313" lvl="1" indent="-457200">
              <a:buClr>
                <a:srgbClr val="2DA2BF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00"/>
                </a:solidFill>
              </a:rPr>
              <a:t>Flash Rate of Lights</a:t>
            </a:r>
          </a:p>
          <a:p>
            <a:pPr lvl="1">
              <a:buClr>
                <a:srgbClr val="2DA2BF"/>
              </a:buClr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B8644-D5CB-4A63-BD0D-7E0C76D78A7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36870" name="Picture 7" descr="beac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85800"/>
            <a:ext cx="1295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Size, Luminance, and Exposure Time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Detecting flashing light depends on combin</a:t>
            </a:r>
            <a:r>
              <a:rPr lang="en-US" baseline="30000" dirty="0" smtClean="0">
                <a:solidFill>
                  <a:schemeClr val="tx1"/>
                </a:solidFill>
              </a:rPr>
              <a:t>on</a:t>
            </a:r>
            <a:r>
              <a:rPr lang="en-US" dirty="0" smtClean="0">
                <a:solidFill>
                  <a:schemeClr val="tx1"/>
                </a:solidFill>
              </a:rPr>
              <a:t>:  size, luminance, exposure time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as size of light </a:t>
            </a:r>
            <a:r>
              <a:rPr lang="en-US" b="1" dirty="0" smtClean="0">
                <a:solidFill>
                  <a:schemeClr val="tx1"/>
                </a:solidFill>
              </a:rPr>
              <a:t>↑</a:t>
            </a:r>
            <a:r>
              <a:rPr lang="en-US" dirty="0" smtClean="0">
                <a:solidFill>
                  <a:schemeClr val="tx1"/>
                </a:solidFill>
              </a:rPr>
              <a:t> and/or as exposure time </a:t>
            </a:r>
            <a:r>
              <a:rPr lang="en-US" b="1" dirty="0" smtClean="0">
                <a:solidFill>
                  <a:schemeClr val="tx1"/>
                </a:solidFill>
              </a:rPr>
              <a:t>↑</a:t>
            </a:r>
            <a:r>
              <a:rPr lang="en-US" dirty="0" smtClean="0">
                <a:solidFill>
                  <a:schemeClr val="tx1"/>
                </a:solidFill>
              </a:rPr>
              <a:t> ⇒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luminance required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to just detect light </a:t>
            </a:r>
            <a:r>
              <a:rPr lang="en-US" b="1" dirty="0" smtClean="0">
                <a:solidFill>
                  <a:schemeClr val="tx1"/>
                </a:solidFill>
              </a:rPr>
              <a:t>↓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“just detect”: can be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detected 50% of the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time (i.e. </a:t>
            </a:r>
            <a:r>
              <a:rPr lang="en-US" b="1" dirty="0" smtClean="0">
                <a:solidFill>
                  <a:schemeClr val="tx1"/>
                </a:solidFill>
              </a:rPr>
              <a:t>luminance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threshold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for operational use: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luminance should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be at least double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these to be detected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99% of the time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319DF-CD81-4EF9-AD0D-6ACDA67F5E72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3" y="2819400"/>
            <a:ext cx="501173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Color of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background color + ambient illumination ⇒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influence ability of people to detect and respond to lights of different colors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With good signal brightness contrast + dark background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color has minimal importance in attracting attention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With low signal-to-background brightness contrast: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red signal is recommended,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followed by green, yellow, and white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E2842-20D3-4B90-A298-1F92AD3C8F0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Uses of Dynamic Information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Dynamic information: i.e. changing info; </a:t>
            </a:r>
            <a:r>
              <a:rPr lang="en-US" altLang="en-US" dirty="0" err="1" smtClean="0">
                <a:solidFill>
                  <a:schemeClr val="tx1"/>
                </a:solidFill>
              </a:rPr>
              <a:t>e.g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Natural phenomena (e.g. temperature, pressure)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Vehicle speed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Traffic lights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Frequency, intensity of sounds, etc.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Dynamic displays: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Displays used to display dynamic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Types of dynamic displays, type of info. presented: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Quantitative</a:t>
            </a:r>
            <a:r>
              <a:rPr lang="en-US" altLang="en-US" dirty="0" smtClean="0">
                <a:solidFill>
                  <a:schemeClr val="tx1"/>
                </a:solidFill>
              </a:rPr>
              <a:t>: precise numeric value of some variable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“pressure is 125 psi”)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: approximate value/rate of change/change in direction (e.g. “pressure is increasing”)</a:t>
            </a: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Status</a:t>
            </a:r>
            <a:r>
              <a:rPr lang="en-US" altLang="en-US" dirty="0" smtClean="0">
                <a:solidFill>
                  <a:schemeClr val="tx1"/>
                </a:solidFill>
              </a:rPr>
              <a:t>/check: determines if readings are normal (e.g. “pressure is normal”)</a:t>
            </a:r>
            <a:endParaRPr lang="en-US" altLang="en-US" b="1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b="1" dirty="0" smtClean="0">
                <a:solidFill>
                  <a:schemeClr val="tx1"/>
                </a:solidFill>
              </a:rPr>
              <a:t>Representational</a:t>
            </a:r>
            <a:r>
              <a:rPr lang="en-US" altLang="en-US" dirty="0" smtClean="0">
                <a:solidFill>
                  <a:schemeClr val="tx1"/>
                </a:solidFill>
              </a:rPr>
              <a:t>: situation awareness; e.g. radar display predicts where plane will be in 5 or 10 minutes</a:t>
            </a:r>
            <a:endParaRPr lang="en-US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D7F30F-D72C-422C-BD46-9FE5B1868BF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Qualitative Visual Displays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172200"/>
          </a:xfrm>
        </p:spPr>
        <p:txBody>
          <a:bodyPr/>
          <a:lstStyle/>
          <a:p>
            <a:pPr>
              <a:buClr>
                <a:srgbClr val="2DA2BF"/>
              </a:buClr>
              <a:buFont typeface="Wingdings 3" pitchFamily="18" charset="2"/>
              <a:buNone/>
              <a:defRPr/>
            </a:pPr>
            <a:r>
              <a:rPr lang="en-US" sz="2500" b="1" dirty="0" smtClean="0">
                <a:solidFill>
                  <a:schemeClr val="tx1"/>
                </a:solidFill>
              </a:rPr>
              <a:t>Cont. Signal and Warning Lights</a:t>
            </a:r>
          </a:p>
          <a:p>
            <a:pPr marL="566737" lvl="1" indent="-457200" eaLnBrk="1" hangingPunct="1">
              <a:lnSpc>
                <a:spcPct val="90000"/>
              </a:lnSpc>
              <a:spcBef>
                <a:spcPts val="400"/>
              </a:spcBef>
              <a:buSzPct val="100000"/>
              <a:buFont typeface="+mj-lt"/>
              <a:buAutoNum type="arabicPeriod" startAt="3"/>
              <a:defRPr/>
            </a:pPr>
            <a:r>
              <a:rPr lang="en-US" b="1" dirty="0" smtClean="0">
                <a:solidFill>
                  <a:schemeClr val="tx1"/>
                </a:solidFill>
              </a:rPr>
              <a:t>Flash Rate of Lights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flash rate should be « 30 times/sec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≥30 ⇒ light appears steady ⇒ “flicker-fusion”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Recommended to attract attention, use: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flash rates of about 3-10 per second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duration of at least 0.05 s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Recommended for highways and flyways, use: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60-120 flashes per minute (1-2 per second)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Varying flashing lights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mostly: single/fixed flashing light used</a:t>
            </a:r>
          </a:p>
          <a:p>
            <a:pPr lvl="1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some applications: lights with different flash rates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e.g. tail lights showing rate of deceleration: car brakes</a:t>
            </a:r>
          </a:p>
          <a:p>
            <a:pPr lvl="2"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Keep in mind: humans can differentiate -maximum of- </a:t>
            </a:r>
            <a:r>
              <a:rPr lang="en-US" b="1" dirty="0" smtClean="0">
                <a:solidFill>
                  <a:schemeClr val="tx1"/>
                </a:solidFill>
              </a:rPr>
              <a:t>three</a:t>
            </a:r>
            <a:r>
              <a:rPr lang="en-US" dirty="0" smtClean="0">
                <a:solidFill>
                  <a:schemeClr val="tx1"/>
                </a:solidFill>
              </a:rPr>
              <a:t> different flash rates clearly (</a:t>
            </a:r>
            <a:r>
              <a:rPr lang="en-US" i="1" dirty="0" smtClean="0">
                <a:solidFill>
                  <a:schemeClr val="tx1"/>
                </a:solidFill>
              </a:rPr>
              <a:t>remember: JND ?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97DF1-965C-4323-81DD-939B4BD2B97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Dr. Khaled Al-Saleh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; online at:</a:t>
            </a:r>
            <a:br>
              <a:rPr lang="en-US" altLang="en-US" sz="2400" b="1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solidFill>
                  <a:schemeClr val="tx1"/>
                </a:solidFill>
                <a:hlinkClick r:id="rId3"/>
              </a:rPr>
              <a:t>http://faculty.ksu.edu.sa/alsaleh/default.aspx</a:t>
            </a:r>
            <a:endParaRPr lang="en-US" altLang="en-US" sz="2400" dirty="0" smtClean="0">
              <a:solidFill>
                <a:schemeClr val="tx1"/>
              </a:solidFill>
              <a:hlinkClick r:id="rId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23F02-F9A5-4FF6-B16F-62F84637AE0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Quantitative Visual Displays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variables in QVD’s: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Changing/dynamic variables (e.g. temp., pressure)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Static variables (rare): length, weight of objects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Basic Design of Quantitative Displays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Mechanical displays</a:t>
            </a:r>
            <a:r>
              <a:rPr lang="en-US" altLang="en-US" dirty="0" smtClean="0">
                <a:solidFill>
                  <a:schemeClr val="tx1"/>
                </a:solidFill>
              </a:rPr>
              <a:t> (see next slide)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Fixed scale with moving pointer (analog): a-e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Moving scale with fixed pointer (analog): f-</a:t>
            </a:r>
            <a:r>
              <a:rPr lang="en-US" altLang="en-US" dirty="0" err="1" smtClean="0">
                <a:solidFill>
                  <a:schemeClr val="tx1"/>
                </a:solidFill>
              </a:rPr>
              <a:t>i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Digital display: j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Electronic displays</a:t>
            </a:r>
            <a:r>
              <a:rPr lang="en-US" altLang="en-US" dirty="0" smtClean="0">
                <a:solidFill>
                  <a:schemeClr val="tx1"/>
                </a:solidFill>
              </a:rPr>
              <a:t> (see slide 6)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Analog scales: </a:t>
            </a:r>
            <a:r>
              <a:rPr lang="en-US" altLang="en-US" dirty="0" err="1" smtClean="0">
                <a:solidFill>
                  <a:schemeClr val="tx1"/>
                </a:solidFill>
              </a:rPr>
              <a:t>k,l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Digital scale: m</a:t>
            </a:r>
          </a:p>
          <a:p>
            <a:pPr lvl="1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82C0B-8D79-4635-A22C-E67A3D499B6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2743200" cy="1447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Mechanical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8B4B5-45D5-47A0-A4F6-8404283705F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1913"/>
            <a:ext cx="5867400" cy="679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/>
          </p:cNvSpPr>
          <p:nvPr/>
        </p:nvSpPr>
        <p:spPr bwMode="auto">
          <a:xfrm>
            <a:off x="1295400" y="1600200"/>
            <a:ext cx="1905000" cy="762000"/>
          </a:xfrm>
          <a:prstGeom prst="rect">
            <a:avLst/>
          </a:prstGeom>
        </p:spPr>
        <p:txBody>
          <a:bodyPr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514350" indent="-514350" eaLnBrk="0" hangingPunct="0">
              <a:buFontTx/>
              <a:buAutoNum type="arabicPeriod"/>
              <a:defRPr/>
            </a:pPr>
            <a:r>
              <a:rPr lang="en-US" sz="2800" kern="0" dirty="0">
                <a:latin typeface="+mj-lt"/>
                <a:ea typeface="+mj-ea"/>
                <a:cs typeface="+mj-cs"/>
              </a:rPr>
              <a:t>Analog</a:t>
            </a:r>
            <a:br>
              <a:rPr lang="en-US" sz="2800" kern="0" dirty="0">
                <a:latin typeface="+mj-lt"/>
                <a:ea typeface="+mj-ea"/>
                <a:cs typeface="+mj-cs"/>
              </a:rPr>
            </a:br>
            <a:r>
              <a:rPr lang="en-US" sz="2800" kern="0" dirty="0">
                <a:latin typeface="+mj-lt"/>
                <a:ea typeface="+mj-ea"/>
                <a:cs typeface="+mj-cs"/>
              </a:rPr>
              <a:t>Displays</a:t>
            </a:r>
          </a:p>
        </p:txBody>
      </p:sp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2895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/>
          </p:cNvSpPr>
          <p:nvPr/>
        </p:nvSpPr>
        <p:spPr bwMode="auto">
          <a:xfrm>
            <a:off x="304800" y="3048000"/>
            <a:ext cx="1905000" cy="9144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0" hangingPunct="0">
              <a:defRPr/>
            </a:pPr>
            <a:r>
              <a:rPr lang="en-US" sz="2200" kern="0" dirty="0">
                <a:latin typeface="+mj-lt"/>
                <a:ea typeface="+mj-ea"/>
                <a:cs typeface="+mj-cs"/>
              </a:rPr>
              <a:t>2. Digital Display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2743200" cy="1447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Electronic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 Displays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FA1D7-2C06-45E1-A736-3637F4F5D65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Rectangle 3"/>
          <p:cNvSpPr txBox="1">
            <a:spLocks/>
          </p:cNvSpPr>
          <p:nvPr/>
        </p:nvSpPr>
        <p:spPr bwMode="auto">
          <a:xfrm>
            <a:off x="1295400" y="1600200"/>
            <a:ext cx="1905000" cy="762000"/>
          </a:xfrm>
          <a:prstGeom prst="rect">
            <a:avLst/>
          </a:prstGeom>
        </p:spPr>
        <p:txBody>
          <a:bodyPr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514350" indent="-514350" eaLnBrk="0" hangingPunct="0">
              <a:buFontTx/>
              <a:buAutoNum type="arabicPeriod"/>
              <a:defRPr/>
            </a:pPr>
            <a:r>
              <a:rPr lang="en-US" sz="2800" kern="0" dirty="0">
                <a:latin typeface="+mj-lt"/>
                <a:ea typeface="+mj-ea"/>
                <a:cs typeface="+mj-cs"/>
              </a:rPr>
              <a:t>Analog</a:t>
            </a:r>
            <a:br>
              <a:rPr lang="en-US" sz="2800" kern="0" dirty="0">
                <a:latin typeface="+mj-lt"/>
                <a:ea typeface="+mj-ea"/>
                <a:cs typeface="+mj-cs"/>
              </a:rPr>
            </a:br>
            <a:r>
              <a:rPr lang="en-US" sz="2800" kern="0" dirty="0">
                <a:latin typeface="+mj-lt"/>
                <a:ea typeface="+mj-ea"/>
                <a:cs typeface="+mj-cs"/>
              </a:rPr>
              <a:t>Displays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 bwMode="auto">
          <a:xfrm>
            <a:off x="1447800" y="4572000"/>
            <a:ext cx="1905000" cy="9144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0" hangingPunct="0">
              <a:defRPr/>
            </a:pPr>
            <a:r>
              <a:rPr lang="en-US" sz="2200" kern="0" dirty="0">
                <a:latin typeface="+mj-lt"/>
                <a:ea typeface="+mj-ea"/>
                <a:cs typeface="+mj-cs"/>
              </a:rPr>
              <a:t>2. Digital Display</a:t>
            </a:r>
          </a:p>
        </p:txBody>
      </p:sp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457200"/>
            <a:ext cx="58293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10000"/>
            <a:ext cx="30003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Comparison of Different Designs </a:t>
            </a:r>
            <a:r>
              <a:rPr lang="en-US" dirty="0" smtClean="0">
                <a:solidFill>
                  <a:schemeClr val="tx1"/>
                </a:solidFill>
              </a:rPr>
              <a:t>(Studies)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Digital displays preferred vs. analog when: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a precise numeric (quantitative) value is required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values shown remain visible long enough to be read (i.e. not continuously changing)</a:t>
            </a:r>
          </a:p>
          <a:p>
            <a:pPr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Analog displays preferred vs. digital when:</a:t>
            </a:r>
          </a:p>
          <a:p>
            <a:pPr lvl="1">
              <a:buClr>
                <a:srgbClr val="2DA2BF"/>
              </a:buClr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fixed-scale moving-pointer displays: useful when the values change frequently /continuously ⇒ limited time in reading values if digital displays were used</a:t>
            </a:r>
          </a:p>
          <a:p>
            <a:pPr lvl="1">
              <a:buClr>
                <a:srgbClr val="2DA2BF"/>
              </a:buClr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when important to know direction or rate of value change (qualitative reading)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05B44-8609-48F5-9633-087DA7EAB4D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Cont. Comparison of Different Designs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Fixed scale w/ moving pointer vs.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                       moving scale w/ fixed pointer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Generally: fixed scale is preferred vs. moving scale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If numerical increase is related to another natural interpretation (e.g. more or less, up and down):</a:t>
            </a:r>
          </a:p>
          <a:p>
            <a:pPr marL="1087438" lvl="2" indent="-457200"/>
            <a:r>
              <a:rPr lang="en-US" altLang="en-US" dirty="0" smtClean="0">
                <a:solidFill>
                  <a:schemeClr val="tx1"/>
                </a:solidFill>
              </a:rPr>
              <a:t>easier to interpret straight line (horizontal or vertical scales) or thermometer scale with a moving pointer</a:t>
            </a:r>
          </a:p>
          <a:p>
            <a:pPr marL="1087438" lvl="2" indent="-457200"/>
            <a:r>
              <a:rPr lang="en-US" altLang="en-US" dirty="0" smtClean="0">
                <a:solidFill>
                  <a:schemeClr val="tx1"/>
                </a:solidFill>
              </a:rPr>
              <a:t>pointer position relative to zero/null adds value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Don’t mix different types of pointer-scale indicators when used for related functions</a:t>
            </a:r>
          </a:p>
          <a:p>
            <a:pPr marL="1087438" lvl="2" indent="-457200"/>
            <a:r>
              <a:rPr lang="en-US" altLang="en-US" dirty="0" smtClean="0">
                <a:solidFill>
                  <a:schemeClr val="tx1"/>
                </a:solidFill>
              </a:rPr>
              <a:t>this avoids reversal errors in reading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dirty="0" smtClean="0">
                <a:solidFill>
                  <a:schemeClr val="tx1"/>
                </a:solidFill>
              </a:rPr>
              <a:t>Direction of motion of moving element is clearer if manual control moves pointer (rather than scale)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GB" altLang="en-US" dirty="0" smtClean="0">
                <a:solidFill>
                  <a:schemeClr val="tx1"/>
                </a:solidFill>
              </a:rPr>
              <a:t>For slight variable movements/changes in quantity ⇒ more clear if a moving pointer is used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3EB72-7A4F-4D7B-80E5-999892CFD92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Quantitative Visual Displays 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Cont. Comparison of Different Designs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Moving scale w/ fixed pointer vs.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   fixed scale w/ moving pointer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Moving scale preferred (due to small panel space) when range of values: too great to show on small scale; e.g.:</a:t>
            </a:r>
          </a:p>
          <a:p>
            <a:pPr marL="1087438" lvl="2" indent="-457200">
              <a:defRPr/>
            </a:pPr>
            <a:r>
              <a:rPr lang="en-US" dirty="0" smtClean="0">
                <a:solidFill>
                  <a:schemeClr val="tx1"/>
                </a:solidFill>
              </a:rPr>
              <a:t>moving rectangular open-window scales</a:t>
            </a:r>
          </a:p>
          <a:p>
            <a:pPr marL="1087438" lvl="2" indent="-457200">
              <a:defRPr/>
            </a:pPr>
            <a:r>
              <a:rPr lang="en-US" dirty="0" smtClean="0">
                <a:solidFill>
                  <a:schemeClr val="tx1"/>
                </a:solidFill>
              </a:rPr>
              <a:t>moving horizontal and vertical scales</a:t>
            </a:r>
          </a:p>
          <a:p>
            <a:pPr marL="849313" lvl="1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Also when a numerical value is needed to be readily available, a moving scale appearing in an open window can be read more quickly (which ?)</a:t>
            </a:r>
          </a:p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Circular/</a:t>
            </a:r>
            <a:r>
              <a:rPr lang="en-US" sz="2600" dirty="0" err="1" smtClean="0">
                <a:solidFill>
                  <a:schemeClr val="tx1"/>
                </a:solidFill>
              </a:rPr>
              <a:t>Semicirc</a:t>
            </a:r>
            <a:r>
              <a:rPr lang="en-US" sz="2600" dirty="0" smtClean="0">
                <a:solidFill>
                  <a:schemeClr val="tx1"/>
                </a:solidFill>
              </a:rPr>
              <a:t>. scales vs. vertical/horizontal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Circular/</a:t>
            </a:r>
            <a:r>
              <a:rPr lang="en-US" dirty="0" err="1" smtClean="0">
                <a:solidFill>
                  <a:schemeClr val="tx1"/>
                </a:solidFill>
              </a:rPr>
              <a:t>Semicirc</a:t>
            </a:r>
            <a:r>
              <a:rPr lang="en-US" dirty="0" smtClean="0">
                <a:solidFill>
                  <a:schemeClr val="tx1"/>
                </a:solidFill>
              </a:rPr>
              <a:t>. Scales generally preferred (</a:t>
            </a:r>
            <a:r>
              <a:rPr lang="en-US" dirty="0" err="1" smtClean="0">
                <a:solidFill>
                  <a:schemeClr val="tx1"/>
                </a:solidFill>
              </a:rPr>
              <a:t>a,b,c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Vertical/horizontal preferred (</a:t>
            </a:r>
            <a:r>
              <a:rPr lang="en-US" dirty="0" err="1" smtClean="0">
                <a:solidFill>
                  <a:schemeClr val="tx1"/>
                </a:solidFill>
              </a:rPr>
              <a:t>d,e</a:t>
            </a:r>
            <a:r>
              <a:rPr lang="en-US" dirty="0" smtClean="0">
                <a:solidFill>
                  <a:schemeClr val="tx1"/>
                </a:solidFill>
              </a:rPr>
              <a:t>) when relating to null or viewing more/less, up/down (see </a:t>
            </a:r>
            <a:r>
              <a:rPr lang="en-US" dirty="0" smtClean="0">
                <a:solidFill>
                  <a:schemeClr val="tx1"/>
                </a:solidFill>
                <a:hlinkClick r:id="rId2" action="ppaction://hlinksldjump"/>
              </a:rPr>
              <a:t>slide 8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1AB061-6ACE-4EBC-9E7A-479EC6EB9DD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7350</TotalTime>
  <Words>1906</Words>
  <Application>Microsoft Office PowerPoint</Application>
  <PresentationFormat>On-screen Show (4:3)</PresentationFormat>
  <Paragraphs>322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2_Concourse</vt:lpstr>
      <vt:lpstr>9_Concourse</vt:lpstr>
      <vt:lpstr>Executive</vt:lpstr>
      <vt:lpstr>King Saud University   College of Engineering  IE – 341: “Human Factors”  Fall – 2016 (1st Sem. 1437-8H)</vt:lpstr>
      <vt:lpstr>Lesson Overview</vt:lpstr>
      <vt:lpstr>Uses of Dynamic Information</vt:lpstr>
      <vt:lpstr>Quantitative Visual Displays</vt:lpstr>
      <vt:lpstr>Mechanical  Displays</vt:lpstr>
      <vt:lpstr>Electronic  Displays</vt:lpstr>
      <vt:lpstr>Cont. Quantitative Visual Displays </vt:lpstr>
      <vt:lpstr>Cont. Quantitative Visual Displays </vt:lpstr>
      <vt:lpstr>Cont. Quantitative Visual Displays </vt:lpstr>
      <vt:lpstr>Cont. Quantitative Visual Displays: 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Cont. Quantitative Visual Displays</vt:lpstr>
      <vt:lpstr>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Cont. Qualitative Visual Displays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839</cp:revision>
  <dcterms:created xsi:type="dcterms:W3CDTF">2008-11-10T19:40:45Z</dcterms:created>
  <dcterms:modified xsi:type="dcterms:W3CDTF">2016-12-07T07:57:02Z</dcterms:modified>
</cp:coreProperties>
</file>