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96" r:id="rId3"/>
    <p:sldId id="266" r:id="rId4"/>
    <p:sldId id="265" r:id="rId5"/>
    <p:sldId id="264" r:id="rId6"/>
    <p:sldId id="263" r:id="rId7"/>
    <p:sldId id="262" r:id="rId8"/>
    <p:sldId id="261" r:id="rId9"/>
    <p:sldId id="260" r:id="rId10"/>
    <p:sldId id="259" r:id="rId11"/>
    <p:sldId id="258" r:id="rId12"/>
    <p:sldId id="285" r:id="rId13"/>
    <p:sldId id="284" r:id="rId14"/>
    <p:sldId id="283" r:id="rId15"/>
    <p:sldId id="282" r:id="rId16"/>
    <p:sldId id="281" r:id="rId17"/>
    <p:sldId id="280" r:id="rId18"/>
    <p:sldId id="279" r:id="rId19"/>
    <p:sldId id="278" r:id="rId20"/>
    <p:sldId id="277" r:id="rId21"/>
    <p:sldId id="276" r:id="rId22"/>
    <p:sldId id="275" r:id="rId23"/>
    <p:sldId id="274" r:id="rId24"/>
    <p:sldId id="273" r:id="rId25"/>
    <p:sldId id="272" r:id="rId26"/>
    <p:sldId id="271" r:id="rId27"/>
    <p:sldId id="270" r:id="rId28"/>
    <p:sldId id="297" r:id="rId29"/>
    <p:sldId id="269" r:id="rId30"/>
    <p:sldId id="268" r:id="rId31"/>
    <p:sldId id="267" r:id="rId32"/>
    <p:sldId id="257" r:id="rId33"/>
    <p:sldId id="295" r:id="rId34"/>
    <p:sldId id="294" r:id="rId35"/>
    <p:sldId id="293" r:id="rId36"/>
    <p:sldId id="292" r:id="rId37"/>
    <p:sldId id="291" r:id="rId38"/>
    <p:sldId id="290" r:id="rId39"/>
    <p:sldId id="289" r:id="rId40"/>
    <p:sldId id="288" r:id="rId41"/>
    <p:sldId id="287" r:id="rId42"/>
    <p:sldId id="286" r:id="rId4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3" d="100"/>
          <a:sy n="43" d="100"/>
        </p:scale>
        <p:origin x="-73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4BDE4BFB-AF44-41DC-A67A-505E788E72DA}" type="datetimeFigureOut">
              <a:rPr lang="ar-SA" smtClean="0"/>
              <a:pPr/>
              <a:t>15/06/38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79A90A5-8223-4622-A47B-20BADD880CF0}"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BDE4BFB-AF44-41DC-A67A-505E788E72DA}" type="datetimeFigureOut">
              <a:rPr lang="ar-SA" smtClean="0"/>
              <a:pPr/>
              <a:t>15/06/38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79A90A5-8223-4622-A47B-20BADD880CF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BDE4BFB-AF44-41DC-A67A-505E788E72DA}" type="datetimeFigureOut">
              <a:rPr lang="ar-SA" smtClean="0"/>
              <a:pPr/>
              <a:t>15/06/38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79A90A5-8223-4622-A47B-20BADD880CF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BDE4BFB-AF44-41DC-A67A-505E788E72DA}" type="datetimeFigureOut">
              <a:rPr lang="ar-SA" smtClean="0"/>
              <a:pPr/>
              <a:t>15/06/38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79A90A5-8223-4622-A47B-20BADD880CF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BDE4BFB-AF44-41DC-A67A-505E788E72DA}" type="datetimeFigureOut">
              <a:rPr lang="ar-SA" smtClean="0"/>
              <a:pPr/>
              <a:t>15/06/38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79A90A5-8223-4622-A47B-20BADD880CF0}"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4BDE4BFB-AF44-41DC-A67A-505E788E72DA}" type="datetimeFigureOut">
              <a:rPr lang="ar-SA" smtClean="0"/>
              <a:pPr/>
              <a:t>15/06/38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79A90A5-8223-4622-A47B-20BADD880CF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4BDE4BFB-AF44-41DC-A67A-505E788E72DA}" type="datetimeFigureOut">
              <a:rPr lang="ar-SA" smtClean="0"/>
              <a:pPr/>
              <a:t>15/06/38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79A90A5-8223-4622-A47B-20BADD880CF0}"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4BDE4BFB-AF44-41DC-A67A-505E788E72DA}" type="datetimeFigureOut">
              <a:rPr lang="ar-SA" smtClean="0"/>
              <a:pPr/>
              <a:t>15/06/38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79A90A5-8223-4622-A47B-20BADD880CF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BDE4BFB-AF44-41DC-A67A-505E788E72DA}" type="datetimeFigureOut">
              <a:rPr lang="ar-SA" smtClean="0"/>
              <a:pPr/>
              <a:t>15/06/38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79A90A5-8223-4622-A47B-20BADD880CF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BDE4BFB-AF44-41DC-A67A-505E788E72DA}" type="datetimeFigureOut">
              <a:rPr lang="ar-SA" smtClean="0"/>
              <a:pPr/>
              <a:t>15/06/38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79A90A5-8223-4622-A47B-20BADD880CF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BDE4BFB-AF44-41DC-A67A-505E788E72DA}" type="datetimeFigureOut">
              <a:rPr lang="ar-SA" smtClean="0"/>
              <a:pPr/>
              <a:t>15/06/38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79A90A5-8223-4622-A47B-20BADD880CF0}"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BDE4BFB-AF44-41DC-A67A-505E788E72DA}" type="datetimeFigureOut">
              <a:rPr lang="ar-SA" smtClean="0"/>
              <a:pPr/>
              <a:t>15/06/38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79A90A5-8223-4622-A47B-20BADD880CF0}"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2625213" y="2636912"/>
            <a:ext cx="4713150" cy="923330"/>
          </a:xfrm>
          <a:prstGeom prst="rect">
            <a:avLst/>
          </a:prstGeom>
          <a:noFill/>
        </p:spPr>
        <p:txBody>
          <a:bodyPr wrap="none" lIns="91440" tIns="45720" rIns="91440" bIns="45720">
            <a:spAutoFit/>
          </a:bodyPr>
          <a:lstStyle/>
          <a:p>
            <a:pPr algn="ctr"/>
            <a:r>
              <a:rPr lang="ar-SA"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حاجات النمو </a:t>
            </a:r>
            <a:r>
              <a:rPr lang="ar-SA"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النفسي</a:t>
            </a:r>
            <a:endParaRPr lang="ar-SA"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2051720" y="1628800"/>
            <a:ext cx="6408712" cy="2308324"/>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solidFill>
                  <a:schemeClr val="bg1">
                    <a:lumMod val="50000"/>
                  </a:schemeClr>
                </a:solidFill>
                <a:effectLst>
                  <a:outerShdw blurRad="38100" dist="38100" dir="2700000" algn="tl">
                    <a:srgbClr val="000000">
                      <a:alpha val="43137"/>
                    </a:srgbClr>
                  </a:outerShdw>
                </a:effectLst>
                <a:cs typeface="+mj-cs"/>
              </a:rPr>
              <a:t>ثانيا: الحاجة </a:t>
            </a:r>
            <a:r>
              <a:rPr lang="ar-SA" sz="2400" b="1" u="sng" dirty="0" err="1" smtClean="0">
                <a:solidFill>
                  <a:schemeClr val="bg1">
                    <a:lumMod val="50000"/>
                  </a:schemeClr>
                </a:solidFill>
                <a:effectLst>
                  <a:outerShdw blurRad="38100" dist="38100" dir="2700000" algn="tl">
                    <a:srgbClr val="000000">
                      <a:alpha val="43137"/>
                    </a:srgbClr>
                  </a:outerShdw>
                </a:effectLst>
                <a:cs typeface="+mj-cs"/>
              </a:rPr>
              <a:t>للانتماء:</a:t>
            </a:r>
            <a:endParaRPr lang="ar-SA" sz="2400" b="1" u="sng" dirty="0" smtClean="0">
              <a:solidFill>
                <a:schemeClr val="bg1">
                  <a:lumMod val="50000"/>
                </a:schemeClr>
              </a:solidFill>
              <a:effectLst>
                <a:outerShdw blurRad="38100" dist="38100" dir="2700000" algn="tl">
                  <a:srgbClr val="000000">
                    <a:alpha val="43137"/>
                  </a:srgbClr>
                </a:outerShdw>
              </a:effectLst>
              <a:cs typeface="+mj-cs"/>
            </a:endParaRPr>
          </a:p>
          <a:p>
            <a:endParaRPr lang="ar-SA" sz="2400" b="1" u="sng" dirty="0" smtClean="0">
              <a:solidFill>
                <a:schemeClr val="bg1">
                  <a:lumMod val="50000"/>
                </a:schemeClr>
              </a:solidFill>
              <a:effectLst>
                <a:outerShdw blurRad="38100" dist="38100" dir="2700000" algn="tl">
                  <a:srgbClr val="000000">
                    <a:alpha val="43137"/>
                  </a:srgbClr>
                </a:outerShdw>
              </a:effectLst>
              <a:cs typeface="+mj-cs"/>
            </a:endParaRPr>
          </a:p>
          <a:p>
            <a:r>
              <a:rPr lang="ar-SA" sz="2400" dirty="0" smtClean="0">
                <a:cs typeface="+mj-cs"/>
              </a:rPr>
              <a:t>المرء في حاجة الى أن يشعر بأنه فرد من مجموع تربطه بهم مصالح مشتركة تدفعه إلى أن يأخذ ويعطي, والى أن يلتمس منهم الحماية والمساعدة كما أنه في حاجة الى أن يشعر بأنه يستطيع أن يمد غيره بهذه الأشياء في بعض الأحيان.</a:t>
            </a:r>
            <a:endParaRPr lang="ar-SA" sz="2400" dirty="0">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2123728" y="620688"/>
            <a:ext cx="6120680" cy="2800767"/>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b="1" u="sng" dirty="0" smtClean="0">
                <a:cs typeface="+mj-cs"/>
              </a:rPr>
              <a:t>كيف يكتشف المربون نقص هذه </a:t>
            </a:r>
            <a:r>
              <a:rPr lang="ar-SA" sz="2800" b="1" u="sng" dirty="0" err="1" smtClean="0">
                <a:cs typeface="+mj-cs"/>
              </a:rPr>
              <a:t>الحاجة:</a:t>
            </a:r>
            <a:endParaRPr lang="ar-SA" sz="2800" b="1" u="sng" dirty="0" smtClean="0">
              <a:cs typeface="+mj-cs"/>
            </a:endParaRPr>
          </a:p>
          <a:p>
            <a:endParaRPr lang="ar-SA" sz="2800" b="1" u="sng" dirty="0" smtClean="0">
              <a:cs typeface="+mj-cs"/>
            </a:endParaRPr>
          </a:p>
          <a:p>
            <a:pPr>
              <a:buFont typeface="Wingdings" pitchFamily="2" charset="2"/>
              <a:buChar char="ü"/>
            </a:pPr>
            <a:r>
              <a:rPr lang="ar-SA" sz="2800" dirty="0" smtClean="0">
                <a:cs typeface="+mj-cs"/>
              </a:rPr>
              <a:t>من خلال التعبيرات الكلامية.</a:t>
            </a:r>
          </a:p>
          <a:p>
            <a:pPr>
              <a:buFont typeface="Wingdings" pitchFamily="2" charset="2"/>
              <a:buChar char="ü"/>
            </a:pPr>
            <a:r>
              <a:rPr lang="ar-SA" sz="2800" dirty="0" smtClean="0">
                <a:cs typeface="+mj-cs"/>
              </a:rPr>
              <a:t>الطريقة التي يتصرف </a:t>
            </a:r>
            <a:r>
              <a:rPr lang="ar-SA" sz="2800" dirty="0" err="1" smtClean="0">
                <a:cs typeface="+mj-cs"/>
              </a:rPr>
              <a:t>بها</a:t>
            </a:r>
            <a:r>
              <a:rPr lang="ar-SA" sz="2800" dirty="0" smtClean="0">
                <a:cs typeface="+mj-cs"/>
              </a:rPr>
              <a:t> الطفل </a:t>
            </a:r>
            <a:r>
              <a:rPr lang="ar-SA" sz="2800" dirty="0" err="1" smtClean="0">
                <a:cs typeface="+mj-cs"/>
              </a:rPr>
              <a:t>كاانشغال</a:t>
            </a:r>
            <a:r>
              <a:rPr lang="ar-SA" sz="2800" dirty="0" smtClean="0">
                <a:cs typeface="+mj-cs"/>
              </a:rPr>
              <a:t> باله.</a:t>
            </a:r>
          </a:p>
          <a:p>
            <a:pPr>
              <a:buFont typeface="Wingdings" pitchFamily="2" charset="2"/>
              <a:buChar char="ü"/>
            </a:pPr>
            <a:r>
              <a:rPr lang="ar-SA" sz="2800" dirty="0" smtClean="0">
                <a:cs typeface="+mj-cs"/>
              </a:rPr>
              <a:t>من خلال سلوكيات الطفل كالعدوانية.</a:t>
            </a:r>
          </a:p>
          <a:p>
            <a:endParaRPr lang="ar-SA" dirty="0" smtClean="0"/>
          </a:p>
          <a:p>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979712" y="620688"/>
            <a:ext cx="6480720" cy="3046988"/>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cs typeface="+mj-cs"/>
              </a:rPr>
              <a:t>الوفاء بالحاجة </a:t>
            </a:r>
            <a:r>
              <a:rPr lang="ar-SA" sz="2400" b="1" u="sng" dirty="0" err="1" smtClean="0">
                <a:cs typeface="+mj-cs"/>
              </a:rPr>
              <a:t>للانتماء:</a:t>
            </a:r>
            <a:endParaRPr lang="ar-SA" sz="2400" b="1" u="sng" dirty="0" smtClean="0">
              <a:cs typeface="+mj-cs"/>
            </a:endParaRPr>
          </a:p>
          <a:p>
            <a:pPr>
              <a:buFont typeface="Wingdings" pitchFamily="2" charset="2"/>
              <a:buChar char="ü"/>
            </a:pPr>
            <a:r>
              <a:rPr lang="ar-SA" sz="2400" dirty="0" smtClean="0">
                <a:cs typeface="+mj-cs"/>
              </a:rPr>
              <a:t>لك يشعر الطفل بالرضا عن حياته يحتاج لبعض الإحساس بالانتماء, ويحتاج للالتقاء بأشخاص يحبهم ويحب أن يتواجد معهم.</a:t>
            </a:r>
          </a:p>
          <a:p>
            <a:r>
              <a:rPr lang="ar-SA" sz="2400" dirty="0" smtClean="0">
                <a:cs typeface="+mj-cs"/>
              </a:rPr>
              <a:t>مثال: يريد من الناس الذين يعرفهم أن يذكروه عندما يقررون عمل شيء.</a:t>
            </a:r>
          </a:p>
          <a:p>
            <a:pPr>
              <a:buFont typeface="Wingdings" pitchFamily="2" charset="2"/>
              <a:buChar char="ü"/>
            </a:pPr>
            <a:r>
              <a:rPr lang="ar-SA" sz="2400" dirty="0" smtClean="0">
                <a:cs typeface="+mj-cs"/>
              </a:rPr>
              <a:t>عندما يتواجد إحساس بالانتماء يشعر الأطفال بأنهم مرغوب فيهم ومحتاج إليهم ويولد لديهم إحساس بالعلاقة, إحساس بأنهم جزء من المجموعة ومثل هذا الشعور هو الذي يزيد من الأمان الداخلي.</a:t>
            </a:r>
            <a:endParaRPr lang="ar-SA" sz="2400" dirty="0">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907704" y="692696"/>
            <a:ext cx="6480720" cy="4431983"/>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ar-SA" sz="2400" b="1" u="sng" dirty="0" smtClean="0">
                <a:cs typeface="+mj-cs"/>
              </a:rPr>
              <a:t>ما يجب أن يفعله المربون للوفاء بالحاجة </a:t>
            </a:r>
            <a:r>
              <a:rPr lang="ar-SA" sz="2400" b="1" u="sng" dirty="0" err="1" smtClean="0">
                <a:cs typeface="+mj-cs"/>
              </a:rPr>
              <a:t>للانتماء:</a:t>
            </a:r>
            <a:endParaRPr lang="ar-SA" sz="2400" b="1" u="sng" dirty="0" smtClean="0">
              <a:cs typeface="+mj-cs"/>
            </a:endParaRPr>
          </a:p>
          <a:p>
            <a:pPr>
              <a:buFont typeface="Wingdings" pitchFamily="2" charset="2"/>
              <a:buChar char="ü"/>
            </a:pPr>
            <a:r>
              <a:rPr lang="ar-SA" sz="2400" dirty="0" smtClean="0">
                <a:cs typeface="+mj-cs"/>
              </a:rPr>
              <a:t>اذا تغيب الطفل فيجب على المعلم أن يشعر طفله بافتقاده وذلك بالسؤال عنه.</a:t>
            </a:r>
          </a:p>
          <a:p>
            <a:pPr>
              <a:buFont typeface="Wingdings" pitchFamily="2" charset="2"/>
              <a:buChar char="ü"/>
            </a:pPr>
            <a:r>
              <a:rPr lang="ar-SA" sz="2400" dirty="0" smtClean="0">
                <a:cs typeface="+mj-cs"/>
              </a:rPr>
              <a:t>يمكن لمعلم الفصل أن يشعر الطفل الذي لديه احساس بالنبذ بأنه يحبه ويشاركه دائما.</a:t>
            </a:r>
          </a:p>
          <a:p>
            <a:pPr>
              <a:buFont typeface="Wingdings" pitchFamily="2" charset="2"/>
              <a:buChar char="ü"/>
            </a:pPr>
            <a:r>
              <a:rPr lang="ar-SA" sz="2400" dirty="0" smtClean="0">
                <a:cs typeface="+mj-cs"/>
              </a:rPr>
              <a:t>اذا تواجد طفل جديد في المجموعة يقوم المعلم بإرشاد الوافد الجديد وتقديمه للأطفال الاخرين.</a:t>
            </a:r>
          </a:p>
          <a:p>
            <a:pPr>
              <a:buFont typeface="Wingdings" pitchFamily="2" charset="2"/>
              <a:buChar char="ü"/>
            </a:pPr>
            <a:r>
              <a:rPr lang="ar-SA" sz="2400" dirty="0" smtClean="0">
                <a:cs typeface="+mj-cs"/>
              </a:rPr>
              <a:t>يمكن للمعلم أن يجعل كل طفل يشعر بأنه مرغوب فيه وذلك من خلال تغيير اللجان.</a:t>
            </a:r>
          </a:p>
          <a:p>
            <a:pPr>
              <a:buFont typeface="Wingdings" pitchFamily="2" charset="2"/>
              <a:buChar char="ü"/>
            </a:pPr>
            <a:r>
              <a:rPr lang="ar-SA" sz="2400" dirty="0" smtClean="0">
                <a:cs typeface="+mj-cs"/>
              </a:rPr>
              <a:t>احيانا يجب على المعلمين أن يسألوا أطفالهم عما يريدون ان يكونوا عليه عندما يكبرون مما يدل على الاهتمام بعيد المدى.</a:t>
            </a:r>
          </a:p>
          <a:p>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ربع نص 6"/>
          <p:cNvSpPr txBox="1"/>
          <p:nvPr/>
        </p:nvSpPr>
        <p:spPr>
          <a:xfrm>
            <a:off x="2627784" y="692696"/>
            <a:ext cx="5832648" cy="378565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cs typeface="+mj-cs"/>
              </a:rPr>
              <a:t>ما يجب أن يبتعد عنه </a:t>
            </a:r>
            <a:r>
              <a:rPr lang="ar-SA" sz="2400" b="1" u="sng" dirty="0" err="1" smtClean="0">
                <a:cs typeface="+mj-cs"/>
              </a:rPr>
              <a:t>المربون:</a:t>
            </a:r>
            <a:endParaRPr lang="ar-SA" sz="2400" b="1" u="sng" dirty="0" smtClean="0">
              <a:cs typeface="+mj-cs"/>
            </a:endParaRPr>
          </a:p>
          <a:p>
            <a:endParaRPr lang="ar-SA" sz="2400" b="1" u="sng" dirty="0" smtClean="0">
              <a:cs typeface="+mj-cs"/>
            </a:endParaRPr>
          </a:p>
          <a:p>
            <a:pPr>
              <a:buFont typeface="Wingdings" pitchFamily="2" charset="2"/>
              <a:buChar char="ü"/>
            </a:pPr>
            <a:r>
              <a:rPr lang="ar-SA" sz="2400" dirty="0" smtClean="0">
                <a:cs typeface="+mj-cs"/>
              </a:rPr>
              <a:t>يجب على المعلم أن لا يشكوا أو يتذمر من المجموعة او من الطريقة التي يميل اليها أفراد المجموعة.</a:t>
            </a:r>
          </a:p>
          <a:p>
            <a:endParaRPr lang="ar-SA" sz="2400" dirty="0" smtClean="0">
              <a:cs typeface="+mj-cs"/>
            </a:endParaRPr>
          </a:p>
          <a:p>
            <a:pPr>
              <a:buFont typeface="Wingdings" pitchFamily="2" charset="2"/>
              <a:buChar char="ü"/>
            </a:pPr>
            <a:r>
              <a:rPr lang="ar-SA" sz="2400" dirty="0" smtClean="0">
                <a:cs typeface="+mj-cs"/>
              </a:rPr>
              <a:t>يجب على المعلمين ألا يجعلوا من الفصل حجرة قاصرة على العمل ولا يسمح فيها بالمرح.</a:t>
            </a:r>
          </a:p>
          <a:p>
            <a:endParaRPr lang="ar-SA" sz="2400" dirty="0" smtClean="0">
              <a:cs typeface="+mj-cs"/>
            </a:endParaRPr>
          </a:p>
          <a:p>
            <a:pPr>
              <a:buFont typeface="Wingdings" pitchFamily="2" charset="2"/>
              <a:buChar char="ü"/>
            </a:pPr>
            <a:r>
              <a:rPr lang="ar-SA" sz="2400" dirty="0" smtClean="0">
                <a:cs typeface="+mj-cs"/>
              </a:rPr>
              <a:t>يجب على المعلم ان لا يضع نمط يسمح بالمحاباة ولا يجعل عدد قليل من الاطفال يؤدون العمل كله.</a:t>
            </a:r>
            <a:endParaRPr lang="ar-SA" sz="2400" dirty="0">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835696" y="2276872"/>
            <a:ext cx="6696744" cy="19389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solidFill>
                  <a:schemeClr val="bg1">
                    <a:lumMod val="50000"/>
                  </a:schemeClr>
                </a:solidFill>
                <a:effectLst>
                  <a:outerShdw blurRad="38100" dist="38100" dir="2700000" algn="tl">
                    <a:srgbClr val="000000">
                      <a:alpha val="43137"/>
                    </a:srgbClr>
                  </a:outerShdw>
                </a:effectLst>
                <a:cs typeface="+mj-cs"/>
              </a:rPr>
              <a:t>ثالثا: الحاجة الى </a:t>
            </a:r>
            <a:r>
              <a:rPr lang="ar-SA" sz="2400" b="1" u="sng" dirty="0" err="1" smtClean="0">
                <a:solidFill>
                  <a:schemeClr val="bg1">
                    <a:lumMod val="50000"/>
                  </a:schemeClr>
                </a:solidFill>
                <a:effectLst>
                  <a:outerShdw blurRad="38100" dist="38100" dir="2700000" algn="tl">
                    <a:srgbClr val="000000">
                      <a:alpha val="43137"/>
                    </a:srgbClr>
                  </a:outerShdw>
                </a:effectLst>
                <a:cs typeface="+mj-cs"/>
              </a:rPr>
              <a:t>الإنجاز:</a:t>
            </a:r>
            <a:endParaRPr lang="ar-SA" sz="2400" b="1" u="sng" dirty="0" smtClean="0">
              <a:solidFill>
                <a:schemeClr val="bg1">
                  <a:lumMod val="50000"/>
                </a:schemeClr>
              </a:solidFill>
              <a:effectLst>
                <a:outerShdw blurRad="38100" dist="38100" dir="2700000" algn="tl">
                  <a:srgbClr val="000000">
                    <a:alpha val="43137"/>
                  </a:srgbClr>
                </a:outerShdw>
              </a:effectLst>
              <a:cs typeface="+mj-cs"/>
            </a:endParaRPr>
          </a:p>
          <a:p>
            <a:endParaRPr lang="ar-SA" sz="2400" b="1" u="sng" dirty="0" smtClean="0">
              <a:solidFill>
                <a:schemeClr val="bg1">
                  <a:lumMod val="50000"/>
                </a:schemeClr>
              </a:solidFill>
              <a:effectLst>
                <a:outerShdw blurRad="38100" dist="38100" dir="2700000" algn="tl">
                  <a:srgbClr val="000000">
                    <a:alpha val="43137"/>
                  </a:srgbClr>
                </a:outerShdw>
              </a:effectLst>
              <a:cs typeface="+mj-cs"/>
            </a:endParaRPr>
          </a:p>
          <a:p>
            <a:r>
              <a:rPr lang="ar-SA" sz="2400" dirty="0" smtClean="0">
                <a:cs typeface="+mj-cs"/>
              </a:rPr>
              <a:t>تظهر هذه الحاجة في ميل الطفل الى التعبير عن نفسه والإفصاح عن شخصيته في كلامه </a:t>
            </a:r>
            <a:r>
              <a:rPr lang="ar-SA" sz="2400" dirty="0" err="1" smtClean="0">
                <a:cs typeface="+mj-cs"/>
              </a:rPr>
              <a:t>واعماله</a:t>
            </a:r>
            <a:r>
              <a:rPr lang="ar-SA" sz="2400" dirty="0" smtClean="0">
                <a:cs typeface="+mj-cs"/>
              </a:rPr>
              <a:t> </a:t>
            </a:r>
            <a:r>
              <a:rPr lang="ar-SA" sz="2400" dirty="0" err="1" smtClean="0">
                <a:cs typeface="+mj-cs"/>
              </a:rPr>
              <a:t>والعابه</a:t>
            </a:r>
            <a:r>
              <a:rPr lang="ar-SA" sz="2400" dirty="0" smtClean="0">
                <a:cs typeface="+mj-cs"/>
              </a:rPr>
              <a:t> وكل ما يشترك فيه ويقدمه من خدمات للآخرين في حدود قدراته </a:t>
            </a:r>
            <a:r>
              <a:rPr lang="ar-SA" sz="2400" dirty="0" err="1" smtClean="0">
                <a:cs typeface="+mj-cs"/>
              </a:rPr>
              <a:t>وامكانياته.</a:t>
            </a:r>
            <a:endParaRPr lang="ar-SA" sz="2400" dirty="0">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979712" y="692696"/>
            <a:ext cx="6624736" cy="4154984"/>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cs typeface="+mj-cs"/>
              </a:rPr>
              <a:t>كيف يكتشف المربون هذه </a:t>
            </a:r>
            <a:r>
              <a:rPr lang="ar-SA" sz="2400" b="1" u="sng" dirty="0" err="1" smtClean="0">
                <a:cs typeface="+mj-cs"/>
              </a:rPr>
              <a:t>الحاجة:</a:t>
            </a:r>
            <a:endParaRPr lang="ar-SA" sz="2400" b="1" u="sng" dirty="0" smtClean="0">
              <a:cs typeface="+mj-cs"/>
            </a:endParaRPr>
          </a:p>
          <a:p>
            <a:endParaRPr lang="ar-SA" sz="2400" b="1" u="sng" dirty="0" smtClean="0">
              <a:cs typeface="+mj-cs"/>
            </a:endParaRPr>
          </a:p>
          <a:p>
            <a:pPr>
              <a:buFont typeface="Courier New" pitchFamily="49" charset="0"/>
              <a:buChar char="o"/>
            </a:pPr>
            <a:r>
              <a:rPr lang="ar-SA" sz="2400" dirty="0" smtClean="0">
                <a:cs typeface="+mj-cs"/>
              </a:rPr>
              <a:t>إن الاطفال الذين يشعرون بالحاجة للإنجاز كفيلون بأن يفعلوا أشياء تدل على اضطرابهم العاطفي ودائما </a:t>
            </a:r>
            <a:r>
              <a:rPr lang="ar-SA" sz="2400" dirty="0" err="1" smtClean="0">
                <a:cs typeface="+mj-cs"/>
              </a:rPr>
              <a:t>مايبتعد</a:t>
            </a:r>
            <a:r>
              <a:rPr lang="ar-SA" sz="2400" dirty="0" smtClean="0">
                <a:cs typeface="+mj-cs"/>
              </a:rPr>
              <a:t> الطفل عن أي نشاط يمكن أن يؤدي الى التشكيك في قدراته, ويتجنب مواقف المنافسة.</a:t>
            </a:r>
          </a:p>
          <a:p>
            <a:pPr>
              <a:buFont typeface="Courier New" pitchFamily="49" charset="0"/>
              <a:buChar char="o"/>
            </a:pPr>
            <a:r>
              <a:rPr lang="ar-SA" sz="2400" dirty="0" smtClean="0">
                <a:cs typeface="+mj-cs"/>
              </a:rPr>
              <a:t>الطفل الذي يحتاج للإنجاز نجده في المواقف الجماعية عدوانيا نحو أقرانه.</a:t>
            </a:r>
          </a:p>
          <a:p>
            <a:pPr>
              <a:buFont typeface="Courier New" pitchFamily="49" charset="0"/>
              <a:buChar char="o"/>
            </a:pPr>
            <a:r>
              <a:rPr lang="ar-SA" sz="2400" dirty="0" smtClean="0">
                <a:cs typeface="+mj-cs"/>
              </a:rPr>
              <a:t>الطفل الذي يعاني من حاجة شديدة للإنجاز يشعر بالاكتئاب نتيجة للفشل المتوالي ويشعر بضعف استعداده وانخفاض مستوى مهاراته وانجازاته.</a:t>
            </a:r>
            <a:endParaRPr lang="ar-SA" sz="2400" dirty="0">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619672" y="764704"/>
            <a:ext cx="7056784" cy="5262979"/>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ar-SA" sz="2400" b="1" u="sng" dirty="0" smtClean="0">
                <a:cs typeface="+mj-cs"/>
              </a:rPr>
              <a:t>ما يجب أن يفعله المربون للوفاء بالحاجة </a:t>
            </a:r>
            <a:r>
              <a:rPr lang="ar-SA" sz="2400" b="1" u="sng" dirty="0" err="1" smtClean="0">
                <a:cs typeface="+mj-cs"/>
              </a:rPr>
              <a:t>للإنجاز:</a:t>
            </a:r>
            <a:endParaRPr lang="ar-SA" sz="2400" b="1" u="sng" dirty="0" smtClean="0">
              <a:cs typeface="+mj-cs"/>
            </a:endParaRPr>
          </a:p>
          <a:p>
            <a:pPr>
              <a:buFont typeface="Courier New" pitchFamily="49" charset="0"/>
              <a:buChar char="o"/>
            </a:pPr>
            <a:r>
              <a:rPr lang="ar-SA" sz="2400" dirty="0" smtClean="0">
                <a:cs typeface="+mj-cs"/>
              </a:rPr>
              <a:t>ألا يتركوا الطفل يواجه فشل متكرر في خبراته فمتى أحس المربون بأن المستوى الذي حددوه للطفل أعلى مما يجب فيجب تغيير هذا المستوى.</a:t>
            </a:r>
          </a:p>
          <a:p>
            <a:pPr>
              <a:buFont typeface="Courier New" pitchFamily="49" charset="0"/>
              <a:buChar char="o"/>
            </a:pPr>
            <a:r>
              <a:rPr lang="ar-SA" sz="2400" dirty="0" smtClean="0">
                <a:cs typeface="+mj-cs"/>
              </a:rPr>
              <a:t>ألا يكثر المربون من التعليقات على تبريرات الطفل وأعذاره لسوء أدائه.</a:t>
            </a:r>
          </a:p>
          <a:p>
            <a:pPr>
              <a:buFont typeface="Courier New" pitchFamily="49" charset="0"/>
              <a:buChar char="o"/>
            </a:pPr>
            <a:r>
              <a:rPr lang="ar-SA" sz="2400" dirty="0" smtClean="0">
                <a:cs typeface="+mj-cs"/>
              </a:rPr>
              <a:t>يجب أن يكون المربين حذرين في منح المكافآت.</a:t>
            </a:r>
          </a:p>
          <a:p>
            <a:pPr>
              <a:buFont typeface="Courier New" pitchFamily="49" charset="0"/>
              <a:buChar char="o"/>
            </a:pPr>
            <a:r>
              <a:rPr lang="ar-SA" sz="2400" dirty="0" smtClean="0">
                <a:cs typeface="+mj-cs"/>
              </a:rPr>
              <a:t>التعرف على ميول ورغبات الطفل.</a:t>
            </a:r>
          </a:p>
          <a:p>
            <a:pPr>
              <a:buFont typeface="Courier New" pitchFamily="49" charset="0"/>
              <a:buChar char="o"/>
            </a:pPr>
            <a:r>
              <a:rPr lang="ar-SA" sz="2400" dirty="0" smtClean="0">
                <a:cs typeface="+mj-cs"/>
              </a:rPr>
              <a:t>يجب أن تنوع وسائط العمل في المدرسة.</a:t>
            </a:r>
          </a:p>
          <a:p>
            <a:pPr>
              <a:buFont typeface="Courier New" pitchFamily="49" charset="0"/>
              <a:buChar char="o"/>
            </a:pPr>
            <a:r>
              <a:rPr lang="ar-SA" sz="2400" dirty="0" smtClean="0">
                <a:cs typeface="+mj-cs"/>
              </a:rPr>
              <a:t>أن يطلب من الطفل ان يساعد الآخرين فيما </a:t>
            </a:r>
            <a:r>
              <a:rPr lang="ar-SA" sz="2400" dirty="0" err="1" smtClean="0">
                <a:cs typeface="+mj-cs"/>
              </a:rPr>
              <a:t>يؤدونه.</a:t>
            </a:r>
            <a:endParaRPr lang="ar-SA" sz="2400" dirty="0" smtClean="0">
              <a:cs typeface="+mj-cs"/>
            </a:endParaRPr>
          </a:p>
          <a:p>
            <a:pPr>
              <a:buFont typeface="Courier New" pitchFamily="49" charset="0"/>
              <a:buChar char="o"/>
            </a:pPr>
            <a:r>
              <a:rPr lang="ar-SA" sz="2400" dirty="0" smtClean="0">
                <a:cs typeface="+mj-cs"/>
              </a:rPr>
              <a:t>يجب على المربين أن يجعلوا الطفل يدرك أن الفشل في حد ذاته مظهر من مظاهر التعلم.</a:t>
            </a:r>
          </a:p>
          <a:p>
            <a:pPr>
              <a:buFont typeface="Courier New" pitchFamily="49" charset="0"/>
              <a:buChar char="o"/>
            </a:pPr>
            <a:r>
              <a:rPr lang="ar-SA" sz="2400" dirty="0" smtClean="0">
                <a:cs typeface="+mj-cs"/>
              </a:rPr>
              <a:t>يجب على المربين أن يتفهموا خصائص كل طفل واستعداداته.</a:t>
            </a:r>
          </a:p>
          <a:p>
            <a:pPr>
              <a:buFont typeface="Courier New" pitchFamily="49" charset="0"/>
              <a:buChar char="o"/>
            </a:pPr>
            <a:r>
              <a:rPr lang="ar-SA" sz="2400" dirty="0" smtClean="0">
                <a:cs typeface="+mj-cs"/>
              </a:rPr>
              <a:t>أن تتاح للأطفال فرصة لإظهار انجازاتهم.</a:t>
            </a:r>
          </a:p>
          <a:p>
            <a:pPr>
              <a:buFont typeface="Courier New" pitchFamily="49" charset="0"/>
              <a:buChar char="o"/>
            </a:pPr>
            <a:r>
              <a:rPr lang="ar-SA" sz="2400" dirty="0" smtClean="0">
                <a:cs typeface="+mj-cs"/>
              </a:rPr>
              <a:t>ان يمتدح المربون ما يفعله الأطفال بأمانه.</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2051720" y="548680"/>
            <a:ext cx="6552728" cy="4062651"/>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cs typeface="+mj-cs"/>
              </a:rPr>
              <a:t>ما يجب على المربين ألا يفعلوه حتى يشعر الطفل </a:t>
            </a:r>
            <a:r>
              <a:rPr lang="ar-SA" sz="2400" b="1" u="sng" dirty="0" err="1" smtClean="0">
                <a:cs typeface="+mj-cs"/>
              </a:rPr>
              <a:t>بالإنجاز:</a:t>
            </a:r>
            <a:endParaRPr lang="ar-SA" sz="2400" b="1" u="sng" dirty="0" smtClean="0">
              <a:cs typeface="+mj-cs"/>
            </a:endParaRPr>
          </a:p>
          <a:p>
            <a:r>
              <a:rPr lang="ar-SA" sz="2400" u="sng" dirty="0" smtClean="0">
                <a:cs typeface="+mj-cs"/>
              </a:rPr>
              <a:t>هناك أشياء يجب أن يتجنبها المربون حتى لا يشعر الطفل بالفشل وعدم القدرة على </a:t>
            </a:r>
            <a:r>
              <a:rPr lang="ar-SA" sz="2400" u="sng" dirty="0" err="1" smtClean="0">
                <a:cs typeface="+mj-cs"/>
              </a:rPr>
              <a:t>الإنجاز:</a:t>
            </a:r>
            <a:endParaRPr lang="ar-SA" sz="2400" u="sng" dirty="0" smtClean="0">
              <a:cs typeface="+mj-cs"/>
            </a:endParaRPr>
          </a:p>
          <a:p>
            <a:pPr>
              <a:buFont typeface="Courier New" pitchFamily="49" charset="0"/>
              <a:buChar char="o"/>
            </a:pPr>
            <a:r>
              <a:rPr lang="ar-SA" sz="2400" dirty="0" smtClean="0">
                <a:cs typeface="+mj-cs"/>
              </a:rPr>
              <a:t>أن يتجنبوا مقارنة الأطفال </a:t>
            </a:r>
            <a:r>
              <a:rPr lang="ar-SA" sz="2400" dirty="0" err="1" smtClean="0">
                <a:cs typeface="+mj-cs"/>
              </a:rPr>
              <a:t>ببعضهم.</a:t>
            </a:r>
            <a:endParaRPr lang="ar-SA" sz="2400" dirty="0" smtClean="0">
              <a:cs typeface="+mj-cs"/>
            </a:endParaRPr>
          </a:p>
          <a:p>
            <a:pPr>
              <a:buFont typeface="Courier New" pitchFamily="49" charset="0"/>
              <a:buChar char="o"/>
            </a:pPr>
            <a:r>
              <a:rPr lang="ar-SA" sz="2400" dirty="0" smtClean="0">
                <a:cs typeface="+mj-cs"/>
              </a:rPr>
              <a:t>أن تتم المكافأة على ما يبذله الطفل من </a:t>
            </a:r>
            <a:r>
              <a:rPr lang="ar-SA" sz="2400" dirty="0" err="1" smtClean="0">
                <a:cs typeface="+mj-cs"/>
              </a:rPr>
              <a:t>مجهودات.</a:t>
            </a:r>
            <a:endParaRPr lang="ar-SA" sz="2400" dirty="0" smtClean="0">
              <a:cs typeface="+mj-cs"/>
            </a:endParaRPr>
          </a:p>
          <a:p>
            <a:pPr>
              <a:buFont typeface="Courier New" pitchFamily="49" charset="0"/>
              <a:buChar char="o"/>
            </a:pPr>
            <a:r>
              <a:rPr lang="ar-SA" sz="2400" dirty="0" smtClean="0">
                <a:cs typeface="+mj-cs"/>
              </a:rPr>
              <a:t>أن يتجنب المربون إشعار الطفل بالنقص أو الفشل.</a:t>
            </a:r>
          </a:p>
          <a:p>
            <a:pPr>
              <a:buFont typeface="Courier New" pitchFamily="49" charset="0"/>
              <a:buChar char="o"/>
            </a:pPr>
            <a:r>
              <a:rPr lang="ar-SA" sz="2400" dirty="0" smtClean="0">
                <a:cs typeface="+mj-cs"/>
              </a:rPr>
              <a:t>يجب ألا يضع المربون واجبات تستوجب دائما أقصى جهد الطفل.</a:t>
            </a:r>
          </a:p>
          <a:p>
            <a:pPr>
              <a:buFont typeface="Courier New" pitchFamily="49" charset="0"/>
              <a:buChar char="o"/>
            </a:pPr>
            <a:r>
              <a:rPr lang="ar-SA" sz="2400" dirty="0" smtClean="0">
                <a:cs typeface="+mj-cs"/>
              </a:rPr>
              <a:t>أن يتجنب المربون انتقاد الطفل.</a:t>
            </a:r>
          </a:p>
          <a:p>
            <a:pPr>
              <a:buFont typeface="Courier New" pitchFamily="49" charset="0"/>
              <a:buChar char="o"/>
            </a:pPr>
            <a:r>
              <a:rPr lang="ar-SA" sz="2400" dirty="0" smtClean="0">
                <a:cs typeface="+mj-cs"/>
              </a:rPr>
              <a:t>يجب تشجيع اهتمامات الطفل.</a:t>
            </a:r>
          </a:p>
          <a:p>
            <a:pPr>
              <a:buFont typeface="Courier New" pitchFamily="49" charset="0"/>
              <a:buChar char="o"/>
            </a:pPr>
            <a:r>
              <a:rPr lang="ar-SA" sz="2400" dirty="0" smtClean="0">
                <a:cs typeface="+mj-cs"/>
              </a:rPr>
              <a:t>يجب عدم تكليف الطفل بمهام قد تبدو غامضة عليه.</a:t>
            </a:r>
          </a:p>
          <a:p>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907704" y="1628800"/>
            <a:ext cx="6696744" cy="3046988"/>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solidFill>
                  <a:schemeClr val="bg1">
                    <a:lumMod val="50000"/>
                  </a:schemeClr>
                </a:solidFill>
                <a:effectLst>
                  <a:outerShdw blurRad="38100" dist="38100" dir="2700000" algn="tl">
                    <a:srgbClr val="000000">
                      <a:alpha val="43137"/>
                    </a:srgbClr>
                  </a:outerShdw>
                </a:effectLst>
                <a:cs typeface="+mj-cs"/>
              </a:rPr>
              <a:t>رابعا: الحاجة للمشاركة واحترام </a:t>
            </a:r>
            <a:r>
              <a:rPr lang="ar-SA" sz="2400" b="1" u="sng" dirty="0" err="1" smtClean="0">
                <a:solidFill>
                  <a:schemeClr val="bg1">
                    <a:lumMod val="50000"/>
                  </a:schemeClr>
                </a:solidFill>
                <a:effectLst>
                  <a:outerShdw blurRad="38100" dist="38100" dir="2700000" algn="tl">
                    <a:srgbClr val="000000">
                      <a:alpha val="43137"/>
                    </a:srgbClr>
                  </a:outerShdw>
                </a:effectLst>
                <a:cs typeface="+mj-cs"/>
              </a:rPr>
              <a:t>الذات:</a:t>
            </a:r>
            <a:endParaRPr lang="ar-SA" sz="2400" b="1" u="sng" dirty="0" smtClean="0">
              <a:solidFill>
                <a:schemeClr val="bg1">
                  <a:lumMod val="50000"/>
                </a:schemeClr>
              </a:solidFill>
              <a:effectLst>
                <a:outerShdw blurRad="38100" dist="38100" dir="2700000" algn="tl">
                  <a:srgbClr val="000000">
                    <a:alpha val="43137"/>
                  </a:srgbClr>
                </a:outerShdw>
              </a:effectLst>
              <a:cs typeface="+mj-cs"/>
            </a:endParaRPr>
          </a:p>
          <a:p>
            <a:endParaRPr lang="ar-SA" sz="2400" b="1" u="sng" dirty="0" smtClean="0">
              <a:solidFill>
                <a:schemeClr val="bg1">
                  <a:lumMod val="50000"/>
                </a:schemeClr>
              </a:solidFill>
              <a:effectLst>
                <a:outerShdw blurRad="38100" dist="38100" dir="2700000" algn="tl">
                  <a:srgbClr val="000000">
                    <a:alpha val="43137"/>
                  </a:srgbClr>
                </a:outerShdw>
              </a:effectLst>
              <a:cs typeface="+mj-cs"/>
            </a:endParaRPr>
          </a:p>
          <a:p>
            <a:r>
              <a:rPr lang="ar-SA" sz="2400" dirty="0" smtClean="0">
                <a:cs typeface="+mj-cs"/>
              </a:rPr>
              <a:t>تشير الحاجة للمشاركة والتقدير واحترام الذات إلى الرغبة في تحصيل المدح والانتباه من الآخرين, وإلى الحصول على المركز والمكانة العالية مع الأقران وأصحاب السلطة.</a:t>
            </a:r>
          </a:p>
          <a:p>
            <a:r>
              <a:rPr lang="ar-SA" sz="2400" dirty="0" smtClean="0">
                <a:cs typeface="+mj-cs"/>
              </a:rPr>
              <a:t>وتبدأ هذه الحاجة في الظهور منذ الشهور الأولى من حياة الطفل حينما يبدأ في عمل الأشياء وتكون هذه الأشياء عظيمة بالنسبة للوالدين.</a:t>
            </a:r>
            <a:endParaRPr lang="ar-SA" sz="2400" dirty="0">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2195736" y="692696"/>
            <a:ext cx="6048672" cy="5262979"/>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400" b="1" u="sng" dirty="0" smtClean="0">
                <a:solidFill>
                  <a:schemeClr val="bg1">
                    <a:lumMod val="50000"/>
                  </a:schemeClr>
                </a:solidFill>
                <a:effectLst>
                  <a:outerShdw blurRad="38100" dist="38100" dir="2700000" algn="tl">
                    <a:srgbClr val="000000">
                      <a:alpha val="43137"/>
                    </a:srgbClr>
                  </a:outerShdw>
                </a:effectLst>
                <a:cs typeface="+mj-cs"/>
              </a:rPr>
              <a:t>محاور </a:t>
            </a:r>
            <a:r>
              <a:rPr lang="ar-SA" sz="2400" b="1" u="sng" dirty="0" err="1" smtClean="0">
                <a:solidFill>
                  <a:schemeClr val="bg1">
                    <a:lumMod val="50000"/>
                  </a:schemeClr>
                </a:solidFill>
                <a:effectLst>
                  <a:outerShdw blurRad="38100" dist="38100" dir="2700000" algn="tl">
                    <a:srgbClr val="000000">
                      <a:alpha val="43137"/>
                    </a:srgbClr>
                  </a:outerShdw>
                </a:effectLst>
                <a:cs typeface="+mj-cs"/>
              </a:rPr>
              <a:t>المحاضرة:</a:t>
            </a:r>
            <a:endParaRPr lang="ar-SA" sz="2400" b="1" u="sng" dirty="0" smtClean="0">
              <a:solidFill>
                <a:schemeClr val="bg1">
                  <a:lumMod val="50000"/>
                </a:schemeClr>
              </a:solidFill>
              <a:effectLst>
                <a:outerShdw blurRad="38100" dist="38100" dir="2700000" algn="tl">
                  <a:srgbClr val="000000">
                    <a:alpha val="43137"/>
                  </a:srgbClr>
                </a:outerShdw>
              </a:effectLst>
              <a:cs typeface="+mj-cs"/>
            </a:endParaRPr>
          </a:p>
          <a:p>
            <a:r>
              <a:rPr lang="ar-SA" sz="2400" b="1" dirty="0" smtClean="0">
                <a:effectLst>
                  <a:outerShdw blurRad="38100" dist="38100" dir="2700000" algn="tl">
                    <a:srgbClr val="000000">
                      <a:alpha val="43137"/>
                    </a:srgbClr>
                  </a:outerShdw>
                </a:effectLst>
                <a:cs typeface="+mj-cs"/>
              </a:rPr>
              <a:t>حاجات النمو </a:t>
            </a:r>
            <a:r>
              <a:rPr lang="ar-SA" sz="2400" b="1" dirty="0" smtClean="0">
                <a:effectLst>
                  <a:outerShdw blurRad="38100" dist="38100" dir="2700000" algn="tl">
                    <a:srgbClr val="000000">
                      <a:alpha val="43137"/>
                    </a:srgbClr>
                  </a:outerShdw>
                </a:effectLst>
                <a:cs typeface="+mj-cs"/>
              </a:rPr>
              <a:t>النفسي</a:t>
            </a:r>
            <a:endParaRPr lang="ar-SA" sz="2400" b="1" dirty="0" smtClean="0">
              <a:effectLst>
                <a:outerShdw blurRad="38100" dist="38100" dir="2700000" algn="tl">
                  <a:srgbClr val="000000">
                    <a:alpha val="43137"/>
                  </a:srgbClr>
                </a:outerShdw>
              </a:effectLst>
              <a:cs typeface="+mj-cs"/>
            </a:endParaRPr>
          </a:p>
          <a:p>
            <a:pPr marL="342900" indent="-342900">
              <a:buFont typeface="+mj-lt"/>
              <a:buAutoNum type="arabicPeriod"/>
            </a:pPr>
            <a:r>
              <a:rPr lang="ar-SA" sz="2400" dirty="0" smtClean="0">
                <a:cs typeface="+mj-cs"/>
              </a:rPr>
              <a:t>الحاجة للحب والحنان.</a:t>
            </a:r>
          </a:p>
          <a:p>
            <a:pPr marL="342900" indent="-342900">
              <a:buFont typeface="+mj-lt"/>
              <a:buAutoNum type="arabicPeriod"/>
            </a:pPr>
            <a:r>
              <a:rPr lang="ar-SA" sz="2400" dirty="0" smtClean="0">
                <a:cs typeface="+mj-cs"/>
              </a:rPr>
              <a:t>الحاجة للانتماء.</a:t>
            </a:r>
          </a:p>
          <a:p>
            <a:pPr marL="342900" indent="-342900">
              <a:buFont typeface="+mj-lt"/>
              <a:buAutoNum type="arabicPeriod"/>
            </a:pPr>
            <a:r>
              <a:rPr lang="ar-SA" sz="2400" dirty="0" smtClean="0">
                <a:cs typeface="+mj-cs"/>
              </a:rPr>
              <a:t>الحاجة الى الانجاز.</a:t>
            </a:r>
          </a:p>
          <a:p>
            <a:pPr marL="342900" indent="-342900">
              <a:buFont typeface="+mj-lt"/>
              <a:buAutoNum type="arabicPeriod"/>
            </a:pPr>
            <a:r>
              <a:rPr lang="ar-SA" sz="2400" dirty="0" smtClean="0">
                <a:cs typeface="+mj-cs"/>
              </a:rPr>
              <a:t>الحاجة للمشاركة واحترام الذات.</a:t>
            </a:r>
          </a:p>
          <a:p>
            <a:pPr marL="342900" indent="-342900">
              <a:buFont typeface="+mj-lt"/>
              <a:buAutoNum type="arabicPeriod"/>
            </a:pPr>
            <a:r>
              <a:rPr lang="ar-SA" sz="2400" dirty="0" smtClean="0">
                <a:cs typeface="+mj-cs"/>
              </a:rPr>
              <a:t>الحاجة الى التحرر النسبي من الشعور بالذنب.</a:t>
            </a:r>
          </a:p>
          <a:p>
            <a:pPr marL="342900" indent="-342900">
              <a:buFont typeface="+mj-lt"/>
              <a:buAutoNum type="arabicPeriod"/>
            </a:pPr>
            <a:r>
              <a:rPr lang="ar-SA" sz="2400" dirty="0" smtClean="0">
                <a:cs typeface="+mj-cs"/>
              </a:rPr>
              <a:t>التحرر النسبي من الخوف.</a:t>
            </a:r>
          </a:p>
          <a:p>
            <a:pPr marL="342900" indent="-342900">
              <a:buFont typeface="+mj-lt"/>
              <a:buAutoNum type="arabicPeriod"/>
            </a:pPr>
            <a:r>
              <a:rPr lang="ar-SA" sz="2400" dirty="0" smtClean="0">
                <a:cs typeface="+mj-cs"/>
              </a:rPr>
              <a:t>الحاجة للأمان الاقتصادي.</a:t>
            </a:r>
          </a:p>
          <a:p>
            <a:pPr marL="342900" indent="-342900">
              <a:buFont typeface="+mj-lt"/>
              <a:buAutoNum type="arabicPeriod"/>
            </a:pPr>
            <a:r>
              <a:rPr lang="ar-SA" sz="2400" dirty="0" smtClean="0">
                <a:cs typeface="+mj-cs"/>
              </a:rPr>
              <a:t>الحاجة الى الفهم.</a:t>
            </a:r>
          </a:p>
          <a:p>
            <a:pPr marL="342900" indent="-342900"/>
            <a:endParaRPr lang="ar-SA" sz="2400" dirty="0" smtClean="0">
              <a:cs typeface="+mj-cs"/>
            </a:endParaRPr>
          </a:p>
          <a:p>
            <a:pPr marL="342900" indent="-342900"/>
            <a:r>
              <a:rPr lang="ar-SA" sz="2400" dirty="0" err="1" smtClean="0">
                <a:cs typeface="+mj-cs"/>
              </a:rPr>
              <a:t>المرجع:</a:t>
            </a:r>
            <a:endParaRPr lang="ar-SA" sz="2400" dirty="0" smtClean="0">
              <a:cs typeface="+mj-cs"/>
            </a:endParaRPr>
          </a:p>
          <a:p>
            <a:pPr marL="342900" indent="-342900"/>
            <a:r>
              <a:rPr lang="ar-SA" sz="2400" dirty="0" smtClean="0">
                <a:cs typeface="+mj-cs"/>
              </a:rPr>
              <a:t>قناوي, هدى </a:t>
            </a:r>
            <a:r>
              <a:rPr lang="ar-SA" sz="2400" dirty="0" err="1" smtClean="0">
                <a:cs typeface="+mj-cs"/>
              </a:rPr>
              <a:t>محمد.</a:t>
            </a:r>
            <a:r>
              <a:rPr lang="ar-SA" sz="2400" dirty="0" smtClean="0">
                <a:cs typeface="+mj-cs"/>
              </a:rPr>
              <a:t>(2003</a:t>
            </a:r>
            <a:r>
              <a:rPr lang="ar-SA" sz="2400" dirty="0" err="1" smtClean="0">
                <a:cs typeface="+mj-cs"/>
              </a:rPr>
              <a:t>).</a:t>
            </a:r>
            <a:r>
              <a:rPr lang="ar-SA" sz="2400" dirty="0" smtClean="0">
                <a:cs typeface="+mj-cs"/>
              </a:rPr>
              <a:t> ”الطفل تنشئته </a:t>
            </a:r>
            <a:r>
              <a:rPr lang="ar-SA" sz="2400" dirty="0" err="1" smtClean="0">
                <a:cs typeface="+mj-cs"/>
              </a:rPr>
              <a:t>وحاجاته“.</a:t>
            </a:r>
            <a:r>
              <a:rPr lang="ar-SA" sz="2400" dirty="0" smtClean="0">
                <a:cs typeface="+mj-cs"/>
              </a:rPr>
              <a:t> الفصل السابع, ص ص </a:t>
            </a:r>
            <a:r>
              <a:rPr lang="ar-SA" sz="2400" dirty="0" err="1" smtClean="0">
                <a:cs typeface="+mj-cs"/>
              </a:rPr>
              <a:t>169 </a:t>
            </a:r>
            <a:r>
              <a:rPr lang="ar-SA" sz="2400" dirty="0" smtClean="0">
                <a:cs typeface="+mj-cs"/>
              </a:rPr>
              <a:t>- 263</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907704" y="908720"/>
            <a:ext cx="6408712" cy="19389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dirty="0" smtClean="0">
                <a:cs typeface="+mj-cs"/>
              </a:rPr>
              <a:t>إن الأطفال الذين </a:t>
            </a:r>
            <a:r>
              <a:rPr lang="ar-SA" sz="2400" b="1" dirty="0" err="1" smtClean="0">
                <a:cs typeface="+mj-cs"/>
              </a:rPr>
              <a:t>يبدأون</a:t>
            </a:r>
            <a:r>
              <a:rPr lang="ar-SA" sz="2400" b="1" dirty="0" smtClean="0">
                <a:cs typeface="+mj-cs"/>
              </a:rPr>
              <a:t> بداية طيبة في الحياة بسبب علاقتهم الصحية مع والديهم وحين يحتاجون لتعزيز هذه المشاعر يجدون هذا التعزيز فإن نموهم يسير في اتجاه السواء, أما الأطفال الذين يواجهون دائما مواقف فشل وتثبيط ويأس متكرر يكونوا معرضين لفقدان الشعور باحترام الذات وبقيمة الذات.</a:t>
            </a:r>
            <a:endParaRPr lang="ar-SA" sz="2400" b="1" dirty="0">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979712" y="908720"/>
            <a:ext cx="6552728" cy="2308324"/>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cs typeface="+mj-cs"/>
              </a:rPr>
              <a:t>كيف يكتشف نقص الحاجة لاحترام </a:t>
            </a:r>
            <a:r>
              <a:rPr lang="ar-SA" sz="2400" b="1" u="sng" dirty="0" err="1" smtClean="0">
                <a:cs typeface="+mj-cs"/>
              </a:rPr>
              <a:t>الذات:</a:t>
            </a:r>
            <a:endParaRPr lang="ar-SA" sz="2400" b="1" u="sng" dirty="0" smtClean="0">
              <a:cs typeface="+mj-cs"/>
            </a:endParaRPr>
          </a:p>
          <a:p>
            <a:pPr>
              <a:buFont typeface="Wingdings" pitchFamily="2" charset="2"/>
              <a:buChar char="Ø"/>
            </a:pPr>
            <a:r>
              <a:rPr lang="ar-SA" sz="2400" dirty="0" smtClean="0">
                <a:cs typeface="+mj-cs"/>
              </a:rPr>
              <a:t>قد يعبر الطفل عن رغبته في أن يثق الآخرون في حكمه.</a:t>
            </a:r>
          </a:p>
          <a:p>
            <a:pPr>
              <a:buFont typeface="Wingdings" pitchFamily="2" charset="2"/>
              <a:buChar char="Ø"/>
            </a:pPr>
            <a:r>
              <a:rPr lang="ar-SA" sz="2400" dirty="0" smtClean="0">
                <a:cs typeface="+mj-cs"/>
              </a:rPr>
              <a:t>هذا الطفل كثيرا ما يجد نفسه مجبر على المشاركة في نشاطات خطط لها دون علمه مثل العطلات الأسرية.</a:t>
            </a:r>
          </a:p>
          <a:p>
            <a:pPr>
              <a:buFont typeface="Wingdings" pitchFamily="2" charset="2"/>
              <a:buChar char="Ø"/>
            </a:pPr>
            <a:r>
              <a:rPr lang="ar-SA" sz="2400" dirty="0" smtClean="0">
                <a:cs typeface="+mj-cs"/>
              </a:rPr>
              <a:t>إن الطفل الذي يحتاج للمشاركة واحترام الذات قد يشعر عادة بأن هناك مؤامرة ضده وأن أفكاره وآرائه لا قيمة لها.</a:t>
            </a:r>
            <a:endParaRPr lang="ar-SA" sz="2400" dirty="0">
              <a:cs typeface="+mj-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691680" y="908720"/>
            <a:ext cx="6840760" cy="4524315"/>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ar-SA" sz="2400" b="1" u="sng" dirty="0" smtClean="0">
                <a:cs typeface="+mj-cs"/>
              </a:rPr>
              <a:t>ما يجب أن يفعله المربون للوفاء بالحاجة لاحترام </a:t>
            </a:r>
            <a:r>
              <a:rPr lang="ar-SA" sz="2400" b="1" u="sng" dirty="0" err="1" smtClean="0">
                <a:cs typeface="+mj-cs"/>
              </a:rPr>
              <a:t>الذات:</a:t>
            </a:r>
            <a:endParaRPr lang="ar-SA" sz="2400" b="1" u="sng" dirty="0" smtClean="0">
              <a:cs typeface="+mj-cs"/>
            </a:endParaRPr>
          </a:p>
          <a:p>
            <a:endParaRPr lang="ar-SA" sz="2400" b="1" u="sng" dirty="0" smtClean="0">
              <a:cs typeface="+mj-cs"/>
            </a:endParaRPr>
          </a:p>
          <a:p>
            <a:pPr>
              <a:buFont typeface="Wingdings" pitchFamily="2" charset="2"/>
              <a:buChar char="Ø"/>
            </a:pPr>
            <a:r>
              <a:rPr lang="ar-SA" sz="2400" dirty="0" smtClean="0">
                <a:cs typeface="+mj-cs"/>
              </a:rPr>
              <a:t>يجب على المربين أن يطلبوا من الأطفال المشاركة في وضع برنامج ومعايير الإنجاز واختيار بعض خبرات المنهج.</a:t>
            </a:r>
          </a:p>
          <a:p>
            <a:endParaRPr lang="ar-SA" sz="2400" dirty="0" smtClean="0">
              <a:cs typeface="+mj-cs"/>
            </a:endParaRPr>
          </a:p>
          <a:p>
            <a:pPr>
              <a:buFont typeface="Wingdings" pitchFamily="2" charset="2"/>
              <a:buChar char="Ø"/>
            </a:pPr>
            <a:r>
              <a:rPr lang="ar-SA" sz="2400" dirty="0" smtClean="0">
                <a:cs typeface="+mj-cs"/>
              </a:rPr>
              <a:t>أن يتأكد المربون من إعطاء الأطفال فرصة للمساعدة في تقييم عملهم.</a:t>
            </a:r>
          </a:p>
          <a:p>
            <a:endParaRPr lang="ar-SA" sz="2400" dirty="0" smtClean="0">
              <a:cs typeface="+mj-cs"/>
            </a:endParaRPr>
          </a:p>
          <a:p>
            <a:pPr>
              <a:buFont typeface="Wingdings" pitchFamily="2" charset="2"/>
              <a:buChar char="Ø"/>
            </a:pPr>
            <a:r>
              <a:rPr lang="ar-SA" sz="2400" dirty="0" smtClean="0">
                <a:cs typeface="+mj-cs"/>
              </a:rPr>
              <a:t>أن يخلق المربون مواقف يكون فيها للأطفال مزيد من المسئولية.</a:t>
            </a:r>
          </a:p>
          <a:p>
            <a:endParaRPr lang="ar-SA" sz="2400" dirty="0" smtClean="0">
              <a:cs typeface="+mj-cs"/>
            </a:endParaRPr>
          </a:p>
          <a:p>
            <a:pPr>
              <a:buFont typeface="Wingdings" pitchFamily="2" charset="2"/>
              <a:buChar char="Ø"/>
            </a:pPr>
            <a:r>
              <a:rPr lang="ar-SA" sz="2400" dirty="0" smtClean="0">
                <a:cs typeface="+mj-cs"/>
              </a:rPr>
              <a:t>من أفضل الأشياء التي يستطيع المربون أن يفعلوها لبناء مشاعر احترام الذات </a:t>
            </a:r>
            <a:r>
              <a:rPr lang="ar-SA" sz="2400" u="sng" dirty="0" smtClean="0">
                <a:cs typeface="+mj-cs"/>
              </a:rPr>
              <a:t>هي اعطاء الأطفال حرية الاختيار.</a:t>
            </a:r>
            <a:endParaRPr lang="ar-SA" sz="2400" u="sng" dirty="0">
              <a:cs typeface="+mj-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2267744" y="692696"/>
            <a:ext cx="6408712" cy="3416320"/>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cs typeface="+mj-cs"/>
              </a:rPr>
              <a:t>ما لا يجب أن يفعله المربون للوفاء بالحاجة لاحترام </a:t>
            </a:r>
            <a:r>
              <a:rPr lang="ar-SA" sz="2400" b="1" u="sng" dirty="0" err="1" smtClean="0">
                <a:cs typeface="+mj-cs"/>
              </a:rPr>
              <a:t>الذات:</a:t>
            </a:r>
            <a:endParaRPr lang="ar-SA" sz="2400" b="1" u="sng" dirty="0" smtClean="0">
              <a:cs typeface="+mj-cs"/>
            </a:endParaRPr>
          </a:p>
          <a:p>
            <a:endParaRPr lang="ar-SA" sz="2400" b="1" u="sng" dirty="0" smtClean="0">
              <a:cs typeface="+mj-cs"/>
            </a:endParaRPr>
          </a:p>
          <a:p>
            <a:pPr>
              <a:buFont typeface="Wingdings" pitchFamily="2" charset="2"/>
              <a:buChar char="Ø"/>
            </a:pPr>
            <a:r>
              <a:rPr lang="ar-SA" sz="2400" dirty="0" smtClean="0">
                <a:cs typeface="+mj-cs"/>
              </a:rPr>
              <a:t>يجب على المربين أن يتجنبوا اتخاذ كل القرارات من أجل الأطفال.</a:t>
            </a:r>
          </a:p>
          <a:p>
            <a:pPr>
              <a:buFont typeface="Wingdings" pitchFamily="2" charset="2"/>
              <a:buChar char="Ø"/>
            </a:pPr>
            <a:r>
              <a:rPr lang="ar-SA" sz="2400" dirty="0" smtClean="0">
                <a:cs typeface="+mj-cs"/>
              </a:rPr>
              <a:t>أن يتجنب المربون التركيز الشديد على طراز التعلم واكتساب المعلومات بالذاكرة.</a:t>
            </a:r>
          </a:p>
          <a:p>
            <a:pPr>
              <a:buFont typeface="Wingdings" pitchFamily="2" charset="2"/>
              <a:buChar char="Ø"/>
            </a:pPr>
            <a:r>
              <a:rPr lang="ar-SA" sz="2400" dirty="0" smtClean="0">
                <a:cs typeface="+mj-cs"/>
              </a:rPr>
              <a:t>يجب عدم تجاهل امتداح اعمال الأطفال.</a:t>
            </a:r>
          </a:p>
          <a:p>
            <a:pPr>
              <a:buFont typeface="Wingdings" pitchFamily="2" charset="2"/>
              <a:buChar char="Ø"/>
            </a:pPr>
            <a:r>
              <a:rPr lang="ar-SA" sz="2400" dirty="0" smtClean="0">
                <a:cs typeface="+mj-cs"/>
              </a:rPr>
              <a:t>أن يتجنب المربون آراء عدد قليل من الشخصيات القوية في الفصل على أنه أمر مسلم </a:t>
            </a:r>
            <a:r>
              <a:rPr lang="ar-SA" sz="2400" dirty="0" err="1" smtClean="0">
                <a:cs typeface="+mj-cs"/>
              </a:rPr>
              <a:t>به</a:t>
            </a:r>
            <a:r>
              <a:rPr lang="ar-SA" sz="2400" dirty="0" smtClean="0">
                <a:cs typeface="+mj-cs"/>
              </a:rPr>
              <a:t> للتعبير عن آراء الجميع.</a:t>
            </a:r>
            <a:endParaRPr lang="ar-SA" sz="2400" dirty="0">
              <a:cs typeface="+mj-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763688" y="764704"/>
            <a:ext cx="6840760" cy="3046988"/>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solidFill>
                  <a:schemeClr val="bg1">
                    <a:lumMod val="50000"/>
                  </a:schemeClr>
                </a:solidFill>
                <a:effectLst>
                  <a:outerShdw blurRad="38100" dist="38100" dir="2700000" algn="tl">
                    <a:srgbClr val="000000">
                      <a:alpha val="43137"/>
                    </a:srgbClr>
                  </a:outerShdw>
                </a:effectLst>
                <a:cs typeface="+mj-cs"/>
              </a:rPr>
              <a:t>خامسا: الحاجة إلى التحرر النسبي من الشعور </a:t>
            </a:r>
            <a:r>
              <a:rPr lang="ar-SA" sz="2400" b="1" u="sng" dirty="0" err="1" smtClean="0">
                <a:solidFill>
                  <a:schemeClr val="bg1">
                    <a:lumMod val="50000"/>
                  </a:schemeClr>
                </a:solidFill>
                <a:effectLst>
                  <a:outerShdw blurRad="38100" dist="38100" dir="2700000" algn="tl">
                    <a:srgbClr val="000000">
                      <a:alpha val="43137"/>
                    </a:srgbClr>
                  </a:outerShdw>
                </a:effectLst>
                <a:cs typeface="+mj-cs"/>
              </a:rPr>
              <a:t>بالذنب:</a:t>
            </a:r>
            <a:endParaRPr lang="ar-SA" sz="2400" b="1" u="sng" dirty="0" smtClean="0">
              <a:solidFill>
                <a:schemeClr val="bg1">
                  <a:lumMod val="50000"/>
                </a:schemeClr>
              </a:solidFill>
              <a:effectLst>
                <a:outerShdw blurRad="38100" dist="38100" dir="2700000" algn="tl">
                  <a:srgbClr val="000000">
                    <a:alpha val="43137"/>
                  </a:srgbClr>
                </a:outerShdw>
              </a:effectLst>
              <a:cs typeface="+mj-cs"/>
            </a:endParaRPr>
          </a:p>
          <a:p>
            <a:r>
              <a:rPr lang="ar-SA" sz="2400" dirty="0" smtClean="0">
                <a:cs typeface="+mj-cs"/>
              </a:rPr>
              <a:t>يبدأ كثير من الأطفال في السنة الأولى من العمر في استكشاف بيئتهم والعالم الذي يعيشون فيه ويتعلمون ذلك بالثقة التي تحملها العلاقات التي كانت لهم مع والديهم.</a:t>
            </a:r>
          </a:p>
          <a:p>
            <a:r>
              <a:rPr lang="ar-SA" sz="2400" dirty="0" smtClean="0">
                <a:cs typeface="+mj-cs"/>
              </a:rPr>
              <a:t>وعندما يتقدم بهم العمر تحملهم هذه العملية الاستكشافية الى الاحتكاك بكثير من مظاهر العالم الذي يعيشون فيه وعندما يواجهون هذه المواقف يتفاعلون معها على أساس من معرفة غير كافية وخبرة سابقة غير كافية.</a:t>
            </a:r>
            <a:endParaRPr lang="ar-SA" sz="2400" dirty="0">
              <a:cs typeface="+mj-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2123728" y="1196752"/>
            <a:ext cx="6408712" cy="3416320"/>
          </a:xfrm>
          <a:prstGeom prst="rect">
            <a:avLst/>
          </a:prstGeom>
        </p:spPr>
        <p:style>
          <a:lnRef idx="0">
            <a:scrgbClr r="0" g="0" b="0"/>
          </a:lnRef>
          <a:fillRef idx="1003">
            <a:schemeClr val="lt2"/>
          </a:fillRef>
          <a:effectRef idx="0">
            <a:scrgbClr r="0" g="0" b="0"/>
          </a:effectRef>
          <a:fontRef idx="major"/>
        </p:style>
        <p:txBody>
          <a:bodyPr wrap="square" rtlCol="1">
            <a:spAutoFit/>
          </a:bodyPr>
          <a:lstStyle/>
          <a:p>
            <a:r>
              <a:rPr lang="ar-SA" sz="2400" b="1" dirty="0" smtClean="0">
                <a:cs typeface="+mj-cs"/>
              </a:rPr>
              <a:t>الآباء الذين يشعرون بعجز عن تعليم أبنائهم العادات المتعلقة بالتدريب على الطعام أو الإخراج والتحكم فيه قد تسبب شعورا عميقا بالخجل لدى الأطفال.</a:t>
            </a:r>
          </a:p>
          <a:p>
            <a:r>
              <a:rPr lang="ar-SA" sz="2400" b="1" dirty="0" smtClean="0">
                <a:cs typeface="+mj-cs"/>
              </a:rPr>
              <a:t>وكذلك فيما يتعلق بسوء استخدام او اتلاف الممتلكات, فالطفل لا يكون قد كون الإحساس الكافي </a:t>
            </a:r>
            <a:r>
              <a:rPr lang="ar-SA" sz="2400" b="1" dirty="0" err="1" smtClean="0">
                <a:cs typeface="+mj-cs"/>
              </a:rPr>
              <a:t>لمعنى </a:t>
            </a:r>
            <a:r>
              <a:rPr lang="ar-SA" sz="2400" b="1" dirty="0" smtClean="0">
                <a:cs typeface="+mj-cs"/>
              </a:rPr>
              <a:t>”الخاص </a:t>
            </a:r>
            <a:r>
              <a:rPr lang="ar-SA" sz="2400" b="1" dirty="0" err="1" smtClean="0">
                <a:cs typeface="+mj-cs"/>
              </a:rPr>
              <a:t>بي</a:t>
            </a:r>
            <a:r>
              <a:rPr lang="ar-SA" sz="2400" b="1" dirty="0" smtClean="0">
                <a:cs typeface="+mj-cs"/>
              </a:rPr>
              <a:t>“ </a:t>
            </a:r>
            <a:r>
              <a:rPr lang="ar-SA" sz="2400" b="1" dirty="0" err="1" smtClean="0">
                <a:cs typeface="+mj-cs"/>
              </a:rPr>
              <a:t>و </a:t>
            </a:r>
            <a:r>
              <a:rPr lang="ar-SA" sz="2400" b="1" dirty="0" smtClean="0">
                <a:cs typeface="+mj-cs"/>
              </a:rPr>
              <a:t>” الخاص بك“ فهو عندما يأخذ نقودا أو شيئا لشخص آخر فإن الناس من حوله قد يسببون له الشعور بأنه ارتكب اثم قوي.</a:t>
            </a:r>
          </a:p>
          <a:p>
            <a:r>
              <a:rPr lang="ar-SA" sz="2400" b="1" dirty="0" smtClean="0">
                <a:cs typeface="+mj-cs"/>
              </a:rPr>
              <a:t>وفي مثل هذه الظروف يجد بعض الأطفال أنفسهم مدفوعين الى شعور عميق بالذنب لأن الآباء أنفسهم لا يفهمون ما يفعلونه.</a:t>
            </a:r>
            <a:endParaRPr lang="ar-SA" sz="2400" b="1" dirty="0">
              <a:cs typeface="+mj-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835696" y="548680"/>
            <a:ext cx="6696744" cy="4431983"/>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cs typeface="+mj-cs"/>
              </a:rPr>
              <a:t>كيف يكتشف الحاجة للتحرر النسبي من الشعور </a:t>
            </a:r>
            <a:r>
              <a:rPr lang="ar-SA" sz="2400" b="1" u="sng" dirty="0" err="1" smtClean="0">
                <a:cs typeface="+mj-cs"/>
              </a:rPr>
              <a:t>بالذنب:</a:t>
            </a:r>
            <a:endParaRPr lang="ar-SA" sz="2400" b="1" u="sng" dirty="0" smtClean="0">
              <a:cs typeface="+mj-cs"/>
            </a:endParaRPr>
          </a:p>
          <a:p>
            <a:endParaRPr lang="ar-SA" sz="2400" b="1" u="sng" dirty="0" smtClean="0">
              <a:cs typeface="+mj-cs"/>
            </a:endParaRPr>
          </a:p>
          <a:p>
            <a:pPr>
              <a:buFont typeface="Wingdings" pitchFamily="2" charset="2"/>
              <a:buChar char="q"/>
            </a:pPr>
            <a:r>
              <a:rPr lang="ar-SA" sz="2400" dirty="0" smtClean="0">
                <a:cs typeface="+mj-cs"/>
              </a:rPr>
              <a:t>إن الأطفال الذين يحسون بالحاجة الى التحرر من الذنب قد يظهرون ذلك في حديثهم, مثل أن </a:t>
            </a:r>
            <a:r>
              <a:rPr lang="ar-SA" sz="2400" dirty="0" err="1" smtClean="0">
                <a:cs typeface="+mj-cs"/>
              </a:rPr>
              <a:t>يقول </a:t>
            </a:r>
            <a:r>
              <a:rPr lang="ar-SA" sz="2400" dirty="0" smtClean="0">
                <a:cs typeface="+mj-cs"/>
              </a:rPr>
              <a:t>” أنه يود لو لم يكذب على </a:t>
            </a:r>
            <a:r>
              <a:rPr lang="ar-SA" sz="2400" dirty="0" err="1" smtClean="0">
                <a:cs typeface="+mj-cs"/>
              </a:rPr>
              <a:t>أمه“.</a:t>
            </a:r>
            <a:endParaRPr lang="ar-SA" sz="2400" dirty="0" smtClean="0">
              <a:cs typeface="+mj-cs"/>
            </a:endParaRPr>
          </a:p>
          <a:p>
            <a:endParaRPr lang="ar-SA" sz="2400" dirty="0" smtClean="0">
              <a:cs typeface="+mj-cs"/>
            </a:endParaRPr>
          </a:p>
          <a:p>
            <a:pPr>
              <a:buFont typeface="Wingdings" pitchFamily="2" charset="2"/>
              <a:buChar char="q"/>
            </a:pPr>
            <a:r>
              <a:rPr lang="ar-SA" sz="2400" dirty="0" smtClean="0">
                <a:cs typeface="+mj-cs"/>
              </a:rPr>
              <a:t>قد يفصح الطفل عن حاجته للتحرر من  الإحساس الشديد بالذنب بمحاولة تجنب معلمه أو غيره من ذوي السلطة.</a:t>
            </a:r>
          </a:p>
          <a:p>
            <a:pPr>
              <a:buFont typeface="Wingdings" pitchFamily="2" charset="2"/>
              <a:buChar char="q"/>
            </a:pPr>
            <a:endParaRPr lang="ar-SA" sz="2400" dirty="0" smtClean="0">
              <a:cs typeface="+mj-cs"/>
            </a:endParaRPr>
          </a:p>
          <a:p>
            <a:pPr>
              <a:buFont typeface="Wingdings" pitchFamily="2" charset="2"/>
              <a:buChar char="q"/>
            </a:pPr>
            <a:r>
              <a:rPr lang="ar-SA" sz="2400" dirty="0" smtClean="0">
                <a:cs typeface="+mj-cs"/>
              </a:rPr>
              <a:t>قد يكون الطفل حي الضمير بدرجة بالغة وقد يكون خجول, </a:t>
            </a:r>
            <a:r>
              <a:rPr lang="ar-SA" sz="2400" dirty="0" err="1" smtClean="0">
                <a:cs typeface="+mj-cs"/>
              </a:rPr>
              <a:t>قلق </a:t>
            </a:r>
            <a:r>
              <a:rPr lang="ar-SA" sz="2400" dirty="0" smtClean="0">
                <a:cs typeface="+mj-cs"/>
              </a:rPr>
              <a:t>, وقد يكون لديه وسواس كأن يغسل يديه عدة مرات بدون سبب.</a:t>
            </a:r>
          </a:p>
          <a:p>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619672" y="332656"/>
            <a:ext cx="7344816" cy="5632311"/>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ar-SA" sz="2400" b="1" u="sng" dirty="0" smtClean="0">
                <a:cs typeface="+mj-cs"/>
              </a:rPr>
              <a:t>ما يجب أن يفعله المربون للوفاء بالحاجة الى التحرر النسبي من الشعور </a:t>
            </a:r>
            <a:r>
              <a:rPr lang="ar-SA" sz="2400" b="1" u="sng" dirty="0" err="1" smtClean="0">
                <a:cs typeface="+mj-cs"/>
              </a:rPr>
              <a:t>بالذنب:</a:t>
            </a:r>
            <a:endParaRPr lang="ar-SA" sz="2400" b="1" u="sng" dirty="0" smtClean="0">
              <a:cs typeface="+mj-cs"/>
            </a:endParaRPr>
          </a:p>
          <a:p>
            <a:pPr>
              <a:buFont typeface="Wingdings" pitchFamily="2" charset="2"/>
              <a:buChar char="q"/>
            </a:pPr>
            <a:r>
              <a:rPr lang="ar-SA" sz="2400" dirty="0" smtClean="0">
                <a:cs typeface="+mj-cs"/>
              </a:rPr>
              <a:t>أن نساعد الأطفال على إدراك أنه لا يوجد إنسان كامل وأن كل انسان يرتكب الأخطاء المهم أن لا يكرر الخطأ.</a:t>
            </a:r>
          </a:p>
          <a:p>
            <a:pPr>
              <a:buFont typeface="Wingdings" pitchFamily="2" charset="2"/>
              <a:buChar char="q"/>
            </a:pPr>
            <a:r>
              <a:rPr lang="ar-SA" sz="2400" dirty="0" smtClean="0">
                <a:cs typeface="+mj-cs"/>
              </a:rPr>
              <a:t>إن خبرة الطفل مع النمو تتضمن تعلم الكثير من القواعد والتعليمات والقيم والمعايير وعندما يفعل الصغار شيئا لا يتفق مع القواعد فإننا ننهرهم دون التأكد من أن القواعد والتعليمات مفهومة لدى الأطفال.</a:t>
            </a:r>
          </a:p>
          <a:p>
            <a:pPr>
              <a:buFont typeface="Wingdings" pitchFamily="2" charset="2"/>
              <a:buChar char="q"/>
            </a:pPr>
            <a:r>
              <a:rPr lang="ar-SA" sz="2400" dirty="0" smtClean="0">
                <a:cs typeface="+mj-cs"/>
              </a:rPr>
              <a:t>أن نساعد الأطفال على ادراك أن الضمير هو جزئيا نتيجة الخبرات السابقة وانه يمثل بعض الأشياء التي </a:t>
            </a:r>
            <a:r>
              <a:rPr lang="ar-SA" sz="2400" dirty="0" err="1" smtClean="0">
                <a:cs typeface="+mj-cs"/>
              </a:rPr>
              <a:t>تعلمناها</a:t>
            </a:r>
            <a:r>
              <a:rPr lang="ar-SA" sz="2400" dirty="0" smtClean="0">
                <a:cs typeface="+mj-cs"/>
              </a:rPr>
              <a:t> في الماضي وان نساعدهم على ادراك أن الضمير </a:t>
            </a:r>
            <a:r>
              <a:rPr lang="ar-SA" sz="2400" dirty="0" err="1" smtClean="0">
                <a:cs typeface="+mj-cs"/>
              </a:rPr>
              <a:t>السيء</a:t>
            </a:r>
            <a:r>
              <a:rPr lang="ar-SA" sz="2400" dirty="0" smtClean="0">
                <a:cs typeface="+mj-cs"/>
              </a:rPr>
              <a:t> إنما يكون كذلك اذا كان للشخص عدة خيارات وتعمد الى اختيار </a:t>
            </a:r>
            <a:r>
              <a:rPr lang="ar-SA" sz="2400" dirty="0" err="1" smtClean="0">
                <a:cs typeface="+mj-cs"/>
              </a:rPr>
              <a:t>السيء</a:t>
            </a:r>
            <a:r>
              <a:rPr lang="ar-SA" sz="2400" dirty="0" smtClean="0">
                <a:cs typeface="+mj-cs"/>
              </a:rPr>
              <a:t> منها.</a:t>
            </a:r>
          </a:p>
          <a:p>
            <a:pPr>
              <a:buFont typeface="Wingdings" pitchFamily="2" charset="2"/>
              <a:buChar char="q"/>
            </a:pPr>
            <a:r>
              <a:rPr lang="ar-SA" sz="2400" dirty="0" smtClean="0">
                <a:cs typeface="+mj-cs"/>
              </a:rPr>
              <a:t>يجب أن يكون المربين أكثر قرب من الأطفال الذين يتولد لديهم الإحساس بالذنب.</a:t>
            </a:r>
          </a:p>
          <a:p>
            <a:pPr>
              <a:buFont typeface="Wingdings" pitchFamily="2" charset="2"/>
              <a:buChar char="q"/>
            </a:pPr>
            <a:r>
              <a:rPr lang="ar-SA" sz="2400" dirty="0" smtClean="0">
                <a:cs typeface="+mj-cs"/>
              </a:rPr>
              <a:t>يجب مساعدة الأطفال على ادراك أن الماضي هو الماضي وأننا الان نعيش الحاضر.</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619672" y="332656"/>
            <a:ext cx="7344816" cy="4524315"/>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pPr>
              <a:buFont typeface="Wingdings" pitchFamily="2" charset="2"/>
              <a:buChar char="q"/>
            </a:pPr>
            <a:r>
              <a:rPr lang="ar-SA" sz="2400" dirty="0" smtClean="0">
                <a:cs typeface="+mj-cs"/>
              </a:rPr>
              <a:t>يجب تعليم الأطفال الحوار لمعرفة </a:t>
            </a:r>
            <a:r>
              <a:rPr lang="ar-SA" sz="2400" dirty="0" err="1" smtClean="0">
                <a:cs typeface="+mj-cs"/>
              </a:rPr>
              <a:t>مايدور</a:t>
            </a:r>
            <a:r>
              <a:rPr lang="ar-SA" sz="2400" dirty="0" smtClean="0">
                <a:cs typeface="+mj-cs"/>
              </a:rPr>
              <a:t> في مخيلتهم.</a:t>
            </a:r>
          </a:p>
          <a:p>
            <a:pPr>
              <a:buFont typeface="Wingdings" pitchFamily="2" charset="2"/>
              <a:buChar char="q"/>
            </a:pPr>
            <a:r>
              <a:rPr lang="ar-SA" sz="2400" dirty="0" smtClean="0">
                <a:cs typeface="+mj-cs"/>
              </a:rPr>
              <a:t>أحيانا تكون حاجة الطفل للإنجاز شديدة لدرجة أنه يغش او يكذب, وفي بعض الظروف يتملكه الشعور بالخزي والحرج لأنه اشبع حاجته بطريقة خاطئة وبذلك على المربين فهم الأسباب التي تدفع الطفل لهذه السلوكيات.</a:t>
            </a:r>
          </a:p>
          <a:p>
            <a:pPr>
              <a:buFont typeface="Wingdings" pitchFamily="2" charset="2"/>
              <a:buChar char="q"/>
            </a:pPr>
            <a:r>
              <a:rPr lang="ar-SA" sz="2400" dirty="0" smtClean="0">
                <a:cs typeface="+mj-cs"/>
              </a:rPr>
              <a:t>أن المواقف التي يرتكب فيها الطفل سرقة يجب على المربين معالجة الموقف بمنتهى الثقة في كل طفل وعدم اعطاء انطباع بأننا نشك في أحدهم.</a:t>
            </a:r>
          </a:p>
          <a:p>
            <a:pPr>
              <a:buFont typeface="Wingdings" pitchFamily="2" charset="2"/>
              <a:buChar char="q"/>
            </a:pPr>
            <a:r>
              <a:rPr lang="ar-SA" sz="2400" dirty="0" smtClean="0">
                <a:cs typeface="+mj-cs"/>
              </a:rPr>
              <a:t>إن الطفل الذي لديه إحساس بالذنب كثيرا ما يلوم نفسه ويشعر بأنه ليس جيد ويميل للاكتئاب لذلك على المربين أن يخلقوا مواقف يستطيع فيها الطفل أن ينجح.</a:t>
            </a:r>
          </a:p>
          <a:p>
            <a:pPr>
              <a:buFont typeface="Wingdings" pitchFamily="2" charset="2"/>
              <a:buChar char="q"/>
            </a:pPr>
            <a:r>
              <a:rPr lang="ar-SA" sz="2400" dirty="0" smtClean="0">
                <a:cs typeface="+mj-cs"/>
              </a:rPr>
              <a:t>بعض الاطفال يظنون ان الراشدين الناجحين لم يرتكبوا خطأ واحدا لذلك يجب على المربين أن يساعدوا الأطفال على أن يدركوا أن الناجحين مروا بنفس المشاكل.</a:t>
            </a:r>
            <a:endParaRPr lang="ar-SA" sz="2400" dirty="0">
              <a:cs typeface="+mj-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835696" y="1556792"/>
            <a:ext cx="6840760" cy="295465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cs typeface="+mj-cs"/>
              </a:rPr>
              <a:t>كيفية التحرر النسبي من الشعور </a:t>
            </a:r>
            <a:r>
              <a:rPr lang="ar-SA" sz="2400" b="1" u="sng" dirty="0" err="1" smtClean="0">
                <a:cs typeface="+mj-cs"/>
              </a:rPr>
              <a:t>بالذنب:</a:t>
            </a:r>
            <a:endParaRPr lang="ar-SA" sz="2400" b="1" u="sng" dirty="0" smtClean="0">
              <a:cs typeface="+mj-cs"/>
            </a:endParaRPr>
          </a:p>
          <a:p>
            <a:pPr>
              <a:buFont typeface="Wingdings" pitchFamily="2" charset="2"/>
              <a:buChar char="q"/>
            </a:pPr>
            <a:endParaRPr lang="ar-SA" sz="2400" b="1" u="sng" dirty="0" smtClean="0">
              <a:cs typeface="+mj-cs"/>
            </a:endParaRPr>
          </a:p>
          <a:p>
            <a:pPr>
              <a:buFont typeface="Wingdings" pitchFamily="2" charset="2"/>
              <a:buChar char="q"/>
            </a:pPr>
            <a:r>
              <a:rPr lang="ar-SA" sz="2400" dirty="0" smtClean="0">
                <a:cs typeface="+mj-cs"/>
              </a:rPr>
              <a:t>من الممكن أن يكون الرسم وسيلة لتحرير الطفل من احساسه بالذنب.</a:t>
            </a:r>
          </a:p>
          <a:p>
            <a:endParaRPr lang="ar-SA" sz="2400" dirty="0" smtClean="0">
              <a:cs typeface="+mj-cs"/>
            </a:endParaRPr>
          </a:p>
          <a:p>
            <a:pPr>
              <a:buFont typeface="Wingdings" pitchFamily="2" charset="2"/>
              <a:buChar char="q"/>
            </a:pPr>
            <a:r>
              <a:rPr lang="ar-SA" sz="2400" dirty="0" smtClean="0">
                <a:cs typeface="+mj-cs"/>
              </a:rPr>
              <a:t>من خلال مشاهدة او قراءة قصة مذنب عرف خطأه وعاد الى الصواب وتقبلته جماعته كفرد.</a:t>
            </a:r>
          </a:p>
          <a:p>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2195736" y="692696"/>
            <a:ext cx="6048672" cy="378565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solidFill>
                  <a:schemeClr val="bg1">
                    <a:lumMod val="50000"/>
                  </a:schemeClr>
                </a:solidFill>
                <a:effectLst>
                  <a:outerShdw blurRad="38100" dist="38100" dir="2700000" algn="tl">
                    <a:srgbClr val="000000">
                      <a:alpha val="43137"/>
                    </a:srgbClr>
                  </a:outerShdw>
                </a:effectLst>
                <a:cs typeface="+mj-cs"/>
              </a:rPr>
              <a:t>أولا: الحاجة للحب </a:t>
            </a:r>
            <a:r>
              <a:rPr lang="ar-SA" sz="2400" b="1" u="sng" dirty="0" err="1" smtClean="0">
                <a:solidFill>
                  <a:schemeClr val="bg1">
                    <a:lumMod val="50000"/>
                  </a:schemeClr>
                </a:solidFill>
                <a:effectLst>
                  <a:outerShdw blurRad="38100" dist="38100" dir="2700000" algn="tl">
                    <a:srgbClr val="000000">
                      <a:alpha val="43137"/>
                    </a:srgbClr>
                  </a:outerShdw>
                </a:effectLst>
                <a:cs typeface="+mj-cs"/>
              </a:rPr>
              <a:t>والحنان ”الأمان“:</a:t>
            </a:r>
            <a:endParaRPr lang="ar-SA" sz="2400" b="1" u="sng" dirty="0" smtClean="0">
              <a:solidFill>
                <a:schemeClr val="bg1">
                  <a:lumMod val="50000"/>
                </a:schemeClr>
              </a:solidFill>
              <a:effectLst>
                <a:outerShdw blurRad="38100" dist="38100" dir="2700000" algn="tl">
                  <a:srgbClr val="000000">
                    <a:alpha val="43137"/>
                  </a:srgbClr>
                </a:outerShdw>
              </a:effectLst>
              <a:cs typeface="+mj-cs"/>
            </a:endParaRPr>
          </a:p>
          <a:p>
            <a:endParaRPr lang="ar-SA" sz="2400" b="1" i="1" u="sng" dirty="0" smtClean="0">
              <a:solidFill>
                <a:schemeClr val="bg1">
                  <a:lumMod val="50000"/>
                </a:schemeClr>
              </a:solidFill>
              <a:effectLst>
                <a:outerShdw blurRad="38100" dist="38100" dir="2700000" algn="tl">
                  <a:srgbClr val="000000">
                    <a:alpha val="43137"/>
                  </a:srgbClr>
                </a:outerShdw>
              </a:effectLst>
              <a:cs typeface="+mj-cs"/>
            </a:endParaRPr>
          </a:p>
          <a:p>
            <a:r>
              <a:rPr lang="ar-SA" sz="2400" dirty="0" smtClean="0">
                <a:cs typeface="+mj-cs"/>
              </a:rPr>
              <a:t>يحتاج الأطفال من الناحية الانفعالية إلى الشعور بالأمان العاطفي.</a:t>
            </a:r>
          </a:p>
          <a:p>
            <a:r>
              <a:rPr lang="ar-SA" sz="2400" u="sng" dirty="0" smtClean="0">
                <a:cs typeface="+mj-cs"/>
              </a:rPr>
              <a:t>بمعنى: </a:t>
            </a:r>
            <a:r>
              <a:rPr lang="ar-SA" sz="2400" dirty="0" smtClean="0">
                <a:cs typeface="+mj-cs"/>
              </a:rPr>
              <a:t>انهم محبوبون كأفراد ومرغوب فيهم لذاتهم وأنهم موضع حب وإعزاز الآخرين.</a:t>
            </a:r>
          </a:p>
          <a:p>
            <a:endParaRPr lang="ar-SA" sz="2400" dirty="0" smtClean="0">
              <a:cs typeface="+mj-cs"/>
            </a:endParaRPr>
          </a:p>
          <a:p>
            <a:r>
              <a:rPr lang="ar-SA" sz="2400" u="sng" dirty="0" smtClean="0">
                <a:cs typeface="+mj-cs"/>
              </a:rPr>
              <a:t>وتتألف الحاجة للحب والحنان من </a:t>
            </a:r>
            <a:r>
              <a:rPr lang="ar-SA" sz="2400" u="sng" dirty="0" err="1" smtClean="0">
                <a:cs typeface="+mj-cs"/>
              </a:rPr>
              <a:t>عنصرين:</a:t>
            </a:r>
            <a:endParaRPr lang="ar-SA" sz="2400" u="sng" dirty="0" smtClean="0">
              <a:cs typeface="+mj-cs"/>
            </a:endParaRPr>
          </a:p>
          <a:p>
            <a:r>
              <a:rPr lang="ar-SA" sz="2400" dirty="0" smtClean="0">
                <a:cs typeface="+mj-cs"/>
              </a:rPr>
              <a:t>الأول: هو الرغبة في الود من الآخرين مثل الاحتضان.</a:t>
            </a:r>
          </a:p>
          <a:p>
            <a:r>
              <a:rPr lang="ar-SA" sz="2400" dirty="0" smtClean="0">
                <a:cs typeface="+mj-cs"/>
              </a:rPr>
              <a:t>الثاني: هو الرغبة في الحصول على المساعدة </a:t>
            </a:r>
            <a:r>
              <a:rPr lang="ar-SA" sz="2400" dirty="0" err="1" smtClean="0">
                <a:cs typeface="+mj-cs"/>
              </a:rPr>
              <a:t>والحماية.</a:t>
            </a:r>
            <a:endParaRPr lang="ar-SA" sz="2400" dirty="0">
              <a:cs typeface="+mj-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2195736" y="764704"/>
            <a:ext cx="6336704" cy="3693319"/>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solidFill>
                  <a:schemeClr val="bg1">
                    <a:lumMod val="50000"/>
                  </a:schemeClr>
                </a:solidFill>
                <a:effectLst>
                  <a:outerShdw blurRad="38100" dist="38100" dir="2700000" algn="tl">
                    <a:srgbClr val="000000">
                      <a:alpha val="43137"/>
                    </a:srgbClr>
                  </a:outerShdw>
                </a:effectLst>
                <a:cs typeface="+mj-cs"/>
              </a:rPr>
              <a:t>سادسا: التحرر النسبي من </a:t>
            </a:r>
            <a:r>
              <a:rPr lang="ar-SA" sz="2400" b="1" u="sng" dirty="0" err="1" smtClean="0">
                <a:solidFill>
                  <a:schemeClr val="bg1">
                    <a:lumMod val="50000"/>
                  </a:schemeClr>
                </a:solidFill>
                <a:effectLst>
                  <a:outerShdw blurRad="38100" dist="38100" dir="2700000" algn="tl">
                    <a:srgbClr val="000000">
                      <a:alpha val="43137"/>
                    </a:srgbClr>
                  </a:outerShdw>
                </a:effectLst>
                <a:cs typeface="+mj-cs"/>
              </a:rPr>
              <a:t>الخوف:</a:t>
            </a:r>
            <a:endParaRPr lang="ar-SA" sz="2400" b="1" u="sng" dirty="0" smtClean="0">
              <a:solidFill>
                <a:schemeClr val="bg1">
                  <a:lumMod val="50000"/>
                </a:schemeClr>
              </a:solidFill>
              <a:effectLst>
                <a:outerShdw blurRad="38100" dist="38100" dir="2700000" algn="tl">
                  <a:srgbClr val="000000">
                    <a:alpha val="43137"/>
                  </a:srgbClr>
                </a:outerShdw>
              </a:effectLst>
              <a:cs typeface="+mj-cs"/>
            </a:endParaRPr>
          </a:p>
          <a:p>
            <a:r>
              <a:rPr lang="ar-SA" sz="2400" dirty="0" smtClean="0">
                <a:cs typeface="+mj-cs"/>
              </a:rPr>
              <a:t>تتسم العلاقات بين الأم والطفل في الايام الاولى من الطفولة بالحنان والحب, أي تتسم بالعواطف وهو السلوك الذي يعمل على التقليل من شعور الطفل بالخوف اذا دعت </a:t>
            </a:r>
            <a:r>
              <a:rPr lang="ar-SA" sz="2400" dirty="0" err="1" smtClean="0">
                <a:cs typeface="+mj-cs"/>
              </a:rPr>
              <a:t>الحاجة.</a:t>
            </a:r>
            <a:r>
              <a:rPr lang="ar-SA" sz="2400" dirty="0" smtClean="0">
                <a:cs typeface="+mj-cs"/>
              </a:rPr>
              <a:t> </a:t>
            </a:r>
          </a:p>
          <a:p>
            <a:r>
              <a:rPr lang="ar-SA" sz="2400" dirty="0" smtClean="0">
                <a:cs typeface="+mj-cs"/>
              </a:rPr>
              <a:t>والواقع أن المبالغة في الحماية غالبا ما تفقد الطفل الاعتماد على نفسه والخوف من مواجهة المواقف الجديدة وقد يصبح الخوف قاعدة قد تعتري الطفل.</a:t>
            </a:r>
          </a:p>
          <a:p>
            <a:r>
              <a:rPr lang="ar-SA" sz="2400" dirty="0" smtClean="0">
                <a:cs typeface="+mj-cs"/>
              </a:rPr>
              <a:t>والطفل الذي لديه مخاوف كثيرة وقلق متواصل طفل يصعب تعليمه.</a:t>
            </a:r>
          </a:p>
          <a:p>
            <a:endParaRPr lang="ar-S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907704" y="548680"/>
            <a:ext cx="6696744" cy="3693319"/>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cs typeface="+mj-cs"/>
              </a:rPr>
              <a:t>كيف تكتشف الحاجة للتحرر النسبي من </a:t>
            </a:r>
            <a:r>
              <a:rPr lang="ar-SA" sz="2400" b="1" u="sng" dirty="0" err="1" smtClean="0">
                <a:cs typeface="+mj-cs"/>
              </a:rPr>
              <a:t>الخوف:</a:t>
            </a:r>
            <a:endParaRPr lang="ar-SA" sz="2400" b="1" u="sng" dirty="0" smtClean="0">
              <a:cs typeface="+mj-cs"/>
            </a:endParaRPr>
          </a:p>
          <a:p>
            <a:pPr>
              <a:buFont typeface="Wingdings" pitchFamily="2" charset="2"/>
              <a:buChar char="§"/>
            </a:pPr>
            <a:r>
              <a:rPr lang="ar-SA" sz="2400" dirty="0" smtClean="0">
                <a:cs typeface="+mj-cs"/>
              </a:rPr>
              <a:t>كثير من المخاوف يعبر عنها الأطفال لفظيا.</a:t>
            </a:r>
          </a:p>
          <a:p>
            <a:pPr>
              <a:buFont typeface="Wingdings" pitchFamily="2" charset="2"/>
              <a:buChar char="§"/>
            </a:pPr>
            <a:r>
              <a:rPr lang="ar-SA" sz="2400" dirty="0" smtClean="0">
                <a:cs typeface="+mj-cs"/>
              </a:rPr>
              <a:t>كثيرا ما يبدي هؤلاء الاطفال الخوف من المظاهر التجريدية </a:t>
            </a:r>
            <a:r>
              <a:rPr lang="ar-SA" sz="2400" dirty="0" err="1" smtClean="0">
                <a:cs typeface="+mj-cs"/>
              </a:rPr>
              <a:t>كالاشباح</a:t>
            </a:r>
            <a:r>
              <a:rPr lang="ar-SA" sz="2400" dirty="0" smtClean="0">
                <a:cs typeface="+mj-cs"/>
              </a:rPr>
              <a:t> والعفاريت.</a:t>
            </a:r>
          </a:p>
          <a:p>
            <a:pPr>
              <a:buFont typeface="Wingdings" pitchFamily="2" charset="2"/>
              <a:buChar char="§"/>
            </a:pPr>
            <a:r>
              <a:rPr lang="ar-SA" sz="2400" dirty="0" smtClean="0">
                <a:cs typeface="+mj-cs"/>
              </a:rPr>
              <a:t>إن الاطفال الذين تتملكهم كل هذه المخاوف من أشياء عديدة معرضون للتصرف بعصبية.</a:t>
            </a:r>
          </a:p>
          <a:p>
            <a:pPr>
              <a:buFont typeface="Wingdings" pitchFamily="2" charset="2"/>
              <a:buChar char="§"/>
            </a:pPr>
            <a:r>
              <a:rPr lang="ar-SA" sz="2400" dirty="0" smtClean="0">
                <a:cs typeface="+mj-cs"/>
              </a:rPr>
              <a:t>الطفل كثير المخاوف طفل غير متزن وقد يكون ذا تأثير سيء على سلوك الآخرين.</a:t>
            </a:r>
          </a:p>
          <a:p>
            <a:pPr>
              <a:buFont typeface="Wingdings" pitchFamily="2" charset="2"/>
              <a:buChar char="§"/>
            </a:pPr>
            <a:r>
              <a:rPr lang="ar-SA" sz="2400" dirty="0" smtClean="0">
                <a:cs typeface="+mj-cs"/>
              </a:rPr>
              <a:t>الطفل الذي يشعر بالخوف نجد لديه رغبة بالانزواء في </a:t>
            </a:r>
            <a:r>
              <a:rPr lang="ar-SA" sz="2400" dirty="0" err="1" smtClean="0">
                <a:cs typeface="+mj-cs"/>
              </a:rPr>
              <a:t>حجرته .</a:t>
            </a:r>
            <a:endParaRPr lang="ar-SA" sz="2400" dirty="0" smtClean="0">
              <a:cs typeface="+mj-cs"/>
            </a:endParaRPr>
          </a:p>
          <a:p>
            <a:endParaRPr lang="ar-S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547664" y="260648"/>
            <a:ext cx="7416824" cy="6442983"/>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ar-SA" sz="2400" b="1" u="sng" dirty="0" smtClean="0">
                <a:cs typeface="+mj-cs"/>
              </a:rPr>
              <a:t>ما يجب أن يفعله المربون للوفاء بالحاجة الى التحرر النسبي من </a:t>
            </a:r>
            <a:r>
              <a:rPr lang="ar-SA" sz="2400" b="1" u="sng" dirty="0" err="1" smtClean="0">
                <a:cs typeface="+mj-cs"/>
              </a:rPr>
              <a:t>الخوف:</a:t>
            </a:r>
            <a:endParaRPr lang="ar-SA" sz="2400" b="1" u="sng" dirty="0" smtClean="0">
              <a:cs typeface="+mj-cs"/>
            </a:endParaRPr>
          </a:p>
          <a:p>
            <a:pPr>
              <a:buFont typeface="Wingdings" pitchFamily="2" charset="2"/>
              <a:buChar char="§"/>
            </a:pPr>
            <a:r>
              <a:rPr lang="ar-SA" sz="2400" dirty="0" smtClean="0">
                <a:cs typeface="+mj-cs"/>
              </a:rPr>
              <a:t>على المربين أن يرتبطوا </a:t>
            </a:r>
            <a:r>
              <a:rPr lang="ar-SA" sz="2400" dirty="0" err="1" smtClean="0">
                <a:cs typeface="+mj-cs"/>
              </a:rPr>
              <a:t>بالاطفال</a:t>
            </a:r>
            <a:r>
              <a:rPr lang="ar-SA" sz="2400" dirty="0" smtClean="0">
                <a:cs typeface="+mj-cs"/>
              </a:rPr>
              <a:t> بطريقة </a:t>
            </a:r>
            <a:r>
              <a:rPr lang="ar-SA" sz="2400" dirty="0" err="1" smtClean="0">
                <a:cs typeface="+mj-cs"/>
              </a:rPr>
              <a:t>حنونه</a:t>
            </a:r>
            <a:r>
              <a:rPr lang="ar-SA" sz="2400" dirty="0" smtClean="0">
                <a:cs typeface="+mj-cs"/>
              </a:rPr>
              <a:t> بحيث أنهم عندما يعجزون عن تحقيق توقعات الكبار فان حب الكبار وحنانهم مع الصغار لن يجعل الصغار يرتعدون خوفا من العقاب والإهانة.</a:t>
            </a:r>
          </a:p>
          <a:p>
            <a:pPr>
              <a:buFont typeface="Wingdings" pitchFamily="2" charset="2"/>
              <a:buChar char="§"/>
            </a:pPr>
            <a:r>
              <a:rPr lang="ar-SA" sz="2400" dirty="0" smtClean="0">
                <a:cs typeface="+mj-cs"/>
              </a:rPr>
              <a:t>يجب على المربين أن يؤكدوا على أن بعض الأخطاء الشائعة في الحياة اليومية لا تسبب شعور عميق بالخوف كالمقص أو السكين.</a:t>
            </a:r>
          </a:p>
          <a:p>
            <a:pPr>
              <a:buFont typeface="Wingdings" pitchFamily="2" charset="2"/>
              <a:buChar char="§"/>
            </a:pPr>
            <a:r>
              <a:rPr lang="ar-SA" sz="2400" dirty="0" smtClean="0">
                <a:cs typeface="+mj-cs"/>
              </a:rPr>
              <a:t>يجب على المربين أن يساعدوا على وضع سياسة تهدف الى إقامة ألعاب </a:t>
            </a:r>
            <a:r>
              <a:rPr lang="ar-SA" sz="2400" dirty="0" err="1" smtClean="0">
                <a:cs typeface="+mj-cs"/>
              </a:rPr>
              <a:t>واعمال</a:t>
            </a:r>
            <a:r>
              <a:rPr lang="ar-SA" sz="2400" dirty="0" smtClean="0">
                <a:cs typeface="+mj-cs"/>
              </a:rPr>
              <a:t> تقتضي الارتباط بين الأطفال من نفس السن بحيث نضمن أن تكون هذه المنافسات بين مهارات متقاربة.</a:t>
            </a:r>
          </a:p>
          <a:p>
            <a:pPr>
              <a:buFont typeface="Wingdings" pitchFamily="2" charset="2"/>
              <a:buChar char="§"/>
            </a:pPr>
            <a:r>
              <a:rPr lang="ar-SA" sz="2400" dirty="0" smtClean="0">
                <a:cs typeface="+mj-cs"/>
              </a:rPr>
              <a:t>بعض الآباء والمربين يعطون انطباعا بالخوف الشديد من الجراثيم وهنا يجب على </a:t>
            </a:r>
            <a:r>
              <a:rPr lang="ar-SA" sz="2400" smtClean="0">
                <a:cs typeface="+mj-cs"/>
              </a:rPr>
              <a:t>المربين أن </a:t>
            </a:r>
            <a:r>
              <a:rPr lang="ar-SA" sz="2400" dirty="0" smtClean="0">
                <a:cs typeface="+mj-cs"/>
              </a:rPr>
              <a:t>يعلموا الأطفال الحذر بدون افزاعهم.</a:t>
            </a:r>
          </a:p>
          <a:p>
            <a:pPr>
              <a:buFont typeface="Wingdings" pitchFamily="2" charset="2"/>
              <a:buChar char="§"/>
            </a:pPr>
            <a:r>
              <a:rPr lang="ar-SA" sz="2400" dirty="0" smtClean="0">
                <a:cs typeface="+mj-cs"/>
              </a:rPr>
              <a:t>إن مخاوف الاطفال واقعية وهامة بالنسبة لهم فعندما يبدون دلائل الخوف فعلى المربين ألا </a:t>
            </a:r>
            <a:r>
              <a:rPr lang="ar-SA" sz="2400" dirty="0" err="1" smtClean="0">
                <a:cs typeface="+mj-cs"/>
              </a:rPr>
              <a:t>يهزأو</a:t>
            </a:r>
            <a:r>
              <a:rPr lang="ar-SA" sz="2400" dirty="0" smtClean="0">
                <a:cs typeface="+mj-cs"/>
              </a:rPr>
              <a:t> منها بل يجب مساعدتهم على التنفيس عنها.</a:t>
            </a:r>
          </a:p>
          <a:p>
            <a:pPr>
              <a:buFont typeface="Wingdings" pitchFamily="2" charset="2"/>
              <a:buChar char="§"/>
            </a:pPr>
            <a:r>
              <a:rPr lang="ar-SA" sz="2400" dirty="0" smtClean="0">
                <a:cs typeface="+mj-cs"/>
              </a:rPr>
              <a:t>يجب على المربين حل مشاكل الأطفال الذين لديهم مخاوف واضطرابات ملحة.</a:t>
            </a:r>
          </a:p>
          <a:p>
            <a:pPr>
              <a:buFont typeface="Wingdings" pitchFamily="2" charset="2"/>
              <a:buChar char="§"/>
            </a:pPr>
            <a:r>
              <a:rPr lang="ar-SA" sz="2400" dirty="0" smtClean="0">
                <a:cs typeface="+mj-cs"/>
              </a:rPr>
              <a:t>وعندما يشعر المربين أن مخاوف الأطفال بالغة العمق يجب عرضها على أخصائي في علم النفس.</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835696" y="548680"/>
            <a:ext cx="7128792" cy="4154984"/>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cs typeface="+mj-cs"/>
              </a:rPr>
              <a:t>ما يجب أن يبتعد عنه المربون لضمان التحرر النسبي من </a:t>
            </a:r>
            <a:r>
              <a:rPr lang="ar-SA" sz="2400" b="1" u="sng" dirty="0" err="1" smtClean="0">
                <a:cs typeface="+mj-cs"/>
              </a:rPr>
              <a:t>الخوف:</a:t>
            </a:r>
            <a:endParaRPr lang="ar-SA" sz="2400" b="1" u="sng" dirty="0" smtClean="0">
              <a:cs typeface="+mj-cs"/>
            </a:endParaRPr>
          </a:p>
          <a:p>
            <a:pPr>
              <a:buFont typeface="Wingdings" pitchFamily="2" charset="2"/>
              <a:buChar char="§"/>
            </a:pPr>
            <a:r>
              <a:rPr lang="ar-SA" sz="2400" dirty="0" smtClean="0">
                <a:cs typeface="+mj-cs"/>
              </a:rPr>
              <a:t>ألا يبعث المربون الخوف في قلوب الأطفال بشأن أحداث الحياة اليومية.</a:t>
            </a:r>
          </a:p>
          <a:p>
            <a:pPr>
              <a:buFont typeface="Wingdings" pitchFamily="2" charset="2"/>
              <a:buChar char="§"/>
            </a:pPr>
            <a:r>
              <a:rPr lang="ar-SA" sz="2400" dirty="0" smtClean="0">
                <a:cs typeface="+mj-cs"/>
              </a:rPr>
              <a:t>يجب على المربين ألا يجبروا الأطفال على التباري والتنافس.</a:t>
            </a:r>
          </a:p>
          <a:p>
            <a:pPr>
              <a:buFont typeface="Wingdings" pitchFamily="2" charset="2"/>
              <a:buChar char="§"/>
            </a:pPr>
            <a:r>
              <a:rPr lang="ar-SA" sz="2400" dirty="0" smtClean="0">
                <a:cs typeface="+mj-cs"/>
              </a:rPr>
              <a:t>يجب على المربين الابتعاد عن السب والضرب كوسيلة لتغيير سلوك الأطفال.</a:t>
            </a:r>
          </a:p>
          <a:p>
            <a:pPr>
              <a:buFont typeface="Wingdings" pitchFamily="2" charset="2"/>
              <a:buChar char="§"/>
            </a:pPr>
            <a:r>
              <a:rPr lang="ar-SA" sz="2400" dirty="0" smtClean="0">
                <a:cs typeface="+mj-cs"/>
              </a:rPr>
              <a:t>ألا يظهر المربون ردود فعل متطرفة اتجاه سلوك الأطفال الخائفين.</a:t>
            </a:r>
          </a:p>
          <a:p>
            <a:pPr>
              <a:buFont typeface="Wingdings" pitchFamily="2" charset="2"/>
              <a:buChar char="§"/>
            </a:pPr>
            <a:r>
              <a:rPr lang="ar-SA" sz="2400" dirty="0" smtClean="0">
                <a:cs typeface="+mj-cs"/>
              </a:rPr>
              <a:t>ألا يظهر المربون انفعال او اشمئزاز لمجرد القليل من الاتساخ او التهويل من أثر الجراثيم.</a:t>
            </a:r>
          </a:p>
          <a:p>
            <a:pPr>
              <a:buFont typeface="Wingdings" pitchFamily="2" charset="2"/>
              <a:buChar char="§"/>
            </a:pPr>
            <a:r>
              <a:rPr lang="ar-SA" sz="2400" dirty="0" smtClean="0">
                <a:cs typeface="+mj-cs"/>
              </a:rPr>
              <a:t>ألا يستغل المربين المواقف والأحداث غير العادية لإخافة الأطفال.</a:t>
            </a:r>
          </a:p>
          <a:p>
            <a:pPr>
              <a:buFont typeface="Wingdings" pitchFamily="2" charset="2"/>
              <a:buChar char="§"/>
            </a:pPr>
            <a:r>
              <a:rPr lang="ar-SA" sz="2400" dirty="0" smtClean="0">
                <a:cs typeface="+mj-cs"/>
              </a:rPr>
              <a:t>بعض الآباء والمربين يثورون على الأطفال ويرسلونهم الى بعض الأماكن عقابا لهم.</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2051720" y="1556792"/>
            <a:ext cx="6552728" cy="1569660"/>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solidFill>
                  <a:schemeClr val="bg1">
                    <a:lumMod val="50000"/>
                  </a:schemeClr>
                </a:solidFill>
                <a:effectLst>
                  <a:outerShdw blurRad="38100" dist="38100" dir="2700000" algn="tl">
                    <a:srgbClr val="000000">
                      <a:alpha val="43137"/>
                    </a:srgbClr>
                  </a:outerShdw>
                </a:effectLst>
                <a:cs typeface="+mj-cs"/>
              </a:rPr>
              <a:t>سابعا: الحاجة للأمان </a:t>
            </a:r>
            <a:r>
              <a:rPr lang="ar-SA" sz="2400" b="1" u="sng" dirty="0" err="1" smtClean="0">
                <a:solidFill>
                  <a:schemeClr val="bg1">
                    <a:lumMod val="50000"/>
                  </a:schemeClr>
                </a:solidFill>
                <a:effectLst>
                  <a:outerShdw blurRad="38100" dist="38100" dir="2700000" algn="tl">
                    <a:srgbClr val="000000">
                      <a:alpha val="43137"/>
                    </a:srgbClr>
                  </a:outerShdw>
                </a:effectLst>
                <a:cs typeface="+mj-cs"/>
              </a:rPr>
              <a:t>الاقتصادي:</a:t>
            </a:r>
            <a:endParaRPr lang="ar-SA" sz="2400" b="1" u="sng" dirty="0" smtClean="0">
              <a:solidFill>
                <a:schemeClr val="bg1">
                  <a:lumMod val="50000"/>
                </a:schemeClr>
              </a:solidFill>
              <a:effectLst>
                <a:outerShdw blurRad="38100" dist="38100" dir="2700000" algn="tl">
                  <a:srgbClr val="000000">
                    <a:alpha val="43137"/>
                  </a:srgbClr>
                </a:outerShdw>
              </a:effectLst>
              <a:cs typeface="+mj-cs"/>
            </a:endParaRPr>
          </a:p>
          <a:p>
            <a:r>
              <a:rPr lang="ar-SA" sz="2400" dirty="0" smtClean="0">
                <a:cs typeface="+mj-cs"/>
              </a:rPr>
              <a:t>تشير هذه الحاجة الى مدى شعور الطفل بالوفاء باحتياجاته الأساسية, فالشهور المبكرة من حياة الطفل النامي توفر له الشعور بالأمان الاقتصادي عن طريق امداد وافر بالطعام والكساء والمأوى.</a:t>
            </a:r>
            <a:endParaRPr lang="ar-SA" sz="2400" dirty="0">
              <a:cs typeface="+mj-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2123728" y="692696"/>
            <a:ext cx="6480720" cy="295465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cs typeface="+mj-cs"/>
              </a:rPr>
              <a:t>كيفية اكتشاف الحاجات للأمان </a:t>
            </a:r>
            <a:r>
              <a:rPr lang="ar-SA" sz="2400" b="1" u="sng" dirty="0" err="1" smtClean="0">
                <a:cs typeface="+mj-cs"/>
              </a:rPr>
              <a:t>الاقتصادي:</a:t>
            </a:r>
            <a:endParaRPr lang="ar-SA" sz="2400" b="1" u="sng" dirty="0" smtClean="0">
              <a:cs typeface="+mj-cs"/>
            </a:endParaRPr>
          </a:p>
          <a:p>
            <a:endParaRPr lang="ar-SA" sz="2400" b="1" u="sng" dirty="0" smtClean="0">
              <a:cs typeface="+mj-cs"/>
            </a:endParaRPr>
          </a:p>
          <a:p>
            <a:pPr>
              <a:buFont typeface="Wingdings" pitchFamily="2" charset="2"/>
              <a:buChar char="v"/>
            </a:pPr>
            <a:r>
              <a:rPr lang="ar-SA" sz="2400" dirty="0" smtClean="0">
                <a:cs typeface="+mj-cs"/>
              </a:rPr>
              <a:t>عادة نسمع هؤلاء الأطفال يعكسون قلق والديهم.</a:t>
            </a:r>
          </a:p>
          <a:p>
            <a:endParaRPr lang="ar-SA" sz="2400" dirty="0" smtClean="0">
              <a:cs typeface="+mj-cs"/>
            </a:endParaRPr>
          </a:p>
          <a:p>
            <a:pPr>
              <a:buFont typeface="Wingdings" pitchFamily="2" charset="2"/>
              <a:buChar char="v"/>
            </a:pPr>
            <a:r>
              <a:rPr lang="ar-SA" sz="2400" dirty="0" smtClean="0">
                <a:cs typeface="+mj-cs"/>
              </a:rPr>
              <a:t>أفعال هؤلاء الاطفال كثير ما تعكس اعراض عدم الأمان الاقتصادي فأحيانا نجد الطفل يبدو منزعج حول خلفيته الأسرية ومركزه الاقتصادي, قد يرفض قبول المساعدة أو الهدايا.</a:t>
            </a:r>
          </a:p>
          <a:p>
            <a:endParaRPr lang="ar-SA"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907704" y="692696"/>
            <a:ext cx="6552728" cy="3046988"/>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dirty="0" smtClean="0">
                <a:cs typeface="+mj-cs"/>
              </a:rPr>
              <a:t>الأمان الاقتصادي لا يرتبط بشكل او آخر مع الوفرة, أو بامتلاك نفس القدر الذي يمتلكه أفراد الطبقة الوسطى أو العليا.</a:t>
            </a:r>
          </a:p>
          <a:p>
            <a:r>
              <a:rPr lang="ar-SA" sz="2400" dirty="0" smtClean="0">
                <a:cs typeface="+mj-cs"/>
              </a:rPr>
              <a:t>إن الأمان الاقتصادي شيء نسبي وتصبح مسألة المساواة مع الأسر الأخرى ليست هي المقصودة بأمان الطفل الاقتصادي.</a:t>
            </a:r>
          </a:p>
          <a:p>
            <a:r>
              <a:rPr lang="ar-SA" sz="2400" dirty="0" smtClean="0">
                <a:cs typeface="+mj-cs"/>
              </a:rPr>
              <a:t>وبذلك فإن مفهوم الأمان الاقتصادي يرتبط بالثقة في العلاقات التي تعطي الأمان والتي تتفاعل فيها احتياجات عاطفية أخرى, وينظر الى الأمان الاقتصادي على أنه قلق نحو المستقبل الاقتصادي سواء كان هذا المستقبل هو القريب أو البعيد.</a:t>
            </a:r>
            <a:endParaRPr lang="ar-SA" sz="2400" dirty="0">
              <a:cs typeface="+mj-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907704" y="548680"/>
            <a:ext cx="6696744" cy="4431983"/>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ar-SA" sz="2400" b="1" u="sng" dirty="0" smtClean="0">
                <a:cs typeface="+mj-cs"/>
              </a:rPr>
              <a:t>ما يجب أن يفعله المربون للوفاء بالأمان </a:t>
            </a:r>
            <a:r>
              <a:rPr lang="ar-SA" sz="2400" b="1" u="sng" dirty="0" err="1" smtClean="0">
                <a:cs typeface="+mj-cs"/>
              </a:rPr>
              <a:t>الاقتصادي:</a:t>
            </a:r>
            <a:endParaRPr lang="ar-SA" sz="2400" b="1" u="sng" dirty="0" smtClean="0">
              <a:cs typeface="+mj-cs"/>
            </a:endParaRPr>
          </a:p>
          <a:p>
            <a:pPr>
              <a:buFont typeface="Wingdings" pitchFamily="2" charset="2"/>
              <a:buChar char="v"/>
            </a:pPr>
            <a:r>
              <a:rPr lang="ar-SA" sz="2400" dirty="0" smtClean="0">
                <a:cs typeface="+mj-cs"/>
              </a:rPr>
              <a:t>يجب أن يهتم المربون بصفة خاصة بالفصول التي تضم أطفالا من أسر تتفاوت كثيرا في دخولها.</a:t>
            </a:r>
          </a:p>
          <a:p>
            <a:pPr>
              <a:buFont typeface="Wingdings" pitchFamily="2" charset="2"/>
              <a:buChar char="v"/>
            </a:pPr>
            <a:r>
              <a:rPr lang="ar-SA" sz="2400" dirty="0" smtClean="0">
                <a:cs typeface="+mj-cs"/>
              </a:rPr>
              <a:t>أحيانا في محاولة المربين مساعدة طفل ما, يحاولون الحصول على معلومات عن الوالدين طارحين أسئلة حول عملهم وعلى المربي الذي يعمل بهذا الشأن أن ينتبه الى الأطفال ذو الحساسية نحو هذه المواضيع.</a:t>
            </a:r>
          </a:p>
          <a:p>
            <a:pPr>
              <a:buFont typeface="Wingdings" pitchFamily="2" charset="2"/>
              <a:buChar char="v"/>
            </a:pPr>
            <a:r>
              <a:rPr lang="ar-SA" sz="2400" dirty="0" smtClean="0">
                <a:cs typeface="+mj-cs"/>
              </a:rPr>
              <a:t>يستطيع المربون أن يقدموا لأطفالهم معلومات عن سياسة الدولة في توفير الأمان والضمان الاجتماعي.</a:t>
            </a:r>
          </a:p>
          <a:p>
            <a:pPr>
              <a:buFont typeface="Wingdings" pitchFamily="2" charset="2"/>
              <a:buChar char="v"/>
            </a:pPr>
            <a:r>
              <a:rPr lang="ar-SA" sz="2400" dirty="0" smtClean="0">
                <a:cs typeface="+mj-cs"/>
              </a:rPr>
              <a:t>يجب على المربين أن يساعدوا اطفالهم في ادراك ان التعليم واكتساب المهارات يساعد على تحسين الموقف الاقتصادي.</a:t>
            </a:r>
          </a:p>
          <a:p>
            <a:endParaRPr lang="ar-SA"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763688" y="404664"/>
            <a:ext cx="6840760" cy="295465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solidFill>
                  <a:schemeClr val="bg1">
                    <a:lumMod val="50000"/>
                  </a:schemeClr>
                </a:solidFill>
                <a:effectLst>
                  <a:outerShdw blurRad="38100" dist="38100" dir="2700000" algn="tl">
                    <a:srgbClr val="000000">
                      <a:alpha val="43137"/>
                    </a:srgbClr>
                  </a:outerShdw>
                </a:effectLst>
                <a:cs typeface="+mj-cs"/>
              </a:rPr>
              <a:t>ثامنا: الحاجة إلى </a:t>
            </a:r>
            <a:r>
              <a:rPr lang="ar-SA" sz="2400" b="1" u="sng" dirty="0" err="1" smtClean="0">
                <a:solidFill>
                  <a:schemeClr val="bg1">
                    <a:lumMod val="50000"/>
                  </a:schemeClr>
                </a:solidFill>
                <a:effectLst>
                  <a:outerShdw blurRad="38100" dist="38100" dir="2700000" algn="tl">
                    <a:srgbClr val="000000">
                      <a:alpha val="43137"/>
                    </a:srgbClr>
                  </a:outerShdw>
                </a:effectLst>
                <a:cs typeface="+mj-cs"/>
              </a:rPr>
              <a:t>الفهم:</a:t>
            </a:r>
            <a:endParaRPr lang="ar-SA" sz="2400" b="1" u="sng" dirty="0" smtClean="0">
              <a:solidFill>
                <a:schemeClr val="bg1">
                  <a:lumMod val="50000"/>
                </a:schemeClr>
              </a:solidFill>
              <a:effectLst>
                <a:outerShdw blurRad="38100" dist="38100" dir="2700000" algn="tl">
                  <a:srgbClr val="000000">
                    <a:alpha val="43137"/>
                  </a:srgbClr>
                </a:outerShdw>
              </a:effectLst>
              <a:cs typeface="+mj-cs"/>
            </a:endParaRPr>
          </a:p>
          <a:p>
            <a:endParaRPr lang="ar-SA" sz="2400" b="1" u="sng" dirty="0" smtClean="0">
              <a:solidFill>
                <a:schemeClr val="bg1">
                  <a:lumMod val="50000"/>
                </a:schemeClr>
              </a:solidFill>
              <a:effectLst>
                <a:outerShdw blurRad="38100" dist="38100" dir="2700000" algn="tl">
                  <a:srgbClr val="000000">
                    <a:alpha val="43137"/>
                  </a:srgbClr>
                </a:outerShdw>
              </a:effectLst>
              <a:cs typeface="+mj-cs"/>
            </a:endParaRPr>
          </a:p>
          <a:p>
            <a:r>
              <a:rPr lang="ar-SA" sz="2400" dirty="0" smtClean="0">
                <a:cs typeface="+mj-cs"/>
              </a:rPr>
              <a:t>إن لعب الطفل المبكر وتناوله لكل ما حوله وما يقع تحت بصره ويده ليس إلا إشباعا لحاجته إلى المعرفة والفهم وليس إلا رغبة في وجود معنى لما حوله واكتساب المعارف والمهارات الأساسية لحياته, </a:t>
            </a:r>
            <a:r>
              <a:rPr lang="ar-SA" sz="2400" dirty="0" err="1" smtClean="0">
                <a:cs typeface="+mj-cs"/>
              </a:rPr>
              <a:t>ويرى </a:t>
            </a:r>
            <a:r>
              <a:rPr lang="ar-SA" sz="2400" dirty="0" smtClean="0">
                <a:cs typeface="+mj-cs"/>
              </a:rPr>
              <a:t>”</a:t>
            </a:r>
            <a:r>
              <a:rPr lang="ar-SA" sz="2400" dirty="0" err="1" smtClean="0">
                <a:cs typeface="+mj-cs"/>
              </a:rPr>
              <a:t>ماكدوجل</a:t>
            </a:r>
            <a:r>
              <a:rPr lang="ar-SA" sz="2400" dirty="0" smtClean="0">
                <a:cs typeface="+mj-cs"/>
              </a:rPr>
              <a:t>“ أن الذي يجعل الطفل يعبث فيما حوله من أشياء هو حب الاستطلاع والرغبة في فهم العالم.</a:t>
            </a:r>
          </a:p>
          <a:p>
            <a:endParaRPr lang="ar-SA"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2195736" y="548680"/>
            <a:ext cx="6408712" cy="378565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cs typeface="+mj-cs"/>
              </a:rPr>
              <a:t>كيفية اكتشاف نقص الحاجة إلى </a:t>
            </a:r>
            <a:r>
              <a:rPr lang="ar-SA" sz="2400" b="1" u="sng" dirty="0" err="1" smtClean="0">
                <a:cs typeface="+mj-cs"/>
              </a:rPr>
              <a:t>الفهم:</a:t>
            </a:r>
            <a:endParaRPr lang="ar-SA" sz="2400" b="1" u="sng" dirty="0" smtClean="0">
              <a:cs typeface="+mj-cs"/>
            </a:endParaRPr>
          </a:p>
          <a:p>
            <a:endParaRPr lang="ar-SA" sz="2400" b="1" u="sng" dirty="0" smtClean="0">
              <a:cs typeface="+mj-cs"/>
            </a:endParaRPr>
          </a:p>
          <a:p>
            <a:pPr>
              <a:buBlip>
                <a:blip r:embed="rId2"/>
              </a:buBlip>
            </a:pPr>
            <a:r>
              <a:rPr lang="ar-SA" sz="2400" dirty="0" smtClean="0">
                <a:cs typeface="+mj-cs"/>
              </a:rPr>
              <a:t>نجد الطفل دائما يطرح اسئلة حول موضوعات منوعة, مطالبا بإجابة فورية عليها.</a:t>
            </a:r>
          </a:p>
          <a:p>
            <a:endParaRPr lang="ar-SA" sz="2400" dirty="0" smtClean="0">
              <a:cs typeface="+mj-cs"/>
            </a:endParaRPr>
          </a:p>
          <a:p>
            <a:pPr>
              <a:buBlip>
                <a:blip r:embed="rId2"/>
              </a:buBlip>
            </a:pPr>
            <a:r>
              <a:rPr lang="ar-SA" sz="2400" dirty="0" smtClean="0">
                <a:cs typeface="+mj-cs"/>
              </a:rPr>
              <a:t>كثيرا ما يكتشف مثل هذا الطفل عن عدم رضائه وفهمه للأشياء والمواقف كما يفسرها له الكبار.</a:t>
            </a:r>
          </a:p>
          <a:p>
            <a:endParaRPr lang="ar-SA" sz="2400" dirty="0" smtClean="0">
              <a:cs typeface="+mj-cs"/>
            </a:endParaRPr>
          </a:p>
          <a:p>
            <a:pPr>
              <a:buBlip>
                <a:blip r:embed="rId2"/>
              </a:buBlip>
            </a:pPr>
            <a:r>
              <a:rPr lang="ar-SA" sz="2400" dirty="0" smtClean="0">
                <a:cs typeface="+mj-cs"/>
              </a:rPr>
              <a:t>هذا الطفل يشعر بالحيرة والارتباك حيث أن هناك الكثير مما يود معرفته ولكن الناس لا يجيبون على اسئلته إجابة شافية.</a:t>
            </a:r>
            <a:endParaRPr lang="ar-SA" sz="2400" dirty="0">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691680" y="692696"/>
            <a:ext cx="6696744" cy="3785652"/>
          </a:xfrm>
          <a:prstGeom prst="rect">
            <a:avLst/>
          </a:prstGeom>
          <a:noFill/>
        </p:spPr>
        <p:txBody>
          <a:bodyPr wrap="square" rtlCol="1">
            <a:spAutoFit/>
          </a:bodyPr>
          <a:lstStyle/>
          <a:p>
            <a:pPr>
              <a:buFont typeface="Arial" pitchFamily="34" charset="0"/>
              <a:buChar char="•"/>
            </a:pPr>
            <a:r>
              <a:rPr lang="ar-SA" sz="2400" dirty="0" smtClean="0">
                <a:cs typeface="+mj-cs"/>
              </a:rPr>
              <a:t>ترتبط بهذه </a:t>
            </a:r>
            <a:r>
              <a:rPr lang="ar-SA" sz="2400" dirty="0" err="1" smtClean="0">
                <a:cs typeface="+mj-cs"/>
              </a:rPr>
              <a:t>الحاجة </a:t>
            </a:r>
            <a:r>
              <a:rPr lang="ar-SA" sz="2400" dirty="0" smtClean="0">
                <a:cs typeface="+mj-cs"/>
              </a:rPr>
              <a:t>(للحب والحنان) حاجة الطفل إلى الشعور بالأمان.</a:t>
            </a:r>
          </a:p>
          <a:p>
            <a:pPr>
              <a:buFont typeface="Arial" pitchFamily="34" charset="0"/>
              <a:buChar char="•"/>
            </a:pPr>
            <a:endParaRPr lang="ar-SA" sz="2400" dirty="0" smtClean="0">
              <a:cs typeface="+mj-cs"/>
            </a:endParaRPr>
          </a:p>
          <a:p>
            <a:pPr>
              <a:buFont typeface="Arial" pitchFamily="34" charset="0"/>
              <a:buChar char="•"/>
            </a:pPr>
            <a:r>
              <a:rPr lang="ar-SA" sz="2400" dirty="0" smtClean="0">
                <a:cs typeface="+mj-cs"/>
              </a:rPr>
              <a:t>إن حجرة الفصل يمكن أن تقلل أو تزيد من مشاعر الأمن لدى الأطفال.</a:t>
            </a:r>
          </a:p>
          <a:p>
            <a:pPr>
              <a:buFont typeface="Arial" pitchFamily="34" charset="0"/>
              <a:buChar char="•"/>
            </a:pPr>
            <a:endParaRPr lang="ar-SA" sz="2400" dirty="0" smtClean="0">
              <a:cs typeface="+mj-cs"/>
            </a:endParaRPr>
          </a:p>
          <a:p>
            <a:pPr>
              <a:buFont typeface="Arial" pitchFamily="34" charset="0"/>
              <a:buChar char="•"/>
            </a:pPr>
            <a:r>
              <a:rPr lang="ar-SA" sz="2400" dirty="0" smtClean="0">
                <a:cs typeface="+mj-cs"/>
              </a:rPr>
              <a:t>إن هناك كثير من البيوت المحطمة التي تجعل أطفالا يفقدون الأمان العاطفي ويشعرون بمزيد من الضياع نتيجة للطلاق والهجرات </a:t>
            </a:r>
            <a:r>
              <a:rPr lang="ar-SA" sz="2400" dirty="0" err="1" smtClean="0">
                <a:cs typeface="+mj-cs"/>
              </a:rPr>
              <a:t>المؤقته</a:t>
            </a:r>
            <a:r>
              <a:rPr lang="ar-SA" sz="2400" dirty="0" smtClean="0">
                <a:cs typeface="+mj-cs"/>
              </a:rPr>
              <a:t> والوفاة, كل هذا يزيد من عدم إحساس الطفل بالأمان ويهدد صحته النفسية.</a:t>
            </a:r>
            <a:endParaRPr lang="ar-SA" sz="2400" dirty="0">
              <a:cs typeface="+mj-cs"/>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547664" y="332656"/>
            <a:ext cx="7344816" cy="6278642"/>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ar-SA" sz="2400" b="1" u="sng" dirty="0" smtClean="0">
                <a:cs typeface="+mj-cs"/>
              </a:rPr>
              <a:t>ما يجب أن يفعله المربون من أجل الوفاء بالحاجة الى </a:t>
            </a:r>
            <a:r>
              <a:rPr lang="ar-SA" sz="2400" b="1" u="sng" dirty="0" err="1" smtClean="0">
                <a:cs typeface="+mj-cs"/>
              </a:rPr>
              <a:t>الفهم:</a:t>
            </a:r>
            <a:endParaRPr lang="ar-SA" sz="2400" b="1" u="sng" dirty="0" smtClean="0">
              <a:cs typeface="+mj-cs"/>
            </a:endParaRPr>
          </a:p>
          <a:p>
            <a:endParaRPr lang="ar-SA" sz="2400" b="1" u="sng" dirty="0" smtClean="0">
              <a:cs typeface="+mj-cs"/>
            </a:endParaRPr>
          </a:p>
          <a:p>
            <a:pPr>
              <a:buBlip>
                <a:blip r:embed="rId2"/>
              </a:buBlip>
            </a:pPr>
            <a:r>
              <a:rPr lang="ar-SA" sz="2400" dirty="0" smtClean="0">
                <a:cs typeface="+mj-cs"/>
              </a:rPr>
              <a:t>عندما يثير الأطفال اهتماماتهم حول العالم ومكانهم فيه, يجب على المربين أن يوفروا له التسامح والحرية في الأسئلة.</a:t>
            </a:r>
          </a:p>
          <a:p>
            <a:endParaRPr lang="ar-SA" sz="2400" dirty="0" smtClean="0">
              <a:cs typeface="+mj-cs"/>
            </a:endParaRPr>
          </a:p>
          <a:p>
            <a:pPr>
              <a:buBlip>
                <a:blip r:embed="rId2"/>
              </a:buBlip>
            </a:pPr>
            <a:r>
              <a:rPr lang="ar-SA" sz="2400" dirty="0" smtClean="0">
                <a:cs typeface="+mj-cs"/>
              </a:rPr>
              <a:t>ألا يشعر المربين بأنه ضعف في معلوماتهم واستعداداتهم إذا لم يستطيعوا الإجابة على كل الاسئلة التي يطرحها الأطفال.</a:t>
            </a:r>
          </a:p>
          <a:p>
            <a:endParaRPr lang="ar-SA" sz="2400" dirty="0" smtClean="0">
              <a:cs typeface="+mj-cs"/>
            </a:endParaRPr>
          </a:p>
          <a:p>
            <a:pPr>
              <a:buBlip>
                <a:blip r:embed="rId2"/>
              </a:buBlip>
            </a:pPr>
            <a:r>
              <a:rPr lang="ar-SA" sz="2400" dirty="0" smtClean="0">
                <a:cs typeface="+mj-cs"/>
              </a:rPr>
              <a:t>يجب ألا يعتمد المربون على الكتب المتاحة بالمدرسة كما هي عليه ولكن يجب الرجوع الى مراجع مختلفة لينوعوا في مصادر المعرفة.</a:t>
            </a:r>
          </a:p>
          <a:p>
            <a:endParaRPr lang="ar-SA" sz="2400" dirty="0" smtClean="0">
              <a:cs typeface="+mj-cs"/>
            </a:endParaRPr>
          </a:p>
          <a:p>
            <a:pPr>
              <a:buBlip>
                <a:blip r:embed="rId2"/>
              </a:buBlip>
            </a:pPr>
            <a:r>
              <a:rPr lang="ar-SA" sz="2400" dirty="0" smtClean="0">
                <a:cs typeface="+mj-cs"/>
              </a:rPr>
              <a:t>يجب </a:t>
            </a:r>
            <a:r>
              <a:rPr lang="ar-SA" sz="2400" dirty="0" err="1" smtClean="0">
                <a:cs typeface="+mj-cs"/>
              </a:rPr>
              <a:t>الا</a:t>
            </a:r>
            <a:r>
              <a:rPr lang="ar-SA" sz="2400" dirty="0" smtClean="0">
                <a:cs typeface="+mj-cs"/>
              </a:rPr>
              <a:t> يرتكب المربين خطأ التفكير في إبعاد بعض الموضوعات عن مجالات أسئلة وتفكير الأطفال.</a:t>
            </a:r>
          </a:p>
          <a:p>
            <a:endParaRPr lang="ar-SA" sz="2400" dirty="0" smtClean="0">
              <a:cs typeface="+mj-cs"/>
            </a:endParaRPr>
          </a:p>
          <a:p>
            <a:pPr>
              <a:buBlip>
                <a:blip r:embed="rId2"/>
              </a:buBlip>
            </a:pPr>
            <a:r>
              <a:rPr lang="ar-SA" sz="2400" dirty="0" smtClean="0">
                <a:cs typeface="+mj-cs"/>
              </a:rPr>
              <a:t>ألا يبدي المربون أي ملاحظات عن الطبيعة السخيفة أو الساذجة لبعض الاسئلة.</a:t>
            </a:r>
          </a:p>
          <a:p>
            <a:endParaRPr lang="ar-SA"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2771800" y="2348880"/>
            <a:ext cx="5012911" cy="1323439"/>
          </a:xfrm>
          <a:prstGeom prst="rect">
            <a:avLst/>
          </a:prstGeom>
          <a:noFill/>
        </p:spPr>
        <p:txBody>
          <a:bodyPr wrap="none" lIns="91440" tIns="45720" rIns="91440" bIns="45720">
            <a:spAutoFit/>
          </a:bodyPr>
          <a:lstStyle/>
          <a:p>
            <a:pPr algn="ctr"/>
            <a:r>
              <a:rPr lang="ar-SA" sz="80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تم بحمد </a:t>
            </a:r>
            <a:r>
              <a:rPr lang="ar-SA" sz="8000" b="1" cap="none" spc="0" dirty="0" err="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الله .</a:t>
            </a:r>
            <a:r>
              <a:rPr lang="ar-SA" sz="80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 </a:t>
            </a:r>
            <a:r>
              <a:rPr lang="ar-SA" sz="8000" b="1" cap="none" spc="0" dirty="0" err="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a:t>
            </a:r>
            <a:endParaRPr lang="ar-SA" sz="80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979712" y="476672"/>
            <a:ext cx="6809467" cy="5078313"/>
          </a:xfrm>
          <a:prstGeom prst="rect">
            <a:avLst/>
          </a:prstGeom>
          <a:noFill/>
        </p:spPr>
        <p:txBody>
          <a:bodyPr wrap="square" rtlCol="1">
            <a:spAutoFit/>
          </a:bodyPr>
          <a:lstStyle/>
          <a:p>
            <a:r>
              <a:rPr lang="ar-SA" sz="2400" b="1" u="sng" dirty="0" smtClean="0">
                <a:cs typeface="+mj-cs"/>
              </a:rPr>
              <a:t>كيف نكتشف الحاجة للحب </a:t>
            </a:r>
            <a:r>
              <a:rPr lang="ar-SA" sz="2400" b="1" u="sng" dirty="0" err="1" smtClean="0">
                <a:cs typeface="+mj-cs"/>
              </a:rPr>
              <a:t>والحنان:</a:t>
            </a:r>
            <a:endParaRPr lang="ar-SA" sz="2400" b="1" u="sng" dirty="0" smtClean="0">
              <a:cs typeface="+mj-cs"/>
            </a:endParaRPr>
          </a:p>
          <a:p>
            <a:endParaRPr lang="ar-SA" sz="2400" b="1" u="sng" dirty="0" smtClean="0">
              <a:cs typeface="+mj-cs"/>
            </a:endParaRPr>
          </a:p>
          <a:p>
            <a:pPr>
              <a:buFont typeface="Arial" pitchFamily="34" charset="0"/>
              <a:buChar char="•"/>
            </a:pPr>
            <a:r>
              <a:rPr lang="ar-SA" sz="2400" dirty="0" smtClean="0">
                <a:cs typeface="+mj-cs"/>
              </a:rPr>
              <a:t>إن الحاجة إلى الحب والحنان كثيرا ما نستدل عليها مما يقوله الطفل </a:t>
            </a:r>
            <a:r>
              <a:rPr lang="ar-SA" sz="2400" dirty="0" err="1" smtClean="0">
                <a:cs typeface="+mj-cs"/>
              </a:rPr>
              <a:t>مثل: </a:t>
            </a:r>
            <a:r>
              <a:rPr lang="ar-SA" sz="2400" dirty="0" smtClean="0">
                <a:cs typeface="+mj-cs"/>
              </a:rPr>
              <a:t>”إنك لم تعد </a:t>
            </a:r>
            <a:r>
              <a:rPr lang="ar-SA" sz="2400" dirty="0" err="1" smtClean="0">
                <a:cs typeface="+mj-cs"/>
              </a:rPr>
              <a:t>تحبني“.</a:t>
            </a:r>
            <a:endParaRPr lang="ar-SA" sz="2400" dirty="0" smtClean="0">
              <a:cs typeface="+mj-cs"/>
            </a:endParaRPr>
          </a:p>
          <a:p>
            <a:endParaRPr lang="ar-SA" sz="2400" dirty="0" smtClean="0">
              <a:cs typeface="+mj-cs"/>
            </a:endParaRPr>
          </a:p>
          <a:p>
            <a:pPr>
              <a:buFont typeface="Arial" pitchFamily="34" charset="0"/>
              <a:buChar char="•"/>
            </a:pPr>
            <a:r>
              <a:rPr lang="ar-SA" sz="2400" dirty="0" smtClean="0">
                <a:cs typeface="+mj-cs"/>
              </a:rPr>
              <a:t>إن الطفل المحتاج للحب والحنان يبدو عادة مطالب بمظاهر الحنان مثلا قد يكثر من طلب الامساك بيديه او قد يظهر عطفا على الحيوانات أو الدمى.</a:t>
            </a:r>
          </a:p>
          <a:p>
            <a:endParaRPr lang="ar-SA" sz="2400" dirty="0" smtClean="0">
              <a:cs typeface="+mj-cs"/>
            </a:endParaRPr>
          </a:p>
          <a:p>
            <a:pPr>
              <a:buFont typeface="Arial" pitchFamily="34" charset="0"/>
              <a:buChar char="•"/>
            </a:pPr>
            <a:r>
              <a:rPr lang="ar-SA" sz="2400" dirty="0" smtClean="0">
                <a:cs typeface="+mj-cs"/>
              </a:rPr>
              <a:t>قد يتسم سلوكه عادة بأفعال أخرى وقد يكون شديد الحساسية وقد يكون عادة متبلد الشعور وقلق وقد يبكي بسهولة أو يمص اصبعه او يفرط في الاكل.</a:t>
            </a:r>
          </a:p>
          <a:p>
            <a:endParaRPr lang="ar-SA" dirty="0" smtClean="0"/>
          </a:p>
          <a:p>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763688" y="620688"/>
            <a:ext cx="7056784" cy="3416320"/>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cs typeface="+mj-cs"/>
              </a:rPr>
              <a:t>الوفاء بالحاجة للحب </a:t>
            </a:r>
            <a:r>
              <a:rPr lang="ar-SA" sz="2400" b="1" u="sng" dirty="0" err="1" smtClean="0">
                <a:cs typeface="+mj-cs"/>
              </a:rPr>
              <a:t>والحنان:</a:t>
            </a:r>
            <a:endParaRPr lang="ar-SA" sz="2400" b="1" u="sng" dirty="0" smtClean="0">
              <a:cs typeface="+mj-cs"/>
            </a:endParaRPr>
          </a:p>
          <a:p>
            <a:endParaRPr lang="ar-SA" sz="2400" b="1" u="sng" dirty="0" smtClean="0">
              <a:cs typeface="+mj-cs"/>
            </a:endParaRPr>
          </a:p>
          <a:p>
            <a:pPr>
              <a:buFont typeface="Arial" pitchFamily="34" charset="0"/>
              <a:buChar char="•"/>
            </a:pPr>
            <a:r>
              <a:rPr lang="ar-SA" sz="2400" dirty="0" smtClean="0">
                <a:cs typeface="+mj-cs"/>
              </a:rPr>
              <a:t>الأيام الأولى من الحياة تكون حافلة بالحب والحنان لدرجة أن الفرد يشب مع فكرة عامة بأن الثقة يمكن أن تزرع في العلاقات الانسانية.</a:t>
            </a:r>
          </a:p>
          <a:p>
            <a:endParaRPr lang="ar-SA" sz="2400" dirty="0" smtClean="0">
              <a:cs typeface="+mj-cs"/>
            </a:endParaRPr>
          </a:p>
          <a:p>
            <a:pPr>
              <a:buFont typeface="Arial" pitchFamily="34" charset="0"/>
              <a:buChar char="•"/>
            </a:pPr>
            <a:r>
              <a:rPr lang="ar-SA" sz="2400" dirty="0" smtClean="0">
                <a:cs typeface="+mj-cs"/>
              </a:rPr>
              <a:t>وترتبط الحاجة الى الحب ارتباطا وثيقا بالحاجة الانتماء ولكن تختلف في أن الحاجة للحب والحنان ترتبط ارتباط وثيقا بالعلاقات الأسرية في السنوات الأولى من الحياة, أما الحاجة </a:t>
            </a:r>
            <a:r>
              <a:rPr lang="ar-SA" sz="2400" dirty="0" err="1" smtClean="0">
                <a:cs typeface="+mj-cs"/>
              </a:rPr>
              <a:t>للإنتماء</a:t>
            </a:r>
            <a:r>
              <a:rPr lang="ar-SA" sz="2400" dirty="0" smtClean="0">
                <a:cs typeface="+mj-cs"/>
              </a:rPr>
              <a:t> فترتبط خاصة بالعلاقات الحرة مع أقران السن وبالقبول كعضو في الجماعة.</a:t>
            </a:r>
            <a:endParaRPr lang="ar-SA" sz="2400" dirty="0">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475656" y="404664"/>
            <a:ext cx="7344816" cy="6145659"/>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ar-SA" sz="2400" b="1" u="sng" dirty="0" smtClean="0">
                <a:cs typeface="+mj-cs"/>
              </a:rPr>
              <a:t>ما يجب أن يفعله المربون للوفاء بالحاجة للحب </a:t>
            </a:r>
            <a:r>
              <a:rPr lang="ar-SA" sz="2400" b="1" u="sng" dirty="0" err="1" smtClean="0">
                <a:cs typeface="+mj-cs"/>
              </a:rPr>
              <a:t>والحنان:</a:t>
            </a:r>
            <a:endParaRPr lang="ar-SA" sz="2400" b="1" u="sng" dirty="0" smtClean="0">
              <a:cs typeface="+mj-cs"/>
            </a:endParaRPr>
          </a:p>
          <a:p>
            <a:pPr>
              <a:buFont typeface="Arial" pitchFamily="34" charset="0"/>
              <a:buChar char="•"/>
            </a:pPr>
            <a:r>
              <a:rPr lang="ar-SA" sz="2400" dirty="0" smtClean="0">
                <a:cs typeface="+mj-cs"/>
              </a:rPr>
              <a:t>تقبل مشاعر </a:t>
            </a:r>
            <a:r>
              <a:rPr lang="ar-SA" sz="2400" dirty="0" err="1" smtClean="0">
                <a:cs typeface="+mj-cs"/>
              </a:rPr>
              <a:t>الأطفال </a:t>
            </a:r>
            <a:r>
              <a:rPr lang="ar-SA" sz="2400" dirty="0" smtClean="0">
                <a:cs typeface="+mj-cs"/>
              </a:rPr>
              <a:t>(كالبكاء</a:t>
            </a:r>
            <a:r>
              <a:rPr lang="ar-SA" sz="2400" dirty="0" err="1" smtClean="0">
                <a:cs typeface="+mj-cs"/>
              </a:rPr>
              <a:t>)</a:t>
            </a:r>
            <a:endParaRPr lang="ar-SA" sz="2400" dirty="0" smtClean="0">
              <a:cs typeface="+mj-cs"/>
            </a:endParaRPr>
          </a:p>
          <a:p>
            <a:pPr>
              <a:buFont typeface="Arial" pitchFamily="34" charset="0"/>
              <a:buChar char="•"/>
            </a:pPr>
            <a:r>
              <a:rPr lang="ar-SA" sz="2400" dirty="0" smtClean="0">
                <a:cs typeface="+mj-cs"/>
              </a:rPr>
              <a:t>يجب أن يكون المربون ودودين ومتقبلين بقدر الإمكان سلوك أطفالهم.</a:t>
            </a:r>
          </a:p>
          <a:p>
            <a:pPr>
              <a:buFont typeface="Arial" pitchFamily="34" charset="0"/>
              <a:buChar char="•"/>
            </a:pPr>
            <a:r>
              <a:rPr lang="ar-SA" sz="2400" dirty="0" smtClean="0">
                <a:cs typeface="+mj-cs"/>
              </a:rPr>
              <a:t>من المهم أن يجعل المربون أطفالهم يعرفون بأنهم يحبونهم.</a:t>
            </a:r>
          </a:p>
          <a:p>
            <a:pPr>
              <a:buFont typeface="Arial" pitchFamily="34" charset="0"/>
              <a:buChar char="•"/>
            </a:pPr>
            <a:r>
              <a:rPr lang="ar-SA" sz="2400" dirty="0" smtClean="0">
                <a:cs typeface="+mj-cs"/>
              </a:rPr>
              <a:t>عدم التكلف.</a:t>
            </a:r>
          </a:p>
          <a:p>
            <a:pPr>
              <a:buFont typeface="Arial" pitchFamily="34" charset="0"/>
              <a:buChar char="•"/>
            </a:pPr>
            <a:r>
              <a:rPr lang="ar-SA" sz="2400" dirty="0" smtClean="0">
                <a:cs typeface="+mj-cs"/>
              </a:rPr>
              <a:t>عندما تتوقع الأسرة وليد جديد فإن الأطفال في هذه المناسبة يحتاجون للحب والحنان في هذه الفترة لأنهم قد يظنون أنهم سيفقدون الكثير مع قدوم العضو الجديد في الأسرة.</a:t>
            </a:r>
          </a:p>
          <a:p>
            <a:pPr>
              <a:buFont typeface="Arial" pitchFamily="34" charset="0"/>
              <a:buChar char="•"/>
            </a:pPr>
            <a:r>
              <a:rPr lang="ar-SA" sz="2400" dirty="0" smtClean="0">
                <a:cs typeface="+mj-cs"/>
              </a:rPr>
              <a:t>يمكن للمربين في المدرسة أن يجلبوا السرور في نفوس أطفالهم بأن يظهروا اهتماما بأسرهم بطريقة لطيفة.</a:t>
            </a:r>
          </a:p>
          <a:p>
            <a:pPr>
              <a:buFont typeface="Arial" pitchFamily="34" charset="0"/>
              <a:buChar char="•"/>
            </a:pPr>
            <a:r>
              <a:rPr lang="ar-SA" sz="2400" dirty="0" smtClean="0">
                <a:cs typeface="+mj-cs"/>
              </a:rPr>
              <a:t>يجب على المربون خلق المواقف الخاصة من خلال منح الأطفال مزيد من الحب والحنان.</a:t>
            </a:r>
          </a:p>
          <a:p>
            <a:pPr>
              <a:buFont typeface="Arial" pitchFamily="34" charset="0"/>
              <a:buChar char="•"/>
            </a:pPr>
            <a:r>
              <a:rPr lang="ar-SA" sz="2400" dirty="0" smtClean="0">
                <a:cs typeface="+mj-cs"/>
              </a:rPr>
              <a:t>يجب على المربين في المدرسة أن يراعوا ظروف الاطفال الذين يأتون من مختلف الظروف.</a:t>
            </a:r>
          </a:p>
          <a:p>
            <a:pPr>
              <a:buFont typeface="Arial" pitchFamily="34" charset="0"/>
              <a:buChar char="•"/>
            </a:pPr>
            <a:r>
              <a:rPr lang="ar-SA" sz="2400" dirty="0" smtClean="0">
                <a:cs typeface="+mj-cs"/>
              </a:rPr>
              <a:t>هناك أطفال يجدون متنفس للحب والحنان عندما يقتنون حيوان اليف لذلك يجب على المربين مساعدتهم في ذلك.</a:t>
            </a:r>
            <a:endParaRPr lang="ar-SA" sz="2400" dirty="0">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835696" y="476672"/>
            <a:ext cx="6912768" cy="5539978"/>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cs typeface="+mj-cs"/>
              </a:rPr>
              <a:t>ما يجب أن يبتعد عنه المربون لضمان عدم تهديد الحب </a:t>
            </a:r>
            <a:r>
              <a:rPr lang="ar-SA" sz="2400" b="1" u="sng" dirty="0" err="1" smtClean="0">
                <a:cs typeface="+mj-cs"/>
              </a:rPr>
              <a:t>والحنان:</a:t>
            </a:r>
            <a:endParaRPr lang="ar-SA" sz="2400" b="1" u="sng" dirty="0" smtClean="0">
              <a:cs typeface="+mj-cs"/>
            </a:endParaRPr>
          </a:p>
          <a:p>
            <a:pPr>
              <a:buFont typeface="Arial" pitchFamily="34" charset="0"/>
              <a:buChar char="•"/>
            </a:pPr>
            <a:r>
              <a:rPr lang="ar-SA" sz="2400" dirty="0" smtClean="0">
                <a:cs typeface="+mj-cs"/>
              </a:rPr>
              <a:t>يجب ألا يقلل المربون من شأن الأطفال.</a:t>
            </a:r>
          </a:p>
          <a:p>
            <a:pPr>
              <a:buFont typeface="Arial" pitchFamily="34" charset="0"/>
              <a:buChar char="•"/>
            </a:pPr>
            <a:r>
              <a:rPr lang="ar-SA" sz="2400" dirty="0" smtClean="0">
                <a:cs typeface="+mj-cs"/>
              </a:rPr>
              <a:t>يجب على المربين أن لا يفرطوا في نقد أطفالهم.</a:t>
            </a:r>
          </a:p>
          <a:p>
            <a:pPr>
              <a:buFont typeface="Arial" pitchFamily="34" charset="0"/>
              <a:buChar char="•"/>
            </a:pPr>
            <a:r>
              <a:rPr lang="ar-SA" sz="2400" dirty="0" smtClean="0">
                <a:cs typeface="+mj-cs"/>
              </a:rPr>
              <a:t>يجب على المربين عدم الاهتمام نحو التغييرات التي تحدث في وزن الطفل الذي افتقد الحب والحنان.</a:t>
            </a:r>
          </a:p>
          <a:p>
            <a:pPr>
              <a:buFont typeface="Arial" pitchFamily="34" charset="0"/>
              <a:buChar char="•"/>
            </a:pPr>
            <a:r>
              <a:rPr lang="ar-SA" sz="2400" dirty="0" smtClean="0">
                <a:cs typeface="+mj-cs"/>
              </a:rPr>
              <a:t>يجب على المربين تقبل محاولات الأطفال في تقديم خدمات بسيطة وعدم رفضها.</a:t>
            </a:r>
          </a:p>
          <a:p>
            <a:pPr>
              <a:buFont typeface="Arial" pitchFamily="34" charset="0"/>
              <a:buChar char="•"/>
            </a:pPr>
            <a:r>
              <a:rPr lang="ar-SA" sz="2400" dirty="0" smtClean="0">
                <a:cs typeface="+mj-cs"/>
              </a:rPr>
              <a:t>يجب على المربين تقبل الأطفال وعدم صدهم </a:t>
            </a:r>
            <a:r>
              <a:rPr lang="ar-SA" sz="2400" dirty="0" err="1" smtClean="0">
                <a:cs typeface="+mj-cs"/>
              </a:rPr>
              <a:t>بتعابير</a:t>
            </a:r>
            <a:r>
              <a:rPr lang="ar-SA" sz="2400" dirty="0" smtClean="0">
                <a:cs typeface="+mj-cs"/>
              </a:rPr>
              <a:t> الوجه او نبرة الصوت.</a:t>
            </a:r>
          </a:p>
          <a:p>
            <a:pPr>
              <a:buFont typeface="Arial" pitchFamily="34" charset="0"/>
              <a:buChar char="•"/>
            </a:pPr>
            <a:r>
              <a:rPr lang="ar-SA" sz="2400" dirty="0" smtClean="0">
                <a:cs typeface="+mj-cs"/>
              </a:rPr>
              <a:t>يجب ان يتجنب المربون تجاهل اسم الطفل او كنيته.</a:t>
            </a:r>
          </a:p>
          <a:p>
            <a:pPr>
              <a:buFont typeface="Arial" pitchFamily="34" charset="0"/>
              <a:buChar char="•"/>
            </a:pPr>
            <a:r>
              <a:rPr lang="ar-SA" sz="2400" dirty="0" smtClean="0">
                <a:cs typeface="+mj-cs"/>
              </a:rPr>
              <a:t>يجب عدم تجاهل الطفل المريض وعدم تفقده.</a:t>
            </a:r>
          </a:p>
          <a:p>
            <a:pPr>
              <a:buFont typeface="Arial" pitchFamily="34" charset="0"/>
              <a:buChar char="•"/>
            </a:pPr>
            <a:r>
              <a:rPr lang="ar-SA" sz="2400" dirty="0" smtClean="0">
                <a:cs typeface="+mj-cs"/>
              </a:rPr>
              <a:t>يجب ان يكون المربين متفائلون </a:t>
            </a:r>
            <a:r>
              <a:rPr lang="ar-SA" sz="2400" dirty="0" err="1" smtClean="0">
                <a:cs typeface="+mj-cs"/>
              </a:rPr>
              <a:t>والا</a:t>
            </a:r>
            <a:r>
              <a:rPr lang="ar-SA" sz="2400" dirty="0" smtClean="0">
                <a:cs typeface="+mj-cs"/>
              </a:rPr>
              <a:t> يكونوا متشائمين.</a:t>
            </a:r>
          </a:p>
          <a:p>
            <a:pPr>
              <a:buFont typeface="Arial" pitchFamily="34" charset="0"/>
              <a:buChar char="•"/>
            </a:pPr>
            <a:r>
              <a:rPr lang="ar-SA" sz="2400" dirty="0" smtClean="0">
                <a:cs typeface="+mj-cs"/>
              </a:rPr>
              <a:t>يجب </a:t>
            </a:r>
            <a:r>
              <a:rPr lang="ar-SA" sz="2400" dirty="0" err="1" smtClean="0">
                <a:cs typeface="+mj-cs"/>
              </a:rPr>
              <a:t>الا</a:t>
            </a:r>
            <a:r>
              <a:rPr lang="ar-SA" sz="2400" dirty="0" smtClean="0">
                <a:cs typeface="+mj-cs"/>
              </a:rPr>
              <a:t> يعزل الآباء والمربين أنفسهم كلية عن حياة الأطفال.</a:t>
            </a:r>
          </a:p>
          <a:p>
            <a:pPr>
              <a:buFont typeface="Arial" pitchFamily="34" charset="0"/>
              <a:buChar char="•"/>
            </a:pPr>
            <a:r>
              <a:rPr lang="ar-SA" sz="2400" dirty="0" smtClean="0">
                <a:cs typeface="+mj-cs"/>
              </a:rPr>
              <a:t>يجب عدم اهمال الأطفال مثلا عدم السلام عليهم.</a:t>
            </a:r>
          </a:p>
          <a:p>
            <a:endParaRPr lang="ar-SA"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0" y="0"/>
            <a:ext cx="827584" cy="685800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مستدير الزوايا 4"/>
          <p:cNvSpPr/>
          <p:nvPr/>
        </p:nvSpPr>
        <p:spPr>
          <a:xfrm>
            <a:off x="827584" y="0"/>
            <a:ext cx="683568" cy="5085184"/>
          </a:xfrm>
          <a:prstGeom prst="round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ربع نص 5"/>
          <p:cNvSpPr txBox="1"/>
          <p:nvPr/>
        </p:nvSpPr>
        <p:spPr>
          <a:xfrm>
            <a:off x="1907704" y="620688"/>
            <a:ext cx="6624736" cy="2585323"/>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b="1" u="sng" dirty="0" smtClean="0">
                <a:cs typeface="+mj-cs"/>
              </a:rPr>
              <a:t>كيفية إشباع الحاجة للحب </a:t>
            </a:r>
            <a:r>
              <a:rPr lang="ar-SA" sz="2400" b="1" u="sng" dirty="0" err="1" smtClean="0">
                <a:cs typeface="+mj-cs"/>
              </a:rPr>
              <a:t>والحنان:</a:t>
            </a:r>
            <a:endParaRPr lang="ar-SA" sz="2400" b="1" u="sng" dirty="0" smtClean="0">
              <a:cs typeface="+mj-cs"/>
            </a:endParaRPr>
          </a:p>
          <a:p>
            <a:pPr>
              <a:buFont typeface="Arial" pitchFamily="34" charset="0"/>
              <a:buChar char="•"/>
            </a:pPr>
            <a:r>
              <a:rPr lang="ar-SA" sz="2400" dirty="0" smtClean="0">
                <a:cs typeface="+mj-cs"/>
              </a:rPr>
              <a:t>الحاجة للحب يبدأ اشباعها في أسرة الطفل فالمدرسة ثم تتسع لتتمثل الكون كله.</a:t>
            </a:r>
          </a:p>
          <a:p>
            <a:pPr>
              <a:buFont typeface="Arial" pitchFamily="34" charset="0"/>
              <a:buChar char="•"/>
            </a:pPr>
            <a:r>
              <a:rPr lang="ar-SA" sz="2400" dirty="0" smtClean="0">
                <a:cs typeface="+mj-cs"/>
              </a:rPr>
              <a:t>التمثيليات التي تقدم للطفل اشكال مختلفة للعلاقات مع الناس عامل يساعد على توسيع دائرة الحب.</a:t>
            </a:r>
          </a:p>
          <a:p>
            <a:pPr>
              <a:buFont typeface="Arial" pitchFamily="34" charset="0"/>
              <a:buChar char="•"/>
            </a:pPr>
            <a:r>
              <a:rPr lang="ar-SA" sz="2400" dirty="0" smtClean="0">
                <a:cs typeface="+mj-cs"/>
              </a:rPr>
              <a:t>في قصص الأطفال ما يشبع هذه الحاجة.</a:t>
            </a:r>
          </a:p>
          <a:p>
            <a:endParaRPr lang="ar-S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TotalTime>
  <Words>2953</Words>
  <Application>Microsoft Office PowerPoint</Application>
  <PresentationFormat>عرض على الشاشة (3:4)‏</PresentationFormat>
  <Paragraphs>233</Paragraphs>
  <Slides>42</Slides>
  <Notes>0</Notes>
  <HiddenSlides>0</HiddenSlides>
  <MMClips>0</MMClips>
  <ScaleCrop>false</ScaleCrop>
  <HeadingPairs>
    <vt:vector size="4" baseType="variant">
      <vt:variant>
        <vt:lpstr>نسق</vt:lpstr>
      </vt:variant>
      <vt:variant>
        <vt:i4>1</vt:i4>
      </vt:variant>
      <vt:variant>
        <vt:lpstr>عناوين الشرائح</vt:lpstr>
      </vt:variant>
      <vt:variant>
        <vt:i4>42</vt:i4>
      </vt:variant>
    </vt:vector>
  </HeadingPairs>
  <TitlesOfParts>
    <vt:vector size="43" baseType="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user1</dc:creator>
  <cp:lastModifiedBy>Lama Aljathlan</cp:lastModifiedBy>
  <cp:revision>37</cp:revision>
  <dcterms:created xsi:type="dcterms:W3CDTF">2012-10-12T20:26:47Z</dcterms:created>
  <dcterms:modified xsi:type="dcterms:W3CDTF">2017-03-13T06:24:53Z</dcterms:modified>
</cp:coreProperties>
</file>