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5" r:id="rId1"/>
  </p:sldMasterIdLst>
  <p:sldIdLst>
    <p:sldId id="256" r:id="rId2"/>
    <p:sldId id="258" r:id="rId3"/>
    <p:sldId id="257" r:id="rId4"/>
    <p:sldId id="259" r:id="rId5"/>
    <p:sldId id="260" r:id="rId6"/>
    <p:sldId id="261" r:id="rId7"/>
    <p:sldId id="264" r:id="rId8"/>
    <p:sldId id="262" r:id="rId9"/>
    <p:sldId id="268" r:id="rId10"/>
    <p:sldId id="280" r:id="rId11"/>
    <p:sldId id="269" r:id="rId12"/>
    <p:sldId id="270" r:id="rId13"/>
    <p:sldId id="271" r:id="rId14"/>
    <p:sldId id="266" r:id="rId15"/>
    <p:sldId id="272" r:id="rId16"/>
    <p:sldId id="273" r:id="rId17"/>
    <p:sldId id="274" r:id="rId18"/>
    <p:sldId id="276" r:id="rId19"/>
    <p:sldId id="275" r:id="rId20"/>
    <p:sldId id="278" r:id="rId21"/>
    <p:sldId id="277" r:id="rId22"/>
    <p:sldId id="279" r:id="rId23"/>
    <p:sldId id="263" r:id="rId24"/>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CC"/>
    <a:srgbClr val="CCECFF"/>
    <a:srgbClr val="00C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43" d="100"/>
          <a:sy n="43" d="100"/>
        </p:scale>
        <p:origin x="-32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2.jpg"/></Relationships>
</file>

<file path=ppt/diagrams/_rels/data11.xml.rels><?xml version="1.0" encoding="UTF-8" standalone="yes"?>
<Relationships xmlns="http://schemas.openxmlformats.org/package/2006/relationships"><Relationship Id="rId1" Type="http://schemas.openxmlformats.org/officeDocument/2006/relationships/image" Target="../media/image19.jpg"/></Relationships>
</file>

<file path=ppt/diagrams/_rels/data8.xml.rels><?xml version="1.0" encoding="UTF-8" standalone="yes"?>
<Relationships xmlns="http://schemas.openxmlformats.org/package/2006/relationships"><Relationship Id="rId1" Type="http://schemas.openxmlformats.org/officeDocument/2006/relationships/image" Target="../media/image17.jp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g"/></Relationships>
</file>

<file path=ppt/diagrams/_rels/drawing11.xml.rels><?xml version="1.0" encoding="UTF-8" standalone="yes"?>
<Relationships xmlns="http://schemas.openxmlformats.org/package/2006/relationships"><Relationship Id="rId1" Type="http://schemas.openxmlformats.org/officeDocument/2006/relationships/image" Target="../media/image19.jpg"/></Relationships>
</file>

<file path=ppt/diagrams/_rels/drawing8.xml.rels><?xml version="1.0" encoding="UTF-8" standalone="yes"?>
<Relationships xmlns="http://schemas.openxmlformats.org/package/2006/relationships"><Relationship Id="rId1"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36DC69-1941-4D91-B0D0-1D15164C97D4}" type="doc">
      <dgm:prSet loTypeId="urn:microsoft.com/office/officeart/2005/8/layout/hList2" loCatId="list" qsTypeId="urn:microsoft.com/office/officeart/2005/8/quickstyle/3d1" qsCatId="3D" csTypeId="urn:microsoft.com/office/officeart/2005/8/colors/colorful4" csCatId="colorful" phldr="1"/>
      <dgm:spPr/>
      <dgm:t>
        <a:bodyPr/>
        <a:lstStyle/>
        <a:p>
          <a:pPr rtl="1"/>
          <a:endParaRPr lang="ar-SA"/>
        </a:p>
      </dgm:t>
    </dgm:pt>
    <dgm:pt modelId="{297F343B-FB22-4999-BCB9-9E8C56C836DA}">
      <dgm:prSet phldrT="[نص]" phldr="1" custT="1"/>
      <dgm:spPr/>
      <dgm:t>
        <a:bodyPr/>
        <a:lstStyle/>
        <a:p>
          <a:pPr rtl="1"/>
          <a:endParaRPr lang="ar-SA"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dgm:t>
    </dgm:pt>
    <dgm:pt modelId="{78A1C4D7-BC36-4179-9FBF-261B2F6BA04C}" type="sibTrans" cxnId="{FE885C9D-BCD5-4B4B-AF3B-7CC25E13B783}">
      <dgm:prSet/>
      <dgm:spPr/>
      <dgm:t>
        <a:bodyPr/>
        <a:lstStyle/>
        <a:p>
          <a:pPr rtl="1"/>
          <a:endParaRPr lang="ar-SA" sz="14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dgm:t>
    </dgm:pt>
    <dgm:pt modelId="{07A0C995-8026-4315-856D-7813EC6FF1B0}" type="parTrans" cxnId="{FE885C9D-BCD5-4B4B-AF3B-7CC25E13B783}">
      <dgm:prSet/>
      <dgm:spPr/>
      <dgm:t>
        <a:bodyPr/>
        <a:lstStyle/>
        <a:p>
          <a:pPr rtl="1"/>
          <a:endParaRPr lang="ar-SA" sz="14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dgm:t>
    </dgm:pt>
    <dgm:pt modelId="{5971AA95-71F4-4F09-A3DA-3F44605CDFBD}">
      <dgm:prSet custT="1"/>
      <dgm:spPr/>
      <dgm:t>
        <a:bodyPr/>
        <a:lstStyle/>
        <a:p>
          <a:pPr rtl="1"/>
          <a:r>
            <a:rPr lang="ar-SA" sz="6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DecoType Thuluth" panose="02010000000000000000" pitchFamily="2" charset="-78"/>
            </a:rPr>
            <a:t>سوء التغذية عند الأطفال </a:t>
          </a:r>
          <a:endParaRPr lang="ar-SA"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DecoType Thuluth" panose="02010000000000000000" pitchFamily="2" charset="-78"/>
          </a:endParaRPr>
        </a:p>
      </dgm:t>
    </dgm:pt>
    <dgm:pt modelId="{747B14B7-F609-4C61-A23D-EB73676F7DDA}" type="sibTrans" cxnId="{E85CE9AD-7A70-49DE-9AB8-5A8770C70636}">
      <dgm:prSet/>
      <dgm:spPr/>
      <dgm:t>
        <a:bodyPr/>
        <a:lstStyle/>
        <a:p>
          <a:pPr rtl="1"/>
          <a:endParaRPr lang="ar-SA" sz="14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dgm:t>
    </dgm:pt>
    <dgm:pt modelId="{9B99087F-2572-4688-B2DA-AA6CF24C5958}" type="parTrans" cxnId="{E85CE9AD-7A70-49DE-9AB8-5A8770C70636}">
      <dgm:prSet/>
      <dgm:spPr/>
      <dgm:t>
        <a:bodyPr/>
        <a:lstStyle/>
        <a:p>
          <a:pPr rtl="1"/>
          <a:endParaRPr lang="ar-SA" sz="14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dgm:t>
    </dgm:pt>
    <dgm:pt modelId="{D9C311CC-26D9-4EE2-8195-B3AAACA7F443}" type="pres">
      <dgm:prSet presAssocID="{5836DC69-1941-4D91-B0D0-1D15164C97D4}" presName="linearFlow" presStyleCnt="0">
        <dgm:presLayoutVars>
          <dgm:dir/>
          <dgm:animLvl val="lvl"/>
          <dgm:resizeHandles/>
        </dgm:presLayoutVars>
      </dgm:prSet>
      <dgm:spPr/>
      <dgm:t>
        <a:bodyPr/>
        <a:lstStyle/>
        <a:p>
          <a:pPr rtl="1"/>
          <a:endParaRPr lang="ar-SA"/>
        </a:p>
      </dgm:t>
    </dgm:pt>
    <dgm:pt modelId="{ABC15CDB-87D0-4556-A553-09A280D7FF70}" type="pres">
      <dgm:prSet presAssocID="{297F343B-FB22-4999-BCB9-9E8C56C836DA}" presName="compositeNode" presStyleCnt="0">
        <dgm:presLayoutVars>
          <dgm:bulletEnabled val="1"/>
        </dgm:presLayoutVars>
      </dgm:prSet>
      <dgm:spPr/>
      <dgm:t>
        <a:bodyPr/>
        <a:lstStyle/>
        <a:p>
          <a:pPr rtl="1"/>
          <a:endParaRPr lang="ar-SA"/>
        </a:p>
      </dgm:t>
    </dgm:pt>
    <dgm:pt modelId="{960856D9-69B8-4545-8B85-57564F1CB6DC}" type="pres">
      <dgm:prSet presAssocID="{297F343B-FB22-4999-BCB9-9E8C56C836DA}" presName="image" presStyleLbl="fgImgPlace1" presStyleIdx="0" presStyleCnt="1" custScaleX="163805" custScaleY="214131" custLinFactNeighborX="5330" custLinFactNeighborY="52234"/>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t>
        <a:bodyPr/>
        <a:lstStyle/>
        <a:p>
          <a:pPr rtl="1"/>
          <a:endParaRPr lang="ar-SA"/>
        </a:p>
      </dgm:t>
    </dgm:pt>
    <dgm:pt modelId="{A2DD2950-F823-4C3F-BF23-7344EAD29361}" type="pres">
      <dgm:prSet presAssocID="{297F343B-FB22-4999-BCB9-9E8C56C836DA}" presName="childNode" presStyleLbl="node1" presStyleIdx="0" presStyleCnt="1" custLinFactNeighborX="7316" custLinFactNeighborY="-451">
        <dgm:presLayoutVars>
          <dgm:bulletEnabled val="1"/>
        </dgm:presLayoutVars>
      </dgm:prSet>
      <dgm:spPr/>
      <dgm:t>
        <a:bodyPr/>
        <a:lstStyle/>
        <a:p>
          <a:pPr rtl="1"/>
          <a:endParaRPr lang="ar-SA"/>
        </a:p>
      </dgm:t>
    </dgm:pt>
    <dgm:pt modelId="{45668A60-55E3-422D-8F1D-DBA5E915861C}" type="pres">
      <dgm:prSet presAssocID="{297F343B-FB22-4999-BCB9-9E8C56C836DA}" presName="parentNode" presStyleLbl="revTx" presStyleIdx="0" presStyleCnt="1">
        <dgm:presLayoutVars>
          <dgm:chMax val="0"/>
          <dgm:bulletEnabled val="1"/>
        </dgm:presLayoutVars>
      </dgm:prSet>
      <dgm:spPr/>
      <dgm:t>
        <a:bodyPr/>
        <a:lstStyle/>
        <a:p>
          <a:pPr rtl="1"/>
          <a:endParaRPr lang="ar-SA"/>
        </a:p>
      </dgm:t>
    </dgm:pt>
  </dgm:ptLst>
  <dgm:cxnLst>
    <dgm:cxn modelId="{F33D4A74-B280-400E-BD70-91C0EB9F2396}" type="presOf" srcId="{297F343B-FB22-4999-BCB9-9E8C56C836DA}" destId="{45668A60-55E3-422D-8F1D-DBA5E915861C}" srcOrd="0" destOrd="0" presId="urn:microsoft.com/office/officeart/2005/8/layout/hList2"/>
    <dgm:cxn modelId="{9B9E6E7E-9679-4A4D-9A7A-698E7FB852D5}" type="presOf" srcId="{5836DC69-1941-4D91-B0D0-1D15164C97D4}" destId="{D9C311CC-26D9-4EE2-8195-B3AAACA7F443}" srcOrd="0" destOrd="0" presId="urn:microsoft.com/office/officeart/2005/8/layout/hList2"/>
    <dgm:cxn modelId="{FE885C9D-BCD5-4B4B-AF3B-7CC25E13B783}" srcId="{5836DC69-1941-4D91-B0D0-1D15164C97D4}" destId="{297F343B-FB22-4999-BCB9-9E8C56C836DA}" srcOrd="0" destOrd="0" parTransId="{07A0C995-8026-4315-856D-7813EC6FF1B0}" sibTransId="{78A1C4D7-BC36-4179-9FBF-261B2F6BA04C}"/>
    <dgm:cxn modelId="{E85CE9AD-7A70-49DE-9AB8-5A8770C70636}" srcId="{297F343B-FB22-4999-BCB9-9E8C56C836DA}" destId="{5971AA95-71F4-4F09-A3DA-3F44605CDFBD}" srcOrd="0" destOrd="0" parTransId="{9B99087F-2572-4688-B2DA-AA6CF24C5958}" sibTransId="{747B14B7-F609-4C61-A23D-EB73676F7DDA}"/>
    <dgm:cxn modelId="{534E5690-04DD-4565-9B7C-EB9F30FB8FAB}" type="presOf" srcId="{5971AA95-71F4-4F09-A3DA-3F44605CDFBD}" destId="{A2DD2950-F823-4C3F-BF23-7344EAD29361}" srcOrd="0" destOrd="0" presId="urn:microsoft.com/office/officeart/2005/8/layout/hList2"/>
    <dgm:cxn modelId="{2C9DE01A-7548-47B6-90F0-9BDCF6077F3C}" type="presParOf" srcId="{D9C311CC-26D9-4EE2-8195-B3AAACA7F443}" destId="{ABC15CDB-87D0-4556-A553-09A280D7FF70}" srcOrd="0" destOrd="0" presId="urn:microsoft.com/office/officeart/2005/8/layout/hList2"/>
    <dgm:cxn modelId="{C4E1D9C1-30B6-4732-9D3A-410A6017E043}" type="presParOf" srcId="{ABC15CDB-87D0-4556-A553-09A280D7FF70}" destId="{960856D9-69B8-4545-8B85-57564F1CB6DC}" srcOrd="0" destOrd="0" presId="urn:microsoft.com/office/officeart/2005/8/layout/hList2"/>
    <dgm:cxn modelId="{88EE5772-C14E-418C-BB5A-389B0D68977B}" type="presParOf" srcId="{ABC15CDB-87D0-4556-A553-09A280D7FF70}" destId="{A2DD2950-F823-4C3F-BF23-7344EAD29361}" srcOrd="1" destOrd="0" presId="urn:microsoft.com/office/officeart/2005/8/layout/hList2"/>
    <dgm:cxn modelId="{DD4F5477-0CBE-4B12-B684-295A20F2CB7B}" type="presParOf" srcId="{ABC15CDB-87D0-4556-A553-09A280D7FF70}" destId="{45668A60-55E3-422D-8F1D-DBA5E915861C}"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04FBF7-949E-481F-92E0-158CDF5E73B5}"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pPr rtl="1"/>
          <a:endParaRPr lang="ar-SA"/>
        </a:p>
      </dgm:t>
    </dgm:pt>
    <dgm:pt modelId="{E875EB94-D5D5-49AC-804F-44DD97E9F3C8}">
      <dgm:prSet phldrT="[نص]" custT="1"/>
      <dgm:spPr/>
      <dgm:t>
        <a:bodyPr/>
        <a:lstStyle/>
        <a:p>
          <a:pPr algn="ctr" rtl="1"/>
          <a:r>
            <a:rPr lang="ar-SA" sz="2000" b="1" dirty="0" smtClean="0">
              <a:latin typeface="Arial" panose="020B0604020202020204" pitchFamily="34" charset="0"/>
              <a:cs typeface="Arial" panose="020B0604020202020204" pitchFamily="34" charset="0"/>
            </a:rPr>
            <a:t>الاهتمام بالتغذية وخاصة تغذية الأطفال والأمهات</a:t>
          </a:r>
          <a:endParaRPr lang="ar-SA" sz="2000" b="1" dirty="0">
            <a:latin typeface="Arial" panose="020B0604020202020204" pitchFamily="34" charset="0"/>
            <a:cs typeface="Arial" panose="020B0604020202020204" pitchFamily="34" charset="0"/>
          </a:endParaRPr>
        </a:p>
      </dgm:t>
    </dgm:pt>
    <dgm:pt modelId="{C4D05183-8EED-4B19-916F-C4849F359B31}" type="parTrans" cxnId="{5C52654C-5591-4EB4-9D44-B0F99BA2DDA5}">
      <dgm:prSet/>
      <dgm:spPr/>
      <dgm:t>
        <a:bodyPr/>
        <a:lstStyle/>
        <a:p>
          <a:pPr algn="ctr" rtl="1"/>
          <a:endParaRPr lang="ar-SA" sz="2000" b="1">
            <a:latin typeface="Arial" panose="020B0604020202020204" pitchFamily="34" charset="0"/>
            <a:cs typeface="Arial" panose="020B0604020202020204" pitchFamily="34" charset="0"/>
          </a:endParaRPr>
        </a:p>
      </dgm:t>
    </dgm:pt>
    <dgm:pt modelId="{A9EE4481-AD29-41AF-A98E-E9434A99DBA8}" type="sibTrans" cxnId="{5C52654C-5591-4EB4-9D44-B0F99BA2DDA5}">
      <dgm:prSet/>
      <dgm:spPr/>
      <dgm:t>
        <a:bodyPr/>
        <a:lstStyle/>
        <a:p>
          <a:pPr algn="ctr" rtl="1"/>
          <a:endParaRPr lang="ar-SA" sz="2000" b="1">
            <a:latin typeface="Arial" panose="020B0604020202020204" pitchFamily="34" charset="0"/>
            <a:cs typeface="Arial" panose="020B0604020202020204" pitchFamily="34" charset="0"/>
          </a:endParaRPr>
        </a:p>
      </dgm:t>
    </dgm:pt>
    <dgm:pt modelId="{A6F8FD0D-67D9-402C-B737-12103BFDACB3}">
      <dgm:prSet phldrT="[نص]" custT="1"/>
      <dgm:spPr/>
      <dgm:t>
        <a:bodyPr/>
        <a:lstStyle/>
        <a:p>
          <a:pPr algn="ctr" rtl="1"/>
          <a:r>
            <a:rPr lang="ar-SA" sz="2000" b="1" dirty="0" smtClean="0">
              <a:latin typeface="Arial" panose="020B0604020202020204" pitchFamily="34" charset="0"/>
              <a:cs typeface="Arial" panose="020B0604020202020204" pitchFamily="34" charset="0"/>
            </a:rPr>
            <a:t>الاهتمام بنظافة الفم ورعاية الأسنان </a:t>
          </a:r>
          <a:endParaRPr lang="ar-SA" sz="2000" b="1" dirty="0">
            <a:latin typeface="Arial" panose="020B0604020202020204" pitchFamily="34" charset="0"/>
            <a:cs typeface="Arial" panose="020B0604020202020204" pitchFamily="34" charset="0"/>
          </a:endParaRPr>
        </a:p>
      </dgm:t>
    </dgm:pt>
    <dgm:pt modelId="{5619B29F-92C2-483D-89B6-F38D5D59B767}" type="parTrans" cxnId="{423AD327-4336-453A-A6AB-41CC713A1F4E}">
      <dgm:prSet/>
      <dgm:spPr/>
      <dgm:t>
        <a:bodyPr/>
        <a:lstStyle/>
        <a:p>
          <a:pPr algn="ctr" rtl="1"/>
          <a:endParaRPr lang="ar-SA" sz="2000" b="1">
            <a:latin typeface="Arial" panose="020B0604020202020204" pitchFamily="34" charset="0"/>
            <a:cs typeface="Arial" panose="020B0604020202020204" pitchFamily="34" charset="0"/>
          </a:endParaRPr>
        </a:p>
      </dgm:t>
    </dgm:pt>
    <dgm:pt modelId="{E6AC284C-1474-4E18-9E71-39A7AB847B44}" type="sibTrans" cxnId="{423AD327-4336-453A-A6AB-41CC713A1F4E}">
      <dgm:prSet/>
      <dgm:spPr/>
      <dgm:t>
        <a:bodyPr/>
        <a:lstStyle/>
        <a:p>
          <a:pPr algn="ctr" rtl="1"/>
          <a:endParaRPr lang="ar-SA" sz="2000" b="1">
            <a:latin typeface="Arial" panose="020B0604020202020204" pitchFamily="34" charset="0"/>
            <a:cs typeface="Arial" panose="020B0604020202020204" pitchFamily="34" charset="0"/>
          </a:endParaRPr>
        </a:p>
      </dgm:t>
    </dgm:pt>
    <dgm:pt modelId="{CD08A461-A492-4AA8-9B3B-53EDA65A7F2A}">
      <dgm:prSet phldrT="[نص]" custT="1"/>
      <dgm:spPr/>
      <dgm:t>
        <a:bodyPr/>
        <a:lstStyle/>
        <a:p>
          <a:pPr algn="ctr" rtl="1"/>
          <a:r>
            <a:rPr lang="ar-SA" sz="2000" b="1" dirty="0" smtClean="0">
              <a:latin typeface="Arial" panose="020B0604020202020204" pitchFamily="34" charset="0"/>
              <a:cs typeface="Arial" panose="020B0604020202020204" pitchFamily="34" charset="0"/>
            </a:rPr>
            <a:t>تقليل تناول المواد السكرية بين الوجبات </a:t>
          </a:r>
          <a:endParaRPr lang="ar-SA" sz="2000" b="1" dirty="0">
            <a:latin typeface="Arial" panose="020B0604020202020204" pitchFamily="34" charset="0"/>
            <a:cs typeface="Arial" panose="020B0604020202020204" pitchFamily="34" charset="0"/>
          </a:endParaRPr>
        </a:p>
      </dgm:t>
    </dgm:pt>
    <dgm:pt modelId="{D7DE6833-27FB-4BA2-AF42-3210F47A3998}" type="parTrans" cxnId="{F428352D-A35A-436E-8770-804E35A2262C}">
      <dgm:prSet/>
      <dgm:spPr/>
      <dgm:t>
        <a:bodyPr/>
        <a:lstStyle/>
        <a:p>
          <a:pPr algn="ctr" rtl="1"/>
          <a:endParaRPr lang="ar-SA" sz="2000" b="1">
            <a:latin typeface="Arial" panose="020B0604020202020204" pitchFamily="34" charset="0"/>
            <a:cs typeface="Arial" panose="020B0604020202020204" pitchFamily="34" charset="0"/>
          </a:endParaRPr>
        </a:p>
      </dgm:t>
    </dgm:pt>
    <dgm:pt modelId="{F70D7580-90AF-4613-8E17-B6390978AAE9}" type="sibTrans" cxnId="{F428352D-A35A-436E-8770-804E35A2262C}">
      <dgm:prSet/>
      <dgm:spPr/>
      <dgm:t>
        <a:bodyPr/>
        <a:lstStyle/>
        <a:p>
          <a:pPr algn="ctr" rtl="1"/>
          <a:endParaRPr lang="ar-SA" sz="2000" b="1">
            <a:latin typeface="Arial" panose="020B0604020202020204" pitchFamily="34" charset="0"/>
            <a:cs typeface="Arial" panose="020B0604020202020204" pitchFamily="34" charset="0"/>
          </a:endParaRPr>
        </a:p>
      </dgm:t>
    </dgm:pt>
    <dgm:pt modelId="{97CC9436-78B1-43B2-B811-4C189146578F}">
      <dgm:prSet custT="1"/>
      <dgm:spPr/>
      <dgm:t>
        <a:bodyPr/>
        <a:lstStyle/>
        <a:p>
          <a:pPr algn="ctr" rtl="1"/>
          <a:r>
            <a:rPr lang="ar-SA" sz="2000" b="1" dirty="0" smtClean="0">
              <a:latin typeface="Arial" panose="020B0604020202020204" pitchFamily="34" charset="0"/>
              <a:cs typeface="Arial" panose="020B0604020202020204" pitchFamily="34" charset="0"/>
            </a:rPr>
            <a:t>الإكثار من تناول الأطعمة الطازجة التي تحتوي على كميات كبيرة الألياف التي تعمل على إزالة بقايا الطعام الموجودة بين الأسنان</a:t>
          </a:r>
          <a:endParaRPr lang="ar-SA" sz="2000" b="1" dirty="0">
            <a:latin typeface="Arial" panose="020B0604020202020204" pitchFamily="34" charset="0"/>
            <a:cs typeface="Arial" panose="020B0604020202020204" pitchFamily="34" charset="0"/>
          </a:endParaRPr>
        </a:p>
      </dgm:t>
    </dgm:pt>
    <dgm:pt modelId="{E19EEDA4-F3B2-461A-B880-D3C7A939A372}" type="parTrans" cxnId="{5E7F7E8A-3425-4256-BA78-2D4A55E821E2}">
      <dgm:prSet/>
      <dgm:spPr/>
      <dgm:t>
        <a:bodyPr/>
        <a:lstStyle/>
        <a:p>
          <a:pPr algn="ctr" rtl="1"/>
          <a:endParaRPr lang="ar-SA" sz="2000" b="1">
            <a:latin typeface="Arial" panose="020B0604020202020204" pitchFamily="34" charset="0"/>
            <a:cs typeface="Arial" panose="020B0604020202020204" pitchFamily="34" charset="0"/>
          </a:endParaRPr>
        </a:p>
      </dgm:t>
    </dgm:pt>
    <dgm:pt modelId="{7D0F401A-DAD9-44A9-BE11-796091FC0B18}" type="sibTrans" cxnId="{5E7F7E8A-3425-4256-BA78-2D4A55E821E2}">
      <dgm:prSet/>
      <dgm:spPr/>
      <dgm:t>
        <a:bodyPr/>
        <a:lstStyle/>
        <a:p>
          <a:pPr algn="ctr" rtl="1"/>
          <a:endParaRPr lang="ar-SA" sz="2000" b="1">
            <a:latin typeface="Arial" panose="020B0604020202020204" pitchFamily="34" charset="0"/>
            <a:cs typeface="Arial" panose="020B0604020202020204" pitchFamily="34" charset="0"/>
          </a:endParaRPr>
        </a:p>
      </dgm:t>
    </dgm:pt>
    <dgm:pt modelId="{AB251F7E-62E7-4289-B579-BC44A21FD1B3}">
      <dgm:prSet custT="1"/>
      <dgm:spPr/>
      <dgm:t>
        <a:bodyPr/>
        <a:lstStyle/>
        <a:p>
          <a:pPr algn="ctr" rtl="1"/>
          <a:r>
            <a:rPr lang="ar-SA" sz="2000" b="1" dirty="0" smtClean="0">
              <a:latin typeface="Arial" panose="020B0604020202020204" pitchFamily="34" charset="0"/>
              <a:cs typeface="Arial" panose="020B0604020202020204" pitchFamily="34" charset="0"/>
            </a:rPr>
            <a:t>الفحص الدوري للأسنان كل ستة أشهر</a:t>
          </a:r>
          <a:endParaRPr lang="ar-SA" sz="2000" b="1" dirty="0">
            <a:latin typeface="Arial" panose="020B0604020202020204" pitchFamily="34" charset="0"/>
            <a:cs typeface="Arial" panose="020B0604020202020204" pitchFamily="34" charset="0"/>
          </a:endParaRPr>
        </a:p>
      </dgm:t>
    </dgm:pt>
    <dgm:pt modelId="{BC5C6BCA-5235-4ED1-AA5F-90E5379C99F2}" type="parTrans" cxnId="{D497F731-CD49-44D9-93A8-074FE15BE7B7}">
      <dgm:prSet/>
      <dgm:spPr/>
      <dgm:t>
        <a:bodyPr/>
        <a:lstStyle/>
        <a:p>
          <a:pPr algn="ctr" rtl="1"/>
          <a:endParaRPr lang="ar-SA" sz="2000" b="1">
            <a:latin typeface="Arial" panose="020B0604020202020204" pitchFamily="34" charset="0"/>
            <a:cs typeface="Arial" panose="020B0604020202020204" pitchFamily="34" charset="0"/>
          </a:endParaRPr>
        </a:p>
      </dgm:t>
    </dgm:pt>
    <dgm:pt modelId="{AB317C90-BAFF-4290-B93E-3517ADDA80F1}" type="sibTrans" cxnId="{D497F731-CD49-44D9-93A8-074FE15BE7B7}">
      <dgm:prSet/>
      <dgm:spPr/>
      <dgm:t>
        <a:bodyPr/>
        <a:lstStyle/>
        <a:p>
          <a:pPr algn="ctr" rtl="1"/>
          <a:endParaRPr lang="ar-SA" sz="2000" b="1">
            <a:latin typeface="Arial" panose="020B0604020202020204" pitchFamily="34" charset="0"/>
            <a:cs typeface="Arial" panose="020B0604020202020204" pitchFamily="34" charset="0"/>
          </a:endParaRPr>
        </a:p>
      </dgm:t>
    </dgm:pt>
    <dgm:pt modelId="{9D5C3138-8254-4E05-93F7-7A3E1E406C2E}">
      <dgm:prSet custT="1"/>
      <dgm:spPr/>
      <dgm:t>
        <a:bodyPr/>
        <a:lstStyle/>
        <a:p>
          <a:pPr algn="ctr" rtl="1"/>
          <a:r>
            <a:rPr lang="ar-SA" sz="2000" b="1" dirty="0" smtClean="0">
              <a:latin typeface="Arial" panose="020B0604020202020204" pitchFamily="34" charset="0"/>
              <a:cs typeface="Arial" panose="020B0604020202020204" pitchFamily="34" charset="0"/>
            </a:rPr>
            <a:t>التوعية الصحية بأهمية حماية الأسنان والمحافظة عليها، توعية الأمهات بعدم ترك زجاجة الحليب في فم الطفل لفترة طويلة أو أثناء النوم</a:t>
          </a:r>
          <a:endParaRPr lang="ar-SA" sz="2000" b="1" dirty="0">
            <a:latin typeface="Arial" panose="020B0604020202020204" pitchFamily="34" charset="0"/>
            <a:cs typeface="Arial" panose="020B0604020202020204" pitchFamily="34" charset="0"/>
          </a:endParaRPr>
        </a:p>
      </dgm:t>
    </dgm:pt>
    <dgm:pt modelId="{238B540D-8467-400D-A9EC-0E79AD8FB467}" type="parTrans" cxnId="{66686521-9B5B-4B98-BB9A-F36546B29445}">
      <dgm:prSet/>
      <dgm:spPr/>
      <dgm:t>
        <a:bodyPr/>
        <a:lstStyle/>
        <a:p>
          <a:pPr algn="ctr" rtl="1"/>
          <a:endParaRPr lang="ar-SA" sz="2000" b="1">
            <a:latin typeface="Arial" panose="020B0604020202020204" pitchFamily="34" charset="0"/>
            <a:cs typeface="Arial" panose="020B0604020202020204" pitchFamily="34" charset="0"/>
          </a:endParaRPr>
        </a:p>
      </dgm:t>
    </dgm:pt>
    <dgm:pt modelId="{E57E98C7-0C45-482A-8C0B-376162D608DA}" type="sibTrans" cxnId="{66686521-9B5B-4B98-BB9A-F36546B29445}">
      <dgm:prSet/>
      <dgm:spPr/>
      <dgm:t>
        <a:bodyPr/>
        <a:lstStyle/>
        <a:p>
          <a:pPr algn="ctr" rtl="1"/>
          <a:endParaRPr lang="ar-SA" sz="2000" b="1">
            <a:latin typeface="Arial" panose="020B0604020202020204" pitchFamily="34" charset="0"/>
            <a:cs typeface="Arial" panose="020B0604020202020204" pitchFamily="34" charset="0"/>
          </a:endParaRPr>
        </a:p>
      </dgm:t>
    </dgm:pt>
    <dgm:pt modelId="{8753D64A-9F9A-40BA-9C63-EFF103962178}" type="pres">
      <dgm:prSet presAssocID="{A104FBF7-949E-481F-92E0-158CDF5E73B5}" presName="Name0" presStyleCnt="0">
        <dgm:presLayoutVars>
          <dgm:chMax val="7"/>
          <dgm:chPref val="7"/>
          <dgm:dir/>
        </dgm:presLayoutVars>
      </dgm:prSet>
      <dgm:spPr/>
      <dgm:t>
        <a:bodyPr/>
        <a:lstStyle/>
        <a:p>
          <a:pPr rtl="1"/>
          <a:endParaRPr lang="ar-SA"/>
        </a:p>
      </dgm:t>
    </dgm:pt>
    <dgm:pt modelId="{5C9612CB-6CDE-4C30-B9BE-CCEEF05A97B7}" type="pres">
      <dgm:prSet presAssocID="{A104FBF7-949E-481F-92E0-158CDF5E73B5}" presName="Name1" presStyleCnt="0"/>
      <dgm:spPr/>
    </dgm:pt>
    <dgm:pt modelId="{3B6CC976-B054-42C7-B53A-5F4F6787BE76}" type="pres">
      <dgm:prSet presAssocID="{A104FBF7-949E-481F-92E0-158CDF5E73B5}" presName="cycle" presStyleCnt="0"/>
      <dgm:spPr/>
    </dgm:pt>
    <dgm:pt modelId="{8FC79F4E-BF5E-4905-B168-DA04E60E76F8}" type="pres">
      <dgm:prSet presAssocID="{A104FBF7-949E-481F-92E0-158CDF5E73B5}" presName="srcNode" presStyleLbl="node1" presStyleIdx="0" presStyleCnt="6"/>
      <dgm:spPr/>
    </dgm:pt>
    <dgm:pt modelId="{DD4FEAEF-E10D-4549-8A79-6A675A1AB6AF}" type="pres">
      <dgm:prSet presAssocID="{A104FBF7-949E-481F-92E0-158CDF5E73B5}" presName="conn" presStyleLbl="parChTrans1D2" presStyleIdx="0" presStyleCnt="1"/>
      <dgm:spPr/>
      <dgm:t>
        <a:bodyPr/>
        <a:lstStyle/>
        <a:p>
          <a:pPr rtl="1"/>
          <a:endParaRPr lang="ar-SA"/>
        </a:p>
      </dgm:t>
    </dgm:pt>
    <dgm:pt modelId="{0CCF421D-E890-42E5-BFFF-FE7109E7AE3E}" type="pres">
      <dgm:prSet presAssocID="{A104FBF7-949E-481F-92E0-158CDF5E73B5}" presName="extraNode" presStyleLbl="node1" presStyleIdx="0" presStyleCnt="6"/>
      <dgm:spPr/>
    </dgm:pt>
    <dgm:pt modelId="{4551B225-C85D-4E1C-A50B-07F81655C0E1}" type="pres">
      <dgm:prSet presAssocID="{A104FBF7-949E-481F-92E0-158CDF5E73B5}" presName="dstNode" presStyleLbl="node1" presStyleIdx="0" presStyleCnt="6"/>
      <dgm:spPr/>
    </dgm:pt>
    <dgm:pt modelId="{E0369AEC-6B60-4520-8B01-249454C09ABB}" type="pres">
      <dgm:prSet presAssocID="{E875EB94-D5D5-49AC-804F-44DD97E9F3C8}" presName="text_1" presStyleLbl="node1" presStyleIdx="0" presStyleCnt="6">
        <dgm:presLayoutVars>
          <dgm:bulletEnabled val="1"/>
        </dgm:presLayoutVars>
      </dgm:prSet>
      <dgm:spPr/>
      <dgm:t>
        <a:bodyPr/>
        <a:lstStyle/>
        <a:p>
          <a:pPr rtl="1"/>
          <a:endParaRPr lang="ar-SA"/>
        </a:p>
      </dgm:t>
    </dgm:pt>
    <dgm:pt modelId="{0B34CAC9-BD12-4156-BDB8-B03CB706CDEB}" type="pres">
      <dgm:prSet presAssocID="{E875EB94-D5D5-49AC-804F-44DD97E9F3C8}" presName="accent_1" presStyleCnt="0"/>
      <dgm:spPr/>
    </dgm:pt>
    <dgm:pt modelId="{1588E94D-5158-4D12-956A-FAFAA34CA435}" type="pres">
      <dgm:prSet presAssocID="{E875EB94-D5D5-49AC-804F-44DD97E9F3C8}" presName="accentRepeatNode" presStyleLbl="solidFgAcc1" presStyleIdx="0" presStyleCnt="6"/>
      <dgm:spPr/>
    </dgm:pt>
    <dgm:pt modelId="{9591BECE-635B-43F6-8722-B7479C3F8808}" type="pres">
      <dgm:prSet presAssocID="{A6F8FD0D-67D9-402C-B737-12103BFDACB3}" presName="text_2" presStyleLbl="node1" presStyleIdx="1" presStyleCnt="6">
        <dgm:presLayoutVars>
          <dgm:bulletEnabled val="1"/>
        </dgm:presLayoutVars>
      </dgm:prSet>
      <dgm:spPr/>
      <dgm:t>
        <a:bodyPr/>
        <a:lstStyle/>
        <a:p>
          <a:pPr rtl="1"/>
          <a:endParaRPr lang="ar-SA"/>
        </a:p>
      </dgm:t>
    </dgm:pt>
    <dgm:pt modelId="{373FF469-1A77-4B7D-A22A-82FEE57829AE}" type="pres">
      <dgm:prSet presAssocID="{A6F8FD0D-67D9-402C-B737-12103BFDACB3}" presName="accent_2" presStyleCnt="0"/>
      <dgm:spPr/>
    </dgm:pt>
    <dgm:pt modelId="{7874EBAB-8463-4D15-8491-AD43A098AFE6}" type="pres">
      <dgm:prSet presAssocID="{A6F8FD0D-67D9-402C-B737-12103BFDACB3}" presName="accentRepeatNode" presStyleLbl="solidFgAcc1" presStyleIdx="1" presStyleCnt="6"/>
      <dgm:spPr/>
    </dgm:pt>
    <dgm:pt modelId="{484D6861-3E2A-44B5-AB63-FCC6862CE2C5}" type="pres">
      <dgm:prSet presAssocID="{CD08A461-A492-4AA8-9B3B-53EDA65A7F2A}" presName="text_3" presStyleLbl="node1" presStyleIdx="2" presStyleCnt="6">
        <dgm:presLayoutVars>
          <dgm:bulletEnabled val="1"/>
        </dgm:presLayoutVars>
      </dgm:prSet>
      <dgm:spPr/>
      <dgm:t>
        <a:bodyPr/>
        <a:lstStyle/>
        <a:p>
          <a:pPr rtl="1"/>
          <a:endParaRPr lang="ar-SA"/>
        </a:p>
      </dgm:t>
    </dgm:pt>
    <dgm:pt modelId="{7E5F68EC-27AD-41BE-B604-34E3B894652B}" type="pres">
      <dgm:prSet presAssocID="{CD08A461-A492-4AA8-9B3B-53EDA65A7F2A}" presName="accent_3" presStyleCnt="0"/>
      <dgm:spPr/>
    </dgm:pt>
    <dgm:pt modelId="{291EA687-D4C8-4E05-B076-0701540621D9}" type="pres">
      <dgm:prSet presAssocID="{CD08A461-A492-4AA8-9B3B-53EDA65A7F2A}" presName="accentRepeatNode" presStyleLbl="solidFgAcc1" presStyleIdx="2" presStyleCnt="6"/>
      <dgm:spPr/>
    </dgm:pt>
    <dgm:pt modelId="{48679F04-BBBC-47AE-B3DD-FA55CB89D8A2}" type="pres">
      <dgm:prSet presAssocID="{97CC9436-78B1-43B2-B811-4C189146578F}" presName="text_4" presStyleLbl="node1" presStyleIdx="3" presStyleCnt="6">
        <dgm:presLayoutVars>
          <dgm:bulletEnabled val="1"/>
        </dgm:presLayoutVars>
      </dgm:prSet>
      <dgm:spPr/>
      <dgm:t>
        <a:bodyPr/>
        <a:lstStyle/>
        <a:p>
          <a:pPr rtl="1"/>
          <a:endParaRPr lang="ar-SA"/>
        </a:p>
      </dgm:t>
    </dgm:pt>
    <dgm:pt modelId="{42CC5603-2543-4C16-B16D-4F5D8DD107BB}" type="pres">
      <dgm:prSet presAssocID="{97CC9436-78B1-43B2-B811-4C189146578F}" presName="accent_4" presStyleCnt="0"/>
      <dgm:spPr/>
    </dgm:pt>
    <dgm:pt modelId="{C20EF410-9A97-4769-91A6-ABDB78F06167}" type="pres">
      <dgm:prSet presAssocID="{97CC9436-78B1-43B2-B811-4C189146578F}" presName="accentRepeatNode" presStyleLbl="solidFgAcc1" presStyleIdx="3" presStyleCnt="6"/>
      <dgm:spPr/>
    </dgm:pt>
    <dgm:pt modelId="{04CD8B7F-4375-48FF-B39E-41D74B8BFCD2}" type="pres">
      <dgm:prSet presAssocID="{AB251F7E-62E7-4289-B579-BC44A21FD1B3}" presName="text_5" presStyleLbl="node1" presStyleIdx="4" presStyleCnt="6">
        <dgm:presLayoutVars>
          <dgm:bulletEnabled val="1"/>
        </dgm:presLayoutVars>
      </dgm:prSet>
      <dgm:spPr/>
      <dgm:t>
        <a:bodyPr/>
        <a:lstStyle/>
        <a:p>
          <a:pPr rtl="1"/>
          <a:endParaRPr lang="ar-SA"/>
        </a:p>
      </dgm:t>
    </dgm:pt>
    <dgm:pt modelId="{B611AF1F-50B8-4364-8A25-21CDB47F788B}" type="pres">
      <dgm:prSet presAssocID="{AB251F7E-62E7-4289-B579-BC44A21FD1B3}" presName="accent_5" presStyleCnt="0"/>
      <dgm:spPr/>
    </dgm:pt>
    <dgm:pt modelId="{54506883-0833-43B8-9841-C1767A18343C}" type="pres">
      <dgm:prSet presAssocID="{AB251F7E-62E7-4289-B579-BC44A21FD1B3}" presName="accentRepeatNode" presStyleLbl="solidFgAcc1" presStyleIdx="4" presStyleCnt="6"/>
      <dgm:spPr/>
    </dgm:pt>
    <dgm:pt modelId="{E7DCAE05-5860-4571-829A-7D675636147F}" type="pres">
      <dgm:prSet presAssocID="{9D5C3138-8254-4E05-93F7-7A3E1E406C2E}" presName="text_6" presStyleLbl="node1" presStyleIdx="5" presStyleCnt="6">
        <dgm:presLayoutVars>
          <dgm:bulletEnabled val="1"/>
        </dgm:presLayoutVars>
      </dgm:prSet>
      <dgm:spPr/>
      <dgm:t>
        <a:bodyPr/>
        <a:lstStyle/>
        <a:p>
          <a:pPr rtl="1"/>
          <a:endParaRPr lang="ar-SA"/>
        </a:p>
      </dgm:t>
    </dgm:pt>
    <dgm:pt modelId="{A4558699-E48B-4EB5-AEC9-E8FF025350DA}" type="pres">
      <dgm:prSet presAssocID="{9D5C3138-8254-4E05-93F7-7A3E1E406C2E}" presName="accent_6" presStyleCnt="0"/>
      <dgm:spPr/>
    </dgm:pt>
    <dgm:pt modelId="{FCC1D89C-3DE7-43CD-B4A4-50E3B07B75D2}" type="pres">
      <dgm:prSet presAssocID="{9D5C3138-8254-4E05-93F7-7A3E1E406C2E}" presName="accentRepeatNode" presStyleLbl="solidFgAcc1" presStyleIdx="5" presStyleCnt="6"/>
      <dgm:spPr/>
    </dgm:pt>
  </dgm:ptLst>
  <dgm:cxnLst>
    <dgm:cxn modelId="{1579C19C-AA97-44A8-AEFA-582ADAEF8D93}" type="presOf" srcId="{CD08A461-A492-4AA8-9B3B-53EDA65A7F2A}" destId="{484D6861-3E2A-44B5-AB63-FCC6862CE2C5}" srcOrd="0" destOrd="0" presId="urn:microsoft.com/office/officeart/2008/layout/VerticalCurvedList"/>
    <dgm:cxn modelId="{423AD327-4336-453A-A6AB-41CC713A1F4E}" srcId="{A104FBF7-949E-481F-92E0-158CDF5E73B5}" destId="{A6F8FD0D-67D9-402C-B737-12103BFDACB3}" srcOrd="1" destOrd="0" parTransId="{5619B29F-92C2-483D-89B6-F38D5D59B767}" sibTransId="{E6AC284C-1474-4E18-9E71-39A7AB847B44}"/>
    <dgm:cxn modelId="{F88E6AB0-7582-4765-A29B-FF6D9FED5596}" type="presOf" srcId="{AB251F7E-62E7-4289-B579-BC44A21FD1B3}" destId="{04CD8B7F-4375-48FF-B39E-41D74B8BFCD2}" srcOrd="0" destOrd="0" presId="urn:microsoft.com/office/officeart/2008/layout/VerticalCurvedList"/>
    <dgm:cxn modelId="{D497F731-CD49-44D9-93A8-074FE15BE7B7}" srcId="{A104FBF7-949E-481F-92E0-158CDF5E73B5}" destId="{AB251F7E-62E7-4289-B579-BC44A21FD1B3}" srcOrd="4" destOrd="0" parTransId="{BC5C6BCA-5235-4ED1-AA5F-90E5379C99F2}" sibTransId="{AB317C90-BAFF-4290-B93E-3517ADDA80F1}"/>
    <dgm:cxn modelId="{110BBBB4-CD0D-48BE-90F3-3018707BE825}" type="presOf" srcId="{97CC9436-78B1-43B2-B811-4C189146578F}" destId="{48679F04-BBBC-47AE-B3DD-FA55CB89D8A2}" srcOrd="0" destOrd="0" presId="urn:microsoft.com/office/officeart/2008/layout/VerticalCurvedList"/>
    <dgm:cxn modelId="{E6D37179-DA00-4B1B-9575-E39A6052CD99}" type="presOf" srcId="{E875EB94-D5D5-49AC-804F-44DD97E9F3C8}" destId="{E0369AEC-6B60-4520-8B01-249454C09ABB}" srcOrd="0" destOrd="0" presId="urn:microsoft.com/office/officeart/2008/layout/VerticalCurvedList"/>
    <dgm:cxn modelId="{8FB20E06-F6A9-4996-926E-00E8579807F3}" type="presOf" srcId="{A6F8FD0D-67D9-402C-B737-12103BFDACB3}" destId="{9591BECE-635B-43F6-8722-B7479C3F8808}" srcOrd="0" destOrd="0" presId="urn:microsoft.com/office/officeart/2008/layout/VerticalCurvedList"/>
    <dgm:cxn modelId="{42AD9978-0904-460F-9C05-7FFD70D1CBA2}" type="presOf" srcId="{9D5C3138-8254-4E05-93F7-7A3E1E406C2E}" destId="{E7DCAE05-5860-4571-829A-7D675636147F}" srcOrd="0" destOrd="0" presId="urn:microsoft.com/office/officeart/2008/layout/VerticalCurvedList"/>
    <dgm:cxn modelId="{5C52654C-5591-4EB4-9D44-B0F99BA2DDA5}" srcId="{A104FBF7-949E-481F-92E0-158CDF5E73B5}" destId="{E875EB94-D5D5-49AC-804F-44DD97E9F3C8}" srcOrd="0" destOrd="0" parTransId="{C4D05183-8EED-4B19-916F-C4849F359B31}" sibTransId="{A9EE4481-AD29-41AF-A98E-E9434A99DBA8}"/>
    <dgm:cxn modelId="{5E7F7E8A-3425-4256-BA78-2D4A55E821E2}" srcId="{A104FBF7-949E-481F-92E0-158CDF5E73B5}" destId="{97CC9436-78B1-43B2-B811-4C189146578F}" srcOrd="3" destOrd="0" parTransId="{E19EEDA4-F3B2-461A-B880-D3C7A939A372}" sibTransId="{7D0F401A-DAD9-44A9-BE11-796091FC0B18}"/>
    <dgm:cxn modelId="{66686521-9B5B-4B98-BB9A-F36546B29445}" srcId="{A104FBF7-949E-481F-92E0-158CDF5E73B5}" destId="{9D5C3138-8254-4E05-93F7-7A3E1E406C2E}" srcOrd="5" destOrd="0" parTransId="{238B540D-8467-400D-A9EC-0E79AD8FB467}" sibTransId="{E57E98C7-0C45-482A-8C0B-376162D608DA}"/>
    <dgm:cxn modelId="{F428352D-A35A-436E-8770-804E35A2262C}" srcId="{A104FBF7-949E-481F-92E0-158CDF5E73B5}" destId="{CD08A461-A492-4AA8-9B3B-53EDA65A7F2A}" srcOrd="2" destOrd="0" parTransId="{D7DE6833-27FB-4BA2-AF42-3210F47A3998}" sibTransId="{F70D7580-90AF-4613-8E17-B6390978AAE9}"/>
    <dgm:cxn modelId="{44618D85-EB25-4D97-B123-841FA0CD3AFF}" type="presOf" srcId="{A104FBF7-949E-481F-92E0-158CDF5E73B5}" destId="{8753D64A-9F9A-40BA-9C63-EFF103962178}" srcOrd="0" destOrd="0" presId="urn:microsoft.com/office/officeart/2008/layout/VerticalCurvedList"/>
    <dgm:cxn modelId="{6CC30F46-980A-4E90-B24C-918D70F4E737}" type="presOf" srcId="{A9EE4481-AD29-41AF-A98E-E9434A99DBA8}" destId="{DD4FEAEF-E10D-4549-8A79-6A675A1AB6AF}" srcOrd="0" destOrd="0" presId="urn:microsoft.com/office/officeart/2008/layout/VerticalCurvedList"/>
    <dgm:cxn modelId="{B2C91CE3-7D3F-499A-8040-DF18B6803C47}" type="presParOf" srcId="{8753D64A-9F9A-40BA-9C63-EFF103962178}" destId="{5C9612CB-6CDE-4C30-B9BE-CCEEF05A97B7}" srcOrd="0" destOrd="0" presId="urn:microsoft.com/office/officeart/2008/layout/VerticalCurvedList"/>
    <dgm:cxn modelId="{0E630FAF-1CDD-4962-8AC8-831C477BA5D3}" type="presParOf" srcId="{5C9612CB-6CDE-4C30-B9BE-CCEEF05A97B7}" destId="{3B6CC976-B054-42C7-B53A-5F4F6787BE76}" srcOrd="0" destOrd="0" presId="urn:microsoft.com/office/officeart/2008/layout/VerticalCurvedList"/>
    <dgm:cxn modelId="{660A0C92-9C09-4D0A-8E54-B0BC4D46C526}" type="presParOf" srcId="{3B6CC976-B054-42C7-B53A-5F4F6787BE76}" destId="{8FC79F4E-BF5E-4905-B168-DA04E60E76F8}" srcOrd="0" destOrd="0" presId="urn:microsoft.com/office/officeart/2008/layout/VerticalCurvedList"/>
    <dgm:cxn modelId="{345C5BB5-F3C1-4F0D-95C0-9DF49221DD4F}" type="presParOf" srcId="{3B6CC976-B054-42C7-B53A-5F4F6787BE76}" destId="{DD4FEAEF-E10D-4549-8A79-6A675A1AB6AF}" srcOrd="1" destOrd="0" presId="urn:microsoft.com/office/officeart/2008/layout/VerticalCurvedList"/>
    <dgm:cxn modelId="{2A1D92B1-BC96-4B7D-AA0D-855A8708ED56}" type="presParOf" srcId="{3B6CC976-B054-42C7-B53A-5F4F6787BE76}" destId="{0CCF421D-E890-42E5-BFFF-FE7109E7AE3E}" srcOrd="2" destOrd="0" presId="urn:microsoft.com/office/officeart/2008/layout/VerticalCurvedList"/>
    <dgm:cxn modelId="{964F6F0A-20E6-4E01-A553-E49D7C0EEE0C}" type="presParOf" srcId="{3B6CC976-B054-42C7-B53A-5F4F6787BE76}" destId="{4551B225-C85D-4E1C-A50B-07F81655C0E1}" srcOrd="3" destOrd="0" presId="urn:microsoft.com/office/officeart/2008/layout/VerticalCurvedList"/>
    <dgm:cxn modelId="{F826E7BF-3236-49A5-9558-53C840513874}" type="presParOf" srcId="{5C9612CB-6CDE-4C30-B9BE-CCEEF05A97B7}" destId="{E0369AEC-6B60-4520-8B01-249454C09ABB}" srcOrd="1" destOrd="0" presId="urn:microsoft.com/office/officeart/2008/layout/VerticalCurvedList"/>
    <dgm:cxn modelId="{B65805C4-A3E2-4FA9-9EAB-30FEE7B86D0E}" type="presParOf" srcId="{5C9612CB-6CDE-4C30-B9BE-CCEEF05A97B7}" destId="{0B34CAC9-BD12-4156-BDB8-B03CB706CDEB}" srcOrd="2" destOrd="0" presId="urn:microsoft.com/office/officeart/2008/layout/VerticalCurvedList"/>
    <dgm:cxn modelId="{E2586A6A-07B1-496A-BB5F-F8F9FA5C7D10}" type="presParOf" srcId="{0B34CAC9-BD12-4156-BDB8-B03CB706CDEB}" destId="{1588E94D-5158-4D12-956A-FAFAA34CA435}" srcOrd="0" destOrd="0" presId="urn:microsoft.com/office/officeart/2008/layout/VerticalCurvedList"/>
    <dgm:cxn modelId="{341C8994-272A-4124-BACB-7FF9DC6A28A9}" type="presParOf" srcId="{5C9612CB-6CDE-4C30-B9BE-CCEEF05A97B7}" destId="{9591BECE-635B-43F6-8722-B7479C3F8808}" srcOrd="3" destOrd="0" presId="urn:microsoft.com/office/officeart/2008/layout/VerticalCurvedList"/>
    <dgm:cxn modelId="{D0FA0C16-DAEB-423D-A5FC-22A13A3DEE9D}" type="presParOf" srcId="{5C9612CB-6CDE-4C30-B9BE-CCEEF05A97B7}" destId="{373FF469-1A77-4B7D-A22A-82FEE57829AE}" srcOrd="4" destOrd="0" presId="urn:microsoft.com/office/officeart/2008/layout/VerticalCurvedList"/>
    <dgm:cxn modelId="{7FC3B8AF-64A5-4299-A8A9-58F4D4059D54}" type="presParOf" srcId="{373FF469-1A77-4B7D-A22A-82FEE57829AE}" destId="{7874EBAB-8463-4D15-8491-AD43A098AFE6}" srcOrd="0" destOrd="0" presId="urn:microsoft.com/office/officeart/2008/layout/VerticalCurvedList"/>
    <dgm:cxn modelId="{9135B889-629C-43CE-8A37-0B94C8C265FA}" type="presParOf" srcId="{5C9612CB-6CDE-4C30-B9BE-CCEEF05A97B7}" destId="{484D6861-3E2A-44B5-AB63-FCC6862CE2C5}" srcOrd="5" destOrd="0" presId="urn:microsoft.com/office/officeart/2008/layout/VerticalCurvedList"/>
    <dgm:cxn modelId="{EE072F31-ED77-44CA-983C-0F7C3F8EBF93}" type="presParOf" srcId="{5C9612CB-6CDE-4C30-B9BE-CCEEF05A97B7}" destId="{7E5F68EC-27AD-41BE-B604-34E3B894652B}" srcOrd="6" destOrd="0" presId="urn:microsoft.com/office/officeart/2008/layout/VerticalCurvedList"/>
    <dgm:cxn modelId="{A453C47F-90E1-4E8F-8BD2-A05B9651DA90}" type="presParOf" srcId="{7E5F68EC-27AD-41BE-B604-34E3B894652B}" destId="{291EA687-D4C8-4E05-B076-0701540621D9}" srcOrd="0" destOrd="0" presId="urn:microsoft.com/office/officeart/2008/layout/VerticalCurvedList"/>
    <dgm:cxn modelId="{514E6977-6AB8-4BC9-A8DD-14F4DB90599D}" type="presParOf" srcId="{5C9612CB-6CDE-4C30-B9BE-CCEEF05A97B7}" destId="{48679F04-BBBC-47AE-B3DD-FA55CB89D8A2}" srcOrd="7" destOrd="0" presId="urn:microsoft.com/office/officeart/2008/layout/VerticalCurvedList"/>
    <dgm:cxn modelId="{EEEB7C68-792D-4702-BCD9-BD2B8A792F32}" type="presParOf" srcId="{5C9612CB-6CDE-4C30-B9BE-CCEEF05A97B7}" destId="{42CC5603-2543-4C16-B16D-4F5D8DD107BB}" srcOrd="8" destOrd="0" presId="urn:microsoft.com/office/officeart/2008/layout/VerticalCurvedList"/>
    <dgm:cxn modelId="{C2D276BC-D54D-41FB-8494-A6EB2D5C62C9}" type="presParOf" srcId="{42CC5603-2543-4C16-B16D-4F5D8DD107BB}" destId="{C20EF410-9A97-4769-91A6-ABDB78F06167}" srcOrd="0" destOrd="0" presId="urn:microsoft.com/office/officeart/2008/layout/VerticalCurvedList"/>
    <dgm:cxn modelId="{39CA12EA-599A-4F56-BFE1-A0252A193C98}" type="presParOf" srcId="{5C9612CB-6CDE-4C30-B9BE-CCEEF05A97B7}" destId="{04CD8B7F-4375-48FF-B39E-41D74B8BFCD2}" srcOrd="9" destOrd="0" presId="urn:microsoft.com/office/officeart/2008/layout/VerticalCurvedList"/>
    <dgm:cxn modelId="{CBFCD9DC-2AB1-4177-996B-0CD2DE3CFA98}" type="presParOf" srcId="{5C9612CB-6CDE-4C30-B9BE-CCEEF05A97B7}" destId="{B611AF1F-50B8-4364-8A25-21CDB47F788B}" srcOrd="10" destOrd="0" presId="urn:microsoft.com/office/officeart/2008/layout/VerticalCurvedList"/>
    <dgm:cxn modelId="{6BA8A44B-49C9-4DE3-B987-F3AD95508BB5}" type="presParOf" srcId="{B611AF1F-50B8-4364-8A25-21CDB47F788B}" destId="{54506883-0833-43B8-9841-C1767A18343C}" srcOrd="0" destOrd="0" presId="urn:microsoft.com/office/officeart/2008/layout/VerticalCurvedList"/>
    <dgm:cxn modelId="{0D4614A1-3427-4F5B-BD0D-EB48D82E425A}" type="presParOf" srcId="{5C9612CB-6CDE-4C30-B9BE-CCEEF05A97B7}" destId="{E7DCAE05-5860-4571-829A-7D675636147F}" srcOrd="11" destOrd="0" presId="urn:microsoft.com/office/officeart/2008/layout/VerticalCurvedList"/>
    <dgm:cxn modelId="{86580DDF-9E32-4A8F-B8F3-310B76DBE2DB}" type="presParOf" srcId="{5C9612CB-6CDE-4C30-B9BE-CCEEF05A97B7}" destId="{A4558699-E48B-4EB5-AEC9-E8FF025350DA}" srcOrd="12" destOrd="0" presId="urn:microsoft.com/office/officeart/2008/layout/VerticalCurvedList"/>
    <dgm:cxn modelId="{E1776ABB-3289-4892-B1B0-63F11CABF4CB}" type="presParOf" srcId="{A4558699-E48B-4EB5-AEC9-E8FF025350DA}" destId="{FCC1D89C-3DE7-43CD-B4A4-50E3B07B75D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9D4AFB4-46D9-4D6E-AD30-8AB550440A91}" type="doc">
      <dgm:prSet loTypeId="urn:microsoft.com/office/officeart/2008/layout/PictureStrips" loCatId="list" qsTypeId="urn:microsoft.com/office/officeart/2005/8/quickstyle/simple5" qsCatId="simple" csTypeId="urn:microsoft.com/office/officeart/2005/8/colors/accent3_1" csCatId="accent3" phldr="1"/>
      <dgm:spPr/>
      <dgm:t>
        <a:bodyPr/>
        <a:lstStyle/>
        <a:p>
          <a:pPr rtl="1"/>
          <a:endParaRPr lang="ar-SA"/>
        </a:p>
      </dgm:t>
    </dgm:pt>
    <dgm:pt modelId="{787242D1-BF84-4AB0-B650-BE1A2E766A63}">
      <dgm:prSet phldrT="[نص]"/>
      <dgm:spPr/>
      <dgm:t>
        <a:bodyPr/>
        <a:lstStyle/>
        <a:p>
          <a:pPr rtl="1"/>
          <a:r>
            <a:rPr lang="ar-SA" b="1" cap="none" spc="0" dirty="0"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الوقاية </a:t>
          </a:r>
          <a:endParaRPr lang="ar-SA" b="1" cap="none" spc="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dgm:t>
    </dgm:pt>
    <dgm:pt modelId="{EA8C8605-C210-47B6-AD9D-C07A06E34AE6}" type="parTrans" cxnId="{669E6855-7FC3-4877-AA79-289250A9A466}">
      <dgm:prSet/>
      <dgm:spPr/>
      <dgm:t>
        <a:bodyPr/>
        <a:lstStyle/>
        <a:p>
          <a:pPr rtl="1"/>
          <a:endParaRPr lang="ar-SA"/>
        </a:p>
      </dgm:t>
    </dgm:pt>
    <dgm:pt modelId="{B2411568-8CC6-461B-A247-1158068413E2}" type="sibTrans" cxnId="{669E6855-7FC3-4877-AA79-289250A9A466}">
      <dgm:prSet/>
      <dgm:spPr/>
      <dgm:t>
        <a:bodyPr/>
        <a:lstStyle/>
        <a:p>
          <a:pPr rtl="1"/>
          <a:endParaRPr lang="ar-SA"/>
        </a:p>
      </dgm:t>
    </dgm:pt>
    <dgm:pt modelId="{F4857724-671A-4837-A721-2ACF82D93DE7}" type="pres">
      <dgm:prSet presAssocID="{F9D4AFB4-46D9-4D6E-AD30-8AB550440A91}" presName="Name0" presStyleCnt="0">
        <dgm:presLayoutVars>
          <dgm:dir/>
          <dgm:resizeHandles val="exact"/>
        </dgm:presLayoutVars>
      </dgm:prSet>
      <dgm:spPr/>
      <dgm:t>
        <a:bodyPr/>
        <a:lstStyle/>
        <a:p>
          <a:pPr rtl="1"/>
          <a:endParaRPr lang="ar-SA"/>
        </a:p>
      </dgm:t>
    </dgm:pt>
    <dgm:pt modelId="{A39A6546-4D69-4936-911C-2AB5685E4001}" type="pres">
      <dgm:prSet presAssocID="{787242D1-BF84-4AB0-B650-BE1A2E766A63}" presName="composite" presStyleCnt="0"/>
      <dgm:spPr/>
    </dgm:pt>
    <dgm:pt modelId="{BD967C73-DE31-4C70-917C-8155A0A8E3E0}" type="pres">
      <dgm:prSet presAssocID="{787242D1-BF84-4AB0-B650-BE1A2E766A63}" presName="rect1" presStyleLbl="trAlignAcc1" presStyleIdx="0" presStyleCnt="1" custLinFactNeighborX="3094" custLinFactNeighborY="9901">
        <dgm:presLayoutVars>
          <dgm:bulletEnabled val="1"/>
        </dgm:presLayoutVars>
      </dgm:prSet>
      <dgm:spPr/>
      <dgm:t>
        <a:bodyPr/>
        <a:lstStyle/>
        <a:p>
          <a:pPr rtl="1"/>
          <a:endParaRPr lang="ar-SA"/>
        </a:p>
      </dgm:t>
    </dgm:pt>
    <dgm:pt modelId="{243EB850-84CE-45C1-A26A-CAD54D178EE7}" type="pres">
      <dgm:prSet presAssocID="{787242D1-BF84-4AB0-B650-BE1A2E766A63}" presName="rect2" presStyleLbl="fgImgPlace1" presStyleIdx="0" presStyleCnt="1" custScaleX="208458"/>
      <dgm:spPr>
        <a:blipFill>
          <a:blip xmlns:r="http://schemas.openxmlformats.org/officeDocument/2006/relationships" r:embed="rId1">
            <a:extLst>
              <a:ext uri="{28A0092B-C50C-407E-A947-70E740481C1C}">
                <a14:useLocalDpi xmlns:a14="http://schemas.microsoft.com/office/drawing/2010/main" val="0"/>
              </a:ext>
            </a:extLst>
          </a:blip>
          <a:srcRect/>
          <a:stretch>
            <a:fillRect l="-81000" r="-81000"/>
          </a:stretch>
        </a:blipFill>
      </dgm:spPr>
    </dgm:pt>
  </dgm:ptLst>
  <dgm:cxnLst>
    <dgm:cxn modelId="{C2591648-7F52-42A2-914B-9DF97A205BA0}" type="presOf" srcId="{F9D4AFB4-46D9-4D6E-AD30-8AB550440A91}" destId="{F4857724-671A-4837-A721-2ACF82D93DE7}" srcOrd="0" destOrd="0" presId="urn:microsoft.com/office/officeart/2008/layout/PictureStrips"/>
    <dgm:cxn modelId="{669E6855-7FC3-4877-AA79-289250A9A466}" srcId="{F9D4AFB4-46D9-4D6E-AD30-8AB550440A91}" destId="{787242D1-BF84-4AB0-B650-BE1A2E766A63}" srcOrd="0" destOrd="0" parTransId="{EA8C8605-C210-47B6-AD9D-C07A06E34AE6}" sibTransId="{B2411568-8CC6-461B-A247-1158068413E2}"/>
    <dgm:cxn modelId="{926BA103-0879-48A2-812F-D0FB13D7B0A0}" type="presOf" srcId="{787242D1-BF84-4AB0-B650-BE1A2E766A63}" destId="{BD967C73-DE31-4C70-917C-8155A0A8E3E0}" srcOrd="0" destOrd="0" presId="urn:microsoft.com/office/officeart/2008/layout/PictureStrips"/>
    <dgm:cxn modelId="{0CF6716F-AE94-4027-87FE-042C51AF039D}" type="presParOf" srcId="{F4857724-671A-4837-A721-2ACF82D93DE7}" destId="{A39A6546-4D69-4936-911C-2AB5685E4001}" srcOrd="0" destOrd="0" presId="urn:microsoft.com/office/officeart/2008/layout/PictureStrips"/>
    <dgm:cxn modelId="{1F59089B-7937-4C2D-9CF5-B5AD95570066}" type="presParOf" srcId="{A39A6546-4D69-4936-911C-2AB5685E4001}" destId="{BD967C73-DE31-4C70-917C-8155A0A8E3E0}" srcOrd="0" destOrd="0" presId="urn:microsoft.com/office/officeart/2008/layout/PictureStrips"/>
    <dgm:cxn modelId="{8378C21C-FC10-4539-B5C4-FC01FF450A49}" type="presParOf" srcId="{A39A6546-4D69-4936-911C-2AB5685E4001}" destId="{243EB850-84CE-45C1-A26A-CAD54D178EE7}"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F1DB6D7-6448-4AFF-B6D3-C485BA0BC79B}" type="doc">
      <dgm:prSet loTypeId="urn:microsoft.com/office/officeart/2005/8/layout/hList1" loCatId="list" qsTypeId="urn:microsoft.com/office/officeart/2005/8/quickstyle/simple5" qsCatId="simple" csTypeId="urn:microsoft.com/office/officeart/2005/8/colors/colorful1" csCatId="colorful" phldr="1"/>
      <dgm:spPr/>
      <dgm:t>
        <a:bodyPr/>
        <a:lstStyle/>
        <a:p>
          <a:pPr rtl="1"/>
          <a:endParaRPr lang="ar-SA"/>
        </a:p>
      </dgm:t>
    </dgm:pt>
    <dgm:pt modelId="{CD3E0324-98C2-4670-89FB-88A918434191}">
      <dgm:prSet phldrT="[نص]" custT="1"/>
      <dgm:spPr/>
      <dgm:t>
        <a:bodyPr/>
        <a:lstStyle/>
        <a:p>
          <a:pPr rtl="1"/>
          <a:r>
            <a:rPr lang="ar-SA" sz="4800" b="1" dirty="0" smtClean="0">
              <a:latin typeface="Arial" panose="020B0604020202020204" pitchFamily="34" charset="0"/>
              <a:cs typeface="Arial" panose="020B0604020202020204" pitchFamily="34" charset="0"/>
            </a:rPr>
            <a:t>أعراض الجفاف</a:t>
          </a:r>
          <a:endParaRPr lang="ar-SA" sz="4800" b="1" dirty="0">
            <a:latin typeface="Arial" panose="020B0604020202020204" pitchFamily="34" charset="0"/>
            <a:cs typeface="Arial" panose="020B0604020202020204" pitchFamily="34" charset="0"/>
          </a:endParaRPr>
        </a:p>
      </dgm:t>
    </dgm:pt>
    <dgm:pt modelId="{B2D2172F-F91E-498E-A433-FDB1F67459FA}" type="parTrans" cxnId="{07FFDBF4-AF4A-447B-9D27-B01BF3B1DD7C}">
      <dgm:prSet/>
      <dgm:spPr/>
      <dgm:t>
        <a:bodyPr/>
        <a:lstStyle/>
        <a:p>
          <a:pPr rtl="1"/>
          <a:endParaRPr lang="ar-SA"/>
        </a:p>
      </dgm:t>
    </dgm:pt>
    <dgm:pt modelId="{56CC5CC1-1952-46BF-8D4A-F880D9881FEF}" type="sibTrans" cxnId="{07FFDBF4-AF4A-447B-9D27-B01BF3B1DD7C}">
      <dgm:prSet/>
      <dgm:spPr/>
      <dgm:t>
        <a:bodyPr/>
        <a:lstStyle/>
        <a:p>
          <a:pPr rtl="1"/>
          <a:endParaRPr lang="ar-SA"/>
        </a:p>
      </dgm:t>
    </dgm:pt>
    <dgm:pt modelId="{31337908-A8CC-4D08-81EC-7B429B59976B}">
      <dgm:prSet phldrT="[نص]" custT="1"/>
      <dgm:spPr/>
      <dgm:t>
        <a:bodyPr/>
        <a:lstStyle/>
        <a:p>
          <a:pPr rtl="1"/>
          <a:r>
            <a:rPr lang="ar-SA" sz="2800" b="1" dirty="0" smtClean="0">
              <a:latin typeface="Arial" panose="020B0604020202020204" pitchFamily="34" charset="0"/>
              <a:cs typeface="Arial" panose="020B0604020202020204" pitchFamily="34" charset="0"/>
            </a:rPr>
            <a:t>عينان غائرتان</a:t>
          </a:r>
          <a:endParaRPr lang="ar-SA" sz="2800" dirty="0"/>
        </a:p>
      </dgm:t>
    </dgm:pt>
    <dgm:pt modelId="{6E88B5E2-420A-437B-B5B2-0471C36F4F31}" type="parTrans" cxnId="{E3D25912-2D04-468D-9633-3141B626026E}">
      <dgm:prSet/>
      <dgm:spPr/>
      <dgm:t>
        <a:bodyPr/>
        <a:lstStyle/>
        <a:p>
          <a:pPr rtl="1"/>
          <a:endParaRPr lang="ar-SA"/>
        </a:p>
      </dgm:t>
    </dgm:pt>
    <dgm:pt modelId="{9E55530C-FF70-4C16-821C-29FE47DB128F}" type="sibTrans" cxnId="{E3D25912-2D04-468D-9633-3141B626026E}">
      <dgm:prSet/>
      <dgm:spPr/>
      <dgm:t>
        <a:bodyPr/>
        <a:lstStyle/>
        <a:p>
          <a:pPr rtl="1"/>
          <a:endParaRPr lang="ar-SA"/>
        </a:p>
      </dgm:t>
    </dgm:pt>
    <dgm:pt modelId="{81101DEC-8942-49A9-8053-7D64DDF6B521}">
      <dgm:prSet custT="1"/>
      <dgm:spPr/>
      <dgm:t>
        <a:bodyPr/>
        <a:lstStyle/>
        <a:p>
          <a:pPr rtl="1"/>
          <a:r>
            <a:rPr lang="ar-SA" sz="2800" b="1" dirty="0" smtClean="0">
              <a:latin typeface="Arial" panose="020B0604020202020204" pitchFamily="34" charset="0"/>
              <a:cs typeface="Arial" panose="020B0604020202020204" pitchFamily="34" charset="0"/>
            </a:rPr>
            <a:t>العطش الشديد - لسان جاف</a:t>
          </a:r>
          <a:endParaRPr lang="ar-SA" sz="2800" b="1" dirty="0">
            <a:latin typeface="Arial" panose="020B0604020202020204" pitchFamily="34" charset="0"/>
            <a:cs typeface="Arial" panose="020B0604020202020204" pitchFamily="34" charset="0"/>
          </a:endParaRPr>
        </a:p>
      </dgm:t>
    </dgm:pt>
    <dgm:pt modelId="{7BD52CC1-DF32-4ED7-B777-157AE58E65B0}" type="parTrans" cxnId="{11B56FE3-816B-46B1-A591-C2AA7F65F22E}">
      <dgm:prSet/>
      <dgm:spPr/>
      <dgm:t>
        <a:bodyPr/>
        <a:lstStyle/>
        <a:p>
          <a:pPr rtl="1"/>
          <a:endParaRPr lang="ar-SA"/>
        </a:p>
      </dgm:t>
    </dgm:pt>
    <dgm:pt modelId="{116720AE-282B-48CB-B881-BE0BFFF89319}" type="sibTrans" cxnId="{11B56FE3-816B-46B1-A591-C2AA7F65F22E}">
      <dgm:prSet/>
      <dgm:spPr/>
      <dgm:t>
        <a:bodyPr/>
        <a:lstStyle/>
        <a:p>
          <a:pPr rtl="1"/>
          <a:endParaRPr lang="ar-SA"/>
        </a:p>
      </dgm:t>
    </dgm:pt>
    <dgm:pt modelId="{1E7D0D2E-9B17-428E-9EE2-49F38DADC03A}">
      <dgm:prSet custT="1"/>
      <dgm:spPr/>
      <dgm:t>
        <a:bodyPr/>
        <a:lstStyle/>
        <a:p>
          <a:pPr rtl="1"/>
          <a:r>
            <a:rPr lang="ar-SA" sz="2800" b="1" dirty="0" smtClean="0">
              <a:latin typeface="Arial" panose="020B0604020202020204" pitchFamily="34" charset="0"/>
              <a:cs typeface="Arial" panose="020B0604020202020204" pitchFamily="34" charset="0"/>
            </a:rPr>
            <a:t>نقص كمية البول</a:t>
          </a:r>
          <a:endParaRPr lang="ar-SA" sz="2800" b="1" dirty="0">
            <a:latin typeface="Arial" panose="020B0604020202020204" pitchFamily="34" charset="0"/>
            <a:cs typeface="Arial" panose="020B0604020202020204" pitchFamily="34" charset="0"/>
          </a:endParaRPr>
        </a:p>
      </dgm:t>
    </dgm:pt>
    <dgm:pt modelId="{A89264B4-BE76-47CE-8486-2F8C46C4ACD2}" type="parTrans" cxnId="{019EC32E-0BB8-4149-B52F-679B58CDBB17}">
      <dgm:prSet/>
      <dgm:spPr/>
      <dgm:t>
        <a:bodyPr/>
        <a:lstStyle/>
        <a:p>
          <a:pPr rtl="1"/>
          <a:endParaRPr lang="ar-SA"/>
        </a:p>
      </dgm:t>
    </dgm:pt>
    <dgm:pt modelId="{28E3EBEF-DCD5-4A0D-8B42-9C46585FD033}" type="sibTrans" cxnId="{019EC32E-0BB8-4149-B52F-679B58CDBB17}">
      <dgm:prSet/>
      <dgm:spPr/>
      <dgm:t>
        <a:bodyPr/>
        <a:lstStyle/>
        <a:p>
          <a:pPr rtl="1"/>
          <a:endParaRPr lang="ar-SA"/>
        </a:p>
      </dgm:t>
    </dgm:pt>
    <dgm:pt modelId="{B3F2F80B-4016-418B-BCCD-652BF7478B57}">
      <dgm:prSet custT="1"/>
      <dgm:spPr/>
      <dgm:t>
        <a:bodyPr/>
        <a:lstStyle/>
        <a:p>
          <a:pPr rtl="1"/>
          <a:r>
            <a:rPr lang="ar-SA" sz="2800" b="1" dirty="0" smtClean="0">
              <a:latin typeface="Arial" panose="020B0604020202020204" pitchFamily="34" charset="0"/>
              <a:cs typeface="Arial" panose="020B0604020202020204" pitchFamily="34" charset="0"/>
            </a:rPr>
            <a:t>ارتفاع درجة الحرارة </a:t>
          </a:r>
          <a:endParaRPr lang="ar-SA" sz="2800" b="1" dirty="0">
            <a:latin typeface="Arial" panose="020B0604020202020204" pitchFamily="34" charset="0"/>
            <a:cs typeface="Arial" panose="020B0604020202020204" pitchFamily="34" charset="0"/>
          </a:endParaRPr>
        </a:p>
      </dgm:t>
    </dgm:pt>
    <dgm:pt modelId="{0D4CF85B-85FB-49E9-B3F9-4BD3CDDF837B}" type="parTrans" cxnId="{E5BB6199-01B7-46C1-BFC5-BBFF37B85E7F}">
      <dgm:prSet/>
      <dgm:spPr/>
      <dgm:t>
        <a:bodyPr/>
        <a:lstStyle/>
        <a:p>
          <a:pPr rtl="1"/>
          <a:endParaRPr lang="ar-SA"/>
        </a:p>
      </dgm:t>
    </dgm:pt>
    <dgm:pt modelId="{A03857FE-77E7-44B6-B448-3D28EBB121E1}" type="sibTrans" cxnId="{E5BB6199-01B7-46C1-BFC5-BBFF37B85E7F}">
      <dgm:prSet/>
      <dgm:spPr/>
      <dgm:t>
        <a:bodyPr/>
        <a:lstStyle/>
        <a:p>
          <a:pPr rtl="1"/>
          <a:endParaRPr lang="ar-SA"/>
        </a:p>
      </dgm:t>
    </dgm:pt>
    <dgm:pt modelId="{9D326AD5-1872-4821-A6E2-2189FCF0D902}">
      <dgm:prSet custT="1"/>
      <dgm:spPr/>
      <dgm:t>
        <a:bodyPr/>
        <a:lstStyle/>
        <a:p>
          <a:pPr rtl="1"/>
          <a:r>
            <a:rPr lang="ar-SA" sz="2800" b="1" dirty="0" smtClean="0">
              <a:latin typeface="Arial" panose="020B0604020202020204" pitchFamily="34" charset="0"/>
              <a:cs typeface="Arial" panose="020B0604020202020204" pitchFamily="34" charset="0"/>
            </a:rPr>
            <a:t>فقدان الشهية – القيء</a:t>
          </a:r>
          <a:endParaRPr lang="ar-SA" sz="2800" b="1" dirty="0">
            <a:latin typeface="Arial" panose="020B0604020202020204" pitchFamily="34" charset="0"/>
            <a:cs typeface="Arial" panose="020B0604020202020204" pitchFamily="34" charset="0"/>
          </a:endParaRPr>
        </a:p>
      </dgm:t>
    </dgm:pt>
    <dgm:pt modelId="{5908770E-DFF7-4762-A951-B77C1AB29221}" type="parTrans" cxnId="{654DCC3D-6D02-4BD0-9501-4A55BC55997A}">
      <dgm:prSet/>
      <dgm:spPr/>
      <dgm:t>
        <a:bodyPr/>
        <a:lstStyle/>
        <a:p>
          <a:pPr rtl="1"/>
          <a:endParaRPr lang="ar-SA"/>
        </a:p>
      </dgm:t>
    </dgm:pt>
    <dgm:pt modelId="{8684B76E-678C-44D2-97C4-D185A7AE1168}" type="sibTrans" cxnId="{654DCC3D-6D02-4BD0-9501-4A55BC55997A}">
      <dgm:prSet/>
      <dgm:spPr/>
      <dgm:t>
        <a:bodyPr/>
        <a:lstStyle/>
        <a:p>
          <a:pPr rtl="1"/>
          <a:endParaRPr lang="ar-SA"/>
        </a:p>
      </dgm:t>
    </dgm:pt>
    <dgm:pt modelId="{49BD79B8-9986-4964-8320-5172A53D2CB2}">
      <dgm:prSet custT="1"/>
      <dgm:spPr/>
      <dgm:t>
        <a:bodyPr/>
        <a:lstStyle/>
        <a:p>
          <a:pPr rtl="1"/>
          <a:r>
            <a:rPr lang="ar-SA" sz="2800" b="1" dirty="0" smtClean="0">
              <a:latin typeface="Arial" panose="020B0604020202020204" pitchFamily="34" charset="0"/>
              <a:cs typeface="Arial" panose="020B0604020202020204" pitchFamily="34" charset="0"/>
            </a:rPr>
            <a:t>التنفس السريع – النبض سريع ضعيف</a:t>
          </a:r>
          <a:endParaRPr lang="ar-SA" sz="2800" b="1" dirty="0">
            <a:latin typeface="Arial" panose="020B0604020202020204" pitchFamily="34" charset="0"/>
            <a:cs typeface="Arial" panose="020B0604020202020204" pitchFamily="34" charset="0"/>
          </a:endParaRPr>
        </a:p>
      </dgm:t>
    </dgm:pt>
    <dgm:pt modelId="{F81681C8-1411-4F08-983F-D94C8B98E90A}" type="parTrans" cxnId="{838A4B5F-C5FA-48BB-9FC3-851595139EA4}">
      <dgm:prSet/>
      <dgm:spPr/>
      <dgm:t>
        <a:bodyPr/>
        <a:lstStyle/>
        <a:p>
          <a:pPr rtl="1"/>
          <a:endParaRPr lang="ar-SA"/>
        </a:p>
      </dgm:t>
    </dgm:pt>
    <dgm:pt modelId="{4EBA5599-8521-4F4B-82D6-C47DB32C9AEE}" type="sibTrans" cxnId="{838A4B5F-C5FA-48BB-9FC3-851595139EA4}">
      <dgm:prSet/>
      <dgm:spPr/>
      <dgm:t>
        <a:bodyPr/>
        <a:lstStyle/>
        <a:p>
          <a:pPr rtl="1"/>
          <a:endParaRPr lang="ar-SA"/>
        </a:p>
      </dgm:t>
    </dgm:pt>
    <dgm:pt modelId="{7AC38CFF-D4B5-4FAB-87BE-F26300A9F9C4}">
      <dgm:prSet custT="1"/>
      <dgm:spPr/>
      <dgm:t>
        <a:bodyPr/>
        <a:lstStyle/>
        <a:p>
          <a:pPr rtl="1"/>
          <a:r>
            <a:rPr lang="ar-SA" sz="2800" b="1" dirty="0" smtClean="0">
              <a:latin typeface="Arial" panose="020B0604020202020204" pitchFamily="34" charset="0"/>
              <a:cs typeface="Arial" panose="020B0604020202020204" pitchFamily="34" charset="0"/>
            </a:rPr>
            <a:t>حالة الطفل يكون ناعس غير متيقظ – فاقد الوعي</a:t>
          </a:r>
          <a:endParaRPr lang="ar-SA" sz="2800" b="1" dirty="0">
            <a:latin typeface="Arial" panose="020B0604020202020204" pitchFamily="34" charset="0"/>
            <a:cs typeface="Arial" panose="020B0604020202020204" pitchFamily="34" charset="0"/>
          </a:endParaRPr>
        </a:p>
      </dgm:t>
    </dgm:pt>
    <dgm:pt modelId="{90138288-4875-4D1B-ACB7-FEFFF7AAFEC9}" type="parTrans" cxnId="{850697E1-0826-49D0-B33E-8DB3C12F737E}">
      <dgm:prSet/>
      <dgm:spPr/>
      <dgm:t>
        <a:bodyPr/>
        <a:lstStyle/>
        <a:p>
          <a:pPr rtl="1"/>
          <a:endParaRPr lang="ar-SA"/>
        </a:p>
      </dgm:t>
    </dgm:pt>
    <dgm:pt modelId="{44923FA9-C122-47D1-96B0-526C3962D72F}" type="sibTrans" cxnId="{850697E1-0826-49D0-B33E-8DB3C12F737E}">
      <dgm:prSet/>
      <dgm:spPr/>
      <dgm:t>
        <a:bodyPr/>
        <a:lstStyle/>
        <a:p>
          <a:pPr rtl="1"/>
          <a:endParaRPr lang="ar-SA"/>
        </a:p>
      </dgm:t>
    </dgm:pt>
    <dgm:pt modelId="{99E3D298-E8EE-43A1-ABBB-812BD589C727}">
      <dgm:prSet custT="1"/>
      <dgm:spPr/>
      <dgm:t>
        <a:bodyPr/>
        <a:lstStyle/>
        <a:p>
          <a:pPr rtl="1"/>
          <a:endParaRPr lang="ar-SA" sz="2800" b="1" dirty="0">
            <a:latin typeface="Arial" panose="020B0604020202020204" pitchFamily="34" charset="0"/>
            <a:cs typeface="Arial" panose="020B0604020202020204" pitchFamily="34" charset="0"/>
          </a:endParaRPr>
        </a:p>
      </dgm:t>
    </dgm:pt>
    <dgm:pt modelId="{16B364C3-5EF3-4CDF-B9BE-31A02785C182}" type="parTrans" cxnId="{4178F313-25D9-40C3-BF60-94F635063356}">
      <dgm:prSet/>
      <dgm:spPr/>
    </dgm:pt>
    <dgm:pt modelId="{CF6D1FCF-95EB-4FCD-B87A-B7F886A12383}" type="sibTrans" cxnId="{4178F313-25D9-40C3-BF60-94F635063356}">
      <dgm:prSet/>
      <dgm:spPr/>
    </dgm:pt>
    <dgm:pt modelId="{9046BB6F-05A6-4479-BBB6-F1F12653EA73}" type="pres">
      <dgm:prSet presAssocID="{EF1DB6D7-6448-4AFF-B6D3-C485BA0BC79B}" presName="Name0" presStyleCnt="0">
        <dgm:presLayoutVars>
          <dgm:dir/>
          <dgm:animLvl val="lvl"/>
          <dgm:resizeHandles val="exact"/>
        </dgm:presLayoutVars>
      </dgm:prSet>
      <dgm:spPr/>
      <dgm:t>
        <a:bodyPr/>
        <a:lstStyle/>
        <a:p>
          <a:pPr rtl="1"/>
          <a:endParaRPr lang="ar-SA"/>
        </a:p>
      </dgm:t>
    </dgm:pt>
    <dgm:pt modelId="{F29C60A1-2DE8-4ED8-B931-1D7B73CD4722}" type="pres">
      <dgm:prSet presAssocID="{CD3E0324-98C2-4670-89FB-88A918434191}" presName="composite" presStyleCnt="0"/>
      <dgm:spPr/>
    </dgm:pt>
    <dgm:pt modelId="{69AEA2A1-3078-41F6-8A90-486AD8CDB617}" type="pres">
      <dgm:prSet presAssocID="{CD3E0324-98C2-4670-89FB-88A918434191}" presName="parTx" presStyleLbl="alignNode1" presStyleIdx="0" presStyleCnt="1" custScaleY="100000">
        <dgm:presLayoutVars>
          <dgm:chMax val="0"/>
          <dgm:chPref val="0"/>
          <dgm:bulletEnabled val="1"/>
        </dgm:presLayoutVars>
      </dgm:prSet>
      <dgm:spPr/>
      <dgm:t>
        <a:bodyPr/>
        <a:lstStyle/>
        <a:p>
          <a:pPr rtl="1"/>
          <a:endParaRPr lang="ar-SA"/>
        </a:p>
      </dgm:t>
    </dgm:pt>
    <dgm:pt modelId="{695CF70E-F5C4-41C8-94F7-F6AB20964E2B}" type="pres">
      <dgm:prSet presAssocID="{CD3E0324-98C2-4670-89FB-88A918434191}" presName="desTx" presStyleLbl="alignAccFollowNode1" presStyleIdx="0" presStyleCnt="1" custLinFactNeighborX="5378" custLinFactNeighborY="5705">
        <dgm:presLayoutVars>
          <dgm:bulletEnabled val="1"/>
        </dgm:presLayoutVars>
      </dgm:prSet>
      <dgm:spPr/>
      <dgm:t>
        <a:bodyPr/>
        <a:lstStyle/>
        <a:p>
          <a:pPr rtl="1"/>
          <a:endParaRPr lang="ar-SA"/>
        </a:p>
      </dgm:t>
    </dgm:pt>
  </dgm:ptLst>
  <dgm:cxnLst>
    <dgm:cxn modelId="{850697E1-0826-49D0-B33E-8DB3C12F737E}" srcId="{CD3E0324-98C2-4670-89FB-88A918434191}" destId="{7AC38CFF-D4B5-4FAB-87BE-F26300A9F9C4}" srcOrd="6" destOrd="0" parTransId="{90138288-4875-4D1B-ACB7-FEFFF7AAFEC9}" sibTransId="{44923FA9-C122-47D1-96B0-526C3962D72F}"/>
    <dgm:cxn modelId="{27C35F9A-90FC-4D0E-AA6C-2825C023F582}" type="presOf" srcId="{7AC38CFF-D4B5-4FAB-87BE-F26300A9F9C4}" destId="{695CF70E-F5C4-41C8-94F7-F6AB20964E2B}" srcOrd="0" destOrd="6" presId="urn:microsoft.com/office/officeart/2005/8/layout/hList1"/>
    <dgm:cxn modelId="{E56582E7-D448-4D24-AB08-43B39D2ED797}" type="presOf" srcId="{9D326AD5-1872-4821-A6E2-2189FCF0D902}" destId="{695CF70E-F5C4-41C8-94F7-F6AB20964E2B}" srcOrd="0" destOrd="4" presId="urn:microsoft.com/office/officeart/2005/8/layout/hList1"/>
    <dgm:cxn modelId="{2FBBEF44-950B-4DD1-AC43-1CC71608D18F}" type="presOf" srcId="{99E3D298-E8EE-43A1-ABBB-812BD589C727}" destId="{695CF70E-F5C4-41C8-94F7-F6AB20964E2B}" srcOrd="0" destOrd="7" presId="urn:microsoft.com/office/officeart/2005/8/layout/hList1"/>
    <dgm:cxn modelId="{838A4B5F-C5FA-48BB-9FC3-851595139EA4}" srcId="{CD3E0324-98C2-4670-89FB-88A918434191}" destId="{49BD79B8-9986-4964-8320-5172A53D2CB2}" srcOrd="5" destOrd="0" parTransId="{F81681C8-1411-4F08-983F-D94C8B98E90A}" sibTransId="{4EBA5599-8521-4F4B-82D6-C47DB32C9AEE}"/>
    <dgm:cxn modelId="{4178F313-25D9-40C3-BF60-94F635063356}" srcId="{CD3E0324-98C2-4670-89FB-88A918434191}" destId="{99E3D298-E8EE-43A1-ABBB-812BD589C727}" srcOrd="7" destOrd="0" parTransId="{16B364C3-5EF3-4CDF-B9BE-31A02785C182}" sibTransId="{CF6D1FCF-95EB-4FCD-B87A-B7F886A12383}"/>
    <dgm:cxn modelId="{654DCC3D-6D02-4BD0-9501-4A55BC55997A}" srcId="{CD3E0324-98C2-4670-89FB-88A918434191}" destId="{9D326AD5-1872-4821-A6E2-2189FCF0D902}" srcOrd="4" destOrd="0" parTransId="{5908770E-DFF7-4762-A951-B77C1AB29221}" sibTransId="{8684B76E-678C-44D2-97C4-D185A7AE1168}"/>
    <dgm:cxn modelId="{92DCC104-D3D9-478F-8089-308543BF04A3}" type="presOf" srcId="{B3F2F80B-4016-418B-BCCD-652BF7478B57}" destId="{695CF70E-F5C4-41C8-94F7-F6AB20964E2B}" srcOrd="0" destOrd="3" presId="urn:microsoft.com/office/officeart/2005/8/layout/hList1"/>
    <dgm:cxn modelId="{000115BA-9B89-4281-AEEE-07136BE89F57}" type="presOf" srcId="{CD3E0324-98C2-4670-89FB-88A918434191}" destId="{69AEA2A1-3078-41F6-8A90-486AD8CDB617}" srcOrd="0" destOrd="0" presId="urn:microsoft.com/office/officeart/2005/8/layout/hList1"/>
    <dgm:cxn modelId="{7B10DF8D-974C-4026-BC29-BA46361E79AB}" type="presOf" srcId="{31337908-A8CC-4D08-81EC-7B429B59976B}" destId="{695CF70E-F5C4-41C8-94F7-F6AB20964E2B}" srcOrd="0" destOrd="0" presId="urn:microsoft.com/office/officeart/2005/8/layout/hList1"/>
    <dgm:cxn modelId="{019EC32E-0BB8-4149-B52F-679B58CDBB17}" srcId="{CD3E0324-98C2-4670-89FB-88A918434191}" destId="{1E7D0D2E-9B17-428E-9EE2-49F38DADC03A}" srcOrd="2" destOrd="0" parTransId="{A89264B4-BE76-47CE-8486-2F8C46C4ACD2}" sibTransId="{28E3EBEF-DCD5-4A0D-8B42-9C46585FD033}"/>
    <dgm:cxn modelId="{385177D5-E554-48BD-9074-57945DD26680}" type="presOf" srcId="{1E7D0D2E-9B17-428E-9EE2-49F38DADC03A}" destId="{695CF70E-F5C4-41C8-94F7-F6AB20964E2B}" srcOrd="0" destOrd="2" presId="urn:microsoft.com/office/officeart/2005/8/layout/hList1"/>
    <dgm:cxn modelId="{E3D25912-2D04-468D-9633-3141B626026E}" srcId="{CD3E0324-98C2-4670-89FB-88A918434191}" destId="{31337908-A8CC-4D08-81EC-7B429B59976B}" srcOrd="0" destOrd="0" parTransId="{6E88B5E2-420A-437B-B5B2-0471C36F4F31}" sibTransId="{9E55530C-FF70-4C16-821C-29FE47DB128F}"/>
    <dgm:cxn modelId="{11B56FE3-816B-46B1-A591-C2AA7F65F22E}" srcId="{CD3E0324-98C2-4670-89FB-88A918434191}" destId="{81101DEC-8942-49A9-8053-7D64DDF6B521}" srcOrd="1" destOrd="0" parTransId="{7BD52CC1-DF32-4ED7-B777-157AE58E65B0}" sibTransId="{116720AE-282B-48CB-B881-BE0BFFF89319}"/>
    <dgm:cxn modelId="{E5BB6199-01B7-46C1-BFC5-BBFF37B85E7F}" srcId="{CD3E0324-98C2-4670-89FB-88A918434191}" destId="{B3F2F80B-4016-418B-BCCD-652BF7478B57}" srcOrd="3" destOrd="0" parTransId="{0D4CF85B-85FB-49E9-B3F9-4BD3CDDF837B}" sibTransId="{A03857FE-77E7-44B6-B448-3D28EBB121E1}"/>
    <dgm:cxn modelId="{C58C3223-331C-4D86-A203-B488BBCCC702}" type="presOf" srcId="{EF1DB6D7-6448-4AFF-B6D3-C485BA0BC79B}" destId="{9046BB6F-05A6-4479-BBB6-F1F12653EA73}" srcOrd="0" destOrd="0" presId="urn:microsoft.com/office/officeart/2005/8/layout/hList1"/>
    <dgm:cxn modelId="{BD6ED0ED-9684-47E7-8158-EAD95EDC3D67}" type="presOf" srcId="{49BD79B8-9986-4964-8320-5172A53D2CB2}" destId="{695CF70E-F5C4-41C8-94F7-F6AB20964E2B}" srcOrd="0" destOrd="5" presId="urn:microsoft.com/office/officeart/2005/8/layout/hList1"/>
    <dgm:cxn modelId="{1743659D-9300-4BB7-AB42-8B0BFE1F352B}" type="presOf" srcId="{81101DEC-8942-49A9-8053-7D64DDF6B521}" destId="{695CF70E-F5C4-41C8-94F7-F6AB20964E2B}" srcOrd="0" destOrd="1" presId="urn:microsoft.com/office/officeart/2005/8/layout/hList1"/>
    <dgm:cxn modelId="{07FFDBF4-AF4A-447B-9D27-B01BF3B1DD7C}" srcId="{EF1DB6D7-6448-4AFF-B6D3-C485BA0BC79B}" destId="{CD3E0324-98C2-4670-89FB-88A918434191}" srcOrd="0" destOrd="0" parTransId="{B2D2172F-F91E-498E-A433-FDB1F67459FA}" sibTransId="{56CC5CC1-1952-46BF-8D4A-F880D9881FEF}"/>
    <dgm:cxn modelId="{1F0B537C-DB82-4817-AC1A-6685F2772F48}" type="presParOf" srcId="{9046BB6F-05A6-4479-BBB6-F1F12653EA73}" destId="{F29C60A1-2DE8-4ED8-B931-1D7B73CD4722}" srcOrd="0" destOrd="0" presId="urn:microsoft.com/office/officeart/2005/8/layout/hList1"/>
    <dgm:cxn modelId="{3649F35F-5888-4622-8612-5953912A733B}" type="presParOf" srcId="{F29C60A1-2DE8-4ED8-B931-1D7B73CD4722}" destId="{69AEA2A1-3078-41F6-8A90-486AD8CDB617}" srcOrd="0" destOrd="0" presId="urn:microsoft.com/office/officeart/2005/8/layout/hList1"/>
    <dgm:cxn modelId="{148222EF-035F-4D5B-A967-5019B79239A6}" type="presParOf" srcId="{F29C60A1-2DE8-4ED8-B931-1D7B73CD4722}" destId="{695CF70E-F5C4-41C8-94F7-F6AB20964E2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CD83763-F162-4FF6-B26A-C32A55FBC8F4}" type="doc">
      <dgm:prSet loTypeId="urn:microsoft.com/office/officeart/2005/8/layout/list1" loCatId="list" qsTypeId="urn:microsoft.com/office/officeart/2005/8/quickstyle/3d2" qsCatId="3D" csTypeId="urn:microsoft.com/office/officeart/2005/8/colors/colorful1" csCatId="colorful" phldr="1"/>
      <dgm:spPr/>
      <dgm:t>
        <a:bodyPr/>
        <a:lstStyle/>
        <a:p>
          <a:pPr rtl="1"/>
          <a:endParaRPr lang="ar-SA"/>
        </a:p>
      </dgm:t>
    </dgm:pt>
    <dgm:pt modelId="{B7D82F1E-4325-49D0-B217-ED4EF51C12C1}">
      <dgm:prSet phldrT="[نص]" custT="1"/>
      <dgm:spPr/>
      <dgm:t>
        <a:bodyPr/>
        <a:lstStyle/>
        <a:p>
          <a:pPr algn="ctr" rtl="1"/>
          <a:r>
            <a:rPr lang="ar-SA" sz="2000" b="1" dirty="0" smtClean="0">
              <a:latin typeface="Arial" panose="020B0604020202020204" pitchFamily="34" charset="0"/>
              <a:cs typeface="Arial" panose="020B0604020202020204" pitchFamily="34" charset="0"/>
            </a:rPr>
            <a:t>الأطفال المصابين بسوء التغذية تصيبهم أمراض أكثر عدداً وأشد </a:t>
          </a:r>
          <a:r>
            <a:rPr lang="ar-SA" sz="2000" b="1" dirty="0" smtClean="0">
              <a:latin typeface="Arial" panose="020B0604020202020204" pitchFamily="34" charset="0"/>
              <a:cs typeface="Arial" panose="020B0604020202020204" pitchFamily="34" charset="0"/>
            </a:rPr>
            <a:t> </a:t>
          </a:r>
          <a:r>
            <a:rPr lang="ar-SA" sz="2000" b="1" dirty="0" smtClean="0">
              <a:latin typeface="Arial" panose="020B0604020202020204" pitchFamily="34" charset="0"/>
              <a:cs typeface="Arial" panose="020B0604020202020204" pitchFamily="34" charset="0"/>
            </a:rPr>
            <a:t>وأطول أمداً من غيرهم من الأطفال ذوي الحالة الغذائية الصحية </a:t>
          </a:r>
          <a:endParaRPr lang="ar-SA" sz="2000" b="1" dirty="0">
            <a:latin typeface="Arial" panose="020B0604020202020204" pitchFamily="34" charset="0"/>
            <a:cs typeface="Arial" panose="020B0604020202020204" pitchFamily="34" charset="0"/>
          </a:endParaRPr>
        </a:p>
      </dgm:t>
    </dgm:pt>
    <dgm:pt modelId="{E13D3594-B961-4FD3-969F-B252C187FCB4}" type="parTrans" cxnId="{C570367E-DA94-4843-94D5-0BEAB6DEB437}">
      <dgm:prSet/>
      <dgm:spPr/>
      <dgm:t>
        <a:bodyPr/>
        <a:lstStyle/>
        <a:p>
          <a:pPr algn="ctr" rtl="1"/>
          <a:endParaRPr lang="ar-SA" sz="3200" b="1">
            <a:latin typeface="Arial" panose="020B0604020202020204" pitchFamily="34" charset="0"/>
            <a:cs typeface="Arial" panose="020B0604020202020204" pitchFamily="34" charset="0"/>
          </a:endParaRPr>
        </a:p>
      </dgm:t>
    </dgm:pt>
    <dgm:pt modelId="{9BC52F6C-008A-485E-A508-AEAD03F95147}" type="sibTrans" cxnId="{C570367E-DA94-4843-94D5-0BEAB6DEB437}">
      <dgm:prSet/>
      <dgm:spPr/>
      <dgm:t>
        <a:bodyPr/>
        <a:lstStyle/>
        <a:p>
          <a:pPr algn="ctr" rtl="1"/>
          <a:endParaRPr lang="ar-SA" sz="3200" b="1">
            <a:latin typeface="Arial" panose="020B0604020202020204" pitchFamily="34" charset="0"/>
            <a:cs typeface="Arial" panose="020B0604020202020204" pitchFamily="34" charset="0"/>
          </a:endParaRPr>
        </a:p>
      </dgm:t>
    </dgm:pt>
    <dgm:pt modelId="{FD34BF7C-4838-4A3D-B7B8-5DA193C523F8}">
      <dgm:prSet phldrT="[نص]" custT="1"/>
      <dgm:spPr/>
      <dgm:t>
        <a:bodyPr/>
        <a:lstStyle/>
        <a:p>
          <a:pPr algn="ctr" rtl="1"/>
          <a:r>
            <a:rPr lang="ar-SA" sz="2000" b="1" dirty="0" smtClean="0">
              <a:latin typeface="Arial" panose="020B0604020202020204" pitchFamily="34" charset="0"/>
              <a:cs typeface="Arial" panose="020B0604020202020204" pitchFamily="34" charset="0"/>
            </a:rPr>
            <a:t>الإصابة بالعدوى أو المرض يؤدي إلى سوء التغذية نتيجة لفقدان الشهية وقلة الكمية المتناولة من الطعام فيضطر الجسم لاستهلاك المخزون لديه لتوليد الطاقة</a:t>
          </a:r>
          <a:endParaRPr lang="ar-SA" sz="2000" b="1" dirty="0">
            <a:latin typeface="Arial" panose="020B0604020202020204" pitchFamily="34" charset="0"/>
            <a:cs typeface="Arial" panose="020B0604020202020204" pitchFamily="34" charset="0"/>
          </a:endParaRPr>
        </a:p>
      </dgm:t>
    </dgm:pt>
    <dgm:pt modelId="{68AA5BC6-F537-4A95-B05C-B13BCCC70312}" type="parTrans" cxnId="{B1630F53-1E4D-49C7-B1CB-653CE3182799}">
      <dgm:prSet/>
      <dgm:spPr/>
      <dgm:t>
        <a:bodyPr/>
        <a:lstStyle/>
        <a:p>
          <a:pPr algn="ctr" rtl="1"/>
          <a:endParaRPr lang="ar-SA" sz="3200" b="1">
            <a:latin typeface="Arial" panose="020B0604020202020204" pitchFamily="34" charset="0"/>
            <a:cs typeface="Arial" panose="020B0604020202020204" pitchFamily="34" charset="0"/>
          </a:endParaRPr>
        </a:p>
      </dgm:t>
    </dgm:pt>
    <dgm:pt modelId="{5DACC29D-127F-4D26-96B1-EC0E2FAA012C}" type="sibTrans" cxnId="{B1630F53-1E4D-49C7-B1CB-653CE3182799}">
      <dgm:prSet/>
      <dgm:spPr/>
      <dgm:t>
        <a:bodyPr/>
        <a:lstStyle/>
        <a:p>
          <a:pPr algn="ctr" rtl="1"/>
          <a:endParaRPr lang="ar-SA" sz="3200" b="1">
            <a:latin typeface="Arial" panose="020B0604020202020204" pitchFamily="34" charset="0"/>
            <a:cs typeface="Arial" panose="020B0604020202020204" pitchFamily="34" charset="0"/>
          </a:endParaRPr>
        </a:p>
      </dgm:t>
    </dgm:pt>
    <dgm:pt modelId="{D8DCF7E8-FC87-4F0D-B1DC-5E91354A735D}">
      <dgm:prSet phldrT="[نص]" custT="1"/>
      <dgm:spPr/>
      <dgm:t>
        <a:bodyPr/>
        <a:lstStyle/>
        <a:p>
          <a:pPr algn="ctr" rtl="1"/>
          <a:r>
            <a:rPr lang="ar-SA" sz="2000" b="1" dirty="0" smtClean="0">
              <a:latin typeface="Arial" panose="020B0604020202020204" pitchFamily="34" charset="0"/>
              <a:cs typeface="Arial" panose="020B0604020202020204" pitchFamily="34" charset="0"/>
            </a:rPr>
            <a:t>هناك حلقة مرضية مفرغة بين سوء التغذية والإصابة بالأمراض يمكن أن تؤدي إلى مضاعفات وخيمة خاصة في الأطفال </a:t>
          </a:r>
          <a:endParaRPr lang="ar-SA" sz="2000" b="1" dirty="0">
            <a:latin typeface="Arial" panose="020B0604020202020204" pitchFamily="34" charset="0"/>
            <a:cs typeface="Arial" panose="020B0604020202020204" pitchFamily="34" charset="0"/>
          </a:endParaRPr>
        </a:p>
      </dgm:t>
    </dgm:pt>
    <dgm:pt modelId="{1E49D8F7-CFE3-4757-85CF-F01D4BB1B39F}" type="parTrans" cxnId="{64055DB1-E66A-4EC9-997E-5968E23697EB}">
      <dgm:prSet/>
      <dgm:spPr/>
      <dgm:t>
        <a:bodyPr/>
        <a:lstStyle/>
        <a:p>
          <a:pPr algn="ctr" rtl="1"/>
          <a:endParaRPr lang="ar-SA" sz="3200" b="1">
            <a:latin typeface="Arial" panose="020B0604020202020204" pitchFamily="34" charset="0"/>
            <a:cs typeface="Arial" panose="020B0604020202020204" pitchFamily="34" charset="0"/>
          </a:endParaRPr>
        </a:p>
      </dgm:t>
    </dgm:pt>
    <dgm:pt modelId="{FD327477-87B0-403B-86C4-544B59129401}" type="sibTrans" cxnId="{64055DB1-E66A-4EC9-997E-5968E23697EB}">
      <dgm:prSet/>
      <dgm:spPr/>
      <dgm:t>
        <a:bodyPr/>
        <a:lstStyle/>
        <a:p>
          <a:pPr algn="ctr" rtl="1"/>
          <a:endParaRPr lang="ar-SA" sz="3200" b="1">
            <a:latin typeface="Arial" panose="020B0604020202020204" pitchFamily="34" charset="0"/>
            <a:cs typeface="Arial" panose="020B0604020202020204" pitchFamily="34" charset="0"/>
          </a:endParaRPr>
        </a:p>
      </dgm:t>
    </dgm:pt>
    <dgm:pt modelId="{122DC930-E5B3-4579-A034-94884F0F2B86}" type="pres">
      <dgm:prSet presAssocID="{ECD83763-F162-4FF6-B26A-C32A55FBC8F4}" presName="linear" presStyleCnt="0">
        <dgm:presLayoutVars>
          <dgm:dir/>
          <dgm:animLvl val="lvl"/>
          <dgm:resizeHandles val="exact"/>
        </dgm:presLayoutVars>
      </dgm:prSet>
      <dgm:spPr/>
      <dgm:t>
        <a:bodyPr/>
        <a:lstStyle/>
        <a:p>
          <a:pPr rtl="1"/>
          <a:endParaRPr lang="ar-SA"/>
        </a:p>
      </dgm:t>
    </dgm:pt>
    <dgm:pt modelId="{EBB68D73-3A84-4854-A13E-9A6D301FC692}" type="pres">
      <dgm:prSet presAssocID="{B7D82F1E-4325-49D0-B217-ED4EF51C12C1}" presName="parentLin" presStyleCnt="0"/>
      <dgm:spPr/>
    </dgm:pt>
    <dgm:pt modelId="{59AAC1C4-ACCE-4783-9568-DC276ED53CA3}" type="pres">
      <dgm:prSet presAssocID="{B7D82F1E-4325-49D0-B217-ED4EF51C12C1}" presName="parentLeftMargin" presStyleLbl="node1" presStyleIdx="0" presStyleCnt="3"/>
      <dgm:spPr/>
      <dgm:t>
        <a:bodyPr/>
        <a:lstStyle/>
        <a:p>
          <a:pPr rtl="1"/>
          <a:endParaRPr lang="ar-SA"/>
        </a:p>
      </dgm:t>
    </dgm:pt>
    <dgm:pt modelId="{7F407EDA-9A5F-4F6D-AC83-980513DB3AA4}" type="pres">
      <dgm:prSet presAssocID="{B7D82F1E-4325-49D0-B217-ED4EF51C12C1}" presName="parentText" presStyleLbl="node1" presStyleIdx="0" presStyleCnt="3">
        <dgm:presLayoutVars>
          <dgm:chMax val="0"/>
          <dgm:bulletEnabled val="1"/>
        </dgm:presLayoutVars>
      </dgm:prSet>
      <dgm:spPr/>
      <dgm:t>
        <a:bodyPr/>
        <a:lstStyle/>
        <a:p>
          <a:pPr rtl="1"/>
          <a:endParaRPr lang="ar-SA"/>
        </a:p>
      </dgm:t>
    </dgm:pt>
    <dgm:pt modelId="{F92C997F-6D7F-488C-BB54-CAA1A726AB5C}" type="pres">
      <dgm:prSet presAssocID="{B7D82F1E-4325-49D0-B217-ED4EF51C12C1}" presName="negativeSpace" presStyleCnt="0"/>
      <dgm:spPr/>
    </dgm:pt>
    <dgm:pt modelId="{24F0C42E-2567-4DC7-AAA0-A71AF40F39D1}" type="pres">
      <dgm:prSet presAssocID="{B7D82F1E-4325-49D0-B217-ED4EF51C12C1}" presName="childText" presStyleLbl="conFgAcc1" presStyleIdx="0" presStyleCnt="3">
        <dgm:presLayoutVars>
          <dgm:bulletEnabled val="1"/>
        </dgm:presLayoutVars>
      </dgm:prSet>
      <dgm:spPr/>
    </dgm:pt>
    <dgm:pt modelId="{634A9521-BFDB-4D44-8CC1-085447D0E339}" type="pres">
      <dgm:prSet presAssocID="{9BC52F6C-008A-485E-A508-AEAD03F95147}" presName="spaceBetweenRectangles" presStyleCnt="0"/>
      <dgm:spPr/>
    </dgm:pt>
    <dgm:pt modelId="{E5E230F0-8EC4-4B85-9E3E-5FE130D6373D}" type="pres">
      <dgm:prSet presAssocID="{FD34BF7C-4838-4A3D-B7B8-5DA193C523F8}" presName="parentLin" presStyleCnt="0"/>
      <dgm:spPr/>
    </dgm:pt>
    <dgm:pt modelId="{3561401F-01E7-4C71-8A30-BD09AF2D446A}" type="pres">
      <dgm:prSet presAssocID="{FD34BF7C-4838-4A3D-B7B8-5DA193C523F8}" presName="parentLeftMargin" presStyleLbl="node1" presStyleIdx="0" presStyleCnt="3"/>
      <dgm:spPr/>
      <dgm:t>
        <a:bodyPr/>
        <a:lstStyle/>
        <a:p>
          <a:pPr rtl="1"/>
          <a:endParaRPr lang="ar-SA"/>
        </a:p>
      </dgm:t>
    </dgm:pt>
    <dgm:pt modelId="{319E503A-6F66-4EB1-8D96-01F59C1B39D8}" type="pres">
      <dgm:prSet presAssocID="{FD34BF7C-4838-4A3D-B7B8-5DA193C523F8}" presName="parentText" presStyleLbl="node1" presStyleIdx="1" presStyleCnt="3">
        <dgm:presLayoutVars>
          <dgm:chMax val="0"/>
          <dgm:bulletEnabled val="1"/>
        </dgm:presLayoutVars>
      </dgm:prSet>
      <dgm:spPr/>
      <dgm:t>
        <a:bodyPr/>
        <a:lstStyle/>
        <a:p>
          <a:pPr rtl="1"/>
          <a:endParaRPr lang="ar-SA"/>
        </a:p>
      </dgm:t>
    </dgm:pt>
    <dgm:pt modelId="{0F45FA8A-1F09-4B2A-B241-14294EC683FD}" type="pres">
      <dgm:prSet presAssocID="{FD34BF7C-4838-4A3D-B7B8-5DA193C523F8}" presName="negativeSpace" presStyleCnt="0"/>
      <dgm:spPr/>
    </dgm:pt>
    <dgm:pt modelId="{0982B465-3902-41A1-A41C-EF7ABACEE020}" type="pres">
      <dgm:prSet presAssocID="{FD34BF7C-4838-4A3D-B7B8-5DA193C523F8}" presName="childText" presStyleLbl="conFgAcc1" presStyleIdx="1" presStyleCnt="3">
        <dgm:presLayoutVars>
          <dgm:bulletEnabled val="1"/>
        </dgm:presLayoutVars>
      </dgm:prSet>
      <dgm:spPr/>
    </dgm:pt>
    <dgm:pt modelId="{4360429A-8FBA-44EB-9E10-968F2B4215A2}" type="pres">
      <dgm:prSet presAssocID="{5DACC29D-127F-4D26-96B1-EC0E2FAA012C}" presName="spaceBetweenRectangles" presStyleCnt="0"/>
      <dgm:spPr/>
    </dgm:pt>
    <dgm:pt modelId="{60F2788B-B183-446A-A016-43142A213941}" type="pres">
      <dgm:prSet presAssocID="{D8DCF7E8-FC87-4F0D-B1DC-5E91354A735D}" presName="parentLin" presStyleCnt="0"/>
      <dgm:spPr/>
    </dgm:pt>
    <dgm:pt modelId="{91D024D9-2573-4B7A-A9F7-8486C981B583}" type="pres">
      <dgm:prSet presAssocID="{D8DCF7E8-FC87-4F0D-B1DC-5E91354A735D}" presName="parentLeftMargin" presStyleLbl="node1" presStyleIdx="1" presStyleCnt="3"/>
      <dgm:spPr/>
      <dgm:t>
        <a:bodyPr/>
        <a:lstStyle/>
        <a:p>
          <a:pPr rtl="1"/>
          <a:endParaRPr lang="ar-SA"/>
        </a:p>
      </dgm:t>
    </dgm:pt>
    <dgm:pt modelId="{00E6B10A-80CC-416B-A4C7-66651F2A936C}" type="pres">
      <dgm:prSet presAssocID="{D8DCF7E8-FC87-4F0D-B1DC-5E91354A735D}" presName="parentText" presStyleLbl="node1" presStyleIdx="2" presStyleCnt="3">
        <dgm:presLayoutVars>
          <dgm:chMax val="0"/>
          <dgm:bulletEnabled val="1"/>
        </dgm:presLayoutVars>
      </dgm:prSet>
      <dgm:spPr/>
      <dgm:t>
        <a:bodyPr/>
        <a:lstStyle/>
        <a:p>
          <a:pPr rtl="1"/>
          <a:endParaRPr lang="ar-SA"/>
        </a:p>
      </dgm:t>
    </dgm:pt>
    <dgm:pt modelId="{7507DDC6-6750-4BD1-B932-C8BE040256EE}" type="pres">
      <dgm:prSet presAssocID="{D8DCF7E8-FC87-4F0D-B1DC-5E91354A735D}" presName="negativeSpace" presStyleCnt="0"/>
      <dgm:spPr/>
    </dgm:pt>
    <dgm:pt modelId="{F7BDB045-5255-49F0-A02C-D584CE25A411}" type="pres">
      <dgm:prSet presAssocID="{D8DCF7E8-FC87-4F0D-B1DC-5E91354A735D}" presName="childText" presStyleLbl="conFgAcc1" presStyleIdx="2" presStyleCnt="3">
        <dgm:presLayoutVars>
          <dgm:bulletEnabled val="1"/>
        </dgm:presLayoutVars>
      </dgm:prSet>
      <dgm:spPr/>
    </dgm:pt>
  </dgm:ptLst>
  <dgm:cxnLst>
    <dgm:cxn modelId="{846BF404-2EAF-4D5A-9078-755564CC05E8}" type="presOf" srcId="{B7D82F1E-4325-49D0-B217-ED4EF51C12C1}" destId="{59AAC1C4-ACCE-4783-9568-DC276ED53CA3}" srcOrd="0" destOrd="0" presId="urn:microsoft.com/office/officeart/2005/8/layout/list1"/>
    <dgm:cxn modelId="{C570367E-DA94-4843-94D5-0BEAB6DEB437}" srcId="{ECD83763-F162-4FF6-B26A-C32A55FBC8F4}" destId="{B7D82F1E-4325-49D0-B217-ED4EF51C12C1}" srcOrd="0" destOrd="0" parTransId="{E13D3594-B961-4FD3-969F-B252C187FCB4}" sibTransId="{9BC52F6C-008A-485E-A508-AEAD03F95147}"/>
    <dgm:cxn modelId="{DA06392D-3013-4D54-8D83-AC2F07FF0488}" type="presOf" srcId="{B7D82F1E-4325-49D0-B217-ED4EF51C12C1}" destId="{7F407EDA-9A5F-4F6D-AC83-980513DB3AA4}" srcOrd="1" destOrd="0" presId="urn:microsoft.com/office/officeart/2005/8/layout/list1"/>
    <dgm:cxn modelId="{B1630F53-1E4D-49C7-B1CB-653CE3182799}" srcId="{ECD83763-F162-4FF6-B26A-C32A55FBC8F4}" destId="{FD34BF7C-4838-4A3D-B7B8-5DA193C523F8}" srcOrd="1" destOrd="0" parTransId="{68AA5BC6-F537-4A95-B05C-B13BCCC70312}" sibTransId="{5DACC29D-127F-4D26-96B1-EC0E2FAA012C}"/>
    <dgm:cxn modelId="{6DD2BC2C-63F9-4DA0-9CF5-97FAF5A58A8F}" type="presOf" srcId="{D8DCF7E8-FC87-4F0D-B1DC-5E91354A735D}" destId="{91D024D9-2573-4B7A-A9F7-8486C981B583}" srcOrd="0" destOrd="0" presId="urn:microsoft.com/office/officeart/2005/8/layout/list1"/>
    <dgm:cxn modelId="{1C43B2CE-845E-4FA1-B999-683977C5D91D}" type="presOf" srcId="{ECD83763-F162-4FF6-B26A-C32A55FBC8F4}" destId="{122DC930-E5B3-4579-A034-94884F0F2B86}" srcOrd="0" destOrd="0" presId="urn:microsoft.com/office/officeart/2005/8/layout/list1"/>
    <dgm:cxn modelId="{64055DB1-E66A-4EC9-997E-5968E23697EB}" srcId="{ECD83763-F162-4FF6-B26A-C32A55FBC8F4}" destId="{D8DCF7E8-FC87-4F0D-B1DC-5E91354A735D}" srcOrd="2" destOrd="0" parTransId="{1E49D8F7-CFE3-4757-85CF-F01D4BB1B39F}" sibTransId="{FD327477-87B0-403B-86C4-544B59129401}"/>
    <dgm:cxn modelId="{8B0C91B5-4C9B-4636-8450-837F504E9AF4}" type="presOf" srcId="{D8DCF7E8-FC87-4F0D-B1DC-5E91354A735D}" destId="{00E6B10A-80CC-416B-A4C7-66651F2A936C}" srcOrd="1" destOrd="0" presId="urn:microsoft.com/office/officeart/2005/8/layout/list1"/>
    <dgm:cxn modelId="{E760C75D-CD5E-442A-8599-9334203E9CF1}" type="presOf" srcId="{FD34BF7C-4838-4A3D-B7B8-5DA193C523F8}" destId="{319E503A-6F66-4EB1-8D96-01F59C1B39D8}" srcOrd="1" destOrd="0" presId="urn:microsoft.com/office/officeart/2005/8/layout/list1"/>
    <dgm:cxn modelId="{47143E09-D546-4E43-A992-227D81F954D6}" type="presOf" srcId="{FD34BF7C-4838-4A3D-B7B8-5DA193C523F8}" destId="{3561401F-01E7-4C71-8A30-BD09AF2D446A}" srcOrd="0" destOrd="0" presId="urn:microsoft.com/office/officeart/2005/8/layout/list1"/>
    <dgm:cxn modelId="{309C2E1D-5953-4130-98C4-4B843A028F2C}" type="presParOf" srcId="{122DC930-E5B3-4579-A034-94884F0F2B86}" destId="{EBB68D73-3A84-4854-A13E-9A6D301FC692}" srcOrd="0" destOrd="0" presId="urn:microsoft.com/office/officeart/2005/8/layout/list1"/>
    <dgm:cxn modelId="{BFA88022-E96D-437D-BC31-FDDC4DEF82B3}" type="presParOf" srcId="{EBB68D73-3A84-4854-A13E-9A6D301FC692}" destId="{59AAC1C4-ACCE-4783-9568-DC276ED53CA3}" srcOrd="0" destOrd="0" presId="urn:microsoft.com/office/officeart/2005/8/layout/list1"/>
    <dgm:cxn modelId="{5F860145-FB2A-4A56-9B39-194097A518A0}" type="presParOf" srcId="{EBB68D73-3A84-4854-A13E-9A6D301FC692}" destId="{7F407EDA-9A5F-4F6D-AC83-980513DB3AA4}" srcOrd="1" destOrd="0" presId="urn:microsoft.com/office/officeart/2005/8/layout/list1"/>
    <dgm:cxn modelId="{FB0C4CCC-C50A-4283-AA07-AB7DBE367368}" type="presParOf" srcId="{122DC930-E5B3-4579-A034-94884F0F2B86}" destId="{F92C997F-6D7F-488C-BB54-CAA1A726AB5C}" srcOrd="1" destOrd="0" presId="urn:microsoft.com/office/officeart/2005/8/layout/list1"/>
    <dgm:cxn modelId="{E65A9A01-54B3-4278-8034-ADF48C8439E9}" type="presParOf" srcId="{122DC930-E5B3-4579-A034-94884F0F2B86}" destId="{24F0C42E-2567-4DC7-AAA0-A71AF40F39D1}" srcOrd="2" destOrd="0" presId="urn:microsoft.com/office/officeart/2005/8/layout/list1"/>
    <dgm:cxn modelId="{EFC5C011-9623-4569-B638-A772964C8266}" type="presParOf" srcId="{122DC930-E5B3-4579-A034-94884F0F2B86}" destId="{634A9521-BFDB-4D44-8CC1-085447D0E339}" srcOrd="3" destOrd="0" presId="urn:microsoft.com/office/officeart/2005/8/layout/list1"/>
    <dgm:cxn modelId="{31464688-8DDE-4361-BB82-F06FB2DD3A11}" type="presParOf" srcId="{122DC930-E5B3-4579-A034-94884F0F2B86}" destId="{E5E230F0-8EC4-4B85-9E3E-5FE130D6373D}" srcOrd="4" destOrd="0" presId="urn:microsoft.com/office/officeart/2005/8/layout/list1"/>
    <dgm:cxn modelId="{4103C432-E9C9-4162-8614-6C4486B00FC2}" type="presParOf" srcId="{E5E230F0-8EC4-4B85-9E3E-5FE130D6373D}" destId="{3561401F-01E7-4C71-8A30-BD09AF2D446A}" srcOrd="0" destOrd="0" presId="urn:microsoft.com/office/officeart/2005/8/layout/list1"/>
    <dgm:cxn modelId="{E092C4C6-48AA-4911-A629-2416799E7D36}" type="presParOf" srcId="{E5E230F0-8EC4-4B85-9E3E-5FE130D6373D}" destId="{319E503A-6F66-4EB1-8D96-01F59C1B39D8}" srcOrd="1" destOrd="0" presId="urn:microsoft.com/office/officeart/2005/8/layout/list1"/>
    <dgm:cxn modelId="{BBF69C57-9D69-4852-BAE9-D45B87CC227A}" type="presParOf" srcId="{122DC930-E5B3-4579-A034-94884F0F2B86}" destId="{0F45FA8A-1F09-4B2A-B241-14294EC683FD}" srcOrd="5" destOrd="0" presId="urn:microsoft.com/office/officeart/2005/8/layout/list1"/>
    <dgm:cxn modelId="{242D8712-3A13-4C82-8004-8C1ECEC382E0}" type="presParOf" srcId="{122DC930-E5B3-4579-A034-94884F0F2B86}" destId="{0982B465-3902-41A1-A41C-EF7ABACEE020}" srcOrd="6" destOrd="0" presId="urn:microsoft.com/office/officeart/2005/8/layout/list1"/>
    <dgm:cxn modelId="{ED949CBA-FDB8-4886-8AA6-F26720A09723}" type="presParOf" srcId="{122DC930-E5B3-4579-A034-94884F0F2B86}" destId="{4360429A-8FBA-44EB-9E10-968F2B4215A2}" srcOrd="7" destOrd="0" presId="urn:microsoft.com/office/officeart/2005/8/layout/list1"/>
    <dgm:cxn modelId="{DD29FD2C-2C45-4985-85C7-7999FB9A7140}" type="presParOf" srcId="{122DC930-E5B3-4579-A034-94884F0F2B86}" destId="{60F2788B-B183-446A-A016-43142A213941}" srcOrd="8" destOrd="0" presId="urn:microsoft.com/office/officeart/2005/8/layout/list1"/>
    <dgm:cxn modelId="{9D0EB0E9-7F84-4D41-AEFB-14C3AAE2B2CE}" type="presParOf" srcId="{60F2788B-B183-446A-A016-43142A213941}" destId="{91D024D9-2573-4B7A-A9F7-8486C981B583}" srcOrd="0" destOrd="0" presId="urn:microsoft.com/office/officeart/2005/8/layout/list1"/>
    <dgm:cxn modelId="{E0CB6E1E-994D-4489-9081-701C1A5029EF}" type="presParOf" srcId="{60F2788B-B183-446A-A016-43142A213941}" destId="{00E6B10A-80CC-416B-A4C7-66651F2A936C}" srcOrd="1" destOrd="0" presId="urn:microsoft.com/office/officeart/2005/8/layout/list1"/>
    <dgm:cxn modelId="{51368F61-C15C-4531-BD21-D262502D7A18}" type="presParOf" srcId="{122DC930-E5B3-4579-A034-94884F0F2B86}" destId="{7507DDC6-6750-4BD1-B932-C8BE040256EE}" srcOrd="9" destOrd="0" presId="urn:microsoft.com/office/officeart/2005/8/layout/list1"/>
    <dgm:cxn modelId="{21EC5D2F-072B-4601-A2B9-3CCEABB4D76C}" type="presParOf" srcId="{122DC930-E5B3-4579-A034-94884F0F2B86}" destId="{F7BDB045-5255-49F0-A02C-D584CE25A41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76410B-6110-461C-B3BC-85EF24DDB2E8}" type="doc">
      <dgm:prSet loTypeId="urn:microsoft.com/office/officeart/2005/8/layout/hList1" loCatId="list" qsTypeId="urn:microsoft.com/office/officeart/2005/8/quickstyle/3d2" qsCatId="3D" csTypeId="urn:microsoft.com/office/officeart/2005/8/colors/colorful1" csCatId="colorful" phldr="1"/>
      <dgm:spPr/>
      <dgm:t>
        <a:bodyPr/>
        <a:lstStyle/>
        <a:p>
          <a:pPr rtl="1"/>
          <a:endParaRPr lang="ar-SA"/>
        </a:p>
      </dgm:t>
    </dgm:pt>
    <dgm:pt modelId="{19ACE753-C45B-4B0C-A603-95D6D4C06025}">
      <dgm:prSet phldrT="[نص]" custT="1"/>
      <dgm:spPr/>
      <dgm:t>
        <a:bodyPr/>
        <a:lstStyle/>
        <a:p>
          <a:pPr rtl="1"/>
          <a:r>
            <a:rPr lang="ar-SA" sz="3200" b="1" dirty="0" smtClean="0">
              <a:solidFill>
                <a:srgbClr val="FF0000"/>
              </a:solidFill>
              <a:latin typeface="Arial" panose="020B0604020202020204" pitchFamily="34" charset="0"/>
              <a:cs typeface="Arial" panose="020B0604020202020204" pitchFamily="34" charset="0"/>
            </a:rPr>
            <a:t>المقاييس</a:t>
          </a:r>
          <a:endParaRPr lang="ar-SA" sz="3200" b="1" dirty="0">
            <a:solidFill>
              <a:srgbClr val="FF0000"/>
            </a:solidFill>
            <a:latin typeface="Arial" panose="020B0604020202020204" pitchFamily="34" charset="0"/>
            <a:cs typeface="Arial" panose="020B0604020202020204" pitchFamily="34" charset="0"/>
          </a:endParaRPr>
        </a:p>
      </dgm:t>
    </dgm:pt>
    <dgm:pt modelId="{25A4B3ED-A9FD-416E-A59D-5E9EA60BC7F1}" type="parTrans" cxnId="{BE60A3F2-DE5C-4B34-9A3A-40C85738A22C}">
      <dgm:prSet/>
      <dgm:spPr/>
      <dgm:t>
        <a:bodyPr/>
        <a:lstStyle/>
        <a:p>
          <a:pPr rtl="1"/>
          <a:endParaRPr lang="ar-SA" sz="1800">
            <a:latin typeface="Arial" panose="020B0604020202020204" pitchFamily="34" charset="0"/>
            <a:cs typeface="Arial" panose="020B0604020202020204" pitchFamily="34" charset="0"/>
          </a:endParaRPr>
        </a:p>
      </dgm:t>
    </dgm:pt>
    <dgm:pt modelId="{649C56BA-3838-45B0-80AB-13BA7E600C6A}" type="sibTrans" cxnId="{BE60A3F2-DE5C-4B34-9A3A-40C85738A22C}">
      <dgm:prSet/>
      <dgm:spPr/>
      <dgm:t>
        <a:bodyPr/>
        <a:lstStyle/>
        <a:p>
          <a:pPr rtl="1"/>
          <a:endParaRPr lang="ar-SA" sz="1800">
            <a:latin typeface="Arial" panose="020B0604020202020204" pitchFamily="34" charset="0"/>
            <a:cs typeface="Arial" panose="020B0604020202020204" pitchFamily="34" charset="0"/>
          </a:endParaRPr>
        </a:p>
      </dgm:t>
    </dgm:pt>
    <dgm:pt modelId="{B01BC979-800E-4686-AED0-6ACCA76524FC}">
      <dgm:prSet phldrT="[نص]" custT="1"/>
      <dgm:spPr/>
      <dgm:t>
        <a:bodyPr/>
        <a:lstStyle/>
        <a:p>
          <a:pPr rtl="1"/>
          <a:r>
            <a:rPr lang="ar-SA" sz="2800" dirty="0" smtClean="0">
              <a:latin typeface="Arial" panose="020B0604020202020204" pitchFamily="34" charset="0"/>
              <a:cs typeface="Arial" panose="020B0604020202020204" pitchFamily="34" charset="0"/>
            </a:rPr>
            <a:t>الوزن</a:t>
          </a:r>
          <a:endParaRPr lang="ar-SA" sz="2800" dirty="0">
            <a:latin typeface="Arial" panose="020B0604020202020204" pitchFamily="34" charset="0"/>
            <a:cs typeface="Arial" panose="020B0604020202020204" pitchFamily="34" charset="0"/>
          </a:endParaRPr>
        </a:p>
      </dgm:t>
    </dgm:pt>
    <dgm:pt modelId="{C94B01E2-68E7-4B90-A3B9-1F7EBE813EA5}" type="parTrans" cxnId="{01AB6A67-8A54-491C-9FB5-924A30FB9F64}">
      <dgm:prSet/>
      <dgm:spPr/>
      <dgm:t>
        <a:bodyPr/>
        <a:lstStyle/>
        <a:p>
          <a:pPr rtl="1"/>
          <a:endParaRPr lang="ar-SA" sz="1800">
            <a:latin typeface="Arial" panose="020B0604020202020204" pitchFamily="34" charset="0"/>
            <a:cs typeface="Arial" panose="020B0604020202020204" pitchFamily="34" charset="0"/>
          </a:endParaRPr>
        </a:p>
      </dgm:t>
    </dgm:pt>
    <dgm:pt modelId="{C6438AFA-7A31-4549-B3B9-DB1B0CC1BA2E}" type="sibTrans" cxnId="{01AB6A67-8A54-491C-9FB5-924A30FB9F64}">
      <dgm:prSet/>
      <dgm:spPr/>
      <dgm:t>
        <a:bodyPr/>
        <a:lstStyle/>
        <a:p>
          <a:pPr rtl="1"/>
          <a:endParaRPr lang="ar-SA" sz="1800">
            <a:latin typeface="Arial" panose="020B0604020202020204" pitchFamily="34" charset="0"/>
            <a:cs typeface="Arial" panose="020B0604020202020204" pitchFamily="34" charset="0"/>
          </a:endParaRPr>
        </a:p>
      </dgm:t>
    </dgm:pt>
    <dgm:pt modelId="{E22F2310-7011-4672-810E-4BDF4F3F3ABB}">
      <dgm:prSet phldrT="[نص]" custT="1"/>
      <dgm:spPr/>
      <dgm:t>
        <a:bodyPr/>
        <a:lstStyle/>
        <a:p>
          <a:pPr rtl="1"/>
          <a:r>
            <a:rPr lang="ar-SA" sz="2800" b="1" dirty="0" smtClean="0">
              <a:solidFill>
                <a:srgbClr val="FF0000"/>
              </a:solidFill>
              <a:latin typeface="Arial" panose="020B0604020202020204" pitchFamily="34" charset="0"/>
              <a:cs typeface="Arial" panose="020B0604020202020204" pitchFamily="34" charset="0"/>
            </a:rPr>
            <a:t>الأعراض الظاهرة على الطفل</a:t>
          </a:r>
          <a:endParaRPr lang="ar-SA" sz="2800" b="1" dirty="0">
            <a:solidFill>
              <a:srgbClr val="FF0000"/>
            </a:solidFill>
            <a:latin typeface="Arial" panose="020B0604020202020204" pitchFamily="34" charset="0"/>
            <a:cs typeface="Arial" panose="020B0604020202020204" pitchFamily="34" charset="0"/>
          </a:endParaRPr>
        </a:p>
      </dgm:t>
    </dgm:pt>
    <dgm:pt modelId="{3F136C39-A1D4-425D-9DD7-23F5AACA66CE}" type="parTrans" cxnId="{651000BF-2CCB-438F-AE80-98101CD7151D}">
      <dgm:prSet/>
      <dgm:spPr/>
      <dgm:t>
        <a:bodyPr/>
        <a:lstStyle/>
        <a:p>
          <a:pPr rtl="1"/>
          <a:endParaRPr lang="ar-SA" sz="1800">
            <a:latin typeface="Arial" panose="020B0604020202020204" pitchFamily="34" charset="0"/>
            <a:cs typeface="Arial" panose="020B0604020202020204" pitchFamily="34" charset="0"/>
          </a:endParaRPr>
        </a:p>
      </dgm:t>
    </dgm:pt>
    <dgm:pt modelId="{4EE26A46-7524-4B24-BD8E-6EE043271213}" type="sibTrans" cxnId="{651000BF-2CCB-438F-AE80-98101CD7151D}">
      <dgm:prSet/>
      <dgm:spPr/>
      <dgm:t>
        <a:bodyPr/>
        <a:lstStyle/>
        <a:p>
          <a:pPr rtl="1"/>
          <a:endParaRPr lang="ar-SA" sz="1800">
            <a:latin typeface="Arial" panose="020B0604020202020204" pitchFamily="34" charset="0"/>
            <a:cs typeface="Arial" panose="020B0604020202020204" pitchFamily="34" charset="0"/>
          </a:endParaRPr>
        </a:p>
      </dgm:t>
    </dgm:pt>
    <dgm:pt modelId="{01C44723-5F9D-4C85-AC12-C490719D36B7}">
      <dgm:prSet phldrT="[نص]" custT="1"/>
      <dgm:spPr/>
      <dgm:t>
        <a:bodyPr/>
        <a:lstStyle/>
        <a:p>
          <a:pPr rtl="1"/>
          <a:r>
            <a:rPr lang="ar-SA" sz="2800" dirty="0" smtClean="0">
              <a:latin typeface="Arial" panose="020B0604020202020204" pitchFamily="34" charset="0"/>
              <a:cs typeface="Arial" panose="020B0604020202020204" pitchFamily="34" charset="0"/>
            </a:rPr>
            <a:t>النحافة لا سيما في الأذرع والأرجل</a:t>
          </a:r>
          <a:endParaRPr lang="ar-SA" sz="2800" dirty="0">
            <a:latin typeface="Arial" panose="020B0604020202020204" pitchFamily="34" charset="0"/>
            <a:cs typeface="Arial" panose="020B0604020202020204" pitchFamily="34" charset="0"/>
          </a:endParaRPr>
        </a:p>
      </dgm:t>
    </dgm:pt>
    <dgm:pt modelId="{4F5E0ECD-2D66-4009-A93A-E73A37C31646}" type="parTrans" cxnId="{070EA36A-72F6-42FD-919D-A01C7F2EB7E5}">
      <dgm:prSet/>
      <dgm:spPr/>
      <dgm:t>
        <a:bodyPr/>
        <a:lstStyle/>
        <a:p>
          <a:pPr rtl="1"/>
          <a:endParaRPr lang="ar-SA" sz="1800">
            <a:latin typeface="Arial" panose="020B0604020202020204" pitchFamily="34" charset="0"/>
            <a:cs typeface="Arial" panose="020B0604020202020204" pitchFamily="34" charset="0"/>
          </a:endParaRPr>
        </a:p>
      </dgm:t>
    </dgm:pt>
    <dgm:pt modelId="{9B89DCB4-75A7-466D-9590-93F91DC972CA}" type="sibTrans" cxnId="{070EA36A-72F6-42FD-919D-A01C7F2EB7E5}">
      <dgm:prSet/>
      <dgm:spPr/>
      <dgm:t>
        <a:bodyPr/>
        <a:lstStyle/>
        <a:p>
          <a:pPr rtl="1"/>
          <a:endParaRPr lang="ar-SA" sz="1800">
            <a:latin typeface="Arial" panose="020B0604020202020204" pitchFamily="34" charset="0"/>
            <a:cs typeface="Arial" panose="020B0604020202020204" pitchFamily="34" charset="0"/>
          </a:endParaRPr>
        </a:p>
      </dgm:t>
    </dgm:pt>
    <dgm:pt modelId="{1F63F2CD-C25C-467A-BCBB-52A3AAB6F7EF}">
      <dgm:prSet phldrT="[نص]" custT="1"/>
      <dgm:spPr/>
      <dgm:t>
        <a:bodyPr/>
        <a:lstStyle/>
        <a:p>
          <a:pPr rtl="1"/>
          <a:r>
            <a:rPr lang="ar-SA" sz="2800" dirty="0" smtClean="0">
              <a:latin typeface="Arial" panose="020B0604020202020204" pitchFamily="34" charset="0"/>
              <a:cs typeface="Arial" panose="020B0604020202020204" pitchFamily="34" charset="0"/>
            </a:rPr>
            <a:t>الطول</a:t>
          </a:r>
          <a:endParaRPr lang="ar-SA" sz="2800" dirty="0">
            <a:latin typeface="Arial" panose="020B0604020202020204" pitchFamily="34" charset="0"/>
            <a:cs typeface="Arial" panose="020B0604020202020204" pitchFamily="34" charset="0"/>
          </a:endParaRPr>
        </a:p>
      </dgm:t>
    </dgm:pt>
    <dgm:pt modelId="{1C87B4A3-F52A-4D7B-A8A8-72E383C55504}" type="parTrans" cxnId="{8D58B1E4-7F4D-4B6B-92AE-C5674537690C}">
      <dgm:prSet/>
      <dgm:spPr/>
      <dgm:t>
        <a:bodyPr/>
        <a:lstStyle/>
        <a:p>
          <a:pPr rtl="1"/>
          <a:endParaRPr lang="ar-SA" sz="1800">
            <a:latin typeface="Arial" panose="020B0604020202020204" pitchFamily="34" charset="0"/>
            <a:cs typeface="Arial" panose="020B0604020202020204" pitchFamily="34" charset="0"/>
          </a:endParaRPr>
        </a:p>
      </dgm:t>
    </dgm:pt>
    <dgm:pt modelId="{2F916B1F-F59B-49F1-AD4C-AE7D5F1BD062}" type="sibTrans" cxnId="{8D58B1E4-7F4D-4B6B-92AE-C5674537690C}">
      <dgm:prSet/>
      <dgm:spPr/>
      <dgm:t>
        <a:bodyPr/>
        <a:lstStyle/>
        <a:p>
          <a:pPr rtl="1"/>
          <a:endParaRPr lang="ar-SA" sz="1800">
            <a:latin typeface="Arial" panose="020B0604020202020204" pitchFamily="34" charset="0"/>
            <a:cs typeface="Arial" panose="020B0604020202020204" pitchFamily="34" charset="0"/>
          </a:endParaRPr>
        </a:p>
      </dgm:t>
    </dgm:pt>
    <dgm:pt modelId="{BC4A974E-6370-46DD-B69C-FDC59B938DF7}">
      <dgm:prSet phldrT="[نص]" custT="1"/>
      <dgm:spPr/>
      <dgm:t>
        <a:bodyPr/>
        <a:lstStyle/>
        <a:p>
          <a:pPr rtl="1"/>
          <a:r>
            <a:rPr lang="ar-SA" sz="2800" dirty="0" smtClean="0">
              <a:latin typeface="Arial" panose="020B0604020202020204" pitchFamily="34" charset="0"/>
              <a:cs typeface="Arial" panose="020B0604020202020204" pitchFamily="34" charset="0"/>
            </a:rPr>
            <a:t>محيط الذراع</a:t>
          </a:r>
          <a:endParaRPr lang="ar-SA" sz="2800" dirty="0">
            <a:latin typeface="Arial" panose="020B0604020202020204" pitchFamily="34" charset="0"/>
            <a:cs typeface="Arial" panose="020B0604020202020204" pitchFamily="34" charset="0"/>
          </a:endParaRPr>
        </a:p>
      </dgm:t>
    </dgm:pt>
    <dgm:pt modelId="{8590BBD4-24E9-4BFE-806F-CC195DE4ECD0}" type="parTrans" cxnId="{FA5AE7CB-72F8-4E67-A744-BEB09377833C}">
      <dgm:prSet/>
      <dgm:spPr/>
      <dgm:t>
        <a:bodyPr/>
        <a:lstStyle/>
        <a:p>
          <a:pPr rtl="1"/>
          <a:endParaRPr lang="ar-SA" sz="1800">
            <a:latin typeface="Arial" panose="020B0604020202020204" pitchFamily="34" charset="0"/>
            <a:cs typeface="Arial" panose="020B0604020202020204" pitchFamily="34" charset="0"/>
          </a:endParaRPr>
        </a:p>
      </dgm:t>
    </dgm:pt>
    <dgm:pt modelId="{A89D3B1E-FD5B-4D75-853A-B38B1D1956C3}" type="sibTrans" cxnId="{FA5AE7CB-72F8-4E67-A744-BEB09377833C}">
      <dgm:prSet/>
      <dgm:spPr/>
      <dgm:t>
        <a:bodyPr/>
        <a:lstStyle/>
        <a:p>
          <a:pPr rtl="1"/>
          <a:endParaRPr lang="ar-SA" sz="1800">
            <a:latin typeface="Arial" panose="020B0604020202020204" pitchFamily="34" charset="0"/>
            <a:cs typeface="Arial" panose="020B0604020202020204" pitchFamily="34" charset="0"/>
          </a:endParaRPr>
        </a:p>
      </dgm:t>
    </dgm:pt>
    <dgm:pt modelId="{94C87218-9E59-407A-8436-51D06C41E885}">
      <dgm:prSet phldrT="[نص]" custT="1"/>
      <dgm:spPr/>
      <dgm:t>
        <a:bodyPr/>
        <a:lstStyle/>
        <a:p>
          <a:pPr rtl="1"/>
          <a:r>
            <a:rPr lang="ar-SA" sz="2800" dirty="0" smtClean="0">
              <a:latin typeface="Arial" panose="020B0604020202020204" pitchFamily="34" charset="0"/>
              <a:cs typeface="Arial" panose="020B0604020202020204" pitchFamily="34" charset="0"/>
            </a:rPr>
            <a:t>الشحوب يبدو الطفل ناعساً</a:t>
          </a:r>
          <a:endParaRPr lang="ar-SA" sz="2800" dirty="0">
            <a:latin typeface="Arial" panose="020B0604020202020204" pitchFamily="34" charset="0"/>
            <a:cs typeface="Arial" panose="020B0604020202020204" pitchFamily="34" charset="0"/>
          </a:endParaRPr>
        </a:p>
      </dgm:t>
    </dgm:pt>
    <dgm:pt modelId="{508205DD-CDDA-4F16-A998-1070C2433399}" type="parTrans" cxnId="{B75AD88B-8F32-4339-994F-BE165EDDC426}">
      <dgm:prSet/>
      <dgm:spPr/>
      <dgm:t>
        <a:bodyPr/>
        <a:lstStyle/>
        <a:p>
          <a:pPr rtl="1"/>
          <a:endParaRPr lang="ar-SA" sz="1800">
            <a:latin typeface="Arial" panose="020B0604020202020204" pitchFamily="34" charset="0"/>
            <a:cs typeface="Arial" panose="020B0604020202020204" pitchFamily="34" charset="0"/>
          </a:endParaRPr>
        </a:p>
      </dgm:t>
    </dgm:pt>
    <dgm:pt modelId="{74E1796C-91E6-41A8-B9FB-167E70B81AEE}" type="sibTrans" cxnId="{B75AD88B-8F32-4339-994F-BE165EDDC426}">
      <dgm:prSet/>
      <dgm:spPr/>
      <dgm:t>
        <a:bodyPr/>
        <a:lstStyle/>
        <a:p>
          <a:pPr rtl="1"/>
          <a:endParaRPr lang="ar-SA" sz="1800">
            <a:latin typeface="Arial" panose="020B0604020202020204" pitchFamily="34" charset="0"/>
            <a:cs typeface="Arial" panose="020B0604020202020204" pitchFamily="34" charset="0"/>
          </a:endParaRPr>
        </a:p>
      </dgm:t>
    </dgm:pt>
    <dgm:pt modelId="{CCF3DD0C-8D76-464A-B604-7666E94C2FC4}">
      <dgm:prSet phldrT="[نص]" custT="1"/>
      <dgm:spPr/>
      <dgm:t>
        <a:bodyPr/>
        <a:lstStyle/>
        <a:p>
          <a:pPr rtl="1"/>
          <a:r>
            <a:rPr lang="ar-SA" sz="2800" dirty="0" smtClean="0">
              <a:latin typeface="Arial" panose="020B0604020202020204" pitchFamily="34" charset="0"/>
              <a:cs typeface="Arial" panose="020B0604020202020204" pitchFamily="34" charset="0"/>
            </a:rPr>
            <a:t>كثرة المرض</a:t>
          </a:r>
          <a:endParaRPr lang="ar-SA" sz="2800" dirty="0">
            <a:latin typeface="Arial" panose="020B0604020202020204" pitchFamily="34" charset="0"/>
            <a:cs typeface="Arial" panose="020B0604020202020204" pitchFamily="34" charset="0"/>
          </a:endParaRPr>
        </a:p>
      </dgm:t>
    </dgm:pt>
    <dgm:pt modelId="{51A1E48D-F485-401D-8D33-989EFEAAEFA5}" type="parTrans" cxnId="{C2803666-F72A-41B8-A2C5-20853445DCB9}">
      <dgm:prSet/>
      <dgm:spPr/>
      <dgm:t>
        <a:bodyPr/>
        <a:lstStyle/>
        <a:p>
          <a:pPr rtl="1"/>
          <a:endParaRPr lang="ar-SA" sz="1800">
            <a:latin typeface="Arial" panose="020B0604020202020204" pitchFamily="34" charset="0"/>
            <a:cs typeface="Arial" panose="020B0604020202020204" pitchFamily="34" charset="0"/>
          </a:endParaRPr>
        </a:p>
      </dgm:t>
    </dgm:pt>
    <dgm:pt modelId="{CBE7EAA8-ABA4-4665-B0E6-786950279781}" type="sibTrans" cxnId="{C2803666-F72A-41B8-A2C5-20853445DCB9}">
      <dgm:prSet/>
      <dgm:spPr/>
      <dgm:t>
        <a:bodyPr/>
        <a:lstStyle/>
        <a:p>
          <a:pPr rtl="1"/>
          <a:endParaRPr lang="ar-SA" sz="1800">
            <a:latin typeface="Arial" panose="020B0604020202020204" pitchFamily="34" charset="0"/>
            <a:cs typeface="Arial" panose="020B0604020202020204" pitchFamily="34" charset="0"/>
          </a:endParaRPr>
        </a:p>
      </dgm:t>
    </dgm:pt>
    <dgm:pt modelId="{BDFFE5EF-070B-4A7C-9EE2-E2271B8925B7}">
      <dgm:prSet phldrT="[نص]" custT="1"/>
      <dgm:spPr/>
      <dgm:t>
        <a:bodyPr/>
        <a:lstStyle/>
        <a:p>
          <a:pPr rtl="1"/>
          <a:r>
            <a:rPr lang="ar-SA" sz="2800" dirty="0" smtClean="0">
              <a:latin typeface="Arial" panose="020B0604020202020204" pitchFamily="34" charset="0"/>
              <a:cs typeface="Arial" panose="020B0604020202020204" pitchFamily="34" charset="0"/>
            </a:rPr>
            <a:t>لا يجيد التعلم ولا يحسن اللعب</a:t>
          </a:r>
          <a:endParaRPr lang="ar-SA" sz="2800" dirty="0">
            <a:latin typeface="Arial" panose="020B0604020202020204" pitchFamily="34" charset="0"/>
            <a:cs typeface="Arial" panose="020B0604020202020204" pitchFamily="34" charset="0"/>
          </a:endParaRPr>
        </a:p>
      </dgm:t>
    </dgm:pt>
    <dgm:pt modelId="{A475DB26-146B-4571-B5F8-46A49938ADE0}" type="parTrans" cxnId="{FA2F7223-8997-4090-A7A0-56E7723829D3}">
      <dgm:prSet/>
      <dgm:spPr/>
      <dgm:t>
        <a:bodyPr/>
        <a:lstStyle/>
        <a:p>
          <a:pPr rtl="1"/>
          <a:endParaRPr lang="ar-SA" sz="1800">
            <a:latin typeface="Arial" panose="020B0604020202020204" pitchFamily="34" charset="0"/>
            <a:cs typeface="Arial" panose="020B0604020202020204" pitchFamily="34" charset="0"/>
          </a:endParaRPr>
        </a:p>
      </dgm:t>
    </dgm:pt>
    <dgm:pt modelId="{D50486F7-A5FB-428B-B03D-8106197E2EF9}" type="sibTrans" cxnId="{FA2F7223-8997-4090-A7A0-56E7723829D3}">
      <dgm:prSet/>
      <dgm:spPr/>
      <dgm:t>
        <a:bodyPr/>
        <a:lstStyle/>
        <a:p>
          <a:pPr rtl="1"/>
          <a:endParaRPr lang="ar-SA" sz="1800">
            <a:latin typeface="Arial" panose="020B0604020202020204" pitchFamily="34" charset="0"/>
            <a:cs typeface="Arial" panose="020B0604020202020204" pitchFamily="34" charset="0"/>
          </a:endParaRPr>
        </a:p>
      </dgm:t>
    </dgm:pt>
    <dgm:pt modelId="{5A37A107-66CD-4C0F-AE1E-3B6F9692DF83}">
      <dgm:prSet phldrT="[نص]" custT="1"/>
      <dgm:spPr/>
      <dgm:t>
        <a:bodyPr/>
        <a:lstStyle/>
        <a:p>
          <a:pPr rtl="1"/>
          <a:r>
            <a:rPr lang="ar-SA" sz="2800" dirty="0" smtClean="0">
              <a:latin typeface="Arial" panose="020B0604020202020204" pitchFamily="34" charset="0"/>
              <a:cs typeface="Arial" panose="020B0604020202020204" pitchFamily="34" charset="0"/>
            </a:rPr>
            <a:t>يميل إلى الحزن</a:t>
          </a:r>
          <a:endParaRPr lang="ar-SA" sz="2800" dirty="0">
            <a:latin typeface="Arial" panose="020B0604020202020204" pitchFamily="34" charset="0"/>
            <a:cs typeface="Arial" panose="020B0604020202020204" pitchFamily="34" charset="0"/>
          </a:endParaRPr>
        </a:p>
      </dgm:t>
    </dgm:pt>
    <dgm:pt modelId="{D9F112CE-EEE5-42D2-BD45-FF8883C9E3AE}" type="parTrans" cxnId="{F9E5DC87-122F-4A53-878C-BC028D60B695}">
      <dgm:prSet/>
      <dgm:spPr/>
      <dgm:t>
        <a:bodyPr/>
        <a:lstStyle/>
        <a:p>
          <a:pPr rtl="1"/>
          <a:endParaRPr lang="ar-SA" sz="1800">
            <a:latin typeface="Arial" panose="020B0604020202020204" pitchFamily="34" charset="0"/>
            <a:cs typeface="Arial" panose="020B0604020202020204" pitchFamily="34" charset="0"/>
          </a:endParaRPr>
        </a:p>
      </dgm:t>
    </dgm:pt>
    <dgm:pt modelId="{A5F1C127-3A74-4D8F-8971-60B15C87F235}" type="sibTrans" cxnId="{F9E5DC87-122F-4A53-878C-BC028D60B695}">
      <dgm:prSet/>
      <dgm:spPr/>
      <dgm:t>
        <a:bodyPr/>
        <a:lstStyle/>
        <a:p>
          <a:pPr rtl="1"/>
          <a:endParaRPr lang="ar-SA" sz="1800">
            <a:latin typeface="Arial" panose="020B0604020202020204" pitchFamily="34" charset="0"/>
            <a:cs typeface="Arial" panose="020B0604020202020204" pitchFamily="34" charset="0"/>
          </a:endParaRPr>
        </a:p>
      </dgm:t>
    </dgm:pt>
    <dgm:pt modelId="{64BE5D3E-96DE-454B-9DA5-34CA09E6F9F3}" type="pres">
      <dgm:prSet presAssocID="{CB76410B-6110-461C-B3BC-85EF24DDB2E8}" presName="Name0" presStyleCnt="0">
        <dgm:presLayoutVars>
          <dgm:dir/>
          <dgm:animLvl val="lvl"/>
          <dgm:resizeHandles val="exact"/>
        </dgm:presLayoutVars>
      </dgm:prSet>
      <dgm:spPr/>
      <dgm:t>
        <a:bodyPr/>
        <a:lstStyle/>
        <a:p>
          <a:pPr rtl="1"/>
          <a:endParaRPr lang="ar-SA"/>
        </a:p>
      </dgm:t>
    </dgm:pt>
    <dgm:pt modelId="{C00964AA-26A2-49C7-98A3-7DD8F6660C4E}" type="pres">
      <dgm:prSet presAssocID="{19ACE753-C45B-4B0C-A603-95D6D4C06025}" presName="composite" presStyleCnt="0"/>
      <dgm:spPr/>
    </dgm:pt>
    <dgm:pt modelId="{BAAB640F-E3A6-4F10-B6EA-010DF763E980}" type="pres">
      <dgm:prSet presAssocID="{19ACE753-C45B-4B0C-A603-95D6D4C06025}" presName="parTx" presStyleLbl="alignNode1" presStyleIdx="0" presStyleCnt="2" custScaleX="64880">
        <dgm:presLayoutVars>
          <dgm:chMax val="0"/>
          <dgm:chPref val="0"/>
          <dgm:bulletEnabled val="1"/>
        </dgm:presLayoutVars>
      </dgm:prSet>
      <dgm:spPr/>
      <dgm:t>
        <a:bodyPr/>
        <a:lstStyle/>
        <a:p>
          <a:pPr rtl="1"/>
          <a:endParaRPr lang="ar-SA"/>
        </a:p>
      </dgm:t>
    </dgm:pt>
    <dgm:pt modelId="{C7066AA3-4FD9-4007-B6CB-2913BCD0FF13}" type="pres">
      <dgm:prSet presAssocID="{19ACE753-C45B-4B0C-A603-95D6D4C06025}" presName="desTx" presStyleLbl="alignAccFollowNode1" presStyleIdx="0" presStyleCnt="2" custScaleX="66075">
        <dgm:presLayoutVars>
          <dgm:bulletEnabled val="1"/>
        </dgm:presLayoutVars>
      </dgm:prSet>
      <dgm:spPr/>
      <dgm:t>
        <a:bodyPr/>
        <a:lstStyle/>
        <a:p>
          <a:pPr rtl="1"/>
          <a:endParaRPr lang="ar-SA"/>
        </a:p>
      </dgm:t>
    </dgm:pt>
    <dgm:pt modelId="{2750E7D8-B4A8-45CA-9E66-96BB4B15AA6E}" type="pres">
      <dgm:prSet presAssocID="{649C56BA-3838-45B0-80AB-13BA7E600C6A}" presName="space" presStyleCnt="0"/>
      <dgm:spPr/>
    </dgm:pt>
    <dgm:pt modelId="{E11DD83F-23EF-411F-8CAE-E7220B9A2057}" type="pres">
      <dgm:prSet presAssocID="{E22F2310-7011-4672-810E-4BDF4F3F3ABB}" presName="composite" presStyleCnt="0"/>
      <dgm:spPr/>
    </dgm:pt>
    <dgm:pt modelId="{4A692301-E66B-40AA-AA09-BC4975FA1632}" type="pres">
      <dgm:prSet presAssocID="{E22F2310-7011-4672-810E-4BDF4F3F3ABB}" presName="parTx" presStyleLbl="alignNode1" presStyleIdx="1" presStyleCnt="2">
        <dgm:presLayoutVars>
          <dgm:chMax val="0"/>
          <dgm:chPref val="0"/>
          <dgm:bulletEnabled val="1"/>
        </dgm:presLayoutVars>
      </dgm:prSet>
      <dgm:spPr/>
      <dgm:t>
        <a:bodyPr/>
        <a:lstStyle/>
        <a:p>
          <a:pPr rtl="1"/>
          <a:endParaRPr lang="ar-SA"/>
        </a:p>
      </dgm:t>
    </dgm:pt>
    <dgm:pt modelId="{09C3F610-42A0-46EE-815E-8E89064D84BD}" type="pres">
      <dgm:prSet presAssocID="{E22F2310-7011-4672-810E-4BDF4F3F3ABB}" presName="desTx" presStyleLbl="alignAccFollowNode1" presStyleIdx="1" presStyleCnt="2">
        <dgm:presLayoutVars>
          <dgm:bulletEnabled val="1"/>
        </dgm:presLayoutVars>
      </dgm:prSet>
      <dgm:spPr/>
      <dgm:t>
        <a:bodyPr/>
        <a:lstStyle/>
        <a:p>
          <a:pPr rtl="1"/>
          <a:endParaRPr lang="ar-SA"/>
        </a:p>
      </dgm:t>
    </dgm:pt>
  </dgm:ptLst>
  <dgm:cxnLst>
    <dgm:cxn modelId="{8D58B1E4-7F4D-4B6B-92AE-C5674537690C}" srcId="{19ACE753-C45B-4B0C-A603-95D6D4C06025}" destId="{1F63F2CD-C25C-467A-BCBB-52A3AAB6F7EF}" srcOrd="1" destOrd="0" parTransId="{1C87B4A3-F52A-4D7B-A8A8-72E383C55504}" sibTransId="{2F916B1F-F59B-49F1-AD4C-AE7D5F1BD062}"/>
    <dgm:cxn modelId="{651000BF-2CCB-438F-AE80-98101CD7151D}" srcId="{CB76410B-6110-461C-B3BC-85EF24DDB2E8}" destId="{E22F2310-7011-4672-810E-4BDF4F3F3ABB}" srcOrd="1" destOrd="0" parTransId="{3F136C39-A1D4-425D-9DD7-23F5AACA66CE}" sibTransId="{4EE26A46-7524-4B24-BD8E-6EE043271213}"/>
    <dgm:cxn modelId="{265D9B78-85D9-49C3-BB2D-C9E757E364E8}" type="presOf" srcId="{E22F2310-7011-4672-810E-4BDF4F3F3ABB}" destId="{4A692301-E66B-40AA-AA09-BC4975FA1632}" srcOrd="0" destOrd="0" presId="urn:microsoft.com/office/officeart/2005/8/layout/hList1"/>
    <dgm:cxn modelId="{01AB6A67-8A54-491C-9FB5-924A30FB9F64}" srcId="{19ACE753-C45B-4B0C-A603-95D6D4C06025}" destId="{B01BC979-800E-4686-AED0-6ACCA76524FC}" srcOrd="0" destOrd="0" parTransId="{C94B01E2-68E7-4B90-A3B9-1F7EBE813EA5}" sibTransId="{C6438AFA-7A31-4549-B3B9-DB1B0CC1BA2E}"/>
    <dgm:cxn modelId="{19B1C61B-4D9C-4C5E-B241-1A683C400C51}" type="presOf" srcId="{1F63F2CD-C25C-467A-BCBB-52A3AAB6F7EF}" destId="{C7066AA3-4FD9-4007-B6CB-2913BCD0FF13}" srcOrd="0" destOrd="1" presId="urn:microsoft.com/office/officeart/2005/8/layout/hList1"/>
    <dgm:cxn modelId="{1F81EF0A-C351-4C0D-9B03-647DEF5AFF5F}" type="presOf" srcId="{CCF3DD0C-8D76-464A-B604-7666E94C2FC4}" destId="{09C3F610-42A0-46EE-815E-8E89064D84BD}" srcOrd="0" destOrd="2" presId="urn:microsoft.com/office/officeart/2005/8/layout/hList1"/>
    <dgm:cxn modelId="{FA2F7223-8997-4090-A7A0-56E7723829D3}" srcId="{E22F2310-7011-4672-810E-4BDF4F3F3ABB}" destId="{BDFFE5EF-070B-4A7C-9EE2-E2271B8925B7}" srcOrd="3" destOrd="0" parTransId="{A475DB26-146B-4571-B5F8-46A49938ADE0}" sibTransId="{D50486F7-A5FB-428B-B03D-8106197E2EF9}"/>
    <dgm:cxn modelId="{F08B2629-15AB-4993-900A-1EE7C0BFFF83}" type="presOf" srcId="{5A37A107-66CD-4C0F-AE1E-3B6F9692DF83}" destId="{09C3F610-42A0-46EE-815E-8E89064D84BD}" srcOrd="0" destOrd="4" presId="urn:microsoft.com/office/officeart/2005/8/layout/hList1"/>
    <dgm:cxn modelId="{2A90890B-295C-4A48-A30D-6C9D0FE90A13}" type="presOf" srcId="{BC4A974E-6370-46DD-B69C-FDC59B938DF7}" destId="{C7066AA3-4FD9-4007-B6CB-2913BCD0FF13}" srcOrd="0" destOrd="2" presId="urn:microsoft.com/office/officeart/2005/8/layout/hList1"/>
    <dgm:cxn modelId="{B75AD88B-8F32-4339-994F-BE165EDDC426}" srcId="{E22F2310-7011-4672-810E-4BDF4F3F3ABB}" destId="{94C87218-9E59-407A-8436-51D06C41E885}" srcOrd="1" destOrd="0" parTransId="{508205DD-CDDA-4F16-A998-1070C2433399}" sibTransId="{74E1796C-91E6-41A8-B9FB-167E70B81AEE}"/>
    <dgm:cxn modelId="{DBE8253C-AA56-487D-942B-C2DC26248F99}" type="presOf" srcId="{CB76410B-6110-461C-B3BC-85EF24DDB2E8}" destId="{64BE5D3E-96DE-454B-9DA5-34CA09E6F9F3}" srcOrd="0" destOrd="0" presId="urn:microsoft.com/office/officeart/2005/8/layout/hList1"/>
    <dgm:cxn modelId="{CC36A3D8-4679-49FD-8BED-8B1571AE029D}" type="presOf" srcId="{BDFFE5EF-070B-4A7C-9EE2-E2271B8925B7}" destId="{09C3F610-42A0-46EE-815E-8E89064D84BD}" srcOrd="0" destOrd="3" presId="urn:microsoft.com/office/officeart/2005/8/layout/hList1"/>
    <dgm:cxn modelId="{8A33AD6C-EE7C-4389-BE7B-B1F581C7CD4F}" type="presOf" srcId="{B01BC979-800E-4686-AED0-6ACCA76524FC}" destId="{C7066AA3-4FD9-4007-B6CB-2913BCD0FF13}" srcOrd="0" destOrd="0" presId="urn:microsoft.com/office/officeart/2005/8/layout/hList1"/>
    <dgm:cxn modelId="{E8F0B7D3-AC33-4B5E-B924-287B79642CE5}" type="presOf" srcId="{01C44723-5F9D-4C85-AC12-C490719D36B7}" destId="{09C3F610-42A0-46EE-815E-8E89064D84BD}" srcOrd="0" destOrd="0" presId="urn:microsoft.com/office/officeart/2005/8/layout/hList1"/>
    <dgm:cxn modelId="{BE60A3F2-DE5C-4B34-9A3A-40C85738A22C}" srcId="{CB76410B-6110-461C-B3BC-85EF24DDB2E8}" destId="{19ACE753-C45B-4B0C-A603-95D6D4C06025}" srcOrd="0" destOrd="0" parTransId="{25A4B3ED-A9FD-416E-A59D-5E9EA60BC7F1}" sibTransId="{649C56BA-3838-45B0-80AB-13BA7E600C6A}"/>
    <dgm:cxn modelId="{7EBA2CD1-4EFE-4C26-B5A8-3E04F5557F05}" type="presOf" srcId="{19ACE753-C45B-4B0C-A603-95D6D4C06025}" destId="{BAAB640F-E3A6-4F10-B6EA-010DF763E980}" srcOrd="0" destOrd="0" presId="urn:microsoft.com/office/officeart/2005/8/layout/hList1"/>
    <dgm:cxn modelId="{C2803666-F72A-41B8-A2C5-20853445DCB9}" srcId="{E22F2310-7011-4672-810E-4BDF4F3F3ABB}" destId="{CCF3DD0C-8D76-464A-B604-7666E94C2FC4}" srcOrd="2" destOrd="0" parTransId="{51A1E48D-F485-401D-8D33-989EFEAAEFA5}" sibTransId="{CBE7EAA8-ABA4-4665-B0E6-786950279781}"/>
    <dgm:cxn modelId="{183CCE8C-97C9-4B85-98CD-5A383F2906AA}" type="presOf" srcId="{94C87218-9E59-407A-8436-51D06C41E885}" destId="{09C3F610-42A0-46EE-815E-8E89064D84BD}" srcOrd="0" destOrd="1" presId="urn:microsoft.com/office/officeart/2005/8/layout/hList1"/>
    <dgm:cxn modelId="{FA5AE7CB-72F8-4E67-A744-BEB09377833C}" srcId="{19ACE753-C45B-4B0C-A603-95D6D4C06025}" destId="{BC4A974E-6370-46DD-B69C-FDC59B938DF7}" srcOrd="2" destOrd="0" parTransId="{8590BBD4-24E9-4BFE-806F-CC195DE4ECD0}" sibTransId="{A89D3B1E-FD5B-4D75-853A-B38B1D1956C3}"/>
    <dgm:cxn modelId="{070EA36A-72F6-42FD-919D-A01C7F2EB7E5}" srcId="{E22F2310-7011-4672-810E-4BDF4F3F3ABB}" destId="{01C44723-5F9D-4C85-AC12-C490719D36B7}" srcOrd="0" destOrd="0" parTransId="{4F5E0ECD-2D66-4009-A93A-E73A37C31646}" sibTransId="{9B89DCB4-75A7-466D-9590-93F91DC972CA}"/>
    <dgm:cxn modelId="{F9E5DC87-122F-4A53-878C-BC028D60B695}" srcId="{E22F2310-7011-4672-810E-4BDF4F3F3ABB}" destId="{5A37A107-66CD-4C0F-AE1E-3B6F9692DF83}" srcOrd="4" destOrd="0" parTransId="{D9F112CE-EEE5-42D2-BD45-FF8883C9E3AE}" sibTransId="{A5F1C127-3A74-4D8F-8971-60B15C87F235}"/>
    <dgm:cxn modelId="{0897E861-EB03-4C93-91A4-1BF119D6CE5F}" type="presParOf" srcId="{64BE5D3E-96DE-454B-9DA5-34CA09E6F9F3}" destId="{C00964AA-26A2-49C7-98A3-7DD8F6660C4E}" srcOrd="0" destOrd="0" presId="urn:microsoft.com/office/officeart/2005/8/layout/hList1"/>
    <dgm:cxn modelId="{E6E989EE-7163-4BD1-A6A8-294905615409}" type="presParOf" srcId="{C00964AA-26A2-49C7-98A3-7DD8F6660C4E}" destId="{BAAB640F-E3A6-4F10-B6EA-010DF763E980}" srcOrd="0" destOrd="0" presId="urn:microsoft.com/office/officeart/2005/8/layout/hList1"/>
    <dgm:cxn modelId="{3C81A15C-B43C-4380-8D94-D4C7F9A82C99}" type="presParOf" srcId="{C00964AA-26A2-49C7-98A3-7DD8F6660C4E}" destId="{C7066AA3-4FD9-4007-B6CB-2913BCD0FF13}" srcOrd="1" destOrd="0" presId="urn:microsoft.com/office/officeart/2005/8/layout/hList1"/>
    <dgm:cxn modelId="{3950A6C0-26AA-48E3-8F9D-E4EBACF21B5A}" type="presParOf" srcId="{64BE5D3E-96DE-454B-9DA5-34CA09E6F9F3}" destId="{2750E7D8-B4A8-45CA-9E66-96BB4B15AA6E}" srcOrd="1" destOrd="0" presId="urn:microsoft.com/office/officeart/2005/8/layout/hList1"/>
    <dgm:cxn modelId="{78D49C37-E8FD-4A1B-B13F-4EEA9D550B8F}" type="presParOf" srcId="{64BE5D3E-96DE-454B-9DA5-34CA09E6F9F3}" destId="{E11DD83F-23EF-411F-8CAE-E7220B9A2057}" srcOrd="2" destOrd="0" presId="urn:microsoft.com/office/officeart/2005/8/layout/hList1"/>
    <dgm:cxn modelId="{B99145B1-38A8-47E3-BA0C-BA7C41F1F002}" type="presParOf" srcId="{E11DD83F-23EF-411F-8CAE-E7220B9A2057}" destId="{4A692301-E66B-40AA-AA09-BC4975FA1632}" srcOrd="0" destOrd="0" presId="urn:microsoft.com/office/officeart/2005/8/layout/hList1"/>
    <dgm:cxn modelId="{D203EEE2-9D4C-45F9-998E-27EE8A60A0B0}" type="presParOf" srcId="{E11DD83F-23EF-411F-8CAE-E7220B9A2057}" destId="{09C3F610-42A0-46EE-815E-8E89064D84B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F997B8-9A88-4997-8A0A-69CB7E4F3292}" type="doc">
      <dgm:prSet loTypeId="urn:microsoft.com/office/officeart/2005/8/layout/hList3" loCatId="list" qsTypeId="urn:microsoft.com/office/officeart/2005/8/quickstyle/simple5" qsCatId="simple" csTypeId="urn:microsoft.com/office/officeart/2005/8/colors/colorful3" csCatId="colorful" phldr="1"/>
      <dgm:spPr/>
      <dgm:t>
        <a:bodyPr/>
        <a:lstStyle/>
        <a:p>
          <a:pPr rtl="1"/>
          <a:endParaRPr lang="ar-SA"/>
        </a:p>
      </dgm:t>
    </dgm:pt>
    <dgm:pt modelId="{42A92DC5-8F13-4BC0-B5DA-9E552D744360}">
      <dgm:prSet phldrT="[نص]" custT="1"/>
      <dgm:spPr/>
      <dgm:t>
        <a:bodyPr/>
        <a:lstStyle/>
        <a:p>
          <a:pPr rtl="1"/>
          <a:r>
            <a:rPr lang="ar-SA" sz="4800" dirty="0" smtClean="0">
              <a:solidFill>
                <a:srgbClr val="0070C0"/>
              </a:solidFill>
              <a:latin typeface="Arial" panose="020B0604020202020204" pitchFamily="34" charset="0"/>
              <a:cs typeface="Arial" panose="020B0604020202020204" pitchFamily="34" charset="0"/>
            </a:rPr>
            <a:t>الوقاية</a:t>
          </a:r>
          <a:endParaRPr lang="ar-SA" sz="4800" dirty="0">
            <a:solidFill>
              <a:srgbClr val="0070C0"/>
            </a:solidFill>
            <a:latin typeface="Arial" panose="020B0604020202020204" pitchFamily="34" charset="0"/>
            <a:cs typeface="Arial" panose="020B0604020202020204" pitchFamily="34" charset="0"/>
          </a:endParaRPr>
        </a:p>
      </dgm:t>
    </dgm:pt>
    <dgm:pt modelId="{0BC0EF4A-99E1-4DC1-9B79-C8E469D661FF}" type="parTrans" cxnId="{D1129A0E-7C96-4FBA-9DEF-479C6199EED4}">
      <dgm:prSet/>
      <dgm:spPr/>
      <dgm:t>
        <a:bodyPr/>
        <a:lstStyle/>
        <a:p>
          <a:pPr rtl="1"/>
          <a:endParaRPr lang="ar-SA" sz="1200">
            <a:latin typeface="Arial" panose="020B0604020202020204" pitchFamily="34" charset="0"/>
            <a:cs typeface="Arial" panose="020B0604020202020204" pitchFamily="34" charset="0"/>
          </a:endParaRPr>
        </a:p>
      </dgm:t>
    </dgm:pt>
    <dgm:pt modelId="{50E42CB3-EBA0-4A09-B541-9DA70C03ED6F}" type="sibTrans" cxnId="{D1129A0E-7C96-4FBA-9DEF-479C6199EED4}">
      <dgm:prSet/>
      <dgm:spPr/>
      <dgm:t>
        <a:bodyPr/>
        <a:lstStyle/>
        <a:p>
          <a:pPr rtl="1"/>
          <a:endParaRPr lang="ar-SA" sz="1200">
            <a:latin typeface="Arial" panose="020B0604020202020204" pitchFamily="34" charset="0"/>
            <a:cs typeface="Arial" panose="020B0604020202020204" pitchFamily="34" charset="0"/>
          </a:endParaRPr>
        </a:p>
      </dgm:t>
    </dgm:pt>
    <dgm:pt modelId="{4446FD8A-4E3C-4223-9AAB-A06A7AE828F2}">
      <dgm:prSet phldrT="[نص]" custT="1"/>
      <dgm:spPr/>
      <dgm:t>
        <a:bodyPr/>
        <a:lstStyle/>
        <a:p>
          <a:pPr rtl="1"/>
          <a:r>
            <a:rPr lang="ar-SA" sz="4000" dirty="0" smtClean="0">
              <a:latin typeface="Arial" panose="020B0604020202020204" pitchFamily="34" charset="0"/>
              <a:cs typeface="Arial" panose="020B0604020202020204" pitchFamily="34" charset="0"/>
            </a:rPr>
            <a:t>تشجيع الرضاعة الطبيعية</a:t>
          </a:r>
          <a:endParaRPr lang="ar-SA" sz="4000" dirty="0">
            <a:latin typeface="Arial" panose="020B0604020202020204" pitchFamily="34" charset="0"/>
            <a:cs typeface="Arial" panose="020B0604020202020204" pitchFamily="34" charset="0"/>
          </a:endParaRPr>
        </a:p>
      </dgm:t>
    </dgm:pt>
    <dgm:pt modelId="{6D755F31-AFC9-4598-A0EB-340DE572A0BA}" type="parTrans" cxnId="{5EDA4098-1D29-4BBA-A418-3F8372B9CA69}">
      <dgm:prSet/>
      <dgm:spPr/>
      <dgm:t>
        <a:bodyPr/>
        <a:lstStyle/>
        <a:p>
          <a:pPr rtl="1"/>
          <a:endParaRPr lang="ar-SA" sz="1200">
            <a:latin typeface="Arial" panose="020B0604020202020204" pitchFamily="34" charset="0"/>
            <a:cs typeface="Arial" panose="020B0604020202020204" pitchFamily="34" charset="0"/>
          </a:endParaRPr>
        </a:p>
      </dgm:t>
    </dgm:pt>
    <dgm:pt modelId="{685169D7-7B33-48BD-8090-318AC3A5C8CB}" type="sibTrans" cxnId="{5EDA4098-1D29-4BBA-A418-3F8372B9CA69}">
      <dgm:prSet/>
      <dgm:spPr/>
      <dgm:t>
        <a:bodyPr/>
        <a:lstStyle/>
        <a:p>
          <a:pPr rtl="1"/>
          <a:endParaRPr lang="ar-SA" sz="1200">
            <a:latin typeface="Arial" panose="020B0604020202020204" pitchFamily="34" charset="0"/>
            <a:cs typeface="Arial" panose="020B0604020202020204" pitchFamily="34" charset="0"/>
          </a:endParaRPr>
        </a:p>
      </dgm:t>
    </dgm:pt>
    <dgm:pt modelId="{EC6D7375-4582-4060-AF1D-1B3DB2BE1926}">
      <dgm:prSet phldrT="[نص]" custT="1"/>
      <dgm:spPr/>
      <dgm:t>
        <a:bodyPr/>
        <a:lstStyle/>
        <a:p>
          <a:pPr rtl="1"/>
          <a:r>
            <a:rPr lang="ar-SA" sz="4000" dirty="0" smtClean="0">
              <a:latin typeface="Arial" panose="020B0604020202020204" pitchFamily="34" charset="0"/>
              <a:cs typeface="Arial" panose="020B0604020202020204" pitchFamily="34" charset="0"/>
            </a:rPr>
            <a:t>التطعيم</a:t>
          </a:r>
          <a:endParaRPr lang="ar-SA" sz="4000" dirty="0">
            <a:latin typeface="Arial" panose="020B0604020202020204" pitchFamily="34" charset="0"/>
            <a:cs typeface="Arial" panose="020B0604020202020204" pitchFamily="34" charset="0"/>
          </a:endParaRPr>
        </a:p>
      </dgm:t>
    </dgm:pt>
    <dgm:pt modelId="{D1A4DB0A-91C6-4F8F-B6B7-5FDB2D22C0D6}" type="parTrans" cxnId="{61472C17-66A3-4BE7-B304-7CE93545211C}">
      <dgm:prSet/>
      <dgm:spPr/>
      <dgm:t>
        <a:bodyPr/>
        <a:lstStyle/>
        <a:p>
          <a:pPr rtl="1"/>
          <a:endParaRPr lang="ar-SA" sz="1200">
            <a:latin typeface="Arial" panose="020B0604020202020204" pitchFamily="34" charset="0"/>
            <a:cs typeface="Arial" panose="020B0604020202020204" pitchFamily="34" charset="0"/>
          </a:endParaRPr>
        </a:p>
      </dgm:t>
    </dgm:pt>
    <dgm:pt modelId="{D8E4F236-9B56-4D6F-AEFB-68B5EA143485}" type="sibTrans" cxnId="{61472C17-66A3-4BE7-B304-7CE93545211C}">
      <dgm:prSet/>
      <dgm:spPr/>
      <dgm:t>
        <a:bodyPr/>
        <a:lstStyle/>
        <a:p>
          <a:pPr rtl="1"/>
          <a:endParaRPr lang="ar-SA" sz="1200">
            <a:latin typeface="Arial" panose="020B0604020202020204" pitchFamily="34" charset="0"/>
            <a:cs typeface="Arial" panose="020B0604020202020204" pitchFamily="34" charset="0"/>
          </a:endParaRPr>
        </a:p>
      </dgm:t>
    </dgm:pt>
    <dgm:pt modelId="{044F56F6-E4AF-4577-B47D-8B08F1DDAFA3}">
      <dgm:prSet phldrT="[نص]" custT="1"/>
      <dgm:spPr/>
      <dgm:t>
        <a:bodyPr/>
        <a:lstStyle/>
        <a:p>
          <a:pPr rtl="1"/>
          <a:r>
            <a:rPr lang="ar-SA" sz="4000" dirty="0" smtClean="0">
              <a:latin typeface="Arial" panose="020B0604020202020204" pitchFamily="34" charset="0"/>
              <a:cs typeface="Arial" panose="020B0604020202020204" pitchFamily="34" charset="0"/>
            </a:rPr>
            <a:t>التغذية المتوازنة</a:t>
          </a:r>
          <a:endParaRPr lang="ar-SA" sz="4000" dirty="0">
            <a:latin typeface="Arial" panose="020B0604020202020204" pitchFamily="34" charset="0"/>
            <a:cs typeface="Arial" panose="020B0604020202020204" pitchFamily="34" charset="0"/>
          </a:endParaRPr>
        </a:p>
      </dgm:t>
    </dgm:pt>
    <dgm:pt modelId="{B1752973-DAEA-46AD-8999-22EE7C6CF5AB}" type="parTrans" cxnId="{BCDCF2B9-4038-44B6-A87A-01F9387E7AB6}">
      <dgm:prSet/>
      <dgm:spPr/>
      <dgm:t>
        <a:bodyPr/>
        <a:lstStyle/>
        <a:p>
          <a:pPr rtl="1"/>
          <a:endParaRPr lang="ar-SA" sz="1200">
            <a:latin typeface="Arial" panose="020B0604020202020204" pitchFamily="34" charset="0"/>
            <a:cs typeface="Arial" panose="020B0604020202020204" pitchFamily="34" charset="0"/>
          </a:endParaRPr>
        </a:p>
      </dgm:t>
    </dgm:pt>
    <dgm:pt modelId="{571F3030-509F-4020-AFA3-6C73495217F7}" type="sibTrans" cxnId="{BCDCF2B9-4038-44B6-A87A-01F9387E7AB6}">
      <dgm:prSet/>
      <dgm:spPr/>
      <dgm:t>
        <a:bodyPr/>
        <a:lstStyle/>
        <a:p>
          <a:pPr rtl="1"/>
          <a:endParaRPr lang="ar-SA" sz="1200">
            <a:latin typeface="Arial" panose="020B0604020202020204" pitchFamily="34" charset="0"/>
            <a:cs typeface="Arial" panose="020B0604020202020204" pitchFamily="34" charset="0"/>
          </a:endParaRPr>
        </a:p>
      </dgm:t>
    </dgm:pt>
    <dgm:pt modelId="{120BA954-3D97-417E-800B-8399B3850DB7}" type="pres">
      <dgm:prSet presAssocID="{99F997B8-9A88-4997-8A0A-69CB7E4F3292}" presName="composite" presStyleCnt="0">
        <dgm:presLayoutVars>
          <dgm:chMax val="1"/>
          <dgm:dir/>
          <dgm:resizeHandles val="exact"/>
        </dgm:presLayoutVars>
      </dgm:prSet>
      <dgm:spPr/>
      <dgm:t>
        <a:bodyPr/>
        <a:lstStyle/>
        <a:p>
          <a:pPr rtl="1"/>
          <a:endParaRPr lang="ar-SA"/>
        </a:p>
      </dgm:t>
    </dgm:pt>
    <dgm:pt modelId="{0EFD7765-5E3C-494D-A4A6-B9D8B6FD036A}" type="pres">
      <dgm:prSet presAssocID="{42A92DC5-8F13-4BC0-B5DA-9E552D744360}" presName="roof" presStyleLbl="dkBgShp" presStyleIdx="0" presStyleCnt="2"/>
      <dgm:spPr/>
      <dgm:t>
        <a:bodyPr/>
        <a:lstStyle/>
        <a:p>
          <a:pPr rtl="1"/>
          <a:endParaRPr lang="ar-SA"/>
        </a:p>
      </dgm:t>
    </dgm:pt>
    <dgm:pt modelId="{3D96B3DA-B4D6-4CA5-A6B7-49E42D3A17D9}" type="pres">
      <dgm:prSet presAssocID="{42A92DC5-8F13-4BC0-B5DA-9E552D744360}" presName="pillars" presStyleCnt="0"/>
      <dgm:spPr/>
    </dgm:pt>
    <dgm:pt modelId="{D09AFA99-552C-46AF-B57F-358A2364AB98}" type="pres">
      <dgm:prSet presAssocID="{42A92DC5-8F13-4BC0-B5DA-9E552D744360}" presName="pillar1" presStyleLbl="node1" presStyleIdx="0" presStyleCnt="3">
        <dgm:presLayoutVars>
          <dgm:bulletEnabled val="1"/>
        </dgm:presLayoutVars>
      </dgm:prSet>
      <dgm:spPr/>
      <dgm:t>
        <a:bodyPr/>
        <a:lstStyle/>
        <a:p>
          <a:pPr rtl="1"/>
          <a:endParaRPr lang="ar-SA"/>
        </a:p>
      </dgm:t>
    </dgm:pt>
    <dgm:pt modelId="{88A2D7EC-0CB9-4DE2-B8C9-316B77A892B2}" type="pres">
      <dgm:prSet presAssocID="{EC6D7375-4582-4060-AF1D-1B3DB2BE1926}" presName="pillarX" presStyleLbl="node1" presStyleIdx="1" presStyleCnt="3">
        <dgm:presLayoutVars>
          <dgm:bulletEnabled val="1"/>
        </dgm:presLayoutVars>
      </dgm:prSet>
      <dgm:spPr/>
      <dgm:t>
        <a:bodyPr/>
        <a:lstStyle/>
        <a:p>
          <a:pPr rtl="1"/>
          <a:endParaRPr lang="ar-SA"/>
        </a:p>
      </dgm:t>
    </dgm:pt>
    <dgm:pt modelId="{FD90354D-E599-4907-BDD8-4FA69495ED40}" type="pres">
      <dgm:prSet presAssocID="{044F56F6-E4AF-4577-B47D-8B08F1DDAFA3}" presName="pillarX" presStyleLbl="node1" presStyleIdx="2" presStyleCnt="3">
        <dgm:presLayoutVars>
          <dgm:bulletEnabled val="1"/>
        </dgm:presLayoutVars>
      </dgm:prSet>
      <dgm:spPr/>
      <dgm:t>
        <a:bodyPr/>
        <a:lstStyle/>
        <a:p>
          <a:pPr rtl="1"/>
          <a:endParaRPr lang="ar-SA"/>
        </a:p>
      </dgm:t>
    </dgm:pt>
    <dgm:pt modelId="{E106B651-0914-4F6C-B5FC-F0134021FFB8}" type="pres">
      <dgm:prSet presAssocID="{42A92DC5-8F13-4BC0-B5DA-9E552D744360}" presName="base" presStyleLbl="dkBgShp" presStyleIdx="1" presStyleCnt="2"/>
      <dgm:spPr/>
    </dgm:pt>
  </dgm:ptLst>
  <dgm:cxnLst>
    <dgm:cxn modelId="{61472C17-66A3-4BE7-B304-7CE93545211C}" srcId="{42A92DC5-8F13-4BC0-B5DA-9E552D744360}" destId="{EC6D7375-4582-4060-AF1D-1B3DB2BE1926}" srcOrd="1" destOrd="0" parTransId="{D1A4DB0A-91C6-4F8F-B6B7-5FDB2D22C0D6}" sibTransId="{D8E4F236-9B56-4D6F-AEFB-68B5EA143485}"/>
    <dgm:cxn modelId="{D808D598-721B-45A9-9D70-4377399FCFE5}" type="presOf" srcId="{99F997B8-9A88-4997-8A0A-69CB7E4F3292}" destId="{120BA954-3D97-417E-800B-8399B3850DB7}" srcOrd="0" destOrd="0" presId="urn:microsoft.com/office/officeart/2005/8/layout/hList3"/>
    <dgm:cxn modelId="{8143093C-AA56-4113-8CB8-81EFE4C072E1}" type="presOf" srcId="{EC6D7375-4582-4060-AF1D-1B3DB2BE1926}" destId="{88A2D7EC-0CB9-4DE2-B8C9-316B77A892B2}" srcOrd="0" destOrd="0" presId="urn:microsoft.com/office/officeart/2005/8/layout/hList3"/>
    <dgm:cxn modelId="{51CE1BE7-8764-4362-9CDD-6B0AB6DBD259}" type="presOf" srcId="{4446FD8A-4E3C-4223-9AAB-A06A7AE828F2}" destId="{D09AFA99-552C-46AF-B57F-358A2364AB98}" srcOrd="0" destOrd="0" presId="urn:microsoft.com/office/officeart/2005/8/layout/hList3"/>
    <dgm:cxn modelId="{5EDA4098-1D29-4BBA-A418-3F8372B9CA69}" srcId="{42A92DC5-8F13-4BC0-B5DA-9E552D744360}" destId="{4446FD8A-4E3C-4223-9AAB-A06A7AE828F2}" srcOrd="0" destOrd="0" parTransId="{6D755F31-AFC9-4598-A0EB-340DE572A0BA}" sibTransId="{685169D7-7B33-48BD-8090-318AC3A5C8CB}"/>
    <dgm:cxn modelId="{BCDCF2B9-4038-44B6-A87A-01F9387E7AB6}" srcId="{42A92DC5-8F13-4BC0-B5DA-9E552D744360}" destId="{044F56F6-E4AF-4577-B47D-8B08F1DDAFA3}" srcOrd="2" destOrd="0" parTransId="{B1752973-DAEA-46AD-8999-22EE7C6CF5AB}" sibTransId="{571F3030-509F-4020-AFA3-6C73495217F7}"/>
    <dgm:cxn modelId="{D910B0A4-B230-42C1-A05C-0F31CB7637A6}" type="presOf" srcId="{044F56F6-E4AF-4577-B47D-8B08F1DDAFA3}" destId="{FD90354D-E599-4907-BDD8-4FA69495ED40}" srcOrd="0" destOrd="0" presId="urn:microsoft.com/office/officeart/2005/8/layout/hList3"/>
    <dgm:cxn modelId="{204CF589-C9CF-4860-98A8-59511B53D9A9}" type="presOf" srcId="{42A92DC5-8F13-4BC0-B5DA-9E552D744360}" destId="{0EFD7765-5E3C-494D-A4A6-B9D8B6FD036A}" srcOrd="0" destOrd="0" presId="urn:microsoft.com/office/officeart/2005/8/layout/hList3"/>
    <dgm:cxn modelId="{D1129A0E-7C96-4FBA-9DEF-479C6199EED4}" srcId="{99F997B8-9A88-4997-8A0A-69CB7E4F3292}" destId="{42A92DC5-8F13-4BC0-B5DA-9E552D744360}" srcOrd="0" destOrd="0" parTransId="{0BC0EF4A-99E1-4DC1-9B79-C8E469D661FF}" sibTransId="{50E42CB3-EBA0-4A09-B541-9DA70C03ED6F}"/>
    <dgm:cxn modelId="{1DD87D70-465F-446D-BE32-C685DFF08731}" type="presParOf" srcId="{120BA954-3D97-417E-800B-8399B3850DB7}" destId="{0EFD7765-5E3C-494D-A4A6-B9D8B6FD036A}" srcOrd="0" destOrd="0" presId="urn:microsoft.com/office/officeart/2005/8/layout/hList3"/>
    <dgm:cxn modelId="{AC178D74-473D-49F8-80F7-9329298353E4}" type="presParOf" srcId="{120BA954-3D97-417E-800B-8399B3850DB7}" destId="{3D96B3DA-B4D6-4CA5-A6B7-49E42D3A17D9}" srcOrd="1" destOrd="0" presId="urn:microsoft.com/office/officeart/2005/8/layout/hList3"/>
    <dgm:cxn modelId="{06B1E34F-6649-4E03-B27F-E0D9E858C106}" type="presParOf" srcId="{3D96B3DA-B4D6-4CA5-A6B7-49E42D3A17D9}" destId="{D09AFA99-552C-46AF-B57F-358A2364AB98}" srcOrd="0" destOrd="0" presId="urn:microsoft.com/office/officeart/2005/8/layout/hList3"/>
    <dgm:cxn modelId="{67B6B689-9A80-45D4-ADEC-3D3B0E731839}" type="presParOf" srcId="{3D96B3DA-B4D6-4CA5-A6B7-49E42D3A17D9}" destId="{88A2D7EC-0CB9-4DE2-B8C9-316B77A892B2}" srcOrd="1" destOrd="0" presId="urn:microsoft.com/office/officeart/2005/8/layout/hList3"/>
    <dgm:cxn modelId="{4C34F301-7891-4161-B916-2F08F2A47944}" type="presParOf" srcId="{3D96B3DA-B4D6-4CA5-A6B7-49E42D3A17D9}" destId="{FD90354D-E599-4907-BDD8-4FA69495ED40}" srcOrd="2" destOrd="0" presId="urn:microsoft.com/office/officeart/2005/8/layout/hList3"/>
    <dgm:cxn modelId="{8713E192-7554-4753-8196-7374439CF1D7}" type="presParOf" srcId="{120BA954-3D97-417E-800B-8399B3850DB7}" destId="{E106B651-0914-4F6C-B5FC-F0134021FFB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B25300-29BA-424B-B744-B7674D7BFD80}" type="doc">
      <dgm:prSet loTypeId="urn:microsoft.com/office/officeart/2005/8/layout/hList6" loCatId="list" qsTypeId="urn:microsoft.com/office/officeart/2005/8/quickstyle/3d7" qsCatId="3D" csTypeId="urn:microsoft.com/office/officeart/2005/8/colors/colorful1" csCatId="colorful" phldr="1"/>
      <dgm:spPr/>
      <dgm:t>
        <a:bodyPr/>
        <a:lstStyle/>
        <a:p>
          <a:pPr rtl="1"/>
          <a:endParaRPr lang="ar-SA"/>
        </a:p>
      </dgm:t>
    </dgm:pt>
    <dgm:pt modelId="{CF2ADB7B-F3B6-455C-B4A7-3EB4D0F7A0DE}">
      <dgm:prSet phldrT="[نص]" custT="1"/>
      <dgm:spPr/>
      <dgm:t>
        <a:bodyPr/>
        <a:lstStyle/>
        <a:p>
          <a:pPr rtl="1"/>
          <a:endParaRPr lang="ar-SA" sz="2800" b="1" dirty="0">
            <a:latin typeface="Arial" panose="020B0604020202020204" pitchFamily="34" charset="0"/>
            <a:cs typeface="Arial" panose="020B0604020202020204" pitchFamily="34" charset="0"/>
          </a:endParaRPr>
        </a:p>
      </dgm:t>
    </dgm:pt>
    <dgm:pt modelId="{D7F79B05-9ADE-4F93-A517-BB04501287DB}" type="parTrans" cxnId="{0157D9FE-1452-4C0D-9050-913256CA35E0}">
      <dgm:prSet/>
      <dgm:spPr/>
      <dgm:t>
        <a:bodyPr/>
        <a:lstStyle/>
        <a:p>
          <a:pPr rtl="1"/>
          <a:endParaRPr lang="ar-SA" sz="2800" b="1">
            <a:latin typeface="Arial" panose="020B0604020202020204" pitchFamily="34" charset="0"/>
            <a:cs typeface="Arial" panose="020B0604020202020204" pitchFamily="34" charset="0"/>
          </a:endParaRPr>
        </a:p>
      </dgm:t>
    </dgm:pt>
    <dgm:pt modelId="{9671950F-EDA4-4DB7-BA6A-D4326FF29870}" type="sibTrans" cxnId="{0157D9FE-1452-4C0D-9050-913256CA35E0}">
      <dgm:prSet/>
      <dgm:spPr/>
      <dgm:t>
        <a:bodyPr/>
        <a:lstStyle/>
        <a:p>
          <a:pPr rtl="1"/>
          <a:endParaRPr lang="ar-SA" sz="2800" b="1">
            <a:latin typeface="Arial" panose="020B0604020202020204" pitchFamily="34" charset="0"/>
            <a:cs typeface="Arial" panose="020B0604020202020204" pitchFamily="34" charset="0"/>
          </a:endParaRPr>
        </a:p>
      </dgm:t>
    </dgm:pt>
    <dgm:pt modelId="{5B7015EC-03A4-4FC0-AD6A-5022F4BED06D}">
      <dgm:prSet phldrT="[نص]" custT="1"/>
      <dgm:spPr/>
      <dgm:t>
        <a:bodyPr/>
        <a:lstStyle/>
        <a:p>
          <a:pPr rtl="1"/>
          <a:r>
            <a:rPr lang="ar-SA" sz="2800" b="1" dirty="0" smtClean="0">
              <a:latin typeface="Arial" panose="020B0604020202020204" pitchFamily="34" charset="0"/>
              <a:cs typeface="Arial" panose="020B0604020202020204" pitchFamily="34" charset="0"/>
            </a:rPr>
            <a:t>التعرض لأشعة الشمس قبل العاشرة صباحاً وبعد الخامسة في الهواء الطلق مع تعريض أكبر مساحة ممكنة من جسم الطفل</a:t>
          </a:r>
          <a:endParaRPr lang="ar-SA" sz="2800" b="1" dirty="0">
            <a:latin typeface="Arial" panose="020B0604020202020204" pitchFamily="34" charset="0"/>
            <a:cs typeface="Arial" panose="020B0604020202020204" pitchFamily="34" charset="0"/>
          </a:endParaRPr>
        </a:p>
      </dgm:t>
    </dgm:pt>
    <dgm:pt modelId="{3310BDBD-847F-431C-A9F7-BCA8A11D73F9}" type="parTrans" cxnId="{8EA4C158-1661-498B-B1E2-F06C84599F43}">
      <dgm:prSet/>
      <dgm:spPr/>
      <dgm:t>
        <a:bodyPr/>
        <a:lstStyle/>
        <a:p>
          <a:pPr rtl="1"/>
          <a:endParaRPr lang="ar-SA" sz="2800" b="1">
            <a:latin typeface="Arial" panose="020B0604020202020204" pitchFamily="34" charset="0"/>
            <a:cs typeface="Arial" panose="020B0604020202020204" pitchFamily="34" charset="0"/>
          </a:endParaRPr>
        </a:p>
      </dgm:t>
    </dgm:pt>
    <dgm:pt modelId="{8EB76895-D773-43EF-BDD6-C3AAE447D81C}" type="sibTrans" cxnId="{8EA4C158-1661-498B-B1E2-F06C84599F43}">
      <dgm:prSet/>
      <dgm:spPr/>
      <dgm:t>
        <a:bodyPr/>
        <a:lstStyle/>
        <a:p>
          <a:pPr rtl="1"/>
          <a:endParaRPr lang="ar-SA" sz="2800" b="1">
            <a:latin typeface="Arial" panose="020B0604020202020204" pitchFamily="34" charset="0"/>
            <a:cs typeface="Arial" panose="020B0604020202020204" pitchFamily="34" charset="0"/>
          </a:endParaRPr>
        </a:p>
      </dgm:t>
    </dgm:pt>
    <dgm:pt modelId="{D11DF63F-7EC6-4A90-A39B-0F223F220FCC}">
      <dgm:prSet phldrT="[نص]" custT="1"/>
      <dgm:spPr/>
      <dgm:t>
        <a:bodyPr/>
        <a:lstStyle/>
        <a:p>
          <a:pPr rtl="1"/>
          <a:r>
            <a:rPr lang="ar-SA" sz="2800" b="1" dirty="0" smtClean="0">
              <a:latin typeface="Arial" panose="020B0604020202020204" pitchFamily="34" charset="0"/>
              <a:cs typeface="Arial" panose="020B0604020202020204" pitchFamily="34" charset="0"/>
            </a:rPr>
            <a:t>الاهتمام بتغذية الأمهات أثناء الحمل والولادة خاصة بالأغذية الغنية بفيتامين د والكالسيوم</a:t>
          </a:r>
          <a:endParaRPr lang="ar-SA" sz="2800" b="1" dirty="0">
            <a:latin typeface="Arial" panose="020B0604020202020204" pitchFamily="34" charset="0"/>
            <a:cs typeface="Arial" panose="020B0604020202020204" pitchFamily="34" charset="0"/>
          </a:endParaRPr>
        </a:p>
      </dgm:t>
    </dgm:pt>
    <dgm:pt modelId="{8F4DD98F-6DE7-4CCD-8919-1493DA0FEF6C}" type="parTrans" cxnId="{C44B5F15-8E42-4C8C-A612-476ACE6991AA}">
      <dgm:prSet/>
      <dgm:spPr/>
      <dgm:t>
        <a:bodyPr/>
        <a:lstStyle/>
        <a:p>
          <a:pPr rtl="1"/>
          <a:endParaRPr lang="ar-SA"/>
        </a:p>
      </dgm:t>
    </dgm:pt>
    <dgm:pt modelId="{7083991D-6DE0-43A9-928E-0AC9EEF9BB2D}" type="sibTrans" cxnId="{C44B5F15-8E42-4C8C-A612-476ACE6991AA}">
      <dgm:prSet/>
      <dgm:spPr/>
      <dgm:t>
        <a:bodyPr/>
        <a:lstStyle/>
        <a:p>
          <a:pPr rtl="1"/>
          <a:endParaRPr lang="ar-SA"/>
        </a:p>
      </dgm:t>
    </dgm:pt>
    <dgm:pt modelId="{4FA32830-C99B-4058-B5D7-D6CD0A8010C6}">
      <dgm:prSet phldrT="[نص]" custT="1"/>
      <dgm:spPr/>
      <dgm:t>
        <a:bodyPr/>
        <a:lstStyle/>
        <a:p>
          <a:pPr rtl="1"/>
          <a:r>
            <a:rPr lang="ar-SA" sz="2800" b="1" dirty="0" smtClean="0">
              <a:latin typeface="Arial" panose="020B0604020202020204" pitchFamily="34" charset="0"/>
              <a:cs typeface="Arial" panose="020B0604020202020204" pitchFamily="34" charset="0"/>
            </a:rPr>
            <a:t>إعطاء الطفل جرعات وقائية من فيتامين د </a:t>
          </a:r>
          <a:r>
            <a:rPr lang="ar-SA" sz="2800" b="1" dirty="0" err="1" smtClean="0">
              <a:latin typeface="Arial" panose="020B0604020202020204" pitchFamily="34" charset="0"/>
              <a:cs typeface="Arial" panose="020B0604020202020204" pitchFamily="34" charset="0"/>
            </a:rPr>
            <a:t>إبتداءً</a:t>
          </a:r>
          <a:r>
            <a:rPr lang="ar-SA" sz="2800" b="1" dirty="0" smtClean="0">
              <a:latin typeface="Arial" panose="020B0604020202020204" pitchFamily="34" charset="0"/>
              <a:cs typeface="Arial" panose="020B0604020202020204" pitchFamily="34" charset="0"/>
            </a:rPr>
            <a:t> من الشهر السادس بصورة منتظمة</a:t>
          </a:r>
          <a:endParaRPr lang="ar-SA" sz="2800" b="1" dirty="0">
            <a:latin typeface="Arial" panose="020B0604020202020204" pitchFamily="34" charset="0"/>
            <a:cs typeface="Arial" panose="020B0604020202020204" pitchFamily="34" charset="0"/>
          </a:endParaRPr>
        </a:p>
      </dgm:t>
    </dgm:pt>
    <dgm:pt modelId="{F0069386-5BC5-4E85-836E-5CC03A3C3FC0}" type="parTrans" cxnId="{EF4C8331-0C7A-405B-9114-9BFCB38BBFA4}">
      <dgm:prSet/>
      <dgm:spPr/>
      <dgm:t>
        <a:bodyPr/>
        <a:lstStyle/>
        <a:p>
          <a:pPr rtl="1"/>
          <a:endParaRPr lang="ar-SA"/>
        </a:p>
      </dgm:t>
    </dgm:pt>
    <dgm:pt modelId="{8096A2AD-BC70-47D9-9978-84F1064C6CA5}" type="sibTrans" cxnId="{EF4C8331-0C7A-405B-9114-9BFCB38BBFA4}">
      <dgm:prSet/>
      <dgm:spPr/>
      <dgm:t>
        <a:bodyPr/>
        <a:lstStyle/>
        <a:p>
          <a:pPr rtl="1"/>
          <a:endParaRPr lang="ar-SA"/>
        </a:p>
      </dgm:t>
    </dgm:pt>
    <dgm:pt modelId="{AD9704A0-FE15-43B8-9904-4B9861D88F1A}" type="pres">
      <dgm:prSet presAssocID="{55B25300-29BA-424B-B744-B7674D7BFD80}" presName="Name0" presStyleCnt="0">
        <dgm:presLayoutVars>
          <dgm:dir/>
          <dgm:resizeHandles val="exact"/>
        </dgm:presLayoutVars>
      </dgm:prSet>
      <dgm:spPr/>
      <dgm:t>
        <a:bodyPr/>
        <a:lstStyle/>
        <a:p>
          <a:pPr rtl="1"/>
          <a:endParaRPr lang="ar-SA"/>
        </a:p>
      </dgm:t>
    </dgm:pt>
    <dgm:pt modelId="{AFAC3629-EEFB-4C02-AC7D-B0DD041588E3}" type="pres">
      <dgm:prSet presAssocID="{CF2ADB7B-F3B6-455C-B4A7-3EB4D0F7A0DE}" presName="node" presStyleLbl="node1" presStyleIdx="0" presStyleCnt="1">
        <dgm:presLayoutVars>
          <dgm:bulletEnabled val="1"/>
        </dgm:presLayoutVars>
      </dgm:prSet>
      <dgm:spPr/>
      <dgm:t>
        <a:bodyPr/>
        <a:lstStyle/>
        <a:p>
          <a:pPr rtl="1"/>
          <a:endParaRPr lang="ar-SA"/>
        </a:p>
      </dgm:t>
    </dgm:pt>
  </dgm:ptLst>
  <dgm:cxnLst>
    <dgm:cxn modelId="{EF4C8331-0C7A-405B-9114-9BFCB38BBFA4}" srcId="{CF2ADB7B-F3B6-455C-B4A7-3EB4D0F7A0DE}" destId="{4FA32830-C99B-4058-B5D7-D6CD0A8010C6}" srcOrd="2" destOrd="0" parTransId="{F0069386-5BC5-4E85-836E-5CC03A3C3FC0}" sibTransId="{8096A2AD-BC70-47D9-9978-84F1064C6CA5}"/>
    <dgm:cxn modelId="{84E73EA8-971A-41FB-A25A-7F9E7130F433}" type="presOf" srcId="{55B25300-29BA-424B-B744-B7674D7BFD80}" destId="{AD9704A0-FE15-43B8-9904-4B9861D88F1A}" srcOrd="0" destOrd="0" presId="urn:microsoft.com/office/officeart/2005/8/layout/hList6"/>
    <dgm:cxn modelId="{C44B5F15-8E42-4C8C-A612-476ACE6991AA}" srcId="{CF2ADB7B-F3B6-455C-B4A7-3EB4D0F7A0DE}" destId="{D11DF63F-7EC6-4A90-A39B-0F223F220FCC}" srcOrd="1" destOrd="0" parTransId="{8F4DD98F-6DE7-4CCD-8919-1493DA0FEF6C}" sibTransId="{7083991D-6DE0-43A9-928E-0AC9EEF9BB2D}"/>
    <dgm:cxn modelId="{6B32D8FB-32FB-4412-8498-6D431F9A55D9}" type="presOf" srcId="{CF2ADB7B-F3B6-455C-B4A7-3EB4D0F7A0DE}" destId="{AFAC3629-EEFB-4C02-AC7D-B0DD041588E3}" srcOrd="0" destOrd="0" presId="urn:microsoft.com/office/officeart/2005/8/layout/hList6"/>
    <dgm:cxn modelId="{8EA4C158-1661-498B-B1E2-F06C84599F43}" srcId="{CF2ADB7B-F3B6-455C-B4A7-3EB4D0F7A0DE}" destId="{5B7015EC-03A4-4FC0-AD6A-5022F4BED06D}" srcOrd="0" destOrd="0" parTransId="{3310BDBD-847F-431C-A9F7-BCA8A11D73F9}" sibTransId="{8EB76895-D773-43EF-BDD6-C3AAE447D81C}"/>
    <dgm:cxn modelId="{E071B1A5-9748-442A-9748-A3824E0B5353}" type="presOf" srcId="{D11DF63F-7EC6-4A90-A39B-0F223F220FCC}" destId="{AFAC3629-EEFB-4C02-AC7D-B0DD041588E3}" srcOrd="0" destOrd="2" presId="urn:microsoft.com/office/officeart/2005/8/layout/hList6"/>
    <dgm:cxn modelId="{16511DF6-F93A-40DC-BCAA-DD8AB02A11ED}" type="presOf" srcId="{5B7015EC-03A4-4FC0-AD6A-5022F4BED06D}" destId="{AFAC3629-EEFB-4C02-AC7D-B0DD041588E3}" srcOrd="0" destOrd="1" presId="urn:microsoft.com/office/officeart/2005/8/layout/hList6"/>
    <dgm:cxn modelId="{DB6FCADE-BA9A-40D1-9086-D4E1634CDCFE}" type="presOf" srcId="{4FA32830-C99B-4058-B5D7-D6CD0A8010C6}" destId="{AFAC3629-EEFB-4C02-AC7D-B0DD041588E3}" srcOrd="0" destOrd="3" presId="urn:microsoft.com/office/officeart/2005/8/layout/hList6"/>
    <dgm:cxn modelId="{0157D9FE-1452-4C0D-9050-913256CA35E0}" srcId="{55B25300-29BA-424B-B744-B7674D7BFD80}" destId="{CF2ADB7B-F3B6-455C-B4A7-3EB4D0F7A0DE}" srcOrd="0" destOrd="0" parTransId="{D7F79B05-9ADE-4F93-A517-BB04501287DB}" sibTransId="{9671950F-EDA4-4DB7-BA6A-D4326FF29870}"/>
    <dgm:cxn modelId="{3FA2567F-3CE8-4848-888D-76C9D5C1FF97}" type="presParOf" srcId="{AD9704A0-FE15-43B8-9904-4B9861D88F1A}" destId="{AFAC3629-EEFB-4C02-AC7D-B0DD041588E3}"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A51B5B-1C1B-4227-93A9-7A62667EBC39}" type="doc">
      <dgm:prSet loTypeId="urn:microsoft.com/office/officeart/2005/8/layout/vList6" loCatId="list" qsTypeId="urn:microsoft.com/office/officeart/2005/8/quickstyle/3d2" qsCatId="3D" csTypeId="urn:microsoft.com/office/officeart/2005/8/colors/colorful5" csCatId="colorful" phldr="1"/>
      <dgm:spPr/>
      <dgm:t>
        <a:bodyPr/>
        <a:lstStyle/>
        <a:p>
          <a:pPr rtl="1"/>
          <a:endParaRPr lang="ar-SA"/>
        </a:p>
      </dgm:t>
    </dgm:pt>
    <dgm:pt modelId="{E051B93C-A180-44E4-94A7-452E2568553D}">
      <dgm:prSet phldrT="[نص]" custT="1"/>
      <dgm:spPr/>
      <dgm:t>
        <a:bodyPr/>
        <a:lstStyle/>
        <a:p>
          <a:pPr rtl="1"/>
          <a:r>
            <a:rPr lang="ar-SA" sz="2400" b="1" dirty="0" smtClean="0">
              <a:latin typeface="Arial" panose="020B0604020202020204" pitchFamily="34" charset="0"/>
              <a:cs typeface="Arial" panose="020B0604020202020204" pitchFamily="34" charset="0"/>
            </a:rPr>
            <a:t>العلاج</a:t>
          </a:r>
          <a:endParaRPr lang="ar-SA" sz="2400" b="1" dirty="0">
            <a:latin typeface="Arial" panose="020B0604020202020204" pitchFamily="34" charset="0"/>
            <a:cs typeface="Arial" panose="020B0604020202020204" pitchFamily="34" charset="0"/>
          </a:endParaRPr>
        </a:p>
      </dgm:t>
    </dgm:pt>
    <dgm:pt modelId="{49FE50F6-3644-479C-BEB7-7AFE2E8F973D}" type="parTrans" cxnId="{9D13CD57-0877-4436-98D7-C50585630F70}">
      <dgm:prSet/>
      <dgm:spPr/>
      <dgm:t>
        <a:bodyPr/>
        <a:lstStyle/>
        <a:p>
          <a:pPr rtl="1"/>
          <a:endParaRPr lang="ar-SA" sz="1600" b="1"/>
        </a:p>
      </dgm:t>
    </dgm:pt>
    <dgm:pt modelId="{636F7A81-EDDD-409C-B0CD-AE47A7934673}" type="sibTrans" cxnId="{9D13CD57-0877-4436-98D7-C50585630F70}">
      <dgm:prSet/>
      <dgm:spPr/>
      <dgm:t>
        <a:bodyPr/>
        <a:lstStyle/>
        <a:p>
          <a:pPr rtl="1"/>
          <a:endParaRPr lang="ar-SA" sz="1600" b="1"/>
        </a:p>
      </dgm:t>
    </dgm:pt>
    <dgm:pt modelId="{C218CA38-1F12-4420-8AA9-91CA2073ED25}">
      <dgm:prSet phldrT="[نص]" custT="1"/>
      <dgm:spPr/>
      <dgm:t>
        <a:bodyPr/>
        <a:lstStyle/>
        <a:p>
          <a:pPr rtl="1"/>
          <a:r>
            <a:rPr lang="ar-SA" sz="2400" b="1" dirty="0" smtClean="0">
              <a:latin typeface="Arial" panose="020B0604020202020204" pitchFamily="34" charset="0"/>
              <a:cs typeface="Arial" panose="020B0604020202020204" pitchFamily="34" charset="0"/>
            </a:rPr>
            <a:t>عن طريق إعطاء جرعات كبيرة من فيتامين د سواء عن طريق الفم أو عن طريق الحقن</a:t>
          </a:r>
          <a:endParaRPr lang="ar-SA" sz="2400" b="1" dirty="0">
            <a:latin typeface="Arial" panose="020B0604020202020204" pitchFamily="34" charset="0"/>
            <a:cs typeface="Arial" panose="020B0604020202020204" pitchFamily="34" charset="0"/>
          </a:endParaRPr>
        </a:p>
      </dgm:t>
    </dgm:pt>
    <dgm:pt modelId="{0FDA4753-56AC-4DDC-97FB-90554621D3B9}" type="parTrans" cxnId="{E1CB77F5-13FE-4347-8032-6D6C2147B686}">
      <dgm:prSet/>
      <dgm:spPr/>
      <dgm:t>
        <a:bodyPr/>
        <a:lstStyle/>
        <a:p>
          <a:pPr rtl="1"/>
          <a:endParaRPr lang="ar-SA" sz="1600" b="1"/>
        </a:p>
      </dgm:t>
    </dgm:pt>
    <dgm:pt modelId="{C288BAFE-F2B7-4C96-981B-F90111D34AE5}" type="sibTrans" cxnId="{E1CB77F5-13FE-4347-8032-6D6C2147B686}">
      <dgm:prSet/>
      <dgm:spPr/>
      <dgm:t>
        <a:bodyPr/>
        <a:lstStyle/>
        <a:p>
          <a:pPr rtl="1"/>
          <a:endParaRPr lang="ar-SA" sz="1600" b="1"/>
        </a:p>
      </dgm:t>
    </dgm:pt>
    <dgm:pt modelId="{FCFCC595-8C0C-4DF6-9B1E-563BACA19BA3}">
      <dgm:prSet phldrT="[نص]" custT="1"/>
      <dgm:spPr/>
      <dgm:t>
        <a:bodyPr/>
        <a:lstStyle/>
        <a:p>
          <a:pPr rtl="1"/>
          <a:endParaRPr lang="ar-SA" sz="2400" b="1" dirty="0">
            <a:latin typeface="Arial" panose="020B0604020202020204" pitchFamily="34" charset="0"/>
            <a:cs typeface="Arial" panose="020B0604020202020204" pitchFamily="34" charset="0"/>
          </a:endParaRPr>
        </a:p>
      </dgm:t>
    </dgm:pt>
    <dgm:pt modelId="{84338411-010C-4E2C-8A7A-422EF76FEC5F}" type="parTrans" cxnId="{2685A990-C5B9-4279-856F-61C1C604F809}">
      <dgm:prSet/>
      <dgm:spPr/>
      <dgm:t>
        <a:bodyPr/>
        <a:lstStyle/>
        <a:p>
          <a:pPr rtl="1"/>
          <a:endParaRPr lang="ar-SA"/>
        </a:p>
      </dgm:t>
    </dgm:pt>
    <dgm:pt modelId="{EE4D9D9A-F58B-4494-80A5-0F5639C24A5B}" type="sibTrans" cxnId="{2685A990-C5B9-4279-856F-61C1C604F809}">
      <dgm:prSet/>
      <dgm:spPr/>
      <dgm:t>
        <a:bodyPr/>
        <a:lstStyle/>
        <a:p>
          <a:pPr rtl="1"/>
          <a:endParaRPr lang="ar-SA"/>
        </a:p>
      </dgm:t>
    </dgm:pt>
    <dgm:pt modelId="{9D730E53-95B7-4F41-9BBC-DC14D4B17323}" type="pres">
      <dgm:prSet presAssocID="{F0A51B5B-1C1B-4227-93A9-7A62667EBC39}" presName="Name0" presStyleCnt="0">
        <dgm:presLayoutVars>
          <dgm:dir/>
          <dgm:animLvl val="lvl"/>
          <dgm:resizeHandles/>
        </dgm:presLayoutVars>
      </dgm:prSet>
      <dgm:spPr/>
      <dgm:t>
        <a:bodyPr/>
        <a:lstStyle/>
        <a:p>
          <a:pPr rtl="1"/>
          <a:endParaRPr lang="ar-SA"/>
        </a:p>
      </dgm:t>
    </dgm:pt>
    <dgm:pt modelId="{41F4A867-7A8C-4576-8916-6E4796074D85}" type="pres">
      <dgm:prSet presAssocID="{E051B93C-A180-44E4-94A7-452E2568553D}" presName="linNode" presStyleCnt="0"/>
      <dgm:spPr/>
      <dgm:t>
        <a:bodyPr/>
        <a:lstStyle/>
        <a:p>
          <a:pPr rtl="1"/>
          <a:endParaRPr lang="ar-SA"/>
        </a:p>
      </dgm:t>
    </dgm:pt>
    <dgm:pt modelId="{92597BEF-4DF8-42CC-908C-11780B9B3B93}" type="pres">
      <dgm:prSet presAssocID="{E051B93C-A180-44E4-94A7-452E2568553D}" presName="parentShp" presStyleLbl="node1" presStyleIdx="0" presStyleCnt="1" custScaleX="40217" custLinFactNeighborX="-458" custLinFactNeighborY="3313">
        <dgm:presLayoutVars>
          <dgm:bulletEnabled val="1"/>
        </dgm:presLayoutVars>
      </dgm:prSet>
      <dgm:spPr/>
      <dgm:t>
        <a:bodyPr/>
        <a:lstStyle/>
        <a:p>
          <a:pPr rtl="1"/>
          <a:endParaRPr lang="ar-SA"/>
        </a:p>
      </dgm:t>
    </dgm:pt>
    <dgm:pt modelId="{0343A4DB-096A-4D08-829F-7E8E76D56759}" type="pres">
      <dgm:prSet presAssocID="{E051B93C-A180-44E4-94A7-452E2568553D}" presName="childShp" presStyleLbl="bgAccFollowNode1" presStyleIdx="0" presStyleCnt="1">
        <dgm:presLayoutVars>
          <dgm:bulletEnabled val="1"/>
        </dgm:presLayoutVars>
      </dgm:prSet>
      <dgm:spPr/>
      <dgm:t>
        <a:bodyPr/>
        <a:lstStyle/>
        <a:p>
          <a:pPr rtl="1"/>
          <a:endParaRPr lang="ar-SA"/>
        </a:p>
      </dgm:t>
    </dgm:pt>
  </dgm:ptLst>
  <dgm:cxnLst>
    <dgm:cxn modelId="{471411B2-37FE-4D4E-9D93-E1A9038F5518}" type="presOf" srcId="{E051B93C-A180-44E4-94A7-452E2568553D}" destId="{92597BEF-4DF8-42CC-908C-11780B9B3B93}" srcOrd="0" destOrd="0" presId="urn:microsoft.com/office/officeart/2005/8/layout/vList6"/>
    <dgm:cxn modelId="{7F69124B-8651-4470-8ACE-1449146E6F94}" type="presOf" srcId="{C218CA38-1F12-4420-8AA9-91CA2073ED25}" destId="{0343A4DB-096A-4D08-829F-7E8E76D56759}" srcOrd="0" destOrd="1" presId="urn:microsoft.com/office/officeart/2005/8/layout/vList6"/>
    <dgm:cxn modelId="{E1CB77F5-13FE-4347-8032-6D6C2147B686}" srcId="{E051B93C-A180-44E4-94A7-452E2568553D}" destId="{C218CA38-1F12-4420-8AA9-91CA2073ED25}" srcOrd="1" destOrd="0" parTransId="{0FDA4753-56AC-4DDC-97FB-90554621D3B9}" sibTransId="{C288BAFE-F2B7-4C96-981B-F90111D34AE5}"/>
    <dgm:cxn modelId="{9D13CD57-0877-4436-98D7-C50585630F70}" srcId="{F0A51B5B-1C1B-4227-93A9-7A62667EBC39}" destId="{E051B93C-A180-44E4-94A7-452E2568553D}" srcOrd="0" destOrd="0" parTransId="{49FE50F6-3644-479C-BEB7-7AFE2E8F973D}" sibTransId="{636F7A81-EDDD-409C-B0CD-AE47A7934673}"/>
    <dgm:cxn modelId="{D9C4679E-2030-4F66-8540-3112EFAEAC08}" type="presOf" srcId="{FCFCC595-8C0C-4DF6-9B1E-563BACA19BA3}" destId="{0343A4DB-096A-4D08-829F-7E8E76D56759}" srcOrd="0" destOrd="0" presId="urn:microsoft.com/office/officeart/2005/8/layout/vList6"/>
    <dgm:cxn modelId="{B680BB1D-1692-4ABC-87E4-5EE61EA644A6}" type="presOf" srcId="{F0A51B5B-1C1B-4227-93A9-7A62667EBC39}" destId="{9D730E53-95B7-4F41-9BBC-DC14D4B17323}" srcOrd="0" destOrd="0" presId="urn:microsoft.com/office/officeart/2005/8/layout/vList6"/>
    <dgm:cxn modelId="{2685A990-C5B9-4279-856F-61C1C604F809}" srcId="{E051B93C-A180-44E4-94A7-452E2568553D}" destId="{FCFCC595-8C0C-4DF6-9B1E-563BACA19BA3}" srcOrd="0" destOrd="0" parTransId="{84338411-010C-4E2C-8A7A-422EF76FEC5F}" sibTransId="{EE4D9D9A-F58B-4494-80A5-0F5639C24A5B}"/>
    <dgm:cxn modelId="{51284518-54A5-430D-895E-9F19DCD0C0E3}" type="presParOf" srcId="{9D730E53-95B7-4F41-9BBC-DC14D4B17323}" destId="{41F4A867-7A8C-4576-8916-6E4796074D85}" srcOrd="0" destOrd="0" presId="urn:microsoft.com/office/officeart/2005/8/layout/vList6"/>
    <dgm:cxn modelId="{F86BDBA2-54EE-4238-BBAB-66BD73BBB519}" type="presParOf" srcId="{41F4A867-7A8C-4576-8916-6E4796074D85}" destId="{92597BEF-4DF8-42CC-908C-11780B9B3B93}" srcOrd="0" destOrd="0" presId="urn:microsoft.com/office/officeart/2005/8/layout/vList6"/>
    <dgm:cxn modelId="{3E6F9F47-D439-4B51-9D12-D680E31EE650}" type="presParOf" srcId="{41F4A867-7A8C-4576-8916-6E4796074D85}" destId="{0343A4DB-096A-4D08-829F-7E8E76D56759}" srcOrd="1" destOrd="0" presId="urn:microsoft.com/office/officeart/2005/8/layout/v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A51B5B-1C1B-4227-93A9-7A62667EBC39}" type="doc">
      <dgm:prSet loTypeId="urn:microsoft.com/office/officeart/2005/8/layout/vList6" loCatId="list" qsTypeId="urn:microsoft.com/office/officeart/2005/8/quickstyle/3d3" qsCatId="3D" csTypeId="urn:microsoft.com/office/officeart/2005/8/colors/colorful2" csCatId="colorful" phldr="1"/>
      <dgm:spPr/>
      <dgm:t>
        <a:bodyPr/>
        <a:lstStyle/>
        <a:p>
          <a:pPr rtl="1"/>
          <a:endParaRPr lang="ar-SA"/>
        </a:p>
      </dgm:t>
    </dgm:pt>
    <dgm:pt modelId="{E051B93C-A180-44E4-94A7-452E2568553D}">
      <dgm:prSet phldrT="[نص]" custT="1"/>
      <dgm:spPr/>
      <dgm:t>
        <a:bodyPr/>
        <a:lstStyle/>
        <a:p>
          <a:pPr rtl="1"/>
          <a:r>
            <a:rPr lang="ar-SA" sz="2800" b="1" smtClean="0">
              <a:latin typeface="Arial" panose="020B0604020202020204" pitchFamily="34" charset="0"/>
              <a:cs typeface="Arial" panose="020B0604020202020204" pitchFamily="34" charset="0"/>
            </a:rPr>
            <a:t>أسباب فقر الدم</a:t>
          </a:r>
          <a:endParaRPr lang="ar-SA" sz="2800" b="1" dirty="0">
            <a:latin typeface="Arial" panose="020B0604020202020204" pitchFamily="34" charset="0"/>
            <a:cs typeface="Arial" panose="020B0604020202020204" pitchFamily="34" charset="0"/>
          </a:endParaRPr>
        </a:p>
      </dgm:t>
    </dgm:pt>
    <dgm:pt modelId="{49FE50F6-3644-479C-BEB7-7AFE2E8F973D}" type="parTrans" cxnId="{9D13CD57-0877-4436-98D7-C50585630F70}">
      <dgm:prSet/>
      <dgm:spPr/>
      <dgm:t>
        <a:bodyPr/>
        <a:lstStyle/>
        <a:p>
          <a:pPr rtl="1"/>
          <a:endParaRPr lang="ar-SA" b="1"/>
        </a:p>
      </dgm:t>
    </dgm:pt>
    <dgm:pt modelId="{636F7A81-EDDD-409C-B0CD-AE47A7934673}" type="sibTrans" cxnId="{9D13CD57-0877-4436-98D7-C50585630F70}">
      <dgm:prSet/>
      <dgm:spPr/>
      <dgm:t>
        <a:bodyPr/>
        <a:lstStyle/>
        <a:p>
          <a:pPr rtl="1"/>
          <a:endParaRPr lang="ar-SA" b="1"/>
        </a:p>
      </dgm:t>
    </dgm:pt>
    <dgm:pt modelId="{C218CA38-1F12-4420-8AA9-91CA2073ED25}">
      <dgm:prSet phldrT="[نص]"/>
      <dgm:spPr/>
      <dgm:t>
        <a:bodyPr/>
        <a:lstStyle/>
        <a:p>
          <a:pPr rtl="1"/>
          <a:r>
            <a:rPr lang="ar-SA" b="1" dirty="0" smtClean="0">
              <a:latin typeface="Arial" panose="020B0604020202020204" pitchFamily="34" charset="0"/>
              <a:cs typeface="Arial" panose="020B0604020202020204" pitchFamily="34" charset="0"/>
            </a:rPr>
            <a:t>الافتقار إلى الأطعمة الغنية بالحديد</a:t>
          </a:r>
          <a:endParaRPr lang="ar-SA" b="1" dirty="0">
            <a:latin typeface="Arial" panose="020B0604020202020204" pitchFamily="34" charset="0"/>
            <a:cs typeface="Arial" panose="020B0604020202020204" pitchFamily="34" charset="0"/>
          </a:endParaRPr>
        </a:p>
      </dgm:t>
    </dgm:pt>
    <dgm:pt modelId="{0FDA4753-56AC-4DDC-97FB-90554621D3B9}" type="parTrans" cxnId="{E1CB77F5-13FE-4347-8032-6D6C2147B686}">
      <dgm:prSet/>
      <dgm:spPr/>
      <dgm:t>
        <a:bodyPr/>
        <a:lstStyle/>
        <a:p>
          <a:pPr rtl="1"/>
          <a:endParaRPr lang="ar-SA" b="1"/>
        </a:p>
      </dgm:t>
    </dgm:pt>
    <dgm:pt modelId="{C288BAFE-F2B7-4C96-981B-F90111D34AE5}" type="sibTrans" cxnId="{E1CB77F5-13FE-4347-8032-6D6C2147B686}">
      <dgm:prSet/>
      <dgm:spPr/>
      <dgm:t>
        <a:bodyPr/>
        <a:lstStyle/>
        <a:p>
          <a:pPr rtl="1"/>
          <a:endParaRPr lang="ar-SA" b="1"/>
        </a:p>
      </dgm:t>
    </dgm:pt>
    <dgm:pt modelId="{89221788-6319-42EB-B1B6-F6DD7B8DA617}">
      <dgm:prSet phldrT="[نص]"/>
      <dgm:spPr/>
      <dgm:t>
        <a:bodyPr/>
        <a:lstStyle/>
        <a:p>
          <a:pPr rtl="1"/>
          <a:r>
            <a:rPr lang="ar-SA" b="1" dirty="0" smtClean="0">
              <a:latin typeface="Arial" panose="020B0604020202020204" pitchFamily="34" charset="0"/>
              <a:cs typeface="Arial" panose="020B0604020202020204" pitchFamily="34" charset="0"/>
            </a:rPr>
            <a:t>عدم إعطاء الطفل وجبة إضافية بعد الشهر السادس فاللبن يحتوي على كمية من الحديد</a:t>
          </a:r>
          <a:endParaRPr lang="ar-SA" b="1" dirty="0">
            <a:latin typeface="Arial" panose="020B0604020202020204" pitchFamily="34" charset="0"/>
            <a:cs typeface="Arial" panose="020B0604020202020204" pitchFamily="34" charset="0"/>
          </a:endParaRPr>
        </a:p>
      </dgm:t>
    </dgm:pt>
    <dgm:pt modelId="{CB360E80-8485-4A06-B132-97D42C7D0064}" type="parTrans" cxnId="{6099426C-E8DC-4EE8-A10B-08458AD52A05}">
      <dgm:prSet/>
      <dgm:spPr/>
      <dgm:t>
        <a:bodyPr/>
        <a:lstStyle/>
        <a:p>
          <a:pPr rtl="1"/>
          <a:endParaRPr lang="ar-SA" b="1"/>
        </a:p>
      </dgm:t>
    </dgm:pt>
    <dgm:pt modelId="{EB30AFEB-0CC9-4C5E-95A8-0B2E1AB4C161}" type="sibTrans" cxnId="{6099426C-E8DC-4EE8-A10B-08458AD52A05}">
      <dgm:prSet/>
      <dgm:spPr/>
      <dgm:t>
        <a:bodyPr/>
        <a:lstStyle/>
        <a:p>
          <a:pPr rtl="1"/>
          <a:endParaRPr lang="ar-SA" b="1"/>
        </a:p>
      </dgm:t>
    </dgm:pt>
    <dgm:pt modelId="{6656ADA1-3113-45A8-9BFB-E74A5B1C5305}">
      <dgm:prSet phldrT="[نص]"/>
      <dgm:spPr/>
      <dgm:t>
        <a:bodyPr/>
        <a:lstStyle/>
        <a:p>
          <a:pPr rtl="1"/>
          <a:r>
            <a:rPr lang="ar-SA" b="1" dirty="0" smtClean="0">
              <a:latin typeface="Arial" panose="020B0604020202020204" pitchFamily="34" charset="0"/>
              <a:cs typeface="Arial" panose="020B0604020202020204" pitchFamily="34" charset="0"/>
            </a:rPr>
            <a:t>الإصابة بالطفيليات </a:t>
          </a:r>
          <a:endParaRPr lang="ar-SA" b="1" dirty="0">
            <a:latin typeface="Arial" panose="020B0604020202020204" pitchFamily="34" charset="0"/>
            <a:cs typeface="Arial" panose="020B0604020202020204" pitchFamily="34" charset="0"/>
          </a:endParaRPr>
        </a:p>
      </dgm:t>
    </dgm:pt>
    <dgm:pt modelId="{37409531-DEE0-4DA1-8100-E6A0F30B455E}" type="parTrans" cxnId="{CCDDB0EF-C1E2-4B08-890F-48B56B57393C}">
      <dgm:prSet/>
      <dgm:spPr/>
      <dgm:t>
        <a:bodyPr/>
        <a:lstStyle/>
        <a:p>
          <a:pPr rtl="1"/>
          <a:endParaRPr lang="ar-SA" b="1"/>
        </a:p>
      </dgm:t>
    </dgm:pt>
    <dgm:pt modelId="{D43D62EC-A885-4897-BB9D-4F8EE97DE221}" type="sibTrans" cxnId="{CCDDB0EF-C1E2-4B08-890F-48B56B57393C}">
      <dgm:prSet/>
      <dgm:spPr/>
      <dgm:t>
        <a:bodyPr/>
        <a:lstStyle/>
        <a:p>
          <a:pPr rtl="1"/>
          <a:endParaRPr lang="ar-SA" b="1"/>
        </a:p>
      </dgm:t>
    </dgm:pt>
    <dgm:pt modelId="{B3B49E4F-2E46-4755-A283-F487A06E2A47}">
      <dgm:prSet phldrT="[نص]"/>
      <dgm:spPr/>
      <dgm:t>
        <a:bodyPr/>
        <a:lstStyle/>
        <a:p>
          <a:pPr rtl="1"/>
          <a:r>
            <a:rPr lang="ar-SA" b="1" dirty="0" smtClean="0">
              <a:latin typeface="Arial" panose="020B0604020202020204" pitchFamily="34" charset="0"/>
              <a:cs typeface="Arial" panose="020B0604020202020204" pitchFamily="34" charset="0"/>
            </a:rPr>
            <a:t>الأطفال الذين يعانون من الإسهال المزمن</a:t>
          </a:r>
          <a:endParaRPr lang="ar-SA" b="1" dirty="0">
            <a:latin typeface="Arial" panose="020B0604020202020204" pitchFamily="34" charset="0"/>
            <a:cs typeface="Arial" panose="020B0604020202020204" pitchFamily="34" charset="0"/>
          </a:endParaRPr>
        </a:p>
      </dgm:t>
    </dgm:pt>
    <dgm:pt modelId="{CEC26790-0863-4A8C-8F3E-5D7458C31C94}" type="parTrans" cxnId="{E245B826-0455-42F5-A358-4BC7CFC95781}">
      <dgm:prSet/>
      <dgm:spPr/>
      <dgm:t>
        <a:bodyPr/>
        <a:lstStyle/>
        <a:p>
          <a:pPr rtl="1"/>
          <a:endParaRPr lang="ar-SA" b="1"/>
        </a:p>
      </dgm:t>
    </dgm:pt>
    <dgm:pt modelId="{F0C2D605-0528-49E4-B17C-C84315FD12EC}" type="sibTrans" cxnId="{E245B826-0455-42F5-A358-4BC7CFC95781}">
      <dgm:prSet/>
      <dgm:spPr/>
      <dgm:t>
        <a:bodyPr/>
        <a:lstStyle/>
        <a:p>
          <a:pPr rtl="1"/>
          <a:endParaRPr lang="ar-SA" b="1"/>
        </a:p>
      </dgm:t>
    </dgm:pt>
    <dgm:pt modelId="{2541CEDA-0953-4AB7-BBDE-FE7057DEF9DB}">
      <dgm:prSet phldrT="[نص]"/>
      <dgm:spPr/>
      <dgm:t>
        <a:bodyPr/>
        <a:lstStyle/>
        <a:p>
          <a:pPr rtl="1"/>
          <a:r>
            <a:rPr lang="ar-SA" b="1" dirty="0" smtClean="0">
              <a:latin typeface="Arial" panose="020B0604020202020204" pitchFamily="34" charset="0"/>
              <a:cs typeface="Arial" panose="020B0604020202020204" pitchFamily="34" charset="0"/>
            </a:rPr>
            <a:t>الأطفال الذين يولدون لأمهات يعانين من فقر الدم</a:t>
          </a:r>
          <a:endParaRPr lang="ar-SA" b="1" dirty="0">
            <a:latin typeface="Arial" panose="020B0604020202020204" pitchFamily="34" charset="0"/>
            <a:cs typeface="Arial" panose="020B0604020202020204" pitchFamily="34" charset="0"/>
          </a:endParaRPr>
        </a:p>
      </dgm:t>
    </dgm:pt>
    <dgm:pt modelId="{EEB15FF4-3648-47D1-A1A7-A30C56945003}" type="parTrans" cxnId="{A229B7DC-8FA3-4D89-817D-38B4672E1C1C}">
      <dgm:prSet/>
      <dgm:spPr/>
      <dgm:t>
        <a:bodyPr/>
        <a:lstStyle/>
        <a:p>
          <a:pPr rtl="1"/>
          <a:endParaRPr lang="ar-SA" b="1"/>
        </a:p>
      </dgm:t>
    </dgm:pt>
    <dgm:pt modelId="{BC7FF77A-F25F-4A1F-81FB-16FE105D9BD1}" type="sibTrans" cxnId="{A229B7DC-8FA3-4D89-817D-38B4672E1C1C}">
      <dgm:prSet/>
      <dgm:spPr/>
      <dgm:t>
        <a:bodyPr/>
        <a:lstStyle/>
        <a:p>
          <a:pPr rtl="1"/>
          <a:endParaRPr lang="ar-SA" b="1"/>
        </a:p>
      </dgm:t>
    </dgm:pt>
    <dgm:pt modelId="{9D730E53-95B7-4F41-9BBC-DC14D4B17323}" type="pres">
      <dgm:prSet presAssocID="{F0A51B5B-1C1B-4227-93A9-7A62667EBC39}" presName="Name0" presStyleCnt="0">
        <dgm:presLayoutVars>
          <dgm:dir/>
          <dgm:animLvl val="lvl"/>
          <dgm:resizeHandles/>
        </dgm:presLayoutVars>
      </dgm:prSet>
      <dgm:spPr/>
      <dgm:t>
        <a:bodyPr/>
        <a:lstStyle/>
        <a:p>
          <a:pPr rtl="1"/>
          <a:endParaRPr lang="ar-SA"/>
        </a:p>
      </dgm:t>
    </dgm:pt>
    <dgm:pt modelId="{41F4A867-7A8C-4576-8916-6E4796074D85}" type="pres">
      <dgm:prSet presAssocID="{E051B93C-A180-44E4-94A7-452E2568553D}" presName="linNode" presStyleCnt="0"/>
      <dgm:spPr/>
    </dgm:pt>
    <dgm:pt modelId="{92597BEF-4DF8-42CC-908C-11780B9B3B93}" type="pres">
      <dgm:prSet presAssocID="{E051B93C-A180-44E4-94A7-452E2568553D}" presName="parentShp" presStyleLbl="node1" presStyleIdx="0" presStyleCnt="1" custLinFactNeighborX="-458" custLinFactNeighborY="3313">
        <dgm:presLayoutVars>
          <dgm:bulletEnabled val="1"/>
        </dgm:presLayoutVars>
      </dgm:prSet>
      <dgm:spPr/>
      <dgm:t>
        <a:bodyPr/>
        <a:lstStyle/>
        <a:p>
          <a:pPr rtl="1"/>
          <a:endParaRPr lang="ar-SA"/>
        </a:p>
      </dgm:t>
    </dgm:pt>
    <dgm:pt modelId="{0343A4DB-096A-4D08-829F-7E8E76D56759}" type="pres">
      <dgm:prSet presAssocID="{E051B93C-A180-44E4-94A7-452E2568553D}" presName="childShp" presStyleLbl="bgAccFollowNode1" presStyleIdx="0" presStyleCnt="1">
        <dgm:presLayoutVars>
          <dgm:bulletEnabled val="1"/>
        </dgm:presLayoutVars>
      </dgm:prSet>
      <dgm:spPr/>
      <dgm:t>
        <a:bodyPr/>
        <a:lstStyle/>
        <a:p>
          <a:pPr rtl="1"/>
          <a:endParaRPr lang="ar-SA"/>
        </a:p>
      </dgm:t>
    </dgm:pt>
  </dgm:ptLst>
  <dgm:cxnLst>
    <dgm:cxn modelId="{04DCF5E5-DD96-4C6D-950D-245347D56100}" type="presOf" srcId="{C218CA38-1F12-4420-8AA9-91CA2073ED25}" destId="{0343A4DB-096A-4D08-829F-7E8E76D56759}" srcOrd="0" destOrd="0" presId="urn:microsoft.com/office/officeart/2005/8/layout/vList6"/>
    <dgm:cxn modelId="{CCDDB0EF-C1E2-4B08-890F-48B56B57393C}" srcId="{E051B93C-A180-44E4-94A7-452E2568553D}" destId="{6656ADA1-3113-45A8-9BFB-E74A5B1C5305}" srcOrd="2" destOrd="0" parTransId="{37409531-DEE0-4DA1-8100-E6A0F30B455E}" sibTransId="{D43D62EC-A885-4897-BB9D-4F8EE97DE221}"/>
    <dgm:cxn modelId="{A229B7DC-8FA3-4D89-817D-38B4672E1C1C}" srcId="{E051B93C-A180-44E4-94A7-452E2568553D}" destId="{2541CEDA-0953-4AB7-BBDE-FE7057DEF9DB}" srcOrd="4" destOrd="0" parTransId="{EEB15FF4-3648-47D1-A1A7-A30C56945003}" sibTransId="{BC7FF77A-F25F-4A1F-81FB-16FE105D9BD1}"/>
    <dgm:cxn modelId="{E1CB77F5-13FE-4347-8032-6D6C2147B686}" srcId="{E051B93C-A180-44E4-94A7-452E2568553D}" destId="{C218CA38-1F12-4420-8AA9-91CA2073ED25}" srcOrd="0" destOrd="0" parTransId="{0FDA4753-56AC-4DDC-97FB-90554621D3B9}" sibTransId="{C288BAFE-F2B7-4C96-981B-F90111D34AE5}"/>
    <dgm:cxn modelId="{E2692402-353B-432B-B962-EA4558BEDFCE}" type="presOf" srcId="{89221788-6319-42EB-B1B6-F6DD7B8DA617}" destId="{0343A4DB-096A-4D08-829F-7E8E76D56759}" srcOrd="0" destOrd="1" presId="urn:microsoft.com/office/officeart/2005/8/layout/vList6"/>
    <dgm:cxn modelId="{9D13CD57-0877-4436-98D7-C50585630F70}" srcId="{F0A51B5B-1C1B-4227-93A9-7A62667EBC39}" destId="{E051B93C-A180-44E4-94A7-452E2568553D}" srcOrd="0" destOrd="0" parTransId="{49FE50F6-3644-479C-BEB7-7AFE2E8F973D}" sibTransId="{636F7A81-EDDD-409C-B0CD-AE47A7934673}"/>
    <dgm:cxn modelId="{6099426C-E8DC-4EE8-A10B-08458AD52A05}" srcId="{E051B93C-A180-44E4-94A7-452E2568553D}" destId="{89221788-6319-42EB-B1B6-F6DD7B8DA617}" srcOrd="1" destOrd="0" parTransId="{CB360E80-8485-4A06-B132-97D42C7D0064}" sibTransId="{EB30AFEB-0CC9-4C5E-95A8-0B2E1AB4C161}"/>
    <dgm:cxn modelId="{25783A4B-F5F4-4731-887E-6C78F5F64CD6}" type="presOf" srcId="{B3B49E4F-2E46-4755-A283-F487A06E2A47}" destId="{0343A4DB-096A-4D08-829F-7E8E76D56759}" srcOrd="0" destOrd="3" presId="urn:microsoft.com/office/officeart/2005/8/layout/vList6"/>
    <dgm:cxn modelId="{6ADC1117-FAFE-49D8-87AE-3414B8431689}" type="presOf" srcId="{F0A51B5B-1C1B-4227-93A9-7A62667EBC39}" destId="{9D730E53-95B7-4F41-9BBC-DC14D4B17323}" srcOrd="0" destOrd="0" presId="urn:microsoft.com/office/officeart/2005/8/layout/vList6"/>
    <dgm:cxn modelId="{8C260B7A-0B8C-486C-BF5B-5F0026766473}" type="presOf" srcId="{E051B93C-A180-44E4-94A7-452E2568553D}" destId="{92597BEF-4DF8-42CC-908C-11780B9B3B93}" srcOrd="0" destOrd="0" presId="urn:microsoft.com/office/officeart/2005/8/layout/vList6"/>
    <dgm:cxn modelId="{553EBBAA-9961-4128-B615-729AD48D4132}" type="presOf" srcId="{6656ADA1-3113-45A8-9BFB-E74A5B1C5305}" destId="{0343A4DB-096A-4D08-829F-7E8E76D56759}" srcOrd="0" destOrd="2" presId="urn:microsoft.com/office/officeart/2005/8/layout/vList6"/>
    <dgm:cxn modelId="{6413BE24-C37B-4BEC-9930-23A80D00387F}" type="presOf" srcId="{2541CEDA-0953-4AB7-BBDE-FE7057DEF9DB}" destId="{0343A4DB-096A-4D08-829F-7E8E76D56759}" srcOrd="0" destOrd="4" presId="urn:microsoft.com/office/officeart/2005/8/layout/vList6"/>
    <dgm:cxn modelId="{E245B826-0455-42F5-A358-4BC7CFC95781}" srcId="{E051B93C-A180-44E4-94A7-452E2568553D}" destId="{B3B49E4F-2E46-4755-A283-F487A06E2A47}" srcOrd="3" destOrd="0" parTransId="{CEC26790-0863-4A8C-8F3E-5D7458C31C94}" sibTransId="{F0C2D605-0528-49E4-B17C-C84315FD12EC}"/>
    <dgm:cxn modelId="{17AAA4E0-EC8E-40CB-A517-ECB4545BBB7A}" type="presParOf" srcId="{9D730E53-95B7-4F41-9BBC-DC14D4B17323}" destId="{41F4A867-7A8C-4576-8916-6E4796074D85}" srcOrd="0" destOrd="0" presId="urn:microsoft.com/office/officeart/2005/8/layout/vList6"/>
    <dgm:cxn modelId="{7B6E7EAF-3711-4500-8076-D3D887A4ACAA}" type="presParOf" srcId="{41F4A867-7A8C-4576-8916-6E4796074D85}" destId="{92597BEF-4DF8-42CC-908C-11780B9B3B93}" srcOrd="0" destOrd="0" presId="urn:microsoft.com/office/officeart/2005/8/layout/vList6"/>
    <dgm:cxn modelId="{86263929-81A1-4750-A105-A36B60BC1F1E}" type="presParOf" srcId="{41F4A867-7A8C-4576-8916-6E4796074D85}" destId="{0343A4DB-096A-4D08-829F-7E8E76D5675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A51B5B-1C1B-4227-93A9-7A62667EBC39}" type="doc">
      <dgm:prSet loTypeId="urn:microsoft.com/office/officeart/2005/8/layout/vList6" loCatId="list" qsTypeId="urn:microsoft.com/office/officeart/2005/8/quickstyle/3d7" qsCatId="3D" csTypeId="urn:microsoft.com/office/officeart/2005/8/colors/colorful3" csCatId="colorful" phldr="1"/>
      <dgm:spPr/>
      <dgm:t>
        <a:bodyPr/>
        <a:lstStyle/>
        <a:p>
          <a:pPr rtl="1"/>
          <a:endParaRPr lang="ar-SA"/>
        </a:p>
      </dgm:t>
    </dgm:pt>
    <dgm:pt modelId="{E051B93C-A180-44E4-94A7-452E2568553D}">
      <dgm:prSet phldrT="[نص]" custT="1"/>
      <dgm:spPr/>
      <dgm:t>
        <a:bodyPr/>
        <a:lstStyle/>
        <a:p>
          <a:pPr rtl="1"/>
          <a:r>
            <a:rPr lang="ar-SA" sz="4000" b="1" dirty="0" smtClean="0">
              <a:solidFill>
                <a:schemeClr val="bg1"/>
              </a:solidFill>
              <a:latin typeface="Arial" panose="020B0604020202020204" pitchFamily="34" charset="0"/>
              <a:cs typeface="Arial" panose="020B0604020202020204" pitchFamily="34" charset="0"/>
            </a:rPr>
            <a:t>أعراض فقر الدم</a:t>
          </a:r>
          <a:endParaRPr lang="ar-SA" sz="4000" b="1" dirty="0">
            <a:solidFill>
              <a:schemeClr val="bg1"/>
            </a:solidFill>
            <a:latin typeface="Arial" panose="020B0604020202020204" pitchFamily="34" charset="0"/>
            <a:cs typeface="Arial" panose="020B0604020202020204" pitchFamily="34" charset="0"/>
          </a:endParaRPr>
        </a:p>
      </dgm:t>
    </dgm:pt>
    <dgm:pt modelId="{49FE50F6-3644-479C-BEB7-7AFE2E8F973D}" type="parTrans" cxnId="{9D13CD57-0877-4436-98D7-C50585630F70}">
      <dgm:prSet/>
      <dgm:spPr/>
      <dgm:t>
        <a:bodyPr/>
        <a:lstStyle/>
        <a:p>
          <a:pPr rtl="1"/>
          <a:endParaRPr lang="ar-SA" b="1"/>
        </a:p>
      </dgm:t>
    </dgm:pt>
    <dgm:pt modelId="{636F7A81-EDDD-409C-B0CD-AE47A7934673}" type="sibTrans" cxnId="{9D13CD57-0877-4436-98D7-C50585630F70}">
      <dgm:prSet/>
      <dgm:spPr/>
      <dgm:t>
        <a:bodyPr/>
        <a:lstStyle/>
        <a:p>
          <a:pPr rtl="1"/>
          <a:endParaRPr lang="ar-SA" b="1"/>
        </a:p>
      </dgm:t>
    </dgm:pt>
    <dgm:pt modelId="{C218CA38-1F12-4420-8AA9-91CA2073ED25}">
      <dgm:prSet phldrT="[نص]"/>
      <dgm:spPr/>
      <dgm:t>
        <a:bodyPr/>
        <a:lstStyle/>
        <a:p>
          <a:pPr rtl="1"/>
          <a:r>
            <a:rPr lang="ar-SA" b="1" dirty="0" smtClean="0">
              <a:latin typeface="Arial" panose="020B0604020202020204" pitchFamily="34" charset="0"/>
              <a:cs typeface="Arial" panose="020B0604020202020204" pitchFamily="34" charset="0"/>
            </a:rPr>
            <a:t>اللامبالاة </a:t>
          </a:r>
          <a:r>
            <a:rPr lang="ar-SA" b="1" dirty="0" smtClean="0">
              <a:latin typeface="Arial" panose="020B0604020202020204" pitchFamily="34" charset="0"/>
              <a:cs typeface="Arial" panose="020B0604020202020204" pitchFamily="34" charset="0"/>
            </a:rPr>
            <a:t>والكسل</a:t>
          </a:r>
          <a:endParaRPr lang="ar-SA" b="1" dirty="0">
            <a:latin typeface="Arial" panose="020B0604020202020204" pitchFamily="34" charset="0"/>
            <a:cs typeface="Arial" panose="020B0604020202020204" pitchFamily="34" charset="0"/>
          </a:endParaRPr>
        </a:p>
      </dgm:t>
    </dgm:pt>
    <dgm:pt modelId="{0FDA4753-56AC-4DDC-97FB-90554621D3B9}" type="parTrans" cxnId="{E1CB77F5-13FE-4347-8032-6D6C2147B686}">
      <dgm:prSet/>
      <dgm:spPr/>
      <dgm:t>
        <a:bodyPr/>
        <a:lstStyle/>
        <a:p>
          <a:pPr rtl="1"/>
          <a:endParaRPr lang="ar-SA" b="1"/>
        </a:p>
      </dgm:t>
    </dgm:pt>
    <dgm:pt modelId="{C288BAFE-F2B7-4C96-981B-F90111D34AE5}" type="sibTrans" cxnId="{E1CB77F5-13FE-4347-8032-6D6C2147B686}">
      <dgm:prSet/>
      <dgm:spPr/>
      <dgm:t>
        <a:bodyPr/>
        <a:lstStyle/>
        <a:p>
          <a:pPr rtl="1"/>
          <a:endParaRPr lang="ar-SA" b="1"/>
        </a:p>
      </dgm:t>
    </dgm:pt>
    <dgm:pt modelId="{5E44EABF-C7A8-4102-859D-25C83AE5FEBB}">
      <dgm:prSet phldrT="[نص]"/>
      <dgm:spPr/>
      <dgm:t>
        <a:bodyPr/>
        <a:lstStyle/>
        <a:p>
          <a:pPr rtl="1"/>
          <a:r>
            <a:rPr lang="ar-SA" b="1" dirty="0" smtClean="0">
              <a:latin typeface="Arial" panose="020B0604020202020204" pitchFamily="34" charset="0"/>
              <a:cs typeface="Arial" panose="020B0604020202020204" pitchFamily="34" charset="0"/>
            </a:rPr>
            <a:t>عدم القدرة على التركيز </a:t>
          </a:r>
          <a:endParaRPr lang="ar-SA" b="1" dirty="0">
            <a:latin typeface="Arial" panose="020B0604020202020204" pitchFamily="34" charset="0"/>
            <a:cs typeface="Arial" panose="020B0604020202020204" pitchFamily="34" charset="0"/>
          </a:endParaRPr>
        </a:p>
      </dgm:t>
    </dgm:pt>
    <dgm:pt modelId="{B501FCE7-59F6-4914-AF04-2EA976799F41}" type="parTrans" cxnId="{EB9FAF0D-A7B8-4069-8434-A785F42BD57D}">
      <dgm:prSet/>
      <dgm:spPr/>
      <dgm:t>
        <a:bodyPr/>
        <a:lstStyle/>
        <a:p>
          <a:pPr rtl="1"/>
          <a:endParaRPr lang="ar-SA"/>
        </a:p>
      </dgm:t>
    </dgm:pt>
    <dgm:pt modelId="{5912CECD-F625-4FB0-9EEA-EFC325BA7502}" type="sibTrans" cxnId="{EB9FAF0D-A7B8-4069-8434-A785F42BD57D}">
      <dgm:prSet/>
      <dgm:spPr/>
      <dgm:t>
        <a:bodyPr/>
        <a:lstStyle/>
        <a:p>
          <a:pPr rtl="1"/>
          <a:endParaRPr lang="ar-SA"/>
        </a:p>
      </dgm:t>
    </dgm:pt>
    <dgm:pt modelId="{2FAD2689-070F-4A54-B34C-A14EB65EB712}">
      <dgm:prSet phldrT="[نص]"/>
      <dgm:spPr/>
      <dgm:t>
        <a:bodyPr/>
        <a:lstStyle/>
        <a:p>
          <a:pPr rtl="1"/>
          <a:r>
            <a:rPr lang="ar-SA" b="1" dirty="0" smtClean="0">
              <a:latin typeface="Arial" panose="020B0604020202020204" pitchFamily="34" charset="0"/>
              <a:cs typeface="Arial" panose="020B0604020202020204" pitchFamily="34" charset="0"/>
            </a:rPr>
            <a:t>جلد شاحب تورم الوجه والقدمان</a:t>
          </a:r>
          <a:endParaRPr lang="ar-SA" b="1" dirty="0">
            <a:latin typeface="Arial" panose="020B0604020202020204" pitchFamily="34" charset="0"/>
            <a:cs typeface="Arial" panose="020B0604020202020204" pitchFamily="34" charset="0"/>
          </a:endParaRPr>
        </a:p>
      </dgm:t>
    </dgm:pt>
    <dgm:pt modelId="{A61CA0CF-5A85-49A1-A6F6-C6C85125FCD3}" type="parTrans" cxnId="{6DE2B2B5-6073-4384-85D9-AB09FFD49592}">
      <dgm:prSet/>
      <dgm:spPr/>
      <dgm:t>
        <a:bodyPr/>
        <a:lstStyle/>
        <a:p>
          <a:pPr rtl="1"/>
          <a:endParaRPr lang="ar-SA"/>
        </a:p>
      </dgm:t>
    </dgm:pt>
    <dgm:pt modelId="{CDCE78BB-5D9E-4C08-B103-2D0095039619}" type="sibTrans" cxnId="{6DE2B2B5-6073-4384-85D9-AB09FFD49592}">
      <dgm:prSet/>
      <dgm:spPr/>
      <dgm:t>
        <a:bodyPr/>
        <a:lstStyle/>
        <a:p>
          <a:pPr rtl="1"/>
          <a:endParaRPr lang="ar-SA"/>
        </a:p>
      </dgm:t>
    </dgm:pt>
    <dgm:pt modelId="{ACCDF2FE-CC8E-4863-ADEC-893EB2361111}">
      <dgm:prSet phldrT="[نص]"/>
      <dgm:spPr/>
      <dgm:t>
        <a:bodyPr/>
        <a:lstStyle/>
        <a:p>
          <a:pPr rtl="1"/>
          <a:r>
            <a:rPr lang="ar-SA" b="1" dirty="0" smtClean="0">
              <a:latin typeface="Arial" panose="020B0604020202020204" pitchFamily="34" charset="0"/>
              <a:cs typeface="Arial" panose="020B0604020202020204" pitchFamily="34" charset="0"/>
            </a:rPr>
            <a:t>سرعة دقات القلب ويصبح الإنسان قصير النفس </a:t>
          </a:r>
          <a:endParaRPr lang="ar-SA" b="1" dirty="0">
            <a:latin typeface="Arial" panose="020B0604020202020204" pitchFamily="34" charset="0"/>
            <a:cs typeface="Arial" panose="020B0604020202020204" pitchFamily="34" charset="0"/>
          </a:endParaRPr>
        </a:p>
      </dgm:t>
    </dgm:pt>
    <dgm:pt modelId="{157141D1-7874-419F-A8D5-FF731BDB82E6}" type="parTrans" cxnId="{46C2E626-82BB-4531-9071-F395BB116680}">
      <dgm:prSet/>
      <dgm:spPr/>
      <dgm:t>
        <a:bodyPr/>
        <a:lstStyle/>
        <a:p>
          <a:pPr rtl="1"/>
          <a:endParaRPr lang="ar-SA"/>
        </a:p>
      </dgm:t>
    </dgm:pt>
    <dgm:pt modelId="{E14C404C-BC9B-4FF1-B4B5-7A885BE82281}" type="sibTrans" cxnId="{46C2E626-82BB-4531-9071-F395BB116680}">
      <dgm:prSet/>
      <dgm:spPr/>
      <dgm:t>
        <a:bodyPr/>
        <a:lstStyle/>
        <a:p>
          <a:pPr rtl="1"/>
          <a:endParaRPr lang="ar-SA"/>
        </a:p>
      </dgm:t>
    </dgm:pt>
    <dgm:pt modelId="{B8775F59-26FE-48EF-96B2-C4D78F12CD97}">
      <dgm:prSet phldrT="[نص]"/>
      <dgm:spPr/>
      <dgm:t>
        <a:bodyPr/>
        <a:lstStyle/>
        <a:p>
          <a:pPr rtl="1"/>
          <a:r>
            <a:rPr lang="ar-SA" b="1" dirty="0" smtClean="0">
              <a:latin typeface="Arial" panose="020B0604020202020204" pitchFamily="34" charset="0"/>
              <a:cs typeface="Arial" panose="020B0604020202020204" pitchFamily="34" charset="0"/>
            </a:rPr>
            <a:t>أظافر الأصابع بيضاء</a:t>
          </a:r>
          <a:endParaRPr lang="ar-SA" b="1" dirty="0">
            <a:latin typeface="Arial" panose="020B0604020202020204" pitchFamily="34" charset="0"/>
            <a:cs typeface="Arial" panose="020B0604020202020204" pitchFamily="34" charset="0"/>
          </a:endParaRPr>
        </a:p>
      </dgm:t>
    </dgm:pt>
    <dgm:pt modelId="{BDE49264-BAF9-4FA7-BB2B-AFCB43F8C902}" type="parTrans" cxnId="{C6CC5DCA-1F2E-4CFC-B30A-6E1DD0AE20E4}">
      <dgm:prSet/>
      <dgm:spPr/>
      <dgm:t>
        <a:bodyPr/>
        <a:lstStyle/>
        <a:p>
          <a:pPr rtl="1"/>
          <a:endParaRPr lang="ar-SA"/>
        </a:p>
      </dgm:t>
    </dgm:pt>
    <dgm:pt modelId="{92734FDB-40B7-48BC-83AC-B50367F8ACD2}" type="sibTrans" cxnId="{C6CC5DCA-1F2E-4CFC-B30A-6E1DD0AE20E4}">
      <dgm:prSet/>
      <dgm:spPr/>
      <dgm:t>
        <a:bodyPr/>
        <a:lstStyle/>
        <a:p>
          <a:pPr rtl="1"/>
          <a:endParaRPr lang="ar-SA"/>
        </a:p>
      </dgm:t>
    </dgm:pt>
    <dgm:pt modelId="{9D730E53-95B7-4F41-9BBC-DC14D4B17323}" type="pres">
      <dgm:prSet presAssocID="{F0A51B5B-1C1B-4227-93A9-7A62667EBC39}" presName="Name0" presStyleCnt="0">
        <dgm:presLayoutVars>
          <dgm:dir/>
          <dgm:animLvl val="lvl"/>
          <dgm:resizeHandles/>
        </dgm:presLayoutVars>
      </dgm:prSet>
      <dgm:spPr/>
      <dgm:t>
        <a:bodyPr/>
        <a:lstStyle/>
        <a:p>
          <a:pPr rtl="1"/>
          <a:endParaRPr lang="ar-SA"/>
        </a:p>
      </dgm:t>
    </dgm:pt>
    <dgm:pt modelId="{41F4A867-7A8C-4576-8916-6E4796074D85}" type="pres">
      <dgm:prSet presAssocID="{E051B93C-A180-44E4-94A7-452E2568553D}" presName="linNode" presStyleCnt="0"/>
      <dgm:spPr/>
    </dgm:pt>
    <dgm:pt modelId="{92597BEF-4DF8-42CC-908C-11780B9B3B93}" type="pres">
      <dgm:prSet presAssocID="{E051B93C-A180-44E4-94A7-452E2568553D}" presName="parentShp" presStyleLbl="node1" presStyleIdx="0" presStyleCnt="1" custLinFactNeighborX="-458" custLinFactNeighborY="3313">
        <dgm:presLayoutVars>
          <dgm:bulletEnabled val="1"/>
        </dgm:presLayoutVars>
      </dgm:prSet>
      <dgm:spPr/>
      <dgm:t>
        <a:bodyPr/>
        <a:lstStyle/>
        <a:p>
          <a:pPr rtl="1"/>
          <a:endParaRPr lang="ar-SA"/>
        </a:p>
      </dgm:t>
    </dgm:pt>
    <dgm:pt modelId="{0343A4DB-096A-4D08-829F-7E8E76D56759}" type="pres">
      <dgm:prSet presAssocID="{E051B93C-A180-44E4-94A7-452E2568553D}" presName="childShp" presStyleLbl="bgAccFollowNode1" presStyleIdx="0" presStyleCnt="1">
        <dgm:presLayoutVars>
          <dgm:bulletEnabled val="1"/>
        </dgm:presLayoutVars>
      </dgm:prSet>
      <dgm:spPr/>
      <dgm:t>
        <a:bodyPr/>
        <a:lstStyle/>
        <a:p>
          <a:pPr rtl="1"/>
          <a:endParaRPr lang="ar-SA"/>
        </a:p>
      </dgm:t>
    </dgm:pt>
  </dgm:ptLst>
  <dgm:cxnLst>
    <dgm:cxn modelId="{9D13CD57-0877-4436-98D7-C50585630F70}" srcId="{F0A51B5B-1C1B-4227-93A9-7A62667EBC39}" destId="{E051B93C-A180-44E4-94A7-452E2568553D}" srcOrd="0" destOrd="0" parTransId="{49FE50F6-3644-479C-BEB7-7AFE2E8F973D}" sibTransId="{636F7A81-EDDD-409C-B0CD-AE47A7934673}"/>
    <dgm:cxn modelId="{3FFBED6B-0BC9-44D2-8FF6-D059D3814BF4}" type="presOf" srcId="{F0A51B5B-1C1B-4227-93A9-7A62667EBC39}" destId="{9D730E53-95B7-4F41-9BBC-DC14D4B17323}" srcOrd="0" destOrd="0" presId="urn:microsoft.com/office/officeart/2005/8/layout/vList6"/>
    <dgm:cxn modelId="{9F2F7A57-CF8E-455D-AD3E-E0F8B1CC3894}" type="presOf" srcId="{C218CA38-1F12-4420-8AA9-91CA2073ED25}" destId="{0343A4DB-096A-4D08-829F-7E8E76D56759}" srcOrd="0" destOrd="0" presId="urn:microsoft.com/office/officeart/2005/8/layout/vList6"/>
    <dgm:cxn modelId="{E1CB77F5-13FE-4347-8032-6D6C2147B686}" srcId="{E051B93C-A180-44E4-94A7-452E2568553D}" destId="{C218CA38-1F12-4420-8AA9-91CA2073ED25}" srcOrd="0" destOrd="0" parTransId="{0FDA4753-56AC-4DDC-97FB-90554621D3B9}" sibTransId="{C288BAFE-F2B7-4C96-981B-F90111D34AE5}"/>
    <dgm:cxn modelId="{47CD9389-DC5C-43DE-8B46-9038301F051A}" type="presOf" srcId="{B8775F59-26FE-48EF-96B2-C4D78F12CD97}" destId="{0343A4DB-096A-4D08-829F-7E8E76D56759}" srcOrd="0" destOrd="4" presId="urn:microsoft.com/office/officeart/2005/8/layout/vList6"/>
    <dgm:cxn modelId="{46C2E626-82BB-4531-9071-F395BB116680}" srcId="{E051B93C-A180-44E4-94A7-452E2568553D}" destId="{ACCDF2FE-CC8E-4863-ADEC-893EB2361111}" srcOrd="3" destOrd="0" parTransId="{157141D1-7874-419F-A8D5-FF731BDB82E6}" sibTransId="{E14C404C-BC9B-4FF1-B4B5-7A885BE82281}"/>
    <dgm:cxn modelId="{EB9FAF0D-A7B8-4069-8434-A785F42BD57D}" srcId="{E051B93C-A180-44E4-94A7-452E2568553D}" destId="{5E44EABF-C7A8-4102-859D-25C83AE5FEBB}" srcOrd="1" destOrd="0" parTransId="{B501FCE7-59F6-4914-AF04-2EA976799F41}" sibTransId="{5912CECD-F625-4FB0-9EEA-EFC325BA7502}"/>
    <dgm:cxn modelId="{C6CC5DCA-1F2E-4CFC-B30A-6E1DD0AE20E4}" srcId="{E051B93C-A180-44E4-94A7-452E2568553D}" destId="{B8775F59-26FE-48EF-96B2-C4D78F12CD97}" srcOrd="4" destOrd="0" parTransId="{BDE49264-BAF9-4FA7-BB2B-AFCB43F8C902}" sibTransId="{92734FDB-40B7-48BC-83AC-B50367F8ACD2}"/>
    <dgm:cxn modelId="{CE0A7C74-4E9A-420F-B295-239F53253E60}" type="presOf" srcId="{ACCDF2FE-CC8E-4863-ADEC-893EB2361111}" destId="{0343A4DB-096A-4D08-829F-7E8E76D56759}" srcOrd="0" destOrd="3" presId="urn:microsoft.com/office/officeart/2005/8/layout/vList6"/>
    <dgm:cxn modelId="{56334B64-6B40-47D8-AA20-2E6CD5BF0F6F}" type="presOf" srcId="{E051B93C-A180-44E4-94A7-452E2568553D}" destId="{92597BEF-4DF8-42CC-908C-11780B9B3B93}" srcOrd="0" destOrd="0" presId="urn:microsoft.com/office/officeart/2005/8/layout/vList6"/>
    <dgm:cxn modelId="{0A7C20E9-5B64-4813-A738-4431E3846D4E}" type="presOf" srcId="{2FAD2689-070F-4A54-B34C-A14EB65EB712}" destId="{0343A4DB-096A-4D08-829F-7E8E76D56759}" srcOrd="0" destOrd="2" presId="urn:microsoft.com/office/officeart/2005/8/layout/vList6"/>
    <dgm:cxn modelId="{6DE2B2B5-6073-4384-85D9-AB09FFD49592}" srcId="{E051B93C-A180-44E4-94A7-452E2568553D}" destId="{2FAD2689-070F-4A54-B34C-A14EB65EB712}" srcOrd="2" destOrd="0" parTransId="{A61CA0CF-5A85-49A1-A6F6-C6C85125FCD3}" sibTransId="{CDCE78BB-5D9E-4C08-B103-2D0095039619}"/>
    <dgm:cxn modelId="{C09133EF-4337-4288-8255-EAE6822EDBD0}" type="presOf" srcId="{5E44EABF-C7A8-4102-859D-25C83AE5FEBB}" destId="{0343A4DB-096A-4D08-829F-7E8E76D56759}" srcOrd="0" destOrd="1" presId="urn:microsoft.com/office/officeart/2005/8/layout/vList6"/>
    <dgm:cxn modelId="{043E4BB7-06A2-4D0C-BDFB-78824FFD1546}" type="presParOf" srcId="{9D730E53-95B7-4F41-9BBC-DC14D4B17323}" destId="{41F4A867-7A8C-4576-8916-6E4796074D85}" srcOrd="0" destOrd="0" presId="urn:microsoft.com/office/officeart/2005/8/layout/vList6"/>
    <dgm:cxn modelId="{FA43D654-92F9-4A1B-88C8-0D52A25C1760}" type="presParOf" srcId="{41F4A867-7A8C-4576-8916-6E4796074D85}" destId="{92597BEF-4DF8-42CC-908C-11780B9B3B93}" srcOrd="0" destOrd="0" presId="urn:microsoft.com/office/officeart/2005/8/layout/vList6"/>
    <dgm:cxn modelId="{80C9E8CC-62FF-4363-BA76-2AC8DC51F613}" type="presParOf" srcId="{41F4A867-7A8C-4576-8916-6E4796074D85}" destId="{0343A4DB-096A-4D08-829F-7E8E76D5675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88852E-21F7-49B5-A57A-918366021667}" type="doc">
      <dgm:prSet loTypeId="urn:microsoft.com/office/officeart/2005/8/layout/vList3" loCatId="list" qsTypeId="urn:microsoft.com/office/officeart/2005/8/quickstyle/3d1" qsCatId="3D" csTypeId="urn:microsoft.com/office/officeart/2005/8/colors/colorful2" csCatId="colorful" phldr="1"/>
      <dgm:spPr/>
    </dgm:pt>
    <dgm:pt modelId="{010CBA24-7366-47BB-A2D4-D9E4C23AAACE}">
      <dgm:prSet phldrT="[نص]" custT="1"/>
      <dgm:spPr/>
      <dgm:t>
        <a:bodyPr/>
        <a:lstStyle/>
        <a:p>
          <a:pPr rtl="1"/>
          <a:r>
            <a:rPr lang="ar-SA" sz="2000" b="1" dirty="0" smtClean="0">
              <a:latin typeface="Arial" panose="020B0604020202020204" pitchFamily="34" charset="0"/>
              <a:cs typeface="Arial" panose="020B0604020202020204" pitchFamily="34" charset="0"/>
            </a:rPr>
            <a:t>1- تزيد السمنة من الثقل المحمل على عظام الطفل وتحدث بعض التشوهات مثل التواء عظام الساقين</a:t>
          </a:r>
        </a:p>
        <a:p>
          <a:pPr rtl="1"/>
          <a:r>
            <a:rPr lang="ar-SA" sz="2000" b="1" dirty="0" smtClean="0">
              <a:latin typeface="Arial" panose="020B0604020202020204" pitchFamily="34" charset="0"/>
              <a:cs typeface="Arial" panose="020B0604020202020204" pitchFamily="34" charset="0"/>
            </a:rPr>
            <a:t>2- إذا أصيب الطفل بالسمنة زادت عدد الخلايا الدهنية التي تبقى معه طوال العمر وتظل مستعدة للامتلاء كلما سنحت الظروف</a:t>
          </a:r>
        </a:p>
        <a:p>
          <a:pPr rtl="1"/>
          <a:r>
            <a:rPr lang="ar-SA" sz="2000" b="1" dirty="0" smtClean="0">
              <a:latin typeface="Arial" panose="020B0604020202020204" pitchFamily="34" charset="0"/>
              <a:cs typeface="Arial" panose="020B0604020202020204" pitchFamily="34" charset="0"/>
            </a:rPr>
            <a:t>3- الاضطرابات النفسية وذلك لسوء المظهر العام وعدم القدرة على مجاراة أقرانه في اللعب والحركة</a:t>
          </a:r>
        </a:p>
        <a:p>
          <a:pPr rtl="1"/>
          <a:r>
            <a:rPr lang="ar-SA" sz="2000" b="1" dirty="0" smtClean="0">
              <a:latin typeface="Arial" panose="020B0604020202020204" pitchFamily="34" charset="0"/>
              <a:cs typeface="Arial" panose="020B0604020202020204" pitchFamily="34" charset="0"/>
            </a:rPr>
            <a:t>4- تجعل المصاب بها أكثر عرضه لأمراض القلب وتصلب الشرايين وارتفاع ضغط الدم والبول السكري</a:t>
          </a:r>
        </a:p>
        <a:p>
          <a:pPr rtl="1"/>
          <a:r>
            <a:rPr lang="ar-SA" sz="2000" b="1" dirty="0" smtClean="0">
              <a:latin typeface="Arial" panose="020B0604020202020204" pitchFamily="34" charset="0"/>
              <a:cs typeface="Arial" panose="020B0604020202020204" pitchFamily="34" charset="0"/>
            </a:rPr>
            <a:t>5- يكون جهاز الأطفال المناعي مضطرباً فيكونون أكثر عرضه للإصابة بالأمراض المعدية  </a:t>
          </a:r>
          <a:endParaRPr lang="ar-SA" sz="2000" dirty="0"/>
        </a:p>
      </dgm:t>
    </dgm:pt>
    <dgm:pt modelId="{BE5CE67D-905E-4DDE-8030-A91FE991EAC3}" type="parTrans" cxnId="{66F5FC54-4F35-436E-8A24-A865AA9FA9BF}">
      <dgm:prSet/>
      <dgm:spPr/>
      <dgm:t>
        <a:bodyPr/>
        <a:lstStyle/>
        <a:p>
          <a:pPr rtl="1"/>
          <a:endParaRPr lang="ar-SA"/>
        </a:p>
      </dgm:t>
    </dgm:pt>
    <dgm:pt modelId="{2D12C1F2-81C8-41FB-B391-BE000F5F1910}" type="sibTrans" cxnId="{66F5FC54-4F35-436E-8A24-A865AA9FA9BF}">
      <dgm:prSet/>
      <dgm:spPr/>
      <dgm:t>
        <a:bodyPr/>
        <a:lstStyle/>
        <a:p>
          <a:pPr rtl="1"/>
          <a:endParaRPr lang="ar-SA"/>
        </a:p>
      </dgm:t>
    </dgm:pt>
    <dgm:pt modelId="{644998A3-AF0C-4E8A-B1C1-4F708AB81C40}" type="pres">
      <dgm:prSet presAssocID="{5888852E-21F7-49B5-A57A-918366021667}" presName="linearFlow" presStyleCnt="0">
        <dgm:presLayoutVars>
          <dgm:dir/>
          <dgm:resizeHandles val="exact"/>
        </dgm:presLayoutVars>
      </dgm:prSet>
      <dgm:spPr/>
    </dgm:pt>
    <dgm:pt modelId="{86E6E820-8EBF-4A7E-AD13-8DDC9B33C152}" type="pres">
      <dgm:prSet presAssocID="{010CBA24-7366-47BB-A2D4-D9E4C23AAACE}" presName="composite" presStyleCnt="0"/>
      <dgm:spPr/>
    </dgm:pt>
    <dgm:pt modelId="{2E550BA1-F5D4-48F5-AF27-CBE6457A0890}" type="pres">
      <dgm:prSet presAssocID="{010CBA24-7366-47BB-A2D4-D9E4C23AAACE}" presName="imgShp" presStyleLbl="fgImgPlace1" presStyleIdx="0" presStyleCnt="1" custScaleX="74300" custScaleY="82206" custLinFactNeighborX="-26154" custLinFactNeighborY="-5986"/>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B7902C85-B70F-4AA2-915B-7A3A9D0F7197}" type="pres">
      <dgm:prSet presAssocID="{010CBA24-7366-47BB-A2D4-D9E4C23AAACE}" presName="txShp" presStyleLbl="node1" presStyleIdx="0" presStyleCnt="1" custScaleX="150376" custScaleY="117070">
        <dgm:presLayoutVars>
          <dgm:bulletEnabled val="1"/>
        </dgm:presLayoutVars>
      </dgm:prSet>
      <dgm:spPr/>
      <dgm:t>
        <a:bodyPr/>
        <a:lstStyle/>
        <a:p>
          <a:pPr rtl="1"/>
          <a:endParaRPr lang="ar-SA"/>
        </a:p>
      </dgm:t>
    </dgm:pt>
  </dgm:ptLst>
  <dgm:cxnLst>
    <dgm:cxn modelId="{75AD5A2A-472B-442A-B4D9-ABD1E498B999}" type="presOf" srcId="{010CBA24-7366-47BB-A2D4-D9E4C23AAACE}" destId="{B7902C85-B70F-4AA2-915B-7A3A9D0F7197}" srcOrd="0" destOrd="0" presId="urn:microsoft.com/office/officeart/2005/8/layout/vList3"/>
    <dgm:cxn modelId="{66F5FC54-4F35-436E-8A24-A865AA9FA9BF}" srcId="{5888852E-21F7-49B5-A57A-918366021667}" destId="{010CBA24-7366-47BB-A2D4-D9E4C23AAACE}" srcOrd="0" destOrd="0" parTransId="{BE5CE67D-905E-4DDE-8030-A91FE991EAC3}" sibTransId="{2D12C1F2-81C8-41FB-B391-BE000F5F1910}"/>
    <dgm:cxn modelId="{EE6F6A48-E0B5-4EA4-8F9F-DC2FDE5159E0}" type="presOf" srcId="{5888852E-21F7-49B5-A57A-918366021667}" destId="{644998A3-AF0C-4E8A-B1C1-4F708AB81C40}" srcOrd="0" destOrd="0" presId="urn:microsoft.com/office/officeart/2005/8/layout/vList3"/>
    <dgm:cxn modelId="{D5C3BD20-8F8A-4EC1-A9EB-959E41EEB5BF}" type="presParOf" srcId="{644998A3-AF0C-4E8A-B1C1-4F708AB81C40}" destId="{86E6E820-8EBF-4A7E-AD13-8DDC9B33C152}" srcOrd="0" destOrd="0" presId="urn:microsoft.com/office/officeart/2005/8/layout/vList3"/>
    <dgm:cxn modelId="{8550723D-9FB7-4721-AF98-163CD762E38F}" type="presParOf" srcId="{86E6E820-8EBF-4A7E-AD13-8DDC9B33C152}" destId="{2E550BA1-F5D4-48F5-AF27-CBE6457A0890}" srcOrd="0" destOrd="0" presId="urn:microsoft.com/office/officeart/2005/8/layout/vList3"/>
    <dgm:cxn modelId="{E67459E8-3E5A-4D4A-A860-DAC1B6EF9A44}" type="presParOf" srcId="{86E6E820-8EBF-4A7E-AD13-8DDC9B33C152}" destId="{B7902C85-B70F-4AA2-915B-7A3A9D0F719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21E9E9-B991-434A-89D6-CB594DF97CCB}" type="doc">
      <dgm:prSet loTypeId="urn:microsoft.com/office/officeart/2005/8/layout/chevron2" loCatId="list" qsTypeId="urn:microsoft.com/office/officeart/2005/8/quickstyle/3d1" qsCatId="3D" csTypeId="urn:microsoft.com/office/officeart/2005/8/colors/colorful2" csCatId="colorful" phldr="1"/>
      <dgm:spPr/>
      <dgm:t>
        <a:bodyPr/>
        <a:lstStyle/>
        <a:p>
          <a:pPr rtl="1"/>
          <a:endParaRPr lang="ar-SA"/>
        </a:p>
      </dgm:t>
    </dgm:pt>
    <dgm:pt modelId="{04FCF97C-687D-42BE-B84A-1C58E51DF69D}">
      <dgm:prSet phldrT="[نص]"/>
      <dgm:spPr/>
      <dgm:t>
        <a:bodyPr/>
        <a:lstStyle/>
        <a:p>
          <a:pPr rtl="1"/>
          <a:r>
            <a:rPr lang="ar-SA" dirty="0" smtClean="0">
              <a:latin typeface="Arial" panose="020B0604020202020204" pitchFamily="34" charset="0"/>
              <a:cs typeface="Arial" panose="020B0604020202020204" pitchFamily="34" charset="0"/>
            </a:rPr>
            <a:t>الوقاية</a:t>
          </a:r>
          <a:endParaRPr lang="ar-SA" dirty="0">
            <a:latin typeface="Arial" panose="020B0604020202020204" pitchFamily="34" charset="0"/>
            <a:cs typeface="Arial" panose="020B0604020202020204" pitchFamily="34" charset="0"/>
          </a:endParaRPr>
        </a:p>
      </dgm:t>
    </dgm:pt>
    <dgm:pt modelId="{0AB1FEF2-1D4E-4856-91B3-1FF63D1C643D}" type="parTrans" cxnId="{E83436BF-66E2-49F4-8A06-7A52A624773B}">
      <dgm:prSet/>
      <dgm:spPr/>
      <dgm:t>
        <a:bodyPr/>
        <a:lstStyle/>
        <a:p>
          <a:pPr rtl="1"/>
          <a:endParaRPr lang="ar-SA"/>
        </a:p>
      </dgm:t>
    </dgm:pt>
    <dgm:pt modelId="{0F3E7D70-086C-4AF5-8B1B-5D7039F34B2B}" type="sibTrans" cxnId="{E83436BF-66E2-49F4-8A06-7A52A624773B}">
      <dgm:prSet/>
      <dgm:spPr/>
      <dgm:t>
        <a:bodyPr/>
        <a:lstStyle/>
        <a:p>
          <a:pPr rtl="1"/>
          <a:endParaRPr lang="ar-SA"/>
        </a:p>
      </dgm:t>
    </dgm:pt>
    <dgm:pt modelId="{DDC913F3-6262-48F1-BC46-0F44E5A97D0B}">
      <dgm:prSet phldrT="[نص]" custT="1"/>
      <dgm:spPr/>
      <dgm:t>
        <a:bodyPr/>
        <a:lstStyle/>
        <a:p>
          <a:pPr rtl="1"/>
          <a:r>
            <a:rPr lang="ar-SA" sz="2400" dirty="0" smtClean="0">
              <a:latin typeface="Arial" panose="020B0604020202020204" pitchFamily="34" charset="0"/>
              <a:cs typeface="Arial" panose="020B0604020202020204" pitchFamily="34" charset="0"/>
            </a:rPr>
            <a:t>تغيير المعتقدات بأن السمنة علامة من الصحة الجيدة</a:t>
          </a:r>
          <a:endParaRPr lang="ar-SA" sz="2400" dirty="0">
            <a:latin typeface="Arial" panose="020B0604020202020204" pitchFamily="34" charset="0"/>
            <a:cs typeface="Arial" panose="020B0604020202020204" pitchFamily="34" charset="0"/>
          </a:endParaRPr>
        </a:p>
      </dgm:t>
    </dgm:pt>
    <dgm:pt modelId="{DA4F23EB-0699-4945-ABF7-BF2BBB56D778}" type="parTrans" cxnId="{4D3A7466-CA40-4413-9E45-5DC3E15995C2}">
      <dgm:prSet/>
      <dgm:spPr/>
      <dgm:t>
        <a:bodyPr/>
        <a:lstStyle/>
        <a:p>
          <a:pPr rtl="1"/>
          <a:endParaRPr lang="ar-SA"/>
        </a:p>
      </dgm:t>
    </dgm:pt>
    <dgm:pt modelId="{D75E02A8-E1E4-4876-B3B1-1C9C0A6B4401}" type="sibTrans" cxnId="{4D3A7466-CA40-4413-9E45-5DC3E15995C2}">
      <dgm:prSet/>
      <dgm:spPr/>
      <dgm:t>
        <a:bodyPr/>
        <a:lstStyle/>
        <a:p>
          <a:pPr rtl="1"/>
          <a:endParaRPr lang="ar-SA"/>
        </a:p>
      </dgm:t>
    </dgm:pt>
    <dgm:pt modelId="{02C57C8B-C485-497D-990E-263A74C119C4}">
      <dgm:prSet phldrT="[نص]" custT="1"/>
      <dgm:spPr/>
      <dgm:t>
        <a:bodyPr/>
        <a:lstStyle/>
        <a:p>
          <a:pPr rtl="1"/>
          <a:r>
            <a:rPr lang="ar-SA" sz="2400" dirty="0" smtClean="0">
              <a:latin typeface="Arial" panose="020B0604020202020204" pitchFamily="34" charset="0"/>
              <a:cs typeface="Arial" panose="020B0604020202020204" pitchFamily="34" charset="0"/>
            </a:rPr>
            <a:t>اتباع العادات الغذائية السليمة</a:t>
          </a:r>
          <a:endParaRPr lang="ar-SA" sz="2400" dirty="0">
            <a:latin typeface="Arial" panose="020B0604020202020204" pitchFamily="34" charset="0"/>
            <a:cs typeface="Arial" panose="020B0604020202020204" pitchFamily="34" charset="0"/>
          </a:endParaRPr>
        </a:p>
      </dgm:t>
    </dgm:pt>
    <dgm:pt modelId="{8EB63C10-47F2-4822-B5DA-3C5B54A88701}" type="parTrans" cxnId="{76712ECF-C243-4057-9C8E-CF067803B866}">
      <dgm:prSet/>
      <dgm:spPr/>
      <dgm:t>
        <a:bodyPr/>
        <a:lstStyle/>
        <a:p>
          <a:pPr rtl="1"/>
          <a:endParaRPr lang="ar-SA"/>
        </a:p>
      </dgm:t>
    </dgm:pt>
    <dgm:pt modelId="{586F142E-1C57-425E-869A-E7704D48342F}" type="sibTrans" cxnId="{76712ECF-C243-4057-9C8E-CF067803B866}">
      <dgm:prSet/>
      <dgm:spPr/>
      <dgm:t>
        <a:bodyPr/>
        <a:lstStyle/>
        <a:p>
          <a:pPr rtl="1"/>
          <a:endParaRPr lang="ar-SA"/>
        </a:p>
      </dgm:t>
    </dgm:pt>
    <dgm:pt modelId="{7E84BB57-172B-4B42-A4D7-2AC1F8FC4BF4}">
      <dgm:prSet phldrT="[نص]" custT="1"/>
      <dgm:spPr/>
      <dgm:t>
        <a:bodyPr/>
        <a:lstStyle/>
        <a:p>
          <a:pPr rtl="1"/>
          <a:r>
            <a:rPr lang="ar-SA" sz="2400" dirty="0" smtClean="0">
              <a:latin typeface="Arial" panose="020B0604020202020204" pitchFamily="34" charset="0"/>
              <a:cs typeface="Arial" panose="020B0604020202020204" pitchFamily="34" charset="0"/>
            </a:rPr>
            <a:t>الرضاعة الطبيعية</a:t>
          </a:r>
          <a:endParaRPr lang="ar-SA" sz="2400" dirty="0">
            <a:latin typeface="Arial" panose="020B0604020202020204" pitchFamily="34" charset="0"/>
            <a:cs typeface="Arial" panose="020B0604020202020204" pitchFamily="34" charset="0"/>
          </a:endParaRPr>
        </a:p>
      </dgm:t>
    </dgm:pt>
    <dgm:pt modelId="{D4D8C542-30E2-46CB-B29B-5A9E94BBEBC4}" type="parTrans" cxnId="{3BAC7387-6C7B-47AF-B305-8688077D8D48}">
      <dgm:prSet/>
      <dgm:spPr/>
      <dgm:t>
        <a:bodyPr/>
        <a:lstStyle/>
        <a:p>
          <a:pPr rtl="1"/>
          <a:endParaRPr lang="ar-SA"/>
        </a:p>
      </dgm:t>
    </dgm:pt>
    <dgm:pt modelId="{842B2B02-0FFF-4C93-BC1D-4D00145FD287}" type="sibTrans" cxnId="{3BAC7387-6C7B-47AF-B305-8688077D8D48}">
      <dgm:prSet/>
      <dgm:spPr/>
      <dgm:t>
        <a:bodyPr/>
        <a:lstStyle/>
        <a:p>
          <a:pPr rtl="1"/>
          <a:endParaRPr lang="ar-SA"/>
        </a:p>
      </dgm:t>
    </dgm:pt>
    <dgm:pt modelId="{A8C6397C-834C-469A-9202-238CB31F93CA}">
      <dgm:prSet phldrT="[نص]" custT="1"/>
      <dgm:spPr/>
      <dgm:t>
        <a:bodyPr/>
        <a:lstStyle/>
        <a:p>
          <a:pPr rtl="1"/>
          <a:r>
            <a:rPr lang="ar-SA" sz="2400" dirty="0" smtClean="0">
              <a:latin typeface="Arial" panose="020B0604020202020204" pitchFamily="34" charset="0"/>
              <a:cs typeface="Arial" panose="020B0604020202020204" pitchFamily="34" charset="0"/>
            </a:rPr>
            <a:t>الامتناع عن إعطاء الأطفال الرضع الوجبات ذات السعرات الحرارية العالية قبل سن 6 شهور</a:t>
          </a:r>
          <a:endParaRPr lang="ar-SA" sz="2400" dirty="0">
            <a:latin typeface="Arial" panose="020B0604020202020204" pitchFamily="34" charset="0"/>
            <a:cs typeface="Arial" panose="020B0604020202020204" pitchFamily="34" charset="0"/>
          </a:endParaRPr>
        </a:p>
      </dgm:t>
    </dgm:pt>
    <dgm:pt modelId="{8B887D98-3B90-47C5-90AC-2275694B814C}" type="parTrans" cxnId="{12FAA284-744A-4211-9285-8AB843C1B281}">
      <dgm:prSet/>
      <dgm:spPr/>
      <dgm:t>
        <a:bodyPr/>
        <a:lstStyle/>
        <a:p>
          <a:pPr rtl="1"/>
          <a:endParaRPr lang="ar-SA"/>
        </a:p>
      </dgm:t>
    </dgm:pt>
    <dgm:pt modelId="{774A3CB3-6A82-4530-9F55-84A123F4CFCD}" type="sibTrans" cxnId="{12FAA284-744A-4211-9285-8AB843C1B281}">
      <dgm:prSet/>
      <dgm:spPr/>
      <dgm:t>
        <a:bodyPr/>
        <a:lstStyle/>
        <a:p>
          <a:pPr rtl="1"/>
          <a:endParaRPr lang="ar-SA"/>
        </a:p>
      </dgm:t>
    </dgm:pt>
    <dgm:pt modelId="{7BAE9B0C-E9BD-4D75-A946-01C2AD0C47DE}">
      <dgm:prSet phldrT="[نص]" custT="1"/>
      <dgm:spPr/>
      <dgm:t>
        <a:bodyPr/>
        <a:lstStyle/>
        <a:p>
          <a:pPr rtl="1"/>
          <a:r>
            <a:rPr lang="ar-SA" sz="2400" dirty="0" smtClean="0">
              <a:latin typeface="Arial" panose="020B0604020202020204" pitchFamily="34" charset="0"/>
              <a:cs typeface="Arial" panose="020B0604020202020204" pitchFamily="34" charset="0"/>
            </a:rPr>
            <a:t>التوعية الغذائية لربات البيوت</a:t>
          </a:r>
          <a:endParaRPr lang="ar-SA" sz="2400" dirty="0">
            <a:latin typeface="Arial" panose="020B0604020202020204" pitchFamily="34" charset="0"/>
            <a:cs typeface="Arial" panose="020B0604020202020204" pitchFamily="34" charset="0"/>
          </a:endParaRPr>
        </a:p>
      </dgm:t>
    </dgm:pt>
    <dgm:pt modelId="{41F68FD2-126E-4A2D-B3DF-17E60AC37FCF}" type="parTrans" cxnId="{D4F824B3-02EA-412C-9777-385BFF36FA0E}">
      <dgm:prSet/>
      <dgm:spPr/>
      <dgm:t>
        <a:bodyPr/>
        <a:lstStyle/>
        <a:p>
          <a:pPr rtl="1"/>
          <a:endParaRPr lang="ar-SA"/>
        </a:p>
      </dgm:t>
    </dgm:pt>
    <dgm:pt modelId="{871CCB0C-C92B-4CFB-80D1-C4DA3CD9D244}" type="sibTrans" cxnId="{D4F824B3-02EA-412C-9777-385BFF36FA0E}">
      <dgm:prSet/>
      <dgm:spPr/>
      <dgm:t>
        <a:bodyPr/>
        <a:lstStyle/>
        <a:p>
          <a:pPr rtl="1"/>
          <a:endParaRPr lang="ar-SA"/>
        </a:p>
      </dgm:t>
    </dgm:pt>
    <dgm:pt modelId="{CAC34FAC-F41B-4755-BEF5-59F3BB5CCDA5}">
      <dgm:prSet phldrT="[نص]" custT="1"/>
      <dgm:spPr/>
      <dgm:t>
        <a:bodyPr/>
        <a:lstStyle/>
        <a:p>
          <a:pPr rtl="1"/>
          <a:r>
            <a:rPr lang="ar-SA" sz="2400" dirty="0" smtClean="0">
              <a:latin typeface="Arial" panose="020B0604020202020204" pitchFamily="34" charset="0"/>
              <a:cs typeface="Arial" panose="020B0604020202020204" pitchFamily="34" charset="0"/>
            </a:rPr>
            <a:t>تشجيع الأشخاص على ممارسة التمارين الرياضية والمشي </a:t>
          </a:r>
          <a:endParaRPr lang="ar-SA" sz="2400" dirty="0">
            <a:latin typeface="Arial" panose="020B0604020202020204" pitchFamily="34" charset="0"/>
            <a:cs typeface="Arial" panose="020B0604020202020204" pitchFamily="34" charset="0"/>
          </a:endParaRPr>
        </a:p>
      </dgm:t>
    </dgm:pt>
    <dgm:pt modelId="{B3848957-6302-4D90-B1BD-C4A00BFAF422}" type="parTrans" cxnId="{4216047F-3690-4D0E-8AAA-53EEF5D091C2}">
      <dgm:prSet/>
      <dgm:spPr/>
      <dgm:t>
        <a:bodyPr/>
        <a:lstStyle/>
        <a:p>
          <a:pPr rtl="1"/>
          <a:endParaRPr lang="ar-SA"/>
        </a:p>
      </dgm:t>
    </dgm:pt>
    <dgm:pt modelId="{39CE64ED-1820-4D56-8A16-5537C99DD2FE}" type="sibTrans" cxnId="{4216047F-3690-4D0E-8AAA-53EEF5D091C2}">
      <dgm:prSet/>
      <dgm:spPr/>
      <dgm:t>
        <a:bodyPr/>
        <a:lstStyle/>
        <a:p>
          <a:pPr rtl="1"/>
          <a:endParaRPr lang="ar-SA"/>
        </a:p>
      </dgm:t>
    </dgm:pt>
    <dgm:pt modelId="{8538D0E6-B148-49D6-95EB-05FCBC87DF63}" type="pres">
      <dgm:prSet presAssocID="{0721E9E9-B991-434A-89D6-CB594DF97CCB}" presName="linearFlow" presStyleCnt="0">
        <dgm:presLayoutVars>
          <dgm:dir/>
          <dgm:animLvl val="lvl"/>
          <dgm:resizeHandles val="exact"/>
        </dgm:presLayoutVars>
      </dgm:prSet>
      <dgm:spPr/>
      <dgm:t>
        <a:bodyPr/>
        <a:lstStyle/>
        <a:p>
          <a:pPr rtl="1"/>
          <a:endParaRPr lang="ar-SA"/>
        </a:p>
      </dgm:t>
    </dgm:pt>
    <dgm:pt modelId="{7A6FC7C3-4BA7-45BD-B0A7-A83D8266912A}" type="pres">
      <dgm:prSet presAssocID="{04FCF97C-687D-42BE-B84A-1C58E51DF69D}" presName="composite" presStyleCnt="0"/>
      <dgm:spPr/>
    </dgm:pt>
    <dgm:pt modelId="{E334F03B-E732-4114-BCC5-C83357D715D4}" type="pres">
      <dgm:prSet presAssocID="{04FCF97C-687D-42BE-B84A-1C58E51DF69D}" presName="parentText" presStyleLbl="alignNode1" presStyleIdx="0" presStyleCnt="1" custScaleY="92057">
        <dgm:presLayoutVars>
          <dgm:chMax val="1"/>
          <dgm:bulletEnabled val="1"/>
        </dgm:presLayoutVars>
      </dgm:prSet>
      <dgm:spPr/>
      <dgm:t>
        <a:bodyPr/>
        <a:lstStyle/>
        <a:p>
          <a:pPr rtl="1"/>
          <a:endParaRPr lang="ar-SA"/>
        </a:p>
      </dgm:t>
    </dgm:pt>
    <dgm:pt modelId="{26B4AB76-9BE0-4C96-80DB-A4FBDB681704}" type="pres">
      <dgm:prSet presAssocID="{04FCF97C-687D-42BE-B84A-1C58E51DF69D}" presName="descendantText" presStyleLbl="alignAcc1" presStyleIdx="0" presStyleCnt="1">
        <dgm:presLayoutVars>
          <dgm:bulletEnabled val="1"/>
        </dgm:presLayoutVars>
      </dgm:prSet>
      <dgm:spPr/>
      <dgm:t>
        <a:bodyPr/>
        <a:lstStyle/>
        <a:p>
          <a:pPr rtl="1"/>
          <a:endParaRPr lang="ar-SA"/>
        </a:p>
      </dgm:t>
    </dgm:pt>
  </dgm:ptLst>
  <dgm:cxnLst>
    <dgm:cxn modelId="{70079EF0-F54C-4B3D-84D8-79665593357D}" type="presOf" srcId="{A8C6397C-834C-469A-9202-238CB31F93CA}" destId="{26B4AB76-9BE0-4C96-80DB-A4FBDB681704}" srcOrd="0" destOrd="3" presId="urn:microsoft.com/office/officeart/2005/8/layout/chevron2"/>
    <dgm:cxn modelId="{4D3A7466-CA40-4413-9E45-5DC3E15995C2}" srcId="{04FCF97C-687D-42BE-B84A-1C58E51DF69D}" destId="{DDC913F3-6262-48F1-BC46-0F44E5A97D0B}" srcOrd="0" destOrd="0" parTransId="{DA4F23EB-0699-4945-ABF7-BF2BBB56D778}" sibTransId="{D75E02A8-E1E4-4876-B3B1-1C9C0A6B4401}"/>
    <dgm:cxn modelId="{D4F824B3-02EA-412C-9777-385BFF36FA0E}" srcId="{04FCF97C-687D-42BE-B84A-1C58E51DF69D}" destId="{7BAE9B0C-E9BD-4D75-A946-01C2AD0C47DE}" srcOrd="4" destOrd="0" parTransId="{41F68FD2-126E-4A2D-B3DF-17E60AC37FCF}" sibTransId="{871CCB0C-C92B-4CFB-80D1-C4DA3CD9D244}"/>
    <dgm:cxn modelId="{76712ECF-C243-4057-9C8E-CF067803B866}" srcId="{04FCF97C-687D-42BE-B84A-1C58E51DF69D}" destId="{02C57C8B-C485-497D-990E-263A74C119C4}" srcOrd="1" destOrd="0" parTransId="{8EB63C10-47F2-4822-B5DA-3C5B54A88701}" sibTransId="{586F142E-1C57-425E-869A-E7704D48342F}"/>
    <dgm:cxn modelId="{12FAA284-744A-4211-9285-8AB843C1B281}" srcId="{04FCF97C-687D-42BE-B84A-1C58E51DF69D}" destId="{A8C6397C-834C-469A-9202-238CB31F93CA}" srcOrd="3" destOrd="0" parTransId="{8B887D98-3B90-47C5-90AC-2275694B814C}" sibTransId="{774A3CB3-6A82-4530-9F55-84A123F4CFCD}"/>
    <dgm:cxn modelId="{F02DBAC5-85BA-4892-88DE-AD62CC86B9B9}" type="presOf" srcId="{0721E9E9-B991-434A-89D6-CB594DF97CCB}" destId="{8538D0E6-B148-49D6-95EB-05FCBC87DF63}" srcOrd="0" destOrd="0" presId="urn:microsoft.com/office/officeart/2005/8/layout/chevron2"/>
    <dgm:cxn modelId="{E99F8A15-F04C-4B79-B3B8-A6FCA0C22DA6}" type="presOf" srcId="{7BAE9B0C-E9BD-4D75-A946-01C2AD0C47DE}" destId="{26B4AB76-9BE0-4C96-80DB-A4FBDB681704}" srcOrd="0" destOrd="4" presId="urn:microsoft.com/office/officeart/2005/8/layout/chevron2"/>
    <dgm:cxn modelId="{4216047F-3690-4D0E-8AAA-53EEF5D091C2}" srcId="{04FCF97C-687D-42BE-B84A-1C58E51DF69D}" destId="{CAC34FAC-F41B-4755-BEF5-59F3BB5CCDA5}" srcOrd="5" destOrd="0" parTransId="{B3848957-6302-4D90-B1BD-C4A00BFAF422}" sibTransId="{39CE64ED-1820-4D56-8A16-5537C99DD2FE}"/>
    <dgm:cxn modelId="{E83436BF-66E2-49F4-8A06-7A52A624773B}" srcId="{0721E9E9-B991-434A-89D6-CB594DF97CCB}" destId="{04FCF97C-687D-42BE-B84A-1C58E51DF69D}" srcOrd="0" destOrd="0" parTransId="{0AB1FEF2-1D4E-4856-91B3-1FF63D1C643D}" sibTransId="{0F3E7D70-086C-4AF5-8B1B-5D7039F34B2B}"/>
    <dgm:cxn modelId="{5B062B57-686C-4A6D-A215-6BF84FE3672F}" type="presOf" srcId="{02C57C8B-C485-497D-990E-263A74C119C4}" destId="{26B4AB76-9BE0-4C96-80DB-A4FBDB681704}" srcOrd="0" destOrd="1" presId="urn:microsoft.com/office/officeart/2005/8/layout/chevron2"/>
    <dgm:cxn modelId="{8F2040E4-5264-4340-9E17-A6923B3C1594}" type="presOf" srcId="{DDC913F3-6262-48F1-BC46-0F44E5A97D0B}" destId="{26B4AB76-9BE0-4C96-80DB-A4FBDB681704}" srcOrd="0" destOrd="0" presId="urn:microsoft.com/office/officeart/2005/8/layout/chevron2"/>
    <dgm:cxn modelId="{86E18A33-89E3-479D-B4DB-1BC4B9EF80D9}" type="presOf" srcId="{CAC34FAC-F41B-4755-BEF5-59F3BB5CCDA5}" destId="{26B4AB76-9BE0-4C96-80DB-A4FBDB681704}" srcOrd="0" destOrd="5" presId="urn:microsoft.com/office/officeart/2005/8/layout/chevron2"/>
    <dgm:cxn modelId="{3BAC7387-6C7B-47AF-B305-8688077D8D48}" srcId="{04FCF97C-687D-42BE-B84A-1C58E51DF69D}" destId="{7E84BB57-172B-4B42-A4D7-2AC1F8FC4BF4}" srcOrd="2" destOrd="0" parTransId="{D4D8C542-30E2-46CB-B29B-5A9E94BBEBC4}" sibTransId="{842B2B02-0FFF-4C93-BC1D-4D00145FD287}"/>
    <dgm:cxn modelId="{5965C407-476A-45A4-BCAE-EDBE973D425E}" type="presOf" srcId="{7E84BB57-172B-4B42-A4D7-2AC1F8FC4BF4}" destId="{26B4AB76-9BE0-4C96-80DB-A4FBDB681704}" srcOrd="0" destOrd="2" presId="urn:microsoft.com/office/officeart/2005/8/layout/chevron2"/>
    <dgm:cxn modelId="{EF3023C5-EEA3-458D-9C5A-381151763DC5}" type="presOf" srcId="{04FCF97C-687D-42BE-B84A-1C58E51DF69D}" destId="{E334F03B-E732-4114-BCC5-C83357D715D4}" srcOrd="0" destOrd="0" presId="urn:microsoft.com/office/officeart/2005/8/layout/chevron2"/>
    <dgm:cxn modelId="{FC9D7620-0AB3-40A9-B987-202CA3EC9191}" type="presParOf" srcId="{8538D0E6-B148-49D6-95EB-05FCBC87DF63}" destId="{7A6FC7C3-4BA7-45BD-B0A7-A83D8266912A}" srcOrd="0" destOrd="0" presId="urn:microsoft.com/office/officeart/2005/8/layout/chevron2"/>
    <dgm:cxn modelId="{A859AEDD-2280-4763-97DE-5CA0764A199E}" type="presParOf" srcId="{7A6FC7C3-4BA7-45BD-B0A7-A83D8266912A}" destId="{E334F03B-E732-4114-BCC5-C83357D715D4}" srcOrd="0" destOrd="0" presId="urn:microsoft.com/office/officeart/2005/8/layout/chevron2"/>
    <dgm:cxn modelId="{02F5A39F-F025-4417-9605-8C7ADA1AB695}" type="presParOf" srcId="{7A6FC7C3-4BA7-45BD-B0A7-A83D8266912A}" destId="{26B4AB76-9BE0-4C96-80DB-A4FBDB68170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68A60-55E3-422D-8F1D-DBA5E915861C}">
      <dsp:nvSpPr>
        <dsp:cNvPr id="0" name=""/>
        <dsp:cNvSpPr/>
      </dsp:nvSpPr>
      <dsp:spPr>
        <a:xfrm rot="16200000">
          <a:off x="-167344" y="2407535"/>
          <a:ext cx="3026111" cy="64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64567" bIns="0" numCol="1" spcCol="1270" anchor="t" anchorCtr="0">
          <a:noAutofit/>
        </a:bodyPr>
        <a:lstStyle/>
        <a:p>
          <a:pPr lvl="0" algn="r" defTabSz="1778000" rtl="1">
            <a:lnSpc>
              <a:spcPct val="90000"/>
            </a:lnSpc>
            <a:spcBef>
              <a:spcPct val="0"/>
            </a:spcBef>
            <a:spcAft>
              <a:spcPct val="35000"/>
            </a:spcAft>
          </a:pPr>
          <a:endParaRPr lang="ar-SA" sz="4000" b="1" kern="120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dsp:txBody>
      <dsp:txXfrm>
        <a:off x="-167344" y="2407535"/>
        <a:ext cx="3026111" cy="640138"/>
      </dsp:txXfrm>
    </dsp:sp>
    <dsp:sp modelId="{A2DD2950-F823-4C3F-BF23-7344EAD29361}">
      <dsp:nvSpPr>
        <dsp:cNvPr id="0" name=""/>
        <dsp:cNvSpPr/>
      </dsp:nvSpPr>
      <dsp:spPr>
        <a:xfrm>
          <a:off x="2242063" y="1200901"/>
          <a:ext cx="7877018" cy="3026111"/>
        </a:xfrm>
        <a:prstGeom prst="rect">
          <a:avLst/>
        </a:prstGeom>
        <a:gradFill rotWithShape="0">
          <a:gsLst>
            <a:gs pos="0">
              <a:schemeClr val="accent4">
                <a:hueOff val="0"/>
                <a:satOff val="0"/>
                <a:lumOff val="0"/>
                <a:alphaOff val="0"/>
                <a:tint val="96000"/>
                <a:lumMod val="102000"/>
              </a:schemeClr>
            </a:gs>
            <a:gs pos="100000">
              <a:schemeClr val="accent4">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9392" tIns="564567" rIns="469392" bIns="469392" numCol="1" spcCol="1270" anchor="t" anchorCtr="0">
          <a:noAutofit/>
        </a:bodyPr>
        <a:lstStyle/>
        <a:p>
          <a:pPr marL="285750" lvl="1" indent="-285750" algn="r" defTabSz="2933700" rtl="1">
            <a:lnSpc>
              <a:spcPct val="90000"/>
            </a:lnSpc>
            <a:spcBef>
              <a:spcPct val="0"/>
            </a:spcBef>
            <a:spcAft>
              <a:spcPct val="15000"/>
            </a:spcAft>
            <a:buChar char="••"/>
          </a:pPr>
          <a:r>
            <a:rPr lang="ar-SA" sz="6600" b="1" kern="1200"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DecoType Thuluth" panose="02010000000000000000" pitchFamily="2" charset="-78"/>
            </a:rPr>
            <a:t>سوء التغذية عند الأطفال </a:t>
          </a:r>
          <a:endParaRPr lang="ar-SA" sz="6600" b="1" kern="1200"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DecoType Thuluth" panose="02010000000000000000" pitchFamily="2" charset="-78"/>
          </a:endParaRPr>
        </a:p>
      </dsp:txBody>
      <dsp:txXfrm>
        <a:off x="2242063" y="1200901"/>
        <a:ext cx="7877018" cy="3026111"/>
      </dsp:txXfrm>
    </dsp:sp>
    <dsp:sp modelId="{960856D9-69B8-4545-8B85-57564F1CB6DC}">
      <dsp:nvSpPr>
        <dsp:cNvPr id="0" name=""/>
        <dsp:cNvSpPr/>
      </dsp:nvSpPr>
      <dsp:spPr>
        <a:xfrm>
          <a:off x="685439" y="307709"/>
          <a:ext cx="2097159" cy="274147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a:noFill/>
        </a:ln>
        <a:effectLst>
          <a:reflection blurRad="12700" stA="26000" endPos="32000" dist="12700" dir="5400000" sy="-100000" rotWithShape="0"/>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FEAEF-E10D-4549-8A79-6A675A1AB6AF}">
      <dsp:nvSpPr>
        <dsp:cNvPr id="0" name=""/>
        <dsp:cNvSpPr/>
      </dsp:nvSpPr>
      <dsp:spPr>
        <a:xfrm>
          <a:off x="-6482120" y="-991401"/>
          <a:ext cx="7715368" cy="7715368"/>
        </a:xfrm>
        <a:prstGeom prst="blockArc">
          <a:avLst>
            <a:gd name="adj1" fmla="val 18900000"/>
            <a:gd name="adj2" fmla="val 2700000"/>
            <a:gd name="adj3" fmla="val 280"/>
          </a:avLst>
        </a:pr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369AEC-6B60-4520-8B01-249454C09ABB}">
      <dsp:nvSpPr>
        <dsp:cNvPr id="0" name=""/>
        <dsp:cNvSpPr/>
      </dsp:nvSpPr>
      <dsp:spPr>
        <a:xfrm>
          <a:off x="459041" y="301876"/>
          <a:ext cx="8236446" cy="603524"/>
        </a:xfrm>
        <a:prstGeom prst="rect">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479048" tIns="50800" rIns="50800" bIns="50800" numCol="1" spcCol="1270" anchor="ctr" anchorCtr="0">
          <a:noAutofit/>
        </a:bodyPr>
        <a:lstStyle/>
        <a:p>
          <a:pPr lvl="0" algn="ctr" defTabSz="889000" rtl="1">
            <a:lnSpc>
              <a:spcPct val="90000"/>
            </a:lnSpc>
            <a:spcBef>
              <a:spcPct val="0"/>
            </a:spcBef>
            <a:spcAft>
              <a:spcPct val="35000"/>
            </a:spcAft>
          </a:pPr>
          <a:r>
            <a:rPr lang="ar-SA" sz="2000" b="1" kern="1200" dirty="0" smtClean="0">
              <a:latin typeface="Arial" panose="020B0604020202020204" pitchFamily="34" charset="0"/>
              <a:cs typeface="Arial" panose="020B0604020202020204" pitchFamily="34" charset="0"/>
            </a:rPr>
            <a:t>الاهتمام بالتغذية وخاصة تغذية الأطفال والأمهات</a:t>
          </a:r>
          <a:endParaRPr lang="ar-SA" sz="2000" b="1" kern="1200" dirty="0">
            <a:latin typeface="Arial" panose="020B0604020202020204" pitchFamily="34" charset="0"/>
            <a:cs typeface="Arial" panose="020B0604020202020204" pitchFamily="34" charset="0"/>
          </a:endParaRPr>
        </a:p>
      </dsp:txBody>
      <dsp:txXfrm>
        <a:off x="459041" y="301876"/>
        <a:ext cx="8236446" cy="603524"/>
      </dsp:txXfrm>
    </dsp:sp>
    <dsp:sp modelId="{1588E94D-5158-4D12-956A-FAFAA34CA435}">
      <dsp:nvSpPr>
        <dsp:cNvPr id="0" name=""/>
        <dsp:cNvSpPr/>
      </dsp:nvSpPr>
      <dsp:spPr>
        <a:xfrm>
          <a:off x="81838" y="226436"/>
          <a:ext cx="754405" cy="754405"/>
        </a:xfrm>
        <a:prstGeom prst="ellipse">
          <a:avLst/>
        </a:prstGeom>
        <a:solidFill>
          <a:schemeClr val="lt1">
            <a:hueOff val="0"/>
            <a:satOff val="0"/>
            <a:lumOff val="0"/>
            <a:alphaOff val="0"/>
          </a:schemeClr>
        </a:solidFill>
        <a:ln w="9525" cap="rnd" cmpd="sng" algn="ctr">
          <a:solidFill>
            <a:schemeClr val="accent2">
              <a:hueOff val="0"/>
              <a:satOff val="0"/>
              <a:lumOff val="0"/>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sp>
    <dsp:sp modelId="{9591BECE-635B-43F6-8722-B7479C3F8808}">
      <dsp:nvSpPr>
        <dsp:cNvPr id="0" name=""/>
        <dsp:cNvSpPr/>
      </dsp:nvSpPr>
      <dsp:spPr>
        <a:xfrm>
          <a:off x="955481" y="1207049"/>
          <a:ext cx="7740005" cy="603524"/>
        </a:xfrm>
        <a:prstGeom prst="rect">
          <a:avLst/>
        </a:prstGeom>
        <a:gradFill rotWithShape="0">
          <a:gsLst>
            <a:gs pos="0">
              <a:schemeClr val="accent3">
                <a:hueOff val="0"/>
                <a:satOff val="0"/>
                <a:lumOff val="0"/>
                <a:alphaOff val="0"/>
                <a:tint val="96000"/>
                <a:lumMod val="102000"/>
              </a:schemeClr>
            </a:gs>
            <a:gs pos="100000">
              <a:schemeClr val="accent3">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479048" tIns="50800" rIns="50800" bIns="50800" numCol="1" spcCol="1270" anchor="ctr" anchorCtr="0">
          <a:noAutofit/>
        </a:bodyPr>
        <a:lstStyle/>
        <a:p>
          <a:pPr lvl="0" algn="ctr" defTabSz="889000" rtl="1">
            <a:lnSpc>
              <a:spcPct val="90000"/>
            </a:lnSpc>
            <a:spcBef>
              <a:spcPct val="0"/>
            </a:spcBef>
            <a:spcAft>
              <a:spcPct val="35000"/>
            </a:spcAft>
          </a:pPr>
          <a:r>
            <a:rPr lang="ar-SA" sz="2000" b="1" kern="1200" dirty="0" smtClean="0">
              <a:latin typeface="Arial" panose="020B0604020202020204" pitchFamily="34" charset="0"/>
              <a:cs typeface="Arial" panose="020B0604020202020204" pitchFamily="34" charset="0"/>
            </a:rPr>
            <a:t>الاهتمام بنظافة الفم ورعاية الأسنان </a:t>
          </a:r>
          <a:endParaRPr lang="ar-SA" sz="2000" b="1" kern="1200" dirty="0">
            <a:latin typeface="Arial" panose="020B0604020202020204" pitchFamily="34" charset="0"/>
            <a:cs typeface="Arial" panose="020B0604020202020204" pitchFamily="34" charset="0"/>
          </a:endParaRPr>
        </a:p>
      </dsp:txBody>
      <dsp:txXfrm>
        <a:off x="955481" y="1207049"/>
        <a:ext cx="7740005" cy="603524"/>
      </dsp:txXfrm>
    </dsp:sp>
    <dsp:sp modelId="{7874EBAB-8463-4D15-8491-AD43A098AFE6}">
      <dsp:nvSpPr>
        <dsp:cNvPr id="0" name=""/>
        <dsp:cNvSpPr/>
      </dsp:nvSpPr>
      <dsp:spPr>
        <a:xfrm>
          <a:off x="578278" y="1131608"/>
          <a:ext cx="754405" cy="754405"/>
        </a:xfrm>
        <a:prstGeom prst="ellipse">
          <a:avLst/>
        </a:prstGeom>
        <a:solidFill>
          <a:schemeClr val="lt1">
            <a:hueOff val="0"/>
            <a:satOff val="0"/>
            <a:lumOff val="0"/>
            <a:alphaOff val="0"/>
          </a:schemeClr>
        </a:solidFill>
        <a:ln w="9525" cap="rnd" cmpd="sng" algn="ctr">
          <a:solidFill>
            <a:schemeClr val="accent3">
              <a:hueOff val="0"/>
              <a:satOff val="0"/>
              <a:lumOff val="0"/>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sp>
    <dsp:sp modelId="{484D6861-3E2A-44B5-AB63-FCC6862CE2C5}">
      <dsp:nvSpPr>
        <dsp:cNvPr id="0" name=""/>
        <dsp:cNvSpPr/>
      </dsp:nvSpPr>
      <dsp:spPr>
        <a:xfrm>
          <a:off x="1182491" y="2112221"/>
          <a:ext cx="7512996" cy="603524"/>
        </a:xfrm>
        <a:prstGeom prst="rect">
          <a:avLst/>
        </a:prstGeom>
        <a:gradFill rotWithShape="0">
          <a:gsLst>
            <a:gs pos="0">
              <a:schemeClr val="accent4">
                <a:hueOff val="0"/>
                <a:satOff val="0"/>
                <a:lumOff val="0"/>
                <a:alphaOff val="0"/>
                <a:tint val="96000"/>
                <a:lumMod val="102000"/>
              </a:schemeClr>
            </a:gs>
            <a:gs pos="100000">
              <a:schemeClr val="accent4">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479048" tIns="50800" rIns="50800" bIns="50800" numCol="1" spcCol="1270" anchor="ctr" anchorCtr="0">
          <a:noAutofit/>
        </a:bodyPr>
        <a:lstStyle/>
        <a:p>
          <a:pPr lvl="0" algn="ctr" defTabSz="889000" rtl="1">
            <a:lnSpc>
              <a:spcPct val="90000"/>
            </a:lnSpc>
            <a:spcBef>
              <a:spcPct val="0"/>
            </a:spcBef>
            <a:spcAft>
              <a:spcPct val="35000"/>
            </a:spcAft>
          </a:pPr>
          <a:r>
            <a:rPr lang="ar-SA" sz="2000" b="1" kern="1200" dirty="0" smtClean="0">
              <a:latin typeface="Arial" panose="020B0604020202020204" pitchFamily="34" charset="0"/>
              <a:cs typeface="Arial" panose="020B0604020202020204" pitchFamily="34" charset="0"/>
            </a:rPr>
            <a:t>تقليل تناول المواد السكرية بين الوجبات </a:t>
          </a:r>
          <a:endParaRPr lang="ar-SA" sz="2000" b="1" kern="1200" dirty="0">
            <a:latin typeface="Arial" panose="020B0604020202020204" pitchFamily="34" charset="0"/>
            <a:cs typeface="Arial" panose="020B0604020202020204" pitchFamily="34" charset="0"/>
          </a:endParaRPr>
        </a:p>
      </dsp:txBody>
      <dsp:txXfrm>
        <a:off x="1182491" y="2112221"/>
        <a:ext cx="7512996" cy="603524"/>
      </dsp:txXfrm>
    </dsp:sp>
    <dsp:sp modelId="{291EA687-D4C8-4E05-B076-0701540621D9}">
      <dsp:nvSpPr>
        <dsp:cNvPr id="0" name=""/>
        <dsp:cNvSpPr/>
      </dsp:nvSpPr>
      <dsp:spPr>
        <a:xfrm>
          <a:off x="805288" y="2036780"/>
          <a:ext cx="754405" cy="754405"/>
        </a:xfrm>
        <a:prstGeom prst="ellipse">
          <a:avLst/>
        </a:prstGeom>
        <a:solidFill>
          <a:schemeClr val="lt1">
            <a:hueOff val="0"/>
            <a:satOff val="0"/>
            <a:lumOff val="0"/>
            <a:alphaOff val="0"/>
          </a:schemeClr>
        </a:solidFill>
        <a:ln w="9525" cap="rnd" cmpd="sng" algn="ctr">
          <a:solidFill>
            <a:schemeClr val="accent4">
              <a:hueOff val="0"/>
              <a:satOff val="0"/>
              <a:lumOff val="0"/>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sp>
    <dsp:sp modelId="{48679F04-BBBC-47AE-B3DD-FA55CB89D8A2}">
      <dsp:nvSpPr>
        <dsp:cNvPr id="0" name=""/>
        <dsp:cNvSpPr/>
      </dsp:nvSpPr>
      <dsp:spPr>
        <a:xfrm>
          <a:off x="1182491" y="3016820"/>
          <a:ext cx="7512996" cy="603524"/>
        </a:xfrm>
        <a:prstGeom prst="rect">
          <a:avLst/>
        </a:prstGeom>
        <a:gradFill rotWithShape="0">
          <a:gsLst>
            <a:gs pos="0">
              <a:schemeClr val="accent5">
                <a:hueOff val="0"/>
                <a:satOff val="0"/>
                <a:lumOff val="0"/>
                <a:alphaOff val="0"/>
                <a:tint val="96000"/>
                <a:lumMod val="102000"/>
              </a:schemeClr>
            </a:gs>
            <a:gs pos="100000">
              <a:schemeClr val="accent5">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479048" tIns="50800" rIns="50800" bIns="50800" numCol="1" spcCol="1270" anchor="ctr" anchorCtr="0">
          <a:noAutofit/>
        </a:bodyPr>
        <a:lstStyle/>
        <a:p>
          <a:pPr lvl="0" algn="ctr" defTabSz="889000" rtl="1">
            <a:lnSpc>
              <a:spcPct val="90000"/>
            </a:lnSpc>
            <a:spcBef>
              <a:spcPct val="0"/>
            </a:spcBef>
            <a:spcAft>
              <a:spcPct val="35000"/>
            </a:spcAft>
          </a:pPr>
          <a:r>
            <a:rPr lang="ar-SA" sz="2000" b="1" kern="1200" dirty="0" smtClean="0">
              <a:latin typeface="Arial" panose="020B0604020202020204" pitchFamily="34" charset="0"/>
              <a:cs typeface="Arial" panose="020B0604020202020204" pitchFamily="34" charset="0"/>
            </a:rPr>
            <a:t>الإكثار من تناول الأطعمة الطازجة التي تحتوي على كميات كبيرة الألياف التي تعمل على إزالة بقايا الطعام الموجودة بين الأسنان</a:t>
          </a:r>
          <a:endParaRPr lang="ar-SA" sz="2000" b="1" kern="1200" dirty="0">
            <a:latin typeface="Arial" panose="020B0604020202020204" pitchFamily="34" charset="0"/>
            <a:cs typeface="Arial" panose="020B0604020202020204" pitchFamily="34" charset="0"/>
          </a:endParaRPr>
        </a:p>
      </dsp:txBody>
      <dsp:txXfrm>
        <a:off x="1182491" y="3016820"/>
        <a:ext cx="7512996" cy="603524"/>
      </dsp:txXfrm>
    </dsp:sp>
    <dsp:sp modelId="{C20EF410-9A97-4769-91A6-ABDB78F06167}">
      <dsp:nvSpPr>
        <dsp:cNvPr id="0" name=""/>
        <dsp:cNvSpPr/>
      </dsp:nvSpPr>
      <dsp:spPr>
        <a:xfrm>
          <a:off x="805288" y="2941379"/>
          <a:ext cx="754405" cy="754405"/>
        </a:xfrm>
        <a:prstGeom prst="ellipse">
          <a:avLst/>
        </a:prstGeom>
        <a:solidFill>
          <a:schemeClr val="lt1">
            <a:hueOff val="0"/>
            <a:satOff val="0"/>
            <a:lumOff val="0"/>
            <a:alphaOff val="0"/>
          </a:schemeClr>
        </a:solidFill>
        <a:ln w="9525" cap="rnd" cmpd="sng" algn="ctr">
          <a:solidFill>
            <a:schemeClr val="accent5">
              <a:hueOff val="0"/>
              <a:satOff val="0"/>
              <a:lumOff val="0"/>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sp>
    <dsp:sp modelId="{04CD8B7F-4375-48FF-B39E-41D74B8BFCD2}">
      <dsp:nvSpPr>
        <dsp:cNvPr id="0" name=""/>
        <dsp:cNvSpPr/>
      </dsp:nvSpPr>
      <dsp:spPr>
        <a:xfrm>
          <a:off x="955481" y="3921992"/>
          <a:ext cx="7740005" cy="603524"/>
        </a:xfrm>
        <a:prstGeom prst="rect">
          <a:avLst/>
        </a:prstGeom>
        <a:gradFill rotWithShape="0">
          <a:gsLst>
            <a:gs pos="0">
              <a:schemeClr val="accent6">
                <a:hueOff val="0"/>
                <a:satOff val="0"/>
                <a:lumOff val="0"/>
                <a:alphaOff val="0"/>
                <a:tint val="96000"/>
                <a:lumMod val="102000"/>
              </a:schemeClr>
            </a:gs>
            <a:gs pos="100000">
              <a:schemeClr val="accent6">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479048" tIns="50800" rIns="50800" bIns="50800" numCol="1" spcCol="1270" anchor="ctr" anchorCtr="0">
          <a:noAutofit/>
        </a:bodyPr>
        <a:lstStyle/>
        <a:p>
          <a:pPr lvl="0" algn="ctr" defTabSz="889000" rtl="1">
            <a:lnSpc>
              <a:spcPct val="90000"/>
            </a:lnSpc>
            <a:spcBef>
              <a:spcPct val="0"/>
            </a:spcBef>
            <a:spcAft>
              <a:spcPct val="35000"/>
            </a:spcAft>
          </a:pPr>
          <a:r>
            <a:rPr lang="ar-SA" sz="2000" b="1" kern="1200" dirty="0" smtClean="0">
              <a:latin typeface="Arial" panose="020B0604020202020204" pitchFamily="34" charset="0"/>
              <a:cs typeface="Arial" panose="020B0604020202020204" pitchFamily="34" charset="0"/>
            </a:rPr>
            <a:t>الفحص الدوري للأسنان كل ستة أشهر</a:t>
          </a:r>
          <a:endParaRPr lang="ar-SA" sz="2000" b="1" kern="1200" dirty="0">
            <a:latin typeface="Arial" panose="020B0604020202020204" pitchFamily="34" charset="0"/>
            <a:cs typeface="Arial" panose="020B0604020202020204" pitchFamily="34" charset="0"/>
          </a:endParaRPr>
        </a:p>
      </dsp:txBody>
      <dsp:txXfrm>
        <a:off x="955481" y="3921992"/>
        <a:ext cx="7740005" cy="603524"/>
      </dsp:txXfrm>
    </dsp:sp>
    <dsp:sp modelId="{54506883-0833-43B8-9841-C1767A18343C}">
      <dsp:nvSpPr>
        <dsp:cNvPr id="0" name=""/>
        <dsp:cNvSpPr/>
      </dsp:nvSpPr>
      <dsp:spPr>
        <a:xfrm>
          <a:off x="578278" y="3846551"/>
          <a:ext cx="754405" cy="754405"/>
        </a:xfrm>
        <a:prstGeom prst="ellipse">
          <a:avLst/>
        </a:prstGeom>
        <a:solidFill>
          <a:schemeClr val="lt1">
            <a:hueOff val="0"/>
            <a:satOff val="0"/>
            <a:lumOff val="0"/>
            <a:alphaOff val="0"/>
          </a:schemeClr>
        </a:solidFill>
        <a:ln w="9525" cap="rnd" cmpd="sng" algn="ctr">
          <a:solidFill>
            <a:schemeClr val="accent6">
              <a:hueOff val="0"/>
              <a:satOff val="0"/>
              <a:lumOff val="0"/>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sp>
    <dsp:sp modelId="{E7DCAE05-5860-4571-829A-7D675636147F}">
      <dsp:nvSpPr>
        <dsp:cNvPr id="0" name=""/>
        <dsp:cNvSpPr/>
      </dsp:nvSpPr>
      <dsp:spPr>
        <a:xfrm>
          <a:off x="459041" y="4827164"/>
          <a:ext cx="8236446" cy="603524"/>
        </a:xfrm>
        <a:prstGeom prst="rect">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479048" tIns="50800" rIns="50800" bIns="50800" numCol="1" spcCol="1270" anchor="ctr" anchorCtr="0">
          <a:noAutofit/>
        </a:bodyPr>
        <a:lstStyle/>
        <a:p>
          <a:pPr lvl="0" algn="ctr" defTabSz="889000" rtl="1">
            <a:lnSpc>
              <a:spcPct val="90000"/>
            </a:lnSpc>
            <a:spcBef>
              <a:spcPct val="0"/>
            </a:spcBef>
            <a:spcAft>
              <a:spcPct val="35000"/>
            </a:spcAft>
          </a:pPr>
          <a:r>
            <a:rPr lang="ar-SA" sz="2000" b="1" kern="1200" dirty="0" smtClean="0">
              <a:latin typeface="Arial" panose="020B0604020202020204" pitchFamily="34" charset="0"/>
              <a:cs typeface="Arial" panose="020B0604020202020204" pitchFamily="34" charset="0"/>
            </a:rPr>
            <a:t>التوعية الصحية بأهمية حماية الأسنان والمحافظة عليها، توعية الأمهات بعدم ترك زجاجة الحليب في فم الطفل لفترة طويلة أو أثناء النوم</a:t>
          </a:r>
          <a:endParaRPr lang="ar-SA" sz="2000" b="1" kern="1200" dirty="0">
            <a:latin typeface="Arial" panose="020B0604020202020204" pitchFamily="34" charset="0"/>
            <a:cs typeface="Arial" panose="020B0604020202020204" pitchFamily="34" charset="0"/>
          </a:endParaRPr>
        </a:p>
      </dsp:txBody>
      <dsp:txXfrm>
        <a:off x="459041" y="4827164"/>
        <a:ext cx="8236446" cy="603524"/>
      </dsp:txXfrm>
    </dsp:sp>
    <dsp:sp modelId="{FCC1D89C-3DE7-43CD-B4A4-50E3B07B75D2}">
      <dsp:nvSpPr>
        <dsp:cNvPr id="0" name=""/>
        <dsp:cNvSpPr/>
      </dsp:nvSpPr>
      <dsp:spPr>
        <a:xfrm>
          <a:off x="81838" y="4751723"/>
          <a:ext cx="754405" cy="754405"/>
        </a:xfrm>
        <a:prstGeom prst="ellipse">
          <a:avLst/>
        </a:prstGeom>
        <a:solidFill>
          <a:schemeClr val="lt1">
            <a:hueOff val="0"/>
            <a:satOff val="0"/>
            <a:lumOff val="0"/>
            <a:alphaOff val="0"/>
          </a:schemeClr>
        </a:solidFill>
        <a:ln w="9525" cap="rnd" cmpd="sng" algn="ctr">
          <a:solidFill>
            <a:schemeClr val="accent2">
              <a:hueOff val="0"/>
              <a:satOff val="0"/>
              <a:lumOff val="0"/>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67C73-DE31-4C70-917C-8155A0A8E3E0}">
      <dsp:nvSpPr>
        <dsp:cNvPr id="0" name=""/>
        <dsp:cNvSpPr/>
      </dsp:nvSpPr>
      <dsp:spPr>
        <a:xfrm>
          <a:off x="2863202" y="144269"/>
          <a:ext cx="3087567" cy="964864"/>
        </a:xfrm>
        <a:prstGeom prst="rect">
          <a:avLst/>
        </a:prstGeom>
        <a:solidFill>
          <a:schemeClr val="accent3">
            <a:alpha val="40000"/>
            <a:tint val="4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3535" tIns="175260" rIns="175260" bIns="175260" numCol="1" spcCol="1270" anchor="ctr" anchorCtr="0">
          <a:noAutofit/>
        </a:bodyPr>
        <a:lstStyle/>
        <a:p>
          <a:pPr lvl="0" algn="ctr" defTabSz="2044700" rtl="1">
            <a:lnSpc>
              <a:spcPct val="90000"/>
            </a:lnSpc>
            <a:spcBef>
              <a:spcPct val="0"/>
            </a:spcBef>
            <a:spcAft>
              <a:spcPct val="35000"/>
            </a:spcAft>
          </a:pPr>
          <a:r>
            <a:rPr lang="ar-SA" sz="4600" b="1"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الوقاية </a:t>
          </a:r>
          <a:endParaRPr lang="ar-SA" sz="4600" b="1" kern="1200" cap="none" spc="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dsp:txBody>
      <dsp:txXfrm>
        <a:off x="2863202" y="144269"/>
        <a:ext cx="3087567" cy="964864"/>
      </dsp:txXfrm>
    </dsp:sp>
    <dsp:sp modelId="{243EB850-84CE-45C1-A26A-CAD54D178EE7}">
      <dsp:nvSpPr>
        <dsp:cNvPr id="0" name=""/>
        <dsp:cNvSpPr/>
      </dsp:nvSpPr>
      <dsp:spPr>
        <a:xfrm>
          <a:off x="2272758" y="2449"/>
          <a:ext cx="1407936" cy="101310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1000" r="-81000"/>
          </a:stretch>
        </a:blip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1">
          <a:scrgbClr r="0" g="0" b="0"/>
        </a:fillRef>
        <a:effectRef idx="3">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EA2A1-3078-41F6-8A90-486AD8CDB617}">
      <dsp:nvSpPr>
        <dsp:cNvPr id="0" name=""/>
        <dsp:cNvSpPr/>
      </dsp:nvSpPr>
      <dsp:spPr>
        <a:xfrm>
          <a:off x="3968" y="-470946"/>
          <a:ext cx="8120062" cy="1115000"/>
        </a:xfrm>
        <a:prstGeom prst="rect">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w="9525" cap="rnd" cmpd="sng" algn="ctr">
          <a:solidFill>
            <a:schemeClr val="accent2">
              <a:hueOff val="0"/>
              <a:satOff val="0"/>
              <a:lumOff val="0"/>
              <a:alphaOff val="0"/>
            </a:schemeClr>
          </a:solidFill>
          <a:prstDash val="solid"/>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1">
          <a:scrgbClr r="0" g="0" b="0"/>
        </a:lnRef>
        <a:fillRef idx="3">
          <a:scrgbClr r="0" g="0" b="0"/>
        </a:fillRef>
        <a:effectRef idx="3">
          <a:scrgbClr r="0" g="0" b="0"/>
        </a:effectRef>
        <a:fontRef idx="minor">
          <a:schemeClr val="lt1"/>
        </a:fontRef>
      </dsp:style>
      <dsp:txBody>
        <a:bodyPr spcFirstLastPara="0" vert="horz" wrap="square" lIns="341376" tIns="195072" rIns="341376" bIns="195072" numCol="1" spcCol="1270" anchor="ctr" anchorCtr="0">
          <a:noAutofit/>
        </a:bodyPr>
        <a:lstStyle/>
        <a:p>
          <a:pPr lvl="0" algn="ctr" defTabSz="2133600" rtl="1">
            <a:lnSpc>
              <a:spcPct val="90000"/>
            </a:lnSpc>
            <a:spcBef>
              <a:spcPct val="0"/>
            </a:spcBef>
            <a:spcAft>
              <a:spcPct val="35000"/>
            </a:spcAft>
          </a:pPr>
          <a:r>
            <a:rPr lang="ar-SA" sz="4800" b="1" kern="1200" dirty="0" smtClean="0">
              <a:latin typeface="Arial" panose="020B0604020202020204" pitchFamily="34" charset="0"/>
              <a:cs typeface="Arial" panose="020B0604020202020204" pitchFamily="34" charset="0"/>
            </a:rPr>
            <a:t>أعراض الجفاف</a:t>
          </a:r>
          <a:endParaRPr lang="ar-SA" sz="4800" b="1" kern="1200" dirty="0">
            <a:latin typeface="Arial" panose="020B0604020202020204" pitchFamily="34" charset="0"/>
            <a:cs typeface="Arial" panose="020B0604020202020204" pitchFamily="34" charset="0"/>
          </a:endParaRPr>
        </a:p>
      </dsp:txBody>
      <dsp:txXfrm>
        <a:off x="3968" y="-470946"/>
        <a:ext cx="8120062" cy="1115000"/>
      </dsp:txXfrm>
    </dsp:sp>
    <dsp:sp modelId="{695CF70E-F5C4-41C8-94F7-F6AB20964E2B}">
      <dsp:nvSpPr>
        <dsp:cNvPr id="0" name=""/>
        <dsp:cNvSpPr/>
      </dsp:nvSpPr>
      <dsp:spPr>
        <a:xfrm>
          <a:off x="7937" y="644053"/>
          <a:ext cx="8120062" cy="3842999"/>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txBody>
        <a:bodyPr spcFirstLastPara="0" vert="horz" wrap="square" lIns="149352" tIns="149352" rIns="199136" bIns="224028" numCol="1" spcCol="1270" anchor="t" anchorCtr="0">
          <a:noAutofit/>
        </a:bodyPr>
        <a:lstStyle/>
        <a:p>
          <a:pPr marL="285750" lvl="1" indent="-285750" algn="r" defTabSz="1244600" rtl="1">
            <a:lnSpc>
              <a:spcPct val="90000"/>
            </a:lnSpc>
            <a:spcBef>
              <a:spcPct val="0"/>
            </a:spcBef>
            <a:spcAft>
              <a:spcPct val="15000"/>
            </a:spcAft>
            <a:buChar char="••"/>
          </a:pPr>
          <a:r>
            <a:rPr lang="ar-SA" sz="2800" b="1" kern="1200" dirty="0" smtClean="0">
              <a:latin typeface="Arial" panose="020B0604020202020204" pitchFamily="34" charset="0"/>
              <a:cs typeface="Arial" panose="020B0604020202020204" pitchFamily="34" charset="0"/>
            </a:rPr>
            <a:t>عينان غائرتان</a:t>
          </a:r>
          <a:endParaRPr lang="ar-SA" sz="2800" kern="1200" dirty="0"/>
        </a:p>
        <a:p>
          <a:pPr marL="285750" lvl="1" indent="-285750" algn="r" defTabSz="1244600" rtl="1">
            <a:lnSpc>
              <a:spcPct val="90000"/>
            </a:lnSpc>
            <a:spcBef>
              <a:spcPct val="0"/>
            </a:spcBef>
            <a:spcAft>
              <a:spcPct val="15000"/>
            </a:spcAft>
            <a:buChar char="••"/>
          </a:pPr>
          <a:r>
            <a:rPr lang="ar-SA" sz="2800" b="1" kern="1200" dirty="0" smtClean="0">
              <a:latin typeface="Arial" panose="020B0604020202020204" pitchFamily="34" charset="0"/>
              <a:cs typeface="Arial" panose="020B0604020202020204" pitchFamily="34" charset="0"/>
            </a:rPr>
            <a:t>العطش الشديد - لسان جاف</a:t>
          </a:r>
          <a:endParaRPr lang="ar-SA" sz="2800" b="1" kern="1200" dirty="0">
            <a:latin typeface="Arial" panose="020B0604020202020204" pitchFamily="34" charset="0"/>
            <a:cs typeface="Arial" panose="020B0604020202020204" pitchFamily="34" charset="0"/>
          </a:endParaRPr>
        </a:p>
        <a:p>
          <a:pPr marL="285750" lvl="1" indent="-285750" algn="r" defTabSz="1244600" rtl="1">
            <a:lnSpc>
              <a:spcPct val="90000"/>
            </a:lnSpc>
            <a:spcBef>
              <a:spcPct val="0"/>
            </a:spcBef>
            <a:spcAft>
              <a:spcPct val="15000"/>
            </a:spcAft>
            <a:buChar char="••"/>
          </a:pPr>
          <a:r>
            <a:rPr lang="ar-SA" sz="2800" b="1" kern="1200" dirty="0" smtClean="0">
              <a:latin typeface="Arial" panose="020B0604020202020204" pitchFamily="34" charset="0"/>
              <a:cs typeface="Arial" panose="020B0604020202020204" pitchFamily="34" charset="0"/>
            </a:rPr>
            <a:t>نقص كمية البول</a:t>
          </a:r>
          <a:endParaRPr lang="ar-SA" sz="2800" b="1" kern="1200" dirty="0">
            <a:latin typeface="Arial" panose="020B0604020202020204" pitchFamily="34" charset="0"/>
            <a:cs typeface="Arial" panose="020B0604020202020204" pitchFamily="34" charset="0"/>
          </a:endParaRPr>
        </a:p>
        <a:p>
          <a:pPr marL="285750" lvl="1" indent="-285750" algn="r" defTabSz="1244600" rtl="1">
            <a:lnSpc>
              <a:spcPct val="90000"/>
            </a:lnSpc>
            <a:spcBef>
              <a:spcPct val="0"/>
            </a:spcBef>
            <a:spcAft>
              <a:spcPct val="15000"/>
            </a:spcAft>
            <a:buChar char="••"/>
          </a:pPr>
          <a:r>
            <a:rPr lang="ar-SA" sz="2800" b="1" kern="1200" dirty="0" smtClean="0">
              <a:latin typeface="Arial" panose="020B0604020202020204" pitchFamily="34" charset="0"/>
              <a:cs typeface="Arial" panose="020B0604020202020204" pitchFamily="34" charset="0"/>
            </a:rPr>
            <a:t>ارتفاع درجة الحرارة </a:t>
          </a:r>
          <a:endParaRPr lang="ar-SA" sz="2800" b="1" kern="1200" dirty="0">
            <a:latin typeface="Arial" panose="020B0604020202020204" pitchFamily="34" charset="0"/>
            <a:cs typeface="Arial" panose="020B0604020202020204" pitchFamily="34" charset="0"/>
          </a:endParaRPr>
        </a:p>
        <a:p>
          <a:pPr marL="285750" lvl="1" indent="-285750" algn="r" defTabSz="1244600" rtl="1">
            <a:lnSpc>
              <a:spcPct val="90000"/>
            </a:lnSpc>
            <a:spcBef>
              <a:spcPct val="0"/>
            </a:spcBef>
            <a:spcAft>
              <a:spcPct val="15000"/>
            </a:spcAft>
            <a:buChar char="••"/>
          </a:pPr>
          <a:r>
            <a:rPr lang="ar-SA" sz="2800" b="1" kern="1200" dirty="0" smtClean="0">
              <a:latin typeface="Arial" panose="020B0604020202020204" pitchFamily="34" charset="0"/>
              <a:cs typeface="Arial" panose="020B0604020202020204" pitchFamily="34" charset="0"/>
            </a:rPr>
            <a:t>فقدان الشهية – القيء</a:t>
          </a:r>
          <a:endParaRPr lang="ar-SA" sz="2800" b="1" kern="1200" dirty="0">
            <a:latin typeface="Arial" panose="020B0604020202020204" pitchFamily="34" charset="0"/>
            <a:cs typeface="Arial" panose="020B0604020202020204" pitchFamily="34" charset="0"/>
          </a:endParaRPr>
        </a:p>
        <a:p>
          <a:pPr marL="285750" lvl="1" indent="-285750" algn="r" defTabSz="1244600" rtl="1">
            <a:lnSpc>
              <a:spcPct val="90000"/>
            </a:lnSpc>
            <a:spcBef>
              <a:spcPct val="0"/>
            </a:spcBef>
            <a:spcAft>
              <a:spcPct val="15000"/>
            </a:spcAft>
            <a:buChar char="••"/>
          </a:pPr>
          <a:r>
            <a:rPr lang="ar-SA" sz="2800" b="1" kern="1200" dirty="0" smtClean="0">
              <a:latin typeface="Arial" panose="020B0604020202020204" pitchFamily="34" charset="0"/>
              <a:cs typeface="Arial" panose="020B0604020202020204" pitchFamily="34" charset="0"/>
            </a:rPr>
            <a:t>التنفس السريع – النبض سريع ضعيف</a:t>
          </a:r>
          <a:endParaRPr lang="ar-SA" sz="2800" b="1" kern="1200" dirty="0">
            <a:latin typeface="Arial" panose="020B0604020202020204" pitchFamily="34" charset="0"/>
            <a:cs typeface="Arial" panose="020B0604020202020204" pitchFamily="34" charset="0"/>
          </a:endParaRPr>
        </a:p>
        <a:p>
          <a:pPr marL="285750" lvl="1" indent="-285750" algn="r" defTabSz="1244600" rtl="1">
            <a:lnSpc>
              <a:spcPct val="90000"/>
            </a:lnSpc>
            <a:spcBef>
              <a:spcPct val="0"/>
            </a:spcBef>
            <a:spcAft>
              <a:spcPct val="15000"/>
            </a:spcAft>
            <a:buChar char="••"/>
          </a:pPr>
          <a:r>
            <a:rPr lang="ar-SA" sz="2800" b="1" kern="1200" dirty="0" smtClean="0">
              <a:latin typeface="Arial" panose="020B0604020202020204" pitchFamily="34" charset="0"/>
              <a:cs typeface="Arial" panose="020B0604020202020204" pitchFamily="34" charset="0"/>
            </a:rPr>
            <a:t>حالة الطفل يكون ناعس غير متيقظ – فاقد الوعي</a:t>
          </a:r>
          <a:endParaRPr lang="ar-SA" sz="2800" b="1" kern="1200" dirty="0">
            <a:latin typeface="Arial" panose="020B0604020202020204" pitchFamily="34" charset="0"/>
            <a:cs typeface="Arial" panose="020B0604020202020204" pitchFamily="34" charset="0"/>
          </a:endParaRPr>
        </a:p>
        <a:p>
          <a:pPr marL="285750" lvl="1" indent="-285750" algn="r" defTabSz="1244600" rtl="1">
            <a:lnSpc>
              <a:spcPct val="90000"/>
            </a:lnSpc>
            <a:spcBef>
              <a:spcPct val="0"/>
            </a:spcBef>
            <a:spcAft>
              <a:spcPct val="15000"/>
            </a:spcAft>
            <a:buChar char="••"/>
          </a:pPr>
          <a:endParaRPr lang="ar-SA" sz="2800" b="1" kern="1200" dirty="0">
            <a:latin typeface="Arial" panose="020B0604020202020204" pitchFamily="34" charset="0"/>
            <a:cs typeface="Arial" panose="020B0604020202020204" pitchFamily="34" charset="0"/>
          </a:endParaRPr>
        </a:p>
      </dsp:txBody>
      <dsp:txXfrm>
        <a:off x="7937" y="644053"/>
        <a:ext cx="8120062" cy="38429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0C42E-2567-4DC7-AAA0-A71AF40F39D1}">
      <dsp:nvSpPr>
        <dsp:cNvPr id="0" name=""/>
        <dsp:cNvSpPr/>
      </dsp:nvSpPr>
      <dsp:spPr>
        <a:xfrm>
          <a:off x="0" y="517532"/>
          <a:ext cx="10372299" cy="882000"/>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reflection blurRad="12700" stA="26000" endPos="32000" dist="12700" dir="5400000" sy="-100000" rotWithShape="0"/>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F407EDA-9A5F-4F6D-AC83-980513DB3AA4}">
      <dsp:nvSpPr>
        <dsp:cNvPr id="0" name=""/>
        <dsp:cNvSpPr/>
      </dsp:nvSpPr>
      <dsp:spPr>
        <a:xfrm>
          <a:off x="518614" y="932"/>
          <a:ext cx="7260609" cy="1033200"/>
        </a:xfrm>
        <a:prstGeom prst="roundRect">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4434" tIns="0" rIns="274434" bIns="0" numCol="1" spcCol="1270" anchor="ctr" anchorCtr="0">
          <a:noAutofit/>
        </a:bodyPr>
        <a:lstStyle/>
        <a:p>
          <a:pPr lvl="0" algn="ctr" defTabSz="889000" rtl="1">
            <a:lnSpc>
              <a:spcPct val="90000"/>
            </a:lnSpc>
            <a:spcBef>
              <a:spcPct val="0"/>
            </a:spcBef>
            <a:spcAft>
              <a:spcPct val="35000"/>
            </a:spcAft>
          </a:pPr>
          <a:r>
            <a:rPr lang="ar-SA" sz="2000" b="1" kern="1200" dirty="0" smtClean="0">
              <a:latin typeface="Arial" panose="020B0604020202020204" pitchFamily="34" charset="0"/>
              <a:cs typeface="Arial" panose="020B0604020202020204" pitchFamily="34" charset="0"/>
            </a:rPr>
            <a:t>الأطفال المصابين بسوء التغذية تصيبهم أمراض أكثر عدداً وأشد </a:t>
          </a:r>
          <a:r>
            <a:rPr lang="ar-SA" sz="2000" b="1" kern="1200" dirty="0" smtClean="0">
              <a:latin typeface="Arial" panose="020B0604020202020204" pitchFamily="34" charset="0"/>
              <a:cs typeface="Arial" panose="020B0604020202020204" pitchFamily="34" charset="0"/>
            </a:rPr>
            <a:t> </a:t>
          </a:r>
          <a:r>
            <a:rPr lang="ar-SA" sz="2000" b="1" kern="1200" dirty="0" smtClean="0">
              <a:latin typeface="Arial" panose="020B0604020202020204" pitchFamily="34" charset="0"/>
              <a:cs typeface="Arial" panose="020B0604020202020204" pitchFamily="34" charset="0"/>
            </a:rPr>
            <a:t>وأطول أمداً من غيرهم من الأطفال ذوي الحالة الغذائية الصحية </a:t>
          </a:r>
          <a:endParaRPr lang="ar-SA" sz="2000" b="1" kern="1200" dirty="0">
            <a:latin typeface="Arial" panose="020B0604020202020204" pitchFamily="34" charset="0"/>
            <a:cs typeface="Arial" panose="020B0604020202020204" pitchFamily="34" charset="0"/>
          </a:endParaRPr>
        </a:p>
      </dsp:txBody>
      <dsp:txXfrm>
        <a:off x="569051" y="51369"/>
        <a:ext cx="7159735" cy="932326"/>
      </dsp:txXfrm>
    </dsp:sp>
    <dsp:sp modelId="{0982B465-3902-41A1-A41C-EF7ABACEE020}">
      <dsp:nvSpPr>
        <dsp:cNvPr id="0" name=""/>
        <dsp:cNvSpPr/>
      </dsp:nvSpPr>
      <dsp:spPr>
        <a:xfrm>
          <a:off x="0" y="2105132"/>
          <a:ext cx="10372299" cy="882000"/>
        </a:xfrm>
        <a:prstGeom prst="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reflection blurRad="12700" stA="26000" endPos="32000" dist="12700" dir="5400000" sy="-100000" rotWithShape="0"/>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19E503A-6F66-4EB1-8D96-01F59C1B39D8}">
      <dsp:nvSpPr>
        <dsp:cNvPr id="0" name=""/>
        <dsp:cNvSpPr/>
      </dsp:nvSpPr>
      <dsp:spPr>
        <a:xfrm>
          <a:off x="518614" y="1588532"/>
          <a:ext cx="7260609" cy="1033200"/>
        </a:xfrm>
        <a:prstGeom prst="roundRect">
          <a:avLst/>
        </a:prstGeom>
        <a:gradFill rotWithShape="0">
          <a:gsLst>
            <a:gs pos="0">
              <a:schemeClr val="accent3">
                <a:hueOff val="0"/>
                <a:satOff val="0"/>
                <a:lumOff val="0"/>
                <a:alphaOff val="0"/>
                <a:tint val="96000"/>
                <a:lumMod val="102000"/>
              </a:schemeClr>
            </a:gs>
            <a:gs pos="100000">
              <a:schemeClr val="accent3">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4434" tIns="0" rIns="274434" bIns="0" numCol="1" spcCol="1270" anchor="ctr" anchorCtr="0">
          <a:noAutofit/>
        </a:bodyPr>
        <a:lstStyle/>
        <a:p>
          <a:pPr lvl="0" algn="ctr" defTabSz="889000" rtl="1">
            <a:lnSpc>
              <a:spcPct val="90000"/>
            </a:lnSpc>
            <a:spcBef>
              <a:spcPct val="0"/>
            </a:spcBef>
            <a:spcAft>
              <a:spcPct val="35000"/>
            </a:spcAft>
          </a:pPr>
          <a:r>
            <a:rPr lang="ar-SA" sz="2000" b="1" kern="1200" dirty="0" smtClean="0">
              <a:latin typeface="Arial" panose="020B0604020202020204" pitchFamily="34" charset="0"/>
              <a:cs typeface="Arial" panose="020B0604020202020204" pitchFamily="34" charset="0"/>
            </a:rPr>
            <a:t>الإصابة بالعدوى أو المرض يؤدي إلى سوء التغذية نتيجة لفقدان الشهية وقلة الكمية المتناولة من الطعام فيضطر الجسم لاستهلاك المخزون لديه لتوليد الطاقة</a:t>
          </a:r>
          <a:endParaRPr lang="ar-SA" sz="2000" b="1" kern="1200" dirty="0">
            <a:latin typeface="Arial" panose="020B0604020202020204" pitchFamily="34" charset="0"/>
            <a:cs typeface="Arial" panose="020B0604020202020204" pitchFamily="34" charset="0"/>
          </a:endParaRPr>
        </a:p>
      </dsp:txBody>
      <dsp:txXfrm>
        <a:off x="569051" y="1638969"/>
        <a:ext cx="7159735" cy="932326"/>
      </dsp:txXfrm>
    </dsp:sp>
    <dsp:sp modelId="{F7BDB045-5255-49F0-A02C-D584CE25A411}">
      <dsp:nvSpPr>
        <dsp:cNvPr id="0" name=""/>
        <dsp:cNvSpPr/>
      </dsp:nvSpPr>
      <dsp:spPr>
        <a:xfrm>
          <a:off x="0" y="3692732"/>
          <a:ext cx="10372299" cy="882000"/>
        </a:xfrm>
        <a:prstGeom prst="rect">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a:reflection blurRad="12700" stA="26000" endPos="32000" dist="12700" dir="5400000" sy="-100000" rotWithShape="0"/>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0E6B10A-80CC-416B-A4C7-66651F2A936C}">
      <dsp:nvSpPr>
        <dsp:cNvPr id="0" name=""/>
        <dsp:cNvSpPr/>
      </dsp:nvSpPr>
      <dsp:spPr>
        <a:xfrm>
          <a:off x="518614" y="3176132"/>
          <a:ext cx="7260609" cy="1033200"/>
        </a:xfrm>
        <a:prstGeom prst="roundRect">
          <a:avLst/>
        </a:prstGeom>
        <a:gradFill rotWithShape="0">
          <a:gsLst>
            <a:gs pos="0">
              <a:schemeClr val="accent4">
                <a:hueOff val="0"/>
                <a:satOff val="0"/>
                <a:lumOff val="0"/>
                <a:alphaOff val="0"/>
                <a:tint val="96000"/>
                <a:lumMod val="102000"/>
              </a:schemeClr>
            </a:gs>
            <a:gs pos="100000">
              <a:schemeClr val="accent4">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4434" tIns="0" rIns="274434" bIns="0" numCol="1" spcCol="1270" anchor="ctr" anchorCtr="0">
          <a:noAutofit/>
        </a:bodyPr>
        <a:lstStyle/>
        <a:p>
          <a:pPr lvl="0" algn="ctr" defTabSz="889000" rtl="1">
            <a:lnSpc>
              <a:spcPct val="90000"/>
            </a:lnSpc>
            <a:spcBef>
              <a:spcPct val="0"/>
            </a:spcBef>
            <a:spcAft>
              <a:spcPct val="35000"/>
            </a:spcAft>
          </a:pPr>
          <a:r>
            <a:rPr lang="ar-SA" sz="2000" b="1" kern="1200" dirty="0" smtClean="0">
              <a:latin typeface="Arial" panose="020B0604020202020204" pitchFamily="34" charset="0"/>
              <a:cs typeface="Arial" panose="020B0604020202020204" pitchFamily="34" charset="0"/>
            </a:rPr>
            <a:t>هناك حلقة مرضية مفرغة بين سوء التغذية والإصابة بالأمراض يمكن أن تؤدي إلى مضاعفات وخيمة خاصة في الأطفال </a:t>
          </a:r>
          <a:endParaRPr lang="ar-SA" sz="2000" b="1" kern="1200" dirty="0">
            <a:latin typeface="Arial" panose="020B0604020202020204" pitchFamily="34" charset="0"/>
            <a:cs typeface="Arial" panose="020B0604020202020204" pitchFamily="34" charset="0"/>
          </a:endParaRPr>
        </a:p>
      </dsp:txBody>
      <dsp:txXfrm>
        <a:off x="569051" y="3226569"/>
        <a:ext cx="7159735" cy="932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B640F-E3A6-4F10-B6EA-010DF763E980}">
      <dsp:nvSpPr>
        <dsp:cNvPr id="0" name=""/>
        <dsp:cNvSpPr/>
      </dsp:nvSpPr>
      <dsp:spPr>
        <a:xfrm>
          <a:off x="38011" y="9146"/>
          <a:ext cx="3518869" cy="1152000"/>
        </a:xfrm>
        <a:prstGeom prst="rect">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rtl="1">
            <a:lnSpc>
              <a:spcPct val="90000"/>
            </a:lnSpc>
            <a:spcBef>
              <a:spcPct val="0"/>
            </a:spcBef>
            <a:spcAft>
              <a:spcPct val="35000"/>
            </a:spcAft>
          </a:pPr>
          <a:r>
            <a:rPr lang="ar-SA" sz="3200" b="1" kern="1200" dirty="0" smtClean="0">
              <a:solidFill>
                <a:srgbClr val="FF0000"/>
              </a:solidFill>
              <a:latin typeface="Arial" panose="020B0604020202020204" pitchFamily="34" charset="0"/>
              <a:cs typeface="Arial" panose="020B0604020202020204" pitchFamily="34" charset="0"/>
            </a:rPr>
            <a:t>المقاييس</a:t>
          </a:r>
          <a:endParaRPr lang="ar-SA" sz="3200" b="1" kern="1200" dirty="0">
            <a:solidFill>
              <a:srgbClr val="FF0000"/>
            </a:solidFill>
            <a:latin typeface="Arial" panose="020B0604020202020204" pitchFamily="34" charset="0"/>
            <a:cs typeface="Arial" panose="020B0604020202020204" pitchFamily="34" charset="0"/>
          </a:endParaRPr>
        </a:p>
      </dsp:txBody>
      <dsp:txXfrm>
        <a:off x="38011" y="9146"/>
        <a:ext cx="3518869" cy="1152000"/>
      </dsp:txXfrm>
    </dsp:sp>
    <dsp:sp modelId="{C7066AA3-4FD9-4007-B6CB-2913BCD0FF13}">
      <dsp:nvSpPr>
        <dsp:cNvPr id="0" name=""/>
        <dsp:cNvSpPr/>
      </dsp:nvSpPr>
      <dsp:spPr>
        <a:xfrm>
          <a:off x="5605" y="1161146"/>
          <a:ext cx="3583682" cy="2470499"/>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a:reflection blurRad="12700" stA="26000" endPos="32000" dist="12700" dir="5400000" sy="-100000" rotWithShape="0"/>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49352" rIns="199136" bIns="224028" numCol="1" spcCol="1270" anchor="t" anchorCtr="0">
          <a:noAutofit/>
        </a:bodyPr>
        <a:lstStyle/>
        <a:p>
          <a:pPr marL="285750" lvl="1" indent="-285750" algn="r" defTabSz="1244600" rtl="1">
            <a:lnSpc>
              <a:spcPct val="90000"/>
            </a:lnSpc>
            <a:spcBef>
              <a:spcPct val="0"/>
            </a:spcBef>
            <a:spcAft>
              <a:spcPct val="15000"/>
            </a:spcAft>
            <a:buChar char="••"/>
          </a:pPr>
          <a:r>
            <a:rPr lang="ar-SA" sz="2800" kern="1200" dirty="0" smtClean="0">
              <a:latin typeface="Arial" panose="020B0604020202020204" pitchFamily="34" charset="0"/>
              <a:cs typeface="Arial" panose="020B0604020202020204" pitchFamily="34" charset="0"/>
            </a:rPr>
            <a:t>الوزن</a:t>
          </a:r>
          <a:endParaRPr lang="ar-SA" sz="2800" kern="1200" dirty="0">
            <a:latin typeface="Arial" panose="020B0604020202020204" pitchFamily="34" charset="0"/>
            <a:cs typeface="Arial" panose="020B0604020202020204" pitchFamily="34" charset="0"/>
          </a:endParaRPr>
        </a:p>
        <a:p>
          <a:pPr marL="285750" lvl="1" indent="-285750" algn="r" defTabSz="1244600" rtl="1">
            <a:lnSpc>
              <a:spcPct val="90000"/>
            </a:lnSpc>
            <a:spcBef>
              <a:spcPct val="0"/>
            </a:spcBef>
            <a:spcAft>
              <a:spcPct val="15000"/>
            </a:spcAft>
            <a:buChar char="••"/>
          </a:pPr>
          <a:r>
            <a:rPr lang="ar-SA" sz="2800" kern="1200" dirty="0" smtClean="0">
              <a:latin typeface="Arial" panose="020B0604020202020204" pitchFamily="34" charset="0"/>
              <a:cs typeface="Arial" panose="020B0604020202020204" pitchFamily="34" charset="0"/>
            </a:rPr>
            <a:t>الطول</a:t>
          </a:r>
          <a:endParaRPr lang="ar-SA" sz="2800" kern="1200" dirty="0">
            <a:latin typeface="Arial" panose="020B0604020202020204" pitchFamily="34" charset="0"/>
            <a:cs typeface="Arial" panose="020B0604020202020204" pitchFamily="34" charset="0"/>
          </a:endParaRPr>
        </a:p>
        <a:p>
          <a:pPr marL="285750" lvl="1" indent="-285750" algn="r" defTabSz="1244600" rtl="1">
            <a:lnSpc>
              <a:spcPct val="90000"/>
            </a:lnSpc>
            <a:spcBef>
              <a:spcPct val="0"/>
            </a:spcBef>
            <a:spcAft>
              <a:spcPct val="15000"/>
            </a:spcAft>
            <a:buChar char="••"/>
          </a:pPr>
          <a:r>
            <a:rPr lang="ar-SA" sz="2800" kern="1200" dirty="0" smtClean="0">
              <a:latin typeface="Arial" panose="020B0604020202020204" pitchFamily="34" charset="0"/>
              <a:cs typeface="Arial" panose="020B0604020202020204" pitchFamily="34" charset="0"/>
            </a:rPr>
            <a:t>محيط الذراع</a:t>
          </a:r>
          <a:endParaRPr lang="ar-SA" sz="2800" kern="1200" dirty="0">
            <a:latin typeface="Arial" panose="020B0604020202020204" pitchFamily="34" charset="0"/>
            <a:cs typeface="Arial" panose="020B0604020202020204" pitchFamily="34" charset="0"/>
          </a:endParaRPr>
        </a:p>
      </dsp:txBody>
      <dsp:txXfrm>
        <a:off x="5605" y="1161146"/>
        <a:ext cx="3583682" cy="2470499"/>
      </dsp:txXfrm>
    </dsp:sp>
    <dsp:sp modelId="{4A692301-E66B-40AA-AA09-BC4975FA1632}">
      <dsp:nvSpPr>
        <dsp:cNvPr id="0" name=""/>
        <dsp:cNvSpPr/>
      </dsp:nvSpPr>
      <dsp:spPr>
        <a:xfrm>
          <a:off x="4348599" y="9146"/>
          <a:ext cx="5423658" cy="1152000"/>
        </a:xfrm>
        <a:prstGeom prst="rect">
          <a:avLst/>
        </a:prstGeom>
        <a:gradFill rotWithShape="0">
          <a:gsLst>
            <a:gs pos="0">
              <a:schemeClr val="accent3">
                <a:hueOff val="0"/>
                <a:satOff val="0"/>
                <a:lumOff val="0"/>
                <a:alphaOff val="0"/>
                <a:tint val="96000"/>
                <a:lumMod val="102000"/>
              </a:schemeClr>
            </a:gs>
            <a:gs pos="100000">
              <a:schemeClr val="accent3">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1">
            <a:lnSpc>
              <a:spcPct val="90000"/>
            </a:lnSpc>
            <a:spcBef>
              <a:spcPct val="0"/>
            </a:spcBef>
            <a:spcAft>
              <a:spcPct val="35000"/>
            </a:spcAft>
          </a:pPr>
          <a:r>
            <a:rPr lang="ar-SA" sz="2800" b="1" kern="1200" dirty="0" smtClean="0">
              <a:solidFill>
                <a:srgbClr val="FF0000"/>
              </a:solidFill>
              <a:latin typeface="Arial" panose="020B0604020202020204" pitchFamily="34" charset="0"/>
              <a:cs typeface="Arial" panose="020B0604020202020204" pitchFamily="34" charset="0"/>
            </a:rPr>
            <a:t>الأعراض الظاهرة على الطفل</a:t>
          </a:r>
          <a:endParaRPr lang="ar-SA" sz="2800" b="1" kern="1200" dirty="0">
            <a:solidFill>
              <a:srgbClr val="FF0000"/>
            </a:solidFill>
            <a:latin typeface="Arial" panose="020B0604020202020204" pitchFamily="34" charset="0"/>
            <a:cs typeface="Arial" panose="020B0604020202020204" pitchFamily="34" charset="0"/>
          </a:endParaRPr>
        </a:p>
      </dsp:txBody>
      <dsp:txXfrm>
        <a:off x="4348599" y="9146"/>
        <a:ext cx="5423658" cy="1152000"/>
      </dsp:txXfrm>
    </dsp:sp>
    <dsp:sp modelId="{09C3F610-42A0-46EE-815E-8E89064D84BD}">
      <dsp:nvSpPr>
        <dsp:cNvPr id="0" name=""/>
        <dsp:cNvSpPr/>
      </dsp:nvSpPr>
      <dsp:spPr>
        <a:xfrm>
          <a:off x="4348599" y="1161146"/>
          <a:ext cx="5423658" cy="2470499"/>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a:reflection blurRad="12700" stA="26000" endPos="32000" dist="12700" dir="5400000" sy="-100000" rotWithShape="0"/>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49352" rIns="199136" bIns="224028" numCol="1" spcCol="1270" anchor="t" anchorCtr="0">
          <a:noAutofit/>
        </a:bodyPr>
        <a:lstStyle/>
        <a:p>
          <a:pPr marL="285750" lvl="1" indent="-285750" algn="r" defTabSz="1244600" rtl="1">
            <a:lnSpc>
              <a:spcPct val="90000"/>
            </a:lnSpc>
            <a:spcBef>
              <a:spcPct val="0"/>
            </a:spcBef>
            <a:spcAft>
              <a:spcPct val="15000"/>
            </a:spcAft>
            <a:buChar char="••"/>
          </a:pPr>
          <a:r>
            <a:rPr lang="ar-SA" sz="2800" kern="1200" dirty="0" smtClean="0">
              <a:latin typeface="Arial" panose="020B0604020202020204" pitchFamily="34" charset="0"/>
              <a:cs typeface="Arial" panose="020B0604020202020204" pitchFamily="34" charset="0"/>
            </a:rPr>
            <a:t>النحافة لا سيما في الأذرع والأرجل</a:t>
          </a:r>
          <a:endParaRPr lang="ar-SA" sz="2800" kern="1200" dirty="0">
            <a:latin typeface="Arial" panose="020B0604020202020204" pitchFamily="34" charset="0"/>
            <a:cs typeface="Arial" panose="020B0604020202020204" pitchFamily="34" charset="0"/>
          </a:endParaRPr>
        </a:p>
        <a:p>
          <a:pPr marL="285750" lvl="1" indent="-285750" algn="r" defTabSz="1244600" rtl="1">
            <a:lnSpc>
              <a:spcPct val="90000"/>
            </a:lnSpc>
            <a:spcBef>
              <a:spcPct val="0"/>
            </a:spcBef>
            <a:spcAft>
              <a:spcPct val="15000"/>
            </a:spcAft>
            <a:buChar char="••"/>
          </a:pPr>
          <a:r>
            <a:rPr lang="ar-SA" sz="2800" kern="1200" dirty="0" smtClean="0">
              <a:latin typeface="Arial" panose="020B0604020202020204" pitchFamily="34" charset="0"/>
              <a:cs typeface="Arial" panose="020B0604020202020204" pitchFamily="34" charset="0"/>
            </a:rPr>
            <a:t>الشحوب يبدو الطفل ناعساً</a:t>
          </a:r>
          <a:endParaRPr lang="ar-SA" sz="2800" kern="1200" dirty="0">
            <a:latin typeface="Arial" panose="020B0604020202020204" pitchFamily="34" charset="0"/>
            <a:cs typeface="Arial" panose="020B0604020202020204" pitchFamily="34" charset="0"/>
          </a:endParaRPr>
        </a:p>
        <a:p>
          <a:pPr marL="285750" lvl="1" indent="-285750" algn="r" defTabSz="1244600" rtl="1">
            <a:lnSpc>
              <a:spcPct val="90000"/>
            </a:lnSpc>
            <a:spcBef>
              <a:spcPct val="0"/>
            </a:spcBef>
            <a:spcAft>
              <a:spcPct val="15000"/>
            </a:spcAft>
            <a:buChar char="••"/>
          </a:pPr>
          <a:r>
            <a:rPr lang="ar-SA" sz="2800" kern="1200" dirty="0" smtClean="0">
              <a:latin typeface="Arial" panose="020B0604020202020204" pitchFamily="34" charset="0"/>
              <a:cs typeface="Arial" panose="020B0604020202020204" pitchFamily="34" charset="0"/>
            </a:rPr>
            <a:t>كثرة المرض</a:t>
          </a:r>
          <a:endParaRPr lang="ar-SA" sz="2800" kern="1200" dirty="0">
            <a:latin typeface="Arial" panose="020B0604020202020204" pitchFamily="34" charset="0"/>
            <a:cs typeface="Arial" panose="020B0604020202020204" pitchFamily="34" charset="0"/>
          </a:endParaRPr>
        </a:p>
        <a:p>
          <a:pPr marL="285750" lvl="1" indent="-285750" algn="r" defTabSz="1244600" rtl="1">
            <a:lnSpc>
              <a:spcPct val="90000"/>
            </a:lnSpc>
            <a:spcBef>
              <a:spcPct val="0"/>
            </a:spcBef>
            <a:spcAft>
              <a:spcPct val="15000"/>
            </a:spcAft>
            <a:buChar char="••"/>
          </a:pPr>
          <a:r>
            <a:rPr lang="ar-SA" sz="2800" kern="1200" dirty="0" smtClean="0">
              <a:latin typeface="Arial" panose="020B0604020202020204" pitchFamily="34" charset="0"/>
              <a:cs typeface="Arial" panose="020B0604020202020204" pitchFamily="34" charset="0"/>
            </a:rPr>
            <a:t>لا يجيد التعلم ولا يحسن اللعب</a:t>
          </a:r>
          <a:endParaRPr lang="ar-SA" sz="2800" kern="1200" dirty="0">
            <a:latin typeface="Arial" panose="020B0604020202020204" pitchFamily="34" charset="0"/>
            <a:cs typeface="Arial" panose="020B0604020202020204" pitchFamily="34" charset="0"/>
          </a:endParaRPr>
        </a:p>
        <a:p>
          <a:pPr marL="285750" lvl="1" indent="-285750" algn="r" defTabSz="1244600" rtl="1">
            <a:lnSpc>
              <a:spcPct val="90000"/>
            </a:lnSpc>
            <a:spcBef>
              <a:spcPct val="0"/>
            </a:spcBef>
            <a:spcAft>
              <a:spcPct val="15000"/>
            </a:spcAft>
            <a:buChar char="••"/>
          </a:pPr>
          <a:r>
            <a:rPr lang="ar-SA" sz="2800" kern="1200" dirty="0" smtClean="0">
              <a:latin typeface="Arial" panose="020B0604020202020204" pitchFamily="34" charset="0"/>
              <a:cs typeface="Arial" panose="020B0604020202020204" pitchFamily="34" charset="0"/>
            </a:rPr>
            <a:t>يميل إلى الحزن</a:t>
          </a:r>
          <a:endParaRPr lang="ar-SA" sz="2800" kern="1200" dirty="0">
            <a:latin typeface="Arial" panose="020B0604020202020204" pitchFamily="34" charset="0"/>
            <a:cs typeface="Arial" panose="020B0604020202020204" pitchFamily="34" charset="0"/>
          </a:endParaRPr>
        </a:p>
      </dsp:txBody>
      <dsp:txXfrm>
        <a:off x="4348599" y="1161146"/>
        <a:ext cx="5423658" cy="2470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D7765-5E3C-494D-A4A6-B9D8B6FD036A}">
      <dsp:nvSpPr>
        <dsp:cNvPr id="0" name=""/>
        <dsp:cNvSpPr/>
      </dsp:nvSpPr>
      <dsp:spPr>
        <a:xfrm>
          <a:off x="0" y="0"/>
          <a:ext cx="8128000" cy="965313"/>
        </a:xfrm>
        <a:prstGeom prst="rect">
          <a:avLst/>
        </a:prstGeom>
        <a:solidFill>
          <a:schemeClr val="accent3">
            <a:shade val="90000"/>
            <a:hueOff val="0"/>
            <a:satOff val="0"/>
            <a:lumOff val="0"/>
            <a:alphaOff val="0"/>
          </a:schemeClr>
        </a:soli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1">
          <a:scrgbClr r="0" g="0" b="0"/>
        </a:fillRef>
        <a:effectRef idx="3">
          <a:scrgbClr r="0" g="0" b="0"/>
        </a:effectRef>
        <a:fontRef idx="minor"/>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ar-SA" sz="4800" kern="1200" dirty="0" smtClean="0">
              <a:solidFill>
                <a:srgbClr val="0070C0"/>
              </a:solidFill>
              <a:latin typeface="Arial" panose="020B0604020202020204" pitchFamily="34" charset="0"/>
              <a:cs typeface="Arial" panose="020B0604020202020204" pitchFamily="34" charset="0"/>
            </a:rPr>
            <a:t>الوقاية</a:t>
          </a:r>
          <a:endParaRPr lang="ar-SA" sz="4800" kern="1200" dirty="0">
            <a:solidFill>
              <a:srgbClr val="0070C0"/>
            </a:solidFill>
            <a:latin typeface="Arial" panose="020B0604020202020204" pitchFamily="34" charset="0"/>
            <a:cs typeface="Arial" panose="020B0604020202020204" pitchFamily="34" charset="0"/>
          </a:endParaRPr>
        </a:p>
      </dsp:txBody>
      <dsp:txXfrm>
        <a:off x="0" y="0"/>
        <a:ext cx="8128000" cy="965313"/>
      </dsp:txXfrm>
    </dsp:sp>
    <dsp:sp modelId="{D09AFA99-552C-46AF-B57F-358A2364AB98}">
      <dsp:nvSpPr>
        <dsp:cNvPr id="0" name=""/>
        <dsp:cNvSpPr/>
      </dsp:nvSpPr>
      <dsp:spPr>
        <a:xfrm>
          <a:off x="3968" y="965313"/>
          <a:ext cx="2706687" cy="2027158"/>
        </a:xfrm>
        <a:prstGeom prst="rect">
          <a:avLst/>
        </a:prstGeom>
        <a:gradFill rotWithShape="0">
          <a:gsLst>
            <a:gs pos="0">
              <a:schemeClr val="accent3">
                <a:hueOff val="0"/>
                <a:satOff val="0"/>
                <a:lumOff val="0"/>
                <a:alphaOff val="0"/>
                <a:tint val="96000"/>
                <a:lumMod val="102000"/>
              </a:schemeClr>
            </a:gs>
            <a:gs pos="100000">
              <a:schemeClr val="accent3">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ar-SA" sz="4000" kern="1200" dirty="0" smtClean="0">
              <a:latin typeface="Arial" panose="020B0604020202020204" pitchFamily="34" charset="0"/>
              <a:cs typeface="Arial" panose="020B0604020202020204" pitchFamily="34" charset="0"/>
            </a:rPr>
            <a:t>تشجيع الرضاعة الطبيعية</a:t>
          </a:r>
          <a:endParaRPr lang="ar-SA" sz="4000" kern="1200" dirty="0">
            <a:latin typeface="Arial" panose="020B0604020202020204" pitchFamily="34" charset="0"/>
            <a:cs typeface="Arial" panose="020B0604020202020204" pitchFamily="34" charset="0"/>
          </a:endParaRPr>
        </a:p>
      </dsp:txBody>
      <dsp:txXfrm>
        <a:off x="3968" y="965313"/>
        <a:ext cx="2706687" cy="2027158"/>
      </dsp:txXfrm>
    </dsp:sp>
    <dsp:sp modelId="{88A2D7EC-0CB9-4DE2-B8C9-316B77A892B2}">
      <dsp:nvSpPr>
        <dsp:cNvPr id="0" name=""/>
        <dsp:cNvSpPr/>
      </dsp:nvSpPr>
      <dsp:spPr>
        <a:xfrm>
          <a:off x="2710656" y="965313"/>
          <a:ext cx="2706687" cy="2027158"/>
        </a:xfrm>
        <a:prstGeom prst="rect">
          <a:avLst/>
        </a:prstGeom>
        <a:gradFill rotWithShape="0">
          <a:gsLst>
            <a:gs pos="0">
              <a:schemeClr val="accent3">
                <a:hueOff val="-28019"/>
                <a:satOff val="-25403"/>
                <a:lumOff val="3922"/>
                <a:alphaOff val="0"/>
                <a:tint val="96000"/>
                <a:lumMod val="102000"/>
              </a:schemeClr>
            </a:gs>
            <a:gs pos="100000">
              <a:schemeClr val="accent3">
                <a:hueOff val="-28019"/>
                <a:satOff val="-25403"/>
                <a:lumOff val="3922"/>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ar-SA" sz="4000" kern="1200" dirty="0" smtClean="0">
              <a:latin typeface="Arial" panose="020B0604020202020204" pitchFamily="34" charset="0"/>
              <a:cs typeface="Arial" panose="020B0604020202020204" pitchFamily="34" charset="0"/>
            </a:rPr>
            <a:t>التطعيم</a:t>
          </a:r>
          <a:endParaRPr lang="ar-SA" sz="4000" kern="1200" dirty="0">
            <a:latin typeface="Arial" panose="020B0604020202020204" pitchFamily="34" charset="0"/>
            <a:cs typeface="Arial" panose="020B0604020202020204" pitchFamily="34" charset="0"/>
          </a:endParaRPr>
        </a:p>
      </dsp:txBody>
      <dsp:txXfrm>
        <a:off x="2710656" y="965313"/>
        <a:ext cx="2706687" cy="2027158"/>
      </dsp:txXfrm>
    </dsp:sp>
    <dsp:sp modelId="{FD90354D-E599-4907-BDD8-4FA69495ED40}">
      <dsp:nvSpPr>
        <dsp:cNvPr id="0" name=""/>
        <dsp:cNvSpPr/>
      </dsp:nvSpPr>
      <dsp:spPr>
        <a:xfrm>
          <a:off x="5417343" y="965313"/>
          <a:ext cx="2706687" cy="2027158"/>
        </a:xfrm>
        <a:prstGeom prst="rect">
          <a:avLst/>
        </a:prstGeom>
        <a:gradFill rotWithShape="0">
          <a:gsLst>
            <a:gs pos="0">
              <a:schemeClr val="accent3">
                <a:hueOff val="-56039"/>
                <a:satOff val="-50806"/>
                <a:lumOff val="7844"/>
                <a:alphaOff val="0"/>
                <a:tint val="96000"/>
                <a:lumMod val="102000"/>
              </a:schemeClr>
            </a:gs>
            <a:gs pos="100000">
              <a:schemeClr val="accent3">
                <a:hueOff val="-56039"/>
                <a:satOff val="-50806"/>
                <a:lumOff val="7844"/>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ar-SA" sz="4000" kern="1200" dirty="0" smtClean="0">
              <a:latin typeface="Arial" panose="020B0604020202020204" pitchFamily="34" charset="0"/>
              <a:cs typeface="Arial" panose="020B0604020202020204" pitchFamily="34" charset="0"/>
            </a:rPr>
            <a:t>التغذية المتوازنة</a:t>
          </a:r>
          <a:endParaRPr lang="ar-SA" sz="4000" kern="1200" dirty="0">
            <a:latin typeface="Arial" panose="020B0604020202020204" pitchFamily="34" charset="0"/>
            <a:cs typeface="Arial" panose="020B0604020202020204" pitchFamily="34" charset="0"/>
          </a:endParaRPr>
        </a:p>
      </dsp:txBody>
      <dsp:txXfrm>
        <a:off x="5417343" y="965313"/>
        <a:ext cx="2706687" cy="2027158"/>
      </dsp:txXfrm>
    </dsp:sp>
    <dsp:sp modelId="{E106B651-0914-4F6C-B5FC-F0134021FFB8}">
      <dsp:nvSpPr>
        <dsp:cNvPr id="0" name=""/>
        <dsp:cNvSpPr/>
      </dsp:nvSpPr>
      <dsp:spPr>
        <a:xfrm>
          <a:off x="0" y="2992472"/>
          <a:ext cx="8128000" cy="225239"/>
        </a:xfrm>
        <a:prstGeom prst="rect">
          <a:avLst/>
        </a:prstGeom>
        <a:solidFill>
          <a:schemeClr val="accent3">
            <a:shade val="90000"/>
            <a:hueOff val="0"/>
            <a:satOff val="0"/>
            <a:lumOff val="0"/>
            <a:alphaOff val="0"/>
          </a:schemeClr>
        </a:soli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C3629-EEFB-4C02-AC7D-B0DD041588E3}">
      <dsp:nvSpPr>
        <dsp:cNvPr id="0" name=""/>
        <dsp:cNvSpPr/>
      </dsp:nvSpPr>
      <dsp:spPr>
        <a:xfrm rot="16200000">
          <a:off x="3042945" y="-3042945"/>
          <a:ext cx="4838385" cy="10924275"/>
        </a:xfrm>
        <a:prstGeom prst="flowChartManualOperation">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7800" tIns="0" rIns="177800" bIns="0" numCol="1" spcCol="1270" anchor="t" anchorCtr="0">
          <a:noAutofit/>
        </a:bodyPr>
        <a:lstStyle/>
        <a:p>
          <a:pPr lvl="0" algn="r" defTabSz="1244600" rtl="1">
            <a:lnSpc>
              <a:spcPct val="90000"/>
            </a:lnSpc>
            <a:spcBef>
              <a:spcPct val="0"/>
            </a:spcBef>
            <a:spcAft>
              <a:spcPct val="35000"/>
            </a:spcAft>
          </a:pPr>
          <a:endParaRPr lang="ar-SA" sz="2800" b="1" kern="1200" dirty="0">
            <a:latin typeface="Arial" panose="020B0604020202020204" pitchFamily="34" charset="0"/>
            <a:cs typeface="Arial" panose="020B0604020202020204" pitchFamily="34" charset="0"/>
          </a:endParaRPr>
        </a:p>
        <a:p>
          <a:pPr marL="285750" lvl="1" indent="-285750" algn="r" defTabSz="1244600" rtl="1">
            <a:lnSpc>
              <a:spcPct val="90000"/>
            </a:lnSpc>
            <a:spcBef>
              <a:spcPct val="0"/>
            </a:spcBef>
            <a:spcAft>
              <a:spcPct val="15000"/>
            </a:spcAft>
            <a:buChar char="••"/>
          </a:pPr>
          <a:r>
            <a:rPr lang="ar-SA" sz="2800" b="1" kern="1200" dirty="0" smtClean="0">
              <a:latin typeface="Arial" panose="020B0604020202020204" pitchFamily="34" charset="0"/>
              <a:cs typeface="Arial" panose="020B0604020202020204" pitchFamily="34" charset="0"/>
            </a:rPr>
            <a:t>التعرض لأشعة الشمس قبل العاشرة صباحاً وبعد الخامسة في الهواء الطلق مع تعريض أكبر مساحة ممكنة من جسم الطفل</a:t>
          </a:r>
          <a:endParaRPr lang="ar-SA" sz="2800" b="1" kern="1200" dirty="0">
            <a:latin typeface="Arial" panose="020B0604020202020204" pitchFamily="34" charset="0"/>
            <a:cs typeface="Arial" panose="020B0604020202020204" pitchFamily="34" charset="0"/>
          </a:endParaRPr>
        </a:p>
        <a:p>
          <a:pPr marL="285750" lvl="1" indent="-285750" algn="r" defTabSz="1244600" rtl="1">
            <a:lnSpc>
              <a:spcPct val="90000"/>
            </a:lnSpc>
            <a:spcBef>
              <a:spcPct val="0"/>
            </a:spcBef>
            <a:spcAft>
              <a:spcPct val="15000"/>
            </a:spcAft>
            <a:buChar char="••"/>
          </a:pPr>
          <a:r>
            <a:rPr lang="ar-SA" sz="2800" b="1" kern="1200" dirty="0" smtClean="0">
              <a:latin typeface="Arial" panose="020B0604020202020204" pitchFamily="34" charset="0"/>
              <a:cs typeface="Arial" panose="020B0604020202020204" pitchFamily="34" charset="0"/>
            </a:rPr>
            <a:t>الاهتمام بتغذية الأمهات أثناء الحمل والولادة خاصة بالأغذية الغنية بفيتامين د والكالسيوم</a:t>
          </a:r>
          <a:endParaRPr lang="ar-SA" sz="2800" b="1" kern="1200" dirty="0">
            <a:latin typeface="Arial" panose="020B0604020202020204" pitchFamily="34" charset="0"/>
            <a:cs typeface="Arial" panose="020B0604020202020204" pitchFamily="34" charset="0"/>
          </a:endParaRPr>
        </a:p>
        <a:p>
          <a:pPr marL="285750" lvl="1" indent="-285750" algn="r" defTabSz="1244600" rtl="1">
            <a:lnSpc>
              <a:spcPct val="90000"/>
            </a:lnSpc>
            <a:spcBef>
              <a:spcPct val="0"/>
            </a:spcBef>
            <a:spcAft>
              <a:spcPct val="15000"/>
            </a:spcAft>
            <a:buChar char="••"/>
          </a:pPr>
          <a:r>
            <a:rPr lang="ar-SA" sz="2800" b="1" kern="1200" dirty="0" smtClean="0">
              <a:latin typeface="Arial" panose="020B0604020202020204" pitchFamily="34" charset="0"/>
              <a:cs typeface="Arial" panose="020B0604020202020204" pitchFamily="34" charset="0"/>
            </a:rPr>
            <a:t>إعطاء الطفل جرعات وقائية من فيتامين د </a:t>
          </a:r>
          <a:r>
            <a:rPr lang="ar-SA" sz="2800" b="1" kern="1200" dirty="0" err="1" smtClean="0">
              <a:latin typeface="Arial" panose="020B0604020202020204" pitchFamily="34" charset="0"/>
              <a:cs typeface="Arial" panose="020B0604020202020204" pitchFamily="34" charset="0"/>
            </a:rPr>
            <a:t>إبتداءً</a:t>
          </a:r>
          <a:r>
            <a:rPr lang="ar-SA" sz="2800" b="1" kern="1200" dirty="0" smtClean="0">
              <a:latin typeface="Arial" panose="020B0604020202020204" pitchFamily="34" charset="0"/>
              <a:cs typeface="Arial" panose="020B0604020202020204" pitchFamily="34" charset="0"/>
            </a:rPr>
            <a:t> من الشهر السادس بصورة منتظمة</a:t>
          </a:r>
          <a:endParaRPr lang="ar-SA" sz="2800" b="1" kern="1200" dirty="0">
            <a:latin typeface="Arial" panose="020B0604020202020204" pitchFamily="34" charset="0"/>
            <a:cs typeface="Arial" panose="020B0604020202020204" pitchFamily="34" charset="0"/>
          </a:endParaRPr>
        </a:p>
      </dsp:txBody>
      <dsp:txXfrm rot="5400000">
        <a:off x="0" y="967677"/>
        <a:ext cx="10924275" cy="29030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3A4DB-096A-4D08-829F-7E8E76D56759}">
      <dsp:nvSpPr>
        <dsp:cNvPr id="0" name=""/>
        <dsp:cNvSpPr/>
      </dsp:nvSpPr>
      <dsp:spPr>
        <a:xfrm>
          <a:off x="2784145" y="0"/>
          <a:ext cx="5956792" cy="1695986"/>
        </a:xfrm>
        <a:prstGeom prst="rightArrow">
          <a:avLst>
            <a:gd name="adj1" fmla="val 75000"/>
            <a:gd name="adj2" fmla="val 50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a:reflection blurRad="12700" stA="26000" endPos="32000" dist="12700" dir="5400000" sy="-100000" rotWithShape="0"/>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r" defTabSz="1066800" rtl="1">
            <a:lnSpc>
              <a:spcPct val="90000"/>
            </a:lnSpc>
            <a:spcBef>
              <a:spcPct val="0"/>
            </a:spcBef>
            <a:spcAft>
              <a:spcPct val="15000"/>
            </a:spcAft>
            <a:buChar char="••"/>
          </a:pPr>
          <a:endParaRPr lang="ar-SA" sz="2400" b="1" kern="1200" dirty="0">
            <a:latin typeface="Arial" panose="020B0604020202020204" pitchFamily="34" charset="0"/>
            <a:cs typeface="Arial" panose="020B0604020202020204" pitchFamily="34" charset="0"/>
          </a:endParaRPr>
        </a:p>
        <a:p>
          <a:pPr marL="228600" lvl="1" indent="-228600" algn="r" defTabSz="1066800" rtl="1">
            <a:lnSpc>
              <a:spcPct val="90000"/>
            </a:lnSpc>
            <a:spcBef>
              <a:spcPct val="0"/>
            </a:spcBef>
            <a:spcAft>
              <a:spcPct val="15000"/>
            </a:spcAft>
            <a:buChar char="••"/>
          </a:pPr>
          <a:r>
            <a:rPr lang="ar-SA" sz="2400" b="1" kern="1200" dirty="0" smtClean="0">
              <a:latin typeface="Arial" panose="020B0604020202020204" pitchFamily="34" charset="0"/>
              <a:cs typeface="Arial" panose="020B0604020202020204" pitchFamily="34" charset="0"/>
            </a:rPr>
            <a:t>عن طريق إعطاء جرعات كبيرة من فيتامين د سواء عن طريق الفم أو عن طريق الحقن</a:t>
          </a:r>
          <a:endParaRPr lang="ar-SA" sz="2400" b="1" kern="1200" dirty="0">
            <a:latin typeface="Arial" panose="020B0604020202020204" pitchFamily="34" charset="0"/>
            <a:cs typeface="Arial" panose="020B0604020202020204" pitchFamily="34" charset="0"/>
          </a:endParaRPr>
        </a:p>
      </dsp:txBody>
      <dsp:txXfrm>
        <a:off x="2784145" y="211998"/>
        <a:ext cx="5320797" cy="1271990"/>
      </dsp:txXfrm>
    </dsp:sp>
    <dsp:sp modelId="{92597BEF-4DF8-42CC-908C-11780B9B3B93}">
      <dsp:nvSpPr>
        <dsp:cNvPr id="0" name=""/>
        <dsp:cNvSpPr/>
      </dsp:nvSpPr>
      <dsp:spPr>
        <a:xfrm>
          <a:off x="1159767" y="0"/>
          <a:ext cx="1597095" cy="1695986"/>
        </a:xfrm>
        <a:prstGeom prst="roundRect">
          <a:avLst/>
        </a:prstGeom>
        <a:gradFill rotWithShape="0">
          <a:gsLst>
            <a:gs pos="0">
              <a:schemeClr val="accent5">
                <a:hueOff val="0"/>
                <a:satOff val="0"/>
                <a:lumOff val="0"/>
                <a:alphaOff val="0"/>
                <a:tint val="96000"/>
                <a:lumMod val="102000"/>
              </a:schemeClr>
            </a:gs>
            <a:gs pos="100000">
              <a:schemeClr val="accent5">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ar-SA" sz="2400" b="1" kern="1200" dirty="0" smtClean="0">
              <a:latin typeface="Arial" panose="020B0604020202020204" pitchFamily="34" charset="0"/>
              <a:cs typeface="Arial" panose="020B0604020202020204" pitchFamily="34" charset="0"/>
            </a:rPr>
            <a:t>العلاج</a:t>
          </a:r>
          <a:endParaRPr lang="ar-SA" sz="2400" b="1" kern="1200" dirty="0">
            <a:latin typeface="Arial" panose="020B0604020202020204" pitchFamily="34" charset="0"/>
            <a:cs typeface="Arial" panose="020B0604020202020204" pitchFamily="34" charset="0"/>
          </a:endParaRPr>
        </a:p>
      </dsp:txBody>
      <dsp:txXfrm>
        <a:off x="1237731" y="77964"/>
        <a:ext cx="1441167" cy="15400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3A4DB-096A-4D08-829F-7E8E76D56759}">
      <dsp:nvSpPr>
        <dsp:cNvPr id="0" name=""/>
        <dsp:cNvSpPr/>
      </dsp:nvSpPr>
      <dsp:spPr>
        <a:xfrm>
          <a:off x="3971195" y="0"/>
          <a:ext cx="5956792" cy="2610386"/>
        </a:xfrm>
        <a:prstGeom prst="rightArrow">
          <a:avLst>
            <a:gd name="adj1" fmla="val 75000"/>
            <a:gd name="adj2" fmla="val 50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r" defTabSz="977900" rtl="1">
            <a:lnSpc>
              <a:spcPct val="90000"/>
            </a:lnSpc>
            <a:spcBef>
              <a:spcPct val="0"/>
            </a:spcBef>
            <a:spcAft>
              <a:spcPct val="15000"/>
            </a:spcAft>
            <a:buChar char="••"/>
          </a:pPr>
          <a:r>
            <a:rPr lang="ar-SA" sz="2200" b="1" kern="1200" dirty="0" smtClean="0">
              <a:latin typeface="Arial" panose="020B0604020202020204" pitchFamily="34" charset="0"/>
              <a:cs typeface="Arial" panose="020B0604020202020204" pitchFamily="34" charset="0"/>
            </a:rPr>
            <a:t>الافتقار إلى الأطعمة الغنية بالحديد</a:t>
          </a:r>
          <a:endParaRPr lang="ar-SA" sz="2200" b="1" kern="1200" dirty="0">
            <a:latin typeface="Arial" panose="020B0604020202020204" pitchFamily="34" charset="0"/>
            <a:cs typeface="Arial" panose="020B0604020202020204" pitchFamily="34" charset="0"/>
          </a:endParaRPr>
        </a:p>
        <a:p>
          <a:pPr marL="228600" lvl="1" indent="-228600" algn="r" defTabSz="977900" rtl="1">
            <a:lnSpc>
              <a:spcPct val="90000"/>
            </a:lnSpc>
            <a:spcBef>
              <a:spcPct val="0"/>
            </a:spcBef>
            <a:spcAft>
              <a:spcPct val="15000"/>
            </a:spcAft>
            <a:buChar char="••"/>
          </a:pPr>
          <a:r>
            <a:rPr lang="ar-SA" sz="2200" b="1" kern="1200" dirty="0" smtClean="0">
              <a:latin typeface="Arial" panose="020B0604020202020204" pitchFamily="34" charset="0"/>
              <a:cs typeface="Arial" panose="020B0604020202020204" pitchFamily="34" charset="0"/>
            </a:rPr>
            <a:t>عدم إعطاء الطفل وجبة إضافية بعد الشهر السادس فاللبن يحتوي على كمية من الحديد</a:t>
          </a:r>
          <a:endParaRPr lang="ar-SA" sz="2200" b="1" kern="1200" dirty="0">
            <a:latin typeface="Arial" panose="020B0604020202020204" pitchFamily="34" charset="0"/>
            <a:cs typeface="Arial" panose="020B0604020202020204" pitchFamily="34" charset="0"/>
          </a:endParaRPr>
        </a:p>
        <a:p>
          <a:pPr marL="228600" lvl="1" indent="-228600" algn="r" defTabSz="977900" rtl="1">
            <a:lnSpc>
              <a:spcPct val="90000"/>
            </a:lnSpc>
            <a:spcBef>
              <a:spcPct val="0"/>
            </a:spcBef>
            <a:spcAft>
              <a:spcPct val="15000"/>
            </a:spcAft>
            <a:buChar char="••"/>
          </a:pPr>
          <a:r>
            <a:rPr lang="ar-SA" sz="2200" b="1" kern="1200" dirty="0" smtClean="0">
              <a:latin typeface="Arial" panose="020B0604020202020204" pitchFamily="34" charset="0"/>
              <a:cs typeface="Arial" panose="020B0604020202020204" pitchFamily="34" charset="0"/>
            </a:rPr>
            <a:t>الإصابة بالطفيليات </a:t>
          </a:r>
          <a:endParaRPr lang="ar-SA" sz="2200" b="1" kern="1200" dirty="0">
            <a:latin typeface="Arial" panose="020B0604020202020204" pitchFamily="34" charset="0"/>
            <a:cs typeface="Arial" panose="020B0604020202020204" pitchFamily="34" charset="0"/>
          </a:endParaRPr>
        </a:p>
        <a:p>
          <a:pPr marL="228600" lvl="1" indent="-228600" algn="r" defTabSz="977900" rtl="1">
            <a:lnSpc>
              <a:spcPct val="90000"/>
            </a:lnSpc>
            <a:spcBef>
              <a:spcPct val="0"/>
            </a:spcBef>
            <a:spcAft>
              <a:spcPct val="15000"/>
            </a:spcAft>
            <a:buChar char="••"/>
          </a:pPr>
          <a:r>
            <a:rPr lang="ar-SA" sz="2200" b="1" kern="1200" dirty="0" smtClean="0">
              <a:latin typeface="Arial" panose="020B0604020202020204" pitchFamily="34" charset="0"/>
              <a:cs typeface="Arial" panose="020B0604020202020204" pitchFamily="34" charset="0"/>
            </a:rPr>
            <a:t>الأطفال الذين يعانون من الإسهال المزمن</a:t>
          </a:r>
          <a:endParaRPr lang="ar-SA" sz="2200" b="1" kern="1200" dirty="0">
            <a:latin typeface="Arial" panose="020B0604020202020204" pitchFamily="34" charset="0"/>
            <a:cs typeface="Arial" panose="020B0604020202020204" pitchFamily="34" charset="0"/>
          </a:endParaRPr>
        </a:p>
        <a:p>
          <a:pPr marL="228600" lvl="1" indent="-228600" algn="r" defTabSz="977900" rtl="1">
            <a:lnSpc>
              <a:spcPct val="90000"/>
            </a:lnSpc>
            <a:spcBef>
              <a:spcPct val="0"/>
            </a:spcBef>
            <a:spcAft>
              <a:spcPct val="15000"/>
            </a:spcAft>
            <a:buChar char="••"/>
          </a:pPr>
          <a:r>
            <a:rPr lang="ar-SA" sz="2200" b="1" kern="1200" dirty="0" smtClean="0">
              <a:latin typeface="Arial" panose="020B0604020202020204" pitchFamily="34" charset="0"/>
              <a:cs typeface="Arial" panose="020B0604020202020204" pitchFamily="34" charset="0"/>
            </a:rPr>
            <a:t>الأطفال الذين يولدون لأمهات يعانين من فقر الدم</a:t>
          </a:r>
          <a:endParaRPr lang="ar-SA" sz="2200" b="1" kern="1200" dirty="0">
            <a:latin typeface="Arial" panose="020B0604020202020204" pitchFamily="34" charset="0"/>
            <a:cs typeface="Arial" panose="020B0604020202020204" pitchFamily="34" charset="0"/>
          </a:endParaRPr>
        </a:p>
      </dsp:txBody>
      <dsp:txXfrm>
        <a:off x="3971195" y="326298"/>
        <a:ext cx="4977897" cy="1957790"/>
      </dsp:txXfrm>
    </dsp:sp>
    <dsp:sp modelId="{92597BEF-4DF8-42CC-908C-11780B9B3B93}">
      <dsp:nvSpPr>
        <dsp:cNvPr id="0" name=""/>
        <dsp:cNvSpPr/>
      </dsp:nvSpPr>
      <dsp:spPr>
        <a:xfrm>
          <a:off x="0" y="0"/>
          <a:ext cx="3971195" cy="2610386"/>
        </a:xfrm>
        <a:prstGeom prst="roundRect">
          <a:avLst/>
        </a:prstGeom>
        <a:solidFill>
          <a:schemeClr val="accent2">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1">
            <a:lnSpc>
              <a:spcPct val="90000"/>
            </a:lnSpc>
            <a:spcBef>
              <a:spcPct val="0"/>
            </a:spcBef>
            <a:spcAft>
              <a:spcPct val="35000"/>
            </a:spcAft>
          </a:pPr>
          <a:r>
            <a:rPr lang="ar-SA" sz="2800" b="1" kern="1200" smtClean="0">
              <a:latin typeface="Arial" panose="020B0604020202020204" pitchFamily="34" charset="0"/>
              <a:cs typeface="Arial" panose="020B0604020202020204" pitchFamily="34" charset="0"/>
            </a:rPr>
            <a:t>أسباب فقر الدم</a:t>
          </a:r>
          <a:endParaRPr lang="ar-SA" sz="2800" b="1" kern="1200" dirty="0">
            <a:latin typeface="Arial" panose="020B0604020202020204" pitchFamily="34" charset="0"/>
            <a:cs typeface="Arial" panose="020B0604020202020204" pitchFamily="34" charset="0"/>
          </a:endParaRPr>
        </a:p>
      </dsp:txBody>
      <dsp:txXfrm>
        <a:off x="127429" y="127429"/>
        <a:ext cx="3716337" cy="23555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3A4DB-096A-4D08-829F-7E8E76D56759}">
      <dsp:nvSpPr>
        <dsp:cNvPr id="0" name=""/>
        <dsp:cNvSpPr/>
      </dsp:nvSpPr>
      <dsp:spPr>
        <a:xfrm>
          <a:off x="3971195" y="0"/>
          <a:ext cx="5956792" cy="2364727"/>
        </a:xfrm>
        <a:prstGeom prst="rightArrow">
          <a:avLst>
            <a:gd name="adj1" fmla="val 75000"/>
            <a:gd name="adj2" fmla="val 50000"/>
          </a:avLst>
        </a:prstGeom>
        <a:solidFill>
          <a:schemeClr val="accent3">
            <a:tint val="40000"/>
            <a:alpha val="90000"/>
            <a:hueOff val="0"/>
            <a:satOff val="0"/>
            <a:lumOff val="0"/>
            <a:alphaOff val="0"/>
          </a:schemeClr>
        </a:solidFill>
        <a:ln>
          <a:noFill/>
        </a:ln>
        <a:effectLst/>
        <a:sp3d z="-161800" extrusionH="10600" contourW="3000">
          <a:bevelT w="48600" h="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r" defTabSz="1022350" rtl="1">
            <a:lnSpc>
              <a:spcPct val="90000"/>
            </a:lnSpc>
            <a:spcBef>
              <a:spcPct val="0"/>
            </a:spcBef>
            <a:spcAft>
              <a:spcPct val="15000"/>
            </a:spcAft>
            <a:buChar char="••"/>
          </a:pPr>
          <a:r>
            <a:rPr lang="ar-SA" sz="2300" b="1" kern="1200" dirty="0" smtClean="0">
              <a:latin typeface="Arial" panose="020B0604020202020204" pitchFamily="34" charset="0"/>
              <a:cs typeface="Arial" panose="020B0604020202020204" pitchFamily="34" charset="0"/>
            </a:rPr>
            <a:t>اللامبالاة </a:t>
          </a:r>
          <a:r>
            <a:rPr lang="ar-SA" sz="2300" b="1" kern="1200" dirty="0" smtClean="0">
              <a:latin typeface="Arial" panose="020B0604020202020204" pitchFamily="34" charset="0"/>
              <a:cs typeface="Arial" panose="020B0604020202020204" pitchFamily="34" charset="0"/>
            </a:rPr>
            <a:t>والكسل</a:t>
          </a:r>
          <a:endParaRPr lang="ar-SA" sz="2300" b="1" kern="1200" dirty="0">
            <a:latin typeface="Arial" panose="020B0604020202020204" pitchFamily="34" charset="0"/>
            <a:cs typeface="Arial" panose="020B0604020202020204" pitchFamily="34" charset="0"/>
          </a:endParaRPr>
        </a:p>
        <a:p>
          <a:pPr marL="228600" lvl="1" indent="-228600" algn="r" defTabSz="1022350" rtl="1">
            <a:lnSpc>
              <a:spcPct val="90000"/>
            </a:lnSpc>
            <a:spcBef>
              <a:spcPct val="0"/>
            </a:spcBef>
            <a:spcAft>
              <a:spcPct val="15000"/>
            </a:spcAft>
            <a:buChar char="••"/>
          </a:pPr>
          <a:r>
            <a:rPr lang="ar-SA" sz="2300" b="1" kern="1200" dirty="0" smtClean="0">
              <a:latin typeface="Arial" panose="020B0604020202020204" pitchFamily="34" charset="0"/>
              <a:cs typeface="Arial" panose="020B0604020202020204" pitchFamily="34" charset="0"/>
            </a:rPr>
            <a:t>عدم القدرة على التركيز </a:t>
          </a:r>
          <a:endParaRPr lang="ar-SA" sz="2300" b="1" kern="1200" dirty="0">
            <a:latin typeface="Arial" panose="020B0604020202020204" pitchFamily="34" charset="0"/>
            <a:cs typeface="Arial" panose="020B0604020202020204" pitchFamily="34" charset="0"/>
          </a:endParaRPr>
        </a:p>
        <a:p>
          <a:pPr marL="228600" lvl="1" indent="-228600" algn="r" defTabSz="1022350" rtl="1">
            <a:lnSpc>
              <a:spcPct val="90000"/>
            </a:lnSpc>
            <a:spcBef>
              <a:spcPct val="0"/>
            </a:spcBef>
            <a:spcAft>
              <a:spcPct val="15000"/>
            </a:spcAft>
            <a:buChar char="••"/>
          </a:pPr>
          <a:r>
            <a:rPr lang="ar-SA" sz="2300" b="1" kern="1200" dirty="0" smtClean="0">
              <a:latin typeface="Arial" panose="020B0604020202020204" pitchFamily="34" charset="0"/>
              <a:cs typeface="Arial" panose="020B0604020202020204" pitchFamily="34" charset="0"/>
            </a:rPr>
            <a:t>جلد شاحب تورم الوجه والقدمان</a:t>
          </a:r>
          <a:endParaRPr lang="ar-SA" sz="2300" b="1" kern="1200" dirty="0">
            <a:latin typeface="Arial" panose="020B0604020202020204" pitchFamily="34" charset="0"/>
            <a:cs typeface="Arial" panose="020B0604020202020204" pitchFamily="34" charset="0"/>
          </a:endParaRPr>
        </a:p>
        <a:p>
          <a:pPr marL="228600" lvl="1" indent="-228600" algn="r" defTabSz="1022350" rtl="1">
            <a:lnSpc>
              <a:spcPct val="90000"/>
            </a:lnSpc>
            <a:spcBef>
              <a:spcPct val="0"/>
            </a:spcBef>
            <a:spcAft>
              <a:spcPct val="15000"/>
            </a:spcAft>
            <a:buChar char="••"/>
          </a:pPr>
          <a:r>
            <a:rPr lang="ar-SA" sz="2300" b="1" kern="1200" dirty="0" smtClean="0">
              <a:latin typeface="Arial" panose="020B0604020202020204" pitchFamily="34" charset="0"/>
              <a:cs typeface="Arial" panose="020B0604020202020204" pitchFamily="34" charset="0"/>
            </a:rPr>
            <a:t>سرعة دقات القلب ويصبح الإنسان قصير النفس </a:t>
          </a:r>
          <a:endParaRPr lang="ar-SA" sz="2300" b="1" kern="1200" dirty="0">
            <a:latin typeface="Arial" panose="020B0604020202020204" pitchFamily="34" charset="0"/>
            <a:cs typeface="Arial" panose="020B0604020202020204" pitchFamily="34" charset="0"/>
          </a:endParaRPr>
        </a:p>
        <a:p>
          <a:pPr marL="228600" lvl="1" indent="-228600" algn="r" defTabSz="1022350" rtl="1">
            <a:lnSpc>
              <a:spcPct val="90000"/>
            </a:lnSpc>
            <a:spcBef>
              <a:spcPct val="0"/>
            </a:spcBef>
            <a:spcAft>
              <a:spcPct val="15000"/>
            </a:spcAft>
            <a:buChar char="••"/>
          </a:pPr>
          <a:r>
            <a:rPr lang="ar-SA" sz="2300" b="1" kern="1200" dirty="0" smtClean="0">
              <a:latin typeface="Arial" panose="020B0604020202020204" pitchFamily="34" charset="0"/>
              <a:cs typeface="Arial" panose="020B0604020202020204" pitchFamily="34" charset="0"/>
            </a:rPr>
            <a:t>أظافر الأصابع بيضاء</a:t>
          </a:r>
          <a:endParaRPr lang="ar-SA" sz="2300" b="1" kern="1200" dirty="0">
            <a:latin typeface="Arial" panose="020B0604020202020204" pitchFamily="34" charset="0"/>
            <a:cs typeface="Arial" panose="020B0604020202020204" pitchFamily="34" charset="0"/>
          </a:endParaRPr>
        </a:p>
      </dsp:txBody>
      <dsp:txXfrm>
        <a:off x="3971195" y="295591"/>
        <a:ext cx="5070019" cy="1773545"/>
      </dsp:txXfrm>
    </dsp:sp>
    <dsp:sp modelId="{92597BEF-4DF8-42CC-908C-11780B9B3B93}">
      <dsp:nvSpPr>
        <dsp:cNvPr id="0" name=""/>
        <dsp:cNvSpPr/>
      </dsp:nvSpPr>
      <dsp:spPr>
        <a:xfrm>
          <a:off x="0" y="0"/>
          <a:ext cx="3971195" cy="2364727"/>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0" tIns="76200" rIns="152400" bIns="76200" numCol="1" spcCol="1270" anchor="ctr" anchorCtr="0">
          <a:noAutofit/>
        </a:bodyPr>
        <a:lstStyle/>
        <a:p>
          <a:pPr lvl="0" algn="ctr" defTabSz="1778000" rtl="1">
            <a:lnSpc>
              <a:spcPct val="90000"/>
            </a:lnSpc>
            <a:spcBef>
              <a:spcPct val="0"/>
            </a:spcBef>
            <a:spcAft>
              <a:spcPct val="35000"/>
            </a:spcAft>
          </a:pPr>
          <a:r>
            <a:rPr lang="ar-SA" sz="4000" b="1" kern="1200" dirty="0" smtClean="0">
              <a:solidFill>
                <a:schemeClr val="bg1"/>
              </a:solidFill>
              <a:latin typeface="Arial" panose="020B0604020202020204" pitchFamily="34" charset="0"/>
              <a:cs typeface="Arial" panose="020B0604020202020204" pitchFamily="34" charset="0"/>
            </a:rPr>
            <a:t>أعراض فقر الدم</a:t>
          </a:r>
          <a:endParaRPr lang="ar-SA" sz="4000" b="1" kern="1200" dirty="0">
            <a:solidFill>
              <a:schemeClr val="bg1"/>
            </a:solidFill>
            <a:latin typeface="Arial" panose="020B0604020202020204" pitchFamily="34" charset="0"/>
            <a:cs typeface="Arial" panose="020B0604020202020204" pitchFamily="34" charset="0"/>
          </a:endParaRPr>
        </a:p>
      </dsp:txBody>
      <dsp:txXfrm>
        <a:off x="115436" y="115436"/>
        <a:ext cx="3740323" cy="21338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02C85-B70F-4AA2-915B-7A3A9D0F7197}">
      <dsp:nvSpPr>
        <dsp:cNvPr id="0" name=""/>
        <dsp:cNvSpPr/>
      </dsp:nvSpPr>
      <dsp:spPr>
        <a:xfrm rot="10800000">
          <a:off x="-2" y="720170"/>
          <a:ext cx="10153937" cy="3978326"/>
        </a:xfrm>
        <a:prstGeom prst="homePlate">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8532" tIns="76200" rIns="142240" bIns="76200" numCol="1" spcCol="1270" anchor="ctr" anchorCtr="0">
          <a:noAutofit/>
        </a:bodyPr>
        <a:lstStyle/>
        <a:p>
          <a:pPr lvl="0" algn="ctr" defTabSz="889000" rtl="1">
            <a:lnSpc>
              <a:spcPct val="90000"/>
            </a:lnSpc>
            <a:spcBef>
              <a:spcPct val="0"/>
            </a:spcBef>
            <a:spcAft>
              <a:spcPct val="35000"/>
            </a:spcAft>
          </a:pPr>
          <a:r>
            <a:rPr lang="ar-SA" sz="2000" b="1" kern="1200" dirty="0" smtClean="0">
              <a:latin typeface="Arial" panose="020B0604020202020204" pitchFamily="34" charset="0"/>
              <a:cs typeface="Arial" panose="020B0604020202020204" pitchFamily="34" charset="0"/>
            </a:rPr>
            <a:t>1- تزيد السمنة من الثقل المحمل على عظام الطفل وتحدث بعض التشوهات مثل التواء عظام الساقين</a:t>
          </a:r>
        </a:p>
        <a:p>
          <a:pPr lvl="0" algn="ctr" defTabSz="889000" rtl="1">
            <a:lnSpc>
              <a:spcPct val="90000"/>
            </a:lnSpc>
            <a:spcBef>
              <a:spcPct val="0"/>
            </a:spcBef>
            <a:spcAft>
              <a:spcPct val="35000"/>
            </a:spcAft>
          </a:pPr>
          <a:r>
            <a:rPr lang="ar-SA" sz="2000" b="1" kern="1200" dirty="0" smtClean="0">
              <a:latin typeface="Arial" panose="020B0604020202020204" pitchFamily="34" charset="0"/>
              <a:cs typeface="Arial" panose="020B0604020202020204" pitchFamily="34" charset="0"/>
            </a:rPr>
            <a:t>2- إذا أصيب الطفل بالسمنة زادت عدد الخلايا الدهنية التي تبقى معه طوال العمر وتظل مستعدة للامتلاء كلما سنحت الظروف</a:t>
          </a:r>
        </a:p>
        <a:p>
          <a:pPr lvl="0" algn="ctr" defTabSz="889000" rtl="1">
            <a:lnSpc>
              <a:spcPct val="90000"/>
            </a:lnSpc>
            <a:spcBef>
              <a:spcPct val="0"/>
            </a:spcBef>
            <a:spcAft>
              <a:spcPct val="35000"/>
            </a:spcAft>
          </a:pPr>
          <a:r>
            <a:rPr lang="ar-SA" sz="2000" b="1" kern="1200" dirty="0" smtClean="0">
              <a:latin typeface="Arial" panose="020B0604020202020204" pitchFamily="34" charset="0"/>
              <a:cs typeface="Arial" panose="020B0604020202020204" pitchFamily="34" charset="0"/>
            </a:rPr>
            <a:t>3- الاضطرابات النفسية وذلك لسوء المظهر العام وعدم القدرة على مجاراة أقرانه في اللعب والحركة</a:t>
          </a:r>
        </a:p>
        <a:p>
          <a:pPr lvl="0" algn="ctr" defTabSz="889000" rtl="1">
            <a:lnSpc>
              <a:spcPct val="90000"/>
            </a:lnSpc>
            <a:spcBef>
              <a:spcPct val="0"/>
            </a:spcBef>
            <a:spcAft>
              <a:spcPct val="35000"/>
            </a:spcAft>
          </a:pPr>
          <a:r>
            <a:rPr lang="ar-SA" sz="2000" b="1" kern="1200" dirty="0" smtClean="0">
              <a:latin typeface="Arial" panose="020B0604020202020204" pitchFamily="34" charset="0"/>
              <a:cs typeface="Arial" panose="020B0604020202020204" pitchFamily="34" charset="0"/>
            </a:rPr>
            <a:t>4- تجعل المصاب بها أكثر عرضه لأمراض القلب وتصلب الشرايين وارتفاع ضغط الدم والبول السكري</a:t>
          </a:r>
        </a:p>
        <a:p>
          <a:pPr lvl="0" algn="ctr" defTabSz="889000" rtl="1">
            <a:lnSpc>
              <a:spcPct val="90000"/>
            </a:lnSpc>
            <a:spcBef>
              <a:spcPct val="0"/>
            </a:spcBef>
            <a:spcAft>
              <a:spcPct val="35000"/>
            </a:spcAft>
          </a:pPr>
          <a:r>
            <a:rPr lang="ar-SA" sz="2000" b="1" kern="1200" dirty="0" smtClean="0">
              <a:latin typeface="Arial" panose="020B0604020202020204" pitchFamily="34" charset="0"/>
              <a:cs typeface="Arial" panose="020B0604020202020204" pitchFamily="34" charset="0"/>
            </a:rPr>
            <a:t>5- يكون جهاز الأطفال المناعي مضطرباً فيكونون أكثر عرضه للإصابة بالأمراض المعدية  </a:t>
          </a:r>
          <a:endParaRPr lang="ar-SA" sz="2000" kern="1200" dirty="0"/>
        </a:p>
      </dsp:txBody>
      <dsp:txXfrm rot="10800000">
        <a:off x="994579" y="720170"/>
        <a:ext cx="9159356" cy="3978326"/>
      </dsp:txXfrm>
    </dsp:sp>
    <dsp:sp modelId="{2E550BA1-F5D4-48F5-AF27-CBE6457A0890}">
      <dsp:nvSpPr>
        <dsp:cNvPr id="0" name=""/>
        <dsp:cNvSpPr/>
      </dsp:nvSpPr>
      <dsp:spPr>
        <a:xfrm>
          <a:off x="0" y="1109133"/>
          <a:ext cx="2524896" cy="279356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noFill/>
        </a:ln>
        <a:effectLst>
          <a:reflection blurRad="12700" stA="26000" endPos="32000" dist="12700" dir="5400000" sy="-100000" rotWithShape="0"/>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4F03B-E732-4114-BCC5-C83357D715D4}">
      <dsp:nvSpPr>
        <dsp:cNvPr id="0" name=""/>
        <dsp:cNvSpPr/>
      </dsp:nvSpPr>
      <dsp:spPr>
        <a:xfrm rot="5400000">
          <a:off x="-637732" y="852934"/>
          <a:ext cx="4988262" cy="3712797"/>
        </a:xfrm>
        <a:prstGeom prst="chevron">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w="9525" cap="rnd" cmpd="sng" algn="ctr">
          <a:solidFill>
            <a:schemeClr val="accent2">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rtl="1">
            <a:lnSpc>
              <a:spcPct val="90000"/>
            </a:lnSpc>
            <a:spcBef>
              <a:spcPct val="0"/>
            </a:spcBef>
            <a:spcAft>
              <a:spcPct val="35000"/>
            </a:spcAft>
          </a:pPr>
          <a:r>
            <a:rPr lang="ar-SA" sz="6500" kern="1200" dirty="0" smtClean="0">
              <a:latin typeface="Arial" panose="020B0604020202020204" pitchFamily="34" charset="0"/>
              <a:cs typeface="Arial" panose="020B0604020202020204" pitchFamily="34" charset="0"/>
            </a:rPr>
            <a:t>الوقاية</a:t>
          </a:r>
          <a:endParaRPr lang="ar-SA" sz="6500" kern="1200" dirty="0">
            <a:latin typeface="Arial" panose="020B0604020202020204" pitchFamily="34" charset="0"/>
            <a:cs typeface="Arial" panose="020B0604020202020204" pitchFamily="34" charset="0"/>
          </a:endParaRPr>
        </a:p>
      </dsp:txBody>
      <dsp:txXfrm rot="-5400000">
        <a:off x="1" y="2071601"/>
        <a:ext cx="3712797" cy="1275465"/>
      </dsp:txXfrm>
    </dsp:sp>
    <dsp:sp modelId="{26B4AB76-9BE0-4C96-80DB-A4FBDB681704}">
      <dsp:nvSpPr>
        <dsp:cNvPr id="0" name=""/>
        <dsp:cNvSpPr/>
      </dsp:nvSpPr>
      <dsp:spPr>
        <a:xfrm rot="5400000">
          <a:off x="4716261" y="-788261"/>
          <a:ext cx="3562268" cy="5569196"/>
        </a:xfrm>
        <a:prstGeom prst="round2Same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r" defTabSz="1066800" rtl="1">
            <a:lnSpc>
              <a:spcPct val="90000"/>
            </a:lnSpc>
            <a:spcBef>
              <a:spcPct val="0"/>
            </a:spcBef>
            <a:spcAft>
              <a:spcPct val="15000"/>
            </a:spcAft>
            <a:buChar char="••"/>
          </a:pPr>
          <a:r>
            <a:rPr lang="ar-SA" sz="2400" kern="1200" dirty="0" smtClean="0">
              <a:latin typeface="Arial" panose="020B0604020202020204" pitchFamily="34" charset="0"/>
              <a:cs typeface="Arial" panose="020B0604020202020204" pitchFamily="34" charset="0"/>
            </a:rPr>
            <a:t>تغيير المعتقدات بأن السمنة علامة من الصحة الجيدة</a:t>
          </a:r>
          <a:endParaRPr lang="ar-SA" sz="2400" kern="1200" dirty="0">
            <a:latin typeface="Arial" panose="020B0604020202020204" pitchFamily="34" charset="0"/>
            <a:cs typeface="Arial" panose="020B0604020202020204" pitchFamily="34" charset="0"/>
          </a:endParaRPr>
        </a:p>
        <a:p>
          <a:pPr marL="228600" lvl="1" indent="-228600" algn="r" defTabSz="1066800" rtl="1">
            <a:lnSpc>
              <a:spcPct val="90000"/>
            </a:lnSpc>
            <a:spcBef>
              <a:spcPct val="0"/>
            </a:spcBef>
            <a:spcAft>
              <a:spcPct val="15000"/>
            </a:spcAft>
            <a:buChar char="••"/>
          </a:pPr>
          <a:r>
            <a:rPr lang="ar-SA" sz="2400" kern="1200" dirty="0" smtClean="0">
              <a:latin typeface="Arial" panose="020B0604020202020204" pitchFamily="34" charset="0"/>
              <a:cs typeface="Arial" panose="020B0604020202020204" pitchFamily="34" charset="0"/>
            </a:rPr>
            <a:t>اتباع العادات الغذائية السليمة</a:t>
          </a:r>
          <a:endParaRPr lang="ar-SA" sz="2400" kern="1200" dirty="0">
            <a:latin typeface="Arial" panose="020B0604020202020204" pitchFamily="34" charset="0"/>
            <a:cs typeface="Arial" panose="020B0604020202020204" pitchFamily="34" charset="0"/>
          </a:endParaRPr>
        </a:p>
        <a:p>
          <a:pPr marL="228600" lvl="1" indent="-228600" algn="r" defTabSz="1066800" rtl="1">
            <a:lnSpc>
              <a:spcPct val="90000"/>
            </a:lnSpc>
            <a:spcBef>
              <a:spcPct val="0"/>
            </a:spcBef>
            <a:spcAft>
              <a:spcPct val="15000"/>
            </a:spcAft>
            <a:buChar char="••"/>
          </a:pPr>
          <a:r>
            <a:rPr lang="ar-SA" sz="2400" kern="1200" dirty="0" smtClean="0">
              <a:latin typeface="Arial" panose="020B0604020202020204" pitchFamily="34" charset="0"/>
              <a:cs typeface="Arial" panose="020B0604020202020204" pitchFamily="34" charset="0"/>
            </a:rPr>
            <a:t>الرضاعة الطبيعية</a:t>
          </a:r>
          <a:endParaRPr lang="ar-SA" sz="2400" kern="1200" dirty="0">
            <a:latin typeface="Arial" panose="020B0604020202020204" pitchFamily="34" charset="0"/>
            <a:cs typeface="Arial" panose="020B0604020202020204" pitchFamily="34" charset="0"/>
          </a:endParaRPr>
        </a:p>
        <a:p>
          <a:pPr marL="228600" lvl="1" indent="-228600" algn="r" defTabSz="1066800" rtl="1">
            <a:lnSpc>
              <a:spcPct val="90000"/>
            </a:lnSpc>
            <a:spcBef>
              <a:spcPct val="0"/>
            </a:spcBef>
            <a:spcAft>
              <a:spcPct val="15000"/>
            </a:spcAft>
            <a:buChar char="••"/>
          </a:pPr>
          <a:r>
            <a:rPr lang="ar-SA" sz="2400" kern="1200" dirty="0" smtClean="0">
              <a:latin typeface="Arial" panose="020B0604020202020204" pitchFamily="34" charset="0"/>
              <a:cs typeface="Arial" panose="020B0604020202020204" pitchFamily="34" charset="0"/>
            </a:rPr>
            <a:t>الامتناع عن إعطاء الأطفال الرضع الوجبات ذات السعرات الحرارية العالية قبل سن 6 شهور</a:t>
          </a:r>
          <a:endParaRPr lang="ar-SA" sz="2400" kern="1200" dirty="0">
            <a:latin typeface="Arial" panose="020B0604020202020204" pitchFamily="34" charset="0"/>
            <a:cs typeface="Arial" panose="020B0604020202020204" pitchFamily="34" charset="0"/>
          </a:endParaRPr>
        </a:p>
        <a:p>
          <a:pPr marL="228600" lvl="1" indent="-228600" algn="r" defTabSz="1066800" rtl="1">
            <a:lnSpc>
              <a:spcPct val="90000"/>
            </a:lnSpc>
            <a:spcBef>
              <a:spcPct val="0"/>
            </a:spcBef>
            <a:spcAft>
              <a:spcPct val="15000"/>
            </a:spcAft>
            <a:buChar char="••"/>
          </a:pPr>
          <a:r>
            <a:rPr lang="ar-SA" sz="2400" kern="1200" dirty="0" smtClean="0">
              <a:latin typeface="Arial" panose="020B0604020202020204" pitchFamily="34" charset="0"/>
              <a:cs typeface="Arial" panose="020B0604020202020204" pitchFamily="34" charset="0"/>
            </a:rPr>
            <a:t>التوعية الغذائية لربات البيوت</a:t>
          </a:r>
          <a:endParaRPr lang="ar-SA" sz="2400" kern="1200" dirty="0">
            <a:latin typeface="Arial" panose="020B0604020202020204" pitchFamily="34" charset="0"/>
            <a:cs typeface="Arial" panose="020B0604020202020204" pitchFamily="34" charset="0"/>
          </a:endParaRPr>
        </a:p>
        <a:p>
          <a:pPr marL="228600" lvl="1" indent="-228600" algn="r" defTabSz="1066800" rtl="1">
            <a:lnSpc>
              <a:spcPct val="90000"/>
            </a:lnSpc>
            <a:spcBef>
              <a:spcPct val="0"/>
            </a:spcBef>
            <a:spcAft>
              <a:spcPct val="15000"/>
            </a:spcAft>
            <a:buChar char="••"/>
          </a:pPr>
          <a:r>
            <a:rPr lang="ar-SA" sz="2400" kern="1200" dirty="0" smtClean="0">
              <a:latin typeface="Arial" panose="020B0604020202020204" pitchFamily="34" charset="0"/>
              <a:cs typeface="Arial" panose="020B0604020202020204" pitchFamily="34" charset="0"/>
            </a:rPr>
            <a:t>تشجيع الأشخاص على ممارسة التمارين الرياضية والمشي </a:t>
          </a:r>
          <a:endParaRPr lang="ar-SA" sz="2400" kern="1200" dirty="0">
            <a:latin typeface="Arial" panose="020B0604020202020204" pitchFamily="34" charset="0"/>
            <a:cs typeface="Arial" panose="020B0604020202020204" pitchFamily="34" charset="0"/>
          </a:endParaRPr>
        </a:p>
      </dsp:txBody>
      <dsp:txXfrm rot="-5400000">
        <a:off x="3712797" y="389099"/>
        <a:ext cx="5395300" cy="3214476"/>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9591AEBD-1A32-4404-80EE-5146D76ABB39}" type="datetimeFigureOut">
              <a:rPr lang="ar-SA" smtClean="0"/>
              <a:t>16/03/38</a:t>
            </a:fld>
            <a:endParaRPr lang="ar-SA"/>
          </a:p>
        </p:txBody>
      </p:sp>
      <p:sp>
        <p:nvSpPr>
          <p:cNvPr id="5" name="Footer Placeholder 4"/>
          <p:cNvSpPr>
            <a:spLocks noGrp="1"/>
          </p:cNvSpPr>
          <p:nvPr>
            <p:ph type="ftr" sz="quarter" idx="11"/>
          </p:nvPr>
        </p:nvSpPr>
        <p:spPr>
          <a:xfrm>
            <a:off x="5332412" y="5883275"/>
            <a:ext cx="4324044" cy="365125"/>
          </a:xfrm>
        </p:spPr>
        <p:txBody>
          <a:bodyPr/>
          <a:lstStyle/>
          <a:p>
            <a:endParaRPr lang="ar-SA"/>
          </a:p>
        </p:txBody>
      </p:sp>
      <p:sp>
        <p:nvSpPr>
          <p:cNvPr id="6" name="Slide Number Placeholder 5"/>
          <p:cNvSpPr>
            <a:spLocks noGrp="1"/>
          </p:cNvSpPr>
          <p:nvPr>
            <p:ph type="sldNum" sz="quarter" idx="12"/>
          </p:nvPr>
        </p:nvSpPr>
        <p:spPr/>
        <p:txBody>
          <a:bodyPr/>
          <a:lstStyle/>
          <a:p>
            <a:fld id="{30FDA083-7128-4DAB-866F-C2289BC6F99F}" type="slidenum">
              <a:rPr lang="ar-SA" smtClean="0"/>
              <a:t>‹#›</a:t>
            </a:fld>
            <a:endParaRPr lang="ar-SA"/>
          </a:p>
        </p:txBody>
      </p:sp>
    </p:spTree>
    <p:extLst>
      <p:ext uri="{BB962C8B-B14F-4D97-AF65-F5344CB8AC3E}">
        <p14:creationId xmlns:p14="http://schemas.microsoft.com/office/powerpoint/2010/main" val="2640129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591AEBD-1A32-4404-80EE-5146D76ABB39}" type="datetimeFigureOut">
              <a:rPr lang="ar-SA" smtClean="0"/>
              <a:t>16/03/38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0FDA083-7128-4DAB-866F-C2289BC6F99F}" type="slidenum">
              <a:rPr lang="ar-SA" smtClean="0"/>
              <a:t>‹#›</a:t>
            </a:fld>
            <a:endParaRPr lang="ar-SA"/>
          </a:p>
        </p:txBody>
      </p:sp>
    </p:spTree>
    <p:extLst>
      <p:ext uri="{BB962C8B-B14F-4D97-AF65-F5344CB8AC3E}">
        <p14:creationId xmlns:p14="http://schemas.microsoft.com/office/powerpoint/2010/main" val="4126061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9591AEBD-1A32-4404-80EE-5146D76ABB39}" type="datetimeFigureOut">
              <a:rPr lang="ar-SA" smtClean="0"/>
              <a:t>16/03/38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0FDA083-7128-4DAB-866F-C2289BC6F99F}" type="slidenum">
              <a:rPr lang="ar-SA" smtClean="0"/>
              <a:t>‹#›</a:t>
            </a:fld>
            <a:endParaRPr lang="ar-SA"/>
          </a:p>
        </p:txBody>
      </p:sp>
    </p:spTree>
    <p:extLst>
      <p:ext uri="{BB962C8B-B14F-4D97-AF65-F5344CB8AC3E}">
        <p14:creationId xmlns:p14="http://schemas.microsoft.com/office/powerpoint/2010/main" val="3102574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9591AEBD-1A32-4404-80EE-5146D76ABB39}" type="datetimeFigureOut">
              <a:rPr lang="ar-SA" smtClean="0"/>
              <a:t>16/03/38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0FDA083-7128-4DAB-866F-C2289BC6F99F}" type="slidenum">
              <a:rPr lang="ar-SA" smtClean="0"/>
              <a:t>‹#›</a:t>
            </a:fld>
            <a:endParaRPr lang="ar-SA"/>
          </a:p>
        </p:txBody>
      </p:sp>
    </p:spTree>
    <p:extLst>
      <p:ext uri="{BB962C8B-B14F-4D97-AF65-F5344CB8AC3E}">
        <p14:creationId xmlns:p14="http://schemas.microsoft.com/office/powerpoint/2010/main" val="4192465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9591AEBD-1A32-4404-80EE-5146D76ABB39}" type="datetimeFigureOut">
              <a:rPr lang="ar-SA" smtClean="0"/>
              <a:t>16/03/38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0FDA083-7128-4DAB-866F-C2289BC6F99F}" type="slidenum">
              <a:rPr lang="ar-SA" smtClean="0"/>
              <a:t>‹#›</a:t>
            </a:fld>
            <a:endParaRPr lang="ar-SA"/>
          </a:p>
        </p:txBody>
      </p:sp>
    </p:spTree>
    <p:extLst>
      <p:ext uri="{BB962C8B-B14F-4D97-AF65-F5344CB8AC3E}">
        <p14:creationId xmlns:p14="http://schemas.microsoft.com/office/powerpoint/2010/main" val="3440282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ar-SA" smtClean="0"/>
              <a:t>انقر لتحرير أنماط النص الرئيسي</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9591AEBD-1A32-4404-80EE-5146D76ABB39}" type="datetimeFigureOut">
              <a:rPr lang="ar-SA" smtClean="0"/>
              <a:t>16/03/38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0FDA083-7128-4DAB-866F-C2289BC6F99F}" type="slidenum">
              <a:rPr lang="ar-SA" smtClean="0"/>
              <a:t>‹#›</a:t>
            </a:fld>
            <a:endParaRPr lang="ar-SA"/>
          </a:p>
        </p:txBody>
      </p:sp>
    </p:spTree>
    <p:extLst>
      <p:ext uri="{BB962C8B-B14F-4D97-AF65-F5344CB8AC3E}">
        <p14:creationId xmlns:p14="http://schemas.microsoft.com/office/powerpoint/2010/main" val="1311925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ar-SA" smtClean="0"/>
              <a:t>انقر لتحرير أنماط النص الرئيسي</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9591AEBD-1A32-4404-80EE-5146D76ABB39}" type="datetimeFigureOut">
              <a:rPr lang="ar-SA" smtClean="0"/>
              <a:t>16/03/38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0FDA083-7128-4DAB-866F-C2289BC6F99F}" type="slidenum">
              <a:rPr lang="ar-SA" smtClean="0"/>
              <a:t>‹#›</a:t>
            </a:fld>
            <a:endParaRPr lang="ar-SA"/>
          </a:p>
        </p:txBody>
      </p:sp>
    </p:spTree>
    <p:extLst>
      <p:ext uri="{BB962C8B-B14F-4D97-AF65-F5344CB8AC3E}">
        <p14:creationId xmlns:p14="http://schemas.microsoft.com/office/powerpoint/2010/main" val="911802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9591AEBD-1A32-4404-80EE-5146D76ABB39}" type="datetimeFigureOut">
              <a:rPr lang="ar-SA" smtClean="0"/>
              <a:t>16/03/38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0FDA083-7128-4DAB-866F-C2289BC6F99F}" type="slidenum">
              <a:rPr lang="ar-SA" smtClean="0"/>
              <a:t>‹#›</a:t>
            </a:fld>
            <a:endParaRPr lang="ar-SA"/>
          </a:p>
        </p:txBody>
      </p:sp>
    </p:spTree>
    <p:extLst>
      <p:ext uri="{BB962C8B-B14F-4D97-AF65-F5344CB8AC3E}">
        <p14:creationId xmlns:p14="http://schemas.microsoft.com/office/powerpoint/2010/main" val="2755513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9591AEBD-1A32-4404-80EE-5146D76ABB39}" type="datetimeFigureOut">
              <a:rPr lang="ar-SA" smtClean="0"/>
              <a:t>16/03/38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0FDA083-7128-4DAB-866F-C2289BC6F99F}" type="slidenum">
              <a:rPr lang="ar-SA" smtClean="0"/>
              <a:t>‹#›</a:t>
            </a:fld>
            <a:endParaRPr lang="ar-SA"/>
          </a:p>
        </p:txBody>
      </p:sp>
    </p:spTree>
    <p:extLst>
      <p:ext uri="{BB962C8B-B14F-4D97-AF65-F5344CB8AC3E}">
        <p14:creationId xmlns:p14="http://schemas.microsoft.com/office/powerpoint/2010/main" val="255412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9591AEBD-1A32-4404-80EE-5146D76ABB39}" type="datetimeFigureOut">
              <a:rPr lang="ar-SA" smtClean="0"/>
              <a:t>16/03/38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a:xfrm>
            <a:off x="10951856" y="5867131"/>
            <a:ext cx="551167" cy="365125"/>
          </a:xfrm>
        </p:spPr>
        <p:txBody>
          <a:bodyPr/>
          <a:lstStyle/>
          <a:p>
            <a:fld id="{30FDA083-7128-4DAB-866F-C2289BC6F99F}" type="slidenum">
              <a:rPr lang="ar-SA" smtClean="0"/>
              <a:t>‹#›</a:t>
            </a:fld>
            <a:endParaRPr lang="ar-SA"/>
          </a:p>
        </p:txBody>
      </p:sp>
    </p:spTree>
    <p:extLst>
      <p:ext uri="{BB962C8B-B14F-4D97-AF65-F5344CB8AC3E}">
        <p14:creationId xmlns:p14="http://schemas.microsoft.com/office/powerpoint/2010/main" val="308250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9591AEBD-1A32-4404-80EE-5146D76ABB39}" type="datetimeFigureOut">
              <a:rPr lang="ar-SA" smtClean="0"/>
              <a:t>16/03/38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0FDA083-7128-4DAB-866F-C2289BC6F99F}" type="slidenum">
              <a:rPr lang="ar-SA" smtClean="0"/>
              <a:t>‹#›</a:t>
            </a:fld>
            <a:endParaRPr lang="ar-SA"/>
          </a:p>
        </p:txBody>
      </p:sp>
    </p:spTree>
    <p:extLst>
      <p:ext uri="{BB962C8B-B14F-4D97-AF65-F5344CB8AC3E}">
        <p14:creationId xmlns:p14="http://schemas.microsoft.com/office/powerpoint/2010/main" val="2238228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9591AEBD-1A32-4404-80EE-5146D76ABB39}" type="datetimeFigureOut">
              <a:rPr lang="ar-SA" smtClean="0"/>
              <a:t>16/03/38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0FDA083-7128-4DAB-866F-C2289BC6F99F}" type="slidenum">
              <a:rPr lang="ar-SA" smtClean="0"/>
              <a:t>‹#›</a:t>
            </a:fld>
            <a:endParaRPr lang="ar-SA"/>
          </a:p>
        </p:txBody>
      </p:sp>
    </p:spTree>
    <p:extLst>
      <p:ext uri="{BB962C8B-B14F-4D97-AF65-F5344CB8AC3E}">
        <p14:creationId xmlns:p14="http://schemas.microsoft.com/office/powerpoint/2010/main" val="3814389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9591AEBD-1A32-4404-80EE-5146D76ABB39}" type="datetimeFigureOut">
              <a:rPr lang="ar-SA" smtClean="0"/>
              <a:t>16/03/38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30FDA083-7128-4DAB-866F-C2289BC6F99F}" type="slidenum">
              <a:rPr lang="ar-SA" smtClean="0"/>
              <a:t>‹#›</a:t>
            </a:fld>
            <a:endParaRPr lang="ar-SA"/>
          </a:p>
        </p:txBody>
      </p:sp>
    </p:spTree>
    <p:extLst>
      <p:ext uri="{BB962C8B-B14F-4D97-AF65-F5344CB8AC3E}">
        <p14:creationId xmlns:p14="http://schemas.microsoft.com/office/powerpoint/2010/main" val="893659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9591AEBD-1A32-4404-80EE-5146D76ABB39}" type="datetimeFigureOut">
              <a:rPr lang="ar-SA" smtClean="0"/>
              <a:t>16/03/38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30FDA083-7128-4DAB-866F-C2289BC6F99F}" type="slidenum">
              <a:rPr lang="ar-SA" smtClean="0"/>
              <a:t>‹#›</a:t>
            </a:fld>
            <a:endParaRPr lang="ar-SA"/>
          </a:p>
        </p:txBody>
      </p:sp>
    </p:spTree>
    <p:extLst>
      <p:ext uri="{BB962C8B-B14F-4D97-AF65-F5344CB8AC3E}">
        <p14:creationId xmlns:p14="http://schemas.microsoft.com/office/powerpoint/2010/main" val="2884988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91AEBD-1A32-4404-80EE-5146D76ABB39}" type="datetimeFigureOut">
              <a:rPr lang="ar-SA" smtClean="0"/>
              <a:t>16/03/38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30FDA083-7128-4DAB-866F-C2289BC6F99F}" type="slidenum">
              <a:rPr lang="ar-SA" smtClean="0"/>
              <a:t>‹#›</a:t>
            </a:fld>
            <a:endParaRPr lang="ar-SA"/>
          </a:p>
        </p:txBody>
      </p:sp>
    </p:spTree>
    <p:extLst>
      <p:ext uri="{BB962C8B-B14F-4D97-AF65-F5344CB8AC3E}">
        <p14:creationId xmlns:p14="http://schemas.microsoft.com/office/powerpoint/2010/main" val="4169648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591AEBD-1A32-4404-80EE-5146D76ABB39}" type="datetimeFigureOut">
              <a:rPr lang="ar-SA" smtClean="0"/>
              <a:t>16/03/38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0FDA083-7128-4DAB-866F-C2289BC6F99F}" type="slidenum">
              <a:rPr lang="ar-SA" smtClean="0"/>
              <a:t>‹#›</a:t>
            </a:fld>
            <a:endParaRPr lang="ar-SA"/>
          </a:p>
        </p:txBody>
      </p:sp>
    </p:spTree>
    <p:extLst>
      <p:ext uri="{BB962C8B-B14F-4D97-AF65-F5344CB8AC3E}">
        <p14:creationId xmlns:p14="http://schemas.microsoft.com/office/powerpoint/2010/main" val="3946973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591AEBD-1A32-4404-80EE-5146D76ABB39}" type="datetimeFigureOut">
              <a:rPr lang="ar-SA" smtClean="0"/>
              <a:t>16/03/38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0FDA083-7128-4DAB-866F-C2289BC6F99F}" type="slidenum">
              <a:rPr lang="ar-SA" smtClean="0"/>
              <a:t>‹#›</a:t>
            </a:fld>
            <a:endParaRPr lang="ar-SA"/>
          </a:p>
        </p:txBody>
      </p:sp>
    </p:spTree>
    <p:extLst>
      <p:ext uri="{BB962C8B-B14F-4D97-AF65-F5344CB8AC3E}">
        <p14:creationId xmlns:p14="http://schemas.microsoft.com/office/powerpoint/2010/main" val="1027144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91AEBD-1A32-4404-80EE-5146D76ABB39}" type="datetimeFigureOut">
              <a:rPr lang="ar-SA" smtClean="0"/>
              <a:t>16/03/38</a:t>
            </a:fld>
            <a:endParaRPr lang="ar-SA"/>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SA"/>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0FDA083-7128-4DAB-866F-C2289BC6F99F}" type="slidenum">
              <a:rPr lang="ar-SA" smtClean="0"/>
              <a:t>‹#›</a:t>
            </a:fld>
            <a:endParaRPr lang="ar-SA"/>
          </a:p>
        </p:txBody>
      </p:sp>
    </p:spTree>
    <p:extLst>
      <p:ext uri="{BB962C8B-B14F-4D97-AF65-F5344CB8AC3E}">
        <p14:creationId xmlns:p14="http://schemas.microsoft.com/office/powerpoint/2010/main" val="117914804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ctr" defTabSz="457200" rtl="1" eaLnBrk="1" latinLnBrk="0" hangingPunct="1">
        <a:spcBef>
          <a:spcPct val="0"/>
        </a:spcBef>
        <a:buNone/>
        <a:defRPr sz="4000" kern="1200" cap="none">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diagramDrawing" Target="../diagrams/drawing5.xml"/><Relationship Id="rId3" Type="http://schemas.openxmlformats.org/officeDocument/2006/relationships/diagramLayout" Target="../diagrams/layout4.xml"/><Relationship Id="rId7" Type="http://schemas.openxmlformats.org/officeDocument/2006/relationships/image" Target="../media/image13.jpg"/><Relationship Id="rId12" Type="http://schemas.openxmlformats.org/officeDocument/2006/relationships/diagramColors" Target="../diagrams/colors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openxmlformats.org/officeDocument/2006/relationships/diagramQuickStyle" Target="../diagrams/quickStyle5.xml"/><Relationship Id="rId5" Type="http://schemas.openxmlformats.org/officeDocument/2006/relationships/diagramColors" Target="../diagrams/colors4.xml"/><Relationship Id="rId10" Type="http://schemas.openxmlformats.org/officeDocument/2006/relationships/diagramLayout" Target="../diagrams/layout5.xml"/><Relationship Id="rId4" Type="http://schemas.openxmlformats.org/officeDocument/2006/relationships/diagramQuickStyle" Target="../diagrams/quickStyle4.xml"/><Relationship Id="rId9"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0.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رسم تخطيطي 4"/>
          <p:cNvGraphicFramePr/>
          <p:nvPr>
            <p:extLst>
              <p:ext uri="{D42A27DB-BD31-4B8C-83A1-F6EECF244321}">
                <p14:modId xmlns:p14="http://schemas.microsoft.com/office/powerpoint/2010/main" val="1838769478"/>
              </p:ext>
            </p:extLst>
          </p:nvPr>
        </p:nvGraphicFramePr>
        <p:xfrm>
          <a:off x="1419368" y="187405"/>
          <a:ext cx="10160000" cy="3879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3295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2216" t="67988" r="32228" b="10681"/>
          <a:stretch/>
        </p:blipFill>
        <p:spPr>
          <a:xfrm>
            <a:off x="9980779" y="1993700"/>
            <a:ext cx="2211221" cy="1638300"/>
          </a:xfrm>
          <a:prstGeom prst="rect">
            <a:avLst/>
          </a:prstGeom>
          <a:noFill/>
          <a:ln>
            <a:noFill/>
          </a:ln>
        </p:spPr>
      </p:pic>
      <p:sp>
        <p:nvSpPr>
          <p:cNvPr id="11" name="TextBox 20"/>
          <p:cNvSpPr txBox="1"/>
          <p:nvPr/>
        </p:nvSpPr>
        <p:spPr>
          <a:xfrm>
            <a:off x="10085872" y="2351320"/>
            <a:ext cx="1686636" cy="584775"/>
          </a:xfrm>
          <a:prstGeom prst="rect">
            <a:avLst/>
          </a:prstGeom>
          <a:noFill/>
        </p:spPr>
        <p:txBody>
          <a:bodyPr wrap="square">
            <a:spAutoFit/>
          </a:bodyPr>
          <a:lstStyle/>
          <a:p>
            <a:pPr algn="ctr" fontAlgn="auto">
              <a:spcBef>
                <a:spcPts val="0"/>
              </a:spcBef>
              <a:spcAft>
                <a:spcPts val="0"/>
              </a:spcAft>
              <a:defRPr/>
            </a:pPr>
            <a:r>
              <a:rPr lang="ar-SA" sz="3200" b="1" dirty="0" smtClean="0">
                <a:solidFill>
                  <a:srgbClr val="00B050"/>
                </a:solidFill>
                <a:latin typeface="Arial Black" pitchFamily="34" charset="0"/>
              </a:rPr>
              <a:t>أعراضه</a:t>
            </a:r>
            <a:endParaRPr lang="en-US" sz="3200" b="1" dirty="0">
              <a:solidFill>
                <a:srgbClr val="00B050"/>
              </a:solidFill>
              <a:latin typeface="Arial Black" pitchFamily="34" charset="0"/>
            </a:endParaRPr>
          </a:p>
        </p:txBody>
      </p:sp>
      <p:sp>
        <p:nvSpPr>
          <p:cNvPr id="12" name="مربع نص 11"/>
          <p:cNvSpPr txBox="1"/>
          <p:nvPr/>
        </p:nvSpPr>
        <p:spPr>
          <a:xfrm>
            <a:off x="1545380" y="982334"/>
            <a:ext cx="8220376" cy="5016758"/>
          </a:xfrm>
          <a:prstGeom prst="rect">
            <a:avLst/>
          </a:prstGeom>
          <a:solidFill>
            <a:srgbClr val="CCECFF"/>
          </a:solidFill>
          <a:ln/>
          <a:scene3d>
            <a:camera prst="orthographicFront"/>
            <a:lightRig rig="threePt" dir="t"/>
          </a:scene3d>
          <a:sp3d>
            <a:bevelT w="139700" prst="cross"/>
          </a:sp3d>
        </p:spPr>
        <p:style>
          <a:lnRef idx="1">
            <a:schemeClr val="accent4"/>
          </a:lnRef>
          <a:fillRef idx="3">
            <a:schemeClr val="accent4"/>
          </a:fillRef>
          <a:effectRef idx="2">
            <a:schemeClr val="accent4"/>
          </a:effectRef>
          <a:fontRef idx="minor">
            <a:schemeClr val="lt1"/>
          </a:fontRef>
        </p:style>
        <p:txBody>
          <a:bodyPr wrap="square" rtlCol="1" anchor="ctr">
            <a:spAutoFit/>
          </a:bodyPr>
          <a:lstStyle/>
          <a:p>
            <a:pPr marL="342900" indent="-342900" algn="ctr">
              <a:buFont typeface="Wingdings" panose="05000000000000000000" pitchFamily="2" charset="2"/>
              <a:buChar char="ü"/>
            </a:pPr>
            <a:endParaRPr lang="ar-SA" sz="2000" dirty="0" smtClean="0">
              <a:solidFill>
                <a:schemeClr val="tx1"/>
              </a:solidFill>
              <a:cs typeface="PT Bold Heading" pitchFamily="2" charset="-78"/>
            </a:endParaRPr>
          </a:p>
          <a:p>
            <a:pPr marL="342900" indent="-342900" algn="ctr">
              <a:buFont typeface="Wingdings" panose="05000000000000000000" pitchFamily="2" charset="2"/>
              <a:buChar char="ü"/>
            </a:pPr>
            <a:endParaRPr lang="ar-SA" sz="2000" dirty="0">
              <a:solidFill>
                <a:schemeClr val="tx1"/>
              </a:solidFill>
              <a:cs typeface="PT Bold Heading" pitchFamily="2" charset="-78"/>
            </a:endParaRPr>
          </a:p>
          <a:p>
            <a:pPr marL="342900" indent="-342900" algn="ctr">
              <a:buFont typeface="Wingdings" panose="05000000000000000000" pitchFamily="2" charset="2"/>
              <a:buChar char="ü"/>
            </a:pPr>
            <a:endParaRPr lang="ar-SA" sz="2000" dirty="0" smtClean="0">
              <a:solidFill>
                <a:schemeClr val="tx1"/>
              </a:solidFill>
              <a:cs typeface="PT Bold Heading" pitchFamily="2" charset="-78"/>
            </a:endParaRPr>
          </a:p>
          <a:p>
            <a:pPr marL="342900" indent="-342900" algn="ctr">
              <a:buFont typeface="Wingdings" panose="05000000000000000000" pitchFamily="2" charset="2"/>
              <a:buChar char="ü"/>
            </a:pPr>
            <a:r>
              <a:rPr lang="ar-SA" sz="2000" dirty="0" smtClean="0">
                <a:solidFill>
                  <a:schemeClr val="tx1"/>
                </a:solidFill>
                <a:cs typeface="PT Bold Heading" pitchFamily="2" charset="-78"/>
              </a:rPr>
              <a:t>لين عظام الجمجمة وخاصة مؤخرة الرأس وتظهر رأس الطفل كبيرة الحجم</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تأخر ظهور الأسنان</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ليونة وتشوهات في القفص الصدري تؤثر في عملية التنفس وتجعله أكثر عرضه للإصابة بالأمراض الصدرية</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الطفل المصاب بالكساح أكثر عرضه للإصابة بالكسور في العظام الطويلة </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ارتخاء العضلات خاصة عضلات البطن</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تأخر مؤشرات النمو- الجلوس- المشي</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اضطرابات النوم والبكاء</a:t>
            </a:r>
          </a:p>
          <a:p>
            <a:pPr marL="342900" indent="-342900" algn="ctr">
              <a:buFont typeface="Wingdings" panose="05000000000000000000" pitchFamily="2" charset="2"/>
              <a:buChar char="ü"/>
            </a:pPr>
            <a:r>
              <a:rPr lang="ar-SA" sz="2000" dirty="0">
                <a:solidFill>
                  <a:schemeClr val="tx1"/>
                </a:solidFill>
                <a:cs typeface="PT Bold Heading" pitchFamily="2" charset="-78"/>
              </a:rPr>
              <a:t>قلة الحركة والنشاط</a:t>
            </a:r>
          </a:p>
          <a:p>
            <a:pPr marL="342900" indent="-342900" algn="ctr">
              <a:buFont typeface="Wingdings" panose="05000000000000000000" pitchFamily="2" charset="2"/>
              <a:buChar char="ü"/>
            </a:pPr>
            <a:r>
              <a:rPr lang="ar-SA" sz="2000" dirty="0">
                <a:solidFill>
                  <a:schemeClr val="tx1"/>
                </a:solidFill>
                <a:cs typeface="PT Bold Heading" pitchFamily="2" charset="-78"/>
              </a:rPr>
              <a:t>يؤثر على القدرات الذهنية </a:t>
            </a:r>
            <a:r>
              <a:rPr lang="ar-SA" sz="2000" dirty="0" smtClean="0">
                <a:solidFill>
                  <a:schemeClr val="tx1"/>
                </a:solidFill>
                <a:cs typeface="PT Bold Heading" pitchFamily="2" charset="-78"/>
              </a:rPr>
              <a:t>للطفل</a:t>
            </a:r>
          </a:p>
          <a:p>
            <a:pPr marL="342900" indent="-342900" algn="ctr">
              <a:buFont typeface="Wingdings" panose="05000000000000000000" pitchFamily="2" charset="2"/>
              <a:buChar char="ü"/>
            </a:pPr>
            <a:endParaRPr lang="ar-SA" sz="2000" dirty="0">
              <a:solidFill>
                <a:schemeClr val="tx1"/>
              </a:solidFill>
              <a:cs typeface="PT Bold Heading" pitchFamily="2" charset="-78"/>
            </a:endParaRPr>
          </a:p>
          <a:p>
            <a:pPr algn="ctr"/>
            <a:endParaRPr lang="ar-SA" sz="2000" dirty="0">
              <a:solidFill>
                <a:schemeClr val="tx1"/>
              </a:solidFill>
              <a:cs typeface="PT Bold Heading" pitchFamily="2" charset="-78"/>
            </a:endParaRPr>
          </a:p>
          <a:p>
            <a:pPr marL="342900" indent="-342900" algn="ctr">
              <a:buFont typeface="Wingdings" panose="05000000000000000000" pitchFamily="2" charset="2"/>
              <a:buChar char="ü"/>
            </a:pPr>
            <a:endParaRPr lang="ar-SA" sz="2000" dirty="0" smtClean="0">
              <a:solidFill>
                <a:schemeClr val="tx1"/>
              </a:solidFill>
              <a:cs typeface="PT Bold Heading" pitchFamily="2" charset="-78"/>
            </a:endParaRPr>
          </a:p>
        </p:txBody>
      </p:sp>
    </p:spTree>
    <p:extLst>
      <p:ext uri="{BB962C8B-B14F-4D97-AF65-F5344CB8AC3E}">
        <p14:creationId xmlns:p14="http://schemas.microsoft.com/office/powerpoint/2010/main" val="6924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3123835524"/>
              </p:ext>
            </p:extLst>
          </p:nvPr>
        </p:nvGraphicFramePr>
        <p:xfrm>
          <a:off x="545910" y="0"/>
          <a:ext cx="10924275" cy="4838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صورة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963" y="4074052"/>
            <a:ext cx="3062501" cy="228509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34445" t="54657" r="32225" b="24012"/>
          <a:stretch/>
        </p:blipFill>
        <p:spPr>
          <a:xfrm>
            <a:off x="10072050" y="140910"/>
            <a:ext cx="2119950" cy="1638300"/>
          </a:xfrm>
          <a:prstGeom prst="rect">
            <a:avLst/>
          </a:prstGeom>
          <a:noFill/>
          <a:ln>
            <a:noFill/>
          </a:ln>
        </p:spPr>
      </p:pic>
      <p:sp>
        <p:nvSpPr>
          <p:cNvPr id="3" name="مستطيل 2"/>
          <p:cNvSpPr/>
          <p:nvPr/>
        </p:nvSpPr>
        <p:spPr>
          <a:xfrm>
            <a:off x="10608817" y="590728"/>
            <a:ext cx="1455848" cy="584775"/>
          </a:xfrm>
          <a:prstGeom prst="rect">
            <a:avLst/>
          </a:prstGeom>
        </p:spPr>
        <p:txBody>
          <a:bodyPr wrap="none">
            <a:spAutoFit/>
          </a:bodyPr>
          <a:lstStyle/>
          <a:p>
            <a:pPr algn="ctr" fontAlgn="auto">
              <a:spcBef>
                <a:spcPts val="0"/>
              </a:spcBef>
              <a:spcAft>
                <a:spcPts val="0"/>
              </a:spcAft>
              <a:defRPr/>
            </a:pPr>
            <a:r>
              <a:rPr lang="ar-SA" sz="3200" b="1" dirty="0" smtClean="0">
                <a:solidFill>
                  <a:srgbClr val="00B050"/>
                </a:solidFill>
                <a:latin typeface="Arial Black" pitchFamily="34" charset="0"/>
              </a:rPr>
              <a:t>الوقاية</a:t>
            </a:r>
            <a:endParaRPr lang="en-US" sz="3200" b="1" dirty="0">
              <a:solidFill>
                <a:srgbClr val="00B050"/>
              </a:solidFill>
              <a:latin typeface="Arial Black" pitchFamily="34" charset="0"/>
            </a:endParaRPr>
          </a:p>
        </p:txBody>
      </p:sp>
      <p:graphicFrame>
        <p:nvGraphicFramePr>
          <p:cNvPr id="7" name="رسم تخطيطي 6"/>
          <p:cNvGraphicFramePr/>
          <p:nvPr>
            <p:extLst>
              <p:ext uri="{D42A27DB-BD31-4B8C-83A1-F6EECF244321}">
                <p14:modId xmlns:p14="http://schemas.microsoft.com/office/powerpoint/2010/main" val="3632752937"/>
              </p:ext>
            </p:extLst>
          </p:nvPr>
        </p:nvGraphicFramePr>
        <p:xfrm>
          <a:off x="2361063" y="4485739"/>
          <a:ext cx="9927988" cy="169598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54237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9"/>
          <p:cNvSpPr>
            <a:spLocks/>
          </p:cNvSpPr>
          <p:nvPr/>
        </p:nvSpPr>
        <p:spPr bwMode="gray">
          <a:xfrm>
            <a:off x="2590407" y="-40944"/>
            <a:ext cx="8270544" cy="1069295"/>
          </a:xfrm>
          <a:custGeom>
            <a:avLst/>
            <a:gdLst/>
            <a:ahLst/>
            <a:cxnLst>
              <a:cxn ang="0">
                <a:pos x="266" y="42"/>
              </a:cxn>
              <a:cxn ang="0">
                <a:pos x="107" y="103"/>
              </a:cxn>
              <a:cxn ang="0">
                <a:pos x="69" y="200"/>
              </a:cxn>
              <a:cxn ang="0">
                <a:pos x="38" y="235"/>
              </a:cxn>
              <a:cxn ang="0">
                <a:pos x="15" y="332"/>
              </a:cxn>
              <a:cxn ang="0">
                <a:pos x="38" y="447"/>
              </a:cxn>
              <a:cxn ang="0">
                <a:pos x="198" y="587"/>
              </a:cxn>
              <a:cxn ang="0">
                <a:pos x="568" y="655"/>
              </a:cxn>
              <a:cxn ang="0">
                <a:pos x="928" y="699"/>
              </a:cxn>
              <a:cxn ang="0">
                <a:pos x="1751" y="746"/>
              </a:cxn>
              <a:cxn ang="0">
                <a:pos x="2388" y="739"/>
              </a:cxn>
              <a:cxn ang="0">
                <a:pos x="2624" y="761"/>
              </a:cxn>
              <a:cxn ang="0">
                <a:pos x="3030" y="737"/>
              </a:cxn>
              <a:cxn ang="0">
                <a:pos x="3707" y="640"/>
              </a:cxn>
              <a:cxn ang="0">
                <a:pos x="4057" y="579"/>
              </a:cxn>
              <a:cxn ang="0">
                <a:pos x="4225" y="526"/>
              </a:cxn>
              <a:cxn ang="0">
                <a:pos x="4331" y="508"/>
              </a:cxn>
              <a:cxn ang="0">
                <a:pos x="4225" y="491"/>
              </a:cxn>
              <a:cxn ang="0">
                <a:pos x="4346" y="526"/>
              </a:cxn>
              <a:cxn ang="0">
                <a:pos x="4643" y="455"/>
              </a:cxn>
              <a:cxn ang="0">
                <a:pos x="4849" y="341"/>
              </a:cxn>
              <a:cxn ang="0">
                <a:pos x="4674" y="279"/>
              </a:cxn>
              <a:cxn ang="0">
                <a:pos x="4110" y="297"/>
              </a:cxn>
              <a:cxn ang="0">
                <a:pos x="4293" y="297"/>
              </a:cxn>
              <a:cxn ang="0">
                <a:pos x="4651" y="200"/>
              </a:cxn>
              <a:cxn ang="0">
                <a:pos x="4514" y="147"/>
              </a:cxn>
              <a:cxn ang="0">
                <a:pos x="3920" y="174"/>
              </a:cxn>
              <a:cxn ang="0">
                <a:pos x="3966" y="147"/>
              </a:cxn>
              <a:cxn ang="0">
                <a:pos x="3578" y="121"/>
              </a:cxn>
              <a:cxn ang="0">
                <a:pos x="3159" y="165"/>
              </a:cxn>
              <a:cxn ang="0">
                <a:pos x="2260" y="187"/>
              </a:cxn>
              <a:cxn ang="0">
                <a:pos x="1880" y="175"/>
              </a:cxn>
              <a:cxn ang="0">
                <a:pos x="1460" y="175"/>
              </a:cxn>
              <a:cxn ang="0">
                <a:pos x="967" y="130"/>
              </a:cxn>
              <a:cxn ang="0">
                <a:pos x="746" y="59"/>
              </a:cxn>
              <a:cxn ang="0">
                <a:pos x="472" y="6"/>
              </a:cxn>
              <a:cxn ang="0">
                <a:pos x="306" y="4"/>
              </a:cxn>
            </a:cxnLst>
            <a:rect l="0" t="0" r="r" b="b"/>
            <a:pathLst>
              <a:path w="4864" h="769">
                <a:moveTo>
                  <a:pt x="306" y="4"/>
                </a:moveTo>
                <a:cubicBezTo>
                  <a:pt x="265" y="21"/>
                  <a:pt x="307" y="25"/>
                  <a:pt x="266" y="42"/>
                </a:cubicBezTo>
                <a:cubicBezTo>
                  <a:pt x="228" y="27"/>
                  <a:pt x="225" y="21"/>
                  <a:pt x="167" y="42"/>
                </a:cubicBezTo>
                <a:cubicBezTo>
                  <a:pt x="141" y="52"/>
                  <a:pt x="142" y="90"/>
                  <a:pt x="107" y="103"/>
                </a:cubicBezTo>
                <a:cubicBezTo>
                  <a:pt x="84" y="130"/>
                  <a:pt x="69" y="156"/>
                  <a:pt x="46" y="182"/>
                </a:cubicBezTo>
                <a:cubicBezTo>
                  <a:pt x="53" y="188"/>
                  <a:pt x="61" y="196"/>
                  <a:pt x="69" y="200"/>
                </a:cubicBezTo>
                <a:cubicBezTo>
                  <a:pt x="76" y="204"/>
                  <a:pt x="94" y="200"/>
                  <a:pt x="91" y="209"/>
                </a:cubicBezTo>
                <a:cubicBezTo>
                  <a:pt x="89" y="218"/>
                  <a:pt x="47" y="232"/>
                  <a:pt x="38" y="235"/>
                </a:cubicBezTo>
                <a:cubicBezTo>
                  <a:pt x="20" y="298"/>
                  <a:pt x="37" y="278"/>
                  <a:pt x="0" y="306"/>
                </a:cubicBezTo>
                <a:cubicBezTo>
                  <a:pt x="5" y="314"/>
                  <a:pt x="11" y="322"/>
                  <a:pt x="15" y="332"/>
                </a:cubicBezTo>
                <a:cubicBezTo>
                  <a:pt x="27" y="345"/>
                  <a:pt x="65" y="366"/>
                  <a:pt x="69" y="385"/>
                </a:cubicBezTo>
                <a:cubicBezTo>
                  <a:pt x="71" y="398"/>
                  <a:pt x="28" y="428"/>
                  <a:pt x="38" y="447"/>
                </a:cubicBezTo>
                <a:cubicBezTo>
                  <a:pt x="28" y="480"/>
                  <a:pt x="110" y="494"/>
                  <a:pt x="129" y="499"/>
                </a:cubicBezTo>
                <a:cubicBezTo>
                  <a:pt x="157" y="521"/>
                  <a:pt x="162" y="579"/>
                  <a:pt x="198" y="587"/>
                </a:cubicBezTo>
                <a:cubicBezTo>
                  <a:pt x="275" y="607"/>
                  <a:pt x="321" y="631"/>
                  <a:pt x="400" y="635"/>
                </a:cubicBezTo>
                <a:cubicBezTo>
                  <a:pt x="471" y="643"/>
                  <a:pt x="513" y="654"/>
                  <a:pt x="568" y="655"/>
                </a:cubicBezTo>
                <a:cubicBezTo>
                  <a:pt x="628" y="661"/>
                  <a:pt x="700" y="664"/>
                  <a:pt x="760" y="671"/>
                </a:cubicBezTo>
                <a:cubicBezTo>
                  <a:pt x="817" y="693"/>
                  <a:pt x="869" y="677"/>
                  <a:pt x="928" y="699"/>
                </a:cubicBezTo>
                <a:cubicBezTo>
                  <a:pt x="1070" y="753"/>
                  <a:pt x="1355" y="693"/>
                  <a:pt x="1355" y="693"/>
                </a:cubicBezTo>
                <a:cubicBezTo>
                  <a:pt x="1539" y="731"/>
                  <a:pt x="1520" y="737"/>
                  <a:pt x="1751" y="746"/>
                </a:cubicBezTo>
                <a:cubicBezTo>
                  <a:pt x="1912" y="769"/>
                  <a:pt x="1924" y="727"/>
                  <a:pt x="2228" y="743"/>
                </a:cubicBezTo>
                <a:cubicBezTo>
                  <a:pt x="2298" y="752"/>
                  <a:pt x="2337" y="736"/>
                  <a:pt x="2388" y="739"/>
                </a:cubicBezTo>
                <a:cubicBezTo>
                  <a:pt x="2439" y="742"/>
                  <a:pt x="2496" y="758"/>
                  <a:pt x="2535" y="762"/>
                </a:cubicBezTo>
                <a:cubicBezTo>
                  <a:pt x="2574" y="766"/>
                  <a:pt x="2586" y="753"/>
                  <a:pt x="2624" y="761"/>
                </a:cubicBezTo>
                <a:cubicBezTo>
                  <a:pt x="2654" y="767"/>
                  <a:pt x="2674" y="747"/>
                  <a:pt x="2710" y="746"/>
                </a:cubicBezTo>
                <a:cubicBezTo>
                  <a:pt x="2816" y="740"/>
                  <a:pt x="2923" y="740"/>
                  <a:pt x="3030" y="737"/>
                </a:cubicBezTo>
                <a:cubicBezTo>
                  <a:pt x="3165" y="698"/>
                  <a:pt x="3192" y="700"/>
                  <a:pt x="3372" y="693"/>
                </a:cubicBezTo>
                <a:cubicBezTo>
                  <a:pt x="3491" y="677"/>
                  <a:pt x="3585" y="649"/>
                  <a:pt x="3707" y="640"/>
                </a:cubicBezTo>
                <a:cubicBezTo>
                  <a:pt x="3778" y="612"/>
                  <a:pt x="3647" y="661"/>
                  <a:pt x="3814" y="623"/>
                </a:cubicBezTo>
                <a:cubicBezTo>
                  <a:pt x="3939" y="593"/>
                  <a:pt x="3882" y="589"/>
                  <a:pt x="4057" y="579"/>
                </a:cubicBezTo>
                <a:cubicBezTo>
                  <a:pt x="4154" y="551"/>
                  <a:pt x="4197" y="549"/>
                  <a:pt x="4316" y="543"/>
                </a:cubicBezTo>
                <a:cubicBezTo>
                  <a:pt x="4293" y="535"/>
                  <a:pt x="4233" y="529"/>
                  <a:pt x="4225" y="526"/>
                </a:cubicBezTo>
                <a:cubicBezTo>
                  <a:pt x="4217" y="523"/>
                  <a:pt x="4240" y="518"/>
                  <a:pt x="4247" y="517"/>
                </a:cubicBezTo>
                <a:cubicBezTo>
                  <a:pt x="4275" y="513"/>
                  <a:pt x="4303" y="511"/>
                  <a:pt x="4331" y="508"/>
                </a:cubicBezTo>
                <a:cubicBezTo>
                  <a:pt x="4303" y="505"/>
                  <a:pt x="4275" y="504"/>
                  <a:pt x="4247" y="499"/>
                </a:cubicBezTo>
                <a:cubicBezTo>
                  <a:pt x="4240" y="498"/>
                  <a:pt x="4221" y="499"/>
                  <a:pt x="4225" y="491"/>
                </a:cubicBezTo>
                <a:cubicBezTo>
                  <a:pt x="4230" y="480"/>
                  <a:pt x="4245" y="485"/>
                  <a:pt x="4255" y="482"/>
                </a:cubicBezTo>
                <a:cubicBezTo>
                  <a:pt x="4318" y="494"/>
                  <a:pt x="4297" y="507"/>
                  <a:pt x="4346" y="526"/>
                </a:cubicBezTo>
                <a:cubicBezTo>
                  <a:pt x="4398" y="511"/>
                  <a:pt x="4453" y="470"/>
                  <a:pt x="4506" y="464"/>
                </a:cubicBezTo>
                <a:cubicBezTo>
                  <a:pt x="4552" y="460"/>
                  <a:pt x="4598" y="458"/>
                  <a:pt x="4643" y="455"/>
                </a:cubicBezTo>
                <a:cubicBezTo>
                  <a:pt x="4690" y="420"/>
                  <a:pt x="4742" y="423"/>
                  <a:pt x="4795" y="411"/>
                </a:cubicBezTo>
                <a:cubicBezTo>
                  <a:pt x="4834" y="382"/>
                  <a:pt x="4813" y="403"/>
                  <a:pt x="4849" y="341"/>
                </a:cubicBezTo>
                <a:cubicBezTo>
                  <a:pt x="4854" y="332"/>
                  <a:pt x="4864" y="314"/>
                  <a:pt x="4864" y="314"/>
                </a:cubicBezTo>
                <a:cubicBezTo>
                  <a:pt x="4803" y="279"/>
                  <a:pt x="4742" y="285"/>
                  <a:pt x="4674" y="279"/>
                </a:cubicBezTo>
                <a:cubicBezTo>
                  <a:pt x="4490" y="287"/>
                  <a:pt x="4499" y="279"/>
                  <a:pt x="4384" y="306"/>
                </a:cubicBezTo>
                <a:cubicBezTo>
                  <a:pt x="4293" y="303"/>
                  <a:pt x="4202" y="303"/>
                  <a:pt x="4110" y="297"/>
                </a:cubicBezTo>
                <a:cubicBezTo>
                  <a:pt x="4103" y="297"/>
                  <a:pt x="4126" y="288"/>
                  <a:pt x="4133" y="288"/>
                </a:cubicBezTo>
                <a:cubicBezTo>
                  <a:pt x="4187" y="288"/>
                  <a:pt x="4240" y="294"/>
                  <a:pt x="4293" y="297"/>
                </a:cubicBezTo>
                <a:cubicBezTo>
                  <a:pt x="4391" y="282"/>
                  <a:pt x="4444" y="268"/>
                  <a:pt x="4552" y="262"/>
                </a:cubicBezTo>
                <a:cubicBezTo>
                  <a:pt x="4601" y="247"/>
                  <a:pt x="4610" y="232"/>
                  <a:pt x="4651" y="200"/>
                </a:cubicBezTo>
                <a:cubicBezTo>
                  <a:pt x="4609" y="188"/>
                  <a:pt x="4562" y="193"/>
                  <a:pt x="4521" y="174"/>
                </a:cubicBezTo>
                <a:cubicBezTo>
                  <a:pt x="4514" y="171"/>
                  <a:pt x="4516" y="156"/>
                  <a:pt x="4514" y="147"/>
                </a:cubicBezTo>
                <a:cubicBezTo>
                  <a:pt x="4141" y="166"/>
                  <a:pt x="4291" y="156"/>
                  <a:pt x="4065" y="174"/>
                </a:cubicBezTo>
                <a:cubicBezTo>
                  <a:pt x="4015" y="182"/>
                  <a:pt x="3972" y="194"/>
                  <a:pt x="3920" y="174"/>
                </a:cubicBezTo>
                <a:cubicBezTo>
                  <a:pt x="3911" y="171"/>
                  <a:pt x="3935" y="160"/>
                  <a:pt x="3943" y="156"/>
                </a:cubicBezTo>
                <a:cubicBezTo>
                  <a:pt x="3951" y="152"/>
                  <a:pt x="3958" y="150"/>
                  <a:pt x="3966" y="147"/>
                </a:cubicBezTo>
                <a:cubicBezTo>
                  <a:pt x="3918" y="110"/>
                  <a:pt x="3968" y="135"/>
                  <a:pt x="3935" y="77"/>
                </a:cubicBezTo>
                <a:cubicBezTo>
                  <a:pt x="3812" y="86"/>
                  <a:pt x="3702" y="113"/>
                  <a:pt x="3578" y="121"/>
                </a:cubicBezTo>
                <a:cubicBezTo>
                  <a:pt x="3524" y="128"/>
                  <a:pt x="3477" y="135"/>
                  <a:pt x="3425" y="156"/>
                </a:cubicBezTo>
                <a:cubicBezTo>
                  <a:pt x="3342" y="188"/>
                  <a:pt x="3248" y="162"/>
                  <a:pt x="3159" y="165"/>
                </a:cubicBezTo>
                <a:cubicBezTo>
                  <a:pt x="2928" y="254"/>
                  <a:pt x="2813" y="169"/>
                  <a:pt x="2544" y="191"/>
                </a:cubicBezTo>
                <a:cubicBezTo>
                  <a:pt x="2445" y="200"/>
                  <a:pt x="2305" y="198"/>
                  <a:pt x="2260" y="187"/>
                </a:cubicBezTo>
                <a:cubicBezTo>
                  <a:pt x="2172" y="153"/>
                  <a:pt x="2149" y="194"/>
                  <a:pt x="2056" y="195"/>
                </a:cubicBezTo>
                <a:cubicBezTo>
                  <a:pt x="1964" y="187"/>
                  <a:pt x="1913" y="188"/>
                  <a:pt x="1880" y="175"/>
                </a:cubicBezTo>
                <a:cubicBezTo>
                  <a:pt x="1790" y="181"/>
                  <a:pt x="1677" y="212"/>
                  <a:pt x="1591" y="191"/>
                </a:cubicBezTo>
                <a:cubicBezTo>
                  <a:pt x="1548" y="181"/>
                  <a:pt x="1503" y="186"/>
                  <a:pt x="1460" y="175"/>
                </a:cubicBezTo>
                <a:cubicBezTo>
                  <a:pt x="1435" y="185"/>
                  <a:pt x="1426" y="155"/>
                  <a:pt x="1401" y="165"/>
                </a:cubicBezTo>
                <a:cubicBezTo>
                  <a:pt x="1252" y="156"/>
                  <a:pt x="1118" y="135"/>
                  <a:pt x="967" y="130"/>
                </a:cubicBezTo>
                <a:cubicBezTo>
                  <a:pt x="926" y="125"/>
                  <a:pt x="836" y="116"/>
                  <a:pt x="799" y="103"/>
                </a:cubicBezTo>
                <a:cubicBezTo>
                  <a:pt x="798" y="103"/>
                  <a:pt x="754" y="62"/>
                  <a:pt x="746" y="59"/>
                </a:cubicBezTo>
                <a:cubicBezTo>
                  <a:pt x="686" y="39"/>
                  <a:pt x="609" y="39"/>
                  <a:pt x="548" y="33"/>
                </a:cubicBezTo>
                <a:cubicBezTo>
                  <a:pt x="523" y="22"/>
                  <a:pt x="497" y="17"/>
                  <a:pt x="472" y="6"/>
                </a:cubicBezTo>
                <a:cubicBezTo>
                  <a:pt x="441" y="9"/>
                  <a:pt x="411" y="11"/>
                  <a:pt x="381" y="15"/>
                </a:cubicBezTo>
                <a:cubicBezTo>
                  <a:pt x="353" y="15"/>
                  <a:pt x="325" y="0"/>
                  <a:pt x="306" y="4"/>
                </a:cubicBezTo>
                <a:close/>
              </a:path>
            </a:pathLst>
          </a:custGeom>
          <a:gradFill flip="none" rotWithShape="1">
            <a:gsLst>
              <a:gs pos="0">
                <a:srgbClr val="FF9966"/>
              </a:gs>
              <a:gs pos="0">
                <a:srgbClr val="FF9966"/>
              </a:gs>
              <a:gs pos="0">
                <a:srgbClr val="FF9966"/>
              </a:gs>
              <a:gs pos="0">
                <a:srgbClr val="FF9966"/>
              </a:gs>
              <a:gs pos="0">
                <a:srgbClr val="FF9966"/>
              </a:gs>
              <a:gs pos="26000">
                <a:srgbClr val="FF9966">
                  <a:alpha val="53000"/>
                </a:srgbClr>
              </a:gs>
              <a:gs pos="100000">
                <a:schemeClr val="accent1">
                  <a:gamma/>
                  <a:tint val="48627"/>
                  <a:invGamma/>
                </a:schemeClr>
              </a:gs>
            </a:gsLst>
            <a:lin ang="10800000" scaled="1"/>
            <a:tileRect/>
          </a:gradFill>
          <a:ln w="9525">
            <a:noFill/>
            <a:round/>
            <a:headEnd/>
            <a:tailEnd/>
          </a:ln>
          <a:effectLst/>
        </p:spPr>
        <p:txBody>
          <a:bodyPr/>
          <a:lstStyle/>
          <a:p>
            <a:pPr algn="ctr"/>
            <a:endParaRPr lang="ar-SA"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ndalus" panose="02020603050405020304" pitchFamily="18" charset="-78"/>
              <a:cs typeface="Andalus" panose="02020603050405020304" pitchFamily="18" charset="-78"/>
            </a:endParaRPr>
          </a:p>
          <a:p>
            <a:pPr algn="ctr"/>
            <a:r>
              <a:rPr lang="ar-SA"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ndalus" panose="02020603050405020304" pitchFamily="18" charset="-78"/>
                <a:cs typeface="Andalus" panose="02020603050405020304" pitchFamily="18" charset="-78"/>
              </a:rPr>
              <a:t>نقص فيتامين (أ) </a:t>
            </a:r>
            <a:endParaRPr lang="ar-SA"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ndalus" panose="02020603050405020304" pitchFamily="18" charset="-78"/>
              <a:cs typeface="Andalus" panose="02020603050405020304" pitchFamily="18" charset="-78"/>
            </a:endParaRPr>
          </a:p>
        </p:txBody>
      </p:sp>
      <p:sp>
        <p:nvSpPr>
          <p:cNvPr id="4" name="مربع نص 3"/>
          <p:cNvSpPr txBox="1"/>
          <p:nvPr/>
        </p:nvSpPr>
        <p:spPr>
          <a:xfrm>
            <a:off x="2692645" y="1073653"/>
            <a:ext cx="9321932" cy="1015663"/>
          </a:xfrm>
          <a:prstGeom prst="rect">
            <a:avLst/>
          </a:prstGeom>
          <a:solidFill>
            <a:srgbClr val="FFFFCC"/>
          </a:solidFill>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1" anchor="ctr">
            <a:spAutoFit/>
          </a:bodyPr>
          <a:lstStyle/>
          <a:p>
            <a:pPr algn="ctr"/>
            <a:endParaRPr lang="ar-SA" sz="2000" dirty="0">
              <a:solidFill>
                <a:schemeClr val="tx1"/>
              </a:solidFill>
              <a:cs typeface="PT Bold Heading" pitchFamily="2" charset="-78"/>
            </a:endParaRPr>
          </a:p>
          <a:p>
            <a:pPr marL="342900" indent="-342900" algn="ctr">
              <a:buFont typeface="Wingdings" panose="05000000000000000000" pitchFamily="2" charset="2"/>
              <a:buChar char="q"/>
            </a:pPr>
            <a:r>
              <a:rPr lang="ar-SA" sz="2000" dirty="0" smtClean="0">
                <a:solidFill>
                  <a:schemeClr val="tx1"/>
                </a:solidFill>
                <a:cs typeface="PT Bold Heading" pitchFamily="2" charset="-78"/>
              </a:rPr>
              <a:t>فيتامين أ مهم لصحة عيون الأطفال الصغار ونقصه هو السبب الرئيسي للعمى بما يترتب عليه من طاقات نفسية وذهنية</a:t>
            </a:r>
          </a:p>
        </p:txBody>
      </p:sp>
      <p:pic>
        <p:nvPicPr>
          <p:cNvPr id="7"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445" t="54657" r="32225" b="24012"/>
          <a:stretch/>
        </p:blipFill>
        <p:spPr>
          <a:xfrm>
            <a:off x="10017457" y="2351847"/>
            <a:ext cx="2119950" cy="1638300"/>
          </a:xfrm>
          <a:prstGeom prst="rect">
            <a:avLst/>
          </a:prstGeom>
          <a:noFill/>
          <a:ln>
            <a:noFill/>
          </a:ln>
        </p:spPr>
      </p:pic>
      <p:sp>
        <p:nvSpPr>
          <p:cNvPr id="8" name="مربع نص 7"/>
          <p:cNvSpPr txBox="1"/>
          <p:nvPr/>
        </p:nvSpPr>
        <p:spPr>
          <a:xfrm>
            <a:off x="3985146" y="2298382"/>
            <a:ext cx="6100552" cy="1938992"/>
          </a:xfrm>
          <a:prstGeom prst="rect">
            <a:avLst/>
          </a:prstGeom>
          <a:solidFill>
            <a:srgbClr val="FFFFCC"/>
          </a:solidFill>
          <a:ln/>
          <a:scene3d>
            <a:camera prst="orthographicFront"/>
            <a:lightRig rig="threePt" dir="t"/>
          </a:scene3d>
          <a:sp3d>
            <a:bevelT w="139700" prst="cross"/>
          </a:sp3d>
        </p:spPr>
        <p:style>
          <a:lnRef idx="1">
            <a:schemeClr val="accent3"/>
          </a:lnRef>
          <a:fillRef idx="2">
            <a:schemeClr val="accent3"/>
          </a:fillRef>
          <a:effectRef idx="1">
            <a:schemeClr val="accent3"/>
          </a:effectRef>
          <a:fontRef idx="minor">
            <a:schemeClr val="dk1"/>
          </a:fontRef>
        </p:style>
        <p:txBody>
          <a:bodyPr wrap="square" rtlCol="1" anchor="ctr">
            <a:spAutoFit/>
          </a:bodyPr>
          <a:lstStyle/>
          <a:p>
            <a:pPr marL="342900" indent="-342900" algn="ctr">
              <a:buFont typeface="Wingdings" panose="05000000000000000000" pitchFamily="2" charset="2"/>
              <a:buChar char="ü"/>
            </a:pPr>
            <a:r>
              <a:rPr lang="ar-SA" sz="2000" dirty="0" smtClean="0">
                <a:solidFill>
                  <a:schemeClr val="tx1"/>
                </a:solidFill>
                <a:cs typeface="PT Bold Heading" pitchFamily="2" charset="-78"/>
              </a:rPr>
              <a:t>الغشاوة وعدم القدرة على الرؤية في الظلام</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جفاف الجفون وتكون ثقيلتين لامعتين</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ظهور بقع بيضاء وصفراء على المقلتين مثلثة الشكل</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مع الإهمال تصبح المقلة طرية وتتقرح وأخيراً تنفجر العين وتتلف تعرف بـ( تلين القرنية)</a:t>
            </a:r>
          </a:p>
          <a:p>
            <a:pPr algn="ctr"/>
            <a:r>
              <a:rPr lang="ar-SA" sz="2000" dirty="0" smtClean="0">
                <a:solidFill>
                  <a:schemeClr val="tx1"/>
                </a:solidFill>
                <a:cs typeface="PT Bold Heading" pitchFamily="2" charset="-78"/>
              </a:rPr>
              <a:t> </a:t>
            </a:r>
            <a:endParaRPr lang="ar-SA" sz="2000" dirty="0">
              <a:solidFill>
                <a:schemeClr val="tx1"/>
              </a:solidFill>
              <a:cs typeface="PT Bold Heading" pitchFamily="2" charset="-78"/>
            </a:endParaRPr>
          </a:p>
        </p:txBody>
      </p:sp>
      <p:sp>
        <p:nvSpPr>
          <p:cNvPr id="9" name="TextBox 20"/>
          <p:cNvSpPr txBox="1"/>
          <p:nvPr/>
        </p:nvSpPr>
        <p:spPr>
          <a:xfrm>
            <a:off x="10206819" y="2669175"/>
            <a:ext cx="2159758" cy="584775"/>
          </a:xfrm>
          <a:prstGeom prst="rect">
            <a:avLst/>
          </a:prstGeom>
          <a:noFill/>
        </p:spPr>
        <p:txBody>
          <a:bodyPr wrap="square">
            <a:spAutoFit/>
          </a:bodyPr>
          <a:lstStyle/>
          <a:p>
            <a:pPr algn="ctr" fontAlgn="auto">
              <a:spcBef>
                <a:spcPts val="0"/>
              </a:spcBef>
              <a:spcAft>
                <a:spcPts val="0"/>
              </a:spcAft>
              <a:defRPr/>
            </a:pPr>
            <a:r>
              <a:rPr lang="ar-SA" sz="3200" b="1" dirty="0" smtClean="0">
                <a:solidFill>
                  <a:srgbClr val="00B050"/>
                </a:solidFill>
                <a:latin typeface="Arial Black" pitchFamily="34" charset="0"/>
              </a:rPr>
              <a:t>الأعراض</a:t>
            </a:r>
            <a:endParaRPr lang="en-US" sz="3200" b="1" dirty="0">
              <a:solidFill>
                <a:srgbClr val="00B050"/>
              </a:solidFill>
              <a:latin typeface="Arial Black" pitchFamily="34" charset="0"/>
            </a:endParaRPr>
          </a:p>
        </p:txBody>
      </p:sp>
      <p:pic>
        <p:nvPicPr>
          <p:cNvPr id="10"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2216" t="67988" r="32228" b="10681"/>
          <a:stretch/>
        </p:blipFill>
        <p:spPr>
          <a:xfrm>
            <a:off x="9971821" y="5318668"/>
            <a:ext cx="2211221" cy="1638300"/>
          </a:xfrm>
          <a:prstGeom prst="rect">
            <a:avLst/>
          </a:prstGeom>
          <a:noFill/>
          <a:ln>
            <a:noFill/>
          </a:ln>
        </p:spPr>
      </p:pic>
      <p:sp>
        <p:nvSpPr>
          <p:cNvPr id="11" name="TextBox 20"/>
          <p:cNvSpPr txBox="1"/>
          <p:nvPr/>
        </p:nvSpPr>
        <p:spPr>
          <a:xfrm>
            <a:off x="10085698" y="5752734"/>
            <a:ext cx="1686636" cy="584775"/>
          </a:xfrm>
          <a:prstGeom prst="rect">
            <a:avLst/>
          </a:prstGeom>
          <a:noFill/>
        </p:spPr>
        <p:txBody>
          <a:bodyPr wrap="square">
            <a:spAutoFit/>
          </a:bodyPr>
          <a:lstStyle/>
          <a:p>
            <a:pPr algn="ctr" fontAlgn="auto">
              <a:spcBef>
                <a:spcPts val="0"/>
              </a:spcBef>
              <a:spcAft>
                <a:spcPts val="0"/>
              </a:spcAft>
              <a:defRPr/>
            </a:pPr>
            <a:r>
              <a:rPr lang="ar-SA" sz="3200" b="1" dirty="0" smtClean="0">
                <a:solidFill>
                  <a:srgbClr val="00B050"/>
                </a:solidFill>
                <a:latin typeface="Arial Black" pitchFamily="34" charset="0"/>
              </a:rPr>
              <a:t>الوقاية</a:t>
            </a:r>
            <a:endParaRPr lang="en-US" sz="3200" b="1" dirty="0">
              <a:solidFill>
                <a:srgbClr val="00B050"/>
              </a:solidFill>
              <a:latin typeface="Arial Black" pitchFamily="34" charset="0"/>
            </a:endParaRPr>
          </a:p>
        </p:txBody>
      </p:sp>
      <p:sp>
        <p:nvSpPr>
          <p:cNvPr id="12" name="مربع نص 11"/>
          <p:cNvSpPr txBox="1"/>
          <p:nvPr/>
        </p:nvSpPr>
        <p:spPr>
          <a:xfrm>
            <a:off x="5565564" y="5318668"/>
            <a:ext cx="4252061" cy="1323439"/>
          </a:xfrm>
          <a:prstGeom prst="rect">
            <a:avLst/>
          </a:prstGeom>
          <a:solidFill>
            <a:srgbClr val="FFFFCC"/>
          </a:solidFill>
          <a:ln/>
          <a:scene3d>
            <a:camera prst="orthographicFront"/>
            <a:lightRig rig="threePt" dir="t"/>
          </a:scene3d>
          <a:sp3d>
            <a:bevelT w="139700" prst="cross"/>
          </a:sp3d>
        </p:spPr>
        <p:style>
          <a:lnRef idx="1">
            <a:schemeClr val="accent4"/>
          </a:lnRef>
          <a:fillRef idx="3">
            <a:schemeClr val="accent4"/>
          </a:fillRef>
          <a:effectRef idx="2">
            <a:schemeClr val="accent4"/>
          </a:effectRef>
          <a:fontRef idx="minor">
            <a:schemeClr val="lt1"/>
          </a:fontRef>
        </p:style>
        <p:txBody>
          <a:bodyPr wrap="square" rtlCol="1" anchor="ctr">
            <a:spAutoFit/>
          </a:bodyPr>
          <a:lstStyle/>
          <a:p>
            <a:pPr marL="342900" indent="-342900" algn="ctr">
              <a:buFont typeface="Wingdings" panose="05000000000000000000" pitchFamily="2" charset="2"/>
              <a:buChar char="ü"/>
            </a:pPr>
            <a:r>
              <a:rPr lang="ar-SA" sz="2000" dirty="0" smtClean="0">
                <a:solidFill>
                  <a:schemeClr val="tx1"/>
                </a:solidFill>
                <a:cs typeface="PT Bold Heading" pitchFamily="2" charset="-78"/>
              </a:rPr>
              <a:t>التغذية السليمة</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كثرة أكل الخضروات </a:t>
            </a:r>
            <a:r>
              <a:rPr lang="ar-SA" sz="2000" dirty="0" err="1" smtClean="0">
                <a:solidFill>
                  <a:schemeClr val="tx1"/>
                </a:solidFill>
                <a:cs typeface="PT Bold Heading" pitchFamily="2" charset="-78"/>
              </a:rPr>
              <a:t>الفواكة</a:t>
            </a:r>
            <a:r>
              <a:rPr lang="ar-SA" sz="2000" dirty="0" smtClean="0">
                <a:solidFill>
                  <a:schemeClr val="tx1"/>
                </a:solidFill>
                <a:cs typeface="PT Bold Heading" pitchFamily="2" charset="-78"/>
              </a:rPr>
              <a:t> ذات اللون الأصفر أو البرتقالي والخضروات ذات الورق الأخضر </a:t>
            </a:r>
          </a:p>
        </p:txBody>
      </p:sp>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7408" y="5213624"/>
            <a:ext cx="1895475" cy="15335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صورة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23" y="2134618"/>
            <a:ext cx="2709565" cy="2469308"/>
          </a:xfrm>
          <a:prstGeom prst="rect">
            <a:avLst/>
          </a:prstGeom>
        </p:spPr>
      </p:pic>
    </p:spTree>
    <p:extLst>
      <p:ext uri="{BB962C8B-B14F-4D97-AF65-F5344CB8AC3E}">
        <p14:creationId xmlns:p14="http://schemas.microsoft.com/office/powerpoint/2010/main" val="277179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21" presetClass="entr" presetSubtype="1"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75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750"/>
                                        <p:tgtEl>
                                          <p:spTgt spid="12"/>
                                        </p:tgtEl>
                                      </p:cBhvr>
                                    </p:animEffect>
                                  </p:childTnLst>
                                </p:cTn>
                              </p:par>
                              <p:par>
                                <p:cTn id="33" presetID="6" presetClass="entr" presetSubtype="16"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circle(in)">
                                      <p:cBhvr>
                                        <p:cTn id="35"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1"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9"/>
          <p:cNvSpPr>
            <a:spLocks/>
          </p:cNvSpPr>
          <p:nvPr/>
        </p:nvSpPr>
        <p:spPr bwMode="gray">
          <a:xfrm>
            <a:off x="2590407" y="-40944"/>
            <a:ext cx="8270544" cy="1069295"/>
          </a:xfrm>
          <a:custGeom>
            <a:avLst/>
            <a:gdLst/>
            <a:ahLst/>
            <a:cxnLst>
              <a:cxn ang="0">
                <a:pos x="266" y="42"/>
              </a:cxn>
              <a:cxn ang="0">
                <a:pos x="107" y="103"/>
              </a:cxn>
              <a:cxn ang="0">
                <a:pos x="69" y="200"/>
              </a:cxn>
              <a:cxn ang="0">
                <a:pos x="38" y="235"/>
              </a:cxn>
              <a:cxn ang="0">
                <a:pos x="15" y="332"/>
              </a:cxn>
              <a:cxn ang="0">
                <a:pos x="38" y="447"/>
              </a:cxn>
              <a:cxn ang="0">
                <a:pos x="198" y="587"/>
              </a:cxn>
              <a:cxn ang="0">
                <a:pos x="568" y="655"/>
              </a:cxn>
              <a:cxn ang="0">
                <a:pos x="928" y="699"/>
              </a:cxn>
              <a:cxn ang="0">
                <a:pos x="1751" y="746"/>
              </a:cxn>
              <a:cxn ang="0">
                <a:pos x="2388" y="739"/>
              </a:cxn>
              <a:cxn ang="0">
                <a:pos x="2624" y="761"/>
              </a:cxn>
              <a:cxn ang="0">
                <a:pos x="3030" y="737"/>
              </a:cxn>
              <a:cxn ang="0">
                <a:pos x="3707" y="640"/>
              </a:cxn>
              <a:cxn ang="0">
                <a:pos x="4057" y="579"/>
              </a:cxn>
              <a:cxn ang="0">
                <a:pos x="4225" y="526"/>
              </a:cxn>
              <a:cxn ang="0">
                <a:pos x="4331" y="508"/>
              </a:cxn>
              <a:cxn ang="0">
                <a:pos x="4225" y="491"/>
              </a:cxn>
              <a:cxn ang="0">
                <a:pos x="4346" y="526"/>
              </a:cxn>
              <a:cxn ang="0">
                <a:pos x="4643" y="455"/>
              </a:cxn>
              <a:cxn ang="0">
                <a:pos x="4849" y="341"/>
              </a:cxn>
              <a:cxn ang="0">
                <a:pos x="4674" y="279"/>
              </a:cxn>
              <a:cxn ang="0">
                <a:pos x="4110" y="297"/>
              </a:cxn>
              <a:cxn ang="0">
                <a:pos x="4293" y="297"/>
              </a:cxn>
              <a:cxn ang="0">
                <a:pos x="4651" y="200"/>
              </a:cxn>
              <a:cxn ang="0">
                <a:pos x="4514" y="147"/>
              </a:cxn>
              <a:cxn ang="0">
                <a:pos x="3920" y="174"/>
              </a:cxn>
              <a:cxn ang="0">
                <a:pos x="3966" y="147"/>
              </a:cxn>
              <a:cxn ang="0">
                <a:pos x="3578" y="121"/>
              </a:cxn>
              <a:cxn ang="0">
                <a:pos x="3159" y="165"/>
              </a:cxn>
              <a:cxn ang="0">
                <a:pos x="2260" y="187"/>
              </a:cxn>
              <a:cxn ang="0">
                <a:pos x="1880" y="175"/>
              </a:cxn>
              <a:cxn ang="0">
                <a:pos x="1460" y="175"/>
              </a:cxn>
              <a:cxn ang="0">
                <a:pos x="967" y="130"/>
              </a:cxn>
              <a:cxn ang="0">
                <a:pos x="746" y="59"/>
              </a:cxn>
              <a:cxn ang="0">
                <a:pos x="472" y="6"/>
              </a:cxn>
              <a:cxn ang="0">
                <a:pos x="306" y="4"/>
              </a:cxn>
            </a:cxnLst>
            <a:rect l="0" t="0" r="r" b="b"/>
            <a:pathLst>
              <a:path w="4864" h="769">
                <a:moveTo>
                  <a:pt x="306" y="4"/>
                </a:moveTo>
                <a:cubicBezTo>
                  <a:pt x="265" y="21"/>
                  <a:pt x="307" y="25"/>
                  <a:pt x="266" y="42"/>
                </a:cubicBezTo>
                <a:cubicBezTo>
                  <a:pt x="228" y="27"/>
                  <a:pt x="225" y="21"/>
                  <a:pt x="167" y="42"/>
                </a:cubicBezTo>
                <a:cubicBezTo>
                  <a:pt x="141" y="52"/>
                  <a:pt x="142" y="90"/>
                  <a:pt x="107" y="103"/>
                </a:cubicBezTo>
                <a:cubicBezTo>
                  <a:pt x="84" y="130"/>
                  <a:pt x="69" y="156"/>
                  <a:pt x="46" y="182"/>
                </a:cubicBezTo>
                <a:cubicBezTo>
                  <a:pt x="53" y="188"/>
                  <a:pt x="61" y="196"/>
                  <a:pt x="69" y="200"/>
                </a:cubicBezTo>
                <a:cubicBezTo>
                  <a:pt x="76" y="204"/>
                  <a:pt x="94" y="200"/>
                  <a:pt x="91" y="209"/>
                </a:cubicBezTo>
                <a:cubicBezTo>
                  <a:pt x="89" y="218"/>
                  <a:pt x="47" y="232"/>
                  <a:pt x="38" y="235"/>
                </a:cubicBezTo>
                <a:cubicBezTo>
                  <a:pt x="20" y="298"/>
                  <a:pt x="37" y="278"/>
                  <a:pt x="0" y="306"/>
                </a:cubicBezTo>
                <a:cubicBezTo>
                  <a:pt x="5" y="314"/>
                  <a:pt x="11" y="322"/>
                  <a:pt x="15" y="332"/>
                </a:cubicBezTo>
                <a:cubicBezTo>
                  <a:pt x="27" y="345"/>
                  <a:pt x="65" y="366"/>
                  <a:pt x="69" y="385"/>
                </a:cubicBezTo>
                <a:cubicBezTo>
                  <a:pt x="71" y="398"/>
                  <a:pt x="28" y="428"/>
                  <a:pt x="38" y="447"/>
                </a:cubicBezTo>
                <a:cubicBezTo>
                  <a:pt x="28" y="480"/>
                  <a:pt x="110" y="494"/>
                  <a:pt x="129" y="499"/>
                </a:cubicBezTo>
                <a:cubicBezTo>
                  <a:pt x="157" y="521"/>
                  <a:pt x="162" y="579"/>
                  <a:pt x="198" y="587"/>
                </a:cubicBezTo>
                <a:cubicBezTo>
                  <a:pt x="275" y="607"/>
                  <a:pt x="321" y="631"/>
                  <a:pt x="400" y="635"/>
                </a:cubicBezTo>
                <a:cubicBezTo>
                  <a:pt x="471" y="643"/>
                  <a:pt x="513" y="654"/>
                  <a:pt x="568" y="655"/>
                </a:cubicBezTo>
                <a:cubicBezTo>
                  <a:pt x="628" y="661"/>
                  <a:pt x="700" y="664"/>
                  <a:pt x="760" y="671"/>
                </a:cubicBezTo>
                <a:cubicBezTo>
                  <a:pt x="817" y="693"/>
                  <a:pt x="869" y="677"/>
                  <a:pt x="928" y="699"/>
                </a:cubicBezTo>
                <a:cubicBezTo>
                  <a:pt x="1070" y="753"/>
                  <a:pt x="1355" y="693"/>
                  <a:pt x="1355" y="693"/>
                </a:cubicBezTo>
                <a:cubicBezTo>
                  <a:pt x="1539" y="731"/>
                  <a:pt x="1520" y="737"/>
                  <a:pt x="1751" y="746"/>
                </a:cubicBezTo>
                <a:cubicBezTo>
                  <a:pt x="1912" y="769"/>
                  <a:pt x="1924" y="727"/>
                  <a:pt x="2228" y="743"/>
                </a:cubicBezTo>
                <a:cubicBezTo>
                  <a:pt x="2298" y="752"/>
                  <a:pt x="2337" y="736"/>
                  <a:pt x="2388" y="739"/>
                </a:cubicBezTo>
                <a:cubicBezTo>
                  <a:pt x="2439" y="742"/>
                  <a:pt x="2496" y="758"/>
                  <a:pt x="2535" y="762"/>
                </a:cubicBezTo>
                <a:cubicBezTo>
                  <a:pt x="2574" y="766"/>
                  <a:pt x="2586" y="753"/>
                  <a:pt x="2624" y="761"/>
                </a:cubicBezTo>
                <a:cubicBezTo>
                  <a:pt x="2654" y="767"/>
                  <a:pt x="2674" y="747"/>
                  <a:pt x="2710" y="746"/>
                </a:cubicBezTo>
                <a:cubicBezTo>
                  <a:pt x="2816" y="740"/>
                  <a:pt x="2923" y="740"/>
                  <a:pt x="3030" y="737"/>
                </a:cubicBezTo>
                <a:cubicBezTo>
                  <a:pt x="3165" y="698"/>
                  <a:pt x="3192" y="700"/>
                  <a:pt x="3372" y="693"/>
                </a:cubicBezTo>
                <a:cubicBezTo>
                  <a:pt x="3491" y="677"/>
                  <a:pt x="3585" y="649"/>
                  <a:pt x="3707" y="640"/>
                </a:cubicBezTo>
                <a:cubicBezTo>
                  <a:pt x="3778" y="612"/>
                  <a:pt x="3647" y="661"/>
                  <a:pt x="3814" y="623"/>
                </a:cubicBezTo>
                <a:cubicBezTo>
                  <a:pt x="3939" y="593"/>
                  <a:pt x="3882" y="589"/>
                  <a:pt x="4057" y="579"/>
                </a:cubicBezTo>
                <a:cubicBezTo>
                  <a:pt x="4154" y="551"/>
                  <a:pt x="4197" y="549"/>
                  <a:pt x="4316" y="543"/>
                </a:cubicBezTo>
                <a:cubicBezTo>
                  <a:pt x="4293" y="535"/>
                  <a:pt x="4233" y="529"/>
                  <a:pt x="4225" y="526"/>
                </a:cubicBezTo>
                <a:cubicBezTo>
                  <a:pt x="4217" y="523"/>
                  <a:pt x="4240" y="518"/>
                  <a:pt x="4247" y="517"/>
                </a:cubicBezTo>
                <a:cubicBezTo>
                  <a:pt x="4275" y="513"/>
                  <a:pt x="4303" y="511"/>
                  <a:pt x="4331" y="508"/>
                </a:cubicBezTo>
                <a:cubicBezTo>
                  <a:pt x="4303" y="505"/>
                  <a:pt x="4275" y="504"/>
                  <a:pt x="4247" y="499"/>
                </a:cubicBezTo>
                <a:cubicBezTo>
                  <a:pt x="4240" y="498"/>
                  <a:pt x="4221" y="499"/>
                  <a:pt x="4225" y="491"/>
                </a:cubicBezTo>
                <a:cubicBezTo>
                  <a:pt x="4230" y="480"/>
                  <a:pt x="4245" y="485"/>
                  <a:pt x="4255" y="482"/>
                </a:cubicBezTo>
                <a:cubicBezTo>
                  <a:pt x="4318" y="494"/>
                  <a:pt x="4297" y="507"/>
                  <a:pt x="4346" y="526"/>
                </a:cubicBezTo>
                <a:cubicBezTo>
                  <a:pt x="4398" y="511"/>
                  <a:pt x="4453" y="470"/>
                  <a:pt x="4506" y="464"/>
                </a:cubicBezTo>
                <a:cubicBezTo>
                  <a:pt x="4552" y="460"/>
                  <a:pt x="4598" y="458"/>
                  <a:pt x="4643" y="455"/>
                </a:cubicBezTo>
                <a:cubicBezTo>
                  <a:pt x="4690" y="420"/>
                  <a:pt x="4742" y="423"/>
                  <a:pt x="4795" y="411"/>
                </a:cubicBezTo>
                <a:cubicBezTo>
                  <a:pt x="4834" y="382"/>
                  <a:pt x="4813" y="403"/>
                  <a:pt x="4849" y="341"/>
                </a:cubicBezTo>
                <a:cubicBezTo>
                  <a:pt x="4854" y="332"/>
                  <a:pt x="4864" y="314"/>
                  <a:pt x="4864" y="314"/>
                </a:cubicBezTo>
                <a:cubicBezTo>
                  <a:pt x="4803" y="279"/>
                  <a:pt x="4742" y="285"/>
                  <a:pt x="4674" y="279"/>
                </a:cubicBezTo>
                <a:cubicBezTo>
                  <a:pt x="4490" y="287"/>
                  <a:pt x="4499" y="279"/>
                  <a:pt x="4384" y="306"/>
                </a:cubicBezTo>
                <a:cubicBezTo>
                  <a:pt x="4293" y="303"/>
                  <a:pt x="4202" y="303"/>
                  <a:pt x="4110" y="297"/>
                </a:cubicBezTo>
                <a:cubicBezTo>
                  <a:pt x="4103" y="297"/>
                  <a:pt x="4126" y="288"/>
                  <a:pt x="4133" y="288"/>
                </a:cubicBezTo>
                <a:cubicBezTo>
                  <a:pt x="4187" y="288"/>
                  <a:pt x="4240" y="294"/>
                  <a:pt x="4293" y="297"/>
                </a:cubicBezTo>
                <a:cubicBezTo>
                  <a:pt x="4391" y="282"/>
                  <a:pt x="4444" y="268"/>
                  <a:pt x="4552" y="262"/>
                </a:cubicBezTo>
                <a:cubicBezTo>
                  <a:pt x="4601" y="247"/>
                  <a:pt x="4610" y="232"/>
                  <a:pt x="4651" y="200"/>
                </a:cubicBezTo>
                <a:cubicBezTo>
                  <a:pt x="4609" y="188"/>
                  <a:pt x="4562" y="193"/>
                  <a:pt x="4521" y="174"/>
                </a:cubicBezTo>
                <a:cubicBezTo>
                  <a:pt x="4514" y="171"/>
                  <a:pt x="4516" y="156"/>
                  <a:pt x="4514" y="147"/>
                </a:cubicBezTo>
                <a:cubicBezTo>
                  <a:pt x="4141" y="166"/>
                  <a:pt x="4291" y="156"/>
                  <a:pt x="4065" y="174"/>
                </a:cubicBezTo>
                <a:cubicBezTo>
                  <a:pt x="4015" y="182"/>
                  <a:pt x="3972" y="194"/>
                  <a:pt x="3920" y="174"/>
                </a:cubicBezTo>
                <a:cubicBezTo>
                  <a:pt x="3911" y="171"/>
                  <a:pt x="3935" y="160"/>
                  <a:pt x="3943" y="156"/>
                </a:cubicBezTo>
                <a:cubicBezTo>
                  <a:pt x="3951" y="152"/>
                  <a:pt x="3958" y="150"/>
                  <a:pt x="3966" y="147"/>
                </a:cubicBezTo>
                <a:cubicBezTo>
                  <a:pt x="3918" y="110"/>
                  <a:pt x="3968" y="135"/>
                  <a:pt x="3935" y="77"/>
                </a:cubicBezTo>
                <a:cubicBezTo>
                  <a:pt x="3812" y="86"/>
                  <a:pt x="3702" y="113"/>
                  <a:pt x="3578" y="121"/>
                </a:cubicBezTo>
                <a:cubicBezTo>
                  <a:pt x="3524" y="128"/>
                  <a:pt x="3477" y="135"/>
                  <a:pt x="3425" y="156"/>
                </a:cubicBezTo>
                <a:cubicBezTo>
                  <a:pt x="3342" y="188"/>
                  <a:pt x="3248" y="162"/>
                  <a:pt x="3159" y="165"/>
                </a:cubicBezTo>
                <a:cubicBezTo>
                  <a:pt x="2928" y="254"/>
                  <a:pt x="2813" y="169"/>
                  <a:pt x="2544" y="191"/>
                </a:cubicBezTo>
                <a:cubicBezTo>
                  <a:pt x="2445" y="200"/>
                  <a:pt x="2305" y="198"/>
                  <a:pt x="2260" y="187"/>
                </a:cubicBezTo>
                <a:cubicBezTo>
                  <a:pt x="2172" y="153"/>
                  <a:pt x="2149" y="194"/>
                  <a:pt x="2056" y="195"/>
                </a:cubicBezTo>
                <a:cubicBezTo>
                  <a:pt x="1964" y="187"/>
                  <a:pt x="1913" y="188"/>
                  <a:pt x="1880" y="175"/>
                </a:cubicBezTo>
                <a:cubicBezTo>
                  <a:pt x="1790" y="181"/>
                  <a:pt x="1677" y="212"/>
                  <a:pt x="1591" y="191"/>
                </a:cubicBezTo>
                <a:cubicBezTo>
                  <a:pt x="1548" y="181"/>
                  <a:pt x="1503" y="186"/>
                  <a:pt x="1460" y="175"/>
                </a:cubicBezTo>
                <a:cubicBezTo>
                  <a:pt x="1435" y="185"/>
                  <a:pt x="1426" y="155"/>
                  <a:pt x="1401" y="165"/>
                </a:cubicBezTo>
                <a:cubicBezTo>
                  <a:pt x="1252" y="156"/>
                  <a:pt x="1118" y="135"/>
                  <a:pt x="967" y="130"/>
                </a:cubicBezTo>
                <a:cubicBezTo>
                  <a:pt x="926" y="125"/>
                  <a:pt x="836" y="116"/>
                  <a:pt x="799" y="103"/>
                </a:cubicBezTo>
                <a:cubicBezTo>
                  <a:pt x="798" y="103"/>
                  <a:pt x="754" y="62"/>
                  <a:pt x="746" y="59"/>
                </a:cubicBezTo>
                <a:cubicBezTo>
                  <a:pt x="686" y="39"/>
                  <a:pt x="609" y="39"/>
                  <a:pt x="548" y="33"/>
                </a:cubicBezTo>
                <a:cubicBezTo>
                  <a:pt x="523" y="22"/>
                  <a:pt x="497" y="17"/>
                  <a:pt x="472" y="6"/>
                </a:cubicBezTo>
                <a:cubicBezTo>
                  <a:pt x="441" y="9"/>
                  <a:pt x="411" y="11"/>
                  <a:pt x="381" y="15"/>
                </a:cubicBezTo>
                <a:cubicBezTo>
                  <a:pt x="353" y="15"/>
                  <a:pt x="325" y="0"/>
                  <a:pt x="306" y="4"/>
                </a:cubicBezTo>
                <a:close/>
              </a:path>
            </a:pathLst>
          </a:custGeom>
          <a:gradFill flip="none" rotWithShape="1">
            <a:gsLst>
              <a:gs pos="0">
                <a:srgbClr val="FF9966"/>
              </a:gs>
              <a:gs pos="0">
                <a:srgbClr val="FF9966"/>
              </a:gs>
              <a:gs pos="0">
                <a:srgbClr val="FF9966"/>
              </a:gs>
              <a:gs pos="0">
                <a:srgbClr val="FF9966"/>
              </a:gs>
              <a:gs pos="0">
                <a:srgbClr val="FF9966"/>
              </a:gs>
              <a:gs pos="26000">
                <a:srgbClr val="FF9966">
                  <a:alpha val="53000"/>
                </a:srgbClr>
              </a:gs>
              <a:gs pos="100000">
                <a:schemeClr val="accent1">
                  <a:gamma/>
                  <a:tint val="48627"/>
                  <a:invGamma/>
                </a:schemeClr>
              </a:gs>
            </a:gsLst>
            <a:lin ang="10800000" scaled="1"/>
            <a:tileRect/>
          </a:gradFill>
          <a:ln w="9525">
            <a:noFill/>
            <a:round/>
            <a:headEnd/>
            <a:tailEnd/>
          </a:ln>
          <a:effectLst/>
        </p:spPr>
        <p:txBody>
          <a:bodyPr/>
          <a:lstStyle/>
          <a:p>
            <a:pPr algn="ctr"/>
            <a:endParaRPr lang="ar-SA"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ndalus" panose="02020603050405020304" pitchFamily="18" charset="-78"/>
              <a:cs typeface="Andalus" panose="02020603050405020304" pitchFamily="18" charset="-78"/>
            </a:endParaRPr>
          </a:p>
          <a:p>
            <a:pPr algn="ctr"/>
            <a:r>
              <a:rPr lang="ar-SA"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ndalus" panose="02020603050405020304" pitchFamily="18" charset="-78"/>
                <a:cs typeface="Andalus" panose="02020603050405020304" pitchFamily="18" charset="-78"/>
              </a:rPr>
              <a:t>فقر الدم</a:t>
            </a:r>
            <a:endParaRPr lang="ar-SA"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ndalus" panose="02020603050405020304" pitchFamily="18" charset="-78"/>
              <a:cs typeface="Andalus" panose="02020603050405020304" pitchFamily="18" charset="-78"/>
            </a:endParaRPr>
          </a:p>
        </p:txBody>
      </p:sp>
      <p:sp>
        <p:nvSpPr>
          <p:cNvPr id="4" name="مربع نص 3"/>
          <p:cNvSpPr txBox="1"/>
          <p:nvPr/>
        </p:nvSpPr>
        <p:spPr>
          <a:xfrm>
            <a:off x="0" y="1073653"/>
            <a:ext cx="12014577" cy="1015663"/>
          </a:xfrm>
          <a:prstGeom prst="rect">
            <a:avLst/>
          </a:prstGeom>
          <a:solidFill>
            <a:schemeClr val="accent4">
              <a:lumMod val="40000"/>
              <a:lumOff val="60000"/>
            </a:schemeClr>
          </a:solidFill>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1" anchor="ctr">
            <a:spAutoFit/>
          </a:bodyPr>
          <a:lstStyle/>
          <a:p>
            <a:pPr algn="ctr"/>
            <a:endParaRPr lang="ar-SA" sz="2000" dirty="0">
              <a:solidFill>
                <a:schemeClr val="tx1"/>
              </a:solidFill>
              <a:cs typeface="PT Bold Heading" pitchFamily="2" charset="-78"/>
            </a:endParaRPr>
          </a:p>
          <a:p>
            <a:pPr marL="342900" indent="-342900" algn="ctr">
              <a:buFont typeface="Wingdings" panose="05000000000000000000" pitchFamily="2" charset="2"/>
              <a:buChar char="q"/>
            </a:pPr>
            <a:r>
              <a:rPr lang="ar-SA" sz="2000" dirty="0" smtClean="0">
                <a:solidFill>
                  <a:schemeClr val="tx1"/>
                </a:solidFill>
                <a:cs typeface="PT Bold Heading" pitchFamily="2" charset="-78"/>
              </a:rPr>
              <a:t>فقر الدم (الأنيميا) هو الاسم الذي يطلق على الحالة التي يكون فيها عدد الكريات الحمراء في الدم ناقصاً ويقل مقدار الهيموجلوبين الذي يحمل الأكسجين إلى جميع أجزاء الجسم كي تقوم بوظائفها بشكل سوي</a:t>
            </a:r>
          </a:p>
        </p:txBody>
      </p:sp>
      <p:graphicFrame>
        <p:nvGraphicFramePr>
          <p:cNvPr id="13" name="رسم تخطيطي 12"/>
          <p:cNvGraphicFramePr/>
          <p:nvPr>
            <p:extLst>
              <p:ext uri="{D42A27DB-BD31-4B8C-83A1-F6EECF244321}">
                <p14:modId xmlns:p14="http://schemas.microsoft.com/office/powerpoint/2010/main" val="614003362"/>
              </p:ext>
            </p:extLst>
          </p:nvPr>
        </p:nvGraphicFramePr>
        <p:xfrm>
          <a:off x="1528550" y="2684945"/>
          <a:ext cx="9927988" cy="2610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59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1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2327143631"/>
              </p:ext>
            </p:extLst>
          </p:nvPr>
        </p:nvGraphicFramePr>
        <p:xfrm>
          <a:off x="2019869" y="583190"/>
          <a:ext cx="9927988" cy="2364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4"/>
          <p:cNvPicPr>
            <a:picLocks noChangeAspect="1"/>
          </p:cNvPicPr>
          <p:nvPr/>
        </p:nvPicPr>
        <p:blipFill rotWithShape="1">
          <a:blip r:embed="rId7" cstate="print">
            <a:extLst>
              <a:ext uri="{28A0092B-C50C-407E-A947-70E740481C1C}">
                <a14:useLocalDpi xmlns:a14="http://schemas.microsoft.com/office/drawing/2010/main" val="0"/>
              </a:ext>
            </a:extLst>
          </a:blip>
          <a:srcRect l="23334" t="79984" r="5553" b="18"/>
          <a:stretch/>
        </p:blipFill>
        <p:spPr>
          <a:xfrm>
            <a:off x="8990462" y="3269062"/>
            <a:ext cx="4862016" cy="1535906"/>
          </a:xfrm>
          <a:prstGeom prst="rect">
            <a:avLst/>
          </a:prstGeom>
        </p:spPr>
      </p:pic>
      <p:sp>
        <p:nvSpPr>
          <p:cNvPr id="4" name="TextBox 20"/>
          <p:cNvSpPr txBox="1"/>
          <p:nvPr/>
        </p:nvSpPr>
        <p:spPr>
          <a:xfrm>
            <a:off x="7155407" y="3869196"/>
            <a:ext cx="7898641" cy="584775"/>
          </a:xfrm>
          <a:prstGeom prst="rect">
            <a:avLst/>
          </a:prstGeom>
          <a:noFill/>
        </p:spPr>
        <p:txBody>
          <a:bodyPr wrap="square">
            <a:spAutoFit/>
          </a:bodyPr>
          <a:lstStyle/>
          <a:p>
            <a:pPr algn="ctr" fontAlgn="auto">
              <a:spcBef>
                <a:spcPts val="0"/>
              </a:spcBef>
              <a:spcAft>
                <a:spcPts val="0"/>
              </a:spcAft>
              <a:defRPr/>
            </a:pPr>
            <a:r>
              <a:rPr lang="ar-SA" sz="3200" b="1" dirty="0" smtClean="0">
                <a:solidFill>
                  <a:srgbClr val="00B050"/>
                </a:solidFill>
                <a:latin typeface="Arial Black" pitchFamily="34" charset="0"/>
              </a:rPr>
              <a:t>الوقاية:</a:t>
            </a:r>
            <a:endParaRPr lang="en-US" sz="3200" b="1" dirty="0">
              <a:solidFill>
                <a:srgbClr val="00B050"/>
              </a:solidFill>
              <a:latin typeface="Arial Black" pitchFamily="34" charset="0"/>
            </a:endParaRPr>
          </a:p>
        </p:txBody>
      </p:sp>
      <p:sp>
        <p:nvSpPr>
          <p:cNvPr id="5" name="مربع نص 4"/>
          <p:cNvSpPr txBox="1"/>
          <p:nvPr/>
        </p:nvSpPr>
        <p:spPr>
          <a:xfrm>
            <a:off x="3029802" y="3689192"/>
            <a:ext cx="6561161" cy="1938992"/>
          </a:xfrm>
          <a:prstGeom prst="rect">
            <a:avLst/>
          </a:prstGeom>
          <a:solidFill>
            <a:srgbClr val="FFFFCC"/>
          </a:solidFill>
          <a:ln/>
          <a:scene3d>
            <a:camera prst="orthographicFront"/>
            <a:lightRig rig="threePt" dir="t"/>
          </a:scene3d>
          <a:sp3d>
            <a:bevelT w="139700" prst="cross"/>
          </a:sp3d>
        </p:spPr>
        <p:style>
          <a:lnRef idx="1">
            <a:schemeClr val="accent4"/>
          </a:lnRef>
          <a:fillRef idx="3">
            <a:schemeClr val="accent4"/>
          </a:fillRef>
          <a:effectRef idx="2">
            <a:schemeClr val="accent4"/>
          </a:effectRef>
          <a:fontRef idx="minor">
            <a:schemeClr val="lt1"/>
          </a:fontRef>
        </p:style>
        <p:txBody>
          <a:bodyPr wrap="square" rtlCol="1" anchor="ctr">
            <a:spAutoFit/>
          </a:bodyPr>
          <a:lstStyle/>
          <a:p>
            <a:pPr marL="342900" indent="-342900" algn="ctr">
              <a:buFont typeface="Wingdings" panose="05000000000000000000" pitchFamily="2" charset="2"/>
              <a:buChar char="ü"/>
            </a:pPr>
            <a:r>
              <a:rPr lang="ar-SA" sz="2000" dirty="0" smtClean="0">
                <a:solidFill>
                  <a:schemeClr val="tx1"/>
                </a:solidFill>
                <a:cs typeface="PT Bold Heading" pitchFamily="2" charset="-78"/>
              </a:rPr>
              <a:t>التغذية السليمة: اللحم والسمك- الخضروات- الفول والعدس</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شرب الشاي يبطئ استعمال الجسم للحديد</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علاج الطفيليات</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تنظيم الأسرة بالنسبة للنساء حيث أن نقص الحديد يعرض المرأة إلى خطر الإجهاض والنزف أثناء الولادة </a:t>
            </a:r>
          </a:p>
          <a:p>
            <a:pPr algn="ctr"/>
            <a:endParaRPr lang="ar-SA" sz="2000" dirty="0" smtClean="0">
              <a:solidFill>
                <a:schemeClr val="tx1"/>
              </a:solidFill>
              <a:cs typeface="PT Bold Heading" pitchFamily="2" charset="-78"/>
            </a:endParaRPr>
          </a:p>
        </p:txBody>
      </p:sp>
    </p:spTree>
    <p:extLst>
      <p:ext uri="{BB962C8B-B14F-4D97-AF65-F5344CB8AC3E}">
        <p14:creationId xmlns:p14="http://schemas.microsoft.com/office/powerpoint/2010/main" val="120218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9"/>
          <p:cNvSpPr>
            <a:spLocks/>
          </p:cNvSpPr>
          <p:nvPr/>
        </p:nvSpPr>
        <p:spPr bwMode="gray">
          <a:xfrm>
            <a:off x="2590407" y="-40944"/>
            <a:ext cx="8270544" cy="1069295"/>
          </a:xfrm>
          <a:custGeom>
            <a:avLst/>
            <a:gdLst/>
            <a:ahLst/>
            <a:cxnLst>
              <a:cxn ang="0">
                <a:pos x="266" y="42"/>
              </a:cxn>
              <a:cxn ang="0">
                <a:pos x="107" y="103"/>
              </a:cxn>
              <a:cxn ang="0">
                <a:pos x="69" y="200"/>
              </a:cxn>
              <a:cxn ang="0">
                <a:pos x="38" y="235"/>
              </a:cxn>
              <a:cxn ang="0">
                <a:pos x="15" y="332"/>
              </a:cxn>
              <a:cxn ang="0">
                <a:pos x="38" y="447"/>
              </a:cxn>
              <a:cxn ang="0">
                <a:pos x="198" y="587"/>
              </a:cxn>
              <a:cxn ang="0">
                <a:pos x="568" y="655"/>
              </a:cxn>
              <a:cxn ang="0">
                <a:pos x="928" y="699"/>
              </a:cxn>
              <a:cxn ang="0">
                <a:pos x="1751" y="746"/>
              </a:cxn>
              <a:cxn ang="0">
                <a:pos x="2388" y="739"/>
              </a:cxn>
              <a:cxn ang="0">
                <a:pos x="2624" y="761"/>
              </a:cxn>
              <a:cxn ang="0">
                <a:pos x="3030" y="737"/>
              </a:cxn>
              <a:cxn ang="0">
                <a:pos x="3707" y="640"/>
              </a:cxn>
              <a:cxn ang="0">
                <a:pos x="4057" y="579"/>
              </a:cxn>
              <a:cxn ang="0">
                <a:pos x="4225" y="526"/>
              </a:cxn>
              <a:cxn ang="0">
                <a:pos x="4331" y="508"/>
              </a:cxn>
              <a:cxn ang="0">
                <a:pos x="4225" y="491"/>
              </a:cxn>
              <a:cxn ang="0">
                <a:pos x="4346" y="526"/>
              </a:cxn>
              <a:cxn ang="0">
                <a:pos x="4643" y="455"/>
              </a:cxn>
              <a:cxn ang="0">
                <a:pos x="4849" y="341"/>
              </a:cxn>
              <a:cxn ang="0">
                <a:pos x="4674" y="279"/>
              </a:cxn>
              <a:cxn ang="0">
                <a:pos x="4110" y="297"/>
              </a:cxn>
              <a:cxn ang="0">
                <a:pos x="4293" y="297"/>
              </a:cxn>
              <a:cxn ang="0">
                <a:pos x="4651" y="200"/>
              </a:cxn>
              <a:cxn ang="0">
                <a:pos x="4514" y="147"/>
              </a:cxn>
              <a:cxn ang="0">
                <a:pos x="3920" y="174"/>
              </a:cxn>
              <a:cxn ang="0">
                <a:pos x="3966" y="147"/>
              </a:cxn>
              <a:cxn ang="0">
                <a:pos x="3578" y="121"/>
              </a:cxn>
              <a:cxn ang="0">
                <a:pos x="3159" y="165"/>
              </a:cxn>
              <a:cxn ang="0">
                <a:pos x="2260" y="187"/>
              </a:cxn>
              <a:cxn ang="0">
                <a:pos x="1880" y="175"/>
              </a:cxn>
              <a:cxn ang="0">
                <a:pos x="1460" y="175"/>
              </a:cxn>
              <a:cxn ang="0">
                <a:pos x="967" y="130"/>
              </a:cxn>
              <a:cxn ang="0">
                <a:pos x="746" y="59"/>
              </a:cxn>
              <a:cxn ang="0">
                <a:pos x="472" y="6"/>
              </a:cxn>
              <a:cxn ang="0">
                <a:pos x="306" y="4"/>
              </a:cxn>
            </a:cxnLst>
            <a:rect l="0" t="0" r="r" b="b"/>
            <a:pathLst>
              <a:path w="4864" h="769">
                <a:moveTo>
                  <a:pt x="306" y="4"/>
                </a:moveTo>
                <a:cubicBezTo>
                  <a:pt x="265" y="21"/>
                  <a:pt x="307" y="25"/>
                  <a:pt x="266" y="42"/>
                </a:cubicBezTo>
                <a:cubicBezTo>
                  <a:pt x="228" y="27"/>
                  <a:pt x="225" y="21"/>
                  <a:pt x="167" y="42"/>
                </a:cubicBezTo>
                <a:cubicBezTo>
                  <a:pt x="141" y="52"/>
                  <a:pt x="142" y="90"/>
                  <a:pt x="107" y="103"/>
                </a:cubicBezTo>
                <a:cubicBezTo>
                  <a:pt x="84" y="130"/>
                  <a:pt x="69" y="156"/>
                  <a:pt x="46" y="182"/>
                </a:cubicBezTo>
                <a:cubicBezTo>
                  <a:pt x="53" y="188"/>
                  <a:pt x="61" y="196"/>
                  <a:pt x="69" y="200"/>
                </a:cubicBezTo>
                <a:cubicBezTo>
                  <a:pt x="76" y="204"/>
                  <a:pt x="94" y="200"/>
                  <a:pt x="91" y="209"/>
                </a:cubicBezTo>
                <a:cubicBezTo>
                  <a:pt x="89" y="218"/>
                  <a:pt x="47" y="232"/>
                  <a:pt x="38" y="235"/>
                </a:cubicBezTo>
                <a:cubicBezTo>
                  <a:pt x="20" y="298"/>
                  <a:pt x="37" y="278"/>
                  <a:pt x="0" y="306"/>
                </a:cubicBezTo>
                <a:cubicBezTo>
                  <a:pt x="5" y="314"/>
                  <a:pt x="11" y="322"/>
                  <a:pt x="15" y="332"/>
                </a:cubicBezTo>
                <a:cubicBezTo>
                  <a:pt x="27" y="345"/>
                  <a:pt x="65" y="366"/>
                  <a:pt x="69" y="385"/>
                </a:cubicBezTo>
                <a:cubicBezTo>
                  <a:pt x="71" y="398"/>
                  <a:pt x="28" y="428"/>
                  <a:pt x="38" y="447"/>
                </a:cubicBezTo>
                <a:cubicBezTo>
                  <a:pt x="28" y="480"/>
                  <a:pt x="110" y="494"/>
                  <a:pt x="129" y="499"/>
                </a:cubicBezTo>
                <a:cubicBezTo>
                  <a:pt x="157" y="521"/>
                  <a:pt x="162" y="579"/>
                  <a:pt x="198" y="587"/>
                </a:cubicBezTo>
                <a:cubicBezTo>
                  <a:pt x="275" y="607"/>
                  <a:pt x="321" y="631"/>
                  <a:pt x="400" y="635"/>
                </a:cubicBezTo>
                <a:cubicBezTo>
                  <a:pt x="471" y="643"/>
                  <a:pt x="513" y="654"/>
                  <a:pt x="568" y="655"/>
                </a:cubicBezTo>
                <a:cubicBezTo>
                  <a:pt x="628" y="661"/>
                  <a:pt x="700" y="664"/>
                  <a:pt x="760" y="671"/>
                </a:cubicBezTo>
                <a:cubicBezTo>
                  <a:pt x="817" y="693"/>
                  <a:pt x="869" y="677"/>
                  <a:pt x="928" y="699"/>
                </a:cubicBezTo>
                <a:cubicBezTo>
                  <a:pt x="1070" y="753"/>
                  <a:pt x="1355" y="693"/>
                  <a:pt x="1355" y="693"/>
                </a:cubicBezTo>
                <a:cubicBezTo>
                  <a:pt x="1539" y="731"/>
                  <a:pt x="1520" y="737"/>
                  <a:pt x="1751" y="746"/>
                </a:cubicBezTo>
                <a:cubicBezTo>
                  <a:pt x="1912" y="769"/>
                  <a:pt x="1924" y="727"/>
                  <a:pt x="2228" y="743"/>
                </a:cubicBezTo>
                <a:cubicBezTo>
                  <a:pt x="2298" y="752"/>
                  <a:pt x="2337" y="736"/>
                  <a:pt x="2388" y="739"/>
                </a:cubicBezTo>
                <a:cubicBezTo>
                  <a:pt x="2439" y="742"/>
                  <a:pt x="2496" y="758"/>
                  <a:pt x="2535" y="762"/>
                </a:cubicBezTo>
                <a:cubicBezTo>
                  <a:pt x="2574" y="766"/>
                  <a:pt x="2586" y="753"/>
                  <a:pt x="2624" y="761"/>
                </a:cubicBezTo>
                <a:cubicBezTo>
                  <a:pt x="2654" y="767"/>
                  <a:pt x="2674" y="747"/>
                  <a:pt x="2710" y="746"/>
                </a:cubicBezTo>
                <a:cubicBezTo>
                  <a:pt x="2816" y="740"/>
                  <a:pt x="2923" y="740"/>
                  <a:pt x="3030" y="737"/>
                </a:cubicBezTo>
                <a:cubicBezTo>
                  <a:pt x="3165" y="698"/>
                  <a:pt x="3192" y="700"/>
                  <a:pt x="3372" y="693"/>
                </a:cubicBezTo>
                <a:cubicBezTo>
                  <a:pt x="3491" y="677"/>
                  <a:pt x="3585" y="649"/>
                  <a:pt x="3707" y="640"/>
                </a:cubicBezTo>
                <a:cubicBezTo>
                  <a:pt x="3778" y="612"/>
                  <a:pt x="3647" y="661"/>
                  <a:pt x="3814" y="623"/>
                </a:cubicBezTo>
                <a:cubicBezTo>
                  <a:pt x="3939" y="593"/>
                  <a:pt x="3882" y="589"/>
                  <a:pt x="4057" y="579"/>
                </a:cubicBezTo>
                <a:cubicBezTo>
                  <a:pt x="4154" y="551"/>
                  <a:pt x="4197" y="549"/>
                  <a:pt x="4316" y="543"/>
                </a:cubicBezTo>
                <a:cubicBezTo>
                  <a:pt x="4293" y="535"/>
                  <a:pt x="4233" y="529"/>
                  <a:pt x="4225" y="526"/>
                </a:cubicBezTo>
                <a:cubicBezTo>
                  <a:pt x="4217" y="523"/>
                  <a:pt x="4240" y="518"/>
                  <a:pt x="4247" y="517"/>
                </a:cubicBezTo>
                <a:cubicBezTo>
                  <a:pt x="4275" y="513"/>
                  <a:pt x="4303" y="511"/>
                  <a:pt x="4331" y="508"/>
                </a:cubicBezTo>
                <a:cubicBezTo>
                  <a:pt x="4303" y="505"/>
                  <a:pt x="4275" y="504"/>
                  <a:pt x="4247" y="499"/>
                </a:cubicBezTo>
                <a:cubicBezTo>
                  <a:pt x="4240" y="498"/>
                  <a:pt x="4221" y="499"/>
                  <a:pt x="4225" y="491"/>
                </a:cubicBezTo>
                <a:cubicBezTo>
                  <a:pt x="4230" y="480"/>
                  <a:pt x="4245" y="485"/>
                  <a:pt x="4255" y="482"/>
                </a:cubicBezTo>
                <a:cubicBezTo>
                  <a:pt x="4318" y="494"/>
                  <a:pt x="4297" y="507"/>
                  <a:pt x="4346" y="526"/>
                </a:cubicBezTo>
                <a:cubicBezTo>
                  <a:pt x="4398" y="511"/>
                  <a:pt x="4453" y="470"/>
                  <a:pt x="4506" y="464"/>
                </a:cubicBezTo>
                <a:cubicBezTo>
                  <a:pt x="4552" y="460"/>
                  <a:pt x="4598" y="458"/>
                  <a:pt x="4643" y="455"/>
                </a:cubicBezTo>
                <a:cubicBezTo>
                  <a:pt x="4690" y="420"/>
                  <a:pt x="4742" y="423"/>
                  <a:pt x="4795" y="411"/>
                </a:cubicBezTo>
                <a:cubicBezTo>
                  <a:pt x="4834" y="382"/>
                  <a:pt x="4813" y="403"/>
                  <a:pt x="4849" y="341"/>
                </a:cubicBezTo>
                <a:cubicBezTo>
                  <a:pt x="4854" y="332"/>
                  <a:pt x="4864" y="314"/>
                  <a:pt x="4864" y="314"/>
                </a:cubicBezTo>
                <a:cubicBezTo>
                  <a:pt x="4803" y="279"/>
                  <a:pt x="4742" y="285"/>
                  <a:pt x="4674" y="279"/>
                </a:cubicBezTo>
                <a:cubicBezTo>
                  <a:pt x="4490" y="287"/>
                  <a:pt x="4499" y="279"/>
                  <a:pt x="4384" y="306"/>
                </a:cubicBezTo>
                <a:cubicBezTo>
                  <a:pt x="4293" y="303"/>
                  <a:pt x="4202" y="303"/>
                  <a:pt x="4110" y="297"/>
                </a:cubicBezTo>
                <a:cubicBezTo>
                  <a:pt x="4103" y="297"/>
                  <a:pt x="4126" y="288"/>
                  <a:pt x="4133" y="288"/>
                </a:cubicBezTo>
                <a:cubicBezTo>
                  <a:pt x="4187" y="288"/>
                  <a:pt x="4240" y="294"/>
                  <a:pt x="4293" y="297"/>
                </a:cubicBezTo>
                <a:cubicBezTo>
                  <a:pt x="4391" y="282"/>
                  <a:pt x="4444" y="268"/>
                  <a:pt x="4552" y="262"/>
                </a:cubicBezTo>
                <a:cubicBezTo>
                  <a:pt x="4601" y="247"/>
                  <a:pt x="4610" y="232"/>
                  <a:pt x="4651" y="200"/>
                </a:cubicBezTo>
                <a:cubicBezTo>
                  <a:pt x="4609" y="188"/>
                  <a:pt x="4562" y="193"/>
                  <a:pt x="4521" y="174"/>
                </a:cubicBezTo>
                <a:cubicBezTo>
                  <a:pt x="4514" y="171"/>
                  <a:pt x="4516" y="156"/>
                  <a:pt x="4514" y="147"/>
                </a:cubicBezTo>
                <a:cubicBezTo>
                  <a:pt x="4141" y="166"/>
                  <a:pt x="4291" y="156"/>
                  <a:pt x="4065" y="174"/>
                </a:cubicBezTo>
                <a:cubicBezTo>
                  <a:pt x="4015" y="182"/>
                  <a:pt x="3972" y="194"/>
                  <a:pt x="3920" y="174"/>
                </a:cubicBezTo>
                <a:cubicBezTo>
                  <a:pt x="3911" y="171"/>
                  <a:pt x="3935" y="160"/>
                  <a:pt x="3943" y="156"/>
                </a:cubicBezTo>
                <a:cubicBezTo>
                  <a:pt x="3951" y="152"/>
                  <a:pt x="3958" y="150"/>
                  <a:pt x="3966" y="147"/>
                </a:cubicBezTo>
                <a:cubicBezTo>
                  <a:pt x="3918" y="110"/>
                  <a:pt x="3968" y="135"/>
                  <a:pt x="3935" y="77"/>
                </a:cubicBezTo>
                <a:cubicBezTo>
                  <a:pt x="3812" y="86"/>
                  <a:pt x="3702" y="113"/>
                  <a:pt x="3578" y="121"/>
                </a:cubicBezTo>
                <a:cubicBezTo>
                  <a:pt x="3524" y="128"/>
                  <a:pt x="3477" y="135"/>
                  <a:pt x="3425" y="156"/>
                </a:cubicBezTo>
                <a:cubicBezTo>
                  <a:pt x="3342" y="188"/>
                  <a:pt x="3248" y="162"/>
                  <a:pt x="3159" y="165"/>
                </a:cubicBezTo>
                <a:cubicBezTo>
                  <a:pt x="2928" y="254"/>
                  <a:pt x="2813" y="169"/>
                  <a:pt x="2544" y="191"/>
                </a:cubicBezTo>
                <a:cubicBezTo>
                  <a:pt x="2445" y="200"/>
                  <a:pt x="2305" y="198"/>
                  <a:pt x="2260" y="187"/>
                </a:cubicBezTo>
                <a:cubicBezTo>
                  <a:pt x="2172" y="153"/>
                  <a:pt x="2149" y="194"/>
                  <a:pt x="2056" y="195"/>
                </a:cubicBezTo>
                <a:cubicBezTo>
                  <a:pt x="1964" y="187"/>
                  <a:pt x="1913" y="188"/>
                  <a:pt x="1880" y="175"/>
                </a:cubicBezTo>
                <a:cubicBezTo>
                  <a:pt x="1790" y="181"/>
                  <a:pt x="1677" y="212"/>
                  <a:pt x="1591" y="191"/>
                </a:cubicBezTo>
                <a:cubicBezTo>
                  <a:pt x="1548" y="181"/>
                  <a:pt x="1503" y="186"/>
                  <a:pt x="1460" y="175"/>
                </a:cubicBezTo>
                <a:cubicBezTo>
                  <a:pt x="1435" y="185"/>
                  <a:pt x="1426" y="155"/>
                  <a:pt x="1401" y="165"/>
                </a:cubicBezTo>
                <a:cubicBezTo>
                  <a:pt x="1252" y="156"/>
                  <a:pt x="1118" y="135"/>
                  <a:pt x="967" y="130"/>
                </a:cubicBezTo>
                <a:cubicBezTo>
                  <a:pt x="926" y="125"/>
                  <a:pt x="836" y="116"/>
                  <a:pt x="799" y="103"/>
                </a:cubicBezTo>
                <a:cubicBezTo>
                  <a:pt x="798" y="103"/>
                  <a:pt x="754" y="62"/>
                  <a:pt x="746" y="59"/>
                </a:cubicBezTo>
                <a:cubicBezTo>
                  <a:pt x="686" y="39"/>
                  <a:pt x="609" y="39"/>
                  <a:pt x="548" y="33"/>
                </a:cubicBezTo>
                <a:cubicBezTo>
                  <a:pt x="523" y="22"/>
                  <a:pt x="497" y="17"/>
                  <a:pt x="472" y="6"/>
                </a:cubicBezTo>
                <a:cubicBezTo>
                  <a:pt x="441" y="9"/>
                  <a:pt x="411" y="11"/>
                  <a:pt x="381" y="15"/>
                </a:cubicBezTo>
                <a:cubicBezTo>
                  <a:pt x="353" y="15"/>
                  <a:pt x="325" y="0"/>
                  <a:pt x="306" y="4"/>
                </a:cubicBezTo>
                <a:close/>
              </a:path>
            </a:pathLst>
          </a:custGeom>
          <a:gradFill flip="none" rotWithShape="1">
            <a:gsLst>
              <a:gs pos="0">
                <a:srgbClr val="FF9966"/>
              </a:gs>
              <a:gs pos="0">
                <a:srgbClr val="FF9966"/>
              </a:gs>
              <a:gs pos="0">
                <a:srgbClr val="FF9966"/>
              </a:gs>
              <a:gs pos="0">
                <a:srgbClr val="FF9966"/>
              </a:gs>
              <a:gs pos="0">
                <a:srgbClr val="FF9966"/>
              </a:gs>
              <a:gs pos="26000">
                <a:srgbClr val="FF9966">
                  <a:alpha val="53000"/>
                </a:srgbClr>
              </a:gs>
              <a:gs pos="100000">
                <a:schemeClr val="accent1">
                  <a:gamma/>
                  <a:tint val="48627"/>
                  <a:invGamma/>
                </a:schemeClr>
              </a:gs>
            </a:gsLst>
            <a:lin ang="10800000" scaled="1"/>
            <a:tileRect/>
          </a:gradFill>
          <a:ln w="9525">
            <a:noFill/>
            <a:round/>
            <a:headEnd/>
            <a:tailEnd/>
          </a:ln>
          <a:effectLst/>
        </p:spPr>
        <p:txBody>
          <a:bodyPr/>
          <a:lstStyle/>
          <a:p>
            <a:pPr algn="ctr"/>
            <a:endParaRPr lang="ar-SA"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ndalus" panose="02020603050405020304" pitchFamily="18" charset="-78"/>
              <a:cs typeface="Andalus" panose="02020603050405020304" pitchFamily="18" charset="-78"/>
            </a:endParaRPr>
          </a:p>
          <a:p>
            <a:pPr algn="ctr"/>
            <a:r>
              <a:rPr lang="ar-SA"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ndalus" panose="02020603050405020304" pitchFamily="18" charset="-78"/>
                <a:cs typeface="Andalus" panose="02020603050405020304" pitchFamily="18" charset="-78"/>
              </a:rPr>
              <a:t>   البدانة والسمنة</a:t>
            </a:r>
            <a:endParaRPr lang="ar-SA"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ndalus" panose="02020603050405020304" pitchFamily="18" charset="-78"/>
              <a:cs typeface="Andalus" panose="02020603050405020304" pitchFamily="18" charset="-78"/>
            </a:endParaRPr>
          </a:p>
        </p:txBody>
      </p:sp>
      <p:sp>
        <p:nvSpPr>
          <p:cNvPr id="4" name="مربع نص 3"/>
          <p:cNvSpPr txBox="1"/>
          <p:nvPr/>
        </p:nvSpPr>
        <p:spPr>
          <a:xfrm>
            <a:off x="3172129" y="1237593"/>
            <a:ext cx="8705971" cy="1323439"/>
          </a:xfrm>
          <a:prstGeom prst="rect">
            <a:avLst/>
          </a:prstGeom>
          <a:solidFill>
            <a:srgbClr val="CCECFF"/>
          </a:solidFill>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1" anchor="ctr">
            <a:spAutoFit/>
          </a:bodyPr>
          <a:lstStyle/>
          <a:p>
            <a:pPr algn="ctr"/>
            <a:endParaRPr lang="ar-SA" sz="2000" dirty="0">
              <a:solidFill>
                <a:schemeClr val="tx1"/>
              </a:solidFill>
              <a:cs typeface="PT Bold Heading" pitchFamily="2" charset="-78"/>
            </a:endParaRPr>
          </a:p>
          <a:p>
            <a:pPr marL="342900" indent="-342900" algn="ctr">
              <a:buFont typeface="Wingdings" panose="05000000000000000000" pitchFamily="2" charset="2"/>
              <a:buChar char="q"/>
            </a:pPr>
            <a:r>
              <a:rPr lang="ar-SA" sz="2000" dirty="0" smtClean="0">
                <a:solidFill>
                  <a:schemeClr val="tx1"/>
                </a:solidFill>
                <a:cs typeface="PT Bold Heading" pitchFamily="2" charset="-78"/>
              </a:rPr>
              <a:t>تكون السمنة ظاهرة في زيادة الطبقة الدهنية المختزنة تحت الجلد</a:t>
            </a:r>
          </a:p>
          <a:p>
            <a:pPr marL="342900" indent="-342900" algn="ctr">
              <a:buFont typeface="Wingdings" panose="05000000000000000000" pitchFamily="2" charset="2"/>
              <a:buChar char="q"/>
            </a:pPr>
            <a:r>
              <a:rPr lang="ar-SA" sz="2000" dirty="0" smtClean="0">
                <a:solidFill>
                  <a:schemeClr val="tx1"/>
                </a:solidFill>
                <a:cs typeface="PT Bold Heading" pitchFamily="2" charset="-78"/>
              </a:rPr>
              <a:t>يعتبر الإنسان بديناً إذا كانت هناك زيادة أكثر من 20% من الوزن العادي</a:t>
            </a:r>
          </a:p>
          <a:p>
            <a:pPr algn="ctr"/>
            <a:endParaRPr lang="ar-SA" sz="2000" dirty="0" smtClean="0">
              <a:solidFill>
                <a:schemeClr val="tx1"/>
              </a:solidFill>
              <a:cs typeface="PT Bold Heading" pitchFamily="2" charset="-78"/>
            </a:endParaRPr>
          </a:p>
        </p:txBody>
      </p:sp>
      <p:pic>
        <p:nvPicPr>
          <p:cNvPr id="7"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445" t="54657" r="32225" b="24012"/>
          <a:stretch/>
        </p:blipFill>
        <p:spPr>
          <a:xfrm>
            <a:off x="9923058" y="3724268"/>
            <a:ext cx="2119950" cy="1638300"/>
          </a:xfrm>
          <a:prstGeom prst="rect">
            <a:avLst/>
          </a:prstGeom>
          <a:noFill/>
          <a:ln>
            <a:noFill/>
          </a:ln>
        </p:spPr>
      </p:pic>
      <p:sp>
        <p:nvSpPr>
          <p:cNvPr id="8" name="مربع نص 7"/>
          <p:cNvSpPr txBox="1"/>
          <p:nvPr/>
        </p:nvSpPr>
        <p:spPr>
          <a:xfrm>
            <a:off x="1079307" y="3470717"/>
            <a:ext cx="8843751" cy="2554545"/>
          </a:xfrm>
          <a:prstGeom prst="rect">
            <a:avLst/>
          </a:prstGeom>
          <a:solidFill>
            <a:srgbClr val="CCECFF"/>
          </a:solidFill>
          <a:ln/>
          <a:scene3d>
            <a:camera prst="orthographicFront"/>
            <a:lightRig rig="threePt" dir="t"/>
          </a:scene3d>
          <a:sp3d>
            <a:bevelT w="139700" prst="cross"/>
          </a:sp3d>
        </p:spPr>
        <p:style>
          <a:lnRef idx="1">
            <a:schemeClr val="accent3"/>
          </a:lnRef>
          <a:fillRef idx="2">
            <a:schemeClr val="accent3"/>
          </a:fillRef>
          <a:effectRef idx="1">
            <a:schemeClr val="accent3"/>
          </a:effectRef>
          <a:fontRef idx="minor">
            <a:schemeClr val="dk1"/>
          </a:fontRef>
        </p:style>
        <p:txBody>
          <a:bodyPr wrap="square" rtlCol="1" anchor="ctr">
            <a:spAutoFit/>
          </a:bodyPr>
          <a:lstStyle/>
          <a:p>
            <a:pPr marL="342900" indent="-342900" algn="ctr">
              <a:buFont typeface="Wingdings" panose="05000000000000000000" pitchFamily="2" charset="2"/>
              <a:buChar char="ü"/>
            </a:pPr>
            <a:r>
              <a:rPr lang="ar-SA" sz="2000" dirty="0" smtClean="0">
                <a:solidFill>
                  <a:schemeClr val="tx1"/>
                </a:solidFill>
                <a:cs typeface="PT Bold Heading" pitchFamily="2" charset="-78"/>
              </a:rPr>
              <a:t>الإفراط في الطعام (خاصة الأطعمة السكرية والدهنية)</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أسباب وراثية </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عادات غذائية غير سليمة- مكافأة الطفل بالحلوى أو الطعام</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تناول الطعام عند مشاهدة التلفاز</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قلة الحركة والكسل – عدم ممارسة الرياضة</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أمراض في الغدد الصماء</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الاضطرابات النفسية والعاطفية</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حرمان الطفل من الرضاعة الطبيعية والالتجاء للرضاعة الصناعية</a:t>
            </a:r>
            <a:endParaRPr lang="ar-SA" sz="2000" dirty="0">
              <a:solidFill>
                <a:schemeClr val="tx1"/>
              </a:solidFill>
              <a:cs typeface="PT Bold Heading" pitchFamily="2" charset="-78"/>
            </a:endParaRPr>
          </a:p>
        </p:txBody>
      </p:sp>
      <p:sp>
        <p:nvSpPr>
          <p:cNvPr id="9" name="TextBox 20"/>
          <p:cNvSpPr txBox="1"/>
          <p:nvPr/>
        </p:nvSpPr>
        <p:spPr>
          <a:xfrm>
            <a:off x="10138580" y="4163214"/>
            <a:ext cx="2159758" cy="584775"/>
          </a:xfrm>
          <a:prstGeom prst="rect">
            <a:avLst/>
          </a:prstGeom>
          <a:noFill/>
        </p:spPr>
        <p:txBody>
          <a:bodyPr wrap="square">
            <a:spAutoFit/>
          </a:bodyPr>
          <a:lstStyle/>
          <a:p>
            <a:pPr algn="ctr" fontAlgn="auto">
              <a:spcBef>
                <a:spcPts val="0"/>
              </a:spcBef>
              <a:spcAft>
                <a:spcPts val="0"/>
              </a:spcAft>
              <a:defRPr/>
            </a:pPr>
            <a:r>
              <a:rPr lang="ar-SA" sz="3200" b="1" dirty="0" smtClean="0">
                <a:solidFill>
                  <a:srgbClr val="00B050"/>
                </a:solidFill>
                <a:latin typeface="Arial Black" pitchFamily="34" charset="0"/>
              </a:rPr>
              <a:t>أسبابها</a:t>
            </a:r>
            <a:endParaRPr lang="en-US" sz="3200" b="1" dirty="0">
              <a:solidFill>
                <a:srgbClr val="00B050"/>
              </a:solidFill>
              <a:latin typeface="Arial Black" pitchFamily="34" charset="0"/>
            </a:endParaRPr>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43" y="714606"/>
            <a:ext cx="2647451" cy="20556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1716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2883573198"/>
              </p:ext>
            </p:extLst>
          </p:nvPr>
        </p:nvGraphicFramePr>
        <p:xfrm>
          <a:off x="1269243" y="1238280"/>
          <a:ext cx="1015393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مربع نص 4"/>
          <p:cNvSpPr txBox="1"/>
          <p:nvPr/>
        </p:nvSpPr>
        <p:spPr>
          <a:xfrm>
            <a:off x="4258101" y="750627"/>
            <a:ext cx="6769290" cy="830997"/>
          </a:xfrm>
          <a:prstGeom prst="rect">
            <a:avLst/>
          </a:prstGeom>
          <a:noFill/>
        </p:spPr>
        <p:txBody>
          <a:bodyPr wrap="square" rtlCol="1">
            <a:spAutoFit/>
          </a:bodyPr>
          <a:lstStyle/>
          <a:p>
            <a:r>
              <a:rPr lang="ar-SA" sz="4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مضاعفات السمنة:</a:t>
            </a:r>
            <a:endParaRPr lang="ar-SA"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028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3663294910"/>
              </p:ext>
            </p:extLst>
          </p:nvPr>
        </p:nvGraphicFramePr>
        <p:xfrm>
          <a:off x="2032000" y="719666"/>
          <a:ext cx="928199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731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9"/>
          <p:cNvSpPr>
            <a:spLocks/>
          </p:cNvSpPr>
          <p:nvPr/>
        </p:nvSpPr>
        <p:spPr bwMode="gray">
          <a:xfrm>
            <a:off x="3821373" y="-40944"/>
            <a:ext cx="7039578" cy="1069295"/>
          </a:xfrm>
          <a:custGeom>
            <a:avLst/>
            <a:gdLst/>
            <a:ahLst/>
            <a:cxnLst>
              <a:cxn ang="0">
                <a:pos x="266" y="42"/>
              </a:cxn>
              <a:cxn ang="0">
                <a:pos x="107" y="103"/>
              </a:cxn>
              <a:cxn ang="0">
                <a:pos x="69" y="200"/>
              </a:cxn>
              <a:cxn ang="0">
                <a:pos x="38" y="235"/>
              </a:cxn>
              <a:cxn ang="0">
                <a:pos x="15" y="332"/>
              </a:cxn>
              <a:cxn ang="0">
                <a:pos x="38" y="447"/>
              </a:cxn>
              <a:cxn ang="0">
                <a:pos x="198" y="587"/>
              </a:cxn>
              <a:cxn ang="0">
                <a:pos x="568" y="655"/>
              </a:cxn>
              <a:cxn ang="0">
                <a:pos x="928" y="699"/>
              </a:cxn>
              <a:cxn ang="0">
                <a:pos x="1751" y="746"/>
              </a:cxn>
              <a:cxn ang="0">
                <a:pos x="2388" y="739"/>
              </a:cxn>
              <a:cxn ang="0">
                <a:pos x="2624" y="761"/>
              </a:cxn>
              <a:cxn ang="0">
                <a:pos x="3030" y="737"/>
              </a:cxn>
              <a:cxn ang="0">
                <a:pos x="3707" y="640"/>
              </a:cxn>
              <a:cxn ang="0">
                <a:pos x="4057" y="579"/>
              </a:cxn>
              <a:cxn ang="0">
                <a:pos x="4225" y="526"/>
              </a:cxn>
              <a:cxn ang="0">
                <a:pos x="4331" y="508"/>
              </a:cxn>
              <a:cxn ang="0">
                <a:pos x="4225" y="491"/>
              </a:cxn>
              <a:cxn ang="0">
                <a:pos x="4346" y="526"/>
              </a:cxn>
              <a:cxn ang="0">
                <a:pos x="4643" y="455"/>
              </a:cxn>
              <a:cxn ang="0">
                <a:pos x="4849" y="341"/>
              </a:cxn>
              <a:cxn ang="0">
                <a:pos x="4674" y="279"/>
              </a:cxn>
              <a:cxn ang="0">
                <a:pos x="4110" y="297"/>
              </a:cxn>
              <a:cxn ang="0">
                <a:pos x="4293" y="297"/>
              </a:cxn>
              <a:cxn ang="0">
                <a:pos x="4651" y="200"/>
              </a:cxn>
              <a:cxn ang="0">
                <a:pos x="4514" y="147"/>
              </a:cxn>
              <a:cxn ang="0">
                <a:pos x="3920" y="174"/>
              </a:cxn>
              <a:cxn ang="0">
                <a:pos x="3966" y="147"/>
              </a:cxn>
              <a:cxn ang="0">
                <a:pos x="3578" y="121"/>
              </a:cxn>
              <a:cxn ang="0">
                <a:pos x="3159" y="165"/>
              </a:cxn>
              <a:cxn ang="0">
                <a:pos x="2260" y="187"/>
              </a:cxn>
              <a:cxn ang="0">
                <a:pos x="1880" y="175"/>
              </a:cxn>
              <a:cxn ang="0">
                <a:pos x="1460" y="175"/>
              </a:cxn>
              <a:cxn ang="0">
                <a:pos x="967" y="130"/>
              </a:cxn>
              <a:cxn ang="0">
                <a:pos x="746" y="59"/>
              </a:cxn>
              <a:cxn ang="0">
                <a:pos x="472" y="6"/>
              </a:cxn>
              <a:cxn ang="0">
                <a:pos x="306" y="4"/>
              </a:cxn>
            </a:cxnLst>
            <a:rect l="0" t="0" r="r" b="b"/>
            <a:pathLst>
              <a:path w="4864" h="769">
                <a:moveTo>
                  <a:pt x="306" y="4"/>
                </a:moveTo>
                <a:cubicBezTo>
                  <a:pt x="265" y="21"/>
                  <a:pt x="307" y="25"/>
                  <a:pt x="266" y="42"/>
                </a:cubicBezTo>
                <a:cubicBezTo>
                  <a:pt x="228" y="27"/>
                  <a:pt x="225" y="21"/>
                  <a:pt x="167" y="42"/>
                </a:cubicBezTo>
                <a:cubicBezTo>
                  <a:pt x="141" y="52"/>
                  <a:pt x="142" y="90"/>
                  <a:pt x="107" y="103"/>
                </a:cubicBezTo>
                <a:cubicBezTo>
                  <a:pt x="84" y="130"/>
                  <a:pt x="69" y="156"/>
                  <a:pt x="46" y="182"/>
                </a:cubicBezTo>
                <a:cubicBezTo>
                  <a:pt x="53" y="188"/>
                  <a:pt x="61" y="196"/>
                  <a:pt x="69" y="200"/>
                </a:cubicBezTo>
                <a:cubicBezTo>
                  <a:pt x="76" y="204"/>
                  <a:pt x="94" y="200"/>
                  <a:pt x="91" y="209"/>
                </a:cubicBezTo>
                <a:cubicBezTo>
                  <a:pt x="89" y="218"/>
                  <a:pt x="47" y="232"/>
                  <a:pt x="38" y="235"/>
                </a:cubicBezTo>
                <a:cubicBezTo>
                  <a:pt x="20" y="298"/>
                  <a:pt x="37" y="278"/>
                  <a:pt x="0" y="306"/>
                </a:cubicBezTo>
                <a:cubicBezTo>
                  <a:pt x="5" y="314"/>
                  <a:pt x="11" y="322"/>
                  <a:pt x="15" y="332"/>
                </a:cubicBezTo>
                <a:cubicBezTo>
                  <a:pt x="27" y="345"/>
                  <a:pt x="65" y="366"/>
                  <a:pt x="69" y="385"/>
                </a:cubicBezTo>
                <a:cubicBezTo>
                  <a:pt x="71" y="398"/>
                  <a:pt x="28" y="428"/>
                  <a:pt x="38" y="447"/>
                </a:cubicBezTo>
                <a:cubicBezTo>
                  <a:pt x="28" y="480"/>
                  <a:pt x="110" y="494"/>
                  <a:pt x="129" y="499"/>
                </a:cubicBezTo>
                <a:cubicBezTo>
                  <a:pt x="157" y="521"/>
                  <a:pt x="162" y="579"/>
                  <a:pt x="198" y="587"/>
                </a:cubicBezTo>
                <a:cubicBezTo>
                  <a:pt x="275" y="607"/>
                  <a:pt x="321" y="631"/>
                  <a:pt x="400" y="635"/>
                </a:cubicBezTo>
                <a:cubicBezTo>
                  <a:pt x="471" y="643"/>
                  <a:pt x="513" y="654"/>
                  <a:pt x="568" y="655"/>
                </a:cubicBezTo>
                <a:cubicBezTo>
                  <a:pt x="628" y="661"/>
                  <a:pt x="700" y="664"/>
                  <a:pt x="760" y="671"/>
                </a:cubicBezTo>
                <a:cubicBezTo>
                  <a:pt x="817" y="693"/>
                  <a:pt x="869" y="677"/>
                  <a:pt x="928" y="699"/>
                </a:cubicBezTo>
                <a:cubicBezTo>
                  <a:pt x="1070" y="753"/>
                  <a:pt x="1355" y="693"/>
                  <a:pt x="1355" y="693"/>
                </a:cubicBezTo>
                <a:cubicBezTo>
                  <a:pt x="1539" y="731"/>
                  <a:pt x="1520" y="737"/>
                  <a:pt x="1751" y="746"/>
                </a:cubicBezTo>
                <a:cubicBezTo>
                  <a:pt x="1912" y="769"/>
                  <a:pt x="1924" y="727"/>
                  <a:pt x="2228" y="743"/>
                </a:cubicBezTo>
                <a:cubicBezTo>
                  <a:pt x="2298" y="752"/>
                  <a:pt x="2337" y="736"/>
                  <a:pt x="2388" y="739"/>
                </a:cubicBezTo>
                <a:cubicBezTo>
                  <a:pt x="2439" y="742"/>
                  <a:pt x="2496" y="758"/>
                  <a:pt x="2535" y="762"/>
                </a:cubicBezTo>
                <a:cubicBezTo>
                  <a:pt x="2574" y="766"/>
                  <a:pt x="2586" y="753"/>
                  <a:pt x="2624" y="761"/>
                </a:cubicBezTo>
                <a:cubicBezTo>
                  <a:pt x="2654" y="767"/>
                  <a:pt x="2674" y="747"/>
                  <a:pt x="2710" y="746"/>
                </a:cubicBezTo>
                <a:cubicBezTo>
                  <a:pt x="2816" y="740"/>
                  <a:pt x="2923" y="740"/>
                  <a:pt x="3030" y="737"/>
                </a:cubicBezTo>
                <a:cubicBezTo>
                  <a:pt x="3165" y="698"/>
                  <a:pt x="3192" y="700"/>
                  <a:pt x="3372" y="693"/>
                </a:cubicBezTo>
                <a:cubicBezTo>
                  <a:pt x="3491" y="677"/>
                  <a:pt x="3585" y="649"/>
                  <a:pt x="3707" y="640"/>
                </a:cubicBezTo>
                <a:cubicBezTo>
                  <a:pt x="3778" y="612"/>
                  <a:pt x="3647" y="661"/>
                  <a:pt x="3814" y="623"/>
                </a:cubicBezTo>
                <a:cubicBezTo>
                  <a:pt x="3939" y="593"/>
                  <a:pt x="3882" y="589"/>
                  <a:pt x="4057" y="579"/>
                </a:cubicBezTo>
                <a:cubicBezTo>
                  <a:pt x="4154" y="551"/>
                  <a:pt x="4197" y="549"/>
                  <a:pt x="4316" y="543"/>
                </a:cubicBezTo>
                <a:cubicBezTo>
                  <a:pt x="4293" y="535"/>
                  <a:pt x="4233" y="529"/>
                  <a:pt x="4225" y="526"/>
                </a:cubicBezTo>
                <a:cubicBezTo>
                  <a:pt x="4217" y="523"/>
                  <a:pt x="4240" y="518"/>
                  <a:pt x="4247" y="517"/>
                </a:cubicBezTo>
                <a:cubicBezTo>
                  <a:pt x="4275" y="513"/>
                  <a:pt x="4303" y="511"/>
                  <a:pt x="4331" y="508"/>
                </a:cubicBezTo>
                <a:cubicBezTo>
                  <a:pt x="4303" y="505"/>
                  <a:pt x="4275" y="504"/>
                  <a:pt x="4247" y="499"/>
                </a:cubicBezTo>
                <a:cubicBezTo>
                  <a:pt x="4240" y="498"/>
                  <a:pt x="4221" y="499"/>
                  <a:pt x="4225" y="491"/>
                </a:cubicBezTo>
                <a:cubicBezTo>
                  <a:pt x="4230" y="480"/>
                  <a:pt x="4245" y="485"/>
                  <a:pt x="4255" y="482"/>
                </a:cubicBezTo>
                <a:cubicBezTo>
                  <a:pt x="4318" y="494"/>
                  <a:pt x="4297" y="507"/>
                  <a:pt x="4346" y="526"/>
                </a:cubicBezTo>
                <a:cubicBezTo>
                  <a:pt x="4398" y="511"/>
                  <a:pt x="4453" y="470"/>
                  <a:pt x="4506" y="464"/>
                </a:cubicBezTo>
                <a:cubicBezTo>
                  <a:pt x="4552" y="460"/>
                  <a:pt x="4598" y="458"/>
                  <a:pt x="4643" y="455"/>
                </a:cubicBezTo>
                <a:cubicBezTo>
                  <a:pt x="4690" y="420"/>
                  <a:pt x="4742" y="423"/>
                  <a:pt x="4795" y="411"/>
                </a:cubicBezTo>
                <a:cubicBezTo>
                  <a:pt x="4834" y="382"/>
                  <a:pt x="4813" y="403"/>
                  <a:pt x="4849" y="341"/>
                </a:cubicBezTo>
                <a:cubicBezTo>
                  <a:pt x="4854" y="332"/>
                  <a:pt x="4864" y="314"/>
                  <a:pt x="4864" y="314"/>
                </a:cubicBezTo>
                <a:cubicBezTo>
                  <a:pt x="4803" y="279"/>
                  <a:pt x="4742" y="285"/>
                  <a:pt x="4674" y="279"/>
                </a:cubicBezTo>
                <a:cubicBezTo>
                  <a:pt x="4490" y="287"/>
                  <a:pt x="4499" y="279"/>
                  <a:pt x="4384" y="306"/>
                </a:cubicBezTo>
                <a:cubicBezTo>
                  <a:pt x="4293" y="303"/>
                  <a:pt x="4202" y="303"/>
                  <a:pt x="4110" y="297"/>
                </a:cubicBezTo>
                <a:cubicBezTo>
                  <a:pt x="4103" y="297"/>
                  <a:pt x="4126" y="288"/>
                  <a:pt x="4133" y="288"/>
                </a:cubicBezTo>
                <a:cubicBezTo>
                  <a:pt x="4187" y="288"/>
                  <a:pt x="4240" y="294"/>
                  <a:pt x="4293" y="297"/>
                </a:cubicBezTo>
                <a:cubicBezTo>
                  <a:pt x="4391" y="282"/>
                  <a:pt x="4444" y="268"/>
                  <a:pt x="4552" y="262"/>
                </a:cubicBezTo>
                <a:cubicBezTo>
                  <a:pt x="4601" y="247"/>
                  <a:pt x="4610" y="232"/>
                  <a:pt x="4651" y="200"/>
                </a:cubicBezTo>
                <a:cubicBezTo>
                  <a:pt x="4609" y="188"/>
                  <a:pt x="4562" y="193"/>
                  <a:pt x="4521" y="174"/>
                </a:cubicBezTo>
                <a:cubicBezTo>
                  <a:pt x="4514" y="171"/>
                  <a:pt x="4516" y="156"/>
                  <a:pt x="4514" y="147"/>
                </a:cubicBezTo>
                <a:cubicBezTo>
                  <a:pt x="4141" y="166"/>
                  <a:pt x="4291" y="156"/>
                  <a:pt x="4065" y="174"/>
                </a:cubicBezTo>
                <a:cubicBezTo>
                  <a:pt x="4015" y="182"/>
                  <a:pt x="3972" y="194"/>
                  <a:pt x="3920" y="174"/>
                </a:cubicBezTo>
                <a:cubicBezTo>
                  <a:pt x="3911" y="171"/>
                  <a:pt x="3935" y="160"/>
                  <a:pt x="3943" y="156"/>
                </a:cubicBezTo>
                <a:cubicBezTo>
                  <a:pt x="3951" y="152"/>
                  <a:pt x="3958" y="150"/>
                  <a:pt x="3966" y="147"/>
                </a:cubicBezTo>
                <a:cubicBezTo>
                  <a:pt x="3918" y="110"/>
                  <a:pt x="3968" y="135"/>
                  <a:pt x="3935" y="77"/>
                </a:cubicBezTo>
                <a:cubicBezTo>
                  <a:pt x="3812" y="86"/>
                  <a:pt x="3702" y="113"/>
                  <a:pt x="3578" y="121"/>
                </a:cubicBezTo>
                <a:cubicBezTo>
                  <a:pt x="3524" y="128"/>
                  <a:pt x="3477" y="135"/>
                  <a:pt x="3425" y="156"/>
                </a:cubicBezTo>
                <a:cubicBezTo>
                  <a:pt x="3342" y="188"/>
                  <a:pt x="3248" y="162"/>
                  <a:pt x="3159" y="165"/>
                </a:cubicBezTo>
                <a:cubicBezTo>
                  <a:pt x="2928" y="254"/>
                  <a:pt x="2813" y="169"/>
                  <a:pt x="2544" y="191"/>
                </a:cubicBezTo>
                <a:cubicBezTo>
                  <a:pt x="2445" y="200"/>
                  <a:pt x="2305" y="198"/>
                  <a:pt x="2260" y="187"/>
                </a:cubicBezTo>
                <a:cubicBezTo>
                  <a:pt x="2172" y="153"/>
                  <a:pt x="2149" y="194"/>
                  <a:pt x="2056" y="195"/>
                </a:cubicBezTo>
                <a:cubicBezTo>
                  <a:pt x="1964" y="187"/>
                  <a:pt x="1913" y="188"/>
                  <a:pt x="1880" y="175"/>
                </a:cubicBezTo>
                <a:cubicBezTo>
                  <a:pt x="1790" y="181"/>
                  <a:pt x="1677" y="212"/>
                  <a:pt x="1591" y="191"/>
                </a:cubicBezTo>
                <a:cubicBezTo>
                  <a:pt x="1548" y="181"/>
                  <a:pt x="1503" y="186"/>
                  <a:pt x="1460" y="175"/>
                </a:cubicBezTo>
                <a:cubicBezTo>
                  <a:pt x="1435" y="185"/>
                  <a:pt x="1426" y="155"/>
                  <a:pt x="1401" y="165"/>
                </a:cubicBezTo>
                <a:cubicBezTo>
                  <a:pt x="1252" y="156"/>
                  <a:pt x="1118" y="135"/>
                  <a:pt x="967" y="130"/>
                </a:cubicBezTo>
                <a:cubicBezTo>
                  <a:pt x="926" y="125"/>
                  <a:pt x="836" y="116"/>
                  <a:pt x="799" y="103"/>
                </a:cubicBezTo>
                <a:cubicBezTo>
                  <a:pt x="798" y="103"/>
                  <a:pt x="754" y="62"/>
                  <a:pt x="746" y="59"/>
                </a:cubicBezTo>
                <a:cubicBezTo>
                  <a:pt x="686" y="39"/>
                  <a:pt x="609" y="39"/>
                  <a:pt x="548" y="33"/>
                </a:cubicBezTo>
                <a:cubicBezTo>
                  <a:pt x="523" y="22"/>
                  <a:pt x="497" y="17"/>
                  <a:pt x="472" y="6"/>
                </a:cubicBezTo>
                <a:cubicBezTo>
                  <a:pt x="441" y="9"/>
                  <a:pt x="411" y="11"/>
                  <a:pt x="381" y="15"/>
                </a:cubicBezTo>
                <a:cubicBezTo>
                  <a:pt x="353" y="15"/>
                  <a:pt x="325" y="0"/>
                  <a:pt x="306" y="4"/>
                </a:cubicBezTo>
                <a:close/>
              </a:path>
            </a:pathLst>
          </a:custGeom>
          <a:gradFill flip="none" rotWithShape="1">
            <a:gsLst>
              <a:gs pos="0">
                <a:srgbClr val="FF9966"/>
              </a:gs>
              <a:gs pos="0">
                <a:srgbClr val="FF9966"/>
              </a:gs>
              <a:gs pos="0">
                <a:srgbClr val="FF9966"/>
              </a:gs>
              <a:gs pos="0">
                <a:srgbClr val="FF9966"/>
              </a:gs>
              <a:gs pos="0">
                <a:srgbClr val="FF9966"/>
              </a:gs>
              <a:gs pos="26000">
                <a:srgbClr val="FF9966">
                  <a:alpha val="53000"/>
                </a:srgbClr>
              </a:gs>
              <a:gs pos="100000">
                <a:schemeClr val="accent1">
                  <a:gamma/>
                  <a:tint val="48627"/>
                  <a:invGamma/>
                </a:schemeClr>
              </a:gs>
            </a:gsLst>
            <a:lin ang="10800000" scaled="1"/>
            <a:tileRect/>
          </a:gradFill>
          <a:ln w="9525">
            <a:noFill/>
            <a:round/>
            <a:headEnd/>
            <a:tailEnd/>
          </a:ln>
          <a:effectLst/>
        </p:spPr>
        <p:txBody>
          <a:bodyPr/>
          <a:lstStyle/>
          <a:p>
            <a:pPr algn="ctr"/>
            <a:endParaRPr lang="ar-SA"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ndalus" panose="02020603050405020304" pitchFamily="18" charset="-78"/>
              <a:cs typeface="Andalus" panose="02020603050405020304" pitchFamily="18" charset="-78"/>
            </a:endParaRPr>
          </a:p>
          <a:p>
            <a:pPr algn="ctr"/>
            <a:r>
              <a:rPr lang="ar-SA"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ndalus" panose="02020603050405020304" pitchFamily="18" charset="-78"/>
                <a:cs typeface="Andalus" panose="02020603050405020304" pitchFamily="18" charset="-78"/>
              </a:rPr>
              <a:t>   تسوس الأسنان </a:t>
            </a:r>
            <a:endParaRPr lang="ar-SA"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ndalus" panose="02020603050405020304" pitchFamily="18" charset="-78"/>
              <a:cs typeface="Andalus" panose="02020603050405020304" pitchFamily="18" charset="-78"/>
            </a:endParaRPr>
          </a:p>
        </p:txBody>
      </p:sp>
      <p:sp>
        <p:nvSpPr>
          <p:cNvPr id="4" name="مربع نص 3"/>
          <p:cNvSpPr txBox="1"/>
          <p:nvPr/>
        </p:nvSpPr>
        <p:spPr>
          <a:xfrm>
            <a:off x="4224552" y="1519637"/>
            <a:ext cx="5914028" cy="1323439"/>
          </a:xfrm>
          <a:prstGeom prst="rect">
            <a:avLst/>
          </a:prstGeom>
          <a:solidFill>
            <a:srgbClr val="CCECFF"/>
          </a:solidFill>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1" anchor="ctr">
            <a:spAutoFit/>
          </a:bodyPr>
          <a:lstStyle/>
          <a:p>
            <a:pPr algn="ctr"/>
            <a:r>
              <a:rPr lang="ar-SA" sz="2000" dirty="0" smtClean="0">
                <a:solidFill>
                  <a:schemeClr val="tx1"/>
                </a:solidFill>
                <a:cs typeface="PT Bold Heading" pitchFamily="2" charset="-78"/>
              </a:rPr>
              <a:t>ينتج تسوس الأسنان عن تفاعل عناصر ثلاث:</a:t>
            </a:r>
          </a:p>
          <a:p>
            <a:pPr marL="342900" indent="-342900" algn="ctr">
              <a:buFont typeface="Arial" panose="020B0604020202020204" pitchFamily="34" charset="0"/>
              <a:buChar char="•"/>
            </a:pPr>
            <a:r>
              <a:rPr lang="ar-SA" sz="2000" dirty="0" smtClean="0">
                <a:solidFill>
                  <a:schemeClr val="tx1"/>
                </a:solidFill>
                <a:cs typeface="PT Bold Heading" pitchFamily="2" charset="-78"/>
              </a:rPr>
              <a:t>وجود أسنان معرضه للإصابة</a:t>
            </a:r>
          </a:p>
          <a:p>
            <a:pPr marL="342900" indent="-342900" algn="ctr">
              <a:buFont typeface="Arial" panose="020B0604020202020204" pitchFamily="34" charset="0"/>
              <a:buChar char="•"/>
            </a:pPr>
            <a:r>
              <a:rPr lang="ar-SA" sz="2000" dirty="0" smtClean="0">
                <a:solidFill>
                  <a:schemeClr val="tx1"/>
                </a:solidFill>
                <a:cs typeface="PT Bold Heading" pitchFamily="2" charset="-78"/>
              </a:rPr>
              <a:t>بكتيريا مسببه للتخمر</a:t>
            </a:r>
          </a:p>
          <a:p>
            <a:pPr marL="342900" indent="-342900" algn="ctr">
              <a:buFont typeface="Arial" panose="020B0604020202020204" pitchFamily="34" charset="0"/>
              <a:buChar char="•"/>
            </a:pPr>
            <a:r>
              <a:rPr lang="ar-SA" sz="2000" dirty="0" smtClean="0">
                <a:solidFill>
                  <a:schemeClr val="tx1"/>
                </a:solidFill>
                <a:cs typeface="PT Bold Heading" pitchFamily="2" charset="-78"/>
              </a:rPr>
              <a:t>وجود سكريات متخمرة بالفم</a:t>
            </a:r>
          </a:p>
        </p:txBody>
      </p:sp>
      <p:pic>
        <p:nvPicPr>
          <p:cNvPr id="7"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445" t="54657" r="32225" b="24012"/>
          <a:stretch/>
        </p:blipFill>
        <p:spPr>
          <a:xfrm>
            <a:off x="9923058" y="3724268"/>
            <a:ext cx="2119950" cy="1638300"/>
          </a:xfrm>
          <a:prstGeom prst="rect">
            <a:avLst/>
          </a:prstGeom>
          <a:noFill/>
          <a:ln>
            <a:noFill/>
          </a:ln>
        </p:spPr>
      </p:pic>
      <p:sp>
        <p:nvSpPr>
          <p:cNvPr id="8" name="مربع نص 7"/>
          <p:cNvSpPr txBox="1"/>
          <p:nvPr/>
        </p:nvSpPr>
        <p:spPr>
          <a:xfrm>
            <a:off x="1187068" y="4032596"/>
            <a:ext cx="8843751" cy="2554545"/>
          </a:xfrm>
          <a:prstGeom prst="rect">
            <a:avLst/>
          </a:prstGeom>
          <a:solidFill>
            <a:srgbClr val="CCECFF"/>
          </a:solidFill>
          <a:ln/>
          <a:scene3d>
            <a:camera prst="orthographicFront"/>
            <a:lightRig rig="threePt" dir="t"/>
          </a:scene3d>
          <a:sp3d>
            <a:bevelT w="139700" prst="cross"/>
          </a:sp3d>
        </p:spPr>
        <p:style>
          <a:lnRef idx="1">
            <a:schemeClr val="accent3"/>
          </a:lnRef>
          <a:fillRef idx="2">
            <a:schemeClr val="accent3"/>
          </a:fillRef>
          <a:effectRef idx="1">
            <a:schemeClr val="accent3"/>
          </a:effectRef>
          <a:fontRef idx="minor">
            <a:schemeClr val="dk1"/>
          </a:fontRef>
        </p:style>
        <p:txBody>
          <a:bodyPr wrap="square" rtlCol="1" anchor="ctr">
            <a:spAutoFit/>
          </a:bodyPr>
          <a:lstStyle/>
          <a:p>
            <a:pPr marL="342900" indent="-342900" algn="ctr">
              <a:buFont typeface="Wingdings" panose="05000000000000000000" pitchFamily="2" charset="2"/>
              <a:buChar char="ü"/>
            </a:pPr>
            <a:endParaRPr lang="ar-SA" sz="2000" dirty="0" smtClean="0">
              <a:solidFill>
                <a:schemeClr val="tx1"/>
              </a:solidFill>
              <a:cs typeface="PT Bold Heading" pitchFamily="2" charset="-78"/>
            </a:endParaRPr>
          </a:p>
          <a:p>
            <a:pPr marL="342900" indent="-342900" algn="ctr">
              <a:buFont typeface="Wingdings" panose="05000000000000000000" pitchFamily="2" charset="2"/>
              <a:buChar char="ü"/>
            </a:pPr>
            <a:r>
              <a:rPr lang="ar-SA" sz="2000" dirty="0" smtClean="0">
                <a:solidFill>
                  <a:schemeClr val="tx1"/>
                </a:solidFill>
                <a:cs typeface="PT Bold Heading" pitchFamily="2" charset="-78"/>
              </a:rPr>
              <a:t>نقص الكالسيوم والفوسفور وفيتامين د مما يؤدي إلى ضعف الأسنان </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نقص الفلوريد الذي يدخل في تركيب الطبقة الخارجية الحامية للأسنان مما يؤدي إلى ضعف مقاومة الأسنان للتسوس </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الإسراف في تناول المواد السكرية </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إهمال النظافة مما يعطي الفرصة للبكتيريا بأن تعمل على  تخمر السكريات الملتصقة بالأسنان </a:t>
            </a:r>
          </a:p>
          <a:p>
            <a:pPr algn="ctr"/>
            <a:endParaRPr lang="ar-SA" sz="2000" dirty="0">
              <a:solidFill>
                <a:schemeClr val="tx1"/>
              </a:solidFill>
              <a:cs typeface="PT Bold Heading" pitchFamily="2" charset="-78"/>
            </a:endParaRPr>
          </a:p>
        </p:txBody>
      </p:sp>
      <p:sp>
        <p:nvSpPr>
          <p:cNvPr id="9" name="TextBox 20"/>
          <p:cNvSpPr txBox="1"/>
          <p:nvPr/>
        </p:nvSpPr>
        <p:spPr>
          <a:xfrm>
            <a:off x="10138580" y="4163214"/>
            <a:ext cx="2159758" cy="584775"/>
          </a:xfrm>
          <a:prstGeom prst="rect">
            <a:avLst/>
          </a:prstGeom>
          <a:noFill/>
        </p:spPr>
        <p:txBody>
          <a:bodyPr wrap="square">
            <a:spAutoFit/>
          </a:bodyPr>
          <a:lstStyle/>
          <a:p>
            <a:pPr algn="ctr" fontAlgn="auto">
              <a:spcBef>
                <a:spcPts val="0"/>
              </a:spcBef>
              <a:spcAft>
                <a:spcPts val="0"/>
              </a:spcAft>
              <a:defRPr/>
            </a:pPr>
            <a:r>
              <a:rPr lang="ar-SA" sz="3200" b="1" dirty="0" smtClean="0">
                <a:solidFill>
                  <a:srgbClr val="00B050"/>
                </a:solidFill>
                <a:latin typeface="Arial Black" pitchFamily="34" charset="0"/>
              </a:rPr>
              <a:t>الأسباب</a:t>
            </a:r>
            <a:endParaRPr lang="en-US" sz="3200" b="1" dirty="0">
              <a:solidFill>
                <a:srgbClr val="00B050"/>
              </a:solidFill>
              <a:latin typeface="Arial Black" pitchFamily="34" charset="0"/>
            </a:endParaRPr>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270" y="594652"/>
            <a:ext cx="2671494" cy="26714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663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2134337161"/>
              </p:ext>
            </p:extLst>
          </p:nvPr>
        </p:nvGraphicFramePr>
        <p:xfrm>
          <a:off x="121312" y="1125434"/>
          <a:ext cx="8777027" cy="5732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رسم تخطيطي 4"/>
          <p:cNvGraphicFramePr/>
          <p:nvPr>
            <p:extLst>
              <p:ext uri="{D42A27DB-BD31-4B8C-83A1-F6EECF244321}">
                <p14:modId xmlns:p14="http://schemas.microsoft.com/office/powerpoint/2010/main" val="452912963"/>
              </p:ext>
            </p:extLst>
          </p:nvPr>
        </p:nvGraphicFramePr>
        <p:xfrm>
          <a:off x="6099032" y="201052"/>
          <a:ext cx="8128000" cy="11091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6612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2456597" y="1279514"/>
            <a:ext cx="9144000" cy="122238"/>
            <a:chOff x="0" y="1896"/>
            <a:chExt cx="5760" cy="120"/>
          </a:xfrm>
        </p:grpSpPr>
        <p:sp>
          <p:nvSpPr>
            <p:cNvPr id="4" name="Rectangle 4"/>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ar-SA"/>
            </a:p>
          </p:txBody>
        </p:sp>
        <p:sp>
          <p:nvSpPr>
            <p:cNvPr id="5" name="Rectangle 5"/>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ar-SA"/>
            </a:p>
          </p:txBody>
        </p:sp>
      </p:grpSp>
      <p:grpSp>
        <p:nvGrpSpPr>
          <p:cNvPr id="6" name="Group 24"/>
          <p:cNvGrpSpPr>
            <a:grpSpLocks/>
          </p:cNvGrpSpPr>
          <p:nvPr/>
        </p:nvGrpSpPr>
        <p:grpSpPr bwMode="auto">
          <a:xfrm rot="3877067">
            <a:off x="8883591" y="2418545"/>
            <a:ext cx="2273300" cy="858838"/>
            <a:chOff x="2290" y="2725"/>
            <a:chExt cx="1832" cy="713"/>
          </a:xfrm>
        </p:grpSpPr>
        <p:grpSp>
          <p:nvGrpSpPr>
            <p:cNvPr id="7" name="Group 25"/>
            <p:cNvGrpSpPr>
              <a:grpSpLocks/>
            </p:cNvGrpSpPr>
            <p:nvPr/>
          </p:nvGrpSpPr>
          <p:grpSpPr bwMode="auto">
            <a:xfrm>
              <a:off x="2290" y="3030"/>
              <a:ext cx="1832" cy="408"/>
              <a:chOff x="2290" y="3030"/>
              <a:chExt cx="1832" cy="408"/>
            </a:xfrm>
          </p:grpSpPr>
          <p:sp>
            <p:nvSpPr>
              <p:cNvPr id="11" name="Freeform 26"/>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0066FF"/>
              </a:solidFill>
              <a:ln w="0">
                <a:noFill/>
                <a:prstDash val="solid"/>
                <a:round/>
                <a:headEnd/>
                <a:tailEnd/>
              </a:ln>
            </p:spPr>
            <p:txBody>
              <a:bodyPr/>
              <a:lstStyle/>
              <a:p>
                <a:endParaRPr lang="ar-SA"/>
              </a:p>
            </p:txBody>
          </p:sp>
          <p:sp>
            <p:nvSpPr>
              <p:cNvPr id="12" name="Freeform 27"/>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ar-SA"/>
              </a:p>
            </p:txBody>
          </p:sp>
        </p:grpSp>
        <p:grpSp>
          <p:nvGrpSpPr>
            <p:cNvPr id="8" name="Group 28"/>
            <p:cNvGrpSpPr>
              <a:grpSpLocks/>
            </p:cNvGrpSpPr>
            <p:nvPr/>
          </p:nvGrpSpPr>
          <p:grpSpPr bwMode="auto">
            <a:xfrm flipV="1">
              <a:off x="2290" y="2725"/>
              <a:ext cx="1406" cy="313"/>
              <a:chOff x="2290" y="3030"/>
              <a:chExt cx="1832" cy="408"/>
            </a:xfrm>
          </p:grpSpPr>
          <p:sp>
            <p:nvSpPr>
              <p:cNvPr id="9" name="Freeform 29"/>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699FF"/>
              </a:solidFill>
              <a:ln w="0">
                <a:noFill/>
                <a:prstDash val="solid"/>
                <a:round/>
                <a:headEnd/>
                <a:tailEnd/>
              </a:ln>
            </p:spPr>
            <p:txBody>
              <a:bodyPr/>
              <a:lstStyle/>
              <a:p>
                <a:endParaRPr lang="ar-SA"/>
              </a:p>
            </p:txBody>
          </p:sp>
          <p:sp>
            <p:nvSpPr>
              <p:cNvPr id="10" name="Freeform 30"/>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ar-SA"/>
              </a:p>
            </p:txBody>
          </p:sp>
        </p:grpSp>
      </p:grpSp>
      <p:sp>
        <p:nvSpPr>
          <p:cNvPr id="13" name="Oval 31"/>
          <p:cNvSpPr>
            <a:spLocks noChangeArrowheads="1"/>
          </p:cNvSpPr>
          <p:nvPr/>
        </p:nvSpPr>
        <p:spPr bwMode="gray">
          <a:xfrm>
            <a:off x="8546247" y="582602"/>
            <a:ext cx="1524000" cy="1568450"/>
          </a:xfrm>
          <a:prstGeom prst="ellipse">
            <a:avLst/>
          </a:prstGeom>
          <a:gradFill rotWithShape="1">
            <a:gsLst>
              <a:gs pos="0">
                <a:srgbClr val="3399FF">
                  <a:gamma/>
                  <a:tint val="0"/>
                  <a:invGamma/>
                </a:srgbClr>
              </a:gs>
              <a:gs pos="50000">
                <a:srgbClr val="3399FF"/>
              </a:gs>
              <a:gs pos="100000">
                <a:srgbClr val="3399FF">
                  <a:gamma/>
                  <a:tint val="0"/>
                  <a:invGamma/>
                </a:srgbClr>
              </a:gs>
            </a:gsLst>
            <a:lin ang="2700000" scaled="1"/>
          </a:gradFill>
          <a:ln w="38100" algn="ctr">
            <a:noFill/>
            <a:round/>
            <a:headEnd/>
            <a:tailEnd/>
          </a:ln>
          <a:effectLst/>
        </p:spPr>
        <p:txBody>
          <a:bodyPr wrap="none" anchor="ctr">
            <a:spAutoFit/>
          </a:bodyPr>
          <a:lstStyle/>
          <a:p>
            <a:endParaRPr lang="ar-SA"/>
          </a:p>
        </p:txBody>
      </p:sp>
      <p:sp>
        <p:nvSpPr>
          <p:cNvPr id="14" name="Oval 32"/>
          <p:cNvSpPr>
            <a:spLocks noChangeArrowheads="1"/>
          </p:cNvSpPr>
          <p:nvPr/>
        </p:nvSpPr>
        <p:spPr bwMode="gray">
          <a:xfrm>
            <a:off x="8546247" y="582602"/>
            <a:ext cx="1524000" cy="1568450"/>
          </a:xfrm>
          <a:prstGeom prst="ellipse">
            <a:avLst/>
          </a:prstGeom>
          <a:gradFill rotWithShape="1">
            <a:gsLst>
              <a:gs pos="0">
                <a:srgbClr val="3399FF">
                  <a:alpha val="32001"/>
                </a:srgbClr>
              </a:gs>
              <a:gs pos="100000">
                <a:srgbClr val="3399FF">
                  <a:gamma/>
                  <a:shade val="0"/>
                  <a:invGamma/>
                  <a:alpha val="89999"/>
                </a:srgbClr>
              </a:gs>
            </a:gsLst>
            <a:lin ang="2700000" scaled="1"/>
          </a:gradFill>
          <a:ln w="38100" algn="ctr">
            <a:noFill/>
            <a:round/>
            <a:headEnd/>
            <a:tailEnd/>
          </a:ln>
          <a:effectLst/>
        </p:spPr>
        <p:txBody>
          <a:bodyPr wrap="none" anchor="ctr">
            <a:spAutoFit/>
          </a:bodyPr>
          <a:lstStyle/>
          <a:p>
            <a:endParaRPr lang="ar-SA"/>
          </a:p>
        </p:txBody>
      </p:sp>
      <p:sp>
        <p:nvSpPr>
          <p:cNvPr id="15" name="Oval 33"/>
          <p:cNvSpPr>
            <a:spLocks noChangeArrowheads="1"/>
          </p:cNvSpPr>
          <p:nvPr/>
        </p:nvSpPr>
        <p:spPr bwMode="gray">
          <a:xfrm>
            <a:off x="8647847" y="685789"/>
            <a:ext cx="1323975" cy="1362075"/>
          </a:xfrm>
          <a:prstGeom prst="ellipse">
            <a:avLst/>
          </a:prstGeom>
          <a:gradFill rotWithShape="1">
            <a:gsLst>
              <a:gs pos="0">
                <a:srgbClr val="3399FF">
                  <a:gamma/>
                  <a:shade val="54118"/>
                  <a:invGamma/>
                </a:srgbClr>
              </a:gs>
              <a:gs pos="50000">
                <a:srgbClr val="3399FF"/>
              </a:gs>
              <a:gs pos="100000">
                <a:srgbClr val="3399FF">
                  <a:gamma/>
                  <a:shade val="54118"/>
                  <a:invGamma/>
                </a:srgbClr>
              </a:gs>
            </a:gsLst>
            <a:lin ang="18900000" scaled="1"/>
          </a:gradFill>
          <a:ln w="38100" algn="ctr">
            <a:noFill/>
            <a:round/>
            <a:headEnd/>
            <a:tailEnd/>
          </a:ln>
          <a:effectLst/>
        </p:spPr>
        <p:txBody>
          <a:bodyPr anchor="ctr">
            <a:spAutoFit/>
          </a:bodyPr>
          <a:lstStyle/>
          <a:p>
            <a:endParaRPr lang="ar-SA"/>
          </a:p>
        </p:txBody>
      </p:sp>
      <p:sp>
        <p:nvSpPr>
          <p:cNvPr id="16" name="Oval 34"/>
          <p:cNvSpPr>
            <a:spLocks noChangeArrowheads="1"/>
          </p:cNvSpPr>
          <p:nvPr/>
        </p:nvSpPr>
        <p:spPr bwMode="gray">
          <a:xfrm>
            <a:off x="8649435" y="688964"/>
            <a:ext cx="1323975" cy="1362075"/>
          </a:xfrm>
          <a:prstGeom prst="ellipse">
            <a:avLst/>
          </a:prstGeom>
          <a:gradFill rotWithShape="1">
            <a:gsLst>
              <a:gs pos="0">
                <a:srgbClr val="3399FF">
                  <a:gamma/>
                  <a:shade val="63529"/>
                  <a:invGamma/>
                </a:srgbClr>
              </a:gs>
              <a:gs pos="100000">
                <a:srgbClr val="3399FF">
                  <a:alpha val="0"/>
                </a:srgbClr>
              </a:gs>
            </a:gsLst>
            <a:lin ang="2700000" scaled="1"/>
          </a:gradFill>
          <a:ln w="38100" algn="ctr">
            <a:noFill/>
            <a:round/>
            <a:headEnd/>
            <a:tailEnd/>
          </a:ln>
          <a:effectLst/>
        </p:spPr>
        <p:txBody>
          <a:bodyPr anchor="ctr">
            <a:spAutoFit/>
          </a:bodyPr>
          <a:lstStyle/>
          <a:p>
            <a:endParaRPr lang="ar-SA"/>
          </a:p>
        </p:txBody>
      </p:sp>
      <p:sp>
        <p:nvSpPr>
          <p:cNvPr id="17" name="Oval 35"/>
          <p:cNvSpPr>
            <a:spLocks noChangeArrowheads="1"/>
          </p:cNvSpPr>
          <p:nvPr/>
        </p:nvSpPr>
        <p:spPr bwMode="gray">
          <a:xfrm>
            <a:off x="8712935" y="754052"/>
            <a:ext cx="1192212" cy="1225550"/>
          </a:xfrm>
          <a:prstGeom prst="ellipse">
            <a:avLst/>
          </a:prstGeom>
          <a:solidFill>
            <a:srgbClr val="000000"/>
          </a:solidFill>
          <a:ln w="38100" algn="ctr">
            <a:noFill/>
            <a:round/>
            <a:headEnd/>
            <a:tailEnd/>
          </a:ln>
          <a:effectLst/>
        </p:spPr>
        <p:txBody>
          <a:bodyPr anchor="ctr">
            <a:spAutoFit/>
          </a:bodyPr>
          <a:lstStyle/>
          <a:p>
            <a:endParaRPr lang="ar-SA"/>
          </a:p>
        </p:txBody>
      </p:sp>
      <p:grpSp>
        <p:nvGrpSpPr>
          <p:cNvPr id="18" name="Group 36"/>
          <p:cNvGrpSpPr>
            <a:grpSpLocks/>
          </p:cNvGrpSpPr>
          <p:nvPr/>
        </p:nvGrpSpPr>
        <p:grpSpPr bwMode="auto">
          <a:xfrm>
            <a:off x="8756789" y="798626"/>
            <a:ext cx="1155700" cy="1189037"/>
            <a:chOff x="4166" y="1706"/>
            <a:chExt cx="1252" cy="1252"/>
          </a:xfrm>
        </p:grpSpPr>
        <p:sp>
          <p:nvSpPr>
            <p:cNvPr id="19" name="Oval 3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ar-SA"/>
            </a:p>
          </p:txBody>
        </p:sp>
        <p:sp>
          <p:nvSpPr>
            <p:cNvPr id="20" name="Oval 38"/>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ar-SA"/>
            </a:p>
          </p:txBody>
        </p:sp>
        <p:sp>
          <p:nvSpPr>
            <p:cNvPr id="21" name="Oval 3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ar-SA"/>
            </a:p>
          </p:txBody>
        </p:sp>
        <p:sp>
          <p:nvSpPr>
            <p:cNvPr id="22" name="Oval 40"/>
            <p:cNvSpPr>
              <a:spLocks noChangeArrowheads="1"/>
            </p:cNvSpPr>
            <p:nvPr/>
          </p:nvSpPr>
          <p:spPr bwMode="gray">
            <a:xfrm>
              <a:off x="4263" y="1900"/>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horz" wrap="none" anchor="ctr"/>
            <a:lstStyle/>
            <a:p>
              <a:pPr algn="ctr"/>
              <a:endParaRPr lang="ar-SA" sz="2000" b="1" dirty="0">
                <a:solidFill>
                  <a:schemeClr val="accent4">
                    <a:lumMod val="60000"/>
                    <a:lumOff val="40000"/>
                  </a:schemeClr>
                </a:solidFill>
                <a:latin typeface="Times New Roman" pitchFamily="18" charset="0"/>
                <a:cs typeface="Times New Roman" pitchFamily="18" charset="0"/>
              </a:endParaRPr>
            </a:p>
          </p:txBody>
        </p:sp>
      </p:grpSp>
      <p:sp>
        <p:nvSpPr>
          <p:cNvPr id="23" name="مستطيل 22"/>
          <p:cNvSpPr/>
          <p:nvPr/>
        </p:nvSpPr>
        <p:spPr>
          <a:xfrm>
            <a:off x="1378424" y="1581996"/>
            <a:ext cx="7393134" cy="2308324"/>
          </a:xfrm>
          <a:prstGeom prst="rect">
            <a:avLst/>
          </a:prstGeom>
        </p:spPr>
        <p:txBody>
          <a:bodyPr wrap="square">
            <a:spAutoFit/>
          </a:bodyPr>
          <a:lstStyle/>
          <a:p>
            <a:r>
              <a:rPr lang="ar-SA" sz="2400" b="1" dirty="0">
                <a:latin typeface="Arial" panose="020B0604020202020204" pitchFamily="34" charset="0"/>
                <a:cs typeface="Arial" panose="020B0604020202020204" pitchFamily="34" charset="0"/>
              </a:rPr>
              <a:t> هو مصطلح يشير إلى الاستهلاك غير الكافي، أو الزائدِ أو غير المتوازنِ </a:t>
            </a:r>
            <a:r>
              <a:rPr lang="ar-SA" sz="2400" b="1" dirty="0" smtClean="0">
                <a:latin typeface="Arial" panose="020B0604020202020204" pitchFamily="34" charset="0"/>
                <a:cs typeface="Arial" panose="020B0604020202020204" pitchFamily="34" charset="0"/>
              </a:rPr>
              <a:t>من المواد أو المكونات الغذائية،</a:t>
            </a:r>
            <a:r>
              <a:rPr lang="ar-SA" sz="2400" b="1" dirty="0">
                <a:latin typeface="Arial" panose="020B0604020202020204" pitchFamily="34" charset="0"/>
                <a:cs typeface="Arial" panose="020B0604020202020204" pitchFamily="34" charset="0"/>
              </a:rPr>
              <a:t> </a:t>
            </a:r>
            <a:r>
              <a:rPr lang="ar-SA" sz="2400" b="1" dirty="0" smtClean="0">
                <a:latin typeface="Arial" panose="020B0604020202020204" pitchFamily="34" charset="0"/>
                <a:cs typeface="Arial" panose="020B0604020202020204" pitchFamily="34" charset="0"/>
              </a:rPr>
              <a:t>والتي </a:t>
            </a:r>
            <a:r>
              <a:rPr lang="ar-SA" sz="2400" b="1" dirty="0">
                <a:latin typeface="Arial" panose="020B0604020202020204" pitchFamily="34" charset="0"/>
                <a:cs typeface="Arial" panose="020B0604020202020204" pitchFamily="34" charset="0"/>
              </a:rPr>
              <a:t>تسفر عن ظهور بعض من اضطرابات التغذية المختلفة، اعتماداً على أيٍّ من تلك المكونات الغذائية هو من يمثل عنصر الزيادة أو النقصان في الوجبة الغذائية.</a:t>
            </a:r>
          </a:p>
          <a:p>
            <a:r>
              <a:rPr lang="ar-SA" sz="2400" b="1" dirty="0" smtClean="0">
                <a:latin typeface="Arial" panose="020B0604020202020204" pitchFamily="34" charset="0"/>
                <a:cs typeface="Arial" panose="020B0604020202020204" pitchFamily="34" charset="0"/>
              </a:rPr>
              <a:t/>
            </a:r>
            <a:br>
              <a:rPr lang="ar-SA" sz="2400" b="1" dirty="0" smtClean="0">
                <a:latin typeface="Arial" panose="020B0604020202020204" pitchFamily="34" charset="0"/>
                <a:cs typeface="Arial" panose="020B0604020202020204" pitchFamily="34" charset="0"/>
              </a:rPr>
            </a:br>
            <a:endParaRPr lang="ar-SA" sz="2400" b="1" dirty="0" smtClean="0">
              <a:latin typeface="Arial" panose="020B0604020202020204" pitchFamily="34" charset="0"/>
              <a:cs typeface="Arial" panose="020B0604020202020204" pitchFamily="34" charset="0"/>
            </a:endParaRPr>
          </a:p>
        </p:txBody>
      </p:sp>
      <p:sp>
        <p:nvSpPr>
          <p:cNvPr id="24" name="مستطيل 23"/>
          <p:cNvSpPr/>
          <p:nvPr/>
        </p:nvSpPr>
        <p:spPr>
          <a:xfrm>
            <a:off x="1597453" y="399677"/>
            <a:ext cx="6696744" cy="923330"/>
          </a:xfrm>
          <a:prstGeom prst="rect">
            <a:avLst/>
          </a:prstGeom>
        </p:spPr>
        <p:txBody>
          <a:bodyPr wrap="square">
            <a:spAutoFit/>
          </a:bodyPr>
          <a:lstStyle/>
          <a:p>
            <a:pPr algn="r"/>
            <a:r>
              <a:rPr lang="ar-SA"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ndalus" panose="02020603050405020304" pitchFamily="18" charset="-78"/>
                <a:cs typeface="Andalus" panose="02020603050405020304" pitchFamily="18" charset="-78"/>
              </a:rPr>
              <a:t> سوء التغذية:</a:t>
            </a:r>
            <a:endParaRPr lang="ar-SA"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ndalus" panose="02020603050405020304" pitchFamily="18" charset="-78"/>
              <a:cs typeface="Andalus" panose="02020603050405020304" pitchFamily="18" charset="-78"/>
            </a:endParaRPr>
          </a:p>
        </p:txBody>
      </p:sp>
      <p:pic>
        <p:nvPicPr>
          <p:cNvPr id="49" name="صورة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8597" y="3584726"/>
            <a:ext cx="1832442" cy="29691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0" name="Freeform 28"/>
          <p:cNvSpPr>
            <a:spLocks/>
          </p:cNvSpPr>
          <p:nvPr/>
        </p:nvSpPr>
        <p:spPr bwMode="gray">
          <a:xfrm>
            <a:off x="1597453" y="3512974"/>
            <a:ext cx="3984482" cy="2735287"/>
          </a:xfrm>
          <a:custGeom>
            <a:avLst/>
            <a:gdLst/>
            <a:ahLst/>
            <a:cxnLst>
              <a:cxn ang="0">
                <a:pos x="264" y="20"/>
              </a:cxn>
              <a:cxn ang="0">
                <a:pos x="286" y="52"/>
              </a:cxn>
              <a:cxn ang="0">
                <a:pos x="242" y="68"/>
              </a:cxn>
              <a:cxn ang="0">
                <a:pos x="202" y="72"/>
              </a:cxn>
              <a:cxn ang="0">
                <a:pos x="194" y="102"/>
              </a:cxn>
              <a:cxn ang="0">
                <a:pos x="140" y="114"/>
              </a:cxn>
              <a:cxn ang="0">
                <a:pos x="116" y="136"/>
              </a:cxn>
              <a:cxn ang="0">
                <a:pos x="84" y="164"/>
              </a:cxn>
              <a:cxn ang="0">
                <a:pos x="76" y="182"/>
              </a:cxn>
              <a:cxn ang="0">
                <a:pos x="60" y="224"/>
              </a:cxn>
              <a:cxn ang="0">
                <a:pos x="42" y="272"/>
              </a:cxn>
              <a:cxn ang="0">
                <a:pos x="24" y="296"/>
              </a:cxn>
              <a:cxn ang="0">
                <a:pos x="12" y="330"/>
              </a:cxn>
              <a:cxn ang="0">
                <a:pos x="16" y="352"/>
              </a:cxn>
              <a:cxn ang="0">
                <a:pos x="6" y="396"/>
              </a:cxn>
              <a:cxn ang="0">
                <a:pos x="30" y="420"/>
              </a:cxn>
              <a:cxn ang="0">
                <a:pos x="22" y="448"/>
              </a:cxn>
              <a:cxn ang="0">
                <a:pos x="38" y="472"/>
              </a:cxn>
              <a:cxn ang="0">
                <a:pos x="64" y="500"/>
              </a:cxn>
              <a:cxn ang="0">
                <a:pos x="76" y="546"/>
              </a:cxn>
              <a:cxn ang="0">
                <a:pos x="126" y="572"/>
              </a:cxn>
              <a:cxn ang="0">
                <a:pos x="130" y="602"/>
              </a:cxn>
              <a:cxn ang="0">
                <a:pos x="170" y="614"/>
              </a:cxn>
              <a:cxn ang="0">
                <a:pos x="188" y="636"/>
              </a:cxn>
              <a:cxn ang="0">
                <a:pos x="212" y="644"/>
              </a:cxn>
              <a:cxn ang="0">
                <a:pos x="238" y="662"/>
              </a:cxn>
              <a:cxn ang="0">
                <a:pos x="280" y="668"/>
              </a:cxn>
              <a:cxn ang="0">
                <a:pos x="300" y="676"/>
              </a:cxn>
              <a:cxn ang="0">
                <a:pos x="330" y="688"/>
              </a:cxn>
              <a:cxn ang="0">
                <a:pos x="350" y="694"/>
              </a:cxn>
              <a:cxn ang="0">
                <a:pos x="392" y="718"/>
              </a:cxn>
              <a:cxn ang="0">
                <a:pos x="398" y="686"/>
              </a:cxn>
              <a:cxn ang="0">
                <a:pos x="428" y="688"/>
              </a:cxn>
              <a:cxn ang="0">
                <a:pos x="504" y="660"/>
              </a:cxn>
              <a:cxn ang="0">
                <a:pos x="534" y="656"/>
              </a:cxn>
              <a:cxn ang="0">
                <a:pos x="550" y="644"/>
              </a:cxn>
              <a:cxn ang="0">
                <a:pos x="570" y="612"/>
              </a:cxn>
              <a:cxn ang="0">
                <a:pos x="612" y="586"/>
              </a:cxn>
              <a:cxn ang="0">
                <a:pos x="630" y="554"/>
              </a:cxn>
              <a:cxn ang="0">
                <a:pos x="656" y="520"/>
              </a:cxn>
              <a:cxn ang="0">
                <a:pos x="682" y="492"/>
              </a:cxn>
              <a:cxn ang="0">
                <a:pos x="692" y="466"/>
              </a:cxn>
              <a:cxn ang="0">
                <a:pos x="696" y="410"/>
              </a:cxn>
              <a:cxn ang="0">
                <a:pos x="734" y="352"/>
              </a:cxn>
              <a:cxn ang="0">
                <a:pos x="718" y="316"/>
              </a:cxn>
              <a:cxn ang="0">
                <a:pos x="710" y="292"/>
              </a:cxn>
              <a:cxn ang="0">
                <a:pos x="698" y="258"/>
              </a:cxn>
              <a:cxn ang="0">
                <a:pos x="678" y="212"/>
              </a:cxn>
              <a:cxn ang="0">
                <a:pos x="654" y="182"/>
              </a:cxn>
              <a:cxn ang="0">
                <a:pos x="632" y="154"/>
              </a:cxn>
              <a:cxn ang="0">
                <a:pos x="612" y="104"/>
              </a:cxn>
              <a:cxn ang="0">
                <a:pos x="592" y="108"/>
              </a:cxn>
              <a:cxn ang="0">
                <a:pos x="548" y="100"/>
              </a:cxn>
              <a:cxn ang="0">
                <a:pos x="508" y="22"/>
              </a:cxn>
              <a:cxn ang="0">
                <a:pos x="456" y="48"/>
              </a:cxn>
              <a:cxn ang="0">
                <a:pos x="430" y="46"/>
              </a:cxn>
              <a:cxn ang="0">
                <a:pos x="370" y="10"/>
              </a:cxn>
              <a:cxn ang="0">
                <a:pos x="348" y="10"/>
              </a:cxn>
              <a:cxn ang="0">
                <a:pos x="326" y="28"/>
              </a:cxn>
              <a:cxn ang="0">
                <a:pos x="294" y="42"/>
              </a:cxn>
              <a:cxn ang="0">
                <a:pos x="256" y="12"/>
              </a:cxn>
            </a:cxnLst>
            <a:rect l="0" t="0" r="r" b="b"/>
            <a:pathLst>
              <a:path w="742" h="718">
                <a:moveTo>
                  <a:pt x="256" y="12"/>
                </a:moveTo>
                <a:lnTo>
                  <a:pt x="252" y="8"/>
                </a:lnTo>
                <a:lnTo>
                  <a:pt x="252" y="6"/>
                </a:lnTo>
                <a:lnTo>
                  <a:pt x="250" y="6"/>
                </a:lnTo>
                <a:lnTo>
                  <a:pt x="252" y="8"/>
                </a:lnTo>
                <a:lnTo>
                  <a:pt x="254" y="10"/>
                </a:lnTo>
                <a:lnTo>
                  <a:pt x="256" y="12"/>
                </a:lnTo>
                <a:lnTo>
                  <a:pt x="260" y="16"/>
                </a:lnTo>
                <a:lnTo>
                  <a:pt x="264" y="20"/>
                </a:lnTo>
                <a:lnTo>
                  <a:pt x="268" y="24"/>
                </a:lnTo>
                <a:lnTo>
                  <a:pt x="270" y="28"/>
                </a:lnTo>
                <a:lnTo>
                  <a:pt x="274" y="32"/>
                </a:lnTo>
                <a:lnTo>
                  <a:pt x="278" y="34"/>
                </a:lnTo>
                <a:lnTo>
                  <a:pt x="280" y="36"/>
                </a:lnTo>
                <a:lnTo>
                  <a:pt x="280" y="38"/>
                </a:lnTo>
                <a:lnTo>
                  <a:pt x="282" y="38"/>
                </a:lnTo>
                <a:lnTo>
                  <a:pt x="288" y="48"/>
                </a:lnTo>
                <a:lnTo>
                  <a:pt x="286" y="52"/>
                </a:lnTo>
                <a:lnTo>
                  <a:pt x="278" y="56"/>
                </a:lnTo>
                <a:lnTo>
                  <a:pt x="268" y="58"/>
                </a:lnTo>
                <a:lnTo>
                  <a:pt x="256" y="58"/>
                </a:lnTo>
                <a:lnTo>
                  <a:pt x="246" y="56"/>
                </a:lnTo>
                <a:lnTo>
                  <a:pt x="238" y="54"/>
                </a:lnTo>
                <a:lnTo>
                  <a:pt x="242" y="58"/>
                </a:lnTo>
                <a:lnTo>
                  <a:pt x="246" y="62"/>
                </a:lnTo>
                <a:lnTo>
                  <a:pt x="244" y="64"/>
                </a:lnTo>
                <a:lnTo>
                  <a:pt x="242" y="68"/>
                </a:lnTo>
                <a:lnTo>
                  <a:pt x="238" y="70"/>
                </a:lnTo>
                <a:lnTo>
                  <a:pt x="232" y="72"/>
                </a:lnTo>
                <a:lnTo>
                  <a:pt x="228" y="72"/>
                </a:lnTo>
                <a:lnTo>
                  <a:pt x="222" y="70"/>
                </a:lnTo>
                <a:lnTo>
                  <a:pt x="216" y="68"/>
                </a:lnTo>
                <a:lnTo>
                  <a:pt x="212" y="64"/>
                </a:lnTo>
                <a:lnTo>
                  <a:pt x="206" y="64"/>
                </a:lnTo>
                <a:lnTo>
                  <a:pt x="204" y="68"/>
                </a:lnTo>
                <a:lnTo>
                  <a:pt x="202" y="72"/>
                </a:lnTo>
                <a:lnTo>
                  <a:pt x="200" y="76"/>
                </a:lnTo>
                <a:lnTo>
                  <a:pt x="196" y="78"/>
                </a:lnTo>
                <a:lnTo>
                  <a:pt x="190" y="80"/>
                </a:lnTo>
                <a:lnTo>
                  <a:pt x="196" y="82"/>
                </a:lnTo>
                <a:lnTo>
                  <a:pt x="198" y="86"/>
                </a:lnTo>
                <a:lnTo>
                  <a:pt x="200" y="90"/>
                </a:lnTo>
                <a:lnTo>
                  <a:pt x="200" y="94"/>
                </a:lnTo>
                <a:lnTo>
                  <a:pt x="198" y="98"/>
                </a:lnTo>
                <a:lnTo>
                  <a:pt x="194" y="102"/>
                </a:lnTo>
                <a:lnTo>
                  <a:pt x="186" y="102"/>
                </a:lnTo>
                <a:lnTo>
                  <a:pt x="172" y="100"/>
                </a:lnTo>
                <a:lnTo>
                  <a:pt x="162" y="100"/>
                </a:lnTo>
                <a:lnTo>
                  <a:pt x="164" y="102"/>
                </a:lnTo>
                <a:lnTo>
                  <a:pt x="166" y="106"/>
                </a:lnTo>
                <a:lnTo>
                  <a:pt x="168" y="110"/>
                </a:lnTo>
                <a:lnTo>
                  <a:pt x="154" y="110"/>
                </a:lnTo>
                <a:lnTo>
                  <a:pt x="140" y="110"/>
                </a:lnTo>
                <a:lnTo>
                  <a:pt x="140" y="114"/>
                </a:lnTo>
                <a:lnTo>
                  <a:pt x="142" y="116"/>
                </a:lnTo>
                <a:lnTo>
                  <a:pt x="136" y="118"/>
                </a:lnTo>
                <a:lnTo>
                  <a:pt x="130" y="118"/>
                </a:lnTo>
                <a:lnTo>
                  <a:pt x="124" y="118"/>
                </a:lnTo>
                <a:lnTo>
                  <a:pt x="126" y="122"/>
                </a:lnTo>
                <a:lnTo>
                  <a:pt x="126" y="126"/>
                </a:lnTo>
                <a:lnTo>
                  <a:pt x="126" y="130"/>
                </a:lnTo>
                <a:lnTo>
                  <a:pt x="128" y="134"/>
                </a:lnTo>
                <a:lnTo>
                  <a:pt x="116" y="136"/>
                </a:lnTo>
                <a:lnTo>
                  <a:pt x="106" y="140"/>
                </a:lnTo>
                <a:lnTo>
                  <a:pt x="96" y="144"/>
                </a:lnTo>
                <a:lnTo>
                  <a:pt x="82" y="142"/>
                </a:lnTo>
                <a:lnTo>
                  <a:pt x="88" y="146"/>
                </a:lnTo>
                <a:lnTo>
                  <a:pt x="92" y="148"/>
                </a:lnTo>
                <a:lnTo>
                  <a:pt x="92" y="152"/>
                </a:lnTo>
                <a:lnTo>
                  <a:pt x="92" y="156"/>
                </a:lnTo>
                <a:lnTo>
                  <a:pt x="88" y="160"/>
                </a:lnTo>
                <a:lnTo>
                  <a:pt x="84" y="164"/>
                </a:lnTo>
                <a:lnTo>
                  <a:pt x="78" y="166"/>
                </a:lnTo>
                <a:lnTo>
                  <a:pt x="74" y="168"/>
                </a:lnTo>
                <a:lnTo>
                  <a:pt x="68" y="170"/>
                </a:lnTo>
                <a:lnTo>
                  <a:pt x="62" y="172"/>
                </a:lnTo>
                <a:lnTo>
                  <a:pt x="58" y="172"/>
                </a:lnTo>
                <a:lnTo>
                  <a:pt x="64" y="174"/>
                </a:lnTo>
                <a:lnTo>
                  <a:pt x="68" y="176"/>
                </a:lnTo>
                <a:lnTo>
                  <a:pt x="72" y="180"/>
                </a:lnTo>
                <a:lnTo>
                  <a:pt x="76" y="182"/>
                </a:lnTo>
                <a:lnTo>
                  <a:pt x="78" y="184"/>
                </a:lnTo>
                <a:lnTo>
                  <a:pt x="78" y="190"/>
                </a:lnTo>
                <a:lnTo>
                  <a:pt x="78" y="194"/>
                </a:lnTo>
                <a:lnTo>
                  <a:pt x="76" y="202"/>
                </a:lnTo>
                <a:lnTo>
                  <a:pt x="70" y="204"/>
                </a:lnTo>
                <a:lnTo>
                  <a:pt x="62" y="204"/>
                </a:lnTo>
                <a:lnTo>
                  <a:pt x="54" y="204"/>
                </a:lnTo>
                <a:lnTo>
                  <a:pt x="60" y="214"/>
                </a:lnTo>
                <a:lnTo>
                  <a:pt x="60" y="224"/>
                </a:lnTo>
                <a:lnTo>
                  <a:pt x="56" y="236"/>
                </a:lnTo>
                <a:lnTo>
                  <a:pt x="56" y="248"/>
                </a:lnTo>
                <a:lnTo>
                  <a:pt x="46" y="248"/>
                </a:lnTo>
                <a:lnTo>
                  <a:pt x="34" y="248"/>
                </a:lnTo>
                <a:lnTo>
                  <a:pt x="38" y="250"/>
                </a:lnTo>
                <a:lnTo>
                  <a:pt x="42" y="254"/>
                </a:lnTo>
                <a:lnTo>
                  <a:pt x="44" y="260"/>
                </a:lnTo>
                <a:lnTo>
                  <a:pt x="44" y="268"/>
                </a:lnTo>
                <a:lnTo>
                  <a:pt x="42" y="272"/>
                </a:lnTo>
                <a:lnTo>
                  <a:pt x="38" y="276"/>
                </a:lnTo>
                <a:lnTo>
                  <a:pt x="34" y="278"/>
                </a:lnTo>
                <a:lnTo>
                  <a:pt x="28" y="280"/>
                </a:lnTo>
                <a:lnTo>
                  <a:pt x="24" y="280"/>
                </a:lnTo>
                <a:lnTo>
                  <a:pt x="18" y="282"/>
                </a:lnTo>
                <a:lnTo>
                  <a:pt x="24" y="284"/>
                </a:lnTo>
                <a:lnTo>
                  <a:pt x="26" y="288"/>
                </a:lnTo>
                <a:lnTo>
                  <a:pt x="26" y="292"/>
                </a:lnTo>
                <a:lnTo>
                  <a:pt x="24" y="296"/>
                </a:lnTo>
                <a:lnTo>
                  <a:pt x="18" y="300"/>
                </a:lnTo>
                <a:lnTo>
                  <a:pt x="28" y="302"/>
                </a:lnTo>
                <a:lnTo>
                  <a:pt x="38" y="306"/>
                </a:lnTo>
                <a:lnTo>
                  <a:pt x="38" y="312"/>
                </a:lnTo>
                <a:lnTo>
                  <a:pt x="34" y="316"/>
                </a:lnTo>
                <a:lnTo>
                  <a:pt x="28" y="320"/>
                </a:lnTo>
                <a:lnTo>
                  <a:pt x="24" y="322"/>
                </a:lnTo>
                <a:lnTo>
                  <a:pt x="18" y="326"/>
                </a:lnTo>
                <a:lnTo>
                  <a:pt x="12" y="330"/>
                </a:lnTo>
                <a:lnTo>
                  <a:pt x="8" y="334"/>
                </a:lnTo>
                <a:lnTo>
                  <a:pt x="12" y="336"/>
                </a:lnTo>
                <a:lnTo>
                  <a:pt x="18" y="338"/>
                </a:lnTo>
                <a:lnTo>
                  <a:pt x="22" y="338"/>
                </a:lnTo>
                <a:lnTo>
                  <a:pt x="20" y="342"/>
                </a:lnTo>
                <a:lnTo>
                  <a:pt x="18" y="344"/>
                </a:lnTo>
                <a:lnTo>
                  <a:pt x="14" y="348"/>
                </a:lnTo>
                <a:lnTo>
                  <a:pt x="12" y="350"/>
                </a:lnTo>
                <a:lnTo>
                  <a:pt x="16" y="352"/>
                </a:lnTo>
                <a:lnTo>
                  <a:pt x="22" y="354"/>
                </a:lnTo>
                <a:lnTo>
                  <a:pt x="26" y="356"/>
                </a:lnTo>
                <a:lnTo>
                  <a:pt x="24" y="358"/>
                </a:lnTo>
                <a:lnTo>
                  <a:pt x="22" y="362"/>
                </a:lnTo>
                <a:lnTo>
                  <a:pt x="32" y="364"/>
                </a:lnTo>
                <a:lnTo>
                  <a:pt x="44" y="368"/>
                </a:lnTo>
                <a:lnTo>
                  <a:pt x="22" y="382"/>
                </a:lnTo>
                <a:lnTo>
                  <a:pt x="0" y="394"/>
                </a:lnTo>
                <a:lnTo>
                  <a:pt x="6" y="396"/>
                </a:lnTo>
                <a:lnTo>
                  <a:pt x="14" y="398"/>
                </a:lnTo>
                <a:lnTo>
                  <a:pt x="20" y="402"/>
                </a:lnTo>
                <a:lnTo>
                  <a:pt x="24" y="406"/>
                </a:lnTo>
                <a:lnTo>
                  <a:pt x="22" y="408"/>
                </a:lnTo>
                <a:lnTo>
                  <a:pt x="20" y="410"/>
                </a:lnTo>
                <a:lnTo>
                  <a:pt x="16" y="412"/>
                </a:lnTo>
                <a:lnTo>
                  <a:pt x="22" y="414"/>
                </a:lnTo>
                <a:lnTo>
                  <a:pt x="28" y="416"/>
                </a:lnTo>
                <a:lnTo>
                  <a:pt x="30" y="420"/>
                </a:lnTo>
                <a:lnTo>
                  <a:pt x="32" y="424"/>
                </a:lnTo>
                <a:lnTo>
                  <a:pt x="32" y="428"/>
                </a:lnTo>
                <a:lnTo>
                  <a:pt x="28" y="434"/>
                </a:lnTo>
                <a:lnTo>
                  <a:pt x="32" y="434"/>
                </a:lnTo>
                <a:lnTo>
                  <a:pt x="34" y="434"/>
                </a:lnTo>
                <a:lnTo>
                  <a:pt x="34" y="440"/>
                </a:lnTo>
                <a:lnTo>
                  <a:pt x="30" y="442"/>
                </a:lnTo>
                <a:lnTo>
                  <a:pt x="26" y="446"/>
                </a:lnTo>
                <a:lnTo>
                  <a:pt x="22" y="448"/>
                </a:lnTo>
                <a:lnTo>
                  <a:pt x="20" y="452"/>
                </a:lnTo>
                <a:lnTo>
                  <a:pt x="16" y="456"/>
                </a:lnTo>
                <a:lnTo>
                  <a:pt x="22" y="454"/>
                </a:lnTo>
                <a:lnTo>
                  <a:pt x="28" y="456"/>
                </a:lnTo>
                <a:lnTo>
                  <a:pt x="34" y="458"/>
                </a:lnTo>
                <a:lnTo>
                  <a:pt x="40" y="460"/>
                </a:lnTo>
                <a:lnTo>
                  <a:pt x="44" y="464"/>
                </a:lnTo>
                <a:lnTo>
                  <a:pt x="40" y="468"/>
                </a:lnTo>
                <a:lnTo>
                  <a:pt x="38" y="472"/>
                </a:lnTo>
                <a:lnTo>
                  <a:pt x="34" y="476"/>
                </a:lnTo>
                <a:lnTo>
                  <a:pt x="40" y="478"/>
                </a:lnTo>
                <a:lnTo>
                  <a:pt x="44" y="482"/>
                </a:lnTo>
                <a:lnTo>
                  <a:pt x="48" y="486"/>
                </a:lnTo>
                <a:lnTo>
                  <a:pt x="48" y="490"/>
                </a:lnTo>
                <a:lnTo>
                  <a:pt x="48" y="496"/>
                </a:lnTo>
                <a:lnTo>
                  <a:pt x="54" y="496"/>
                </a:lnTo>
                <a:lnTo>
                  <a:pt x="60" y="498"/>
                </a:lnTo>
                <a:lnTo>
                  <a:pt x="64" y="500"/>
                </a:lnTo>
                <a:lnTo>
                  <a:pt x="66" y="504"/>
                </a:lnTo>
                <a:lnTo>
                  <a:pt x="66" y="508"/>
                </a:lnTo>
                <a:lnTo>
                  <a:pt x="66" y="514"/>
                </a:lnTo>
                <a:lnTo>
                  <a:pt x="62" y="520"/>
                </a:lnTo>
                <a:lnTo>
                  <a:pt x="68" y="524"/>
                </a:lnTo>
                <a:lnTo>
                  <a:pt x="72" y="528"/>
                </a:lnTo>
                <a:lnTo>
                  <a:pt x="74" y="534"/>
                </a:lnTo>
                <a:lnTo>
                  <a:pt x="76" y="540"/>
                </a:lnTo>
                <a:lnTo>
                  <a:pt x="76" y="546"/>
                </a:lnTo>
                <a:lnTo>
                  <a:pt x="96" y="546"/>
                </a:lnTo>
                <a:lnTo>
                  <a:pt x="118" y="544"/>
                </a:lnTo>
                <a:lnTo>
                  <a:pt x="114" y="552"/>
                </a:lnTo>
                <a:lnTo>
                  <a:pt x="112" y="558"/>
                </a:lnTo>
                <a:lnTo>
                  <a:pt x="110" y="566"/>
                </a:lnTo>
                <a:lnTo>
                  <a:pt x="108" y="572"/>
                </a:lnTo>
                <a:lnTo>
                  <a:pt x="114" y="572"/>
                </a:lnTo>
                <a:lnTo>
                  <a:pt x="120" y="572"/>
                </a:lnTo>
                <a:lnTo>
                  <a:pt x="126" y="572"/>
                </a:lnTo>
                <a:lnTo>
                  <a:pt x="122" y="578"/>
                </a:lnTo>
                <a:lnTo>
                  <a:pt x="118" y="584"/>
                </a:lnTo>
                <a:lnTo>
                  <a:pt x="116" y="592"/>
                </a:lnTo>
                <a:lnTo>
                  <a:pt x="122" y="592"/>
                </a:lnTo>
                <a:lnTo>
                  <a:pt x="128" y="592"/>
                </a:lnTo>
                <a:lnTo>
                  <a:pt x="136" y="592"/>
                </a:lnTo>
                <a:lnTo>
                  <a:pt x="134" y="594"/>
                </a:lnTo>
                <a:lnTo>
                  <a:pt x="132" y="598"/>
                </a:lnTo>
                <a:lnTo>
                  <a:pt x="130" y="602"/>
                </a:lnTo>
                <a:lnTo>
                  <a:pt x="128" y="604"/>
                </a:lnTo>
                <a:lnTo>
                  <a:pt x="144" y="606"/>
                </a:lnTo>
                <a:lnTo>
                  <a:pt x="156" y="610"/>
                </a:lnTo>
                <a:lnTo>
                  <a:pt x="164" y="622"/>
                </a:lnTo>
                <a:lnTo>
                  <a:pt x="162" y="620"/>
                </a:lnTo>
                <a:lnTo>
                  <a:pt x="160" y="618"/>
                </a:lnTo>
                <a:lnTo>
                  <a:pt x="164" y="614"/>
                </a:lnTo>
                <a:lnTo>
                  <a:pt x="168" y="614"/>
                </a:lnTo>
                <a:lnTo>
                  <a:pt x="170" y="614"/>
                </a:lnTo>
                <a:lnTo>
                  <a:pt x="172" y="614"/>
                </a:lnTo>
                <a:lnTo>
                  <a:pt x="174" y="618"/>
                </a:lnTo>
                <a:lnTo>
                  <a:pt x="174" y="620"/>
                </a:lnTo>
                <a:lnTo>
                  <a:pt x="176" y="624"/>
                </a:lnTo>
                <a:lnTo>
                  <a:pt x="178" y="628"/>
                </a:lnTo>
                <a:lnTo>
                  <a:pt x="178" y="630"/>
                </a:lnTo>
                <a:lnTo>
                  <a:pt x="180" y="632"/>
                </a:lnTo>
                <a:lnTo>
                  <a:pt x="184" y="634"/>
                </a:lnTo>
                <a:lnTo>
                  <a:pt x="188" y="636"/>
                </a:lnTo>
                <a:lnTo>
                  <a:pt x="190" y="636"/>
                </a:lnTo>
                <a:lnTo>
                  <a:pt x="194" y="638"/>
                </a:lnTo>
                <a:lnTo>
                  <a:pt x="198" y="638"/>
                </a:lnTo>
                <a:lnTo>
                  <a:pt x="200" y="640"/>
                </a:lnTo>
                <a:lnTo>
                  <a:pt x="202" y="644"/>
                </a:lnTo>
                <a:lnTo>
                  <a:pt x="204" y="648"/>
                </a:lnTo>
                <a:lnTo>
                  <a:pt x="206" y="646"/>
                </a:lnTo>
                <a:lnTo>
                  <a:pt x="210" y="646"/>
                </a:lnTo>
                <a:lnTo>
                  <a:pt x="212" y="644"/>
                </a:lnTo>
                <a:lnTo>
                  <a:pt x="216" y="648"/>
                </a:lnTo>
                <a:lnTo>
                  <a:pt x="220" y="654"/>
                </a:lnTo>
                <a:lnTo>
                  <a:pt x="222" y="658"/>
                </a:lnTo>
                <a:lnTo>
                  <a:pt x="224" y="654"/>
                </a:lnTo>
                <a:lnTo>
                  <a:pt x="228" y="650"/>
                </a:lnTo>
                <a:lnTo>
                  <a:pt x="232" y="652"/>
                </a:lnTo>
                <a:lnTo>
                  <a:pt x="234" y="654"/>
                </a:lnTo>
                <a:lnTo>
                  <a:pt x="238" y="656"/>
                </a:lnTo>
                <a:lnTo>
                  <a:pt x="238" y="662"/>
                </a:lnTo>
                <a:lnTo>
                  <a:pt x="240" y="666"/>
                </a:lnTo>
                <a:lnTo>
                  <a:pt x="252" y="662"/>
                </a:lnTo>
                <a:lnTo>
                  <a:pt x="262" y="666"/>
                </a:lnTo>
                <a:lnTo>
                  <a:pt x="270" y="674"/>
                </a:lnTo>
                <a:lnTo>
                  <a:pt x="276" y="686"/>
                </a:lnTo>
                <a:lnTo>
                  <a:pt x="274" y="678"/>
                </a:lnTo>
                <a:lnTo>
                  <a:pt x="276" y="674"/>
                </a:lnTo>
                <a:lnTo>
                  <a:pt x="278" y="670"/>
                </a:lnTo>
                <a:lnTo>
                  <a:pt x="280" y="668"/>
                </a:lnTo>
                <a:lnTo>
                  <a:pt x="284" y="666"/>
                </a:lnTo>
                <a:lnTo>
                  <a:pt x="288" y="668"/>
                </a:lnTo>
                <a:lnTo>
                  <a:pt x="292" y="672"/>
                </a:lnTo>
                <a:lnTo>
                  <a:pt x="296" y="678"/>
                </a:lnTo>
                <a:lnTo>
                  <a:pt x="294" y="674"/>
                </a:lnTo>
                <a:lnTo>
                  <a:pt x="294" y="674"/>
                </a:lnTo>
                <a:lnTo>
                  <a:pt x="296" y="674"/>
                </a:lnTo>
                <a:lnTo>
                  <a:pt x="298" y="674"/>
                </a:lnTo>
                <a:lnTo>
                  <a:pt x="300" y="676"/>
                </a:lnTo>
                <a:lnTo>
                  <a:pt x="302" y="680"/>
                </a:lnTo>
                <a:lnTo>
                  <a:pt x="304" y="682"/>
                </a:lnTo>
                <a:lnTo>
                  <a:pt x="304" y="686"/>
                </a:lnTo>
                <a:lnTo>
                  <a:pt x="310" y="682"/>
                </a:lnTo>
                <a:lnTo>
                  <a:pt x="318" y="680"/>
                </a:lnTo>
                <a:lnTo>
                  <a:pt x="324" y="678"/>
                </a:lnTo>
                <a:lnTo>
                  <a:pt x="326" y="682"/>
                </a:lnTo>
                <a:lnTo>
                  <a:pt x="328" y="684"/>
                </a:lnTo>
                <a:lnTo>
                  <a:pt x="330" y="688"/>
                </a:lnTo>
                <a:lnTo>
                  <a:pt x="330" y="692"/>
                </a:lnTo>
                <a:lnTo>
                  <a:pt x="332" y="686"/>
                </a:lnTo>
                <a:lnTo>
                  <a:pt x="332" y="684"/>
                </a:lnTo>
                <a:lnTo>
                  <a:pt x="334" y="682"/>
                </a:lnTo>
                <a:lnTo>
                  <a:pt x="338" y="684"/>
                </a:lnTo>
                <a:lnTo>
                  <a:pt x="340" y="684"/>
                </a:lnTo>
                <a:lnTo>
                  <a:pt x="344" y="688"/>
                </a:lnTo>
                <a:lnTo>
                  <a:pt x="346" y="690"/>
                </a:lnTo>
                <a:lnTo>
                  <a:pt x="350" y="694"/>
                </a:lnTo>
                <a:lnTo>
                  <a:pt x="352" y="698"/>
                </a:lnTo>
                <a:lnTo>
                  <a:pt x="356" y="702"/>
                </a:lnTo>
                <a:lnTo>
                  <a:pt x="358" y="706"/>
                </a:lnTo>
                <a:lnTo>
                  <a:pt x="360" y="708"/>
                </a:lnTo>
                <a:lnTo>
                  <a:pt x="364" y="700"/>
                </a:lnTo>
                <a:lnTo>
                  <a:pt x="370" y="700"/>
                </a:lnTo>
                <a:lnTo>
                  <a:pt x="378" y="704"/>
                </a:lnTo>
                <a:lnTo>
                  <a:pt x="386" y="712"/>
                </a:lnTo>
                <a:lnTo>
                  <a:pt x="392" y="718"/>
                </a:lnTo>
                <a:lnTo>
                  <a:pt x="386" y="714"/>
                </a:lnTo>
                <a:lnTo>
                  <a:pt x="384" y="710"/>
                </a:lnTo>
                <a:lnTo>
                  <a:pt x="382" y="706"/>
                </a:lnTo>
                <a:lnTo>
                  <a:pt x="382" y="702"/>
                </a:lnTo>
                <a:lnTo>
                  <a:pt x="384" y="696"/>
                </a:lnTo>
                <a:lnTo>
                  <a:pt x="386" y="692"/>
                </a:lnTo>
                <a:lnTo>
                  <a:pt x="390" y="690"/>
                </a:lnTo>
                <a:lnTo>
                  <a:pt x="394" y="686"/>
                </a:lnTo>
                <a:lnTo>
                  <a:pt x="398" y="686"/>
                </a:lnTo>
                <a:lnTo>
                  <a:pt x="404" y="688"/>
                </a:lnTo>
                <a:lnTo>
                  <a:pt x="408" y="690"/>
                </a:lnTo>
                <a:lnTo>
                  <a:pt x="412" y="696"/>
                </a:lnTo>
                <a:lnTo>
                  <a:pt x="414" y="692"/>
                </a:lnTo>
                <a:lnTo>
                  <a:pt x="414" y="690"/>
                </a:lnTo>
                <a:lnTo>
                  <a:pt x="418" y="688"/>
                </a:lnTo>
                <a:lnTo>
                  <a:pt x="420" y="686"/>
                </a:lnTo>
                <a:lnTo>
                  <a:pt x="424" y="686"/>
                </a:lnTo>
                <a:lnTo>
                  <a:pt x="428" y="688"/>
                </a:lnTo>
                <a:lnTo>
                  <a:pt x="432" y="690"/>
                </a:lnTo>
                <a:lnTo>
                  <a:pt x="434" y="694"/>
                </a:lnTo>
                <a:lnTo>
                  <a:pt x="438" y="682"/>
                </a:lnTo>
                <a:lnTo>
                  <a:pt x="450" y="676"/>
                </a:lnTo>
                <a:lnTo>
                  <a:pt x="462" y="674"/>
                </a:lnTo>
                <a:lnTo>
                  <a:pt x="472" y="680"/>
                </a:lnTo>
                <a:lnTo>
                  <a:pt x="482" y="672"/>
                </a:lnTo>
                <a:lnTo>
                  <a:pt x="494" y="666"/>
                </a:lnTo>
                <a:lnTo>
                  <a:pt x="504" y="660"/>
                </a:lnTo>
                <a:lnTo>
                  <a:pt x="506" y="658"/>
                </a:lnTo>
                <a:lnTo>
                  <a:pt x="508" y="656"/>
                </a:lnTo>
                <a:lnTo>
                  <a:pt x="508" y="654"/>
                </a:lnTo>
                <a:lnTo>
                  <a:pt x="510" y="654"/>
                </a:lnTo>
                <a:lnTo>
                  <a:pt x="514" y="652"/>
                </a:lnTo>
                <a:lnTo>
                  <a:pt x="520" y="652"/>
                </a:lnTo>
                <a:lnTo>
                  <a:pt x="524" y="652"/>
                </a:lnTo>
                <a:lnTo>
                  <a:pt x="528" y="654"/>
                </a:lnTo>
                <a:lnTo>
                  <a:pt x="534" y="656"/>
                </a:lnTo>
                <a:lnTo>
                  <a:pt x="540" y="658"/>
                </a:lnTo>
                <a:lnTo>
                  <a:pt x="538" y="654"/>
                </a:lnTo>
                <a:lnTo>
                  <a:pt x="538" y="652"/>
                </a:lnTo>
                <a:lnTo>
                  <a:pt x="538" y="648"/>
                </a:lnTo>
                <a:lnTo>
                  <a:pt x="550" y="648"/>
                </a:lnTo>
                <a:lnTo>
                  <a:pt x="562" y="650"/>
                </a:lnTo>
                <a:lnTo>
                  <a:pt x="558" y="648"/>
                </a:lnTo>
                <a:lnTo>
                  <a:pt x="552" y="646"/>
                </a:lnTo>
                <a:lnTo>
                  <a:pt x="550" y="644"/>
                </a:lnTo>
                <a:lnTo>
                  <a:pt x="546" y="640"/>
                </a:lnTo>
                <a:lnTo>
                  <a:pt x="544" y="634"/>
                </a:lnTo>
                <a:lnTo>
                  <a:pt x="544" y="628"/>
                </a:lnTo>
                <a:lnTo>
                  <a:pt x="546" y="622"/>
                </a:lnTo>
                <a:lnTo>
                  <a:pt x="548" y="616"/>
                </a:lnTo>
                <a:lnTo>
                  <a:pt x="552" y="614"/>
                </a:lnTo>
                <a:lnTo>
                  <a:pt x="558" y="612"/>
                </a:lnTo>
                <a:lnTo>
                  <a:pt x="564" y="612"/>
                </a:lnTo>
                <a:lnTo>
                  <a:pt x="570" y="612"/>
                </a:lnTo>
                <a:lnTo>
                  <a:pt x="576" y="612"/>
                </a:lnTo>
                <a:lnTo>
                  <a:pt x="572" y="608"/>
                </a:lnTo>
                <a:lnTo>
                  <a:pt x="572" y="606"/>
                </a:lnTo>
                <a:lnTo>
                  <a:pt x="570" y="602"/>
                </a:lnTo>
                <a:lnTo>
                  <a:pt x="570" y="598"/>
                </a:lnTo>
                <a:lnTo>
                  <a:pt x="584" y="600"/>
                </a:lnTo>
                <a:lnTo>
                  <a:pt x="592" y="598"/>
                </a:lnTo>
                <a:lnTo>
                  <a:pt x="600" y="594"/>
                </a:lnTo>
                <a:lnTo>
                  <a:pt x="612" y="586"/>
                </a:lnTo>
                <a:lnTo>
                  <a:pt x="614" y="582"/>
                </a:lnTo>
                <a:lnTo>
                  <a:pt x="620" y="580"/>
                </a:lnTo>
                <a:lnTo>
                  <a:pt x="624" y="580"/>
                </a:lnTo>
                <a:lnTo>
                  <a:pt x="626" y="576"/>
                </a:lnTo>
                <a:lnTo>
                  <a:pt x="628" y="572"/>
                </a:lnTo>
                <a:lnTo>
                  <a:pt x="628" y="568"/>
                </a:lnTo>
                <a:lnTo>
                  <a:pt x="628" y="562"/>
                </a:lnTo>
                <a:lnTo>
                  <a:pt x="628" y="558"/>
                </a:lnTo>
                <a:lnTo>
                  <a:pt x="630" y="554"/>
                </a:lnTo>
                <a:lnTo>
                  <a:pt x="626" y="552"/>
                </a:lnTo>
                <a:lnTo>
                  <a:pt x="622" y="548"/>
                </a:lnTo>
                <a:lnTo>
                  <a:pt x="620" y="548"/>
                </a:lnTo>
                <a:lnTo>
                  <a:pt x="630" y="536"/>
                </a:lnTo>
                <a:lnTo>
                  <a:pt x="642" y="532"/>
                </a:lnTo>
                <a:lnTo>
                  <a:pt x="656" y="534"/>
                </a:lnTo>
                <a:lnTo>
                  <a:pt x="656" y="530"/>
                </a:lnTo>
                <a:lnTo>
                  <a:pt x="656" y="524"/>
                </a:lnTo>
                <a:lnTo>
                  <a:pt x="656" y="520"/>
                </a:lnTo>
                <a:lnTo>
                  <a:pt x="658" y="516"/>
                </a:lnTo>
                <a:lnTo>
                  <a:pt x="658" y="512"/>
                </a:lnTo>
                <a:lnTo>
                  <a:pt x="662" y="510"/>
                </a:lnTo>
                <a:lnTo>
                  <a:pt x="666" y="508"/>
                </a:lnTo>
                <a:lnTo>
                  <a:pt x="672" y="508"/>
                </a:lnTo>
                <a:lnTo>
                  <a:pt x="674" y="502"/>
                </a:lnTo>
                <a:lnTo>
                  <a:pt x="676" y="498"/>
                </a:lnTo>
                <a:lnTo>
                  <a:pt x="678" y="494"/>
                </a:lnTo>
                <a:lnTo>
                  <a:pt x="682" y="492"/>
                </a:lnTo>
                <a:lnTo>
                  <a:pt x="684" y="490"/>
                </a:lnTo>
                <a:lnTo>
                  <a:pt x="688" y="490"/>
                </a:lnTo>
                <a:lnTo>
                  <a:pt x="692" y="488"/>
                </a:lnTo>
                <a:lnTo>
                  <a:pt x="696" y="484"/>
                </a:lnTo>
                <a:lnTo>
                  <a:pt x="698" y="482"/>
                </a:lnTo>
                <a:lnTo>
                  <a:pt x="694" y="478"/>
                </a:lnTo>
                <a:lnTo>
                  <a:pt x="690" y="476"/>
                </a:lnTo>
                <a:lnTo>
                  <a:pt x="688" y="472"/>
                </a:lnTo>
                <a:lnTo>
                  <a:pt x="692" y="466"/>
                </a:lnTo>
                <a:lnTo>
                  <a:pt x="700" y="462"/>
                </a:lnTo>
                <a:lnTo>
                  <a:pt x="708" y="458"/>
                </a:lnTo>
                <a:lnTo>
                  <a:pt x="714" y="452"/>
                </a:lnTo>
                <a:lnTo>
                  <a:pt x="704" y="446"/>
                </a:lnTo>
                <a:lnTo>
                  <a:pt x="700" y="436"/>
                </a:lnTo>
                <a:lnTo>
                  <a:pt x="700" y="424"/>
                </a:lnTo>
                <a:lnTo>
                  <a:pt x="708" y="414"/>
                </a:lnTo>
                <a:lnTo>
                  <a:pt x="702" y="412"/>
                </a:lnTo>
                <a:lnTo>
                  <a:pt x="696" y="410"/>
                </a:lnTo>
                <a:lnTo>
                  <a:pt x="692" y="408"/>
                </a:lnTo>
                <a:lnTo>
                  <a:pt x="706" y="402"/>
                </a:lnTo>
                <a:lnTo>
                  <a:pt x="712" y="398"/>
                </a:lnTo>
                <a:lnTo>
                  <a:pt x="714" y="392"/>
                </a:lnTo>
                <a:lnTo>
                  <a:pt x="716" y="382"/>
                </a:lnTo>
                <a:lnTo>
                  <a:pt x="718" y="370"/>
                </a:lnTo>
                <a:lnTo>
                  <a:pt x="724" y="362"/>
                </a:lnTo>
                <a:lnTo>
                  <a:pt x="728" y="356"/>
                </a:lnTo>
                <a:lnTo>
                  <a:pt x="734" y="352"/>
                </a:lnTo>
                <a:lnTo>
                  <a:pt x="736" y="348"/>
                </a:lnTo>
                <a:lnTo>
                  <a:pt x="736" y="342"/>
                </a:lnTo>
                <a:lnTo>
                  <a:pt x="732" y="332"/>
                </a:lnTo>
                <a:lnTo>
                  <a:pt x="736" y="330"/>
                </a:lnTo>
                <a:lnTo>
                  <a:pt x="742" y="328"/>
                </a:lnTo>
                <a:lnTo>
                  <a:pt x="736" y="326"/>
                </a:lnTo>
                <a:lnTo>
                  <a:pt x="730" y="322"/>
                </a:lnTo>
                <a:lnTo>
                  <a:pt x="722" y="320"/>
                </a:lnTo>
                <a:lnTo>
                  <a:pt x="718" y="316"/>
                </a:lnTo>
                <a:lnTo>
                  <a:pt x="714" y="312"/>
                </a:lnTo>
                <a:lnTo>
                  <a:pt x="710" y="306"/>
                </a:lnTo>
                <a:lnTo>
                  <a:pt x="716" y="306"/>
                </a:lnTo>
                <a:lnTo>
                  <a:pt x="720" y="302"/>
                </a:lnTo>
                <a:lnTo>
                  <a:pt x="726" y="302"/>
                </a:lnTo>
                <a:lnTo>
                  <a:pt x="722" y="298"/>
                </a:lnTo>
                <a:lnTo>
                  <a:pt x="718" y="296"/>
                </a:lnTo>
                <a:lnTo>
                  <a:pt x="714" y="294"/>
                </a:lnTo>
                <a:lnTo>
                  <a:pt x="710" y="292"/>
                </a:lnTo>
                <a:lnTo>
                  <a:pt x="706" y="290"/>
                </a:lnTo>
                <a:lnTo>
                  <a:pt x="702" y="286"/>
                </a:lnTo>
                <a:lnTo>
                  <a:pt x="706" y="284"/>
                </a:lnTo>
                <a:lnTo>
                  <a:pt x="708" y="282"/>
                </a:lnTo>
                <a:lnTo>
                  <a:pt x="708" y="276"/>
                </a:lnTo>
                <a:lnTo>
                  <a:pt x="704" y="272"/>
                </a:lnTo>
                <a:lnTo>
                  <a:pt x="700" y="268"/>
                </a:lnTo>
                <a:lnTo>
                  <a:pt x="694" y="268"/>
                </a:lnTo>
                <a:lnTo>
                  <a:pt x="698" y="258"/>
                </a:lnTo>
                <a:lnTo>
                  <a:pt x="704" y="248"/>
                </a:lnTo>
                <a:lnTo>
                  <a:pt x="710" y="238"/>
                </a:lnTo>
                <a:lnTo>
                  <a:pt x="700" y="250"/>
                </a:lnTo>
                <a:lnTo>
                  <a:pt x="694" y="252"/>
                </a:lnTo>
                <a:lnTo>
                  <a:pt x="690" y="250"/>
                </a:lnTo>
                <a:lnTo>
                  <a:pt x="682" y="244"/>
                </a:lnTo>
                <a:lnTo>
                  <a:pt x="672" y="234"/>
                </a:lnTo>
                <a:lnTo>
                  <a:pt x="680" y="222"/>
                </a:lnTo>
                <a:lnTo>
                  <a:pt x="678" y="212"/>
                </a:lnTo>
                <a:lnTo>
                  <a:pt x="672" y="206"/>
                </a:lnTo>
                <a:lnTo>
                  <a:pt x="662" y="202"/>
                </a:lnTo>
                <a:lnTo>
                  <a:pt x="650" y="202"/>
                </a:lnTo>
                <a:lnTo>
                  <a:pt x="654" y="198"/>
                </a:lnTo>
                <a:lnTo>
                  <a:pt x="658" y="196"/>
                </a:lnTo>
                <a:lnTo>
                  <a:pt x="662" y="192"/>
                </a:lnTo>
                <a:lnTo>
                  <a:pt x="664" y="188"/>
                </a:lnTo>
                <a:lnTo>
                  <a:pt x="660" y="184"/>
                </a:lnTo>
                <a:lnTo>
                  <a:pt x="654" y="182"/>
                </a:lnTo>
                <a:lnTo>
                  <a:pt x="650" y="180"/>
                </a:lnTo>
                <a:lnTo>
                  <a:pt x="648" y="184"/>
                </a:lnTo>
                <a:lnTo>
                  <a:pt x="646" y="190"/>
                </a:lnTo>
                <a:lnTo>
                  <a:pt x="644" y="192"/>
                </a:lnTo>
                <a:lnTo>
                  <a:pt x="640" y="196"/>
                </a:lnTo>
                <a:lnTo>
                  <a:pt x="640" y="184"/>
                </a:lnTo>
                <a:lnTo>
                  <a:pt x="640" y="172"/>
                </a:lnTo>
                <a:lnTo>
                  <a:pt x="638" y="162"/>
                </a:lnTo>
                <a:lnTo>
                  <a:pt x="632" y="154"/>
                </a:lnTo>
                <a:lnTo>
                  <a:pt x="622" y="152"/>
                </a:lnTo>
                <a:lnTo>
                  <a:pt x="622" y="146"/>
                </a:lnTo>
                <a:lnTo>
                  <a:pt x="622" y="140"/>
                </a:lnTo>
                <a:lnTo>
                  <a:pt x="622" y="134"/>
                </a:lnTo>
                <a:lnTo>
                  <a:pt x="622" y="128"/>
                </a:lnTo>
                <a:lnTo>
                  <a:pt x="618" y="110"/>
                </a:lnTo>
                <a:lnTo>
                  <a:pt x="614" y="94"/>
                </a:lnTo>
                <a:lnTo>
                  <a:pt x="612" y="98"/>
                </a:lnTo>
                <a:lnTo>
                  <a:pt x="612" y="104"/>
                </a:lnTo>
                <a:lnTo>
                  <a:pt x="610" y="108"/>
                </a:lnTo>
                <a:lnTo>
                  <a:pt x="608" y="114"/>
                </a:lnTo>
                <a:lnTo>
                  <a:pt x="606" y="118"/>
                </a:lnTo>
                <a:lnTo>
                  <a:pt x="602" y="120"/>
                </a:lnTo>
                <a:lnTo>
                  <a:pt x="598" y="122"/>
                </a:lnTo>
                <a:lnTo>
                  <a:pt x="592" y="122"/>
                </a:lnTo>
                <a:lnTo>
                  <a:pt x="592" y="118"/>
                </a:lnTo>
                <a:lnTo>
                  <a:pt x="592" y="114"/>
                </a:lnTo>
                <a:lnTo>
                  <a:pt x="592" y="108"/>
                </a:lnTo>
                <a:lnTo>
                  <a:pt x="590" y="112"/>
                </a:lnTo>
                <a:lnTo>
                  <a:pt x="586" y="114"/>
                </a:lnTo>
                <a:lnTo>
                  <a:pt x="582" y="116"/>
                </a:lnTo>
                <a:lnTo>
                  <a:pt x="574" y="100"/>
                </a:lnTo>
                <a:lnTo>
                  <a:pt x="568" y="80"/>
                </a:lnTo>
                <a:lnTo>
                  <a:pt x="564" y="90"/>
                </a:lnTo>
                <a:lnTo>
                  <a:pt x="558" y="96"/>
                </a:lnTo>
                <a:lnTo>
                  <a:pt x="552" y="104"/>
                </a:lnTo>
                <a:lnTo>
                  <a:pt x="548" y="100"/>
                </a:lnTo>
                <a:lnTo>
                  <a:pt x="544" y="94"/>
                </a:lnTo>
                <a:lnTo>
                  <a:pt x="542" y="90"/>
                </a:lnTo>
                <a:lnTo>
                  <a:pt x="540" y="82"/>
                </a:lnTo>
                <a:lnTo>
                  <a:pt x="540" y="76"/>
                </a:lnTo>
                <a:lnTo>
                  <a:pt x="536" y="80"/>
                </a:lnTo>
                <a:lnTo>
                  <a:pt x="534" y="82"/>
                </a:lnTo>
                <a:lnTo>
                  <a:pt x="530" y="84"/>
                </a:lnTo>
                <a:lnTo>
                  <a:pt x="520" y="52"/>
                </a:lnTo>
                <a:lnTo>
                  <a:pt x="508" y="22"/>
                </a:lnTo>
                <a:lnTo>
                  <a:pt x="504" y="30"/>
                </a:lnTo>
                <a:lnTo>
                  <a:pt x="498" y="40"/>
                </a:lnTo>
                <a:lnTo>
                  <a:pt x="490" y="48"/>
                </a:lnTo>
                <a:lnTo>
                  <a:pt x="482" y="52"/>
                </a:lnTo>
                <a:lnTo>
                  <a:pt x="472" y="50"/>
                </a:lnTo>
                <a:lnTo>
                  <a:pt x="468" y="52"/>
                </a:lnTo>
                <a:lnTo>
                  <a:pt x="464" y="54"/>
                </a:lnTo>
                <a:lnTo>
                  <a:pt x="460" y="58"/>
                </a:lnTo>
                <a:lnTo>
                  <a:pt x="456" y="48"/>
                </a:lnTo>
                <a:lnTo>
                  <a:pt x="450" y="38"/>
                </a:lnTo>
                <a:lnTo>
                  <a:pt x="448" y="30"/>
                </a:lnTo>
                <a:lnTo>
                  <a:pt x="444" y="28"/>
                </a:lnTo>
                <a:lnTo>
                  <a:pt x="440" y="28"/>
                </a:lnTo>
                <a:lnTo>
                  <a:pt x="440" y="36"/>
                </a:lnTo>
                <a:lnTo>
                  <a:pt x="438" y="40"/>
                </a:lnTo>
                <a:lnTo>
                  <a:pt x="436" y="44"/>
                </a:lnTo>
                <a:lnTo>
                  <a:pt x="432" y="46"/>
                </a:lnTo>
                <a:lnTo>
                  <a:pt x="430" y="46"/>
                </a:lnTo>
                <a:lnTo>
                  <a:pt x="424" y="44"/>
                </a:lnTo>
                <a:lnTo>
                  <a:pt x="420" y="40"/>
                </a:lnTo>
                <a:lnTo>
                  <a:pt x="416" y="34"/>
                </a:lnTo>
                <a:lnTo>
                  <a:pt x="412" y="38"/>
                </a:lnTo>
                <a:lnTo>
                  <a:pt x="408" y="40"/>
                </a:lnTo>
                <a:lnTo>
                  <a:pt x="404" y="44"/>
                </a:lnTo>
                <a:lnTo>
                  <a:pt x="386" y="22"/>
                </a:lnTo>
                <a:lnTo>
                  <a:pt x="368" y="0"/>
                </a:lnTo>
                <a:lnTo>
                  <a:pt x="370" y="10"/>
                </a:lnTo>
                <a:lnTo>
                  <a:pt x="372" y="18"/>
                </a:lnTo>
                <a:lnTo>
                  <a:pt x="372" y="28"/>
                </a:lnTo>
                <a:lnTo>
                  <a:pt x="364" y="26"/>
                </a:lnTo>
                <a:lnTo>
                  <a:pt x="360" y="22"/>
                </a:lnTo>
                <a:lnTo>
                  <a:pt x="354" y="16"/>
                </a:lnTo>
                <a:lnTo>
                  <a:pt x="352" y="10"/>
                </a:lnTo>
                <a:lnTo>
                  <a:pt x="350" y="2"/>
                </a:lnTo>
                <a:lnTo>
                  <a:pt x="350" y="6"/>
                </a:lnTo>
                <a:lnTo>
                  <a:pt x="348" y="10"/>
                </a:lnTo>
                <a:lnTo>
                  <a:pt x="348" y="14"/>
                </a:lnTo>
                <a:lnTo>
                  <a:pt x="346" y="20"/>
                </a:lnTo>
                <a:lnTo>
                  <a:pt x="344" y="24"/>
                </a:lnTo>
                <a:lnTo>
                  <a:pt x="342" y="28"/>
                </a:lnTo>
                <a:lnTo>
                  <a:pt x="340" y="32"/>
                </a:lnTo>
                <a:lnTo>
                  <a:pt x="338" y="34"/>
                </a:lnTo>
                <a:lnTo>
                  <a:pt x="334" y="34"/>
                </a:lnTo>
                <a:lnTo>
                  <a:pt x="330" y="32"/>
                </a:lnTo>
                <a:lnTo>
                  <a:pt x="326" y="28"/>
                </a:lnTo>
                <a:lnTo>
                  <a:pt x="326" y="32"/>
                </a:lnTo>
                <a:lnTo>
                  <a:pt x="328" y="38"/>
                </a:lnTo>
                <a:lnTo>
                  <a:pt x="324" y="36"/>
                </a:lnTo>
                <a:lnTo>
                  <a:pt x="320" y="34"/>
                </a:lnTo>
                <a:lnTo>
                  <a:pt x="316" y="32"/>
                </a:lnTo>
                <a:lnTo>
                  <a:pt x="314" y="36"/>
                </a:lnTo>
                <a:lnTo>
                  <a:pt x="314" y="40"/>
                </a:lnTo>
                <a:lnTo>
                  <a:pt x="312" y="44"/>
                </a:lnTo>
                <a:lnTo>
                  <a:pt x="294" y="42"/>
                </a:lnTo>
                <a:lnTo>
                  <a:pt x="278" y="32"/>
                </a:lnTo>
                <a:lnTo>
                  <a:pt x="264" y="18"/>
                </a:lnTo>
                <a:lnTo>
                  <a:pt x="250" y="4"/>
                </a:lnTo>
                <a:lnTo>
                  <a:pt x="260" y="6"/>
                </a:lnTo>
                <a:lnTo>
                  <a:pt x="266" y="14"/>
                </a:lnTo>
                <a:lnTo>
                  <a:pt x="270" y="24"/>
                </a:lnTo>
                <a:lnTo>
                  <a:pt x="274" y="34"/>
                </a:lnTo>
                <a:lnTo>
                  <a:pt x="282" y="40"/>
                </a:lnTo>
                <a:lnTo>
                  <a:pt x="256" y="12"/>
                </a:lnTo>
                <a:close/>
              </a:path>
            </a:pathLst>
          </a:custGeom>
          <a:solidFill>
            <a:schemeClr val="accent1">
              <a:lumMod val="40000"/>
              <a:lumOff val="60000"/>
            </a:schemeClr>
          </a:solidFill>
          <a:ln w="0">
            <a:noFill/>
            <a:prstDash val="solid"/>
            <a:round/>
            <a:headEnd/>
            <a:tailEnd/>
          </a:ln>
        </p:spPr>
        <p:txBody>
          <a:bodyPr/>
          <a:lstStyle/>
          <a:p>
            <a:pPr algn="ctr"/>
            <a:endParaRPr lang="ar-SA" sz="2400" b="1" dirty="0">
              <a:solidFill>
                <a:srgbClr val="002060"/>
              </a:solidFill>
              <a:latin typeface="Arial" panose="020B0604020202020204" pitchFamily="34" charset="0"/>
              <a:cs typeface="Arial" panose="020B0604020202020204" pitchFamily="34" charset="0"/>
            </a:endParaRPr>
          </a:p>
          <a:p>
            <a:pPr algn="ctr"/>
            <a:endParaRPr lang="ar-SA" sz="2400" b="1" dirty="0" smtClean="0">
              <a:solidFill>
                <a:srgbClr val="002060"/>
              </a:solidFill>
              <a:latin typeface="Arial" panose="020B0604020202020204" pitchFamily="34" charset="0"/>
              <a:cs typeface="Arial" panose="020B0604020202020204" pitchFamily="34" charset="0"/>
            </a:endParaRPr>
          </a:p>
          <a:p>
            <a:pPr algn="ctr"/>
            <a:r>
              <a:rPr lang="ar-SA" sz="2400" b="1" dirty="0">
                <a:solidFill>
                  <a:srgbClr val="002060"/>
                </a:solidFill>
                <a:latin typeface="Arial" panose="020B0604020202020204" pitchFamily="34" charset="0"/>
                <a:cs typeface="Arial" panose="020B0604020202020204" pitchFamily="34" charset="0"/>
              </a:rPr>
              <a:t> </a:t>
            </a:r>
            <a:r>
              <a:rPr lang="ar-SA" sz="2400" b="1" dirty="0" smtClean="0">
                <a:solidFill>
                  <a:srgbClr val="002060"/>
                </a:solidFill>
                <a:latin typeface="Arial" panose="020B0604020202020204" pitchFamily="34" charset="0"/>
                <a:cs typeface="Arial" panose="020B0604020202020204" pitchFamily="34" charset="0"/>
              </a:rPr>
              <a:t>        الوشاح البرتقالي:</a:t>
            </a:r>
          </a:p>
          <a:p>
            <a:pPr algn="ctr"/>
            <a:r>
              <a:rPr lang="ar-SA" sz="2400" b="1" dirty="0" smtClean="0">
                <a:solidFill>
                  <a:srgbClr val="002060"/>
                </a:solidFill>
                <a:latin typeface="Arial" panose="020B0604020202020204" pitchFamily="34" charset="0"/>
                <a:cs typeface="Arial" panose="020B0604020202020204" pitchFamily="34" charset="0"/>
              </a:rPr>
              <a:t>    يرمز إلى الوعي بسوء التغذية  </a:t>
            </a:r>
            <a:endParaRPr lang="ar-SA" sz="2400" b="1" dirty="0">
              <a:solidFill>
                <a:srgbClr val="002060"/>
              </a:solidFill>
              <a:latin typeface="Arial" panose="020B0604020202020204" pitchFamily="34" charset="0"/>
              <a:cs typeface="Arial" panose="020B0604020202020204" pitchFamily="34" charset="0"/>
            </a:endParaRPr>
          </a:p>
        </p:txBody>
      </p:sp>
      <p:pic>
        <p:nvPicPr>
          <p:cNvPr id="51" name="صورة 50"/>
          <p:cNvPicPr>
            <a:picLocks noChangeAspect="1"/>
          </p:cNvPicPr>
          <p:nvPr/>
        </p:nvPicPr>
        <p:blipFill rotWithShape="1">
          <a:blip r:embed="rId3">
            <a:extLst>
              <a:ext uri="{28A0092B-C50C-407E-A947-70E740481C1C}">
                <a14:useLocalDpi xmlns:a14="http://schemas.microsoft.com/office/drawing/2010/main" val="0"/>
              </a:ext>
            </a:extLst>
          </a:blip>
          <a:srcRect l="9154"/>
          <a:stretch/>
        </p:blipFill>
        <p:spPr>
          <a:xfrm>
            <a:off x="8578202" y="737012"/>
            <a:ext cx="1590266" cy="1242589"/>
          </a:xfrm>
          <a:prstGeom prst="ellipse">
            <a:avLst/>
          </a:prstGeom>
          <a:ln>
            <a:noFill/>
          </a:ln>
          <a:effectLst>
            <a:softEdge rad="112500"/>
          </a:effectLst>
        </p:spPr>
      </p:pic>
    </p:spTree>
    <p:extLst>
      <p:ext uri="{BB962C8B-B14F-4D97-AF65-F5344CB8AC3E}">
        <p14:creationId xmlns:p14="http://schemas.microsoft.com/office/powerpoint/2010/main" val="361247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strips(downLeft)">
                                      <p:cBhvr>
                                        <p:cTn id="12" dur="500"/>
                                        <p:tgtEl>
                                          <p:spTgt spid="50"/>
                                        </p:tgtEl>
                                      </p:cBhvr>
                                    </p:animEffect>
                                  </p:childTnLst>
                                </p:cTn>
                              </p:par>
                              <p:par>
                                <p:cTn id="13" presetID="22" presetClass="entr" presetSubtype="4"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down)">
                                      <p:cBhvr>
                                        <p:cTn id="1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9"/>
          <p:cNvSpPr>
            <a:spLocks/>
          </p:cNvSpPr>
          <p:nvPr/>
        </p:nvSpPr>
        <p:spPr bwMode="gray">
          <a:xfrm>
            <a:off x="2590407" y="-40944"/>
            <a:ext cx="8270544" cy="1069295"/>
          </a:xfrm>
          <a:custGeom>
            <a:avLst/>
            <a:gdLst/>
            <a:ahLst/>
            <a:cxnLst>
              <a:cxn ang="0">
                <a:pos x="266" y="42"/>
              </a:cxn>
              <a:cxn ang="0">
                <a:pos x="107" y="103"/>
              </a:cxn>
              <a:cxn ang="0">
                <a:pos x="69" y="200"/>
              </a:cxn>
              <a:cxn ang="0">
                <a:pos x="38" y="235"/>
              </a:cxn>
              <a:cxn ang="0">
                <a:pos x="15" y="332"/>
              </a:cxn>
              <a:cxn ang="0">
                <a:pos x="38" y="447"/>
              </a:cxn>
              <a:cxn ang="0">
                <a:pos x="198" y="587"/>
              </a:cxn>
              <a:cxn ang="0">
                <a:pos x="568" y="655"/>
              </a:cxn>
              <a:cxn ang="0">
                <a:pos x="928" y="699"/>
              </a:cxn>
              <a:cxn ang="0">
                <a:pos x="1751" y="746"/>
              </a:cxn>
              <a:cxn ang="0">
                <a:pos x="2388" y="739"/>
              </a:cxn>
              <a:cxn ang="0">
                <a:pos x="2624" y="761"/>
              </a:cxn>
              <a:cxn ang="0">
                <a:pos x="3030" y="737"/>
              </a:cxn>
              <a:cxn ang="0">
                <a:pos x="3707" y="640"/>
              </a:cxn>
              <a:cxn ang="0">
                <a:pos x="4057" y="579"/>
              </a:cxn>
              <a:cxn ang="0">
                <a:pos x="4225" y="526"/>
              </a:cxn>
              <a:cxn ang="0">
                <a:pos x="4331" y="508"/>
              </a:cxn>
              <a:cxn ang="0">
                <a:pos x="4225" y="491"/>
              </a:cxn>
              <a:cxn ang="0">
                <a:pos x="4346" y="526"/>
              </a:cxn>
              <a:cxn ang="0">
                <a:pos x="4643" y="455"/>
              </a:cxn>
              <a:cxn ang="0">
                <a:pos x="4849" y="341"/>
              </a:cxn>
              <a:cxn ang="0">
                <a:pos x="4674" y="279"/>
              </a:cxn>
              <a:cxn ang="0">
                <a:pos x="4110" y="297"/>
              </a:cxn>
              <a:cxn ang="0">
                <a:pos x="4293" y="297"/>
              </a:cxn>
              <a:cxn ang="0">
                <a:pos x="4651" y="200"/>
              </a:cxn>
              <a:cxn ang="0">
                <a:pos x="4514" y="147"/>
              </a:cxn>
              <a:cxn ang="0">
                <a:pos x="3920" y="174"/>
              </a:cxn>
              <a:cxn ang="0">
                <a:pos x="3966" y="147"/>
              </a:cxn>
              <a:cxn ang="0">
                <a:pos x="3578" y="121"/>
              </a:cxn>
              <a:cxn ang="0">
                <a:pos x="3159" y="165"/>
              </a:cxn>
              <a:cxn ang="0">
                <a:pos x="2260" y="187"/>
              </a:cxn>
              <a:cxn ang="0">
                <a:pos x="1880" y="175"/>
              </a:cxn>
              <a:cxn ang="0">
                <a:pos x="1460" y="175"/>
              </a:cxn>
              <a:cxn ang="0">
                <a:pos x="967" y="130"/>
              </a:cxn>
              <a:cxn ang="0">
                <a:pos x="746" y="59"/>
              </a:cxn>
              <a:cxn ang="0">
                <a:pos x="472" y="6"/>
              </a:cxn>
              <a:cxn ang="0">
                <a:pos x="306" y="4"/>
              </a:cxn>
            </a:cxnLst>
            <a:rect l="0" t="0" r="r" b="b"/>
            <a:pathLst>
              <a:path w="4864" h="769">
                <a:moveTo>
                  <a:pt x="306" y="4"/>
                </a:moveTo>
                <a:cubicBezTo>
                  <a:pt x="265" y="21"/>
                  <a:pt x="307" y="25"/>
                  <a:pt x="266" y="42"/>
                </a:cubicBezTo>
                <a:cubicBezTo>
                  <a:pt x="228" y="27"/>
                  <a:pt x="225" y="21"/>
                  <a:pt x="167" y="42"/>
                </a:cubicBezTo>
                <a:cubicBezTo>
                  <a:pt x="141" y="52"/>
                  <a:pt x="142" y="90"/>
                  <a:pt x="107" y="103"/>
                </a:cubicBezTo>
                <a:cubicBezTo>
                  <a:pt x="84" y="130"/>
                  <a:pt x="69" y="156"/>
                  <a:pt x="46" y="182"/>
                </a:cubicBezTo>
                <a:cubicBezTo>
                  <a:pt x="53" y="188"/>
                  <a:pt x="61" y="196"/>
                  <a:pt x="69" y="200"/>
                </a:cubicBezTo>
                <a:cubicBezTo>
                  <a:pt x="76" y="204"/>
                  <a:pt x="94" y="200"/>
                  <a:pt x="91" y="209"/>
                </a:cubicBezTo>
                <a:cubicBezTo>
                  <a:pt x="89" y="218"/>
                  <a:pt x="47" y="232"/>
                  <a:pt x="38" y="235"/>
                </a:cubicBezTo>
                <a:cubicBezTo>
                  <a:pt x="20" y="298"/>
                  <a:pt x="37" y="278"/>
                  <a:pt x="0" y="306"/>
                </a:cubicBezTo>
                <a:cubicBezTo>
                  <a:pt x="5" y="314"/>
                  <a:pt x="11" y="322"/>
                  <a:pt x="15" y="332"/>
                </a:cubicBezTo>
                <a:cubicBezTo>
                  <a:pt x="27" y="345"/>
                  <a:pt x="65" y="366"/>
                  <a:pt x="69" y="385"/>
                </a:cubicBezTo>
                <a:cubicBezTo>
                  <a:pt x="71" y="398"/>
                  <a:pt x="28" y="428"/>
                  <a:pt x="38" y="447"/>
                </a:cubicBezTo>
                <a:cubicBezTo>
                  <a:pt x="28" y="480"/>
                  <a:pt x="110" y="494"/>
                  <a:pt x="129" y="499"/>
                </a:cubicBezTo>
                <a:cubicBezTo>
                  <a:pt x="157" y="521"/>
                  <a:pt x="162" y="579"/>
                  <a:pt x="198" y="587"/>
                </a:cubicBezTo>
                <a:cubicBezTo>
                  <a:pt x="275" y="607"/>
                  <a:pt x="321" y="631"/>
                  <a:pt x="400" y="635"/>
                </a:cubicBezTo>
                <a:cubicBezTo>
                  <a:pt x="471" y="643"/>
                  <a:pt x="513" y="654"/>
                  <a:pt x="568" y="655"/>
                </a:cubicBezTo>
                <a:cubicBezTo>
                  <a:pt x="628" y="661"/>
                  <a:pt x="700" y="664"/>
                  <a:pt x="760" y="671"/>
                </a:cubicBezTo>
                <a:cubicBezTo>
                  <a:pt x="817" y="693"/>
                  <a:pt x="869" y="677"/>
                  <a:pt x="928" y="699"/>
                </a:cubicBezTo>
                <a:cubicBezTo>
                  <a:pt x="1070" y="753"/>
                  <a:pt x="1355" y="693"/>
                  <a:pt x="1355" y="693"/>
                </a:cubicBezTo>
                <a:cubicBezTo>
                  <a:pt x="1539" y="731"/>
                  <a:pt x="1520" y="737"/>
                  <a:pt x="1751" y="746"/>
                </a:cubicBezTo>
                <a:cubicBezTo>
                  <a:pt x="1912" y="769"/>
                  <a:pt x="1924" y="727"/>
                  <a:pt x="2228" y="743"/>
                </a:cubicBezTo>
                <a:cubicBezTo>
                  <a:pt x="2298" y="752"/>
                  <a:pt x="2337" y="736"/>
                  <a:pt x="2388" y="739"/>
                </a:cubicBezTo>
                <a:cubicBezTo>
                  <a:pt x="2439" y="742"/>
                  <a:pt x="2496" y="758"/>
                  <a:pt x="2535" y="762"/>
                </a:cubicBezTo>
                <a:cubicBezTo>
                  <a:pt x="2574" y="766"/>
                  <a:pt x="2586" y="753"/>
                  <a:pt x="2624" y="761"/>
                </a:cubicBezTo>
                <a:cubicBezTo>
                  <a:pt x="2654" y="767"/>
                  <a:pt x="2674" y="747"/>
                  <a:pt x="2710" y="746"/>
                </a:cubicBezTo>
                <a:cubicBezTo>
                  <a:pt x="2816" y="740"/>
                  <a:pt x="2923" y="740"/>
                  <a:pt x="3030" y="737"/>
                </a:cubicBezTo>
                <a:cubicBezTo>
                  <a:pt x="3165" y="698"/>
                  <a:pt x="3192" y="700"/>
                  <a:pt x="3372" y="693"/>
                </a:cubicBezTo>
                <a:cubicBezTo>
                  <a:pt x="3491" y="677"/>
                  <a:pt x="3585" y="649"/>
                  <a:pt x="3707" y="640"/>
                </a:cubicBezTo>
                <a:cubicBezTo>
                  <a:pt x="3778" y="612"/>
                  <a:pt x="3647" y="661"/>
                  <a:pt x="3814" y="623"/>
                </a:cubicBezTo>
                <a:cubicBezTo>
                  <a:pt x="3939" y="593"/>
                  <a:pt x="3882" y="589"/>
                  <a:pt x="4057" y="579"/>
                </a:cubicBezTo>
                <a:cubicBezTo>
                  <a:pt x="4154" y="551"/>
                  <a:pt x="4197" y="549"/>
                  <a:pt x="4316" y="543"/>
                </a:cubicBezTo>
                <a:cubicBezTo>
                  <a:pt x="4293" y="535"/>
                  <a:pt x="4233" y="529"/>
                  <a:pt x="4225" y="526"/>
                </a:cubicBezTo>
                <a:cubicBezTo>
                  <a:pt x="4217" y="523"/>
                  <a:pt x="4240" y="518"/>
                  <a:pt x="4247" y="517"/>
                </a:cubicBezTo>
                <a:cubicBezTo>
                  <a:pt x="4275" y="513"/>
                  <a:pt x="4303" y="511"/>
                  <a:pt x="4331" y="508"/>
                </a:cubicBezTo>
                <a:cubicBezTo>
                  <a:pt x="4303" y="505"/>
                  <a:pt x="4275" y="504"/>
                  <a:pt x="4247" y="499"/>
                </a:cubicBezTo>
                <a:cubicBezTo>
                  <a:pt x="4240" y="498"/>
                  <a:pt x="4221" y="499"/>
                  <a:pt x="4225" y="491"/>
                </a:cubicBezTo>
                <a:cubicBezTo>
                  <a:pt x="4230" y="480"/>
                  <a:pt x="4245" y="485"/>
                  <a:pt x="4255" y="482"/>
                </a:cubicBezTo>
                <a:cubicBezTo>
                  <a:pt x="4318" y="494"/>
                  <a:pt x="4297" y="507"/>
                  <a:pt x="4346" y="526"/>
                </a:cubicBezTo>
                <a:cubicBezTo>
                  <a:pt x="4398" y="511"/>
                  <a:pt x="4453" y="470"/>
                  <a:pt x="4506" y="464"/>
                </a:cubicBezTo>
                <a:cubicBezTo>
                  <a:pt x="4552" y="460"/>
                  <a:pt x="4598" y="458"/>
                  <a:pt x="4643" y="455"/>
                </a:cubicBezTo>
                <a:cubicBezTo>
                  <a:pt x="4690" y="420"/>
                  <a:pt x="4742" y="423"/>
                  <a:pt x="4795" y="411"/>
                </a:cubicBezTo>
                <a:cubicBezTo>
                  <a:pt x="4834" y="382"/>
                  <a:pt x="4813" y="403"/>
                  <a:pt x="4849" y="341"/>
                </a:cubicBezTo>
                <a:cubicBezTo>
                  <a:pt x="4854" y="332"/>
                  <a:pt x="4864" y="314"/>
                  <a:pt x="4864" y="314"/>
                </a:cubicBezTo>
                <a:cubicBezTo>
                  <a:pt x="4803" y="279"/>
                  <a:pt x="4742" y="285"/>
                  <a:pt x="4674" y="279"/>
                </a:cubicBezTo>
                <a:cubicBezTo>
                  <a:pt x="4490" y="287"/>
                  <a:pt x="4499" y="279"/>
                  <a:pt x="4384" y="306"/>
                </a:cubicBezTo>
                <a:cubicBezTo>
                  <a:pt x="4293" y="303"/>
                  <a:pt x="4202" y="303"/>
                  <a:pt x="4110" y="297"/>
                </a:cubicBezTo>
                <a:cubicBezTo>
                  <a:pt x="4103" y="297"/>
                  <a:pt x="4126" y="288"/>
                  <a:pt x="4133" y="288"/>
                </a:cubicBezTo>
                <a:cubicBezTo>
                  <a:pt x="4187" y="288"/>
                  <a:pt x="4240" y="294"/>
                  <a:pt x="4293" y="297"/>
                </a:cubicBezTo>
                <a:cubicBezTo>
                  <a:pt x="4391" y="282"/>
                  <a:pt x="4444" y="268"/>
                  <a:pt x="4552" y="262"/>
                </a:cubicBezTo>
                <a:cubicBezTo>
                  <a:pt x="4601" y="247"/>
                  <a:pt x="4610" y="232"/>
                  <a:pt x="4651" y="200"/>
                </a:cubicBezTo>
                <a:cubicBezTo>
                  <a:pt x="4609" y="188"/>
                  <a:pt x="4562" y="193"/>
                  <a:pt x="4521" y="174"/>
                </a:cubicBezTo>
                <a:cubicBezTo>
                  <a:pt x="4514" y="171"/>
                  <a:pt x="4516" y="156"/>
                  <a:pt x="4514" y="147"/>
                </a:cubicBezTo>
                <a:cubicBezTo>
                  <a:pt x="4141" y="166"/>
                  <a:pt x="4291" y="156"/>
                  <a:pt x="4065" y="174"/>
                </a:cubicBezTo>
                <a:cubicBezTo>
                  <a:pt x="4015" y="182"/>
                  <a:pt x="3972" y="194"/>
                  <a:pt x="3920" y="174"/>
                </a:cubicBezTo>
                <a:cubicBezTo>
                  <a:pt x="3911" y="171"/>
                  <a:pt x="3935" y="160"/>
                  <a:pt x="3943" y="156"/>
                </a:cubicBezTo>
                <a:cubicBezTo>
                  <a:pt x="3951" y="152"/>
                  <a:pt x="3958" y="150"/>
                  <a:pt x="3966" y="147"/>
                </a:cubicBezTo>
                <a:cubicBezTo>
                  <a:pt x="3918" y="110"/>
                  <a:pt x="3968" y="135"/>
                  <a:pt x="3935" y="77"/>
                </a:cubicBezTo>
                <a:cubicBezTo>
                  <a:pt x="3812" y="86"/>
                  <a:pt x="3702" y="113"/>
                  <a:pt x="3578" y="121"/>
                </a:cubicBezTo>
                <a:cubicBezTo>
                  <a:pt x="3524" y="128"/>
                  <a:pt x="3477" y="135"/>
                  <a:pt x="3425" y="156"/>
                </a:cubicBezTo>
                <a:cubicBezTo>
                  <a:pt x="3342" y="188"/>
                  <a:pt x="3248" y="162"/>
                  <a:pt x="3159" y="165"/>
                </a:cubicBezTo>
                <a:cubicBezTo>
                  <a:pt x="2928" y="254"/>
                  <a:pt x="2813" y="169"/>
                  <a:pt x="2544" y="191"/>
                </a:cubicBezTo>
                <a:cubicBezTo>
                  <a:pt x="2445" y="200"/>
                  <a:pt x="2305" y="198"/>
                  <a:pt x="2260" y="187"/>
                </a:cubicBezTo>
                <a:cubicBezTo>
                  <a:pt x="2172" y="153"/>
                  <a:pt x="2149" y="194"/>
                  <a:pt x="2056" y="195"/>
                </a:cubicBezTo>
                <a:cubicBezTo>
                  <a:pt x="1964" y="187"/>
                  <a:pt x="1913" y="188"/>
                  <a:pt x="1880" y="175"/>
                </a:cubicBezTo>
                <a:cubicBezTo>
                  <a:pt x="1790" y="181"/>
                  <a:pt x="1677" y="212"/>
                  <a:pt x="1591" y="191"/>
                </a:cubicBezTo>
                <a:cubicBezTo>
                  <a:pt x="1548" y="181"/>
                  <a:pt x="1503" y="186"/>
                  <a:pt x="1460" y="175"/>
                </a:cubicBezTo>
                <a:cubicBezTo>
                  <a:pt x="1435" y="185"/>
                  <a:pt x="1426" y="155"/>
                  <a:pt x="1401" y="165"/>
                </a:cubicBezTo>
                <a:cubicBezTo>
                  <a:pt x="1252" y="156"/>
                  <a:pt x="1118" y="135"/>
                  <a:pt x="967" y="130"/>
                </a:cubicBezTo>
                <a:cubicBezTo>
                  <a:pt x="926" y="125"/>
                  <a:pt x="836" y="116"/>
                  <a:pt x="799" y="103"/>
                </a:cubicBezTo>
                <a:cubicBezTo>
                  <a:pt x="798" y="103"/>
                  <a:pt x="754" y="62"/>
                  <a:pt x="746" y="59"/>
                </a:cubicBezTo>
                <a:cubicBezTo>
                  <a:pt x="686" y="39"/>
                  <a:pt x="609" y="39"/>
                  <a:pt x="548" y="33"/>
                </a:cubicBezTo>
                <a:cubicBezTo>
                  <a:pt x="523" y="22"/>
                  <a:pt x="497" y="17"/>
                  <a:pt x="472" y="6"/>
                </a:cubicBezTo>
                <a:cubicBezTo>
                  <a:pt x="441" y="9"/>
                  <a:pt x="411" y="11"/>
                  <a:pt x="381" y="15"/>
                </a:cubicBezTo>
                <a:cubicBezTo>
                  <a:pt x="353" y="15"/>
                  <a:pt x="325" y="0"/>
                  <a:pt x="306" y="4"/>
                </a:cubicBezTo>
                <a:close/>
              </a:path>
            </a:pathLst>
          </a:custGeom>
          <a:gradFill flip="none" rotWithShape="1">
            <a:gsLst>
              <a:gs pos="0">
                <a:srgbClr val="FF9966"/>
              </a:gs>
              <a:gs pos="0">
                <a:srgbClr val="FF9966"/>
              </a:gs>
              <a:gs pos="0">
                <a:srgbClr val="FF9966"/>
              </a:gs>
              <a:gs pos="0">
                <a:srgbClr val="FF9966"/>
              </a:gs>
              <a:gs pos="0">
                <a:srgbClr val="FF9966"/>
              </a:gs>
              <a:gs pos="26000">
                <a:srgbClr val="FF9966">
                  <a:alpha val="53000"/>
                </a:srgbClr>
              </a:gs>
              <a:gs pos="100000">
                <a:schemeClr val="accent1">
                  <a:gamma/>
                  <a:tint val="48627"/>
                  <a:invGamma/>
                </a:schemeClr>
              </a:gs>
            </a:gsLst>
            <a:lin ang="10800000" scaled="1"/>
            <a:tileRect/>
          </a:gradFill>
          <a:ln w="9525">
            <a:noFill/>
            <a:round/>
            <a:headEnd/>
            <a:tailEnd/>
          </a:ln>
          <a:effectLst/>
        </p:spPr>
        <p:txBody>
          <a:bodyPr/>
          <a:lstStyle/>
          <a:p>
            <a:pPr algn="ctr"/>
            <a:endParaRPr lang="ar-SA"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ndalus" panose="02020603050405020304" pitchFamily="18" charset="-78"/>
              <a:cs typeface="Andalus" panose="02020603050405020304" pitchFamily="18" charset="-78"/>
            </a:endParaRPr>
          </a:p>
          <a:p>
            <a:pPr algn="ctr"/>
            <a:r>
              <a:rPr lang="ar-SA"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ndalus" panose="02020603050405020304" pitchFamily="18" charset="-78"/>
                <a:cs typeface="Andalus" panose="02020603050405020304" pitchFamily="18" charset="-78"/>
              </a:rPr>
              <a:t>      الإســـــــــــهال</a:t>
            </a:r>
            <a:endParaRPr lang="ar-SA"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ndalus" panose="02020603050405020304" pitchFamily="18" charset="-78"/>
              <a:cs typeface="Andalus" panose="02020603050405020304" pitchFamily="18" charset="-78"/>
            </a:endParaRPr>
          </a:p>
        </p:txBody>
      </p:sp>
      <p:sp>
        <p:nvSpPr>
          <p:cNvPr id="4" name="مربع نص 3"/>
          <p:cNvSpPr txBox="1"/>
          <p:nvPr/>
        </p:nvSpPr>
        <p:spPr>
          <a:xfrm>
            <a:off x="1872926" y="1028380"/>
            <a:ext cx="10264481" cy="1323439"/>
          </a:xfrm>
          <a:prstGeom prst="rect">
            <a:avLst/>
          </a:prstGeom>
          <a:solidFill>
            <a:srgbClr val="CCFFFF"/>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rtlCol="1" anchor="ctr">
            <a:spAutoFit/>
          </a:bodyPr>
          <a:lstStyle/>
          <a:p>
            <a:pPr marL="342900" indent="-342900" algn="ctr">
              <a:buFont typeface="Wingdings" panose="05000000000000000000" pitchFamily="2" charset="2"/>
              <a:buChar char="q"/>
            </a:pPr>
            <a:r>
              <a:rPr lang="ar-SA" sz="2000" dirty="0" smtClean="0">
                <a:solidFill>
                  <a:schemeClr val="tx1"/>
                </a:solidFill>
                <a:cs typeface="PT Bold Heading" pitchFamily="2" charset="-78"/>
              </a:rPr>
              <a:t>هو عدوى تصيب الأشخاص نتيجة لعدم اتباع قواعد النظافة الصحية وهو يسبب الجفاف في الأطفال</a:t>
            </a:r>
          </a:p>
          <a:p>
            <a:pPr marL="342900" indent="-342900" algn="ctr">
              <a:buFont typeface="Wingdings" panose="05000000000000000000" pitchFamily="2" charset="2"/>
              <a:buChar char="q"/>
            </a:pPr>
            <a:r>
              <a:rPr lang="ar-SA" sz="2000" dirty="0" smtClean="0">
                <a:solidFill>
                  <a:schemeClr val="tx1"/>
                </a:solidFill>
                <a:cs typeface="PT Bold Heading" pitchFamily="2" charset="-78"/>
              </a:rPr>
              <a:t>وهو السبب الرئيسي لحدوث أمراض سوء التغذية وفي وفيات الأطفال في الدول النامية </a:t>
            </a:r>
          </a:p>
          <a:p>
            <a:pPr marL="342900" indent="-342900" algn="ctr">
              <a:buFont typeface="Wingdings" panose="05000000000000000000" pitchFamily="2" charset="2"/>
              <a:buChar char="q"/>
            </a:pPr>
            <a:r>
              <a:rPr lang="ar-SA" sz="2000" dirty="0" smtClean="0">
                <a:solidFill>
                  <a:schemeClr val="tx1"/>
                </a:solidFill>
                <a:cs typeface="PT Bold Heading" pitchFamily="2" charset="-78"/>
              </a:rPr>
              <a:t>الإسهال الشديد يؤدي إلى الجفاف نتيجة لفقدان كمية السوائل في الجسم </a:t>
            </a:r>
          </a:p>
          <a:p>
            <a:pPr algn="ctr"/>
            <a:endParaRPr lang="ar-SA" sz="2000" dirty="0">
              <a:solidFill>
                <a:schemeClr val="tx1"/>
              </a:solidFill>
              <a:cs typeface="PT Bold Heading" pitchFamily="2" charset="-78"/>
            </a:endParaRPr>
          </a:p>
        </p:txBody>
      </p:sp>
      <p:pic>
        <p:nvPicPr>
          <p:cNvPr id="7" name="Picture 10"/>
          <p:cNvPicPr>
            <a:picLocks noChangeAspect="1"/>
          </p:cNvPicPr>
          <p:nvPr/>
        </p:nvPicPr>
        <p:blipFill rotWithShape="1">
          <a:blip r:embed="rId2" cstate="print">
            <a:duotone>
              <a:prstClr val="black"/>
              <a:srgbClr val="FF6600">
                <a:tint val="45000"/>
                <a:satMod val="400000"/>
              </a:srgbClr>
            </a:duotone>
            <a:extLst>
              <a:ext uri="{28A0092B-C50C-407E-A947-70E740481C1C}">
                <a14:useLocalDpi xmlns:a14="http://schemas.microsoft.com/office/drawing/2010/main" val="0"/>
              </a:ext>
            </a:extLst>
          </a:blip>
          <a:srcRect l="34445" t="54657" r="32225" b="24012"/>
          <a:stretch/>
        </p:blipFill>
        <p:spPr>
          <a:xfrm>
            <a:off x="10017457" y="2351847"/>
            <a:ext cx="2119950" cy="1638300"/>
          </a:xfrm>
          <a:prstGeom prst="rect">
            <a:avLst/>
          </a:prstGeom>
        </p:spPr>
      </p:pic>
      <p:sp>
        <p:nvSpPr>
          <p:cNvPr id="8" name="مربع نص 7"/>
          <p:cNvSpPr txBox="1"/>
          <p:nvPr/>
        </p:nvSpPr>
        <p:spPr>
          <a:xfrm>
            <a:off x="2495726" y="2697933"/>
            <a:ext cx="7521731" cy="1631216"/>
          </a:xfrm>
          <a:prstGeom prst="rect">
            <a:avLst/>
          </a:prstGeom>
          <a:solidFill>
            <a:srgbClr val="CCFFFF"/>
          </a:solid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rtlCol="1" anchor="ctr">
            <a:spAutoFit/>
          </a:bodyPr>
          <a:lstStyle/>
          <a:p>
            <a:pPr algn="ctr"/>
            <a:r>
              <a:rPr lang="ar-SA" sz="2000" dirty="0" smtClean="0">
                <a:solidFill>
                  <a:schemeClr val="tx1"/>
                </a:solidFill>
                <a:cs typeface="PT Bold Heading" pitchFamily="2" charset="-78"/>
              </a:rPr>
              <a:t>تنتشر الجراثيم المعوية بسبب الإصحاح السيء عن طريق:</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شرب ماء ملوث</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أكل طعام ملوث</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تلوث الأيدي بعد التبرز بلمس الأجسام الملوثة</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الذباب ينقل الجراثيم يحملها على جسمه </a:t>
            </a:r>
            <a:endParaRPr lang="ar-SA" sz="2000" dirty="0">
              <a:solidFill>
                <a:schemeClr val="tx1"/>
              </a:solidFill>
              <a:cs typeface="PT Bold Heading" pitchFamily="2" charset="-78"/>
            </a:endParaRPr>
          </a:p>
        </p:txBody>
      </p:sp>
      <p:sp>
        <p:nvSpPr>
          <p:cNvPr id="9" name="TextBox 20"/>
          <p:cNvSpPr txBox="1"/>
          <p:nvPr/>
        </p:nvSpPr>
        <p:spPr>
          <a:xfrm>
            <a:off x="10206819" y="2669175"/>
            <a:ext cx="2159758" cy="584775"/>
          </a:xfrm>
          <a:prstGeom prst="rect">
            <a:avLst/>
          </a:prstGeom>
          <a:noFill/>
        </p:spPr>
        <p:txBody>
          <a:bodyPr wrap="square">
            <a:spAutoFit/>
          </a:bodyPr>
          <a:lstStyle/>
          <a:p>
            <a:pPr algn="ctr" fontAlgn="auto">
              <a:spcBef>
                <a:spcPts val="0"/>
              </a:spcBef>
              <a:spcAft>
                <a:spcPts val="0"/>
              </a:spcAft>
              <a:defRPr/>
            </a:pPr>
            <a:r>
              <a:rPr lang="ar-SA" sz="3200" b="1" dirty="0" smtClean="0">
                <a:solidFill>
                  <a:srgbClr val="00B050"/>
                </a:solidFill>
                <a:latin typeface="Arial Black" pitchFamily="34" charset="0"/>
              </a:rPr>
              <a:t>أسبابه</a:t>
            </a:r>
            <a:endParaRPr lang="en-US" sz="3200" b="1" dirty="0">
              <a:solidFill>
                <a:srgbClr val="00B050"/>
              </a:solidFill>
              <a:latin typeface="Arial Black" pitchFamily="34" charset="0"/>
            </a:endParaRPr>
          </a:p>
        </p:txBody>
      </p:sp>
      <p:pic>
        <p:nvPicPr>
          <p:cNvPr id="10" name="Picture 7"/>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216" t="67988" r="32228" b="10681"/>
          <a:stretch/>
        </p:blipFill>
        <p:spPr>
          <a:xfrm>
            <a:off x="9971821" y="4764195"/>
            <a:ext cx="2211221" cy="1638300"/>
          </a:xfrm>
          <a:prstGeom prst="rect">
            <a:avLst/>
          </a:prstGeom>
        </p:spPr>
      </p:pic>
      <p:sp>
        <p:nvSpPr>
          <p:cNvPr id="11" name="TextBox 20"/>
          <p:cNvSpPr txBox="1"/>
          <p:nvPr/>
        </p:nvSpPr>
        <p:spPr>
          <a:xfrm>
            <a:off x="10017633" y="5026281"/>
            <a:ext cx="1686636" cy="584775"/>
          </a:xfrm>
          <a:prstGeom prst="rect">
            <a:avLst/>
          </a:prstGeom>
          <a:noFill/>
        </p:spPr>
        <p:txBody>
          <a:bodyPr wrap="square">
            <a:spAutoFit/>
          </a:bodyPr>
          <a:lstStyle/>
          <a:p>
            <a:pPr algn="ctr" fontAlgn="auto">
              <a:spcBef>
                <a:spcPts val="0"/>
              </a:spcBef>
              <a:spcAft>
                <a:spcPts val="0"/>
              </a:spcAft>
              <a:defRPr/>
            </a:pPr>
            <a:r>
              <a:rPr lang="ar-SA" sz="3200" b="1" dirty="0" smtClean="0">
                <a:solidFill>
                  <a:srgbClr val="00B050"/>
                </a:solidFill>
                <a:latin typeface="Arial Black" pitchFamily="34" charset="0"/>
              </a:rPr>
              <a:t>الوقاية</a:t>
            </a:r>
            <a:endParaRPr lang="en-US" sz="3200" b="1" dirty="0">
              <a:solidFill>
                <a:srgbClr val="00B050"/>
              </a:solidFill>
              <a:latin typeface="Arial Black" pitchFamily="34" charset="0"/>
            </a:endParaRPr>
          </a:p>
        </p:txBody>
      </p:sp>
      <p:sp>
        <p:nvSpPr>
          <p:cNvPr id="12" name="مربع نص 11"/>
          <p:cNvSpPr txBox="1"/>
          <p:nvPr/>
        </p:nvSpPr>
        <p:spPr>
          <a:xfrm>
            <a:off x="1927519" y="5026281"/>
            <a:ext cx="8220376" cy="1323439"/>
          </a:xfrm>
          <a:prstGeom prst="rect">
            <a:avLst/>
          </a:prstGeom>
          <a:solidFill>
            <a:srgbClr val="CCFFFF"/>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rtlCol="1" anchor="ctr">
            <a:spAutoFit/>
          </a:bodyPr>
          <a:lstStyle/>
          <a:p>
            <a:pPr marL="342900" indent="-342900" algn="ctr">
              <a:buFont typeface="Wingdings" panose="05000000000000000000" pitchFamily="2" charset="2"/>
              <a:buChar char="ü"/>
            </a:pPr>
            <a:r>
              <a:rPr lang="ar-SA" sz="2000" dirty="0" smtClean="0">
                <a:solidFill>
                  <a:schemeClr val="tx1"/>
                </a:solidFill>
                <a:cs typeface="PT Bold Heading" pitchFamily="2" charset="-78"/>
              </a:rPr>
              <a:t>النظافة العامة والإصحاح البيئي السليم</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الرضاعة الطبيعية</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تعويض الجسم بالسوائل – خاصة سائل معالجة الجفاف</a:t>
            </a:r>
          </a:p>
          <a:p>
            <a:pPr algn="ctr"/>
            <a:endParaRPr lang="ar-SA" sz="2000" dirty="0">
              <a:solidFill>
                <a:schemeClr val="tx1"/>
              </a:solidFill>
              <a:cs typeface="PT Bold Heading" pitchFamily="2" charset="-78"/>
            </a:endParaRPr>
          </a:p>
        </p:txBody>
      </p:sp>
    </p:spTree>
    <p:extLst>
      <p:ext uri="{BB962C8B-B14F-4D97-AF65-F5344CB8AC3E}">
        <p14:creationId xmlns:p14="http://schemas.microsoft.com/office/powerpoint/2010/main" val="225712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1"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رسم تخطيطي 5"/>
          <p:cNvGraphicFramePr/>
          <p:nvPr>
            <p:extLst>
              <p:ext uri="{D42A27DB-BD31-4B8C-83A1-F6EECF244321}">
                <p14:modId xmlns:p14="http://schemas.microsoft.com/office/powerpoint/2010/main" val="59513142"/>
              </p:ext>
            </p:extLst>
          </p:nvPr>
        </p:nvGraphicFramePr>
        <p:xfrm>
          <a:off x="2032000" y="719666"/>
          <a:ext cx="8128000" cy="4016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3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66448" y="-351430"/>
            <a:ext cx="10018713" cy="1752599"/>
          </a:xfrm>
        </p:spPr>
        <p:txBody>
          <a:bodyPr/>
          <a:lstStyle/>
          <a:p>
            <a:pPr algn="r"/>
            <a:r>
              <a:rPr lang="ar-SA"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سوء التغذية والأعراض:</a:t>
            </a:r>
            <a:endParaRPr lang="ar-SA"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graphicFrame>
        <p:nvGraphicFramePr>
          <p:cNvPr id="4" name="رسم تخطيطي 3"/>
          <p:cNvGraphicFramePr/>
          <p:nvPr>
            <p:extLst>
              <p:ext uri="{D42A27DB-BD31-4B8C-83A1-F6EECF244321}">
                <p14:modId xmlns:p14="http://schemas.microsoft.com/office/powerpoint/2010/main" val="1548292028"/>
              </p:ext>
            </p:extLst>
          </p:nvPr>
        </p:nvGraphicFramePr>
        <p:xfrm>
          <a:off x="1512862" y="1401169"/>
          <a:ext cx="10372299" cy="4575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611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374710" y="859809"/>
            <a:ext cx="8939284" cy="4926842"/>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b="1" dirty="0" smtClean="0">
                <a:solidFill>
                  <a:srgbClr val="0070C0"/>
                </a:solidFill>
                <a:latin typeface="Arial" panose="020B0604020202020204" pitchFamily="34" charset="0"/>
                <a:cs typeface="Arial" panose="020B0604020202020204" pitchFamily="34" charset="0"/>
              </a:rPr>
              <a:t>كتاب (صحة الطفل ورعايته) د. فاتن عبدالمطلب:</a:t>
            </a:r>
          </a:p>
          <a:p>
            <a:pPr marL="285750" indent="-285750" algn="ctr">
              <a:buFont typeface="Wingdings" panose="05000000000000000000" pitchFamily="2" charset="2"/>
              <a:buChar char="§"/>
            </a:pPr>
            <a:r>
              <a:rPr lang="ar-SA" sz="2400" dirty="0" smtClean="0">
                <a:latin typeface="Arial" panose="020B0604020202020204" pitchFamily="34" charset="0"/>
                <a:cs typeface="Arial" panose="020B0604020202020204" pitchFamily="34" charset="0"/>
              </a:rPr>
              <a:t>نقص البروتين (</a:t>
            </a:r>
            <a:r>
              <a:rPr lang="ar-SA" sz="2400" dirty="0" err="1" smtClean="0">
                <a:latin typeface="Arial" panose="020B0604020202020204" pitchFamily="34" charset="0"/>
                <a:cs typeface="Arial" panose="020B0604020202020204" pitchFamily="34" charset="0"/>
              </a:rPr>
              <a:t>كواشيركور</a:t>
            </a:r>
            <a:r>
              <a:rPr lang="ar-SA" sz="2400" dirty="0" smtClean="0">
                <a:latin typeface="Arial" panose="020B0604020202020204" pitchFamily="34" charset="0"/>
                <a:cs typeface="Arial" panose="020B0604020202020204" pitchFamily="34" charset="0"/>
              </a:rPr>
              <a:t>)</a:t>
            </a:r>
          </a:p>
          <a:p>
            <a:pPr marL="285750" indent="-285750" algn="ctr">
              <a:buFont typeface="Wingdings" panose="05000000000000000000" pitchFamily="2" charset="2"/>
              <a:buChar char="§"/>
            </a:pPr>
            <a:r>
              <a:rPr lang="ar-SA" sz="2400" dirty="0" smtClean="0">
                <a:latin typeface="Arial" panose="020B0604020202020204" pitchFamily="34" charset="0"/>
                <a:cs typeface="Arial" panose="020B0604020202020204" pitchFamily="34" charset="0"/>
              </a:rPr>
              <a:t>الهزال</a:t>
            </a:r>
          </a:p>
          <a:p>
            <a:pPr marL="285750" indent="-285750" algn="ctr">
              <a:buFont typeface="Wingdings" panose="05000000000000000000" pitchFamily="2" charset="2"/>
              <a:buChar char="§"/>
            </a:pPr>
            <a:r>
              <a:rPr lang="ar-SA" sz="2400" dirty="0" smtClean="0">
                <a:latin typeface="Arial" panose="020B0604020202020204" pitchFamily="34" charset="0"/>
                <a:cs typeface="Arial" panose="020B0604020202020204" pitchFamily="34" charset="0"/>
              </a:rPr>
              <a:t>لين العظام نقص فيتامين (د) </a:t>
            </a:r>
          </a:p>
          <a:p>
            <a:pPr marL="285750" indent="-285750" algn="ctr">
              <a:buFont typeface="Wingdings" panose="05000000000000000000" pitchFamily="2" charset="2"/>
              <a:buChar char="§"/>
            </a:pPr>
            <a:r>
              <a:rPr lang="ar-SA" sz="2400" dirty="0" smtClean="0">
                <a:latin typeface="Arial" panose="020B0604020202020204" pitchFamily="34" charset="0"/>
                <a:cs typeface="Arial" panose="020B0604020202020204" pitchFamily="34" charset="0"/>
              </a:rPr>
              <a:t>نقص فيتامين(أ)</a:t>
            </a:r>
          </a:p>
          <a:p>
            <a:pPr marL="285750" indent="-285750" algn="ctr">
              <a:buFont typeface="Wingdings" panose="05000000000000000000" pitchFamily="2" charset="2"/>
              <a:buChar char="§"/>
            </a:pPr>
            <a:r>
              <a:rPr lang="ar-SA" sz="2400" dirty="0" smtClean="0">
                <a:latin typeface="Arial" panose="020B0604020202020204" pitchFamily="34" charset="0"/>
                <a:cs typeface="Arial" panose="020B0604020202020204" pitchFamily="34" charset="0"/>
              </a:rPr>
              <a:t>فقر الدم</a:t>
            </a:r>
          </a:p>
          <a:p>
            <a:pPr marL="285750" indent="-285750" algn="ctr">
              <a:buFont typeface="Wingdings" panose="05000000000000000000" pitchFamily="2" charset="2"/>
              <a:buChar char="§"/>
            </a:pPr>
            <a:r>
              <a:rPr lang="ar-SA" sz="2400" dirty="0" err="1" smtClean="0">
                <a:latin typeface="Arial" panose="020B0604020202020204" pitchFamily="34" charset="0"/>
                <a:cs typeface="Arial" panose="020B0604020202020204" pitchFamily="34" charset="0"/>
              </a:rPr>
              <a:t>البدانه</a:t>
            </a:r>
            <a:r>
              <a:rPr lang="ar-SA" sz="2400" dirty="0" smtClean="0">
                <a:latin typeface="Arial" panose="020B0604020202020204" pitchFamily="34" charset="0"/>
                <a:cs typeface="Arial" panose="020B0604020202020204" pitchFamily="34" charset="0"/>
              </a:rPr>
              <a:t> والسمنة</a:t>
            </a:r>
          </a:p>
          <a:p>
            <a:pPr marL="285750" indent="-285750" algn="ctr">
              <a:buFont typeface="Wingdings" panose="05000000000000000000" pitchFamily="2" charset="2"/>
              <a:buChar char="§"/>
            </a:pPr>
            <a:r>
              <a:rPr lang="ar-SA" sz="2400" dirty="0" smtClean="0">
                <a:latin typeface="Arial" panose="020B0604020202020204" pitchFamily="34" charset="0"/>
                <a:cs typeface="Arial" panose="020B0604020202020204" pitchFamily="34" charset="0"/>
              </a:rPr>
              <a:t>الإسهال</a:t>
            </a:r>
          </a:p>
          <a:p>
            <a:pPr algn="ctr"/>
            <a:r>
              <a:rPr lang="ar-SA" sz="2400" b="1" dirty="0" smtClean="0">
                <a:solidFill>
                  <a:srgbClr val="0070C0"/>
                </a:solidFill>
                <a:latin typeface="Arial" panose="020B0604020202020204" pitchFamily="34" charset="0"/>
                <a:cs typeface="Arial" panose="020B0604020202020204" pitchFamily="34" charset="0"/>
              </a:rPr>
              <a:t>كتاب (الثقافة الصحية والصحة المدرسية) د. ثناء وآخرون</a:t>
            </a:r>
          </a:p>
          <a:p>
            <a:pPr marL="285750" indent="-285750" algn="ctr">
              <a:buFont typeface="Wingdings" panose="05000000000000000000" pitchFamily="2" charset="2"/>
              <a:buChar char="§"/>
            </a:pPr>
            <a:r>
              <a:rPr lang="ar-SA" sz="2400" dirty="0" smtClean="0">
                <a:latin typeface="Arial" panose="020B0604020202020204" pitchFamily="34" charset="0"/>
                <a:cs typeface="Arial" panose="020B0604020202020204" pitchFamily="34" charset="0"/>
              </a:rPr>
              <a:t>تسوس الأسنان</a:t>
            </a:r>
          </a:p>
          <a:p>
            <a:pPr marL="285750" indent="-285750" algn="ctr">
              <a:buFont typeface="Wingdings" panose="05000000000000000000" pitchFamily="2" charset="2"/>
              <a:buChar char="§"/>
            </a:pPr>
            <a:r>
              <a:rPr lang="ar-SA" sz="2400" dirty="0" smtClean="0">
                <a:latin typeface="Arial" panose="020B0604020202020204" pitchFamily="34" charset="0"/>
                <a:cs typeface="Arial" panose="020B0604020202020204" pitchFamily="34" charset="0"/>
              </a:rPr>
              <a:t>الكساح</a:t>
            </a:r>
          </a:p>
          <a:p>
            <a:pPr algn="ctr"/>
            <a:endParaRPr lang="ar-SA" sz="2400" dirty="0" smtClean="0">
              <a:latin typeface="Arial" panose="020B0604020202020204" pitchFamily="34" charset="0"/>
              <a:cs typeface="Arial" panose="020B0604020202020204" pitchFamily="34" charset="0"/>
            </a:endParaRPr>
          </a:p>
          <a:p>
            <a:pPr marL="285750" indent="-285750" algn="ctr">
              <a:buFont typeface="Wingdings" panose="05000000000000000000" pitchFamily="2" charset="2"/>
              <a:buChar char="§"/>
            </a:pPr>
            <a:endParaRPr lang="ar-S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9969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p:cNvSpPr>
            <a:spLocks noChangeArrowheads="1"/>
          </p:cNvSpPr>
          <p:nvPr/>
        </p:nvSpPr>
        <p:spPr bwMode="auto">
          <a:xfrm>
            <a:off x="1937983" y="796850"/>
            <a:ext cx="8906256" cy="2123772"/>
          </a:xfrm>
          <a:prstGeom prst="roundRect">
            <a:avLst>
              <a:gd name="adj" fmla="val 469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ar-SA"/>
          </a:p>
        </p:txBody>
      </p:sp>
      <p:sp>
        <p:nvSpPr>
          <p:cNvPr id="14" name="AutoShape 5"/>
          <p:cNvSpPr>
            <a:spLocks noChangeArrowheads="1"/>
          </p:cNvSpPr>
          <p:nvPr/>
        </p:nvSpPr>
        <p:spPr bwMode="gray">
          <a:xfrm>
            <a:off x="2624365" y="80451"/>
            <a:ext cx="7751434" cy="899835"/>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ar-SA"/>
          </a:p>
        </p:txBody>
      </p:sp>
      <p:sp>
        <p:nvSpPr>
          <p:cNvPr id="15" name="Text Box 13"/>
          <p:cNvSpPr txBox="1">
            <a:spLocks noChangeArrowheads="1"/>
          </p:cNvSpPr>
          <p:nvPr/>
        </p:nvSpPr>
        <p:spPr bwMode="gray">
          <a:xfrm>
            <a:off x="2988203" y="207202"/>
            <a:ext cx="7023757" cy="646331"/>
          </a:xfrm>
          <a:prstGeom prst="rect">
            <a:avLst/>
          </a:prstGeom>
          <a:noFill/>
          <a:ln w="9525" algn="ctr">
            <a:noFill/>
            <a:miter lim="800000"/>
            <a:headEnd/>
            <a:tailEnd/>
          </a:ln>
          <a:effectLst/>
        </p:spPr>
        <p:txBody>
          <a:bodyPr wrap="square">
            <a:spAutoFit/>
          </a:bodyPr>
          <a:lstStyle/>
          <a:p>
            <a:pPr algn="ctr" eaLnBrk="0" hangingPunct="0"/>
            <a:r>
              <a:rPr lang="ar-SA" sz="3600" b="1" dirty="0" smtClean="0">
                <a:solidFill>
                  <a:srgbClr val="C00000"/>
                </a:solidFill>
                <a:latin typeface="Times New Roman" pitchFamily="18" charset="0"/>
                <a:cs typeface="Times New Roman" pitchFamily="18" charset="0"/>
              </a:rPr>
              <a:t>التعرف على حالات سوء التغذية في الأطفال</a:t>
            </a:r>
            <a:endParaRPr lang="en-US" sz="3600" b="1" dirty="0">
              <a:solidFill>
                <a:srgbClr val="C00000"/>
              </a:solidFill>
              <a:latin typeface="Times New Roman" pitchFamily="18" charset="0"/>
              <a:cs typeface="Times New Roman" pitchFamily="18" charset="0"/>
            </a:endParaRPr>
          </a:p>
        </p:txBody>
      </p:sp>
      <p:sp>
        <p:nvSpPr>
          <p:cNvPr id="16" name="Text Box 22"/>
          <p:cNvSpPr txBox="1">
            <a:spLocks noChangeArrowheads="1"/>
          </p:cNvSpPr>
          <p:nvPr/>
        </p:nvSpPr>
        <p:spPr bwMode="auto">
          <a:xfrm>
            <a:off x="1937983" y="573299"/>
            <a:ext cx="9021169" cy="2246769"/>
          </a:xfrm>
          <a:prstGeom prst="rect">
            <a:avLst/>
          </a:prstGeom>
          <a:noFill/>
          <a:ln w="9525" algn="ctr">
            <a:noFill/>
            <a:miter lim="800000"/>
            <a:headEnd/>
            <a:tailEnd/>
          </a:ln>
          <a:effectLst/>
        </p:spPr>
        <p:txBody>
          <a:bodyPr wrap="square">
            <a:spAutoFit/>
          </a:bodyPr>
          <a:lstStyle/>
          <a:p>
            <a:pPr lvl="0" algn="ctr" rtl="1"/>
            <a:endParaRPr lang="ar-SA" sz="2800" b="1" dirty="0" smtClean="0">
              <a:solidFill>
                <a:srgbClr val="002060"/>
              </a:solidFill>
              <a:latin typeface="Calibri" pitchFamily="34" charset="0"/>
              <a:ea typeface="Times New Roman" pitchFamily="18" charset="0"/>
              <a:cs typeface="Arial" pitchFamily="34" charset="0"/>
            </a:endParaRPr>
          </a:p>
          <a:p>
            <a:pPr lvl="0" algn="ctr" rtl="1"/>
            <a:r>
              <a:rPr lang="ar-SA" sz="2800" b="1" dirty="0" smtClean="0">
                <a:solidFill>
                  <a:srgbClr val="002060"/>
                </a:solidFill>
                <a:latin typeface="Calibri" pitchFamily="34" charset="0"/>
                <a:ea typeface="Times New Roman" pitchFamily="18" charset="0"/>
                <a:cs typeface="Arial" pitchFamily="34" charset="0"/>
              </a:rPr>
              <a:t>للتعرف على حالات سوء التغذية عند الأطفال بطريقة علمية يمكن الاعتماد على:</a:t>
            </a:r>
          </a:p>
          <a:p>
            <a:pPr lvl="0" algn="ctr" rtl="1"/>
            <a:r>
              <a:rPr lang="ar-SA" sz="2800" b="1" dirty="0" smtClean="0">
                <a:solidFill>
                  <a:srgbClr val="002060"/>
                </a:solidFill>
                <a:latin typeface="Calibri" pitchFamily="34" charset="0"/>
                <a:cs typeface="Arial" pitchFamily="34" charset="0"/>
              </a:rPr>
              <a:t>1- أعراض ظاهرة في الطفل</a:t>
            </a:r>
          </a:p>
          <a:p>
            <a:pPr lvl="0" algn="ctr" rtl="1"/>
            <a:r>
              <a:rPr lang="ar-SA" sz="2800" b="1" dirty="0" smtClean="0">
                <a:solidFill>
                  <a:srgbClr val="002060"/>
                </a:solidFill>
                <a:latin typeface="Calibri" pitchFamily="34" charset="0"/>
                <a:cs typeface="Arial" pitchFamily="34" charset="0"/>
              </a:rPr>
              <a:t>2- إجراء بعض المقاييس</a:t>
            </a:r>
            <a:endParaRPr lang="en-US" sz="2800" b="1" dirty="0">
              <a:solidFill>
                <a:srgbClr val="002060"/>
              </a:solidFill>
              <a:latin typeface="Times New Roman" pitchFamily="18" charset="0"/>
              <a:cs typeface="Times New Roman" pitchFamily="18" charset="0"/>
            </a:endParaRPr>
          </a:p>
        </p:txBody>
      </p:sp>
      <p:graphicFrame>
        <p:nvGraphicFramePr>
          <p:cNvPr id="2" name="رسم تخطيطي 1"/>
          <p:cNvGraphicFramePr/>
          <p:nvPr>
            <p:extLst>
              <p:ext uri="{D42A27DB-BD31-4B8C-83A1-F6EECF244321}">
                <p14:modId xmlns:p14="http://schemas.microsoft.com/office/powerpoint/2010/main" val="1762454853"/>
              </p:ext>
            </p:extLst>
          </p:nvPr>
        </p:nvGraphicFramePr>
        <p:xfrm>
          <a:off x="1937983" y="3098043"/>
          <a:ext cx="9777863" cy="36407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984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par>
                                <p:cTn id="8" presetID="2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edge">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edge">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0"/>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t="-1030" b="14433"/>
          <a:stretch/>
        </p:blipFill>
        <p:spPr>
          <a:xfrm flipH="1">
            <a:off x="1705970" y="545892"/>
            <a:ext cx="8575342" cy="3943471"/>
          </a:xfrm>
          <a:prstGeom prst="rect">
            <a:avLst/>
          </a:prstGeom>
        </p:spPr>
      </p:pic>
      <p:pic>
        <p:nvPicPr>
          <p:cNvPr id="8" name="Picture 1"/>
          <p:cNvPicPr>
            <a:picLocks noChangeAspect="1"/>
          </p:cNvPicPr>
          <p:nvPr/>
        </p:nvPicPr>
        <p:blipFill>
          <a:blip r:embed="rId3" cstate="print"/>
          <a:srcRect/>
          <a:stretch>
            <a:fillRect/>
          </a:stretch>
        </p:blipFill>
        <p:spPr bwMode="auto">
          <a:xfrm>
            <a:off x="5528499" y="4125340"/>
            <a:ext cx="1679252" cy="2236231"/>
          </a:xfrm>
          <a:prstGeom prst="rect">
            <a:avLst/>
          </a:prstGeom>
          <a:noFill/>
          <a:ln w="9525">
            <a:noFill/>
            <a:miter lim="800000"/>
            <a:headEnd/>
            <a:tailEnd/>
          </a:ln>
        </p:spPr>
      </p:pic>
      <p:sp>
        <p:nvSpPr>
          <p:cNvPr id="9" name="TextBox 21"/>
          <p:cNvSpPr txBox="1"/>
          <p:nvPr/>
        </p:nvSpPr>
        <p:spPr>
          <a:xfrm>
            <a:off x="2985620" y="1055058"/>
            <a:ext cx="6016041" cy="1938992"/>
          </a:xfrm>
          <a:prstGeom prst="rect">
            <a:avLst/>
          </a:prstGeom>
          <a:noFill/>
          <a:effectLst/>
        </p:spPr>
        <p:txBody>
          <a:bodyPr wrap="square" anchor="ctr">
            <a:spAutoFit/>
          </a:bodyPr>
          <a:lstStyle/>
          <a:p>
            <a:pPr algn="ctr" fontAlgn="auto">
              <a:spcBef>
                <a:spcPts val="0"/>
              </a:spcBef>
              <a:spcAft>
                <a:spcPts val="0"/>
              </a:spcAft>
              <a:defRPr/>
            </a:pPr>
            <a:r>
              <a:rPr lang="ar-SA" sz="6000" b="1" dirty="0" smtClean="0">
                <a:solidFill>
                  <a:srgbClr val="C00000"/>
                </a:solidFill>
                <a:cs typeface="Old Antic Bold" pitchFamily="2" charset="-78"/>
              </a:rPr>
              <a:t>حالات سوء التغذية الشائعة عند الأطفال</a:t>
            </a:r>
            <a:endParaRPr lang="en-US" sz="6000" b="1" i="1" dirty="0">
              <a:solidFill>
                <a:srgbClr val="C00000"/>
              </a:solidFill>
              <a:cs typeface="Old Antic Bold" pitchFamily="2" charset="-78"/>
            </a:endParaRPr>
          </a:p>
        </p:txBody>
      </p:sp>
    </p:spTree>
    <p:extLst>
      <p:ext uri="{BB962C8B-B14F-4D97-AF65-F5344CB8AC3E}">
        <p14:creationId xmlns:p14="http://schemas.microsoft.com/office/powerpoint/2010/main" val="305418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iterate type="wd">
                                    <p:tmPct val="5000"/>
                                  </p:iterate>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9"/>
          <p:cNvSpPr>
            <a:spLocks/>
          </p:cNvSpPr>
          <p:nvPr/>
        </p:nvSpPr>
        <p:spPr bwMode="gray">
          <a:xfrm>
            <a:off x="2590407" y="-40944"/>
            <a:ext cx="8270544" cy="1069295"/>
          </a:xfrm>
          <a:custGeom>
            <a:avLst/>
            <a:gdLst/>
            <a:ahLst/>
            <a:cxnLst>
              <a:cxn ang="0">
                <a:pos x="266" y="42"/>
              </a:cxn>
              <a:cxn ang="0">
                <a:pos x="107" y="103"/>
              </a:cxn>
              <a:cxn ang="0">
                <a:pos x="69" y="200"/>
              </a:cxn>
              <a:cxn ang="0">
                <a:pos x="38" y="235"/>
              </a:cxn>
              <a:cxn ang="0">
                <a:pos x="15" y="332"/>
              </a:cxn>
              <a:cxn ang="0">
                <a:pos x="38" y="447"/>
              </a:cxn>
              <a:cxn ang="0">
                <a:pos x="198" y="587"/>
              </a:cxn>
              <a:cxn ang="0">
                <a:pos x="568" y="655"/>
              </a:cxn>
              <a:cxn ang="0">
                <a:pos x="928" y="699"/>
              </a:cxn>
              <a:cxn ang="0">
                <a:pos x="1751" y="746"/>
              </a:cxn>
              <a:cxn ang="0">
                <a:pos x="2388" y="739"/>
              </a:cxn>
              <a:cxn ang="0">
                <a:pos x="2624" y="761"/>
              </a:cxn>
              <a:cxn ang="0">
                <a:pos x="3030" y="737"/>
              </a:cxn>
              <a:cxn ang="0">
                <a:pos x="3707" y="640"/>
              </a:cxn>
              <a:cxn ang="0">
                <a:pos x="4057" y="579"/>
              </a:cxn>
              <a:cxn ang="0">
                <a:pos x="4225" y="526"/>
              </a:cxn>
              <a:cxn ang="0">
                <a:pos x="4331" y="508"/>
              </a:cxn>
              <a:cxn ang="0">
                <a:pos x="4225" y="491"/>
              </a:cxn>
              <a:cxn ang="0">
                <a:pos x="4346" y="526"/>
              </a:cxn>
              <a:cxn ang="0">
                <a:pos x="4643" y="455"/>
              </a:cxn>
              <a:cxn ang="0">
                <a:pos x="4849" y="341"/>
              </a:cxn>
              <a:cxn ang="0">
                <a:pos x="4674" y="279"/>
              </a:cxn>
              <a:cxn ang="0">
                <a:pos x="4110" y="297"/>
              </a:cxn>
              <a:cxn ang="0">
                <a:pos x="4293" y="297"/>
              </a:cxn>
              <a:cxn ang="0">
                <a:pos x="4651" y="200"/>
              </a:cxn>
              <a:cxn ang="0">
                <a:pos x="4514" y="147"/>
              </a:cxn>
              <a:cxn ang="0">
                <a:pos x="3920" y="174"/>
              </a:cxn>
              <a:cxn ang="0">
                <a:pos x="3966" y="147"/>
              </a:cxn>
              <a:cxn ang="0">
                <a:pos x="3578" y="121"/>
              </a:cxn>
              <a:cxn ang="0">
                <a:pos x="3159" y="165"/>
              </a:cxn>
              <a:cxn ang="0">
                <a:pos x="2260" y="187"/>
              </a:cxn>
              <a:cxn ang="0">
                <a:pos x="1880" y="175"/>
              </a:cxn>
              <a:cxn ang="0">
                <a:pos x="1460" y="175"/>
              </a:cxn>
              <a:cxn ang="0">
                <a:pos x="967" y="130"/>
              </a:cxn>
              <a:cxn ang="0">
                <a:pos x="746" y="59"/>
              </a:cxn>
              <a:cxn ang="0">
                <a:pos x="472" y="6"/>
              </a:cxn>
              <a:cxn ang="0">
                <a:pos x="306" y="4"/>
              </a:cxn>
            </a:cxnLst>
            <a:rect l="0" t="0" r="r" b="b"/>
            <a:pathLst>
              <a:path w="4864" h="769">
                <a:moveTo>
                  <a:pt x="306" y="4"/>
                </a:moveTo>
                <a:cubicBezTo>
                  <a:pt x="265" y="21"/>
                  <a:pt x="307" y="25"/>
                  <a:pt x="266" y="42"/>
                </a:cubicBezTo>
                <a:cubicBezTo>
                  <a:pt x="228" y="27"/>
                  <a:pt x="225" y="21"/>
                  <a:pt x="167" y="42"/>
                </a:cubicBezTo>
                <a:cubicBezTo>
                  <a:pt x="141" y="52"/>
                  <a:pt x="142" y="90"/>
                  <a:pt x="107" y="103"/>
                </a:cubicBezTo>
                <a:cubicBezTo>
                  <a:pt x="84" y="130"/>
                  <a:pt x="69" y="156"/>
                  <a:pt x="46" y="182"/>
                </a:cubicBezTo>
                <a:cubicBezTo>
                  <a:pt x="53" y="188"/>
                  <a:pt x="61" y="196"/>
                  <a:pt x="69" y="200"/>
                </a:cubicBezTo>
                <a:cubicBezTo>
                  <a:pt x="76" y="204"/>
                  <a:pt x="94" y="200"/>
                  <a:pt x="91" y="209"/>
                </a:cubicBezTo>
                <a:cubicBezTo>
                  <a:pt x="89" y="218"/>
                  <a:pt x="47" y="232"/>
                  <a:pt x="38" y="235"/>
                </a:cubicBezTo>
                <a:cubicBezTo>
                  <a:pt x="20" y="298"/>
                  <a:pt x="37" y="278"/>
                  <a:pt x="0" y="306"/>
                </a:cubicBezTo>
                <a:cubicBezTo>
                  <a:pt x="5" y="314"/>
                  <a:pt x="11" y="322"/>
                  <a:pt x="15" y="332"/>
                </a:cubicBezTo>
                <a:cubicBezTo>
                  <a:pt x="27" y="345"/>
                  <a:pt x="65" y="366"/>
                  <a:pt x="69" y="385"/>
                </a:cubicBezTo>
                <a:cubicBezTo>
                  <a:pt x="71" y="398"/>
                  <a:pt x="28" y="428"/>
                  <a:pt x="38" y="447"/>
                </a:cubicBezTo>
                <a:cubicBezTo>
                  <a:pt x="28" y="480"/>
                  <a:pt x="110" y="494"/>
                  <a:pt x="129" y="499"/>
                </a:cubicBezTo>
                <a:cubicBezTo>
                  <a:pt x="157" y="521"/>
                  <a:pt x="162" y="579"/>
                  <a:pt x="198" y="587"/>
                </a:cubicBezTo>
                <a:cubicBezTo>
                  <a:pt x="275" y="607"/>
                  <a:pt x="321" y="631"/>
                  <a:pt x="400" y="635"/>
                </a:cubicBezTo>
                <a:cubicBezTo>
                  <a:pt x="471" y="643"/>
                  <a:pt x="513" y="654"/>
                  <a:pt x="568" y="655"/>
                </a:cubicBezTo>
                <a:cubicBezTo>
                  <a:pt x="628" y="661"/>
                  <a:pt x="700" y="664"/>
                  <a:pt x="760" y="671"/>
                </a:cubicBezTo>
                <a:cubicBezTo>
                  <a:pt x="817" y="693"/>
                  <a:pt x="869" y="677"/>
                  <a:pt x="928" y="699"/>
                </a:cubicBezTo>
                <a:cubicBezTo>
                  <a:pt x="1070" y="753"/>
                  <a:pt x="1355" y="693"/>
                  <a:pt x="1355" y="693"/>
                </a:cubicBezTo>
                <a:cubicBezTo>
                  <a:pt x="1539" y="731"/>
                  <a:pt x="1520" y="737"/>
                  <a:pt x="1751" y="746"/>
                </a:cubicBezTo>
                <a:cubicBezTo>
                  <a:pt x="1912" y="769"/>
                  <a:pt x="1924" y="727"/>
                  <a:pt x="2228" y="743"/>
                </a:cubicBezTo>
                <a:cubicBezTo>
                  <a:pt x="2298" y="752"/>
                  <a:pt x="2337" y="736"/>
                  <a:pt x="2388" y="739"/>
                </a:cubicBezTo>
                <a:cubicBezTo>
                  <a:pt x="2439" y="742"/>
                  <a:pt x="2496" y="758"/>
                  <a:pt x="2535" y="762"/>
                </a:cubicBezTo>
                <a:cubicBezTo>
                  <a:pt x="2574" y="766"/>
                  <a:pt x="2586" y="753"/>
                  <a:pt x="2624" y="761"/>
                </a:cubicBezTo>
                <a:cubicBezTo>
                  <a:pt x="2654" y="767"/>
                  <a:pt x="2674" y="747"/>
                  <a:pt x="2710" y="746"/>
                </a:cubicBezTo>
                <a:cubicBezTo>
                  <a:pt x="2816" y="740"/>
                  <a:pt x="2923" y="740"/>
                  <a:pt x="3030" y="737"/>
                </a:cubicBezTo>
                <a:cubicBezTo>
                  <a:pt x="3165" y="698"/>
                  <a:pt x="3192" y="700"/>
                  <a:pt x="3372" y="693"/>
                </a:cubicBezTo>
                <a:cubicBezTo>
                  <a:pt x="3491" y="677"/>
                  <a:pt x="3585" y="649"/>
                  <a:pt x="3707" y="640"/>
                </a:cubicBezTo>
                <a:cubicBezTo>
                  <a:pt x="3778" y="612"/>
                  <a:pt x="3647" y="661"/>
                  <a:pt x="3814" y="623"/>
                </a:cubicBezTo>
                <a:cubicBezTo>
                  <a:pt x="3939" y="593"/>
                  <a:pt x="3882" y="589"/>
                  <a:pt x="4057" y="579"/>
                </a:cubicBezTo>
                <a:cubicBezTo>
                  <a:pt x="4154" y="551"/>
                  <a:pt x="4197" y="549"/>
                  <a:pt x="4316" y="543"/>
                </a:cubicBezTo>
                <a:cubicBezTo>
                  <a:pt x="4293" y="535"/>
                  <a:pt x="4233" y="529"/>
                  <a:pt x="4225" y="526"/>
                </a:cubicBezTo>
                <a:cubicBezTo>
                  <a:pt x="4217" y="523"/>
                  <a:pt x="4240" y="518"/>
                  <a:pt x="4247" y="517"/>
                </a:cubicBezTo>
                <a:cubicBezTo>
                  <a:pt x="4275" y="513"/>
                  <a:pt x="4303" y="511"/>
                  <a:pt x="4331" y="508"/>
                </a:cubicBezTo>
                <a:cubicBezTo>
                  <a:pt x="4303" y="505"/>
                  <a:pt x="4275" y="504"/>
                  <a:pt x="4247" y="499"/>
                </a:cubicBezTo>
                <a:cubicBezTo>
                  <a:pt x="4240" y="498"/>
                  <a:pt x="4221" y="499"/>
                  <a:pt x="4225" y="491"/>
                </a:cubicBezTo>
                <a:cubicBezTo>
                  <a:pt x="4230" y="480"/>
                  <a:pt x="4245" y="485"/>
                  <a:pt x="4255" y="482"/>
                </a:cubicBezTo>
                <a:cubicBezTo>
                  <a:pt x="4318" y="494"/>
                  <a:pt x="4297" y="507"/>
                  <a:pt x="4346" y="526"/>
                </a:cubicBezTo>
                <a:cubicBezTo>
                  <a:pt x="4398" y="511"/>
                  <a:pt x="4453" y="470"/>
                  <a:pt x="4506" y="464"/>
                </a:cubicBezTo>
                <a:cubicBezTo>
                  <a:pt x="4552" y="460"/>
                  <a:pt x="4598" y="458"/>
                  <a:pt x="4643" y="455"/>
                </a:cubicBezTo>
                <a:cubicBezTo>
                  <a:pt x="4690" y="420"/>
                  <a:pt x="4742" y="423"/>
                  <a:pt x="4795" y="411"/>
                </a:cubicBezTo>
                <a:cubicBezTo>
                  <a:pt x="4834" y="382"/>
                  <a:pt x="4813" y="403"/>
                  <a:pt x="4849" y="341"/>
                </a:cubicBezTo>
                <a:cubicBezTo>
                  <a:pt x="4854" y="332"/>
                  <a:pt x="4864" y="314"/>
                  <a:pt x="4864" y="314"/>
                </a:cubicBezTo>
                <a:cubicBezTo>
                  <a:pt x="4803" y="279"/>
                  <a:pt x="4742" y="285"/>
                  <a:pt x="4674" y="279"/>
                </a:cubicBezTo>
                <a:cubicBezTo>
                  <a:pt x="4490" y="287"/>
                  <a:pt x="4499" y="279"/>
                  <a:pt x="4384" y="306"/>
                </a:cubicBezTo>
                <a:cubicBezTo>
                  <a:pt x="4293" y="303"/>
                  <a:pt x="4202" y="303"/>
                  <a:pt x="4110" y="297"/>
                </a:cubicBezTo>
                <a:cubicBezTo>
                  <a:pt x="4103" y="297"/>
                  <a:pt x="4126" y="288"/>
                  <a:pt x="4133" y="288"/>
                </a:cubicBezTo>
                <a:cubicBezTo>
                  <a:pt x="4187" y="288"/>
                  <a:pt x="4240" y="294"/>
                  <a:pt x="4293" y="297"/>
                </a:cubicBezTo>
                <a:cubicBezTo>
                  <a:pt x="4391" y="282"/>
                  <a:pt x="4444" y="268"/>
                  <a:pt x="4552" y="262"/>
                </a:cubicBezTo>
                <a:cubicBezTo>
                  <a:pt x="4601" y="247"/>
                  <a:pt x="4610" y="232"/>
                  <a:pt x="4651" y="200"/>
                </a:cubicBezTo>
                <a:cubicBezTo>
                  <a:pt x="4609" y="188"/>
                  <a:pt x="4562" y="193"/>
                  <a:pt x="4521" y="174"/>
                </a:cubicBezTo>
                <a:cubicBezTo>
                  <a:pt x="4514" y="171"/>
                  <a:pt x="4516" y="156"/>
                  <a:pt x="4514" y="147"/>
                </a:cubicBezTo>
                <a:cubicBezTo>
                  <a:pt x="4141" y="166"/>
                  <a:pt x="4291" y="156"/>
                  <a:pt x="4065" y="174"/>
                </a:cubicBezTo>
                <a:cubicBezTo>
                  <a:pt x="4015" y="182"/>
                  <a:pt x="3972" y="194"/>
                  <a:pt x="3920" y="174"/>
                </a:cubicBezTo>
                <a:cubicBezTo>
                  <a:pt x="3911" y="171"/>
                  <a:pt x="3935" y="160"/>
                  <a:pt x="3943" y="156"/>
                </a:cubicBezTo>
                <a:cubicBezTo>
                  <a:pt x="3951" y="152"/>
                  <a:pt x="3958" y="150"/>
                  <a:pt x="3966" y="147"/>
                </a:cubicBezTo>
                <a:cubicBezTo>
                  <a:pt x="3918" y="110"/>
                  <a:pt x="3968" y="135"/>
                  <a:pt x="3935" y="77"/>
                </a:cubicBezTo>
                <a:cubicBezTo>
                  <a:pt x="3812" y="86"/>
                  <a:pt x="3702" y="113"/>
                  <a:pt x="3578" y="121"/>
                </a:cubicBezTo>
                <a:cubicBezTo>
                  <a:pt x="3524" y="128"/>
                  <a:pt x="3477" y="135"/>
                  <a:pt x="3425" y="156"/>
                </a:cubicBezTo>
                <a:cubicBezTo>
                  <a:pt x="3342" y="188"/>
                  <a:pt x="3248" y="162"/>
                  <a:pt x="3159" y="165"/>
                </a:cubicBezTo>
                <a:cubicBezTo>
                  <a:pt x="2928" y="254"/>
                  <a:pt x="2813" y="169"/>
                  <a:pt x="2544" y="191"/>
                </a:cubicBezTo>
                <a:cubicBezTo>
                  <a:pt x="2445" y="200"/>
                  <a:pt x="2305" y="198"/>
                  <a:pt x="2260" y="187"/>
                </a:cubicBezTo>
                <a:cubicBezTo>
                  <a:pt x="2172" y="153"/>
                  <a:pt x="2149" y="194"/>
                  <a:pt x="2056" y="195"/>
                </a:cubicBezTo>
                <a:cubicBezTo>
                  <a:pt x="1964" y="187"/>
                  <a:pt x="1913" y="188"/>
                  <a:pt x="1880" y="175"/>
                </a:cubicBezTo>
                <a:cubicBezTo>
                  <a:pt x="1790" y="181"/>
                  <a:pt x="1677" y="212"/>
                  <a:pt x="1591" y="191"/>
                </a:cubicBezTo>
                <a:cubicBezTo>
                  <a:pt x="1548" y="181"/>
                  <a:pt x="1503" y="186"/>
                  <a:pt x="1460" y="175"/>
                </a:cubicBezTo>
                <a:cubicBezTo>
                  <a:pt x="1435" y="185"/>
                  <a:pt x="1426" y="155"/>
                  <a:pt x="1401" y="165"/>
                </a:cubicBezTo>
                <a:cubicBezTo>
                  <a:pt x="1252" y="156"/>
                  <a:pt x="1118" y="135"/>
                  <a:pt x="967" y="130"/>
                </a:cubicBezTo>
                <a:cubicBezTo>
                  <a:pt x="926" y="125"/>
                  <a:pt x="836" y="116"/>
                  <a:pt x="799" y="103"/>
                </a:cubicBezTo>
                <a:cubicBezTo>
                  <a:pt x="798" y="103"/>
                  <a:pt x="754" y="62"/>
                  <a:pt x="746" y="59"/>
                </a:cubicBezTo>
                <a:cubicBezTo>
                  <a:pt x="686" y="39"/>
                  <a:pt x="609" y="39"/>
                  <a:pt x="548" y="33"/>
                </a:cubicBezTo>
                <a:cubicBezTo>
                  <a:pt x="523" y="22"/>
                  <a:pt x="497" y="17"/>
                  <a:pt x="472" y="6"/>
                </a:cubicBezTo>
                <a:cubicBezTo>
                  <a:pt x="441" y="9"/>
                  <a:pt x="411" y="11"/>
                  <a:pt x="381" y="15"/>
                </a:cubicBezTo>
                <a:cubicBezTo>
                  <a:pt x="353" y="15"/>
                  <a:pt x="325" y="0"/>
                  <a:pt x="306" y="4"/>
                </a:cubicBezTo>
                <a:close/>
              </a:path>
            </a:pathLst>
          </a:custGeom>
          <a:gradFill flip="none" rotWithShape="1">
            <a:gsLst>
              <a:gs pos="0">
                <a:srgbClr val="FF9966"/>
              </a:gs>
              <a:gs pos="0">
                <a:srgbClr val="FF9966"/>
              </a:gs>
              <a:gs pos="0">
                <a:srgbClr val="FF9966"/>
              </a:gs>
              <a:gs pos="0">
                <a:srgbClr val="FF9966"/>
              </a:gs>
              <a:gs pos="0">
                <a:srgbClr val="FF9966"/>
              </a:gs>
              <a:gs pos="26000">
                <a:srgbClr val="FF9966">
                  <a:alpha val="53000"/>
                </a:srgbClr>
              </a:gs>
              <a:gs pos="100000">
                <a:schemeClr val="accent1">
                  <a:gamma/>
                  <a:tint val="48627"/>
                  <a:invGamma/>
                </a:schemeClr>
              </a:gs>
            </a:gsLst>
            <a:lin ang="10800000" scaled="1"/>
            <a:tileRect/>
          </a:gradFill>
          <a:ln w="9525">
            <a:noFill/>
            <a:round/>
            <a:headEnd/>
            <a:tailEnd/>
          </a:ln>
          <a:effectLst/>
        </p:spPr>
        <p:txBody>
          <a:bodyPr/>
          <a:lstStyle/>
          <a:p>
            <a:pPr algn="ctr"/>
            <a:endParaRPr lang="ar-SA"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ndalus" panose="02020603050405020304" pitchFamily="18" charset="-78"/>
              <a:cs typeface="Andalus" panose="02020603050405020304" pitchFamily="18" charset="-78"/>
            </a:endParaRPr>
          </a:p>
          <a:p>
            <a:pPr algn="ctr"/>
            <a:r>
              <a:rPr lang="ar-SA"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ndalus" panose="02020603050405020304" pitchFamily="18" charset="-78"/>
                <a:cs typeface="Andalus" panose="02020603050405020304" pitchFamily="18" charset="-78"/>
              </a:rPr>
              <a:t>      (</a:t>
            </a:r>
            <a:r>
              <a:rPr lang="ar-SA" sz="32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ndalus" panose="02020603050405020304" pitchFamily="18" charset="-78"/>
                <a:cs typeface="Andalus" panose="02020603050405020304" pitchFamily="18" charset="-78"/>
              </a:rPr>
              <a:t>كواشيركور</a:t>
            </a:r>
            <a:r>
              <a:rPr lang="ar-SA"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ndalus" panose="02020603050405020304" pitchFamily="18" charset="-78"/>
                <a:cs typeface="Andalus" panose="02020603050405020304" pitchFamily="18" charset="-78"/>
              </a:rPr>
              <a:t>) الناتج عن نقص البروتين</a:t>
            </a:r>
            <a:endParaRPr lang="ar-SA"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ndalus" panose="02020603050405020304" pitchFamily="18" charset="-78"/>
              <a:cs typeface="Andalus" panose="02020603050405020304" pitchFamily="18" charset="-78"/>
            </a:endParaRPr>
          </a:p>
        </p:txBody>
      </p:sp>
      <p:sp>
        <p:nvSpPr>
          <p:cNvPr id="4" name="مربع نص 3"/>
          <p:cNvSpPr txBox="1"/>
          <p:nvPr/>
        </p:nvSpPr>
        <p:spPr>
          <a:xfrm>
            <a:off x="1872926" y="1028380"/>
            <a:ext cx="10264481" cy="1323439"/>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rtlCol="1" anchor="ctr">
            <a:spAutoFit/>
          </a:bodyPr>
          <a:lstStyle/>
          <a:p>
            <a:pPr marL="342900" indent="-342900" algn="ctr">
              <a:buFont typeface="Wingdings" panose="05000000000000000000" pitchFamily="2" charset="2"/>
              <a:buChar char="q"/>
            </a:pPr>
            <a:r>
              <a:rPr lang="ar-SA" sz="2000" dirty="0" smtClean="0">
                <a:solidFill>
                  <a:schemeClr val="tx1"/>
                </a:solidFill>
                <a:cs typeface="PT Bold Heading" pitchFamily="2" charset="-78"/>
              </a:rPr>
              <a:t>نظراً لأن الأطفال في حالة نمو مستمرة فهم بحاجة لكمية </a:t>
            </a:r>
            <a:r>
              <a:rPr lang="ar-SA" sz="2000" dirty="0">
                <a:solidFill>
                  <a:schemeClr val="tx1"/>
                </a:solidFill>
                <a:cs typeface="PT Bold Heading" pitchFamily="2" charset="-78"/>
              </a:rPr>
              <a:t>ك</a:t>
            </a:r>
            <a:r>
              <a:rPr lang="ar-SA" sz="2000" dirty="0" smtClean="0">
                <a:solidFill>
                  <a:schemeClr val="tx1"/>
                </a:solidFill>
                <a:cs typeface="PT Bold Heading" pitchFamily="2" charset="-78"/>
              </a:rPr>
              <a:t>بيرة من البروتين أكبر نسبياً من البالغين</a:t>
            </a:r>
          </a:p>
          <a:p>
            <a:pPr algn="ctr"/>
            <a:endParaRPr lang="ar-SA" sz="2000" dirty="0" smtClean="0">
              <a:solidFill>
                <a:schemeClr val="tx1"/>
              </a:solidFill>
              <a:cs typeface="PT Bold Heading" pitchFamily="2" charset="-78"/>
            </a:endParaRPr>
          </a:p>
          <a:p>
            <a:pPr marL="342900" indent="-342900" algn="ctr">
              <a:buFont typeface="Wingdings" panose="05000000000000000000" pitchFamily="2" charset="2"/>
              <a:buChar char="q"/>
            </a:pPr>
            <a:r>
              <a:rPr lang="ar-SA" sz="2000" dirty="0" smtClean="0">
                <a:solidFill>
                  <a:schemeClr val="tx1"/>
                </a:solidFill>
                <a:cs typeface="PT Bold Heading" pitchFamily="2" charset="-78"/>
              </a:rPr>
              <a:t>فالأطفال هم أكثر عرضه للإصابة بهذا المرض ما بين 6 أشهر-3 سنوات أي الفترة التي تعقب الفطام</a:t>
            </a:r>
          </a:p>
          <a:p>
            <a:pPr algn="ctr"/>
            <a:endParaRPr lang="ar-SA" sz="2000" dirty="0">
              <a:solidFill>
                <a:schemeClr val="tx1"/>
              </a:solidFill>
              <a:cs typeface="PT Bold Heading" pitchFamily="2" charset="-78"/>
            </a:endParaRPr>
          </a:p>
        </p:txBody>
      </p:sp>
      <p:pic>
        <p:nvPicPr>
          <p:cNvPr id="5"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668" y="345962"/>
            <a:ext cx="1722851" cy="2615601"/>
          </a:xfrm>
          <a:prstGeom prst="rect">
            <a:avLst/>
          </a:prstGeom>
          <a:ln>
            <a:noFill/>
          </a:ln>
          <a:effectLst>
            <a:softEdge rad="112500"/>
          </a:effectLst>
        </p:spPr>
      </p:pic>
      <p:pic>
        <p:nvPicPr>
          <p:cNvPr id="7" name="Picture 10"/>
          <p:cNvPicPr>
            <a:picLocks noChangeAspect="1"/>
          </p:cNvPicPr>
          <p:nvPr/>
        </p:nvPicPr>
        <p:blipFill rotWithShape="1">
          <a:blip r:embed="rId3" cstate="print">
            <a:duotone>
              <a:prstClr val="black"/>
              <a:srgbClr val="FF6600">
                <a:tint val="45000"/>
                <a:satMod val="400000"/>
              </a:srgbClr>
            </a:duotone>
            <a:extLst>
              <a:ext uri="{28A0092B-C50C-407E-A947-70E740481C1C}">
                <a14:useLocalDpi xmlns:a14="http://schemas.microsoft.com/office/drawing/2010/main" val="0"/>
              </a:ext>
            </a:extLst>
          </a:blip>
          <a:srcRect l="34445" t="54657" r="32225" b="24012"/>
          <a:stretch/>
        </p:blipFill>
        <p:spPr>
          <a:xfrm>
            <a:off x="10017457" y="2351847"/>
            <a:ext cx="2119950" cy="1638300"/>
          </a:xfrm>
          <a:prstGeom prst="rect">
            <a:avLst/>
          </a:prstGeom>
        </p:spPr>
      </p:pic>
      <p:sp>
        <p:nvSpPr>
          <p:cNvPr id="8" name="مربع نص 7"/>
          <p:cNvSpPr txBox="1"/>
          <p:nvPr/>
        </p:nvSpPr>
        <p:spPr>
          <a:xfrm>
            <a:off x="2495726" y="2544044"/>
            <a:ext cx="7521731" cy="1938992"/>
          </a:xfrm>
          <a:prstGeom prst="rect">
            <a:avLst/>
          </a:prstGeom>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rtlCol="1" anchor="ctr">
            <a:spAutoFit/>
          </a:bodyPr>
          <a:lstStyle/>
          <a:p>
            <a:pPr marL="342900" indent="-342900" algn="ctr">
              <a:buFont typeface="Wingdings" panose="05000000000000000000" pitchFamily="2" charset="2"/>
              <a:buChar char="ü"/>
            </a:pPr>
            <a:r>
              <a:rPr lang="ar-SA" sz="2000" dirty="0" smtClean="0">
                <a:solidFill>
                  <a:schemeClr val="tx1"/>
                </a:solidFill>
                <a:cs typeface="PT Bold Heading" pitchFamily="2" charset="-78"/>
              </a:rPr>
              <a:t>نقص كمية البروتين في الغذاء</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إصابة الطفل بالنزلات المعوية المتكررة أو المزمنة</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إصابة الطفل بمرض شديد يفقده الشهية</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أمراض الكبد المزمنة</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فقد كمية من البروتين مع البول في حالات إصابة الكلى</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فطام الطفل مبكراً</a:t>
            </a:r>
            <a:endParaRPr lang="ar-SA" sz="2000" dirty="0">
              <a:solidFill>
                <a:schemeClr val="tx1"/>
              </a:solidFill>
              <a:cs typeface="PT Bold Heading" pitchFamily="2" charset="-78"/>
            </a:endParaRPr>
          </a:p>
        </p:txBody>
      </p:sp>
      <p:sp>
        <p:nvSpPr>
          <p:cNvPr id="9" name="TextBox 20"/>
          <p:cNvSpPr txBox="1"/>
          <p:nvPr/>
        </p:nvSpPr>
        <p:spPr>
          <a:xfrm>
            <a:off x="10206819" y="2669175"/>
            <a:ext cx="2159758" cy="584775"/>
          </a:xfrm>
          <a:prstGeom prst="rect">
            <a:avLst/>
          </a:prstGeom>
          <a:noFill/>
        </p:spPr>
        <p:txBody>
          <a:bodyPr wrap="square">
            <a:spAutoFit/>
          </a:bodyPr>
          <a:lstStyle/>
          <a:p>
            <a:pPr algn="ctr" fontAlgn="auto">
              <a:spcBef>
                <a:spcPts val="0"/>
              </a:spcBef>
              <a:spcAft>
                <a:spcPts val="0"/>
              </a:spcAft>
              <a:defRPr/>
            </a:pPr>
            <a:r>
              <a:rPr lang="ar-SA" sz="3200" b="1" dirty="0" smtClean="0">
                <a:solidFill>
                  <a:srgbClr val="00B050"/>
                </a:solidFill>
                <a:latin typeface="Arial Black" pitchFamily="34" charset="0"/>
              </a:rPr>
              <a:t>أسبابه</a:t>
            </a:r>
            <a:endParaRPr lang="en-US" sz="3200" b="1" dirty="0">
              <a:solidFill>
                <a:srgbClr val="00B050"/>
              </a:solidFill>
              <a:latin typeface="Arial Black" pitchFamily="34" charset="0"/>
            </a:endParaRPr>
          </a:p>
        </p:txBody>
      </p:sp>
      <p:pic>
        <p:nvPicPr>
          <p:cNvPr id="10" name="Picture 7"/>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32216" t="67988" r="32228" b="10681"/>
          <a:stretch/>
        </p:blipFill>
        <p:spPr>
          <a:xfrm>
            <a:off x="9971821" y="4764195"/>
            <a:ext cx="2211221" cy="1638300"/>
          </a:xfrm>
          <a:prstGeom prst="rect">
            <a:avLst/>
          </a:prstGeom>
        </p:spPr>
      </p:pic>
      <p:sp>
        <p:nvSpPr>
          <p:cNvPr id="11" name="TextBox 20"/>
          <p:cNvSpPr txBox="1"/>
          <p:nvPr/>
        </p:nvSpPr>
        <p:spPr>
          <a:xfrm>
            <a:off x="10017633" y="5026281"/>
            <a:ext cx="1686636" cy="584775"/>
          </a:xfrm>
          <a:prstGeom prst="rect">
            <a:avLst/>
          </a:prstGeom>
          <a:noFill/>
        </p:spPr>
        <p:txBody>
          <a:bodyPr wrap="square">
            <a:spAutoFit/>
          </a:bodyPr>
          <a:lstStyle/>
          <a:p>
            <a:pPr algn="ctr" fontAlgn="auto">
              <a:spcBef>
                <a:spcPts val="0"/>
              </a:spcBef>
              <a:spcAft>
                <a:spcPts val="0"/>
              </a:spcAft>
              <a:defRPr/>
            </a:pPr>
            <a:r>
              <a:rPr lang="ar-SA" sz="3200" b="1" dirty="0" smtClean="0">
                <a:solidFill>
                  <a:srgbClr val="00B050"/>
                </a:solidFill>
                <a:latin typeface="Arial Black" pitchFamily="34" charset="0"/>
              </a:rPr>
              <a:t>أعراضه</a:t>
            </a:r>
            <a:endParaRPr lang="en-US" sz="3200" b="1" dirty="0">
              <a:solidFill>
                <a:srgbClr val="00B050"/>
              </a:solidFill>
              <a:latin typeface="Arial Black" pitchFamily="34" charset="0"/>
            </a:endParaRPr>
          </a:p>
        </p:txBody>
      </p:sp>
      <p:sp>
        <p:nvSpPr>
          <p:cNvPr id="12" name="مربع نص 11"/>
          <p:cNvSpPr txBox="1"/>
          <p:nvPr/>
        </p:nvSpPr>
        <p:spPr>
          <a:xfrm>
            <a:off x="1927519" y="5026281"/>
            <a:ext cx="8220376" cy="1323439"/>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rtlCol="1" anchor="ctr">
            <a:spAutoFit/>
          </a:bodyPr>
          <a:lstStyle/>
          <a:p>
            <a:pPr marL="342900" indent="-342900" algn="ctr">
              <a:buFont typeface="Wingdings" panose="05000000000000000000" pitchFamily="2" charset="2"/>
              <a:buChar char="ü"/>
            </a:pPr>
            <a:r>
              <a:rPr lang="ar-SA" sz="2000" dirty="0" smtClean="0">
                <a:solidFill>
                  <a:schemeClr val="tx1"/>
                </a:solidFill>
                <a:cs typeface="PT Bold Heading" pitchFamily="2" charset="-78"/>
              </a:rPr>
              <a:t>تأخر النمو العام للطفل وهذا يتضح بأن يكون وزنه وطوله أقل من المعدل الطبيعي</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تورم الطفل خاصة الوجه وهو مرض خادع حيث أن الأم تظن أن الطفل في حالة جيدة كما أنه يكون متورم اليدين والقدمين</a:t>
            </a:r>
          </a:p>
          <a:p>
            <a:pPr algn="ctr"/>
            <a:endParaRPr lang="ar-SA" sz="2000" dirty="0">
              <a:solidFill>
                <a:schemeClr val="tx1"/>
              </a:solidFill>
              <a:cs typeface="PT Bold Heading" pitchFamily="2" charset="-78"/>
            </a:endParaRPr>
          </a:p>
        </p:txBody>
      </p:sp>
    </p:spTree>
    <p:extLst>
      <p:ext uri="{BB962C8B-B14F-4D97-AF65-F5344CB8AC3E}">
        <p14:creationId xmlns:p14="http://schemas.microsoft.com/office/powerpoint/2010/main" val="47355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1"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3334" t="79984" r="5553" b="18"/>
          <a:stretch/>
        </p:blipFill>
        <p:spPr>
          <a:xfrm>
            <a:off x="8935871" y="5002328"/>
            <a:ext cx="4862016" cy="1535906"/>
          </a:xfrm>
          <a:prstGeom prst="rect">
            <a:avLst/>
          </a:prstGeom>
        </p:spPr>
      </p:pic>
      <p:sp>
        <p:nvSpPr>
          <p:cNvPr id="3" name="TextBox 20"/>
          <p:cNvSpPr txBox="1"/>
          <p:nvPr/>
        </p:nvSpPr>
        <p:spPr>
          <a:xfrm>
            <a:off x="7114464" y="5547870"/>
            <a:ext cx="7898641" cy="584775"/>
          </a:xfrm>
          <a:prstGeom prst="rect">
            <a:avLst/>
          </a:prstGeom>
          <a:noFill/>
        </p:spPr>
        <p:txBody>
          <a:bodyPr wrap="square">
            <a:spAutoFit/>
          </a:bodyPr>
          <a:lstStyle/>
          <a:p>
            <a:pPr algn="ctr" fontAlgn="auto">
              <a:spcBef>
                <a:spcPts val="0"/>
              </a:spcBef>
              <a:spcAft>
                <a:spcPts val="0"/>
              </a:spcAft>
              <a:defRPr/>
            </a:pPr>
            <a:r>
              <a:rPr lang="ar-SA" sz="3200" b="1" dirty="0" smtClean="0">
                <a:solidFill>
                  <a:srgbClr val="00B050"/>
                </a:solidFill>
                <a:latin typeface="Arial Black" pitchFamily="34" charset="0"/>
              </a:rPr>
              <a:t>الوقاية:</a:t>
            </a:r>
            <a:endParaRPr lang="en-US" sz="3200" b="1" dirty="0">
              <a:solidFill>
                <a:srgbClr val="00B050"/>
              </a:solidFill>
              <a:latin typeface="Arial Black" pitchFamily="34" charset="0"/>
            </a:endParaRPr>
          </a:p>
        </p:txBody>
      </p:sp>
      <p:sp>
        <p:nvSpPr>
          <p:cNvPr id="4" name="مربع نص 3"/>
          <p:cNvSpPr txBox="1"/>
          <p:nvPr/>
        </p:nvSpPr>
        <p:spPr>
          <a:xfrm>
            <a:off x="2579427" y="1427892"/>
            <a:ext cx="8156810" cy="2862322"/>
          </a:xfrm>
          <a:prstGeom prst="rect">
            <a:avLst/>
          </a:prstGeom>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1" anchor="ctr">
            <a:spAutoFit/>
          </a:bodyPr>
          <a:lstStyle/>
          <a:p>
            <a:pPr marL="342900" indent="-342900" algn="ctr">
              <a:buFont typeface="Arial" panose="020B0604020202020204" pitchFamily="34" charset="0"/>
              <a:buChar char="•"/>
            </a:pPr>
            <a:endParaRPr lang="ar-SA" sz="2000" dirty="0" smtClean="0">
              <a:solidFill>
                <a:schemeClr val="tx1"/>
              </a:solidFill>
              <a:cs typeface="PT Bold Heading" pitchFamily="2" charset="-78"/>
            </a:endParaRPr>
          </a:p>
          <a:p>
            <a:pPr marL="342900" indent="-342900" algn="ctr">
              <a:buFont typeface="Arial" panose="020B0604020202020204" pitchFamily="34" charset="0"/>
              <a:buChar char="•"/>
            </a:pPr>
            <a:r>
              <a:rPr lang="ar-SA" sz="2000" dirty="0" smtClean="0">
                <a:solidFill>
                  <a:schemeClr val="tx1"/>
                </a:solidFill>
                <a:cs typeface="PT Bold Heading" pitchFamily="2" charset="-78"/>
              </a:rPr>
              <a:t>الميل للنوم الخمول باستمرار أو العصبية الزائدة</a:t>
            </a:r>
          </a:p>
          <a:p>
            <a:pPr marL="342900" indent="-342900" algn="ctr">
              <a:buFont typeface="Arial" panose="020B0604020202020204" pitchFamily="34" charset="0"/>
              <a:buChar char="•"/>
            </a:pPr>
            <a:r>
              <a:rPr lang="ar-SA" sz="2000" dirty="0" smtClean="0">
                <a:solidFill>
                  <a:schemeClr val="tx1"/>
                </a:solidFill>
                <a:cs typeface="PT Bold Heading" pitchFamily="2" charset="-78"/>
              </a:rPr>
              <a:t>يصاب الطفل بفقر الدم، والكثير من الامراض المعدية والطفلية لضعف جهازه المناعي</a:t>
            </a:r>
          </a:p>
          <a:p>
            <a:pPr marL="342900" indent="-342900" algn="ctr">
              <a:buFont typeface="Arial" panose="020B0604020202020204" pitchFamily="34" charset="0"/>
              <a:buChar char="•"/>
            </a:pPr>
            <a:r>
              <a:rPr lang="ar-SA" sz="2000" dirty="0" smtClean="0">
                <a:solidFill>
                  <a:schemeClr val="tx1"/>
                </a:solidFill>
                <a:cs typeface="PT Bold Heading" pitchFamily="2" charset="-78"/>
              </a:rPr>
              <a:t>يفقد الطفل شهيته وتحدث لديه بعض الاضطرابات في الجهاز الهضمي</a:t>
            </a:r>
          </a:p>
          <a:p>
            <a:pPr marL="342900" indent="-342900" algn="ctr">
              <a:buFont typeface="Arial" panose="020B0604020202020204" pitchFamily="34" charset="0"/>
              <a:buChar char="•"/>
            </a:pPr>
            <a:r>
              <a:rPr lang="ar-SA" sz="2000" dirty="0" smtClean="0">
                <a:solidFill>
                  <a:schemeClr val="tx1"/>
                </a:solidFill>
                <a:cs typeface="PT Bold Heading" pitchFamily="2" charset="-78"/>
              </a:rPr>
              <a:t>تغيرات في شعره يميل لونه إلى </a:t>
            </a:r>
            <a:r>
              <a:rPr lang="ar-SA" sz="2000" dirty="0" err="1" smtClean="0">
                <a:solidFill>
                  <a:schemeClr val="tx1"/>
                </a:solidFill>
                <a:cs typeface="PT Bold Heading" pitchFamily="2" charset="-78"/>
              </a:rPr>
              <a:t>الأفتح</a:t>
            </a:r>
            <a:r>
              <a:rPr lang="ar-SA" sz="2000" dirty="0" smtClean="0">
                <a:solidFill>
                  <a:schemeClr val="tx1"/>
                </a:solidFill>
                <a:cs typeface="PT Bold Heading" pitchFamily="2" charset="-78"/>
              </a:rPr>
              <a:t> يكون خفيفاً سهل التساقط والتقصف</a:t>
            </a:r>
          </a:p>
          <a:p>
            <a:pPr marL="342900" indent="-342900" algn="ctr">
              <a:buFont typeface="Arial" panose="020B0604020202020204" pitchFamily="34" charset="0"/>
              <a:buChar char="•"/>
            </a:pPr>
            <a:r>
              <a:rPr lang="ar-SA" sz="2000" dirty="0" smtClean="0">
                <a:solidFill>
                  <a:schemeClr val="tx1"/>
                </a:solidFill>
                <a:cs typeface="PT Bold Heading" pitchFamily="2" charset="-78"/>
              </a:rPr>
              <a:t>يفقد الطفل الكثير من حجم العضلات ويكون حجم الدهون طبيعياً في جسمه</a:t>
            </a:r>
          </a:p>
          <a:p>
            <a:pPr marL="342900" indent="-342900" algn="ctr">
              <a:buFont typeface="Arial" panose="020B0604020202020204" pitchFamily="34" charset="0"/>
              <a:buChar char="•"/>
            </a:pPr>
            <a:r>
              <a:rPr lang="ar-SA" sz="2000" dirty="0" smtClean="0">
                <a:solidFill>
                  <a:schemeClr val="tx1"/>
                </a:solidFill>
                <a:cs typeface="PT Bold Heading" pitchFamily="2" charset="-78"/>
              </a:rPr>
              <a:t>إذا زادت فترة الإصابة خاصة في السنتين الأوليتين من العمر أدى إلى حدوث تلف في خلايا الجهاز العصبي مما يؤدي إلى تدهور القدرات الذهنية ومستوى ذكاء الطفل </a:t>
            </a:r>
          </a:p>
          <a:p>
            <a:pPr algn="ctr"/>
            <a:endParaRPr lang="ar-SA" sz="2000" dirty="0">
              <a:solidFill>
                <a:schemeClr val="tx1"/>
              </a:solidFill>
              <a:cs typeface="PT Bold Heading" pitchFamily="2" charset="-78"/>
            </a:endParaRPr>
          </a:p>
        </p:txBody>
      </p:sp>
      <p:sp>
        <p:nvSpPr>
          <p:cNvPr id="5" name="مربع نص 4"/>
          <p:cNvSpPr txBox="1"/>
          <p:nvPr/>
        </p:nvSpPr>
        <p:spPr>
          <a:xfrm>
            <a:off x="3191301" y="5178539"/>
            <a:ext cx="5867400" cy="1323439"/>
          </a:xfrm>
          <a:prstGeom prst="rect">
            <a:avLst/>
          </a:prstGeom>
          <a:ln w="28575">
            <a:solidFill>
              <a:srgbClr val="C00000"/>
            </a:solidFill>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rtlCol="1" anchor="ctr">
            <a:spAutoFit/>
          </a:bodyPr>
          <a:lstStyle/>
          <a:p>
            <a:pPr marL="342900" indent="-342900" algn="ctr">
              <a:buFont typeface="Wingdings" panose="05000000000000000000" pitchFamily="2" charset="2"/>
              <a:buChar char="ü"/>
            </a:pPr>
            <a:r>
              <a:rPr lang="ar-SA" sz="2000" dirty="0" smtClean="0">
                <a:solidFill>
                  <a:schemeClr val="tx1"/>
                </a:solidFill>
                <a:cs typeface="PT Bold Heading" pitchFamily="2" charset="-78"/>
              </a:rPr>
              <a:t>الاستمرار في الرضاعة الطبيعية لفترة طويلة</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تطعيم الطفل</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نشر التوعية الصحية خاصة للأمهات في سن الإنجاب</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علاج الأمراض المعدية سريعا </a:t>
            </a:r>
            <a:endParaRPr lang="ar-SA" sz="2000" dirty="0">
              <a:solidFill>
                <a:schemeClr val="tx1"/>
              </a:solidFill>
              <a:cs typeface="PT Bold Heading" pitchFamily="2" charset="-78"/>
            </a:endParaRPr>
          </a:p>
        </p:txBody>
      </p:sp>
      <p:sp>
        <p:nvSpPr>
          <p:cNvPr id="6" name="مربع نص 5"/>
          <p:cNvSpPr txBox="1"/>
          <p:nvPr/>
        </p:nvSpPr>
        <p:spPr>
          <a:xfrm>
            <a:off x="3507477" y="245657"/>
            <a:ext cx="9321421" cy="646331"/>
          </a:xfrm>
          <a:prstGeom prst="rect">
            <a:avLst/>
          </a:prstGeom>
          <a:noFill/>
        </p:spPr>
        <p:txBody>
          <a:bodyPr wrap="square" rtlCol="1">
            <a:spAutoFit/>
          </a:bodyPr>
          <a:lstStyle/>
          <a:p>
            <a:pPr marL="285750" indent="-285750" algn="ctr">
              <a:buFont typeface="Wingdings" panose="05000000000000000000" pitchFamily="2" charset="2"/>
              <a:buChar char="q"/>
            </a:pPr>
            <a:r>
              <a:rPr lang="ar-SA"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PT Bold Heading" pitchFamily="2" charset="-78"/>
              </a:rPr>
              <a:t>  تغيرات </a:t>
            </a:r>
            <a:r>
              <a:rPr lang="ar-SA"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PT Bold Heading" pitchFamily="2" charset="-78"/>
              </a:rPr>
              <a:t>في الحالة الذهنية والعصبية للطفل:</a:t>
            </a:r>
          </a:p>
        </p:txBody>
      </p:sp>
    </p:spTree>
    <p:extLst>
      <p:ext uri="{BB962C8B-B14F-4D97-AF65-F5344CB8AC3E}">
        <p14:creationId xmlns:p14="http://schemas.microsoft.com/office/powerpoint/2010/main" val="398313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9"/>
          <p:cNvSpPr>
            <a:spLocks/>
          </p:cNvSpPr>
          <p:nvPr/>
        </p:nvSpPr>
        <p:spPr bwMode="gray">
          <a:xfrm>
            <a:off x="2590407" y="-40944"/>
            <a:ext cx="8270544" cy="1069295"/>
          </a:xfrm>
          <a:custGeom>
            <a:avLst/>
            <a:gdLst/>
            <a:ahLst/>
            <a:cxnLst>
              <a:cxn ang="0">
                <a:pos x="266" y="42"/>
              </a:cxn>
              <a:cxn ang="0">
                <a:pos x="107" y="103"/>
              </a:cxn>
              <a:cxn ang="0">
                <a:pos x="69" y="200"/>
              </a:cxn>
              <a:cxn ang="0">
                <a:pos x="38" y="235"/>
              </a:cxn>
              <a:cxn ang="0">
                <a:pos x="15" y="332"/>
              </a:cxn>
              <a:cxn ang="0">
                <a:pos x="38" y="447"/>
              </a:cxn>
              <a:cxn ang="0">
                <a:pos x="198" y="587"/>
              </a:cxn>
              <a:cxn ang="0">
                <a:pos x="568" y="655"/>
              </a:cxn>
              <a:cxn ang="0">
                <a:pos x="928" y="699"/>
              </a:cxn>
              <a:cxn ang="0">
                <a:pos x="1751" y="746"/>
              </a:cxn>
              <a:cxn ang="0">
                <a:pos x="2388" y="739"/>
              </a:cxn>
              <a:cxn ang="0">
                <a:pos x="2624" y="761"/>
              </a:cxn>
              <a:cxn ang="0">
                <a:pos x="3030" y="737"/>
              </a:cxn>
              <a:cxn ang="0">
                <a:pos x="3707" y="640"/>
              </a:cxn>
              <a:cxn ang="0">
                <a:pos x="4057" y="579"/>
              </a:cxn>
              <a:cxn ang="0">
                <a:pos x="4225" y="526"/>
              </a:cxn>
              <a:cxn ang="0">
                <a:pos x="4331" y="508"/>
              </a:cxn>
              <a:cxn ang="0">
                <a:pos x="4225" y="491"/>
              </a:cxn>
              <a:cxn ang="0">
                <a:pos x="4346" y="526"/>
              </a:cxn>
              <a:cxn ang="0">
                <a:pos x="4643" y="455"/>
              </a:cxn>
              <a:cxn ang="0">
                <a:pos x="4849" y="341"/>
              </a:cxn>
              <a:cxn ang="0">
                <a:pos x="4674" y="279"/>
              </a:cxn>
              <a:cxn ang="0">
                <a:pos x="4110" y="297"/>
              </a:cxn>
              <a:cxn ang="0">
                <a:pos x="4293" y="297"/>
              </a:cxn>
              <a:cxn ang="0">
                <a:pos x="4651" y="200"/>
              </a:cxn>
              <a:cxn ang="0">
                <a:pos x="4514" y="147"/>
              </a:cxn>
              <a:cxn ang="0">
                <a:pos x="3920" y="174"/>
              </a:cxn>
              <a:cxn ang="0">
                <a:pos x="3966" y="147"/>
              </a:cxn>
              <a:cxn ang="0">
                <a:pos x="3578" y="121"/>
              </a:cxn>
              <a:cxn ang="0">
                <a:pos x="3159" y="165"/>
              </a:cxn>
              <a:cxn ang="0">
                <a:pos x="2260" y="187"/>
              </a:cxn>
              <a:cxn ang="0">
                <a:pos x="1880" y="175"/>
              </a:cxn>
              <a:cxn ang="0">
                <a:pos x="1460" y="175"/>
              </a:cxn>
              <a:cxn ang="0">
                <a:pos x="967" y="130"/>
              </a:cxn>
              <a:cxn ang="0">
                <a:pos x="746" y="59"/>
              </a:cxn>
              <a:cxn ang="0">
                <a:pos x="472" y="6"/>
              </a:cxn>
              <a:cxn ang="0">
                <a:pos x="306" y="4"/>
              </a:cxn>
            </a:cxnLst>
            <a:rect l="0" t="0" r="r" b="b"/>
            <a:pathLst>
              <a:path w="4864" h="769">
                <a:moveTo>
                  <a:pt x="306" y="4"/>
                </a:moveTo>
                <a:cubicBezTo>
                  <a:pt x="265" y="21"/>
                  <a:pt x="307" y="25"/>
                  <a:pt x="266" y="42"/>
                </a:cubicBezTo>
                <a:cubicBezTo>
                  <a:pt x="228" y="27"/>
                  <a:pt x="225" y="21"/>
                  <a:pt x="167" y="42"/>
                </a:cubicBezTo>
                <a:cubicBezTo>
                  <a:pt x="141" y="52"/>
                  <a:pt x="142" y="90"/>
                  <a:pt x="107" y="103"/>
                </a:cubicBezTo>
                <a:cubicBezTo>
                  <a:pt x="84" y="130"/>
                  <a:pt x="69" y="156"/>
                  <a:pt x="46" y="182"/>
                </a:cubicBezTo>
                <a:cubicBezTo>
                  <a:pt x="53" y="188"/>
                  <a:pt x="61" y="196"/>
                  <a:pt x="69" y="200"/>
                </a:cubicBezTo>
                <a:cubicBezTo>
                  <a:pt x="76" y="204"/>
                  <a:pt x="94" y="200"/>
                  <a:pt x="91" y="209"/>
                </a:cubicBezTo>
                <a:cubicBezTo>
                  <a:pt x="89" y="218"/>
                  <a:pt x="47" y="232"/>
                  <a:pt x="38" y="235"/>
                </a:cubicBezTo>
                <a:cubicBezTo>
                  <a:pt x="20" y="298"/>
                  <a:pt x="37" y="278"/>
                  <a:pt x="0" y="306"/>
                </a:cubicBezTo>
                <a:cubicBezTo>
                  <a:pt x="5" y="314"/>
                  <a:pt x="11" y="322"/>
                  <a:pt x="15" y="332"/>
                </a:cubicBezTo>
                <a:cubicBezTo>
                  <a:pt x="27" y="345"/>
                  <a:pt x="65" y="366"/>
                  <a:pt x="69" y="385"/>
                </a:cubicBezTo>
                <a:cubicBezTo>
                  <a:pt x="71" y="398"/>
                  <a:pt x="28" y="428"/>
                  <a:pt x="38" y="447"/>
                </a:cubicBezTo>
                <a:cubicBezTo>
                  <a:pt x="28" y="480"/>
                  <a:pt x="110" y="494"/>
                  <a:pt x="129" y="499"/>
                </a:cubicBezTo>
                <a:cubicBezTo>
                  <a:pt x="157" y="521"/>
                  <a:pt x="162" y="579"/>
                  <a:pt x="198" y="587"/>
                </a:cubicBezTo>
                <a:cubicBezTo>
                  <a:pt x="275" y="607"/>
                  <a:pt x="321" y="631"/>
                  <a:pt x="400" y="635"/>
                </a:cubicBezTo>
                <a:cubicBezTo>
                  <a:pt x="471" y="643"/>
                  <a:pt x="513" y="654"/>
                  <a:pt x="568" y="655"/>
                </a:cubicBezTo>
                <a:cubicBezTo>
                  <a:pt x="628" y="661"/>
                  <a:pt x="700" y="664"/>
                  <a:pt x="760" y="671"/>
                </a:cubicBezTo>
                <a:cubicBezTo>
                  <a:pt x="817" y="693"/>
                  <a:pt x="869" y="677"/>
                  <a:pt x="928" y="699"/>
                </a:cubicBezTo>
                <a:cubicBezTo>
                  <a:pt x="1070" y="753"/>
                  <a:pt x="1355" y="693"/>
                  <a:pt x="1355" y="693"/>
                </a:cubicBezTo>
                <a:cubicBezTo>
                  <a:pt x="1539" y="731"/>
                  <a:pt x="1520" y="737"/>
                  <a:pt x="1751" y="746"/>
                </a:cubicBezTo>
                <a:cubicBezTo>
                  <a:pt x="1912" y="769"/>
                  <a:pt x="1924" y="727"/>
                  <a:pt x="2228" y="743"/>
                </a:cubicBezTo>
                <a:cubicBezTo>
                  <a:pt x="2298" y="752"/>
                  <a:pt x="2337" y="736"/>
                  <a:pt x="2388" y="739"/>
                </a:cubicBezTo>
                <a:cubicBezTo>
                  <a:pt x="2439" y="742"/>
                  <a:pt x="2496" y="758"/>
                  <a:pt x="2535" y="762"/>
                </a:cubicBezTo>
                <a:cubicBezTo>
                  <a:pt x="2574" y="766"/>
                  <a:pt x="2586" y="753"/>
                  <a:pt x="2624" y="761"/>
                </a:cubicBezTo>
                <a:cubicBezTo>
                  <a:pt x="2654" y="767"/>
                  <a:pt x="2674" y="747"/>
                  <a:pt x="2710" y="746"/>
                </a:cubicBezTo>
                <a:cubicBezTo>
                  <a:pt x="2816" y="740"/>
                  <a:pt x="2923" y="740"/>
                  <a:pt x="3030" y="737"/>
                </a:cubicBezTo>
                <a:cubicBezTo>
                  <a:pt x="3165" y="698"/>
                  <a:pt x="3192" y="700"/>
                  <a:pt x="3372" y="693"/>
                </a:cubicBezTo>
                <a:cubicBezTo>
                  <a:pt x="3491" y="677"/>
                  <a:pt x="3585" y="649"/>
                  <a:pt x="3707" y="640"/>
                </a:cubicBezTo>
                <a:cubicBezTo>
                  <a:pt x="3778" y="612"/>
                  <a:pt x="3647" y="661"/>
                  <a:pt x="3814" y="623"/>
                </a:cubicBezTo>
                <a:cubicBezTo>
                  <a:pt x="3939" y="593"/>
                  <a:pt x="3882" y="589"/>
                  <a:pt x="4057" y="579"/>
                </a:cubicBezTo>
                <a:cubicBezTo>
                  <a:pt x="4154" y="551"/>
                  <a:pt x="4197" y="549"/>
                  <a:pt x="4316" y="543"/>
                </a:cubicBezTo>
                <a:cubicBezTo>
                  <a:pt x="4293" y="535"/>
                  <a:pt x="4233" y="529"/>
                  <a:pt x="4225" y="526"/>
                </a:cubicBezTo>
                <a:cubicBezTo>
                  <a:pt x="4217" y="523"/>
                  <a:pt x="4240" y="518"/>
                  <a:pt x="4247" y="517"/>
                </a:cubicBezTo>
                <a:cubicBezTo>
                  <a:pt x="4275" y="513"/>
                  <a:pt x="4303" y="511"/>
                  <a:pt x="4331" y="508"/>
                </a:cubicBezTo>
                <a:cubicBezTo>
                  <a:pt x="4303" y="505"/>
                  <a:pt x="4275" y="504"/>
                  <a:pt x="4247" y="499"/>
                </a:cubicBezTo>
                <a:cubicBezTo>
                  <a:pt x="4240" y="498"/>
                  <a:pt x="4221" y="499"/>
                  <a:pt x="4225" y="491"/>
                </a:cubicBezTo>
                <a:cubicBezTo>
                  <a:pt x="4230" y="480"/>
                  <a:pt x="4245" y="485"/>
                  <a:pt x="4255" y="482"/>
                </a:cubicBezTo>
                <a:cubicBezTo>
                  <a:pt x="4318" y="494"/>
                  <a:pt x="4297" y="507"/>
                  <a:pt x="4346" y="526"/>
                </a:cubicBezTo>
                <a:cubicBezTo>
                  <a:pt x="4398" y="511"/>
                  <a:pt x="4453" y="470"/>
                  <a:pt x="4506" y="464"/>
                </a:cubicBezTo>
                <a:cubicBezTo>
                  <a:pt x="4552" y="460"/>
                  <a:pt x="4598" y="458"/>
                  <a:pt x="4643" y="455"/>
                </a:cubicBezTo>
                <a:cubicBezTo>
                  <a:pt x="4690" y="420"/>
                  <a:pt x="4742" y="423"/>
                  <a:pt x="4795" y="411"/>
                </a:cubicBezTo>
                <a:cubicBezTo>
                  <a:pt x="4834" y="382"/>
                  <a:pt x="4813" y="403"/>
                  <a:pt x="4849" y="341"/>
                </a:cubicBezTo>
                <a:cubicBezTo>
                  <a:pt x="4854" y="332"/>
                  <a:pt x="4864" y="314"/>
                  <a:pt x="4864" y="314"/>
                </a:cubicBezTo>
                <a:cubicBezTo>
                  <a:pt x="4803" y="279"/>
                  <a:pt x="4742" y="285"/>
                  <a:pt x="4674" y="279"/>
                </a:cubicBezTo>
                <a:cubicBezTo>
                  <a:pt x="4490" y="287"/>
                  <a:pt x="4499" y="279"/>
                  <a:pt x="4384" y="306"/>
                </a:cubicBezTo>
                <a:cubicBezTo>
                  <a:pt x="4293" y="303"/>
                  <a:pt x="4202" y="303"/>
                  <a:pt x="4110" y="297"/>
                </a:cubicBezTo>
                <a:cubicBezTo>
                  <a:pt x="4103" y="297"/>
                  <a:pt x="4126" y="288"/>
                  <a:pt x="4133" y="288"/>
                </a:cubicBezTo>
                <a:cubicBezTo>
                  <a:pt x="4187" y="288"/>
                  <a:pt x="4240" y="294"/>
                  <a:pt x="4293" y="297"/>
                </a:cubicBezTo>
                <a:cubicBezTo>
                  <a:pt x="4391" y="282"/>
                  <a:pt x="4444" y="268"/>
                  <a:pt x="4552" y="262"/>
                </a:cubicBezTo>
                <a:cubicBezTo>
                  <a:pt x="4601" y="247"/>
                  <a:pt x="4610" y="232"/>
                  <a:pt x="4651" y="200"/>
                </a:cubicBezTo>
                <a:cubicBezTo>
                  <a:pt x="4609" y="188"/>
                  <a:pt x="4562" y="193"/>
                  <a:pt x="4521" y="174"/>
                </a:cubicBezTo>
                <a:cubicBezTo>
                  <a:pt x="4514" y="171"/>
                  <a:pt x="4516" y="156"/>
                  <a:pt x="4514" y="147"/>
                </a:cubicBezTo>
                <a:cubicBezTo>
                  <a:pt x="4141" y="166"/>
                  <a:pt x="4291" y="156"/>
                  <a:pt x="4065" y="174"/>
                </a:cubicBezTo>
                <a:cubicBezTo>
                  <a:pt x="4015" y="182"/>
                  <a:pt x="3972" y="194"/>
                  <a:pt x="3920" y="174"/>
                </a:cubicBezTo>
                <a:cubicBezTo>
                  <a:pt x="3911" y="171"/>
                  <a:pt x="3935" y="160"/>
                  <a:pt x="3943" y="156"/>
                </a:cubicBezTo>
                <a:cubicBezTo>
                  <a:pt x="3951" y="152"/>
                  <a:pt x="3958" y="150"/>
                  <a:pt x="3966" y="147"/>
                </a:cubicBezTo>
                <a:cubicBezTo>
                  <a:pt x="3918" y="110"/>
                  <a:pt x="3968" y="135"/>
                  <a:pt x="3935" y="77"/>
                </a:cubicBezTo>
                <a:cubicBezTo>
                  <a:pt x="3812" y="86"/>
                  <a:pt x="3702" y="113"/>
                  <a:pt x="3578" y="121"/>
                </a:cubicBezTo>
                <a:cubicBezTo>
                  <a:pt x="3524" y="128"/>
                  <a:pt x="3477" y="135"/>
                  <a:pt x="3425" y="156"/>
                </a:cubicBezTo>
                <a:cubicBezTo>
                  <a:pt x="3342" y="188"/>
                  <a:pt x="3248" y="162"/>
                  <a:pt x="3159" y="165"/>
                </a:cubicBezTo>
                <a:cubicBezTo>
                  <a:pt x="2928" y="254"/>
                  <a:pt x="2813" y="169"/>
                  <a:pt x="2544" y="191"/>
                </a:cubicBezTo>
                <a:cubicBezTo>
                  <a:pt x="2445" y="200"/>
                  <a:pt x="2305" y="198"/>
                  <a:pt x="2260" y="187"/>
                </a:cubicBezTo>
                <a:cubicBezTo>
                  <a:pt x="2172" y="153"/>
                  <a:pt x="2149" y="194"/>
                  <a:pt x="2056" y="195"/>
                </a:cubicBezTo>
                <a:cubicBezTo>
                  <a:pt x="1964" y="187"/>
                  <a:pt x="1913" y="188"/>
                  <a:pt x="1880" y="175"/>
                </a:cubicBezTo>
                <a:cubicBezTo>
                  <a:pt x="1790" y="181"/>
                  <a:pt x="1677" y="212"/>
                  <a:pt x="1591" y="191"/>
                </a:cubicBezTo>
                <a:cubicBezTo>
                  <a:pt x="1548" y="181"/>
                  <a:pt x="1503" y="186"/>
                  <a:pt x="1460" y="175"/>
                </a:cubicBezTo>
                <a:cubicBezTo>
                  <a:pt x="1435" y="185"/>
                  <a:pt x="1426" y="155"/>
                  <a:pt x="1401" y="165"/>
                </a:cubicBezTo>
                <a:cubicBezTo>
                  <a:pt x="1252" y="156"/>
                  <a:pt x="1118" y="135"/>
                  <a:pt x="967" y="130"/>
                </a:cubicBezTo>
                <a:cubicBezTo>
                  <a:pt x="926" y="125"/>
                  <a:pt x="836" y="116"/>
                  <a:pt x="799" y="103"/>
                </a:cubicBezTo>
                <a:cubicBezTo>
                  <a:pt x="798" y="103"/>
                  <a:pt x="754" y="62"/>
                  <a:pt x="746" y="59"/>
                </a:cubicBezTo>
                <a:cubicBezTo>
                  <a:pt x="686" y="39"/>
                  <a:pt x="609" y="39"/>
                  <a:pt x="548" y="33"/>
                </a:cubicBezTo>
                <a:cubicBezTo>
                  <a:pt x="523" y="22"/>
                  <a:pt x="497" y="17"/>
                  <a:pt x="472" y="6"/>
                </a:cubicBezTo>
                <a:cubicBezTo>
                  <a:pt x="441" y="9"/>
                  <a:pt x="411" y="11"/>
                  <a:pt x="381" y="15"/>
                </a:cubicBezTo>
                <a:cubicBezTo>
                  <a:pt x="353" y="15"/>
                  <a:pt x="325" y="0"/>
                  <a:pt x="306" y="4"/>
                </a:cubicBezTo>
                <a:close/>
              </a:path>
            </a:pathLst>
          </a:custGeom>
          <a:gradFill flip="none" rotWithShape="1">
            <a:gsLst>
              <a:gs pos="0">
                <a:srgbClr val="FF9966"/>
              </a:gs>
              <a:gs pos="0">
                <a:srgbClr val="FF9966"/>
              </a:gs>
              <a:gs pos="0">
                <a:srgbClr val="FF9966"/>
              </a:gs>
              <a:gs pos="0">
                <a:srgbClr val="FF9966"/>
              </a:gs>
              <a:gs pos="0">
                <a:srgbClr val="FF9966"/>
              </a:gs>
              <a:gs pos="26000">
                <a:srgbClr val="FF9966">
                  <a:alpha val="53000"/>
                </a:srgbClr>
              </a:gs>
              <a:gs pos="100000">
                <a:schemeClr val="accent1">
                  <a:gamma/>
                  <a:tint val="48627"/>
                  <a:invGamma/>
                </a:schemeClr>
              </a:gs>
            </a:gsLst>
            <a:lin ang="10800000" scaled="1"/>
            <a:tileRect/>
          </a:gradFill>
          <a:ln w="9525">
            <a:noFill/>
            <a:round/>
            <a:headEnd/>
            <a:tailEnd/>
          </a:ln>
          <a:effectLst/>
        </p:spPr>
        <p:txBody>
          <a:bodyPr/>
          <a:lstStyle/>
          <a:p>
            <a:pPr algn="ctr"/>
            <a:endParaRPr lang="ar-SA"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ndalus" panose="02020603050405020304" pitchFamily="18" charset="-78"/>
              <a:cs typeface="Andalus" panose="02020603050405020304" pitchFamily="18" charset="-78"/>
            </a:endParaRPr>
          </a:p>
          <a:p>
            <a:pPr algn="ctr"/>
            <a:r>
              <a:rPr lang="ar-SA"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ndalus" panose="02020603050405020304" pitchFamily="18" charset="-78"/>
                <a:cs typeface="Andalus" panose="02020603050405020304" pitchFamily="18" charset="-78"/>
              </a:rPr>
              <a:t>      ( الهزال) </a:t>
            </a:r>
            <a:endParaRPr lang="ar-SA"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ndalus" panose="02020603050405020304" pitchFamily="18" charset="-78"/>
              <a:cs typeface="Andalus" panose="02020603050405020304" pitchFamily="18" charset="-78"/>
            </a:endParaRPr>
          </a:p>
        </p:txBody>
      </p:sp>
      <p:sp>
        <p:nvSpPr>
          <p:cNvPr id="4" name="مربع نص 3"/>
          <p:cNvSpPr txBox="1"/>
          <p:nvPr/>
        </p:nvSpPr>
        <p:spPr>
          <a:xfrm>
            <a:off x="2770495" y="1077412"/>
            <a:ext cx="9047163" cy="1015663"/>
          </a:xfrm>
          <a:prstGeom prst="rect">
            <a:avLst/>
          </a:prstGeom>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1" anchor="ctr">
            <a:spAutoFit/>
          </a:bodyPr>
          <a:lstStyle/>
          <a:p>
            <a:pPr algn="ctr"/>
            <a:endParaRPr lang="ar-SA" sz="2000" dirty="0">
              <a:solidFill>
                <a:schemeClr val="tx1"/>
              </a:solidFill>
              <a:cs typeface="PT Bold Heading" pitchFamily="2" charset="-78"/>
            </a:endParaRPr>
          </a:p>
          <a:p>
            <a:pPr marL="342900" indent="-342900" algn="ctr">
              <a:buFont typeface="Wingdings" panose="05000000000000000000" pitchFamily="2" charset="2"/>
              <a:buChar char="q"/>
            </a:pPr>
            <a:r>
              <a:rPr lang="ar-SA" sz="2000" dirty="0" smtClean="0">
                <a:solidFill>
                  <a:schemeClr val="tx1"/>
                </a:solidFill>
                <a:cs typeface="PT Bold Heading" pitchFamily="2" charset="-78"/>
              </a:rPr>
              <a:t>يحدث نتيجة لنقص كمية الغذاء مما يسبب نقصاً في كمية السعرات الحرارية اللازمة للطفل</a:t>
            </a:r>
          </a:p>
          <a:p>
            <a:pPr algn="ctr"/>
            <a:endParaRPr lang="ar-SA" sz="2000" dirty="0" smtClean="0">
              <a:solidFill>
                <a:schemeClr val="tx1"/>
              </a:solidFill>
              <a:cs typeface="PT Bold Heading" pitchFamily="2" charset="-78"/>
            </a:endParaRPr>
          </a:p>
        </p:txBody>
      </p:sp>
      <p:pic>
        <p:nvPicPr>
          <p:cNvPr id="7" name="Picture 10"/>
          <p:cNvPicPr>
            <a:picLocks noChangeAspect="1"/>
          </p:cNvPicPr>
          <p:nvPr/>
        </p:nvPicPr>
        <p:blipFill rotWithShape="1">
          <a:blip r:embed="rId2" cstate="print">
            <a:duotone>
              <a:prstClr val="black"/>
              <a:srgbClr val="FF6600">
                <a:tint val="45000"/>
                <a:satMod val="400000"/>
              </a:srgbClr>
            </a:duotone>
            <a:extLst>
              <a:ext uri="{28A0092B-C50C-407E-A947-70E740481C1C}">
                <a14:useLocalDpi xmlns:a14="http://schemas.microsoft.com/office/drawing/2010/main" val="0"/>
              </a:ext>
            </a:extLst>
          </a:blip>
          <a:srcRect l="34445" t="54657" r="32225" b="24012"/>
          <a:stretch/>
        </p:blipFill>
        <p:spPr>
          <a:xfrm>
            <a:off x="10017457" y="2351847"/>
            <a:ext cx="2119950" cy="1638300"/>
          </a:xfrm>
          <a:prstGeom prst="rect">
            <a:avLst/>
          </a:prstGeom>
        </p:spPr>
      </p:pic>
      <p:sp>
        <p:nvSpPr>
          <p:cNvPr id="8" name="مربع نص 7"/>
          <p:cNvSpPr txBox="1"/>
          <p:nvPr/>
        </p:nvSpPr>
        <p:spPr>
          <a:xfrm>
            <a:off x="2495726" y="2697933"/>
            <a:ext cx="7521731" cy="1631216"/>
          </a:xfrm>
          <a:prstGeom prst="rect">
            <a:avLst/>
          </a:prstGeom>
          <a:ln/>
          <a:scene3d>
            <a:camera prst="orthographicFront"/>
            <a:lightRig rig="threePt" dir="t"/>
          </a:scene3d>
          <a:sp3d>
            <a:bevelT w="139700" prst="cross"/>
          </a:sp3d>
        </p:spPr>
        <p:style>
          <a:lnRef idx="1">
            <a:schemeClr val="accent3"/>
          </a:lnRef>
          <a:fillRef idx="2">
            <a:schemeClr val="accent3"/>
          </a:fillRef>
          <a:effectRef idx="1">
            <a:schemeClr val="accent3"/>
          </a:effectRef>
          <a:fontRef idx="minor">
            <a:schemeClr val="dk1"/>
          </a:fontRef>
        </p:style>
        <p:txBody>
          <a:bodyPr wrap="square" rtlCol="1" anchor="ctr">
            <a:spAutoFit/>
          </a:bodyPr>
          <a:lstStyle/>
          <a:p>
            <a:pPr marL="342900" indent="-342900" algn="ctr">
              <a:buFont typeface="Wingdings" panose="05000000000000000000" pitchFamily="2" charset="2"/>
              <a:buChar char="ü"/>
            </a:pPr>
            <a:r>
              <a:rPr lang="ar-SA" sz="2000" dirty="0" smtClean="0">
                <a:solidFill>
                  <a:schemeClr val="tx1"/>
                </a:solidFill>
                <a:cs typeface="PT Bold Heading" pitchFamily="2" charset="-78"/>
              </a:rPr>
              <a:t>نقص كمية اللبن المقدم للطفل خاصة في حالات الرضاعة الصناعية حيث تكون الرضاعات مخففة فلا تفي بحاجة الطفل</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الإصابة المتكررة بالنزلات المعوية</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في حالة التوائم يكون الغذاء غير كاف لطفلين</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الإصابة بالأمراض الخطيرة التي تفقد الشهية أو عيوب في الامتصاص والبلع</a:t>
            </a:r>
            <a:endParaRPr lang="ar-SA" sz="2000" dirty="0">
              <a:solidFill>
                <a:schemeClr val="tx1"/>
              </a:solidFill>
              <a:cs typeface="PT Bold Heading" pitchFamily="2" charset="-78"/>
            </a:endParaRPr>
          </a:p>
        </p:txBody>
      </p:sp>
      <p:sp>
        <p:nvSpPr>
          <p:cNvPr id="9" name="TextBox 20"/>
          <p:cNvSpPr txBox="1"/>
          <p:nvPr/>
        </p:nvSpPr>
        <p:spPr>
          <a:xfrm>
            <a:off x="10206819" y="2669175"/>
            <a:ext cx="2159758" cy="584775"/>
          </a:xfrm>
          <a:prstGeom prst="rect">
            <a:avLst/>
          </a:prstGeom>
          <a:noFill/>
        </p:spPr>
        <p:txBody>
          <a:bodyPr wrap="square">
            <a:spAutoFit/>
          </a:bodyPr>
          <a:lstStyle/>
          <a:p>
            <a:pPr algn="ctr" fontAlgn="auto">
              <a:spcBef>
                <a:spcPts val="0"/>
              </a:spcBef>
              <a:spcAft>
                <a:spcPts val="0"/>
              </a:spcAft>
              <a:defRPr/>
            </a:pPr>
            <a:r>
              <a:rPr lang="ar-SA" sz="3200" b="1" dirty="0" smtClean="0">
                <a:solidFill>
                  <a:srgbClr val="00B050"/>
                </a:solidFill>
                <a:latin typeface="Arial Black" pitchFamily="34" charset="0"/>
              </a:rPr>
              <a:t>أسبابه</a:t>
            </a:r>
            <a:endParaRPr lang="en-US" sz="3200" b="1" dirty="0">
              <a:solidFill>
                <a:srgbClr val="00B050"/>
              </a:solidFill>
              <a:latin typeface="Arial Black" pitchFamily="34" charset="0"/>
            </a:endParaRPr>
          </a:p>
        </p:txBody>
      </p:sp>
      <p:pic>
        <p:nvPicPr>
          <p:cNvPr id="10" name="Picture 7"/>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216" t="67988" r="32228" b="10681"/>
          <a:stretch/>
        </p:blipFill>
        <p:spPr>
          <a:xfrm>
            <a:off x="9971821" y="4764195"/>
            <a:ext cx="2211221" cy="1638300"/>
          </a:xfrm>
          <a:prstGeom prst="rect">
            <a:avLst/>
          </a:prstGeom>
        </p:spPr>
      </p:pic>
      <p:sp>
        <p:nvSpPr>
          <p:cNvPr id="11" name="TextBox 20"/>
          <p:cNvSpPr txBox="1"/>
          <p:nvPr/>
        </p:nvSpPr>
        <p:spPr>
          <a:xfrm>
            <a:off x="10017633" y="5026281"/>
            <a:ext cx="1686636" cy="584775"/>
          </a:xfrm>
          <a:prstGeom prst="rect">
            <a:avLst/>
          </a:prstGeom>
          <a:noFill/>
        </p:spPr>
        <p:txBody>
          <a:bodyPr wrap="square">
            <a:spAutoFit/>
          </a:bodyPr>
          <a:lstStyle/>
          <a:p>
            <a:pPr algn="ctr" fontAlgn="auto">
              <a:spcBef>
                <a:spcPts val="0"/>
              </a:spcBef>
              <a:spcAft>
                <a:spcPts val="0"/>
              </a:spcAft>
              <a:defRPr/>
            </a:pPr>
            <a:r>
              <a:rPr lang="ar-SA" sz="3200" b="1" dirty="0" smtClean="0">
                <a:solidFill>
                  <a:srgbClr val="00B050"/>
                </a:solidFill>
                <a:latin typeface="Arial Black" pitchFamily="34" charset="0"/>
              </a:rPr>
              <a:t>أعراضه</a:t>
            </a:r>
            <a:endParaRPr lang="en-US" sz="3200" b="1" dirty="0">
              <a:solidFill>
                <a:srgbClr val="00B050"/>
              </a:solidFill>
              <a:latin typeface="Arial Black" pitchFamily="34" charset="0"/>
            </a:endParaRPr>
          </a:p>
        </p:txBody>
      </p:sp>
      <p:sp>
        <p:nvSpPr>
          <p:cNvPr id="12" name="مربع نص 11"/>
          <p:cNvSpPr txBox="1"/>
          <p:nvPr/>
        </p:nvSpPr>
        <p:spPr>
          <a:xfrm>
            <a:off x="1927519" y="4564617"/>
            <a:ext cx="8220376" cy="2246769"/>
          </a:xfrm>
          <a:prstGeom prst="rect">
            <a:avLst/>
          </a:prstGeom>
          <a:ln/>
          <a:scene3d>
            <a:camera prst="orthographicFront"/>
            <a:lightRig rig="threePt" dir="t"/>
          </a:scene3d>
          <a:sp3d>
            <a:bevelT w="139700" prst="cross"/>
          </a:sp3d>
        </p:spPr>
        <p:style>
          <a:lnRef idx="1">
            <a:schemeClr val="accent4"/>
          </a:lnRef>
          <a:fillRef idx="3">
            <a:schemeClr val="accent4"/>
          </a:fillRef>
          <a:effectRef idx="2">
            <a:schemeClr val="accent4"/>
          </a:effectRef>
          <a:fontRef idx="minor">
            <a:schemeClr val="lt1"/>
          </a:fontRef>
        </p:style>
        <p:txBody>
          <a:bodyPr wrap="square" rtlCol="1" anchor="ctr">
            <a:spAutoFit/>
          </a:bodyPr>
          <a:lstStyle/>
          <a:p>
            <a:pPr marL="342900" indent="-342900" algn="ctr">
              <a:buFont typeface="Wingdings" panose="05000000000000000000" pitchFamily="2" charset="2"/>
              <a:buChar char="ü"/>
            </a:pPr>
            <a:r>
              <a:rPr lang="ar-SA" sz="2000" dirty="0" smtClean="0">
                <a:solidFill>
                  <a:schemeClr val="tx1"/>
                </a:solidFill>
                <a:cs typeface="PT Bold Heading" pitchFamily="2" charset="-78"/>
              </a:rPr>
              <a:t>عدم القدرة على زيادة الوزن ثم فقدان الوزن في الجسم</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يفقد الجسم حيويته وتظهر فيه كرمشة ويبدو مرتخياً</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درجة حرارة الجسم أقل من الطبيعي</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فقد الطفل كثيراً من حجم العضلات وتصبح ضعيفة ضامرة ومرتخية</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عادة ما يكون الطفل مصاباً بالإمساك ولكن عند الإصابة بالأمراض المعدية يصاب بالإسهال</a:t>
            </a:r>
          </a:p>
          <a:p>
            <a:pPr algn="ctr"/>
            <a:endParaRPr lang="ar-SA" sz="2000" dirty="0">
              <a:solidFill>
                <a:schemeClr val="tx1"/>
              </a:solidFill>
              <a:cs typeface="PT Bold Heading" pitchFamily="2" charset="-78"/>
            </a:endParaRPr>
          </a:p>
        </p:txBody>
      </p:sp>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031" y="488083"/>
            <a:ext cx="1914525" cy="2390775"/>
          </a:xfrm>
          <a:prstGeom prst="rect">
            <a:avLst/>
          </a:prstGeom>
        </p:spPr>
      </p:pic>
    </p:spTree>
    <p:extLst>
      <p:ext uri="{BB962C8B-B14F-4D97-AF65-F5344CB8AC3E}">
        <p14:creationId xmlns:p14="http://schemas.microsoft.com/office/powerpoint/2010/main" val="167298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1"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251352" y="485340"/>
            <a:ext cx="8220376" cy="1015663"/>
          </a:xfrm>
          <a:prstGeom prst="rect">
            <a:avLst/>
          </a:prstGeom>
          <a:ln/>
          <a:scene3d>
            <a:camera prst="orthographicFront"/>
            <a:lightRig rig="threePt" dir="t"/>
          </a:scene3d>
          <a:sp3d>
            <a:bevelT w="139700" prst="cross"/>
          </a:sp3d>
        </p:spPr>
        <p:style>
          <a:lnRef idx="1">
            <a:schemeClr val="accent4"/>
          </a:lnRef>
          <a:fillRef idx="3">
            <a:schemeClr val="accent4"/>
          </a:fillRef>
          <a:effectRef idx="2">
            <a:schemeClr val="accent4"/>
          </a:effectRef>
          <a:fontRef idx="minor">
            <a:schemeClr val="lt1"/>
          </a:fontRef>
        </p:style>
        <p:txBody>
          <a:bodyPr wrap="square" rtlCol="1" anchor="ctr">
            <a:spAutoFit/>
          </a:bodyPr>
          <a:lstStyle/>
          <a:p>
            <a:pPr marL="342900" indent="-342900" algn="ctr">
              <a:buFont typeface="Wingdings" panose="05000000000000000000" pitchFamily="2" charset="2"/>
              <a:buChar char="ü"/>
            </a:pPr>
            <a:r>
              <a:rPr lang="ar-SA" sz="2000" dirty="0" smtClean="0">
                <a:solidFill>
                  <a:schemeClr val="tx1"/>
                </a:solidFill>
                <a:cs typeface="PT Bold Heading" pitchFamily="2" charset="-78"/>
              </a:rPr>
              <a:t>تكرار الإصابة بالأمراض المعدية والطفليات</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عادة ما يصاحب مرض الهزال أعرض نقص الفيتامين والمعادن</a:t>
            </a:r>
          </a:p>
          <a:p>
            <a:pPr algn="ctr"/>
            <a:endParaRPr lang="ar-SA" sz="2000" dirty="0">
              <a:solidFill>
                <a:schemeClr val="tx1"/>
              </a:solidFill>
              <a:cs typeface="PT Bold Heading" pitchFamily="2" charset="-78"/>
            </a:endParaRPr>
          </a:p>
        </p:txBody>
      </p:sp>
      <p:graphicFrame>
        <p:nvGraphicFramePr>
          <p:cNvPr id="3" name="رسم تخطيطي 2"/>
          <p:cNvGraphicFramePr/>
          <p:nvPr>
            <p:extLst>
              <p:ext uri="{D42A27DB-BD31-4B8C-83A1-F6EECF244321}">
                <p14:modId xmlns:p14="http://schemas.microsoft.com/office/powerpoint/2010/main" val="2859369244"/>
              </p:ext>
            </p:extLst>
          </p:nvPr>
        </p:nvGraphicFramePr>
        <p:xfrm>
          <a:off x="2987343" y="2524836"/>
          <a:ext cx="8128000" cy="3217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821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9"/>
          <p:cNvSpPr>
            <a:spLocks/>
          </p:cNvSpPr>
          <p:nvPr/>
        </p:nvSpPr>
        <p:spPr bwMode="gray">
          <a:xfrm>
            <a:off x="2590407" y="-40944"/>
            <a:ext cx="8270544" cy="1069295"/>
          </a:xfrm>
          <a:custGeom>
            <a:avLst/>
            <a:gdLst/>
            <a:ahLst/>
            <a:cxnLst>
              <a:cxn ang="0">
                <a:pos x="266" y="42"/>
              </a:cxn>
              <a:cxn ang="0">
                <a:pos x="107" y="103"/>
              </a:cxn>
              <a:cxn ang="0">
                <a:pos x="69" y="200"/>
              </a:cxn>
              <a:cxn ang="0">
                <a:pos x="38" y="235"/>
              </a:cxn>
              <a:cxn ang="0">
                <a:pos x="15" y="332"/>
              </a:cxn>
              <a:cxn ang="0">
                <a:pos x="38" y="447"/>
              </a:cxn>
              <a:cxn ang="0">
                <a:pos x="198" y="587"/>
              </a:cxn>
              <a:cxn ang="0">
                <a:pos x="568" y="655"/>
              </a:cxn>
              <a:cxn ang="0">
                <a:pos x="928" y="699"/>
              </a:cxn>
              <a:cxn ang="0">
                <a:pos x="1751" y="746"/>
              </a:cxn>
              <a:cxn ang="0">
                <a:pos x="2388" y="739"/>
              </a:cxn>
              <a:cxn ang="0">
                <a:pos x="2624" y="761"/>
              </a:cxn>
              <a:cxn ang="0">
                <a:pos x="3030" y="737"/>
              </a:cxn>
              <a:cxn ang="0">
                <a:pos x="3707" y="640"/>
              </a:cxn>
              <a:cxn ang="0">
                <a:pos x="4057" y="579"/>
              </a:cxn>
              <a:cxn ang="0">
                <a:pos x="4225" y="526"/>
              </a:cxn>
              <a:cxn ang="0">
                <a:pos x="4331" y="508"/>
              </a:cxn>
              <a:cxn ang="0">
                <a:pos x="4225" y="491"/>
              </a:cxn>
              <a:cxn ang="0">
                <a:pos x="4346" y="526"/>
              </a:cxn>
              <a:cxn ang="0">
                <a:pos x="4643" y="455"/>
              </a:cxn>
              <a:cxn ang="0">
                <a:pos x="4849" y="341"/>
              </a:cxn>
              <a:cxn ang="0">
                <a:pos x="4674" y="279"/>
              </a:cxn>
              <a:cxn ang="0">
                <a:pos x="4110" y="297"/>
              </a:cxn>
              <a:cxn ang="0">
                <a:pos x="4293" y="297"/>
              </a:cxn>
              <a:cxn ang="0">
                <a:pos x="4651" y="200"/>
              </a:cxn>
              <a:cxn ang="0">
                <a:pos x="4514" y="147"/>
              </a:cxn>
              <a:cxn ang="0">
                <a:pos x="3920" y="174"/>
              </a:cxn>
              <a:cxn ang="0">
                <a:pos x="3966" y="147"/>
              </a:cxn>
              <a:cxn ang="0">
                <a:pos x="3578" y="121"/>
              </a:cxn>
              <a:cxn ang="0">
                <a:pos x="3159" y="165"/>
              </a:cxn>
              <a:cxn ang="0">
                <a:pos x="2260" y="187"/>
              </a:cxn>
              <a:cxn ang="0">
                <a:pos x="1880" y="175"/>
              </a:cxn>
              <a:cxn ang="0">
                <a:pos x="1460" y="175"/>
              </a:cxn>
              <a:cxn ang="0">
                <a:pos x="967" y="130"/>
              </a:cxn>
              <a:cxn ang="0">
                <a:pos x="746" y="59"/>
              </a:cxn>
              <a:cxn ang="0">
                <a:pos x="472" y="6"/>
              </a:cxn>
              <a:cxn ang="0">
                <a:pos x="306" y="4"/>
              </a:cxn>
            </a:cxnLst>
            <a:rect l="0" t="0" r="r" b="b"/>
            <a:pathLst>
              <a:path w="4864" h="769">
                <a:moveTo>
                  <a:pt x="306" y="4"/>
                </a:moveTo>
                <a:cubicBezTo>
                  <a:pt x="265" y="21"/>
                  <a:pt x="307" y="25"/>
                  <a:pt x="266" y="42"/>
                </a:cubicBezTo>
                <a:cubicBezTo>
                  <a:pt x="228" y="27"/>
                  <a:pt x="225" y="21"/>
                  <a:pt x="167" y="42"/>
                </a:cubicBezTo>
                <a:cubicBezTo>
                  <a:pt x="141" y="52"/>
                  <a:pt x="142" y="90"/>
                  <a:pt x="107" y="103"/>
                </a:cubicBezTo>
                <a:cubicBezTo>
                  <a:pt x="84" y="130"/>
                  <a:pt x="69" y="156"/>
                  <a:pt x="46" y="182"/>
                </a:cubicBezTo>
                <a:cubicBezTo>
                  <a:pt x="53" y="188"/>
                  <a:pt x="61" y="196"/>
                  <a:pt x="69" y="200"/>
                </a:cubicBezTo>
                <a:cubicBezTo>
                  <a:pt x="76" y="204"/>
                  <a:pt x="94" y="200"/>
                  <a:pt x="91" y="209"/>
                </a:cubicBezTo>
                <a:cubicBezTo>
                  <a:pt x="89" y="218"/>
                  <a:pt x="47" y="232"/>
                  <a:pt x="38" y="235"/>
                </a:cubicBezTo>
                <a:cubicBezTo>
                  <a:pt x="20" y="298"/>
                  <a:pt x="37" y="278"/>
                  <a:pt x="0" y="306"/>
                </a:cubicBezTo>
                <a:cubicBezTo>
                  <a:pt x="5" y="314"/>
                  <a:pt x="11" y="322"/>
                  <a:pt x="15" y="332"/>
                </a:cubicBezTo>
                <a:cubicBezTo>
                  <a:pt x="27" y="345"/>
                  <a:pt x="65" y="366"/>
                  <a:pt x="69" y="385"/>
                </a:cubicBezTo>
                <a:cubicBezTo>
                  <a:pt x="71" y="398"/>
                  <a:pt x="28" y="428"/>
                  <a:pt x="38" y="447"/>
                </a:cubicBezTo>
                <a:cubicBezTo>
                  <a:pt x="28" y="480"/>
                  <a:pt x="110" y="494"/>
                  <a:pt x="129" y="499"/>
                </a:cubicBezTo>
                <a:cubicBezTo>
                  <a:pt x="157" y="521"/>
                  <a:pt x="162" y="579"/>
                  <a:pt x="198" y="587"/>
                </a:cubicBezTo>
                <a:cubicBezTo>
                  <a:pt x="275" y="607"/>
                  <a:pt x="321" y="631"/>
                  <a:pt x="400" y="635"/>
                </a:cubicBezTo>
                <a:cubicBezTo>
                  <a:pt x="471" y="643"/>
                  <a:pt x="513" y="654"/>
                  <a:pt x="568" y="655"/>
                </a:cubicBezTo>
                <a:cubicBezTo>
                  <a:pt x="628" y="661"/>
                  <a:pt x="700" y="664"/>
                  <a:pt x="760" y="671"/>
                </a:cubicBezTo>
                <a:cubicBezTo>
                  <a:pt x="817" y="693"/>
                  <a:pt x="869" y="677"/>
                  <a:pt x="928" y="699"/>
                </a:cubicBezTo>
                <a:cubicBezTo>
                  <a:pt x="1070" y="753"/>
                  <a:pt x="1355" y="693"/>
                  <a:pt x="1355" y="693"/>
                </a:cubicBezTo>
                <a:cubicBezTo>
                  <a:pt x="1539" y="731"/>
                  <a:pt x="1520" y="737"/>
                  <a:pt x="1751" y="746"/>
                </a:cubicBezTo>
                <a:cubicBezTo>
                  <a:pt x="1912" y="769"/>
                  <a:pt x="1924" y="727"/>
                  <a:pt x="2228" y="743"/>
                </a:cubicBezTo>
                <a:cubicBezTo>
                  <a:pt x="2298" y="752"/>
                  <a:pt x="2337" y="736"/>
                  <a:pt x="2388" y="739"/>
                </a:cubicBezTo>
                <a:cubicBezTo>
                  <a:pt x="2439" y="742"/>
                  <a:pt x="2496" y="758"/>
                  <a:pt x="2535" y="762"/>
                </a:cubicBezTo>
                <a:cubicBezTo>
                  <a:pt x="2574" y="766"/>
                  <a:pt x="2586" y="753"/>
                  <a:pt x="2624" y="761"/>
                </a:cubicBezTo>
                <a:cubicBezTo>
                  <a:pt x="2654" y="767"/>
                  <a:pt x="2674" y="747"/>
                  <a:pt x="2710" y="746"/>
                </a:cubicBezTo>
                <a:cubicBezTo>
                  <a:pt x="2816" y="740"/>
                  <a:pt x="2923" y="740"/>
                  <a:pt x="3030" y="737"/>
                </a:cubicBezTo>
                <a:cubicBezTo>
                  <a:pt x="3165" y="698"/>
                  <a:pt x="3192" y="700"/>
                  <a:pt x="3372" y="693"/>
                </a:cubicBezTo>
                <a:cubicBezTo>
                  <a:pt x="3491" y="677"/>
                  <a:pt x="3585" y="649"/>
                  <a:pt x="3707" y="640"/>
                </a:cubicBezTo>
                <a:cubicBezTo>
                  <a:pt x="3778" y="612"/>
                  <a:pt x="3647" y="661"/>
                  <a:pt x="3814" y="623"/>
                </a:cubicBezTo>
                <a:cubicBezTo>
                  <a:pt x="3939" y="593"/>
                  <a:pt x="3882" y="589"/>
                  <a:pt x="4057" y="579"/>
                </a:cubicBezTo>
                <a:cubicBezTo>
                  <a:pt x="4154" y="551"/>
                  <a:pt x="4197" y="549"/>
                  <a:pt x="4316" y="543"/>
                </a:cubicBezTo>
                <a:cubicBezTo>
                  <a:pt x="4293" y="535"/>
                  <a:pt x="4233" y="529"/>
                  <a:pt x="4225" y="526"/>
                </a:cubicBezTo>
                <a:cubicBezTo>
                  <a:pt x="4217" y="523"/>
                  <a:pt x="4240" y="518"/>
                  <a:pt x="4247" y="517"/>
                </a:cubicBezTo>
                <a:cubicBezTo>
                  <a:pt x="4275" y="513"/>
                  <a:pt x="4303" y="511"/>
                  <a:pt x="4331" y="508"/>
                </a:cubicBezTo>
                <a:cubicBezTo>
                  <a:pt x="4303" y="505"/>
                  <a:pt x="4275" y="504"/>
                  <a:pt x="4247" y="499"/>
                </a:cubicBezTo>
                <a:cubicBezTo>
                  <a:pt x="4240" y="498"/>
                  <a:pt x="4221" y="499"/>
                  <a:pt x="4225" y="491"/>
                </a:cubicBezTo>
                <a:cubicBezTo>
                  <a:pt x="4230" y="480"/>
                  <a:pt x="4245" y="485"/>
                  <a:pt x="4255" y="482"/>
                </a:cubicBezTo>
                <a:cubicBezTo>
                  <a:pt x="4318" y="494"/>
                  <a:pt x="4297" y="507"/>
                  <a:pt x="4346" y="526"/>
                </a:cubicBezTo>
                <a:cubicBezTo>
                  <a:pt x="4398" y="511"/>
                  <a:pt x="4453" y="470"/>
                  <a:pt x="4506" y="464"/>
                </a:cubicBezTo>
                <a:cubicBezTo>
                  <a:pt x="4552" y="460"/>
                  <a:pt x="4598" y="458"/>
                  <a:pt x="4643" y="455"/>
                </a:cubicBezTo>
                <a:cubicBezTo>
                  <a:pt x="4690" y="420"/>
                  <a:pt x="4742" y="423"/>
                  <a:pt x="4795" y="411"/>
                </a:cubicBezTo>
                <a:cubicBezTo>
                  <a:pt x="4834" y="382"/>
                  <a:pt x="4813" y="403"/>
                  <a:pt x="4849" y="341"/>
                </a:cubicBezTo>
                <a:cubicBezTo>
                  <a:pt x="4854" y="332"/>
                  <a:pt x="4864" y="314"/>
                  <a:pt x="4864" y="314"/>
                </a:cubicBezTo>
                <a:cubicBezTo>
                  <a:pt x="4803" y="279"/>
                  <a:pt x="4742" y="285"/>
                  <a:pt x="4674" y="279"/>
                </a:cubicBezTo>
                <a:cubicBezTo>
                  <a:pt x="4490" y="287"/>
                  <a:pt x="4499" y="279"/>
                  <a:pt x="4384" y="306"/>
                </a:cubicBezTo>
                <a:cubicBezTo>
                  <a:pt x="4293" y="303"/>
                  <a:pt x="4202" y="303"/>
                  <a:pt x="4110" y="297"/>
                </a:cubicBezTo>
                <a:cubicBezTo>
                  <a:pt x="4103" y="297"/>
                  <a:pt x="4126" y="288"/>
                  <a:pt x="4133" y="288"/>
                </a:cubicBezTo>
                <a:cubicBezTo>
                  <a:pt x="4187" y="288"/>
                  <a:pt x="4240" y="294"/>
                  <a:pt x="4293" y="297"/>
                </a:cubicBezTo>
                <a:cubicBezTo>
                  <a:pt x="4391" y="282"/>
                  <a:pt x="4444" y="268"/>
                  <a:pt x="4552" y="262"/>
                </a:cubicBezTo>
                <a:cubicBezTo>
                  <a:pt x="4601" y="247"/>
                  <a:pt x="4610" y="232"/>
                  <a:pt x="4651" y="200"/>
                </a:cubicBezTo>
                <a:cubicBezTo>
                  <a:pt x="4609" y="188"/>
                  <a:pt x="4562" y="193"/>
                  <a:pt x="4521" y="174"/>
                </a:cubicBezTo>
                <a:cubicBezTo>
                  <a:pt x="4514" y="171"/>
                  <a:pt x="4516" y="156"/>
                  <a:pt x="4514" y="147"/>
                </a:cubicBezTo>
                <a:cubicBezTo>
                  <a:pt x="4141" y="166"/>
                  <a:pt x="4291" y="156"/>
                  <a:pt x="4065" y="174"/>
                </a:cubicBezTo>
                <a:cubicBezTo>
                  <a:pt x="4015" y="182"/>
                  <a:pt x="3972" y="194"/>
                  <a:pt x="3920" y="174"/>
                </a:cubicBezTo>
                <a:cubicBezTo>
                  <a:pt x="3911" y="171"/>
                  <a:pt x="3935" y="160"/>
                  <a:pt x="3943" y="156"/>
                </a:cubicBezTo>
                <a:cubicBezTo>
                  <a:pt x="3951" y="152"/>
                  <a:pt x="3958" y="150"/>
                  <a:pt x="3966" y="147"/>
                </a:cubicBezTo>
                <a:cubicBezTo>
                  <a:pt x="3918" y="110"/>
                  <a:pt x="3968" y="135"/>
                  <a:pt x="3935" y="77"/>
                </a:cubicBezTo>
                <a:cubicBezTo>
                  <a:pt x="3812" y="86"/>
                  <a:pt x="3702" y="113"/>
                  <a:pt x="3578" y="121"/>
                </a:cubicBezTo>
                <a:cubicBezTo>
                  <a:pt x="3524" y="128"/>
                  <a:pt x="3477" y="135"/>
                  <a:pt x="3425" y="156"/>
                </a:cubicBezTo>
                <a:cubicBezTo>
                  <a:pt x="3342" y="188"/>
                  <a:pt x="3248" y="162"/>
                  <a:pt x="3159" y="165"/>
                </a:cubicBezTo>
                <a:cubicBezTo>
                  <a:pt x="2928" y="254"/>
                  <a:pt x="2813" y="169"/>
                  <a:pt x="2544" y="191"/>
                </a:cubicBezTo>
                <a:cubicBezTo>
                  <a:pt x="2445" y="200"/>
                  <a:pt x="2305" y="198"/>
                  <a:pt x="2260" y="187"/>
                </a:cubicBezTo>
                <a:cubicBezTo>
                  <a:pt x="2172" y="153"/>
                  <a:pt x="2149" y="194"/>
                  <a:pt x="2056" y="195"/>
                </a:cubicBezTo>
                <a:cubicBezTo>
                  <a:pt x="1964" y="187"/>
                  <a:pt x="1913" y="188"/>
                  <a:pt x="1880" y="175"/>
                </a:cubicBezTo>
                <a:cubicBezTo>
                  <a:pt x="1790" y="181"/>
                  <a:pt x="1677" y="212"/>
                  <a:pt x="1591" y="191"/>
                </a:cubicBezTo>
                <a:cubicBezTo>
                  <a:pt x="1548" y="181"/>
                  <a:pt x="1503" y="186"/>
                  <a:pt x="1460" y="175"/>
                </a:cubicBezTo>
                <a:cubicBezTo>
                  <a:pt x="1435" y="185"/>
                  <a:pt x="1426" y="155"/>
                  <a:pt x="1401" y="165"/>
                </a:cubicBezTo>
                <a:cubicBezTo>
                  <a:pt x="1252" y="156"/>
                  <a:pt x="1118" y="135"/>
                  <a:pt x="967" y="130"/>
                </a:cubicBezTo>
                <a:cubicBezTo>
                  <a:pt x="926" y="125"/>
                  <a:pt x="836" y="116"/>
                  <a:pt x="799" y="103"/>
                </a:cubicBezTo>
                <a:cubicBezTo>
                  <a:pt x="798" y="103"/>
                  <a:pt x="754" y="62"/>
                  <a:pt x="746" y="59"/>
                </a:cubicBezTo>
                <a:cubicBezTo>
                  <a:pt x="686" y="39"/>
                  <a:pt x="609" y="39"/>
                  <a:pt x="548" y="33"/>
                </a:cubicBezTo>
                <a:cubicBezTo>
                  <a:pt x="523" y="22"/>
                  <a:pt x="497" y="17"/>
                  <a:pt x="472" y="6"/>
                </a:cubicBezTo>
                <a:cubicBezTo>
                  <a:pt x="441" y="9"/>
                  <a:pt x="411" y="11"/>
                  <a:pt x="381" y="15"/>
                </a:cubicBezTo>
                <a:cubicBezTo>
                  <a:pt x="353" y="15"/>
                  <a:pt x="325" y="0"/>
                  <a:pt x="306" y="4"/>
                </a:cubicBezTo>
                <a:close/>
              </a:path>
            </a:pathLst>
          </a:custGeom>
          <a:gradFill flip="none" rotWithShape="1">
            <a:gsLst>
              <a:gs pos="0">
                <a:srgbClr val="FF9966"/>
              </a:gs>
              <a:gs pos="0">
                <a:srgbClr val="FF9966"/>
              </a:gs>
              <a:gs pos="0">
                <a:srgbClr val="FF9966"/>
              </a:gs>
              <a:gs pos="0">
                <a:srgbClr val="FF9966"/>
              </a:gs>
              <a:gs pos="0">
                <a:srgbClr val="FF9966"/>
              </a:gs>
              <a:gs pos="26000">
                <a:srgbClr val="FF9966">
                  <a:alpha val="53000"/>
                </a:srgbClr>
              </a:gs>
              <a:gs pos="100000">
                <a:schemeClr val="accent1">
                  <a:gamma/>
                  <a:tint val="48627"/>
                  <a:invGamma/>
                </a:schemeClr>
              </a:gs>
            </a:gsLst>
            <a:lin ang="10800000" scaled="1"/>
            <a:tileRect/>
          </a:gradFill>
          <a:ln w="9525">
            <a:noFill/>
            <a:round/>
            <a:headEnd/>
            <a:tailEnd/>
          </a:ln>
          <a:effectLst/>
        </p:spPr>
        <p:txBody>
          <a:bodyPr/>
          <a:lstStyle/>
          <a:p>
            <a:pPr algn="ctr"/>
            <a:endParaRPr lang="ar-SA"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ndalus" panose="02020603050405020304" pitchFamily="18" charset="-78"/>
              <a:cs typeface="Andalus" panose="02020603050405020304" pitchFamily="18" charset="-78"/>
            </a:endParaRPr>
          </a:p>
          <a:p>
            <a:pPr algn="ctr"/>
            <a:r>
              <a:rPr lang="ar-SA"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ndalus" panose="02020603050405020304" pitchFamily="18" charset="-78"/>
                <a:cs typeface="Andalus" panose="02020603050405020304" pitchFamily="18" charset="-78"/>
              </a:rPr>
              <a:t>   لين العظام الناتج عن نقص فيتامين (د) </a:t>
            </a:r>
            <a:endParaRPr lang="ar-SA"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ndalus" panose="02020603050405020304" pitchFamily="18" charset="-78"/>
              <a:cs typeface="Andalus" panose="02020603050405020304" pitchFamily="18" charset="-78"/>
            </a:endParaRPr>
          </a:p>
        </p:txBody>
      </p:sp>
      <p:sp>
        <p:nvSpPr>
          <p:cNvPr id="4" name="مربع نص 3"/>
          <p:cNvSpPr txBox="1"/>
          <p:nvPr/>
        </p:nvSpPr>
        <p:spPr>
          <a:xfrm>
            <a:off x="2604911" y="1091060"/>
            <a:ext cx="9321932" cy="1015663"/>
          </a:xfrm>
          <a:prstGeom prst="rect">
            <a:avLst/>
          </a:prstGeom>
          <a:solidFill>
            <a:srgbClr val="CCECFF"/>
          </a:solidFill>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1" anchor="ctr">
            <a:spAutoFit/>
          </a:bodyPr>
          <a:lstStyle/>
          <a:p>
            <a:pPr algn="ctr"/>
            <a:endParaRPr lang="ar-SA" sz="2000" dirty="0">
              <a:solidFill>
                <a:schemeClr val="tx1"/>
              </a:solidFill>
              <a:cs typeface="PT Bold Heading" pitchFamily="2" charset="-78"/>
            </a:endParaRPr>
          </a:p>
          <a:p>
            <a:pPr marL="342900" indent="-342900" algn="ctr">
              <a:buFont typeface="Wingdings" panose="05000000000000000000" pitchFamily="2" charset="2"/>
              <a:buChar char="q"/>
            </a:pPr>
            <a:r>
              <a:rPr lang="ar-SA" sz="2000" dirty="0" smtClean="0">
                <a:solidFill>
                  <a:schemeClr val="tx1"/>
                </a:solidFill>
                <a:cs typeface="PT Bold Heading" pitchFamily="2" charset="-78"/>
              </a:rPr>
              <a:t>مرض غذائي يحدث في مرحلة النمو السريع ويحدث نتيجة ضعف ترسيب المعادن في عظام الطفل</a:t>
            </a:r>
          </a:p>
          <a:p>
            <a:pPr algn="ctr"/>
            <a:endParaRPr lang="ar-SA" sz="2000" dirty="0" smtClean="0">
              <a:solidFill>
                <a:schemeClr val="tx1"/>
              </a:solidFill>
              <a:cs typeface="PT Bold Heading" pitchFamily="2" charset="-78"/>
            </a:endParaRPr>
          </a:p>
        </p:txBody>
      </p:sp>
      <p:pic>
        <p:nvPicPr>
          <p:cNvPr id="7"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445" t="54657" r="32225" b="24012"/>
          <a:stretch/>
        </p:blipFill>
        <p:spPr>
          <a:xfrm>
            <a:off x="10017457" y="2351847"/>
            <a:ext cx="2119950" cy="1638300"/>
          </a:xfrm>
          <a:prstGeom prst="rect">
            <a:avLst/>
          </a:prstGeom>
          <a:noFill/>
          <a:ln>
            <a:noFill/>
          </a:ln>
        </p:spPr>
      </p:pic>
      <p:sp>
        <p:nvSpPr>
          <p:cNvPr id="8" name="مربع نص 7"/>
          <p:cNvSpPr txBox="1"/>
          <p:nvPr/>
        </p:nvSpPr>
        <p:spPr>
          <a:xfrm>
            <a:off x="1241947" y="2845694"/>
            <a:ext cx="8843751" cy="707886"/>
          </a:xfrm>
          <a:prstGeom prst="rect">
            <a:avLst/>
          </a:prstGeom>
          <a:solidFill>
            <a:srgbClr val="CCECFF"/>
          </a:solidFill>
          <a:ln/>
          <a:scene3d>
            <a:camera prst="orthographicFront"/>
            <a:lightRig rig="threePt" dir="t"/>
          </a:scene3d>
          <a:sp3d>
            <a:bevelT w="139700" prst="cross"/>
          </a:sp3d>
        </p:spPr>
        <p:style>
          <a:lnRef idx="1">
            <a:schemeClr val="accent3"/>
          </a:lnRef>
          <a:fillRef idx="2">
            <a:schemeClr val="accent3"/>
          </a:fillRef>
          <a:effectRef idx="1">
            <a:schemeClr val="accent3"/>
          </a:effectRef>
          <a:fontRef idx="minor">
            <a:schemeClr val="dk1"/>
          </a:fontRef>
        </p:style>
        <p:txBody>
          <a:bodyPr wrap="square" rtlCol="1" anchor="ctr">
            <a:spAutoFit/>
          </a:bodyPr>
          <a:lstStyle/>
          <a:p>
            <a:pPr marL="342900" indent="-342900" algn="ctr">
              <a:buFont typeface="Wingdings" panose="05000000000000000000" pitchFamily="2" charset="2"/>
              <a:buChar char="ü"/>
            </a:pPr>
            <a:r>
              <a:rPr lang="ar-SA" sz="2000" dirty="0" smtClean="0">
                <a:solidFill>
                  <a:schemeClr val="tx1"/>
                </a:solidFill>
                <a:cs typeface="PT Bold Heading" pitchFamily="2" charset="-78"/>
              </a:rPr>
              <a:t>نقص عنصر فيتامين د في غذاء الطفل</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نقص الامتصاص نتيجة لوجود مرض مزمن في الجهاز الهضمي أو الكبد أو أمراض الكلى</a:t>
            </a:r>
          </a:p>
        </p:txBody>
      </p:sp>
      <p:sp>
        <p:nvSpPr>
          <p:cNvPr id="9" name="TextBox 20"/>
          <p:cNvSpPr txBox="1"/>
          <p:nvPr/>
        </p:nvSpPr>
        <p:spPr>
          <a:xfrm>
            <a:off x="10206819" y="2669175"/>
            <a:ext cx="2159758" cy="584775"/>
          </a:xfrm>
          <a:prstGeom prst="rect">
            <a:avLst/>
          </a:prstGeom>
          <a:noFill/>
        </p:spPr>
        <p:txBody>
          <a:bodyPr wrap="square">
            <a:spAutoFit/>
          </a:bodyPr>
          <a:lstStyle/>
          <a:p>
            <a:pPr algn="ctr" fontAlgn="auto">
              <a:spcBef>
                <a:spcPts val="0"/>
              </a:spcBef>
              <a:spcAft>
                <a:spcPts val="0"/>
              </a:spcAft>
              <a:defRPr/>
            </a:pPr>
            <a:r>
              <a:rPr lang="ar-SA" sz="3200" b="1" dirty="0" smtClean="0">
                <a:solidFill>
                  <a:srgbClr val="00B050"/>
                </a:solidFill>
                <a:latin typeface="Arial Black" pitchFamily="34" charset="0"/>
              </a:rPr>
              <a:t>أسبابه</a:t>
            </a:r>
            <a:endParaRPr lang="en-US" sz="3200" b="1" dirty="0">
              <a:solidFill>
                <a:srgbClr val="00B050"/>
              </a:solidFill>
              <a:latin typeface="Arial Black" pitchFamily="34" charset="0"/>
            </a:endParaRPr>
          </a:p>
        </p:txBody>
      </p:sp>
      <p:pic>
        <p:nvPicPr>
          <p:cNvPr id="10"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2216" t="67988" r="32228" b="10681"/>
          <a:stretch/>
        </p:blipFill>
        <p:spPr>
          <a:xfrm>
            <a:off x="9971821" y="4764195"/>
            <a:ext cx="2211221" cy="1638300"/>
          </a:xfrm>
          <a:prstGeom prst="rect">
            <a:avLst/>
          </a:prstGeom>
          <a:noFill/>
          <a:ln>
            <a:noFill/>
          </a:ln>
        </p:spPr>
      </p:pic>
      <p:sp>
        <p:nvSpPr>
          <p:cNvPr id="11" name="TextBox 20"/>
          <p:cNvSpPr txBox="1"/>
          <p:nvPr/>
        </p:nvSpPr>
        <p:spPr>
          <a:xfrm>
            <a:off x="10058577" y="4958041"/>
            <a:ext cx="1686636" cy="1015663"/>
          </a:xfrm>
          <a:prstGeom prst="rect">
            <a:avLst/>
          </a:prstGeom>
          <a:noFill/>
        </p:spPr>
        <p:txBody>
          <a:bodyPr wrap="square">
            <a:spAutoFit/>
          </a:bodyPr>
          <a:lstStyle/>
          <a:p>
            <a:pPr algn="ctr" fontAlgn="auto">
              <a:spcBef>
                <a:spcPts val="0"/>
              </a:spcBef>
              <a:spcAft>
                <a:spcPts val="0"/>
              </a:spcAft>
              <a:defRPr/>
            </a:pPr>
            <a:r>
              <a:rPr lang="ar-SA" sz="2000" b="1" dirty="0" smtClean="0">
                <a:solidFill>
                  <a:srgbClr val="00B050"/>
                </a:solidFill>
                <a:latin typeface="Arial Black" pitchFamily="34" charset="0"/>
              </a:rPr>
              <a:t>العوامل المؤدية لانتشاره</a:t>
            </a:r>
            <a:endParaRPr lang="en-US" sz="2000" b="1" dirty="0">
              <a:solidFill>
                <a:srgbClr val="00B050"/>
              </a:solidFill>
              <a:latin typeface="Arial Black" pitchFamily="34" charset="0"/>
            </a:endParaRPr>
          </a:p>
        </p:txBody>
      </p:sp>
      <p:sp>
        <p:nvSpPr>
          <p:cNvPr id="12" name="مربع نص 11"/>
          <p:cNvSpPr txBox="1"/>
          <p:nvPr/>
        </p:nvSpPr>
        <p:spPr>
          <a:xfrm>
            <a:off x="1845631" y="4835212"/>
            <a:ext cx="8220376" cy="1323439"/>
          </a:xfrm>
          <a:prstGeom prst="rect">
            <a:avLst/>
          </a:prstGeom>
          <a:solidFill>
            <a:srgbClr val="CCECFF"/>
          </a:solidFill>
          <a:ln/>
          <a:scene3d>
            <a:camera prst="orthographicFront"/>
            <a:lightRig rig="threePt" dir="t"/>
          </a:scene3d>
          <a:sp3d>
            <a:bevelT w="139700" prst="cross"/>
          </a:sp3d>
        </p:spPr>
        <p:style>
          <a:lnRef idx="1">
            <a:schemeClr val="accent4"/>
          </a:lnRef>
          <a:fillRef idx="3">
            <a:schemeClr val="accent4"/>
          </a:fillRef>
          <a:effectRef idx="2">
            <a:schemeClr val="accent4"/>
          </a:effectRef>
          <a:fontRef idx="minor">
            <a:schemeClr val="lt1"/>
          </a:fontRef>
        </p:style>
        <p:txBody>
          <a:bodyPr wrap="square" rtlCol="1" anchor="ctr">
            <a:spAutoFit/>
          </a:bodyPr>
          <a:lstStyle/>
          <a:p>
            <a:pPr marL="342900" indent="-342900" algn="ctr">
              <a:buFont typeface="Wingdings" panose="05000000000000000000" pitchFamily="2" charset="2"/>
              <a:buChar char="ü"/>
            </a:pPr>
            <a:r>
              <a:rPr lang="ar-SA" sz="2000" dirty="0" smtClean="0">
                <a:solidFill>
                  <a:schemeClr val="tx1"/>
                </a:solidFill>
                <a:cs typeface="PT Bold Heading" pitchFamily="2" charset="-78"/>
              </a:rPr>
              <a:t>العوامل الاجتماعية والاقتصادية</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عدم تعرض الطفل لأشعة الشمس المباشرة </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التأخر في ادخال المواد الغذائية الغنية بفيتامين د إلى طعام الطفل</a:t>
            </a:r>
          </a:p>
          <a:p>
            <a:pPr marL="342900" indent="-342900" algn="ctr">
              <a:buFont typeface="Wingdings" panose="05000000000000000000" pitchFamily="2" charset="2"/>
              <a:buChar char="ü"/>
            </a:pPr>
            <a:r>
              <a:rPr lang="ar-SA" sz="2000" dirty="0" smtClean="0">
                <a:solidFill>
                  <a:schemeClr val="tx1"/>
                </a:solidFill>
                <a:cs typeface="PT Bold Heading" pitchFamily="2" charset="-78"/>
              </a:rPr>
              <a:t>سوء الحالة الغذائية للأمهات وتكرار الحمل والولادة</a:t>
            </a:r>
          </a:p>
        </p:txBody>
      </p:sp>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220" y="267411"/>
            <a:ext cx="2047875" cy="2228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668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1" grpId="0"/>
      <p:bldP spid="1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خداعي">
  <a:themeElements>
    <a:clrScheme name="أحمر">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خداعي">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خداعي">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TC103457496[[fn=خداعي]]</Template>
  <TotalTime>278</TotalTime>
  <Words>1408</Words>
  <Application>Microsoft Office PowerPoint</Application>
  <PresentationFormat>مخصص</PresentationFormat>
  <Paragraphs>223</Paragraphs>
  <Slides>23</Slides>
  <Notes>0</Notes>
  <HiddenSlides>0</HiddenSlides>
  <MMClips>0</MMClips>
  <ScaleCrop>false</ScaleCrop>
  <HeadingPairs>
    <vt:vector size="4" baseType="variant">
      <vt:variant>
        <vt:lpstr>نسق</vt:lpstr>
      </vt:variant>
      <vt:variant>
        <vt:i4>1</vt:i4>
      </vt:variant>
      <vt:variant>
        <vt:lpstr>عناوين الشرائح</vt:lpstr>
      </vt:variant>
      <vt:variant>
        <vt:i4>23</vt:i4>
      </vt:variant>
    </vt:vector>
  </HeadingPairs>
  <TitlesOfParts>
    <vt:vector size="24" baseType="lpstr">
      <vt:lpstr>خداعي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سوء التغذية والأعراض:</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Amani ،،</dc:creator>
  <cp:lastModifiedBy>Lama Aljathlan</cp:lastModifiedBy>
  <cp:revision>32</cp:revision>
  <dcterms:created xsi:type="dcterms:W3CDTF">2014-09-20T14:41:04Z</dcterms:created>
  <dcterms:modified xsi:type="dcterms:W3CDTF">2016-12-15T06:25:46Z</dcterms:modified>
</cp:coreProperties>
</file>