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972" r:id="rId1"/>
  </p:sldMasterIdLst>
  <p:notesMasterIdLst>
    <p:notesMasterId r:id="rId26"/>
  </p:notesMasterIdLst>
  <p:sldIdLst>
    <p:sldId id="278" r:id="rId2"/>
    <p:sldId id="327" r:id="rId3"/>
    <p:sldId id="328" r:id="rId4"/>
    <p:sldId id="329" r:id="rId5"/>
    <p:sldId id="332" r:id="rId6"/>
    <p:sldId id="333" r:id="rId7"/>
    <p:sldId id="331" r:id="rId8"/>
    <p:sldId id="334" r:id="rId9"/>
    <p:sldId id="275" r:id="rId10"/>
    <p:sldId id="280" r:id="rId11"/>
    <p:sldId id="281" r:id="rId12"/>
    <p:sldId id="305" r:id="rId13"/>
    <p:sldId id="308" r:id="rId14"/>
    <p:sldId id="326" r:id="rId15"/>
    <p:sldId id="307" r:id="rId16"/>
    <p:sldId id="306" r:id="rId17"/>
    <p:sldId id="325" r:id="rId18"/>
    <p:sldId id="309" r:id="rId19"/>
    <p:sldId id="310" r:id="rId20"/>
    <p:sldId id="311" r:id="rId21"/>
    <p:sldId id="304" r:id="rId22"/>
    <p:sldId id="312" r:id="rId23"/>
    <p:sldId id="293" r:id="rId24"/>
    <p:sldId id="324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7158" autoAdjust="0"/>
  </p:normalViewPr>
  <p:slideViewPr>
    <p:cSldViewPr>
      <p:cViewPr varScale="1">
        <p:scale>
          <a:sx n="104" d="100"/>
          <a:sy n="104" d="100"/>
        </p:scale>
        <p:origin x="18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29/01/1439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7DFD-5EC9-4028-A894-B59831BF5E43}" type="datetime1">
              <a:rPr lang="ar-SA" smtClean="0"/>
              <a:t>29/01/1439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7A3F0-13DE-4A01-BBE9-B9DE0D86EDDA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20AA5-80A7-44AC-89A4-6E6EC51E19DE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E977E-E6F3-4944-84C2-D5C7A376D0DC}" type="datetime1">
              <a:rPr lang="ar-SA" smtClean="0"/>
              <a:t>29/01/1439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أ.مشاعل المطلق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3E9C4-93FD-4238-AD88-8BFE985DD2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0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FCEA-AC3E-4D4F-B29A-CF04DD5F7EE6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EA81-C29F-446E-9210-CA5113304050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C09D6-80D7-46C9-B87C-70E239B52BA5}" type="datetime1">
              <a:rPr lang="ar-SA" smtClean="0"/>
              <a:t>29/01/1439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A520-1613-4054-99DA-42915B169503}" type="datetime1">
              <a:rPr lang="ar-SA" smtClean="0"/>
              <a:t>29/01/1439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6ED8-3182-4FAB-B5F2-4634538B55AF}" type="datetime1">
              <a:rPr lang="ar-SA" smtClean="0"/>
              <a:t>29/01/1439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BB907-76B7-4762-84E4-0BF683D11CB9}" type="datetime1">
              <a:rPr lang="ar-SA" smtClean="0"/>
              <a:t>29/01/1439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8EE58-F30F-46C1-8BF6-CE2C96B7231E}" type="datetime1">
              <a:rPr lang="ar-SA" smtClean="0"/>
              <a:t>29/01/1439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6293-77AF-4B63-9474-9E682F624605}" type="datetime1">
              <a:rPr lang="ar-SA" smtClean="0"/>
              <a:t>29/01/1439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527D50-DE5B-4A55-9567-F8772B70335A}" type="datetime1">
              <a:rPr lang="ar-SA" smtClean="0"/>
              <a:t>29/01/1439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827585" y="1484784"/>
            <a:ext cx="6641682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 </a:t>
            </a:r>
          </a:p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Microsoft Access 2016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79860" r="1"/>
          <a:stretch/>
        </p:blipFill>
        <p:spPr bwMode="auto">
          <a:xfrm>
            <a:off x="7469267" y="1631704"/>
            <a:ext cx="126616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/>
              <a:t>ت</a:t>
            </a:r>
            <a:r>
              <a:rPr lang="ar-SA" sz="2800" dirty="0" smtClean="0"/>
              <a:t>حتوي على مجموعة </a:t>
            </a:r>
            <a:r>
              <a:rPr lang="ar-SA" sz="2800" dirty="0"/>
              <a:t>من </a:t>
            </a:r>
            <a:r>
              <a:rPr lang="ar-SA" sz="2800" dirty="0" smtClean="0"/>
              <a:t>الكائنات أو العناصر </a:t>
            </a:r>
            <a:r>
              <a:rPr lang="ar-SA" sz="2800" dirty="0"/>
              <a:t>التي يمكن استخدامها لعرض المعلومات وإدارتها مثل </a:t>
            </a:r>
            <a:r>
              <a:rPr lang="ar-SA" sz="2800" dirty="0" smtClean="0"/>
              <a:t>:</a:t>
            </a:r>
          </a:p>
          <a:p>
            <a:pPr marL="0" indent="0" algn="just">
              <a:buNone/>
            </a:pPr>
            <a:endParaRPr lang="ar-SA" sz="11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الجداول </a:t>
            </a:r>
            <a:r>
              <a:rPr lang="en-US" sz="2800" b="1" dirty="0"/>
              <a:t>Tables 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النماذج </a:t>
            </a:r>
            <a:r>
              <a:rPr lang="en-US" sz="2800" b="1" dirty="0"/>
              <a:t>Forms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الاستعلامات</a:t>
            </a:r>
            <a:r>
              <a:rPr lang="en-US" sz="2800" b="1" dirty="0"/>
              <a:t> Queries </a:t>
            </a:r>
            <a:r>
              <a:rPr lang="ar-SA" sz="2800" b="1" dirty="0"/>
              <a:t> 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التقارير </a:t>
            </a:r>
            <a:r>
              <a:rPr lang="en-US" sz="2800" b="1" dirty="0"/>
              <a:t>Reports</a:t>
            </a:r>
            <a:r>
              <a:rPr lang="ar-SA" sz="2800" b="1" dirty="0" smtClean="0"/>
              <a:t>.</a:t>
            </a:r>
            <a:endParaRPr lang="ar-SA" sz="2800" b="1" dirty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قاعدة البيانات في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2016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4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31111" y="1916832"/>
            <a:ext cx="8417353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b="1" dirty="0" smtClean="0"/>
              <a:t>يمكن إنشاء قاعدة البيانات بإحدى طريقتين :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dirty="0"/>
              <a:t>إنشاء قاعدة بيانات فارغة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Blank Database</a:t>
            </a:r>
            <a:r>
              <a:rPr lang="en-US" sz="2800" dirty="0"/>
              <a:t> </a:t>
            </a:r>
            <a:r>
              <a:rPr lang="ar-SA" sz="2800" dirty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         و </a:t>
            </a:r>
            <a:r>
              <a:rPr lang="ar-SA" sz="2800" dirty="0"/>
              <a:t>تصميم الجداول وباقي </a:t>
            </a:r>
            <a:r>
              <a:rPr lang="ar-SA" sz="2800" dirty="0" smtClean="0"/>
              <a:t>العناصر </a:t>
            </a:r>
            <a:r>
              <a:rPr lang="ar-SA" sz="2800" dirty="0"/>
              <a:t>يدويا .</a:t>
            </a:r>
          </a:p>
          <a:p>
            <a:pPr marL="514350" indent="-514350" algn="just">
              <a:buFont typeface="+mj-lt"/>
              <a:buAutoNum type="arabicPeriod"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 startAt="2"/>
            </a:pPr>
            <a:r>
              <a:rPr lang="ar-SA" sz="2800" dirty="0" smtClean="0"/>
              <a:t>باستخدام القوالب المعدة مسبقا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Available Templates </a:t>
            </a: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ar-SA" sz="2800" dirty="0" smtClean="0"/>
              <a:t>التي تحوي على جداول و نماذج وتقارير جاهزة للاستخدام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71600" y="585827"/>
            <a:ext cx="77724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قاعدة بيانات جديدة</a:t>
            </a:r>
            <a:b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Create New Database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087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5" name="صورة 4" descr="Acces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5"/>
          <a:stretch/>
        </p:blipFill>
        <p:spPr>
          <a:xfrm>
            <a:off x="323528" y="476672"/>
            <a:ext cx="8345616" cy="54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3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5" name="صورة 4" descr="Acces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1"/>
          <a:stretch/>
        </p:blipFill>
        <p:spPr>
          <a:xfrm>
            <a:off x="165387" y="188640"/>
            <a:ext cx="8746250" cy="588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4" name="صورة 3" descr="Access - Database4 : قاعدة بيانات- C:\Users\CACS26F1L1-046\Documents\Database4.accdb (تنسيق ملف Access 2007 - 2016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68" y="262362"/>
            <a:ext cx="8244408" cy="58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044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5" name="صورة 4" descr="Access - كلية خدمة المجتمع : قاعدة بيانات- C:\Users\CACS26F1L1-046\Documents\كلية خدمة المجتمع.accdb (تنسيق ملف Access 2007 - 2016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15" y="246711"/>
            <a:ext cx="8471248" cy="596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8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pic>
        <p:nvPicPr>
          <p:cNvPr id="5" name="صورة 4" descr="Acces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4928"/>
            <a:ext cx="8211638" cy="587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5" name="صورة 4" descr="Access - كلية خدمة المجتمع : قاعدة بيانات- C:\Users\CACS26F1L1-046\Documents\كلية خدمة المجتمع.accdb (تنسيق ملف Access 2007 - 2016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57103" cy="568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1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7" name="صورة 6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77"/>
          <a:stretch/>
        </p:blipFill>
        <p:spPr>
          <a:xfrm>
            <a:off x="81710" y="1316878"/>
            <a:ext cx="8813082" cy="308082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7410305" y="1628800"/>
            <a:ext cx="468052" cy="400110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2000" b="1" dirty="0"/>
          </a:p>
        </p:txBody>
      </p:sp>
      <p:sp>
        <p:nvSpPr>
          <p:cNvPr id="9" name="TextBox 4"/>
          <p:cNvSpPr txBox="1"/>
          <p:nvPr/>
        </p:nvSpPr>
        <p:spPr>
          <a:xfrm>
            <a:off x="8093402" y="1828855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r">
              <a:buFont typeface="+mj-lt"/>
              <a:buAutoNum type="arabicPeriod"/>
            </a:pP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الجداول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Create Table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u="sng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عنصر نائب للمحتوى 4"/>
          <p:cNvSpPr txBox="1">
            <a:spLocks/>
          </p:cNvSpPr>
          <p:nvPr/>
        </p:nvSpPr>
        <p:spPr>
          <a:xfrm>
            <a:off x="306615" y="4422321"/>
            <a:ext cx="8363272" cy="19812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mtClean="0"/>
          </a:p>
          <a:p>
            <a:r>
              <a:rPr lang="ar-SA" sz="2800" smtClean="0"/>
              <a:t>يعتبر الجدول </a:t>
            </a:r>
            <a:r>
              <a:rPr lang="en-US" sz="2800" smtClean="0"/>
              <a:t>Table</a:t>
            </a:r>
            <a:r>
              <a:rPr lang="ar-SA" sz="2800" smtClean="0"/>
              <a:t> العمود الفقري لأي قاعدة بيانات , حيث يشتمل على جميع البيانات المكونة للقاعدة , و يتكون الجدول من اعمدة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حقول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Fields</a:t>
            </a:r>
            <a:r>
              <a:rPr lang="ar-SA" sz="2800" smtClean="0"/>
              <a:t> و صفوف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  سجلات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Records</a:t>
            </a:r>
            <a:r>
              <a:rPr lang="ar-SA" smtClean="0"/>
              <a:t>.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100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96"/>
          <a:stretch/>
        </p:blipFill>
        <p:spPr>
          <a:xfrm>
            <a:off x="486064" y="1716085"/>
            <a:ext cx="8136904" cy="2841847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70148" y="3583031"/>
            <a:ext cx="3168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800" b="1" dirty="0" smtClean="0"/>
              <a:t>1- طريقة عرض التصميم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8176940" y="1988840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>
                <a:alpha val="98000"/>
              </a:srgbClr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9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التصميم </a:t>
            </a:r>
            <a:r>
              <a:rPr lang="ar-SA" dirty="0" smtClean="0"/>
              <a:t>لتصميم حقول الجدول واختيار نوع البيانات المناسب لكل حقل وكتابه وصف مختصر وتغيير خصائص الحقل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9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pic>
        <p:nvPicPr>
          <p:cNvPr id="1026" name="Picture 2" descr="http://www.infoconstantine.com/wp-content/uploads/2013/10/archives_depart_accroc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4365104"/>
            <a:ext cx="8280920" cy="187220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قواعد البيانات موجودة منذ القدم عندما بدأ اهتمام الناس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بالمعلومات</a:t>
            </a:r>
            <a:r>
              <a:rPr lang="ar-SA" sz="2800" dirty="0" smtClean="0"/>
              <a:t> , فدونوها في أوراق ثم نظموها في ملفات , ثم صنفوها في أدراج داخل خزائن للحفظ وهي عملية مكلفة ومجهدة لكنها ضرورية للاحتفاظ بالمعلومات .</a:t>
            </a:r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8097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صورة 1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95"/>
          <a:stretch/>
        </p:blipFill>
        <p:spPr>
          <a:xfrm>
            <a:off x="698841" y="1644893"/>
            <a:ext cx="7992888" cy="2716092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23628" y="3502821"/>
            <a:ext cx="34716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400" b="1" dirty="0" smtClean="0"/>
              <a:t>2- طريقة عرض ورقة البيانات</a:t>
            </a:r>
          </a:p>
        </p:txBody>
      </p:sp>
      <p:sp>
        <p:nvSpPr>
          <p:cNvPr id="7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ورقة البيانات </a:t>
            </a:r>
            <a:r>
              <a:rPr lang="ar-SA" dirty="0" smtClean="0"/>
              <a:t>لتصميم حقول الجدول واختيار نوع البيانات المناسب وكذلك البدء بتخزين البيانات في صفوف الجدول كسجلات كل سجل في صف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1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970081"/>
              </p:ext>
            </p:extLst>
          </p:nvPr>
        </p:nvGraphicFramePr>
        <p:xfrm>
          <a:off x="455951" y="721446"/>
          <a:ext cx="8238045" cy="5942014"/>
        </p:xfrm>
        <a:graphic>
          <a:graphicData uri="http://schemas.openxmlformats.org/drawingml/2006/table">
            <a:tbl>
              <a:tblPr rtl="1"/>
              <a:tblGrid>
                <a:gridCol w="3308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96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Text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حروف و راقام لا تدخل في عمليات حسابيه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6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ترقيم تلقائي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AutoNumber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لإدراج رقم تلقائي لكل سجل يضاف الى الجدول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62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تاريخ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وقت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Date/Time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للحقول التي تكون مدخلاتها تواريخ و اوقات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74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رقم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الحقول التي ستدخل في عمليات حسابيه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عمله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Currency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يضيف رمز العمله بجانب الرقم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476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نعم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لا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Yes/No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يشتمل على بيانات يمكن تصنيفها إلى نعم أو لا أو صح وخطأ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محسوب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قيمة بيانات بعد تطبيق عملية حسابية عليها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134222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معالج البحث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ادخال مجموعة قيم والاختيار منها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454763"/>
                  </a:ext>
                </a:extLst>
              </a:tr>
              <a:tr h="61390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OLE Object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يستخدم لتخزين كائن موجود في برنامج آخر مثل الصور والرسوم والرسوم البيانية وربطها بقاعدة البيانات.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714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مذكره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طويل حوالي 60000 حرف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921596" y="11663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Type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D3E9C4-93FD-4238-AD88-8BFE985DD29F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4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" y="49484"/>
            <a:ext cx="9144000" cy="6858000"/>
          </a:xfrm>
          <a:prstGeom prst="rect">
            <a:avLst/>
          </a:prstGeom>
        </p:spPr>
      </p:pic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00" t="90906" r="1162" b="1269"/>
          <a:stretch/>
        </p:blipFill>
        <p:spPr>
          <a:xfrm>
            <a:off x="971600" y="3455535"/>
            <a:ext cx="7200800" cy="991348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731794" y="4729998"/>
            <a:ext cx="1439862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الأول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64902" y="4729998"/>
            <a:ext cx="71993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السابق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965506" y="4729998"/>
            <a:ext cx="719932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>
                <a:solidFill>
                  <a:schemeClr val="bg1"/>
                </a:solidFill>
              </a:rPr>
              <a:t>الحالي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067944" y="4729998"/>
            <a:ext cx="719931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التالي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442473" y="4707217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السجل الاخير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78209" y="4569898"/>
            <a:ext cx="1439863" cy="666750"/>
          </a:xfrm>
          <a:prstGeom prst="rect">
            <a:avLst/>
          </a:prstGeom>
          <a:solidFill>
            <a:schemeClr val="accent3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اضافة سجل جديد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2264898" y="3999447"/>
            <a:ext cx="1286041" cy="44594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H="1">
            <a:off x="3524404" y="4118035"/>
            <a:ext cx="357932" cy="39608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203679" y="4058723"/>
            <a:ext cx="175557" cy="45539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4787874" y="4046597"/>
            <a:ext cx="412889" cy="6477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5036227" y="4010066"/>
            <a:ext cx="975933" cy="684231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5200764" y="4010085"/>
            <a:ext cx="1622792" cy="50403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123728" y="2854427"/>
            <a:ext cx="5244316" cy="890631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77500" lnSpcReduction="2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التنقل بين السجلات في ورقة البيانات : 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سهم لأعلى 19"/>
          <p:cNvSpPr/>
          <p:nvPr/>
        </p:nvSpPr>
        <p:spPr>
          <a:xfrm rot="8665447">
            <a:off x="6260187" y="5386472"/>
            <a:ext cx="820606" cy="9523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4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700809"/>
            <a:ext cx="8280920" cy="4525106"/>
          </a:xfrm>
        </p:spPr>
        <p:txBody>
          <a:bodyPr/>
          <a:lstStyle/>
          <a:p>
            <a:pPr algn="just"/>
            <a:r>
              <a:rPr lang="ar-SA" sz="2800" dirty="0" smtClean="0"/>
              <a:t> </a:t>
            </a:r>
            <a:r>
              <a:rPr lang="ar-SA" sz="3200" dirty="0" smtClean="0"/>
              <a:t>خاصية البحث والاستبدال .</a:t>
            </a:r>
          </a:p>
          <a:p>
            <a:pPr algn="just"/>
            <a:r>
              <a:rPr lang="ar-SA" sz="3200" dirty="0" smtClean="0"/>
              <a:t>تنسيق البيانات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فرز السجلات تصاعديا وتنازليا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التصفية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187624" y="258801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البحث عن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وتنسيقها وترتيبها </a:t>
            </a: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وتصفيتها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162344" y="146225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6493"/>
            <a:ext cx="1981201" cy="148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823" y="4005064"/>
            <a:ext cx="381809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 عملي </a:t>
            </a:r>
            <a:r>
              <a:rPr lang="en-US" dirty="0" smtClean="0"/>
              <a:t>Access sheet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5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3501008"/>
            <a:ext cx="8280920" cy="16561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 smtClean="0"/>
              <a:t>عندما جاء الحاسب بقدرته العالية على التخزين قدم وسيلة جديدة وجيدة للاحتفاظ بالمعلومات , ألا وهي قواعد البيانات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88640"/>
            <a:ext cx="5040560" cy="273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80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83567" y="2839251"/>
            <a:ext cx="8094433" cy="262829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في عصرنا الحالي أصبحت قواعد البيانات وتطبيقاتها , عنصرا جوهريا في تسيير أمور الحياة اليومية , حيث أن جميع الأنشطة التي يمارسها افراد المجتمع من تسجيل مواليد و وفيات و نتائج دراسية و وثائق سفر والعمليات البنكية وغيرها الكثير يجب فيها التعامل مع أحد قواعد البيانات .</a:t>
            </a:r>
            <a:endParaRPr lang="en-US" sz="2800" dirty="0" smtClean="0"/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2261">
            <a:off x="451983" y="785147"/>
            <a:ext cx="3761025" cy="152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 smtClean="0"/>
              <a:t>تستخدم في أي مجال يتعامل مع كمية كبيرة من البيانات .</a:t>
            </a:r>
          </a:p>
          <a:p>
            <a:pPr marL="0" indent="0" algn="just">
              <a:buNone/>
            </a:pPr>
            <a:endParaRPr lang="ar-SA" sz="2800" smtClean="0"/>
          </a:p>
          <a:p>
            <a:pPr marL="514350" indent="-514350" algn="just"/>
            <a:r>
              <a:rPr lang="ar-SA" sz="2800" smtClean="0"/>
              <a:t>القطاعات الحكومية : نظام الاحوال المدنية – الجوازات .</a:t>
            </a:r>
          </a:p>
          <a:p>
            <a:pPr marL="514350" indent="-514350" algn="just"/>
            <a:r>
              <a:rPr lang="ar-SA" sz="2800" smtClean="0"/>
              <a:t>المستشفيات للاحتفاظ بملفات المرضى .</a:t>
            </a:r>
          </a:p>
          <a:p>
            <a:pPr marL="514350" indent="-514350" algn="just"/>
            <a:r>
              <a:rPr lang="ar-SA" sz="2800" smtClean="0"/>
              <a:t>الجامعات و المدارس العامة .</a:t>
            </a:r>
          </a:p>
          <a:p>
            <a:pPr marL="514350" indent="-514350" algn="just"/>
            <a:r>
              <a:rPr lang="ar-SA" sz="2800" smtClean="0"/>
              <a:t>البنوك .</a:t>
            </a:r>
          </a:p>
          <a:p>
            <a:pPr marL="514350" indent="-514350" algn="just"/>
            <a:r>
              <a:rPr lang="ar-SA" sz="2800" smtClean="0"/>
              <a:t>المكتبات .</a:t>
            </a:r>
          </a:p>
          <a:p>
            <a:pPr>
              <a:buNone/>
            </a:pPr>
            <a:endParaRPr lang="ar-SA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أين تستخدم برامج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1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610" y="3413324"/>
            <a:ext cx="8305685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قيم ثابته ليس لها معنى . ماذا يعني الرقم 24 ؟ من هو محمد ؟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82425" y="4775106"/>
            <a:ext cx="7884369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المعلومات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Information)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البيانات التي تمت معالجتها فأصبحت في صورة ملائمة ومفهومة للمستخدم.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61109" y="1412776"/>
            <a:ext cx="8305685" cy="20005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Database)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r>
              <a:rPr lang="ar-SA" sz="2400" dirty="0" smtClean="0"/>
              <a:t>هي مجموعة كبيرة من البيانات التي تجمعها علاقة معينة وتكون مخزنة تخزين دائم .</a:t>
            </a:r>
          </a:p>
          <a:p>
            <a:pPr algn="just"/>
            <a:r>
              <a:rPr lang="ar-SA" sz="2400" dirty="0"/>
              <a:t>دليل الهاتف الذي يشتمل على اسماء وأرقام هواتف سكان الرياض يعتبر قاعدة </a:t>
            </a:r>
            <a:r>
              <a:rPr lang="ar-SA" sz="2400" dirty="0" smtClean="0"/>
              <a:t>بيانات</a:t>
            </a:r>
            <a:endParaRPr lang="ar-SA" sz="2400" dirty="0"/>
          </a:p>
          <a:p>
            <a:pPr algn="just"/>
            <a:r>
              <a:rPr lang="ar-SA" sz="2400" dirty="0"/>
              <a:t>ملفات المرضى في مستوصف الحي يعتبر قاعدة بيانات .</a:t>
            </a:r>
          </a:p>
          <a:p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703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54" name="Group 114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340" name="Text Box 100"/>
          <p:cNvSpPr txBox="1">
            <a:spLocks noChangeArrowheads="1"/>
          </p:cNvSpPr>
          <p:nvPr/>
        </p:nvSpPr>
        <p:spPr bwMode="auto">
          <a:xfrm>
            <a:off x="3360218" y="84138"/>
            <a:ext cx="27013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 u="sng" dirty="0" smtClean="0"/>
              <a:t>جدول ملفات  </a:t>
            </a:r>
            <a:r>
              <a:rPr lang="ar-SA" sz="2800" b="1" u="sng" dirty="0"/>
              <a:t>المرضى</a:t>
            </a:r>
            <a:endParaRPr lang="en-US" sz="2800" b="1" u="sng" dirty="0"/>
          </a:p>
        </p:txBody>
      </p:sp>
      <p:sp>
        <p:nvSpPr>
          <p:cNvPr id="10342" name="Line 102"/>
          <p:cNvSpPr>
            <a:spLocks noChangeShapeType="1"/>
          </p:cNvSpPr>
          <p:nvPr/>
        </p:nvSpPr>
        <p:spPr bwMode="auto">
          <a:xfrm flipH="1">
            <a:off x="7956550" y="2565400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60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2800" dirty="0">
                <a:solidFill>
                  <a:schemeClr val="accent1"/>
                </a:solidFill>
              </a:rPr>
              <a:t>نظم إدارة قواعد </a:t>
            </a:r>
            <a:r>
              <a:rPr lang="ar-SA" sz="2800" dirty="0" smtClean="0">
                <a:solidFill>
                  <a:schemeClr val="accent1"/>
                </a:solidFill>
              </a:rPr>
              <a:t>البيانات - </a:t>
            </a:r>
            <a:r>
              <a:rPr lang="en-US" sz="2800" dirty="0" smtClean="0">
                <a:solidFill>
                  <a:schemeClr val="accent1"/>
                </a:solidFill>
              </a:rPr>
              <a:t>DBMS</a:t>
            </a:r>
            <a:r>
              <a:rPr lang="ar-SA" sz="2800" dirty="0" smtClean="0">
                <a:solidFill>
                  <a:schemeClr val="accent1"/>
                </a:solidFill>
              </a:rPr>
              <a:t> -</a:t>
            </a:r>
            <a:br>
              <a:rPr lang="ar-SA" sz="2800" dirty="0" smtClean="0">
                <a:solidFill>
                  <a:schemeClr val="accent1"/>
                </a:solidFill>
              </a:rPr>
            </a:br>
            <a:r>
              <a:rPr lang="en-US" sz="2800" u="sng" dirty="0">
                <a:solidFill>
                  <a:schemeClr val="accent1"/>
                </a:solidFill>
              </a:rPr>
              <a:t>Database Management </a:t>
            </a:r>
            <a:r>
              <a:rPr lang="en-US" sz="2800" u="sng" dirty="0" smtClean="0">
                <a:solidFill>
                  <a:schemeClr val="accent1"/>
                </a:solidFill>
              </a:rPr>
              <a:t>Systems</a:t>
            </a:r>
            <a:endParaRPr lang="ar-SA" sz="2800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466390"/>
            <a:ext cx="8276456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/>
              <a:t>هي مجموعة من البرامج المصممة خصيصا لإنشاء ومعالجة  قواعد البيانات والتعامل معها . تتوفر </a:t>
            </a:r>
            <a:r>
              <a:rPr lang="ar-SA" sz="2800" dirty="0"/>
              <a:t>على مختلف الأجهزة ونظم التشغيل سواء كانت على حاسبات شخصية أو كبيرة أو شبكات 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2"/>
                </a:solidFill>
              </a:rPr>
              <a:t>مايكروسوفت اكسس </a:t>
            </a:r>
            <a:r>
              <a:rPr lang="en-US" sz="2800" dirty="0" smtClean="0">
                <a:solidFill>
                  <a:schemeClr val="accent2"/>
                </a:solidFill>
              </a:rPr>
              <a:t>Microsoft </a:t>
            </a:r>
            <a:r>
              <a:rPr lang="en-US" sz="2800" dirty="0">
                <a:solidFill>
                  <a:schemeClr val="accent2"/>
                </a:solidFill>
              </a:rPr>
              <a:t>Access</a:t>
            </a:r>
            <a:r>
              <a:rPr lang="en-US" sz="2800" dirty="0"/>
              <a:t> </a:t>
            </a:r>
            <a:r>
              <a:rPr lang="ar-SA" sz="2800" dirty="0"/>
              <a:t> على الحاسبات الشخصية .</a:t>
            </a:r>
          </a:p>
          <a:p>
            <a:pPr marL="0" indent="0">
              <a:buNone/>
            </a:pPr>
            <a:r>
              <a:rPr lang="ar-SA" sz="2800" dirty="0">
                <a:solidFill>
                  <a:schemeClr val="accent2"/>
                </a:solidFill>
              </a:rPr>
              <a:t>اوراكل  </a:t>
            </a:r>
            <a:r>
              <a:rPr lang="en-US" sz="2800" dirty="0">
                <a:solidFill>
                  <a:schemeClr val="accent2"/>
                </a:solidFill>
              </a:rPr>
              <a:t>Oracle</a:t>
            </a:r>
            <a:r>
              <a:rPr lang="en-US" sz="2800" dirty="0"/>
              <a:t> </a:t>
            </a:r>
            <a:r>
              <a:rPr lang="ar-SA" sz="2800" dirty="0"/>
              <a:t>  على الحاسبات الشخصية و الكبيرة </a:t>
            </a:r>
            <a:r>
              <a:rPr lang="ar-SA" sz="2800" dirty="0" smtClean="0"/>
              <a:t>.</a:t>
            </a:r>
            <a:endParaRPr lang="ar-SA" sz="2800" dirty="0"/>
          </a:p>
          <a:p>
            <a:pPr marL="0" indent="0">
              <a:buNone/>
            </a:pPr>
            <a:r>
              <a:rPr lang="ar-SA" sz="2800" dirty="0"/>
              <a:t>	</a:t>
            </a:r>
            <a:endParaRPr lang="ar-SA" sz="28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https://fbcdn-sphotos-b-a.akamaihd.net/hphotos-ak-prn1/t1/69850_220618698077682_64763748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16710"/>
            <a:ext cx="2160240" cy="181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35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843132"/>
            <a:ext cx="8280920" cy="3744416"/>
          </a:xfrm>
        </p:spPr>
        <p:txBody>
          <a:bodyPr>
            <a:normAutofit/>
          </a:bodyPr>
          <a:lstStyle/>
          <a:p>
            <a:pPr algn="just"/>
            <a:r>
              <a:rPr lang="ar-SA" sz="2800" dirty="0" smtClean="0"/>
              <a:t>هو من أشهر و أسهل برامج قواعد البيانات التي تعمل على</a:t>
            </a:r>
          </a:p>
          <a:p>
            <a:pPr marL="0" indent="0" algn="just">
              <a:buNone/>
            </a:pPr>
            <a:r>
              <a:rPr lang="ar-SA" sz="2800" dirty="0" smtClean="0"/>
              <a:t> الحاسب الشخصي , يستخدم في إدارة و تنظيم قواعد البيانات واستخراج النتائج منها وعمل الاستفسارات اللازمة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r>
              <a:rPr lang="ar-SA" sz="3500" b="1" dirty="0"/>
              <a:t>خطوات تشغيل الـ </a:t>
            </a:r>
            <a:r>
              <a:rPr lang="en-US" sz="3500" b="1" dirty="0" smtClean="0"/>
              <a:t>Access</a:t>
            </a:r>
            <a:r>
              <a:rPr lang="ar-SA" sz="2800" b="1" dirty="0" smtClean="0"/>
              <a:t>  :</a:t>
            </a:r>
          </a:p>
          <a:p>
            <a:pPr marL="0" indent="0">
              <a:buNone/>
            </a:pPr>
            <a:r>
              <a:rPr lang="en-US" sz="2800" dirty="0" smtClean="0"/>
              <a:t>       </a:t>
            </a:r>
            <a:r>
              <a:rPr lang="ar-SA" sz="2800" dirty="0" smtClean="0"/>
              <a:t>أبدأ     ===&gt;      كل البرامج   ===&gt; </a:t>
            </a:r>
            <a:r>
              <a:rPr lang="en-US" sz="2800" b="1" dirty="0" smtClean="0"/>
              <a:t>Microsoft Office </a:t>
            </a:r>
            <a:endParaRPr lang="ar-SA" sz="2800" dirty="0" smtClean="0"/>
          </a:p>
          <a:p>
            <a:pPr marL="0" indent="0">
              <a:buNone/>
            </a:pPr>
            <a:r>
              <a:rPr lang="ar-SA" sz="2800" dirty="0" smtClean="0"/>
              <a:t>         ===&gt;      </a:t>
            </a:r>
            <a:r>
              <a:rPr lang="en-US" sz="2800" b="1" dirty="0" smtClean="0"/>
              <a:t>Microsoft Access 2016</a:t>
            </a:r>
            <a:r>
              <a:rPr lang="ar-SA" sz="2800" dirty="0" smtClean="0"/>
              <a:t> 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115616" y="517604"/>
            <a:ext cx="7772400" cy="895172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برنامج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Microsoft Access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269849" y="1159056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1437</TotalTime>
  <Words>790</Words>
  <Application>Microsoft Office PowerPoint</Application>
  <PresentationFormat>عرض على الشاشة (4:3)</PresentationFormat>
  <Paragraphs>201</Paragraphs>
  <Slides>24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32" baseType="lpstr">
      <vt:lpstr>Arial</vt:lpstr>
      <vt:lpstr>Calibri</vt:lpstr>
      <vt:lpstr>Franklin Gothic Book</vt:lpstr>
      <vt:lpstr>Perpetua</vt:lpstr>
      <vt:lpstr>Tahoma</vt:lpstr>
      <vt:lpstr>Times New Roman</vt:lpstr>
      <vt:lpstr>Wingdings 2</vt:lpstr>
      <vt:lpstr>موازنة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أين تستخدم برامج قواعد البيانات :</vt:lpstr>
      <vt:lpstr>عرض تقديمي في PowerPoint</vt:lpstr>
      <vt:lpstr>عرض تقديمي في PowerPoint</vt:lpstr>
      <vt:lpstr>نظم إدارة قواعد البيانات - DBMS - Database Management Systems</vt:lpstr>
      <vt:lpstr>برنامج قواعد البيانات Microsoft Access :</vt:lpstr>
      <vt:lpstr>قاعدة البيانات فيAccess 2016 :</vt:lpstr>
      <vt:lpstr>انشاء قاعدة بيانات جديدة Create New Database: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أنواع البيانات Data Type </vt:lpstr>
      <vt:lpstr>عرض تقديمي في PowerPoint</vt:lpstr>
      <vt:lpstr>البحث عن البيانات وتنسيقها وترتيبها وتصفيتها:</vt:lpstr>
      <vt:lpstr>تطبيق عملي Access sheet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Taghreed Aljasser</cp:lastModifiedBy>
  <cp:revision>137</cp:revision>
  <dcterms:created xsi:type="dcterms:W3CDTF">2012-03-02T14:49:28Z</dcterms:created>
  <dcterms:modified xsi:type="dcterms:W3CDTF">2017-10-19T11:23:14Z</dcterms:modified>
</cp:coreProperties>
</file>