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</p:sldIdLst>
  <p:sldSz cx="9144000" cy="6858000"/>
  <p:notesSz cx="6858000" cy="9144000"/>
  <p:defaultTextStyle>
    <a:lvl1pPr marR="40639" indent="40639">
      <a:defRPr>
        <a:uFill>
          <a:solidFill/>
        </a:uFill>
        <a:latin typeface="+mj-lt"/>
        <a:ea typeface="+mj-ea"/>
        <a:cs typeface="+mj-cs"/>
        <a:sym typeface="Helvetica Neue"/>
      </a:defRPr>
    </a:lvl1pPr>
    <a:lvl2pPr marR="40639" indent="40639">
      <a:defRPr>
        <a:uFill>
          <a:solidFill/>
        </a:uFill>
        <a:latin typeface="+mj-lt"/>
        <a:ea typeface="+mj-ea"/>
        <a:cs typeface="+mj-cs"/>
        <a:sym typeface="Helvetica Neue"/>
      </a:defRPr>
    </a:lvl2pPr>
    <a:lvl3pPr marR="40639" indent="40639">
      <a:defRPr>
        <a:uFill>
          <a:solidFill/>
        </a:uFill>
        <a:latin typeface="+mj-lt"/>
        <a:ea typeface="+mj-ea"/>
        <a:cs typeface="+mj-cs"/>
        <a:sym typeface="Helvetica Neue"/>
      </a:defRPr>
    </a:lvl3pPr>
    <a:lvl4pPr marR="40639" indent="40639">
      <a:defRPr>
        <a:uFill>
          <a:solidFill/>
        </a:uFill>
        <a:latin typeface="+mj-lt"/>
        <a:ea typeface="+mj-ea"/>
        <a:cs typeface="+mj-cs"/>
        <a:sym typeface="Helvetica Neue"/>
      </a:defRPr>
    </a:lvl4pPr>
    <a:lvl5pPr marR="40639" indent="40639">
      <a:defRPr>
        <a:uFill>
          <a:solidFill/>
        </a:uFill>
        <a:latin typeface="+mj-lt"/>
        <a:ea typeface="+mj-ea"/>
        <a:cs typeface="+mj-cs"/>
        <a:sym typeface="Helvetica Neue"/>
      </a:defRPr>
    </a:lvl5pPr>
    <a:lvl6pPr marR="40639" indent="40639">
      <a:defRPr>
        <a:uFill>
          <a:solidFill/>
        </a:uFill>
        <a:latin typeface="+mj-lt"/>
        <a:ea typeface="+mj-ea"/>
        <a:cs typeface="+mj-cs"/>
        <a:sym typeface="Helvetica Neue"/>
      </a:defRPr>
    </a:lvl6pPr>
    <a:lvl7pPr marR="40639" indent="40639">
      <a:defRPr>
        <a:uFill>
          <a:solidFill/>
        </a:uFill>
        <a:latin typeface="+mj-lt"/>
        <a:ea typeface="+mj-ea"/>
        <a:cs typeface="+mj-cs"/>
        <a:sym typeface="Helvetica Neue"/>
      </a:defRPr>
    </a:lvl7pPr>
    <a:lvl8pPr marR="40639" indent="40639">
      <a:defRPr>
        <a:uFill>
          <a:solidFill/>
        </a:uFill>
        <a:latin typeface="+mj-lt"/>
        <a:ea typeface="+mj-ea"/>
        <a:cs typeface="+mj-cs"/>
        <a:sym typeface="Helvetica Neue"/>
      </a:defRPr>
    </a:lvl8pPr>
    <a:lvl9pPr marR="40639" indent="40639">
      <a:defRPr>
        <a:uFill>
          <a:solidFill/>
        </a:uFill>
        <a:latin typeface="+mj-lt"/>
        <a:ea typeface="+mj-ea"/>
        <a:cs typeface="+mj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ajor">
          <a:srgbClr val="000000"/>
        </a:fontRef>
        <a:srgbClr val="000000"/>
      </a:tcTxStyle>
      <a:tcStyle>
        <a:tcBdr>
          <a:left>
            <a:ln w="285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8575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85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2E7CB"/>
          </a:solidFill>
        </a:fill>
      </a:tcStyle>
    </a:wholeTbl>
    <a:band2H>
      <a:tcTxStyle b="def" i="def"/>
      <a:tcStyle>
        <a:tcBdr/>
        <a:fill>
          <a:solidFill>
            <a:srgbClr val="F8F4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5CDDE"/>
          </a:solidFill>
        </a:fill>
      </a:tcStyle>
    </a:wholeTbl>
    <a:band2H>
      <a:tcTxStyle b="def" i="def"/>
      <a:tcStyle>
        <a:tcBdr/>
        <a:fill>
          <a:solidFill>
            <a:srgbClr val="EBE8E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58" name="Shape 15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2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1_Pearson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9" name="Shape 9"/>
          <p:cNvSpPr/>
          <p:nvPr/>
        </p:nvSpPr>
        <p:spPr>
          <a:xfrm>
            <a:off x="-3" y="6397625"/>
            <a:ext cx="9139242" cy="1590"/>
          </a:xfrm>
          <a:prstGeom prst="line">
            <a:avLst/>
          </a:prstGeom>
          <a:ln w="635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10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6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Shape 11"/>
          <p:cNvSpPr/>
          <p:nvPr>
            <p:ph type="title"/>
          </p:nvPr>
        </p:nvSpPr>
        <p:spPr>
          <a:xfrm>
            <a:off x="365125" y="395285"/>
            <a:ext cx="8407400" cy="1433516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1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2" name="Shape 12"/>
          <p:cNvSpPr/>
          <p:nvPr>
            <p:ph type="body" idx="1"/>
          </p:nvPr>
        </p:nvSpPr>
        <p:spPr>
          <a:xfrm>
            <a:off x="365125" y="1546225"/>
            <a:ext cx="8407400" cy="5311775"/>
          </a:xfrm>
          <a:prstGeom prst="rect">
            <a:avLst/>
          </a:prstGeom>
        </p:spPr>
        <p:txBody>
          <a:bodyPr/>
          <a:lstStyle>
            <a:lvl1pPr marL="342900" marR="0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L="182562" marR="0" indent="-180975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L="350835" marR="0" indent="-166687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L="541337" marR="0" indent="-188912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–"/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L="722312" marR="0" indent="-179387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○"/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1_Pearson_Divider">
    <p:bg>
      <p:bgPr>
        <a:solidFill>
          <a:srgbClr val="F38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1" name="Shape 61"/>
          <p:cNvSpPr/>
          <p:nvPr/>
        </p:nvSpPr>
        <p:spPr>
          <a:xfrm>
            <a:off x="-3" y="6397625"/>
            <a:ext cx="9139242" cy="1590"/>
          </a:xfrm>
          <a:prstGeom prst="line">
            <a:avLst/>
          </a:prstGeom>
          <a:ln w="635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62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6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Shape 63"/>
          <p:cNvSpPr/>
          <p:nvPr>
            <p:ph type="title"/>
          </p:nvPr>
        </p:nvSpPr>
        <p:spPr>
          <a:xfrm>
            <a:off x="365125" y="395285"/>
            <a:ext cx="8407400" cy="2043116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100"/>
              </a:spcBef>
              <a:defRPr b="1"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1_Pearson_Key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66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6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Shape 67"/>
          <p:cNvSpPr/>
          <p:nvPr/>
        </p:nvSpPr>
        <p:spPr>
          <a:xfrm>
            <a:off x="-3" y="6397625"/>
            <a:ext cx="9139242" cy="1590"/>
          </a:xfrm>
          <a:prstGeom prst="line">
            <a:avLst/>
          </a:prstGeom>
          <a:ln w="635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68" name="Shape 68"/>
          <p:cNvSpPr/>
          <p:nvPr>
            <p:ph type="title"/>
          </p:nvPr>
        </p:nvSpPr>
        <p:spPr>
          <a:xfrm>
            <a:off x="365125" y="395285"/>
            <a:ext cx="5581650" cy="3167067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7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69" name="Shape 69"/>
          <p:cNvSpPr/>
          <p:nvPr>
            <p:ph type="body" idx="1"/>
          </p:nvPr>
        </p:nvSpPr>
        <p:spPr>
          <a:xfrm>
            <a:off x="365125" y="3562350"/>
            <a:ext cx="5581650" cy="3295650"/>
          </a:xfrm>
          <a:prstGeom prst="rect">
            <a:avLst/>
          </a:prstGeom>
        </p:spPr>
        <p:txBody>
          <a:bodyPr/>
          <a:lstStyle>
            <a:lvl1pPr marL="342900" marR="0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•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L="912812" marR="0" indent="-911224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–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L="517524" marR="0" indent="-333374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•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L="730247" marR="0" indent="-377822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–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L="901699" marR="0" indent="-358774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○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1_Pearson_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/>
        </p:nvSpPr>
        <p:spPr>
          <a:xfrm>
            <a:off x="-3" y="6397625"/>
            <a:ext cx="9139242" cy="1590"/>
          </a:xfrm>
          <a:prstGeom prst="line">
            <a:avLst/>
          </a:prstGeom>
          <a:ln w="635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72" name="Shape 7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73" name="image2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74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12060" y="6356350"/>
            <a:ext cx="1528766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75" name="Shape 75"/>
          <p:cNvSpPr/>
          <p:nvPr>
            <p:ph type="title"/>
          </p:nvPr>
        </p:nvSpPr>
        <p:spPr>
          <a:xfrm>
            <a:off x="365125" y="395285"/>
            <a:ext cx="5581650" cy="3167067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7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76" name="Shape 76"/>
          <p:cNvSpPr/>
          <p:nvPr>
            <p:ph type="body" idx="1"/>
          </p:nvPr>
        </p:nvSpPr>
        <p:spPr>
          <a:xfrm>
            <a:off x="365125" y="3562350"/>
            <a:ext cx="5581650" cy="3295650"/>
          </a:xfrm>
          <a:prstGeom prst="rect">
            <a:avLst/>
          </a:prstGeom>
        </p:spPr>
        <p:txBody>
          <a:bodyPr/>
          <a:lstStyle>
            <a:lvl1pPr marL="342900" marR="0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•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L="912812" marR="0" indent="-911224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–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L="517524" marR="0" indent="-333374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•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L="730247" marR="0" indent="-377822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–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L="901699" marR="0" indent="-358774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○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2_Pearson_orange">
    <p:bg>
      <p:bgPr>
        <a:solidFill>
          <a:srgbClr val="FCF7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image3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83510" y="6496050"/>
            <a:ext cx="1190629" cy="223840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Shape 79"/>
          <p:cNvSpPr/>
          <p:nvPr/>
        </p:nvSpPr>
        <p:spPr>
          <a:xfrm>
            <a:off x="-3" y="6397625"/>
            <a:ext cx="9139242" cy="1590"/>
          </a:xfrm>
          <a:prstGeom prst="line">
            <a:avLst/>
          </a:prstGeom>
          <a:ln w="635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80" name="image4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62062" y="2330450"/>
            <a:ext cx="6610351" cy="1727200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Shape 81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82" name="image2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83" name="image1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612060" y="6356350"/>
            <a:ext cx="1528766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84" name="Shape 84"/>
          <p:cNvSpPr/>
          <p:nvPr>
            <p:ph type="title"/>
          </p:nvPr>
        </p:nvSpPr>
        <p:spPr>
          <a:xfrm>
            <a:off x="365125" y="395285"/>
            <a:ext cx="8407400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1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85" name="Shape 85"/>
          <p:cNvSpPr/>
          <p:nvPr>
            <p:ph type="body" idx="1"/>
          </p:nvPr>
        </p:nvSpPr>
        <p:spPr>
          <a:xfrm>
            <a:off x="365125" y="1546225"/>
            <a:ext cx="8407400" cy="5311775"/>
          </a:xfrm>
          <a:prstGeom prst="rect">
            <a:avLst/>
          </a:prstGeom>
        </p:spPr>
        <p:txBody>
          <a:bodyPr/>
          <a:lstStyle>
            <a:lvl1pPr marL="342900" marR="0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L="182562" marR="0" indent="-180975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L="350835" marR="0" indent="-166687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L="541337" marR="0" indent="-188912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–"/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L="722312" marR="0" indent="-179387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○"/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3_Pearson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88" name="Shape 88"/>
          <p:cNvSpPr/>
          <p:nvPr/>
        </p:nvSpPr>
        <p:spPr>
          <a:xfrm>
            <a:off x="-3" y="6397625"/>
            <a:ext cx="9139242" cy="1590"/>
          </a:xfrm>
          <a:prstGeom prst="line">
            <a:avLst/>
          </a:prstGeom>
          <a:ln w="635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89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6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Shape 90"/>
          <p:cNvSpPr/>
          <p:nvPr>
            <p:ph type="title"/>
          </p:nvPr>
        </p:nvSpPr>
        <p:spPr>
          <a:xfrm>
            <a:off x="365125" y="395285"/>
            <a:ext cx="8407400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1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91" name="Shape 91"/>
          <p:cNvSpPr/>
          <p:nvPr>
            <p:ph type="body" idx="1"/>
          </p:nvPr>
        </p:nvSpPr>
        <p:spPr>
          <a:xfrm>
            <a:off x="365125" y="1546225"/>
            <a:ext cx="8407400" cy="5311775"/>
          </a:xfrm>
          <a:prstGeom prst="rect">
            <a:avLst/>
          </a:prstGeom>
        </p:spPr>
        <p:txBody>
          <a:bodyPr/>
          <a:lstStyle>
            <a:lvl1pPr marL="342900" marR="0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L="182562" marR="0" indent="-180975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L="350835" marR="0" indent="-166687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L="541337" marR="0" indent="-188912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–"/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L="722312" marR="0" indent="-179387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○"/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4_Pearson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94" name="Shape 94"/>
          <p:cNvSpPr/>
          <p:nvPr/>
        </p:nvSpPr>
        <p:spPr>
          <a:xfrm>
            <a:off x="-3" y="6397625"/>
            <a:ext cx="9139242" cy="1590"/>
          </a:xfrm>
          <a:prstGeom prst="line">
            <a:avLst/>
          </a:prstGeom>
          <a:ln w="635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95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6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Shape 96"/>
          <p:cNvSpPr/>
          <p:nvPr>
            <p:ph type="title"/>
          </p:nvPr>
        </p:nvSpPr>
        <p:spPr>
          <a:xfrm>
            <a:off x="365125" y="395285"/>
            <a:ext cx="8407400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1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97" name="Shape 97"/>
          <p:cNvSpPr/>
          <p:nvPr>
            <p:ph type="body" idx="1"/>
          </p:nvPr>
        </p:nvSpPr>
        <p:spPr>
          <a:xfrm>
            <a:off x="365125" y="1546225"/>
            <a:ext cx="8407400" cy="5311775"/>
          </a:xfrm>
          <a:prstGeom prst="rect">
            <a:avLst/>
          </a:prstGeom>
        </p:spPr>
        <p:txBody>
          <a:bodyPr/>
          <a:lstStyle>
            <a:lvl1pPr marL="342900" marR="0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L="182562" marR="0" indent="-180975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L="350835" marR="0" indent="-166687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L="541337" marR="0" indent="-188912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–"/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L="722312" marR="0" indent="-179387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○"/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5_Pearson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0" name="Shape 100"/>
          <p:cNvSpPr/>
          <p:nvPr/>
        </p:nvSpPr>
        <p:spPr>
          <a:xfrm>
            <a:off x="-3" y="6397625"/>
            <a:ext cx="9139242" cy="1590"/>
          </a:xfrm>
          <a:prstGeom prst="line">
            <a:avLst/>
          </a:prstGeom>
          <a:ln w="635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101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6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Shape 102"/>
          <p:cNvSpPr/>
          <p:nvPr>
            <p:ph type="title"/>
          </p:nvPr>
        </p:nvSpPr>
        <p:spPr>
          <a:xfrm>
            <a:off x="365125" y="395285"/>
            <a:ext cx="8407400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1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03" name="Shape 103"/>
          <p:cNvSpPr/>
          <p:nvPr>
            <p:ph type="body" idx="1"/>
          </p:nvPr>
        </p:nvSpPr>
        <p:spPr>
          <a:xfrm>
            <a:off x="365125" y="1546225"/>
            <a:ext cx="8407400" cy="5311775"/>
          </a:xfrm>
          <a:prstGeom prst="rect">
            <a:avLst/>
          </a:prstGeom>
        </p:spPr>
        <p:txBody>
          <a:bodyPr/>
          <a:lstStyle>
            <a:lvl1pPr marL="342900" marR="0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L="182562" marR="0" indent="-180975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L="350835" marR="0" indent="-166687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L="541337" marR="0" indent="-188912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–"/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L="722312" marR="0" indent="-179387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○"/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6_Pearson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6" name="Shape 106"/>
          <p:cNvSpPr/>
          <p:nvPr/>
        </p:nvSpPr>
        <p:spPr>
          <a:xfrm>
            <a:off x="-3" y="6397625"/>
            <a:ext cx="9139242" cy="1590"/>
          </a:xfrm>
          <a:prstGeom prst="line">
            <a:avLst/>
          </a:prstGeom>
          <a:ln w="635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107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6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8" name="Shape 108"/>
          <p:cNvSpPr/>
          <p:nvPr>
            <p:ph type="title"/>
          </p:nvPr>
        </p:nvSpPr>
        <p:spPr>
          <a:xfrm>
            <a:off x="365125" y="395285"/>
            <a:ext cx="8407400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1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09" name="Shape 109"/>
          <p:cNvSpPr/>
          <p:nvPr>
            <p:ph type="body" idx="1"/>
          </p:nvPr>
        </p:nvSpPr>
        <p:spPr>
          <a:xfrm>
            <a:off x="365125" y="1546225"/>
            <a:ext cx="8407400" cy="5311775"/>
          </a:xfrm>
          <a:prstGeom prst="rect">
            <a:avLst/>
          </a:prstGeom>
        </p:spPr>
        <p:txBody>
          <a:bodyPr/>
          <a:lstStyle>
            <a:lvl1pPr marL="342900" marR="0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L="182562" marR="0" indent="-180975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L="350835" marR="0" indent="-166687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L="541337" marR="0" indent="-188912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–"/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L="722312" marR="0" indent="-179387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○"/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2_E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200">
                <a:solidFill>
                  <a:srgbClr val="007742"/>
                </a:solidFill>
                <a:uFill>
                  <a:solidFill>
                    <a:srgbClr val="007742"/>
                  </a:solidFill>
                </a:uFill>
              </a:rPr>
              <a:t>Title Text</a:t>
            </a:r>
          </a:p>
        </p:txBody>
      </p:sp>
      <p:sp>
        <p:nvSpPr>
          <p:cNvPr id="112" name="Shape 11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  <a:endParaRPr sz="3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Two</a:t>
            </a:r>
            <a:endParaRPr sz="3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Three</a:t>
            </a:r>
            <a:endParaRPr sz="3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Four</a:t>
            </a:r>
            <a:endParaRPr sz="3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113" name="Shape 1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7_Pearson_orange">
    <p:bg>
      <p:bgPr>
        <a:solidFill>
          <a:srgbClr val="FCF7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image5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83510" y="6496050"/>
            <a:ext cx="1190629" cy="223840"/>
          </a:xfrm>
          <a:prstGeom prst="rect">
            <a:avLst/>
          </a:prstGeom>
          <a:ln w="12700">
            <a:miter lim="400000"/>
          </a:ln>
        </p:spPr>
      </p:pic>
      <p:sp>
        <p:nvSpPr>
          <p:cNvPr id="116" name="Shape 116"/>
          <p:cNvSpPr/>
          <p:nvPr/>
        </p:nvSpPr>
        <p:spPr>
          <a:xfrm>
            <a:off x="-3" y="6397625"/>
            <a:ext cx="9139242" cy="1590"/>
          </a:xfrm>
          <a:prstGeom prst="line">
            <a:avLst/>
          </a:prstGeom>
          <a:ln w="635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117" name="image4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62062" y="2330450"/>
            <a:ext cx="6610351" cy="1727200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Shape 118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119" name="image2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" name="image1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612060" y="6356350"/>
            <a:ext cx="1528766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Shape 121"/>
          <p:cNvSpPr/>
          <p:nvPr>
            <p:ph type="title"/>
          </p:nvPr>
        </p:nvSpPr>
        <p:spPr>
          <a:xfrm>
            <a:off x="365125" y="395285"/>
            <a:ext cx="8407400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1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22" name="Shape 122"/>
          <p:cNvSpPr/>
          <p:nvPr>
            <p:ph type="body" idx="1"/>
          </p:nvPr>
        </p:nvSpPr>
        <p:spPr>
          <a:xfrm>
            <a:off x="365125" y="1546225"/>
            <a:ext cx="8407400" cy="5311775"/>
          </a:xfrm>
          <a:prstGeom prst="rect">
            <a:avLst/>
          </a:prstGeom>
        </p:spPr>
        <p:txBody>
          <a:bodyPr/>
          <a:lstStyle>
            <a:lvl1pPr marL="342900" marR="0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L="182562" marR="0" indent="-180975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L="350835" marR="0" indent="-166687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L="541337" marR="0" indent="-188912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–"/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L="722312" marR="0" indent="-179387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○"/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E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380999" y="228599"/>
            <a:ext cx="8229603" cy="6096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19050">
            <a:solidFill>
              <a:srgbClr val="D6A800"/>
            </a:solidFill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" name="Shape 15"/>
          <p:cNvSpPr/>
          <p:nvPr/>
        </p:nvSpPr>
        <p:spPr>
          <a:xfrm>
            <a:off x="457199" y="6172200"/>
            <a:ext cx="8229603" cy="1590"/>
          </a:xfrm>
          <a:prstGeom prst="line">
            <a:avLst/>
          </a:prstGeom>
          <a:ln w="19050">
            <a:solidFill>
              <a:srgbClr val="D6A800"/>
            </a:solidFill>
            <a:round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6" name="Shape 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200">
                <a:solidFill>
                  <a:srgbClr val="007742"/>
                </a:solidFill>
                <a:uFill>
                  <a:solidFill>
                    <a:srgbClr val="007742"/>
                  </a:solidFill>
                </a:uFill>
              </a:rPr>
              <a:t>Title Text</a:t>
            </a:r>
          </a:p>
        </p:txBody>
      </p:sp>
      <p:sp>
        <p:nvSpPr>
          <p:cNvPr id="17" name="Shape 1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  <a:endParaRPr sz="3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Two</a:t>
            </a:r>
            <a:endParaRPr sz="3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Three</a:t>
            </a:r>
            <a:endParaRPr sz="3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Four</a:t>
            </a:r>
            <a:endParaRPr sz="3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8_Pearson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5" name="Shape 125"/>
          <p:cNvSpPr/>
          <p:nvPr/>
        </p:nvSpPr>
        <p:spPr>
          <a:xfrm>
            <a:off x="-3" y="6397625"/>
            <a:ext cx="9139242" cy="1590"/>
          </a:xfrm>
          <a:prstGeom prst="line">
            <a:avLst/>
          </a:prstGeom>
          <a:ln w="635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126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6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Shape 127"/>
          <p:cNvSpPr/>
          <p:nvPr>
            <p:ph type="title"/>
          </p:nvPr>
        </p:nvSpPr>
        <p:spPr>
          <a:xfrm>
            <a:off x="365125" y="395285"/>
            <a:ext cx="8407400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1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28" name="Shape 128"/>
          <p:cNvSpPr/>
          <p:nvPr>
            <p:ph type="body" idx="1"/>
          </p:nvPr>
        </p:nvSpPr>
        <p:spPr>
          <a:xfrm>
            <a:off x="365125" y="1546225"/>
            <a:ext cx="8407400" cy="5311775"/>
          </a:xfrm>
          <a:prstGeom prst="rect">
            <a:avLst/>
          </a:prstGeom>
        </p:spPr>
        <p:txBody>
          <a:bodyPr/>
          <a:lstStyle>
            <a:lvl1pPr marL="342900" marR="0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L="182562" marR="0" indent="-180975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L="350835" marR="0" indent="-166687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L="541337" marR="0" indent="-188912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–"/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L="722312" marR="0" indent="-179387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○"/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9_Pearson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1" name="Shape 131"/>
          <p:cNvSpPr/>
          <p:nvPr/>
        </p:nvSpPr>
        <p:spPr>
          <a:xfrm>
            <a:off x="-3" y="6397625"/>
            <a:ext cx="9139242" cy="1590"/>
          </a:xfrm>
          <a:prstGeom prst="line">
            <a:avLst/>
          </a:prstGeom>
          <a:ln w="635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132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6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Shape 133"/>
          <p:cNvSpPr/>
          <p:nvPr>
            <p:ph type="title"/>
          </p:nvPr>
        </p:nvSpPr>
        <p:spPr>
          <a:xfrm>
            <a:off x="365125" y="395285"/>
            <a:ext cx="8407400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1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34" name="Shape 134"/>
          <p:cNvSpPr/>
          <p:nvPr>
            <p:ph type="body" idx="1"/>
          </p:nvPr>
        </p:nvSpPr>
        <p:spPr>
          <a:xfrm>
            <a:off x="365125" y="1546225"/>
            <a:ext cx="8407400" cy="5311775"/>
          </a:xfrm>
          <a:prstGeom prst="rect">
            <a:avLst/>
          </a:prstGeom>
        </p:spPr>
        <p:txBody>
          <a:bodyPr/>
          <a:lstStyle>
            <a:lvl1pPr marL="342900" marR="0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L="182562" marR="0" indent="-180975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L="350835" marR="0" indent="-166687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L="541337" marR="0" indent="-188912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–"/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L="722312" marR="0" indent="-179387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○"/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2_Pearson_Presentation">
    <p:bg>
      <p:bgPr>
        <a:solidFill>
          <a:srgbClr val="FCF7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137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6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image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hape 139"/>
          <p:cNvSpPr/>
          <p:nvPr>
            <p:ph type="title"/>
          </p:nvPr>
        </p:nvSpPr>
        <p:spPr>
          <a:xfrm>
            <a:off x="365125" y="395285"/>
            <a:ext cx="8407400" cy="13668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7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40" name="Shape 140"/>
          <p:cNvSpPr/>
          <p:nvPr>
            <p:ph type="body" idx="1"/>
          </p:nvPr>
        </p:nvSpPr>
        <p:spPr>
          <a:xfrm>
            <a:off x="365125" y="1762125"/>
            <a:ext cx="8407400" cy="5095875"/>
          </a:xfrm>
          <a:prstGeom prst="rect">
            <a:avLst/>
          </a:prstGeom>
        </p:spPr>
        <p:txBody>
          <a:bodyPr/>
          <a:lstStyle>
            <a:lvl1pPr marL="342900" marR="0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•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L="3175" marR="0" indent="-1587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–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L="879475" marR="0" indent="-165100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–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L="1243012" marR="0" indent="-184150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○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L="2057400" marR="0" indent="-228600">
              <a:spcBef>
                <a:spcPts val="0"/>
              </a:spcBef>
              <a:buClr>
                <a:srgbClr val="F38000"/>
              </a:buClr>
              <a:buSzPct val="100000"/>
              <a:buFont typeface="Verdana"/>
              <a:buChar char="»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3_Pearson_Presentation">
    <p:bg>
      <p:bgPr>
        <a:solidFill>
          <a:srgbClr val="FCF7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143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6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image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Shape 145"/>
          <p:cNvSpPr/>
          <p:nvPr>
            <p:ph type="title"/>
          </p:nvPr>
        </p:nvSpPr>
        <p:spPr>
          <a:xfrm>
            <a:off x="365125" y="395285"/>
            <a:ext cx="8407400" cy="13668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7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46" name="Shape 146"/>
          <p:cNvSpPr/>
          <p:nvPr>
            <p:ph type="body" idx="1"/>
          </p:nvPr>
        </p:nvSpPr>
        <p:spPr>
          <a:xfrm>
            <a:off x="365125" y="1762125"/>
            <a:ext cx="8407400" cy="5095875"/>
          </a:xfrm>
          <a:prstGeom prst="rect">
            <a:avLst/>
          </a:prstGeom>
        </p:spPr>
        <p:txBody>
          <a:bodyPr/>
          <a:lstStyle>
            <a:lvl1pPr marL="342900" marR="0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•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L="3175" marR="0" indent="-1587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–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L="879475" marR="0" indent="-165100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–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L="1243012" marR="0" indent="-184150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○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L="2057400" marR="0" indent="-228600">
              <a:spcBef>
                <a:spcPts val="0"/>
              </a:spcBef>
              <a:buClr>
                <a:srgbClr val="F38000"/>
              </a:buClr>
              <a:buSzPct val="100000"/>
              <a:buFont typeface="Verdana"/>
              <a:buChar char="»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4_Pearson_Presentation">
    <p:bg>
      <p:bgPr>
        <a:solidFill>
          <a:srgbClr val="FCF7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149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6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0" name="image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Shape 151"/>
          <p:cNvSpPr/>
          <p:nvPr>
            <p:ph type="title"/>
          </p:nvPr>
        </p:nvSpPr>
        <p:spPr>
          <a:xfrm>
            <a:off x="365125" y="395285"/>
            <a:ext cx="8407400" cy="13668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7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152" name="Shape 152"/>
          <p:cNvSpPr/>
          <p:nvPr>
            <p:ph type="body" idx="1"/>
          </p:nvPr>
        </p:nvSpPr>
        <p:spPr>
          <a:xfrm>
            <a:off x="365125" y="1762125"/>
            <a:ext cx="8407400" cy="5095875"/>
          </a:xfrm>
          <a:prstGeom prst="rect">
            <a:avLst/>
          </a:prstGeom>
        </p:spPr>
        <p:txBody>
          <a:bodyPr/>
          <a:lstStyle>
            <a:lvl1pPr marL="342900" marR="0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•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L="3175" marR="0" indent="-1587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–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L="879475" marR="0" indent="-165100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–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L="1243012" marR="0" indent="-184150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○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L="2057400" marR="0" indent="-228600">
              <a:spcBef>
                <a:spcPts val="0"/>
              </a:spcBef>
              <a:buClr>
                <a:srgbClr val="F38000"/>
              </a:buClr>
              <a:buSzPct val="100000"/>
              <a:buFont typeface="Verdana"/>
              <a:buChar char="»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3_E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200">
                <a:solidFill>
                  <a:srgbClr val="007742"/>
                </a:solidFill>
                <a:uFill>
                  <a:solidFill>
                    <a:srgbClr val="007742"/>
                  </a:solidFill>
                </a:uFill>
              </a:rPr>
              <a:t>Title Text</a:t>
            </a:r>
          </a:p>
        </p:txBody>
      </p:sp>
      <p:sp>
        <p:nvSpPr>
          <p:cNvPr id="155" name="Shape 15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  <a:endParaRPr sz="3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Two</a:t>
            </a:r>
            <a:endParaRPr sz="3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Three</a:t>
            </a:r>
            <a:endParaRPr sz="3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Four</a:t>
            </a:r>
            <a:endParaRPr sz="3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156" name="Shape 15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earson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0" name="Shape 20"/>
          <p:cNvSpPr/>
          <p:nvPr/>
        </p:nvSpPr>
        <p:spPr>
          <a:xfrm>
            <a:off x="-3" y="6397625"/>
            <a:ext cx="9139242" cy="1590"/>
          </a:xfrm>
          <a:prstGeom prst="line">
            <a:avLst/>
          </a:prstGeom>
          <a:ln w="635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21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6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Shape 22"/>
          <p:cNvSpPr/>
          <p:nvPr>
            <p:ph type="title"/>
          </p:nvPr>
        </p:nvSpPr>
        <p:spPr>
          <a:xfrm>
            <a:off x="365125" y="395285"/>
            <a:ext cx="8407400" cy="11509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1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23" name="Shape 23"/>
          <p:cNvSpPr/>
          <p:nvPr>
            <p:ph type="body" idx="1"/>
          </p:nvPr>
        </p:nvSpPr>
        <p:spPr>
          <a:xfrm>
            <a:off x="365125" y="1546225"/>
            <a:ext cx="8407400" cy="5311775"/>
          </a:xfrm>
          <a:prstGeom prst="rect">
            <a:avLst/>
          </a:prstGeom>
        </p:spPr>
        <p:txBody>
          <a:bodyPr/>
          <a:lstStyle>
            <a:lvl1pPr marL="342900" marR="0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L="182562" marR="0" indent="-180975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L="350835" marR="0" indent="-166687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L="541337" marR="0" indent="-188912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–"/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L="722312" marR="0" indent="-179387" defTabSz="85725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Verdana"/>
              <a:buChar char="○"/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One</a:t>
            </a:r>
            <a:endParaRPr sz="2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Two</a:t>
            </a:r>
            <a:endParaRPr sz="2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Three</a:t>
            </a:r>
            <a:endParaRPr sz="2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  <a:endParaRPr sz="2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earson_Presentation">
    <p:bg>
      <p:bgPr>
        <a:solidFill>
          <a:srgbClr val="FCF7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26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6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image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Shape 28"/>
          <p:cNvSpPr/>
          <p:nvPr>
            <p:ph type="title"/>
          </p:nvPr>
        </p:nvSpPr>
        <p:spPr>
          <a:xfrm>
            <a:off x="365125" y="395285"/>
            <a:ext cx="8407400" cy="13668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7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29" name="Shape 29"/>
          <p:cNvSpPr/>
          <p:nvPr>
            <p:ph type="body" idx="1"/>
          </p:nvPr>
        </p:nvSpPr>
        <p:spPr>
          <a:xfrm>
            <a:off x="365125" y="1762125"/>
            <a:ext cx="8407400" cy="5095875"/>
          </a:xfrm>
          <a:prstGeom prst="rect">
            <a:avLst/>
          </a:prstGeom>
        </p:spPr>
        <p:txBody>
          <a:bodyPr/>
          <a:lstStyle>
            <a:lvl1pPr marL="342900" marR="0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•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L="3175" marR="0" indent="-1587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–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L="879475" marR="0" indent="-165100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–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L="1243012" marR="0" indent="-184150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○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L="2057400" marR="0" indent="-228600">
              <a:spcBef>
                <a:spcPts val="0"/>
              </a:spcBef>
              <a:buClr>
                <a:srgbClr val="F38000"/>
              </a:buClr>
              <a:buSzPct val="100000"/>
              <a:buFont typeface="Verdana"/>
              <a:buChar char="»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earson_Divider">
    <p:bg>
      <p:bgPr>
        <a:solidFill>
          <a:srgbClr val="F38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2" name="Shape 32"/>
          <p:cNvSpPr/>
          <p:nvPr/>
        </p:nvSpPr>
        <p:spPr>
          <a:xfrm>
            <a:off x="-3" y="6397625"/>
            <a:ext cx="9139242" cy="1590"/>
          </a:xfrm>
          <a:prstGeom prst="line">
            <a:avLst/>
          </a:prstGeom>
          <a:ln w="635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33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6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4" name="Shape 34"/>
          <p:cNvSpPr/>
          <p:nvPr>
            <p:ph type="title"/>
          </p:nvPr>
        </p:nvSpPr>
        <p:spPr>
          <a:xfrm>
            <a:off x="365125" y="395285"/>
            <a:ext cx="8407400" cy="2043116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100"/>
              </a:spcBef>
              <a:defRPr b="1"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earson_Key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37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6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38" name="Shape 38"/>
          <p:cNvSpPr/>
          <p:nvPr/>
        </p:nvSpPr>
        <p:spPr>
          <a:xfrm>
            <a:off x="-3" y="6397625"/>
            <a:ext cx="9139242" cy="1590"/>
          </a:xfrm>
          <a:prstGeom prst="line">
            <a:avLst/>
          </a:prstGeom>
          <a:ln w="635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365125" y="395285"/>
            <a:ext cx="5581650" cy="3167067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7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40" name="Shape 40"/>
          <p:cNvSpPr/>
          <p:nvPr>
            <p:ph type="body" idx="1"/>
          </p:nvPr>
        </p:nvSpPr>
        <p:spPr>
          <a:xfrm>
            <a:off x="365125" y="3562350"/>
            <a:ext cx="5581650" cy="3295650"/>
          </a:xfrm>
          <a:prstGeom prst="rect">
            <a:avLst/>
          </a:prstGeom>
        </p:spPr>
        <p:txBody>
          <a:bodyPr/>
          <a:lstStyle>
            <a:lvl1pPr marL="342900" marR="0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•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L="912812" marR="0" indent="-911224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–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L="517524" marR="0" indent="-333374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•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L="730247" marR="0" indent="-377822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–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L="901699" marR="0" indent="-358774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○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earson_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-3" y="6397625"/>
            <a:ext cx="9139242" cy="1590"/>
          </a:xfrm>
          <a:prstGeom prst="line">
            <a:avLst/>
          </a:prstGeom>
          <a:ln w="635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43" name="Shape 43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44" name="image2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12060" y="6356350"/>
            <a:ext cx="1528766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Shape 46"/>
          <p:cNvSpPr/>
          <p:nvPr>
            <p:ph type="title"/>
          </p:nvPr>
        </p:nvSpPr>
        <p:spPr>
          <a:xfrm>
            <a:off x="365125" y="395285"/>
            <a:ext cx="5581650" cy="3167067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7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47" name="Shape 47"/>
          <p:cNvSpPr/>
          <p:nvPr>
            <p:ph type="body" idx="1"/>
          </p:nvPr>
        </p:nvSpPr>
        <p:spPr>
          <a:xfrm>
            <a:off x="365125" y="3562350"/>
            <a:ext cx="5581650" cy="3295650"/>
          </a:xfrm>
          <a:prstGeom prst="rect">
            <a:avLst/>
          </a:prstGeom>
        </p:spPr>
        <p:txBody>
          <a:bodyPr/>
          <a:lstStyle>
            <a:lvl1pPr marL="342900" marR="0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•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L="912812" marR="0" indent="-911224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–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L="517524" marR="0" indent="-333374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•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L="730247" marR="0" indent="-377822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–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L="901699" marR="0" indent="-358774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○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1_E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380999" y="228599"/>
            <a:ext cx="8229603" cy="6096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19050">
            <a:solidFill>
              <a:srgbClr val="D6A800"/>
            </a:solidFill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0" name="Shape 50"/>
          <p:cNvSpPr/>
          <p:nvPr/>
        </p:nvSpPr>
        <p:spPr>
          <a:xfrm>
            <a:off x="457199" y="6172200"/>
            <a:ext cx="8229603" cy="1590"/>
          </a:xfrm>
          <a:prstGeom prst="line">
            <a:avLst/>
          </a:prstGeom>
          <a:ln w="19050">
            <a:solidFill>
              <a:srgbClr val="D6A800"/>
            </a:solidFill>
            <a:round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51" name="Shape 5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200">
                <a:solidFill>
                  <a:srgbClr val="007742"/>
                </a:solidFill>
                <a:uFill>
                  <a:solidFill>
                    <a:srgbClr val="007742"/>
                  </a:solidFill>
                </a:uFill>
              </a:rPr>
              <a:t>Title Text</a:t>
            </a:r>
          </a:p>
        </p:txBody>
      </p:sp>
      <p:sp>
        <p:nvSpPr>
          <p:cNvPr id="52" name="Shape 5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  <a:endParaRPr sz="3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Two</a:t>
            </a:r>
            <a:endParaRPr sz="3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Three</a:t>
            </a:r>
            <a:endParaRPr sz="3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Four</a:t>
            </a:r>
            <a:endParaRPr sz="3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1_Pearson_Presentation">
    <p:bg>
      <p:bgPr>
        <a:solidFill>
          <a:srgbClr val="FCF7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-1" y="6397625"/>
            <a:ext cx="9145590" cy="457200"/>
          </a:xfrm>
          <a:prstGeom prst="rect">
            <a:avLst/>
          </a:prstGeom>
          <a:solidFill>
            <a:srgbClr val="F38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55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2060" y="6356350"/>
            <a:ext cx="1528766" cy="493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6" name="image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Shape 57"/>
          <p:cNvSpPr/>
          <p:nvPr>
            <p:ph type="title"/>
          </p:nvPr>
        </p:nvSpPr>
        <p:spPr>
          <a:xfrm>
            <a:off x="365125" y="395285"/>
            <a:ext cx="8407400" cy="1366841"/>
          </a:xfrm>
          <a:prstGeom prst="rect">
            <a:avLst/>
          </a:prstGeom>
        </p:spPr>
        <p:txBody>
          <a:bodyPr/>
          <a:lstStyle>
            <a:lvl1pPr marR="0" indent="0">
              <a:spcBef>
                <a:spcPts val="1700"/>
              </a:spcBef>
              <a:def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Title Text</a:t>
            </a:r>
          </a:p>
        </p:txBody>
      </p:sp>
      <p:sp>
        <p:nvSpPr>
          <p:cNvPr id="58" name="Shape 58"/>
          <p:cNvSpPr/>
          <p:nvPr>
            <p:ph type="body" idx="1"/>
          </p:nvPr>
        </p:nvSpPr>
        <p:spPr>
          <a:xfrm>
            <a:off x="365125" y="1762125"/>
            <a:ext cx="8407400" cy="5095875"/>
          </a:xfrm>
          <a:prstGeom prst="rect">
            <a:avLst/>
          </a:prstGeom>
        </p:spPr>
        <p:txBody>
          <a:bodyPr/>
          <a:lstStyle>
            <a:lvl1pPr marL="342900" marR="0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•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  <a:lvl2pPr marL="3175" marR="0" indent="-1587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–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2pPr>
            <a:lvl3pPr marL="879475" marR="0" indent="-165100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–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3pPr>
            <a:lvl4pPr marL="1243012" marR="0" indent="-184150">
              <a:spcBef>
                <a:spcPts val="0"/>
              </a:spcBef>
              <a:buClr>
                <a:srgbClr val="F38000"/>
              </a:buClr>
              <a:buSzPct val="80000"/>
              <a:buFont typeface="Verdana"/>
              <a:buChar char="○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4pPr>
            <a:lvl5pPr marL="2057400" marR="0" indent="-228600">
              <a:spcBef>
                <a:spcPts val="0"/>
              </a:spcBef>
              <a:buClr>
                <a:srgbClr val="F38000"/>
              </a:buClr>
              <a:buSzPct val="100000"/>
              <a:buFont typeface="Verdana"/>
              <a:buChar char="»"/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One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Two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2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Three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3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Four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4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24.xml"/><Relationship Id="rId26" Type="http://schemas.openxmlformats.org/officeDocument/2006/relationships/slideLayout" Target="../slideLayouts/slideLayout2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609599" y="1219199"/>
            <a:ext cx="7924804" cy="914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25400">
            <a:solidFill>
              <a:srgbClr val="D6A800"/>
            </a:solidFill>
            <a:miter lim="400000"/>
          </a:ln>
        </p:spPr>
        <p:txBody>
          <a:bodyPr lIns="0" tIns="0" rIns="0" bIns="0" anchor="ctr"/>
          <a:lstStyle/>
          <a:p>
            <a:pPr lvl="0" indent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" name="Shape 3"/>
          <p:cNvSpPr/>
          <p:nvPr/>
        </p:nvSpPr>
        <p:spPr>
          <a:xfrm>
            <a:off x="1981200" y="3962400"/>
            <a:ext cx="6511926" cy="1590"/>
          </a:xfrm>
          <a:prstGeom prst="line">
            <a:avLst/>
          </a:prstGeom>
          <a:ln w="19050">
            <a:solidFill>
              <a:srgbClr val="D6A800"/>
            </a:solidFill>
            <a:round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4" name="Shape 4"/>
          <p:cNvSpPr/>
          <p:nvPr>
            <p:ph type="title"/>
          </p:nvPr>
        </p:nvSpPr>
        <p:spPr>
          <a:xfrm>
            <a:off x="457200" y="277810"/>
            <a:ext cx="8229600" cy="1322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200">
                <a:solidFill>
                  <a:srgbClr val="007742"/>
                </a:solidFill>
                <a:uFill>
                  <a:solidFill>
                    <a:srgbClr val="007742"/>
                  </a:solidFill>
                </a:uFill>
              </a:rPr>
              <a:t>Title Text</a:t>
            </a:r>
          </a:p>
        </p:txBody>
      </p:sp>
      <p:sp>
        <p:nvSpPr>
          <p:cNvPr id="5" name="Shape 5"/>
          <p:cNvSpPr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One</a:t>
            </a:r>
            <a:endParaRPr sz="3000">
              <a:uFill>
                <a:solidFill/>
              </a:uFill>
            </a:endParaRP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Two</a:t>
            </a:r>
            <a:endParaRPr sz="3000">
              <a:uFill>
                <a:solidFill/>
              </a:uFill>
            </a:endParaRP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Three</a:t>
            </a:r>
            <a:endParaRPr sz="3000">
              <a:uFill>
                <a:solidFill/>
              </a:uFill>
            </a:endParaRP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Four</a:t>
            </a:r>
            <a:endParaRPr sz="3000">
              <a:uFill>
                <a:solidFill/>
              </a:uFill>
            </a:endParaRP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6" name="Shape 6"/>
          <p:cNvSpPr/>
          <p:nvPr>
            <p:ph type="sldNum" sz="quarter" idx="2"/>
          </p:nvPr>
        </p:nvSpPr>
        <p:spPr>
          <a:xfrm>
            <a:off x="7542210" y="6535738"/>
            <a:ext cx="155576" cy="1651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b">
            <a:spAutoFit/>
          </a:bodyPr>
          <a:lstStyle>
            <a:lvl1pPr marR="0" indent="0" algn="ctr" defTabSz="584200">
              <a:defRPr sz="1200">
                <a:latin typeface="Garamond"/>
                <a:ea typeface="Garamond"/>
                <a:cs typeface="Garamond"/>
                <a:sym typeface="Garamond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</p:sldLayoutIdLst>
  <p:transition spd="med" advClick="1"/>
  <p:txStyles>
    <p:titleStyle>
      <a:lvl1pPr marR="40639" indent="40639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Garamond"/>
          <a:ea typeface="Garamond"/>
          <a:cs typeface="Garamond"/>
          <a:sym typeface="Garamond"/>
        </a:defRPr>
      </a:lvl1pPr>
      <a:lvl2pPr marR="40639" indent="40639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Garamond"/>
          <a:ea typeface="Garamond"/>
          <a:cs typeface="Garamond"/>
          <a:sym typeface="Garamond"/>
        </a:defRPr>
      </a:lvl2pPr>
      <a:lvl3pPr marR="40639" indent="40639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Garamond"/>
          <a:ea typeface="Garamond"/>
          <a:cs typeface="Garamond"/>
          <a:sym typeface="Garamond"/>
        </a:defRPr>
      </a:lvl3pPr>
      <a:lvl4pPr marR="40639" indent="40639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Garamond"/>
          <a:ea typeface="Garamond"/>
          <a:cs typeface="Garamond"/>
          <a:sym typeface="Garamond"/>
        </a:defRPr>
      </a:lvl4pPr>
      <a:lvl5pPr marR="40639" indent="40639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Garamond"/>
          <a:ea typeface="Garamond"/>
          <a:cs typeface="Garamond"/>
          <a:sym typeface="Garamond"/>
        </a:defRPr>
      </a:lvl5pPr>
      <a:lvl6pPr marR="40639" indent="40639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Garamond"/>
          <a:ea typeface="Garamond"/>
          <a:cs typeface="Garamond"/>
          <a:sym typeface="Garamond"/>
        </a:defRPr>
      </a:lvl6pPr>
      <a:lvl7pPr marR="40639" indent="40639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Garamond"/>
          <a:ea typeface="Garamond"/>
          <a:cs typeface="Garamond"/>
          <a:sym typeface="Garamond"/>
        </a:defRPr>
      </a:lvl7pPr>
      <a:lvl8pPr marR="40639" indent="40639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Garamond"/>
          <a:ea typeface="Garamond"/>
          <a:cs typeface="Garamond"/>
          <a:sym typeface="Garamond"/>
        </a:defRPr>
      </a:lvl8pPr>
      <a:lvl9pPr marR="40639" indent="40639">
        <a:defRPr sz="4200">
          <a:solidFill>
            <a:srgbClr val="007742"/>
          </a:solidFill>
          <a:uFill>
            <a:solidFill>
              <a:srgbClr val="007742"/>
            </a:solidFill>
          </a:uFill>
          <a:latin typeface="Garamond"/>
          <a:ea typeface="Garamond"/>
          <a:cs typeface="Garamond"/>
          <a:sym typeface="Garamond"/>
        </a:defRPr>
      </a:lvl9pPr>
    </p:titleStyle>
    <p:bodyStyle>
      <a:lvl1pPr marL="383540" marR="40639" indent="-342900">
        <a:spcBef>
          <a:spcPts val="600"/>
        </a:spcBef>
        <a:buClr>
          <a:srgbClr val="D6A800"/>
        </a:buClr>
        <a:buSzPct val="65000"/>
        <a:buFont typeface="Wingdings"/>
        <a:buChar char="■"/>
        <a:defRPr sz="3000">
          <a:uFill>
            <a:solidFill/>
          </a:uFill>
          <a:latin typeface="Arial"/>
          <a:ea typeface="Arial"/>
          <a:cs typeface="Arial"/>
          <a:sym typeface="Arial"/>
        </a:defRPr>
      </a:lvl1pPr>
      <a:lvl2pPr marL="760632" marR="40639" indent="-375503">
        <a:spcBef>
          <a:spcPts val="600"/>
        </a:spcBef>
        <a:buClr>
          <a:srgbClr val="D6A800"/>
        </a:buClr>
        <a:buSzPct val="60000"/>
        <a:buFont typeface="Wingdings"/>
        <a:buChar char="❑"/>
        <a:defRPr sz="3000">
          <a:uFill>
            <a:solidFill/>
          </a:uFill>
          <a:latin typeface="Arial"/>
          <a:ea typeface="Arial"/>
          <a:cs typeface="Arial"/>
          <a:sym typeface="Arial"/>
        </a:defRPr>
      </a:lvl2pPr>
      <a:lvl3pPr marL="1190565" marR="40639" indent="-478414">
        <a:spcBef>
          <a:spcPts val="600"/>
        </a:spcBef>
        <a:buClr>
          <a:srgbClr val="D6A800"/>
        </a:buClr>
        <a:buSzPct val="65000"/>
        <a:buFont typeface="Wingdings"/>
        <a:buChar char="■"/>
        <a:defRPr sz="3000">
          <a:uFill>
            <a:solidFill/>
          </a:uFill>
          <a:latin typeface="Arial"/>
          <a:ea typeface="Arial"/>
          <a:cs typeface="Arial"/>
          <a:sym typeface="Arial"/>
        </a:defRPr>
      </a:lvl3pPr>
      <a:lvl4pPr marL="1538443" marR="40639" indent="-473868">
        <a:spcBef>
          <a:spcPts val="600"/>
        </a:spcBef>
        <a:buClr>
          <a:srgbClr val="D6A800"/>
        </a:buClr>
        <a:buSzPct val="70000"/>
        <a:buFont typeface="Wingdings"/>
        <a:buChar char="❑"/>
        <a:defRPr sz="3000">
          <a:uFill>
            <a:solidFill/>
          </a:uFill>
          <a:latin typeface="Arial"/>
          <a:ea typeface="Arial"/>
          <a:cs typeface="Arial"/>
          <a:sym typeface="Arial"/>
        </a:defRPr>
      </a:lvl4pPr>
      <a:lvl5pPr marL="1891663" marR="40639" indent="-509587">
        <a:spcBef>
          <a:spcPts val="600"/>
        </a:spcBef>
        <a:buClr>
          <a:srgbClr val="D6A800"/>
        </a:buClr>
        <a:buSzPct val="75000"/>
        <a:buFont typeface="Wingdings"/>
        <a:buChar char="▪"/>
        <a:defRPr sz="3000">
          <a:uFill>
            <a:solidFill/>
          </a:uFill>
          <a:latin typeface="Arial"/>
          <a:ea typeface="Arial"/>
          <a:cs typeface="Arial"/>
          <a:sym typeface="Arial"/>
        </a:defRPr>
      </a:lvl5pPr>
      <a:lvl6pPr marL="1891663" marR="40639" indent="-509587">
        <a:spcBef>
          <a:spcPts val="600"/>
        </a:spcBef>
        <a:buClr>
          <a:srgbClr val="D6A800"/>
        </a:buClr>
        <a:buSzPct val="75000"/>
        <a:buFont typeface="Wingdings"/>
        <a:buChar char="■"/>
        <a:defRPr sz="3000">
          <a:uFill>
            <a:solidFill/>
          </a:uFill>
          <a:latin typeface="Arial"/>
          <a:ea typeface="Arial"/>
          <a:cs typeface="Arial"/>
          <a:sym typeface="Arial"/>
        </a:defRPr>
      </a:lvl6pPr>
      <a:lvl7pPr marL="1891663" marR="40639" indent="-509587">
        <a:spcBef>
          <a:spcPts val="600"/>
        </a:spcBef>
        <a:buClr>
          <a:srgbClr val="D6A800"/>
        </a:buClr>
        <a:buSzPct val="75000"/>
        <a:buFont typeface="Wingdings"/>
        <a:buChar char="■"/>
        <a:defRPr sz="3000">
          <a:uFill>
            <a:solidFill/>
          </a:uFill>
          <a:latin typeface="Arial"/>
          <a:ea typeface="Arial"/>
          <a:cs typeface="Arial"/>
          <a:sym typeface="Arial"/>
        </a:defRPr>
      </a:lvl7pPr>
      <a:lvl8pPr marL="1891663" marR="40639" indent="-509587">
        <a:spcBef>
          <a:spcPts val="600"/>
        </a:spcBef>
        <a:buClr>
          <a:srgbClr val="D6A800"/>
        </a:buClr>
        <a:buSzPct val="75000"/>
        <a:buFont typeface="Wingdings"/>
        <a:buChar char="■"/>
        <a:defRPr sz="3000">
          <a:uFill>
            <a:solidFill/>
          </a:uFill>
          <a:latin typeface="Arial"/>
          <a:ea typeface="Arial"/>
          <a:cs typeface="Arial"/>
          <a:sym typeface="Arial"/>
        </a:defRPr>
      </a:lvl8pPr>
      <a:lvl9pPr marL="1891663" marR="40639" indent="-509587">
        <a:spcBef>
          <a:spcPts val="600"/>
        </a:spcBef>
        <a:buClr>
          <a:srgbClr val="D6A800"/>
        </a:buClr>
        <a:buSzPct val="75000"/>
        <a:buFont typeface="Wingdings"/>
        <a:buChar char="■"/>
        <a:defRPr sz="3000">
          <a:uFill>
            <a:solidFill/>
          </a:uFill>
          <a:latin typeface="Arial"/>
          <a:ea typeface="Arial"/>
          <a:cs typeface="Arial"/>
          <a:sym typeface="Arial"/>
        </a:defRPr>
      </a:lvl9pPr>
    </p:bodyStyle>
    <p:otherStyle>
      <a:lvl1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Garamond"/>
        </a:defRPr>
      </a:lvl1pPr>
      <a:lvl2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Garamond"/>
        </a:defRPr>
      </a:lvl2pPr>
      <a:lvl3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Garamond"/>
        </a:defRPr>
      </a:lvl3pPr>
      <a:lvl4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Garamond"/>
        </a:defRPr>
      </a:lvl4pPr>
      <a:lvl5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Garamond"/>
        </a:defRPr>
      </a:lvl5pPr>
      <a:lvl6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Garamond"/>
        </a:defRPr>
      </a:lvl6pPr>
      <a:lvl7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Garamond"/>
        </a:defRPr>
      </a:lvl7pPr>
      <a:lvl8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Garamond"/>
        </a:defRPr>
      </a:lvl8pPr>
      <a:lvl9pPr algn="ctr" defTabSz="5842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Garamond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.jpe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6.png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.jpeg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jpeg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image4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62062" y="2330450"/>
            <a:ext cx="6610351" cy="1727200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Shape 161"/>
          <p:cNvSpPr/>
          <p:nvPr/>
        </p:nvSpPr>
        <p:spPr>
          <a:xfrm>
            <a:off x="304796" y="6553200"/>
            <a:ext cx="711206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6 -1</a:t>
            </a:r>
          </a:p>
        </p:txBody>
      </p:sp>
      <p:sp>
        <p:nvSpPr>
          <p:cNvPr id="162" name="Shape 162"/>
          <p:cNvSpPr/>
          <p:nvPr/>
        </p:nvSpPr>
        <p:spPr>
          <a:xfrm>
            <a:off x="1424778" y="6524625"/>
            <a:ext cx="2819406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/>
          <p:nvPr/>
        </p:nvSpPr>
        <p:spPr>
          <a:xfrm>
            <a:off x="6477000" y="6172200"/>
            <a:ext cx="21463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5 -12</a:t>
            </a:r>
          </a:p>
        </p:txBody>
      </p:sp>
      <p:sp>
        <p:nvSpPr>
          <p:cNvPr id="202" name="Shape 202"/>
          <p:cNvSpPr/>
          <p:nvPr/>
        </p:nvSpPr>
        <p:spPr>
          <a:xfrm>
            <a:off x="290511" y="6524625"/>
            <a:ext cx="711202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6 -12</a:t>
            </a:r>
          </a:p>
        </p:txBody>
      </p:sp>
      <p:sp>
        <p:nvSpPr>
          <p:cNvPr id="203" name="Shape 203"/>
          <p:cNvSpPr/>
          <p:nvPr/>
        </p:nvSpPr>
        <p:spPr>
          <a:xfrm>
            <a:off x="1424778" y="6524625"/>
            <a:ext cx="2819406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  <p:sp>
        <p:nvSpPr>
          <p:cNvPr id="204" name="Shape 204"/>
          <p:cNvSpPr/>
          <p:nvPr/>
        </p:nvSpPr>
        <p:spPr>
          <a:xfrm>
            <a:off x="711200" y="749300"/>
            <a:ext cx="7632700" cy="61606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>
              <a:defRPr>
                <a:uFillTx/>
              </a:defRPr>
            </a:pPr>
            <a:r>
              <a:rPr sz="24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Depending on their capabilities and potential companies may display 3 postures :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defRPr>
                <a:uFillTx/>
              </a:defRPr>
            </a:pPr>
            <a:r>
              <a:rPr sz="24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1-Growth (offensive)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defRPr>
                <a:uFillTx/>
              </a:defRPr>
            </a:pPr>
            <a:r>
              <a:rPr sz="24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2-Retrenchment (</a:t>
            </a:r>
            <a:r>
              <a:rPr sz="2400">
                <a:uFill>
                  <a:solidFill/>
                </a:uFill>
                <a:latin typeface="+mn-lt"/>
                <a:ea typeface="+mn-ea"/>
                <a:cs typeface="+mn-cs"/>
                <a:sym typeface="Helvetica"/>
              </a:rPr>
              <a:t>تخفيض نفقات( (Defensive)</a:t>
            </a:r>
            <a:endParaRPr sz="2400">
              <a:latin typeface="+mn-lt"/>
              <a:ea typeface="+mn-ea"/>
              <a:cs typeface="+mn-cs"/>
              <a:sym typeface="Helvetica"/>
            </a:endParaRPr>
          </a:p>
          <a:p>
            <a:pPr lvl="0">
              <a:defRPr>
                <a:uFillTx/>
              </a:defRPr>
            </a:pPr>
            <a:r>
              <a:rPr sz="2400">
                <a:uFill>
                  <a:solidFill/>
                </a:uFill>
                <a:latin typeface="+mn-lt"/>
                <a:ea typeface="+mn-ea"/>
                <a:cs typeface="+mn-cs"/>
                <a:sym typeface="Helvetica"/>
              </a:rPr>
              <a:t>3-Stability </a:t>
            </a:r>
            <a:endParaRPr sz="2400">
              <a:latin typeface="+mn-lt"/>
              <a:ea typeface="+mn-ea"/>
              <a:cs typeface="+mn-cs"/>
              <a:sym typeface="Helvetica"/>
            </a:endParaRPr>
          </a:p>
          <a:p>
            <a:pPr lvl="0">
              <a:defRPr>
                <a:uFillTx/>
              </a:defRPr>
            </a:pPr>
            <a:endParaRPr sz="2400">
              <a:latin typeface="+mn-lt"/>
              <a:ea typeface="+mn-ea"/>
              <a:cs typeface="+mn-cs"/>
              <a:sym typeface="Helvetica"/>
            </a:endParaRPr>
          </a:p>
          <a:p>
            <a:pPr lvl="0">
              <a:defRPr>
                <a:uFillTx/>
              </a:defRPr>
            </a:pPr>
            <a:r>
              <a:rPr sz="2400">
                <a:uFill>
                  <a:solidFill/>
                </a:uFill>
                <a:latin typeface="+mn-lt"/>
                <a:ea typeface="+mn-ea"/>
                <a:cs typeface="+mn-cs"/>
                <a:sym typeface="Helvetica"/>
              </a:rPr>
              <a:t>*</a:t>
            </a:r>
            <a:r>
              <a:rPr sz="2400" u="sng">
                <a:uFill>
                  <a:solidFill/>
                </a:uFill>
                <a:latin typeface="+mn-lt"/>
                <a:ea typeface="+mn-ea"/>
                <a:cs typeface="+mn-cs"/>
                <a:sym typeface="Helvetica"/>
              </a:rPr>
              <a:t>Offensive</a:t>
            </a:r>
            <a:r>
              <a:rPr sz="2400">
                <a:uFill>
                  <a:solidFill/>
                </a:uFill>
                <a:latin typeface="+mn-lt"/>
                <a:ea typeface="+mn-ea"/>
                <a:cs typeface="+mn-cs"/>
                <a:sym typeface="Helvetica"/>
              </a:rPr>
              <a:t> : since its growth position then it involves increasing investment</a:t>
            </a:r>
            <a:endParaRPr sz="2400">
              <a:latin typeface="+mn-lt"/>
              <a:ea typeface="+mn-ea"/>
              <a:cs typeface="+mn-cs"/>
              <a:sym typeface="Helvetica"/>
            </a:endParaRPr>
          </a:p>
          <a:p>
            <a:pPr lvl="0">
              <a:defRPr>
                <a:uFillTx/>
              </a:defRPr>
            </a:pPr>
            <a:r>
              <a:rPr sz="2400">
                <a:uFill>
                  <a:solidFill/>
                </a:uFill>
                <a:latin typeface="+mn-lt"/>
                <a:ea typeface="+mn-ea"/>
                <a:cs typeface="+mn-cs"/>
                <a:sym typeface="Helvetica"/>
              </a:rPr>
              <a:t>*</a:t>
            </a:r>
            <a:r>
              <a:rPr sz="2400" u="sng">
                <a:uFill>
                  <a:solidFill/>
                </a:uFill>
                <a:latin typeface="+mn-lt"/>
                <a:ea typeface="+mn-ea"/>
                <a:cs typeface="+mn-cs"/>
                <a:sym typeface="Helvetica"/>
              </a:rPr>
              <a:t>Defensive</a:t>
            </a:r>
            <a:r>
              <a:rPr sz="2400">
                <a:uFill>
                  <a:solidFill/>
                </a:uFill>
                <a:latin typeface="+mn-lt"/>
                <a:ea typeface="+mn-ea"/>
                <a:cs typeface="+mn-cs"/>
                <a:sym typeface="Helvetica"/>
              </a:rPr>
              <a:t>: a position where a company seeks to protect its position and take actions that limits the size of its market involvement.</a:t>
            </a:r>
            <a:endParaRPr sz="2400">
              <a:latin typeface="+mn-lt"/>
              <a:ea typeface="+mn-ea"/>
              <a:cs typeface="+mn-cs"/>
              <a:sym typeface="Helvetica"/>
            </a:endParaRPr>
          </a:p>
          <a:p>
            <a:pPr lvl="0">
              <a:defRPr>
                <a:uFillTx/>
              </a:defRPr>
            </a:pPr>
            <a:r>
              <a:rPr sz="2400">
                <a:uFill>
                  <a:solidFill/>
                </a:uFill>
                <a:latin typeface="+mn-lt"/>
                <a:ea typeface="+mn-ea"/>
                <a:cs typeface="+mn-cs"/>
                <a:sym typeface="Helvetica"/>
              </a:rPr>
              <a:t>*</a:t>
            </a:r>
            <a:r>
              <a:rPr sz="2400" u="sng">
                <a:uFill>
                  <a:solidFill/>
                </a:uFill>
                <a:latin typeface="+mn-lt"/>
                <a:ea typeface="+mn-ea"/>
                <a:cs typeface="+mn-cs"/>
                <a:sym typeface="Helvetica"/>
              </a:rPr>
              <a:t>Stability</a:t>
            </a:r>
            <a:r>
              <a:rPr sz="2400">
                <a:uFill>
                  <a:solidFill/>
                </a:uFill>
                <a:latin typeface="+mn-lt"/>
                <a:ea typeface="+mn-ea"/>
                <a:cs typeface="+mn-cs"/>
                <a:sym typeface="Helvetica"/>
              </a:rPr>
              <a:t> : avoid change &lt;=== this position is not common in international scale , only in small enterprises.</a:t>
            </a:r>
            <a:endParaRPr sz="2400">
              <a:latin typeface="+mn-lt"/>
              <a:ea typeface="+mn-ea"/>
              <a:cs typeface="+mn-cs"/>
              <a:sym typeface="Helvetica"/>
            </a:endParaRPr>
          </a:p>
          <a:p>
            <a:pPr lvl="0">
              <a:defRPr>
                <a:uFillTx/>
              </a:defRPr>
            </a:pP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defRPr>
                <a:uFillTx/>
              </a:defRPr>
            </a:pP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/>
          <p:nvPr/>
        </p:nvSpPr>
        <p:spPr>
          <a:xfrm>
            <a:off x="6477000" y="6172200"/>
            <a:ext cx="21463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5 -13</a:t>
            </a:r>
          </a:p>
        </p:txBody>
      </p:sp>
      <p:sp>
        <p:nvSpPr>
          <p:cNvPr id="207" name="Shape 207"/>
          <p:cNvSpPr/>
          <p:nvPr/>
        </p:nvSpPr>
        <p:spPr>
          <a:xfrm>
            <a:off x="533400" y="457200"/>
            <a:ext cx="61087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ts val="14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Types of Strategies</a:t>
            </a:r>
          </a:p>
        </p:txBody>
      </p:sp>
      <p:grpSp>
        <p:nvGrpSpPr>
          <p:cNvPr id="210" name="Group 210"/>
          <p:cNvGrpSpPr/>
          <p:nvPr/>
        </p:nvGrpSpPr>
        <p:grpSpPr>
          <a:xfrm>
            <a:off x="761995" y="2743197"/>
            <a:ext cx="1981208" cy="1905004"/>
            <a:chOff x="-1" y="0"/>
            <a:chExt cx="1981206" cy="1905002"/>
          </a:xfrm>
        </p:grpSpPr>
        <p:sp>
          <p:nvSpPr>
            <p:cNvPr id="208" name="Shape 208"/>
            <p:cNvSpPr/>
            <p:nvPr/>
          </p:nvSpPr>
          <p:spPr>
            <a:xfrm>
              <a:off x="-2" y="-1"/>
              <a:ext cx="1981208" cy="1905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083" y="0"/>
                  </a:moveTo>
                  <a:lnTo>
                    <a:pt x="0" y="6326"/>
                  </a:lnTo>
                  <a:lnTo>
                    <a:pt x="0" y="15274"/>
                  </a:lnTo>
                  <a:lnTo>
                    <a:pt x="6083" y="21600"/>
                  </a:lnTo>
                  <a:lnTo>
                    <a:pt x="15517" y="21600"/>
                  </a:lnTo>
                  <a:lnTo>
                    <a:pt x="21600" y="15274"/>
                  </a:lnTo>
                  <a:lnTo>
                    <a:pt x="21600" y="6326"/>
                  </a:lnTo>
                  <a:lnTo>
                    <a:pt x="15517" y="0"/>
                  </a:lnTo>
                  <a:close/>
                </a:path>
              </a:pathLst>
            </a:custGeom>
            <a:solidFill>
              <a:srgbClr val="F38000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09" name="Shape 209"/>
            <p:cNvSpPr/>
            <p:nvPr/>
          </p:nvSpPr>
          <p:spPr>
            <a:xfrm>
              <a:off x="108231" y="457200"/>
              <a:ext cx="1764737" cy="990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marR="40463" indent="40463" algn="ctr">
                <a:defRPr>
                  <a:uFillTx/>
                </a:defRPr>
              </a:pPr>
              <a:r>
                <a:rPr b="1" sz="2000">
                  <a:solidFill>
                    <a:srgbClr val="FCF7EE"/>
                  </a:solidFill>
                  <a:uFill>
                    <a:solidFill>
                      <a:srgbClr val="FCF7EE"/>
                    </a:solidFill>
                  </a:uFill>
                  <a:latin typeface="Verdana"/>
                  <a:ea typeface="Verdana"/>
                  <a:cs typeface="Verdana"/>
                  <a:sym typeface="Verdana"/>
                </a:rPr>
                <a:t>Integration</a:t>
              </a:r>
              <a:br>
                <a:rPr b="1" sz="2000">
                  <a:solidFill>
                    <a:srgbClr val="FCF7EE"/>
                  </a:solidFill>
                  <a:uFill>
                    <a:solidFill>
                      <a:srgbClr val="FCF7EE"/>
                    </a:solidFill>
                  </a:uFill>
                  <a:latin typeface="Verdana"/>
                  <a:ea typeface="Verdana"/>
                  <a:cs typeface="Verdana"/>
                  <a:sym typeface="Verdana"/>
                </a:rPr>
              </a:br>
              <a:r>
                <a:rPr b="1" sz="2000">
                  <a:solidFill>
                    <a:srgbClr val="FCF7EE"/>
                  </a:solidFill>
                  <a:uFill>
                    <a:solidFill>
                      <a:srgbClr val="FCF7EE"/>
                    </a:solidFill>
                  </a:uFill>
                  <a:latin typeface="Verdana"/>
                  <a:ea typeface="Verdana"/>
                  <a:cs typeface="Verdana"/>
                  <a:sym typeface="Verdana"/>
                </a:rPr>
                <a:t>Strategies</a:t>
              </a:r>
              <a:br>
                <a:rPr b="1" sz="2000">
                  <a:solidFill>
                    <a:srgbClr val="FCF7EE"/>
                  </a:solidFill>
                  <a:uFill>
                    <a:solidFill>
                      <a:srgbClr val="FCF7EE"/>
                    </a:solidFill>
                  </a:uFill>
                  <a:latin typeface="Verdana"/>
                  <a:ea typeface="Verdana"/>
                  <a:cs typeface="Verdana"/>
                  <a:sym typeface="Verdana"/>
                </a:rPr>
              </a:br>
            </a:p>
          </p:txBody>
        </p:sp>
      </p:grpSp>
      <p:grpSp>
        <p:nvGrpSpPr>
          <p:cNvPr id="218" name="Group 218"/>
          <p:cNvGrpSpPr/>
          <p:nvPr/>
        </p:nvGrpSpPr>
        <p:grpSpPr>
          <a:xfrm>
            <a:off x="5029195" y="1752597"/>
            <a:ext cx="2362208" cy="838208"/>
            <a:chOff x="0" y="0"/>
            <a:chExt cx="2362207" cy="838207"/>
          </a:xfrm>
        </p:grpSpPr>
        <p:sp>
          <p:nvSpPr>
            <p:cNvPr id="211" name="Shape 211"/>
            <p:cNvSpPr/>
            <p:nvPr/>
          </p:nvSpPr>
          <p:spPr>
            <a:xfrm>
              <a:off x="0" y="1"/>
              <a:ext cx="2362207" cy="838204"/>
            </a:xfrm>
            <a:prstGeom prst="rect">
              <a:avLst/>
            </a:prstGeom>
            <a:solidFill>
              <a:srgbClr val="FA9927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12" name="Shape 212"/>
            <p:cNvSpPr/>
            <p:nvPr/>
          </p:nvSpPr>
          <p:spPr>
            <a:xfrm>
              <a:off x="0" y="0"/>
              <a:ext cx="2362207" cy="104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958" y="21600"/>
                  </a:lnTo>
                  <a:lnTo>
                    <a:pt x="2064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BAE5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13" name="Shape 213"/>
            <p:cNvSpPr/>
            <p:nvPr/>
          </p:nvSpPr>
          <p:spPr>
            <a:xfrm>
              <a:off x="-1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CC3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14" name="Shape 214"/>
            <p:cNvSpPr/>
            <p:nvPr/>
          </p:nvSpPr>
          <p:spPr>
            <a:xfrm>
              <a:off x="2257428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2700"/>
                  </a:lnTo>
                  <a:lnTo>
                    <a:pt x="0" y="189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A6641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15" name="Shape 215"/>
            <p:cNvSpPr/>
            <p:nvPr/>
          </p:nvSpPr>
          <p:spPr>
            <a:xfrm>
              <a:off x="0" y="733427"/>
              <a:ext cx="2362207" cy="104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20642" y="0"/>
                  </a:lnTo>
                  <a:lnTo>
                    <a:pt x="958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D17F1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16" name="Shape 216"/>
            <p:cNvSpPr/>
            <p:nvPr/>
          </p:nvSpPr>
          <p:spPr>
            <a:xfrm>
              <a:off x="0" y="-1"/>
              <a:ext cx="2362207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58" y="2700"/>
                  </a:moveTo>
                  <a:lnTo>
                    <a:pt x="958" y="18900"/>
                  </a:lnTo>
                  <a:lnTo>
                    <a:pt x="20642" y="18900"/>
                  </a:lnTo>
                  <a:lnTo>
                    <a:pt x="20642" y="2700"/>
                  </a:lnTo>
                  <a:close/>
                  <a:moveTo>
                    <a:pt x="0" y="0"/>
                  </a:moveTo>
                  <a:lnTo>
                    <a:pt x="958" y="2700"/>
                  </a:lnTo>
                  <a:moveTo>
                    <a:pt x="0" y="21600"/>
                  </a:moveTo>
                  <a:lnTo>
                    <a:pt x="958" y="18900"/>
                  </a:lnTo>
                  <a:moveTo>
                    <a:pt x="21600" y="21600"/>
                  </a:moveTo>
                  <a:lnTo>
                    <a:pt x="20642" y="18900"/>
                  </a:lnTo>
                  <a:moveTo>
                    <a:pt x="21600" y="0"/>
                  </a:moveTo>
                  <a:lnTo>
                    <a:pt x="20642" y="27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17" name="Shape 217"/>
            <p:cNvSpPr/>
            <p:nvPr/>
          </p:nvSpPr>
          <p:spPr>
            <a:xfrm>
              <a:off x="318964" y="76201"/>
              <a:ext cx="1724274" cy="685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marR="49284" indent="49284" algn="ctr">
                <a:defRPr>
                  <a:uFillTx/>
                </a:defRPr>
              </a:pP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Forward </a:t>
              </a:r>
              <a:b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</a:b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Integration</a:t>
              </a:r>
            </a:p>
          </p:txBody>
        </p:sp>
      </p:grpSp>
      <p:grpSp>
        <p:nvGrpSpPr>
          <p:cNvPr id="226" name="Group 226"/>
          <p:cNvGrpSpPr/>
          <p:nvPr/>
        </p:nvGrpSpPr>
        <p:grpSpPr>
          <a:xfrm>
            <a:off x="5029195" y="3200397"/>
            <a:ext cx="2362208" cy="838208"/>
            <a:chOff x="0" y="0"/>
            <a:chExt cx="2362207" cy="838207"/>
          </a:xfrm>
        </p:grpSpPr>
        <p:sp>
          <p:nvSpPr>
            <p:cNvPr id="219" name="Shape 219"/>
            <p:cNvSpPr/>
            <p:nvPr/>
          </p:nvSpPr>
          <p:spPr>
            <a:xfrm>
              <a:off x="0" y="1"/>
              <a:ext cx="2362207" cy="838204"/>
            </a:xfrm>
            <a:prstGeom prst="rect">
              <a:avLst/>
            </a:prstGeom>
            <a:solidFill>
              <a:srgbClr val="FA9927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20" name="Shape 220"/>
            <p:cNvSpPr/>
            <p:nvPr/>
          </p:nvSpPr>
          <p:spPr>
            <a:xfrm>
              <a:off x="0" y="0"/>
              <a:ext cx="2362207" cy="104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958" y="21600"/>
                  </a:lnTo>
                  <a:lnTo>
                    <a:pt x="2064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BAE5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21" name="Shape 221"/>
            <p:cNvSpPr/>
            <p:nvPr/>
          </p:nvSpPr>
          <p:spPr>
            <a:xfrm>
              <a:off x="-1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CC3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22" name="Shape 222"/>
            <p:cNvSpPr/>
            <p:nvPr/>
          </p:nvSpPr>
          <p:spPr>
            <a:xfrm>
              <a:off x="2257428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2700"/>
                  </a:lnTo>
                  <a:lnTo>
                    <a:pt x="0" y="189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A6641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23" name="Shape 223"/>
            <p:cNvSpPr/>
            <p:nvPr/>
          </p:nvSpPr>
          <p:spPr>
            <a:xfrm>
              <a:off x="0" y="733427"/>
              <a:ext cx="2362207" cy="104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20642" y="0"/>
                  </a:lnTo>
                  <a:lnTo>
                    <a:pt x="958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D17F1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24" name="Shape 224"/>
            <p:cNvSpPr/>
            <p:nvPr/>
          </p:nvSpPr>
          <p:spPr>
            <a:xfrm>
              <a:off x="0" y="-1"/>
              <a:ext cx="2362207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58" y="2700"/>
                  </a:moveTo>
                  <a:lnTo>
                    <a:pt x="958" y="18900"/>
                  </a:lnTo>
                  <a:lnTo>
                    <a:pt x="20642" y="18900"/>
                  </a:lnTo>
                  <a:lnTo>
                    <a:pt x="20642" y="2700"/>
                  </a:lnTo>
                  <a:close/>
                  <a:moveTo>
                    <a:pt x="0" y="0"/>
                  </a:moveTo>
                  <a:lnTo>
                    <a:pt x="958" y="2700"/>
                  </a:lnTo>
                  <a:moveTo>
                    <a:pt x="0" y="21600"/>
                  </a:moveTo>
                  <a:lnTo>
                    <a:pt x="958" y="18900"/>
                  </a:lnTo>
                  <a:moveTo>
                    <a:pt x="21600" y="21600"/>
                  </a:moveTo>
                  <a:lnTo>
                    <a:pt x="20642" y="18900"/>
                  </a:lnTo>
                  <a:moveTo>
                    <a:pt x="21600" y="0"/>
                  </a:moveTo>
                  <a:lnTo>
                    <a:pt x="20642" y="27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25" name="Shape 225"/>
            <p:cNvSpPr/>
            <p:nvPr/>
          </p:nvSpPr>
          <p:spPr>
            <a:xfrm>
              <a:off x="318964" y="76201"/>
              <a:ext cx="1724274" cy="685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marR="49284" indent="49284" algn="ctr">
                <a:defRPr>
                  <a:uFillTx/>
                </a:defRPr>
              </a:pP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Backward</a:t>
              </a:r>
              <a:b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</a:b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Integration</a:t>
              </a:r>
            </a:p>
          </p:txBody>
        </p:sp>
      </p:grpSp>
      <p:grpSp>
        <p:nvGrpSpPr>
          <p:cNvPr id="234" name="Group 234"/>
          <p:cNvGrpSpPr/>
          <p:nvPr/>
        </p:nvGrpSpPr>
        <p:grpSpPr>
          <a:xfrm>
            <a:off x="5029195" y="4648195"/>
            <a:ext cx="2362208" cy="838208"/>
            <a:chOff x="0" y="0"/>
            <a:chExt cx="2362207" cy="838207"/>
          </a:xfrm>
        </p:grpSpPr>
        <p:sp>
          <p:nvSpPr>
            <p:cNvPr id="227" name="Shape 227"/>
            <p:cNvSpPr/>
            <p:nvPr/>
          </p:nvSpPr>
          <p:spPr>
            <a:xfrm>
              <a:off x="0" y="1"/>
              <a:ext cx="2362207" cy="838204"/>
            </a:xfrm>
            <a:prstGeom prst="rect">
              <a:avLst/>
            </a:prstGeom>
            <a:solidFill>
              <a:srgbClr val="FA9927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28" name="Shape 228"/>
            <p:cNvSpPr/>
            <p:nvPr/>
          </p:nvSpPr>
          <p:spPr>
            <a:xfrm>
              <a:off x="0" y="0"/>
              <a:ext cx="2362207" cy="104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958" y="21600"/>
                  </a:lnTo>
                  <a:lnTo>
                    <a:pt x="2064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BAE5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29" name="Shape 229"/>
            <p:cNvSpPr/>
            <p:nvPr/>
          </p:nvSpPr>
          <p:spPr>
            <a:xfrm>
              <a:off x="-1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CC3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30" name="Shape 230"/>
            <p:cNvSpPr/>
            <p:nvPr/>
          </p:nvSpPr>
          <p:spPr>
            <a:xfrm>
              <a:off x="2257428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2700"/>
                  </a:lnTo>
                  <a:lnTo>
                    <a:pt x="0" y="189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A6641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31" name="Shape 231"/>
            <p:cNvSpPr/>
            <p:nvPr/>
          </p:nvSpPr>
          <p:spPr>
            <a:xfrm>
              <a:off x="0" y="733427"/>
              <a:ext cx="2362207" cy="104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20642" y="0"/>
                  </a:lnTo>
                  <a:lnTo>
                    <a:pt x="958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D17F1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32" name="Shape 232"/>
            <p:cNvSpPr/>
            <p:nvPr/>
          </p:nvSpPr>
          <p:spPr>
            <a:xfrm>
              <a:off x="0" y="-1"/>
              <a:ext cx="2362207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58" y="2700"/>
                  </a:moveTo>
                  <a:lnTo>
                    <a:pt x="958" y="18900"/>
                  </a:lnTo>
                  <a:lnTo>
                    <a:pt x="20642" y="18900"/>
                  </a:lnTo>
                  <a:lnTo>
                    <a:pt x="20642" y="2700"/>
                  </a:lnTo>
                  <a:close/>
                  <a:moveTo>
                    <a:pt x="0" y="0"/>
                  </a:moveTo>
                  <a:lnTo>
                    <a:pt x="958" y="2700"/>
                  </a:lnTo>
                  <a:moveTo>
                    <a:pt x="0" y="21600"/>
                  </a:moveTo>
                  <a:lnTo>
                    <a:pt x="958" y="18900"/>
                  </a:lnTo>
                  <a:moveTo>
                    <a:pt x="21600" y="21600"/>
                  </a:moveTo>
                  <a:lnTo>
                    <a:pt x="20642" y="18900"/>
                  </a:lnTo>
                  <a:moveTo>
                    <a:pt x="21600" y="0"/>
                  </a:moveTo>
                  <a:lnTo>
                    <a:pt x="20642" y="27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33" name="Shape 233"/>
            <p:cNvSpPr/>
            <p:nvPr/>
          </p:nvSpPr>
          <p:spPr>
            <a:xfrm>
              <a:off x="318964" y="76201"/>
              <a:ext cx="1724274" cy="685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marR="49284" indent="49284" algn="ctr">
                <a:defRPr>
                  <a:uFillTx/>
                </a:defRPr>
              </a:pP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Horizontal</a:t>
              </a:r>
              <a:b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</a:b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Integration</a:t>
              </a:r>
            </a:p>
          </p:txBody>
        </p:sp>
      </p:grpSp>
      <p:sp>
        <p:nvSpPr>
          <p:cNvPr id="235" name="Shape 235"/>
          <p:cNvSpPr/>
          <p:nvPr/>
        </p:nvSpPr>
        <p:spPr>
          <a:xfrm flipV="1">
            <a:off x="2743200" y="2133599"/>
            <a:ext cx="2209803" cy="1524003"/>
          </a:xfrm>
          <a:prstGeom prst="line">
            <a:avLst/>
          </a:prstGeom>
          <a:ln>
            <a:solidFill/>
            <a:round/>
            <a:tailEnd type="triangle"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236" name="Shape 236"/>
          <p:cNvSpPr/>
          <p:nvPr/>
        </p:nvSpPr>
        <p:spPr>
          <a:xfrm>
            <a:off x="2743200" y="3657600"/>
            <a:ext cx="2209803" cy="1590"/>
          </a:xfrm>
          <a:prstGeom prst="line">
            <a:avLst/>
          </a:prstGeom>
          <a:ln>
            <a:solidFill/>
            <a:round/>
            <a:tailEnd type="triangle"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237" name="Shape 237"/>
          <p:cNvSpPr/>
          <p:nvPr/>
        </p:nvSpPr>
        <p:spPr>
          <a:xfrm>
            <a:off x="2743200" y="3657598"/>
            <a:ext cx="2209803" cy="1447804"/>
          </a:xfrm>
          <a:prstGeom prst="line">
            <a:avLst/>
          </a:prstGeom>
          <a:ln>
            <a:solidFill/>
            <a:round/>
            <a:tailEnd type="triangle"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238" name="Shape 238"/>
          <p:cNvSpPr/>
          <p:nvPr/>
        </p:nvSpPr>
        <p:spPr>
          <a:xfrm>
            <a:off x="290511" y="6524625"/>
            <a:ext cx="711202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6 -13</a:t>
            </a:r>
          </a:p>
        </p:txBody>
      </p:sp>
      <p:sp>
        <p:nvSpPr>
          <p:cNvPr id="239" name="Shape 239"/>
          <p:cNvSpPr/>
          <p:nvPr/>
        </p:nvSpPr>
        <p:spPr>
          <a:xfrm>
            <a:off x="1424778" y="6524625"/>
            <a:ext cx="2819406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>
            <p:ph type="title"/>
          </p:nvPr>
        </p:nvSpPr>
        <p:spPr>
          <a:xfrm>
            <a:off x="365125" y="395286"/>
            <a:ext cx="8407400" cy="457202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Integration Strategy : Vertical and Horizontal </a:t>
            </a:r>
          </a:p>
        </p:txBody>
      </p:sp>
      <p:sp>
        <p:nvSpPr>
          <p:cNvPr id="242" name="Shape 242"/>
          <p:cNvSpPr/>
          <p:nvPr>
            <p:ph type="body" idx="1"/>
          </p:nvPr>
        </p:nvSpPr>
        <p:spPr>
          <a:xfrm>
            <a:off x="365125" y="771525"/>
            <a:ext cx="8407400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These strategies allow a firm to gain control over distributers, suppliers , and competitors.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Vertical integration can be forward or backward.</a:t>
            </a:r>
            <a:endParaRPr sz="2000">
              <a:uFill>
                <a:solidFill/>
              </a:uFill>
            </a:endParaRPr>
          </a:p>
          <a:p>
            <a:pPr lvl="0">
              <a:defRPr sz="1800">
                <a:uFillTx/>
              </a:defRPr>
            </a:pP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b="1" sz="2000">
                <a:uFill>
                  <a:solidFill/>
                </a:uFill>
              </a:rPr>
              <a:t>Forward</a:t>
            </a:r>
            <a:r>
              <a:rPr sz="2000">
                <a:uFill>
                  <a:solidFill/>
                </a:uFill>
              </a:rPr>
              <a:t> </a:t>
            </a:r>
            <a:r>
              <a:rPr b="1" sz="2000">
                <a:uFill>
                  <a:solidFill/>
                </a:uFill>
              </a:rPr>
              <a:t>Integration</a:t>
            </a:r>
            <a:r>
              <a:rPr sz="2000">
                <a:uFill>
                  <a:solidFill/>
                </a:uFill>
              </a:rPr>
              <a:t>: gaining ownership or increased control over distributers or retailers. 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This strategy is implemented when the company wants to achieve larger market share. 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Forward integration strategy became very popular with increasing internet appearance. Many manufacturing companies have built their online stores and started selling their products directly to consumers, bypassing retailers. 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Forward integration strategy is effective when: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Few quality distributors are available in the industry.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Distributors or retailers have high profit margins.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Distributors are very expensive, unreliable or unable to meet firm’s distribution needs.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The industry is expected to grow significantly.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The company has enough resources and capabilities to manage the new business.</a:t>
            </a:r>
          </a:p>
        </p:txBody>
      </p:sp>
    </p:spTree>
  </p:cSld>
  <p:clrMapOvr>
    <a:masterClrMapping/>
  </p:clrMapOvr>
  <p:transition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/>
          <p:nvPr>
            <p:ph type="body" idx="1"/>
          </p:nvPr>
        </p:nvSpPr>
        <p:spPr>
          <a:xfrm>
            <a:off x="365125" y="415925"/>
            <a:ext cx="8407400" cy="5499100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470369" indent="-470369">
              <a:defRPr sz="1800">
                <a:uFillTx/>
              </a:defRPr>
            </a:pPr>
            <a:r>
              <a:rPr b="1" sz="2000">
                <a:uFill>
                  <a:solidFill/>
                </a:uFill>
              </a:rPr>
              <a:t>Backward</a:t>
            </a:r>
            <a:r>
              <a:rPr sz="2000">
                <a:uFill>
                  <a:solidFill/>
                </a:uFill>
              </a:rPr>
              <a:t> </a:t>
            </a:r>
            <a:r>
              <a:rPr b="1" sz="2000">
                <a:uFill>
                  <a:solidFill/>
                </a:uFill>
              </a:rPr>
              <a:t>Integration</a:t>
            </a:r>
            <a:r>
              <a:rPr sz="2000">
                <a:uFill>
                  <a:solidFill/>
                </a:uFill>
              </a:rPr>
              <a:t> : seeking ownership or increased control of a firm’s suppliers.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The primary aims of backward integration are to ensure the stability and the quality of materials and avoid fluctuations in prices.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Backward integration strategy is most beneficial when: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Firm’s current suppliers are unreliable, expensive or cannot supply the required inputs.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There are only few small suppliers but many competitors in the industry.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The industry is expanding rapidly.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Suppliers earn high profit margins.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A company has necessary resources and capabilities to manage the new business.</a:t>
            </a:r>
          </a:p>
        </p:txBody>
      </p:sp>
    </p:spTree>
  </p:cSld>
  <p:clrMapOvr>
    <a:masterClrMapping/>
  </p:clrMapOvr>
  <p:transition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/>
          <p:nvPr>
            <p:ph type="body" idx="1"/>
          </p:nvPr>
        </p:nvSpPr>
        <p:spPr>
          <a:xfrm>
            <a:off x="365125" y="441325"/>
            <a:ext cx="8407400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470369" indent="-470369">
              <a:defRPr sz="1800">
                <a:uFillTx/>
              </a:defRPr>
            </a:pPr>
            <a:r>
              <a:rPr b="1" sz="2000">
                <a:uFill>
                  <a:solidFill/>
                </a:uFill>
              </a:rPr>
              <a:t>Horizontal</a:t>
            </a:r>
            <a:r>
              <a:rPr sz="2000">
                <a:uFill>
                  <a:solidFill/>
                </a:uFill>
              </a:rPr>
              <a:t> </a:t>
            </a:r>
            <a:r>
              <a:rPr b="1" sz="2000">
                <a:uFill>
                  <a:solidFill/>
                </a:uFill>
              </a:rPr>
              <a:t>Integration</a:t>
            </a:r>
            <a:r>
              <a:rPr sz="2000">
                <a:uFill>
                  <a:solidFill/>
                </a:uFill>
              </a:rPr>
              <a:t> : seeking ownership of or increased control over a firm’s competitors.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thru mergers ,acquisitions and takeovers.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It is most effective when: 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When an org can gain monopolistic characteristic legally.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when an org competes in a growing industry.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when a company has necessary resources and capabilities (human talent and capital) to manage the new expanded org.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when competitors are faltering متعثرة (but not doing poorly).</a:t>
            </a:r>
          </a:p>
        </p:txBody>
      </p:sp>
    </p:spTree>
  </p:cSld>
  <p:clrMapOvr>
    <a:masterClrMapping/>
  </p:clrMapOvr>
  <p:transition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/>
          <p:nvPr>
            <p:ph type="title"/>
          </p:nvPr>
        </p:nvSpPr>
        <p:spPr>
          <a:xfrm>
            <a:off x="457200" y="277811"/>
            <a:ext cx="8229600" cy="126841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Examples</a:t>
            </a:r>
          </a:p>
        </p:txBody>
      </p:sp>
      <p:graphicFrame>
        <p:nvGraphicFramePr>
          <p:cNvPr id="251" name="Table 251"/>
          <p:cNvGraphicFramePr/>
          <p:nvPr/>
        </p:nvGraphicFramePr>
        <p:xfrm>
          <a:off x="457200" y="1143000"/>
          <a:ext cx="8229600" cy="4530725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971800"/>
                <a:gridCol w="5257800"/>
              </a:tblGrid>
              <a:tr h="1509712">
                <a:tc>
                  <a:txBody>
                    <a:bodyPr/>
                    <a:lstStyle/>
                    <a:p>
                      <a:pPr lvl="0" marR="40639" indent="40639" algn="l" defTabSz="914400">
                        <a:spcBef>
                          <a:spcPts val="400"/>
                        </a:spcBef>
                        <a:defRPr b="0" i="0" sz="1800">
                          <a:uFillTx/>
                        </a:defRPr>
                      </a:pPr>
                      <a:r>
                        <a:rPr b="1" sz="2000">
                          <a:solidFill>
                            <a:srgbClr val="FCF7EE"/>
                          </a:solidFill>
                          <a:uFill>
                            <a:solidFill>
                              <a:srgbClr val="FCF7EE"/>
                            </a:solidFill>
                          </a:uFill>
                          <a:sym typeface="Helvetica Neue"/>
                        </a:rPr>
                        <a:t>Forward</a:t>
                      </a:r>
                      <a:br>
                        <a:rPr b="1" sz="2000">
                          <a:solidFill>
                            <a:srgbClr val="FCF7EE"/>
                          </a:solidFill>
                          <a:uFill>
                            <a:solidFill>
                              <a:srgbClr val="FCF7EE"/>
                            </a:solidFill>
                          </a:uFill>
                          <a:sym typeface="Helvetica Neue"/>
                        </a:rPr>
                      </a:br>
                      <a:r>
                        <a:rPr b="1" sz="2000">
                          <a:solidFill>
                            <a:srgbClr val="FCF7EE"/>
                          </a:solidFill>
                          <a:uFill>
                            <a:solidFill>
                              <a:srgbClr val="FCF7EE"/>
                            </a:solidFill>
                          </a:uFill>
                          <a:sym typeface="Helvetica Neue"/>
                        </a:rPr>
                        <a:t>Integration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38000"/>
                    </a:solidFill>
                  </a:tcPr>
                </a:tc>
                <a:tc>
                  <a:txBody>
                    <a:bodyPr/>
                    <a:lstStyle/>
                    <a:p>
                      <a:pPr lvl="0" marR="40639" indent="40639" algn="l" defTabSz="914400">
                        <a:spcBef>
                          <a:spcPts val="400"/>
                        </a:spcBef>
                        <a:defRPr b="0" i="0" sz="1800">
                          <a:uFillTx/>
                        </a:defRPr>
                      </a:pPr>
                      <a:r>
                        <a:rPr b="1" sz="2000">
                          <a:uFill>
                            <a:solidFill/>
                          </a:uFill>
                          <a:sym typeface="Helvetica Neue"/>
                        </a:rPr>
                        <a:t>Aramco has domestic and international refineries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7AB23"/>
                    </a:solidFill>
                  </a:tcPr>
                </a:tc>
              </a:tr>
              <a:tr h="1511300">
                <a:tc>
                  <a:txBody>
                    <a:bodyPr/>
                    <a:lstStyle/>
                    <a:p>
                      <a:pPr lvl="0" marR="40639" indent="40639" algn="l" defTabSz="914400">
                        <a:spcBef>
                          <a:spcPts val="400"/>
                        </a:spcBef>
                        <a:defRPr b="0" i="0" sz="1800">
                          <a:uFillTx/>
                        </a:defRPr>
                      </a:pPr>
                      <a:r>
                        <a:rPr b="1" sz="2000">
                          <a:solidFill>
                            <a:srgbClr val="FCF7EE"/>
                          </a:solidFill>
                          <a:uFill>
                            <a:solidFill>
                              <a:srgbClr val="FCF7EE"/>
                            </a:solidFill>
                          </a:uFill>
                          <a:sym typeface="Helvetica Neue"/>
                        </a:rPr>
                        <a:t>Backward</a:t>
                      </a:r>
                      <a:br>
                        <a:rPr b="1" sz="2000">
                          <a:solidFill>
                            <a:srgbClr val="FCF7EE"/>
                          </a:solidFill>
                          <a:uFill>
                            <a:solidFill>
                              <a:srgbClr val="FCF7EE"/>
                            </a:solidFill>
                          </a:uFill>
                          <a:sym typeface="Helvetica Neue"/>
                        </a:rPr>
                      </a:br>
                      <a:r>
                        <a:rPr b="1" sz="2000">
                          <a:solidFill>
                            <a:srgbClr val="FCF7EE"/>
                          </a:solidFill>
                          <a:uFill>
                            <a:solidFill>
                              <a:srgbClr val="FCF7EE"/>
                            </a:solidFill>
                          </a:uFill>
                          <a:sym typeface="Helvetica Neue"/>
                        </a:rPr>
                        <a:t>Integration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38000"/>
                    </a:solidFill>
                  </a:tcPr>
                </a:tc>
                <a:tc>
                  <a:txBody>
                    <a:bodyPr/>
                    <a:lstStyle/>
                    <a:p>
                      <a:pPr lvl="0" marR="40639" indent="40639" algn="l" defTabSz="914400">
                        <a:spcBef>
                          <a:spcPts val="400"/>
                        </a:spcBef>
                        <a:defRPr b="0" i="0" sz="1800">
                          <a:uFillTx/>
                        </a:defRPr>
                      </a:pPr>
                      <a:r>
                        <a:rPr b="1" sz="2000">
                          <a:uFill>
                            <a:solidFill/>
                          </a:uFill>
                          <a:sym typeface="Helvetica Neue"/>
                        </a:rPr>
                        <a:t> a clothing manufacturer may purchase one of its suppliers of fabrics to lessen the cost of raw materials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7AB23"/>
                    </a:solidFill>
                  </a:tcPr>
                </a:tc>
              </a:tr>
              <a:tr h="1509712">
                <a:tc>
                  <a:txBody>
                    <a:bodyPr/>
                    <a:lstStyle/>
                    <a:p>
                      <a:pPr lvl="0" marR="40639" indent="40639" algn="l" defTabSz="914400">
                        <a:spcBef>
                          <a:spcPts val="400"/>
                        </a:spcBef>
                        <a:defRPr b="0" i="0" sz="1800">
                          <a:uFillTx/>
                        </a:defRPr>
                      </a:pPr>
                      <a:r>
                        <a:rPr b="1" sz="2000">
                          <a:solidFill>
                            <a:srgbClr val="FCF7EE"/>
                          </a:solidFill>
                          <a:uFill>
                            <a:solidFill>
                              <a:srgbClr val="FCF7EE"/>
                            </a:solidFill>
                          </a:uFill>
                          <a:sym typeface="Helvetica Neue"/>
                        </a:rPr>
                        <a:t>Horizontal</a:t>
                      </a:r>
                      <a:br>
                        <a:rPr b="1" sz="2000">
                          <a:solidFill>
                            <a:srgbClr val="FCF7EE"/>
                          </a:solidFill>
                          <a:uFill>
                            <a:solidFill>
                              <a:srgbClr val="FCF7EE"/>
                            </a:solidFill>
                          </a:uFill>
                          <a:sym typeface="Helvetica Neue"/>
                        </a:rPr>
                      </a:br>
                      <a:r>
                        <a:rPr b="1" sz="2000">
                          <a:solidFill>
                            <a:srgbClr val="FCF7EE"/>
                          </a:solidFill>
                          <a:uFill>
                            <a:solidFill>
                              <a:srgbClr val="FCF7EE"/>
                            </a:solidFill>
                          </a:uFill>
                          <a:sym typeface="Helvetica Neue"/>
                        </a:rPr>
                        <a:t>Integration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38000"/>
                    </a:solidFill>
                  </a:tcPr>
                </a:tc>
                <a:tc>
                  <a:txBody>
                    <a:bodyPr/>
                    <a:lstStyle/>
                    <a:p>
                      <a:pPr lvl="0" marR="40639" indent="40639" algn="l" defTabSz="914400">
                        <a:spcBef>
                          <a:spcPts val="400"/>
                        </a:spcBef>
                        <a:defRPr b="0" i="0" sz="1800">
                          <a:uFillTx/>
                        </a:defRPr>
                      </a:pPr>
                      <a:r>
                        <a:rPr b="1" sz="2000">
                          <a:uFill>
                            <a:solidFill/>
                          </a:uFill>
                          <a:sym typeface="Helvetica Neue"/>
                        </a:rPr>
                        <a:t>Almarai acquired Teeba dairy company in Jordan, Beyti in Egypt, HADCO, and Al Safwa Dairies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7AB23"/>
                    </a:solidFill>
                  </a:tcPr>
                </a:tc>
              </a:tr>
            </a:tbl>
          </a:graphicData>
        </a:graphic>
      </p:graphicFrame>
      <p:sp>
        <p:nvSpPr>
          <p:cNvPr id="252" name="Shape 252"/>
          <p:cNvSpPr/>
          <p:nvPr/>
        </p:nvSpPr>
        <p:spPr>
          <a:xfrm>
            <a:off x="6477000" y="6172200"/>
            <a:ext cx="21463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5 -17</a:t>
            </a:r>
          </a:p>
        </p:txBody>
      </p:sp>
      <p:sp>
        <p:nvSpPr>
          <p:cNvPr id="253" name="Shape 253"/>
          <p:cNvSpPr/>
          <p:nvPr/>
        </p:nvSpPr>
        <p:spPr>
          <a:xfrm>
            <a:off x="290511" y="6524625"/>
            <a:ext cx="711202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6 -17</a:t>
            </a:r>
          </a:p>
        </p:txBody>
      </p:sp>
      <p:sp>
        <p:nvSpPr>
          <p:cNvPr id="254" name="Shape 254"/>
          <p:cNvSpPr/>
          <p:nvPr/>
        </p:nvSpPr>
        <p:spPr>
          <a:xfrm>
            <a:off x="1424778" y="6524625"/>
            <a:ext cx="2819406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/>
          <p:nvPr/>
        </p:nvSpPr>
        <p:spPr>
          <a:xfrm>
            <a:off x="6477000" y="6172200"/>
            <a:ext cx="21463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5 -14</a:t>
            </a:r>
          </a:p>
        </p:txBody>
      </p:sp>
      <p:sp>
        <p:nvSpPr>
          <p:cNvPr id="257" name="Shape 257"/>
          <p:cNvSpPr/>
          <p:nvPr/>
        </p:nvSpPr>
        <p:spPr>
          <a:xfrm>
            <a:off x="533400" y="457200"/>
            <a:ext cx="61087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ts val="14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Types of Strategies</a:t>
            </a:r>
          </a:p>
        </p:txBody>
      </p:sp>
      <p:grpSp>
        <p:nvGrpSpPr>
          <p:cNvPr id="260" name="Group 260"/>
          <p:cNvGrpSpPr/>
          <p:nvPr/>
        </p:nvGrpSpPr>
        <p:grpSpPr>
          <a:xfrm>
            <a:off x="685795" y="2666997"/>
            <a:ext cx="1981208" cy="1905004"/>
            <a:chOff x="-1" y="0"/>
            <a:chExt cx="1981206" cy="1905002"/>
          </a:xfrm>
        </p:grpSpPr>
        <p:sp>
          <p:nvSpPr>
            <p:cNvPr id="258" name="Shape 258"/>
            <p:cNvSpPr/>
            <p:nvPr/>
          </p:nvSpPr>
          <p:spPr>
            <a:xfrm>
              <a:off x="-2" y="-1"/>
              <a:ext cx="1981208" cy="1905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083" y="0"/>
                  </a:moveTo>
                  <a:lnTo>
                    <a:pt x="0" y="6326"/>
                  </a:lnTo>
                  <a:lnTo>
                    <a:pt x="0" y="15274"/>
                  </a:lnTo>
                  <a:lnTo>
                    <a:pt x="6083" y="21600"/>
                  </a:lnTo>
                  <a:lnTo>
                    <a:pt x="15517" y="21600"/>
                  </a:lnTo>
                  <a:lnTo>
                    <a:pt x="21600" y="15274"/>
                  </a:lnTo>
                  <a:lnTo>
                    <a:pt x="21600" y="6326"/>
                  </a:lnTo>
                  <a:lnTo>
                    <a:pt x="15517" y="0"/>
                  </a:lnTo>
                  <a:close/>
                </a:path>
              </a:pathLst>
            </a:custGeom>
            <a:solidFill>
              <a:srgbClr val="F38000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59" name="Shape 259"/>
            <p:cNvSpPr/>
            <p:nvPr/>
          </p:nvSpPr>
          <p:spPr>
            <a:xfrm>
              <a:off x="216024" y="317500"/>
              <a:ext cx="1549153" cy="1270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marR="40463" indent="40463" algn="ctr">
                <a:defRPr>
                  <a:uFillTx/>
                </a:defRPr>
              </a:pPr>
              <a:br/>
              <a:r>
                <a:rPr b="1" sz="2000">
                  <a:solidFill>
                    <a:srgbClr val="FCF7EE"/>
                  </a:solidFill>
                  <a:uFill>
                    <a:solidFill>
                      <a:srgbClr val="FCF7EE"/>
                    </a:solidFill>
                  </a:uFill>
                  <a:latin typeface="Verdana"/>
                  <a:ea typeface="Verdana"/>
                  <a:cs typeface="Verdana"/>
                  <a:sym typeface="Verdana"/>
                </a:rPr>
                <a:t>Intensive</a:t>
              </a:r>
              <a:br>
                <a:rPr b="1" sz="2000">
                  <a:solidFill>
                    <a:srgbClr val="FCF7EE"/>
                  </a:solidFill>
                  <a:uFill>
                    <a:solidFill>
                      <a:srgbClr val="FCF7EE"/>
                    </a:solidFill>
                  </a:uFill>
                  <a:latin typeface="Verdana"/>
                  <a:ea typeface="Verdana"/>
                  <a:cs typeface="Verdana"/>
                  <a:sym typeface="Verdana"/>
                </a:rPr>
              </a:br>
              <a:r>
                <a:rPr b="1" sz="2000">
                  <a:solidFill>
                    <a:srgbClr val="FCF7EE"/>
                  </a:solidFill>
                  <a:uFill>
                    <a:solidFill>
                      <a:srgbClr val="FCF7EE"/>
                    </a:solidFill>
                  </a:uFill>
                  <a:latin typeface="Verdana"/>
                  <a:ea typeface="Verdana"/>
                  <a:cs typeface="Verdana"/>
                  <a:sym typeface="Verdana"/>
                </a:rPr>
                <a:t>Strategies</a:t>
              </a:r>
              <a:br>
                <a:rPr b="1" sz="2000">
                  <a:solidFill>
                    <a:srgbClr val="FCF7EE"/>
                  </a:solidFill>
                  <a:uFill>
                    <a:solidFill>
                      <a:srgbClr val="FCF7EE"/>
                    </a:solidFill>
                  </a:uFill>
                  <a:latin typeface="Verdana"/>
                  <a:ea typeface="Verdana"/>
                  <a:cs typeface="Verdana"/>
                  <a:sym typeface="Verdana"/>
                </a:rPr>
              </a:br>
            </a:p>
          </p:txBody>
        </p:sp>
      </p:grpSp>
      <p:grpSp>
        <p:nvGrpSpPr>
          <p:cNvPr id="268" name="Group 268"/>
          <p:cNvGrpSpPr/>
          <p:nvPr/>
        </p:nvGrpSpPr>
        <p:grpSpPr>
          <a:xfrm>
            <a:off x="4952995" y="1676397"/>
            <a:ext cx="2362208" cy="838208"/>
            <a:chOff x="0" y="0"/>
            <a:chExt cx="2362207" cy="838207"/>
          </a:xfrm>
        </p:grpSpPr>
        <p:sp>
          <p:nvSpPr>
            <p:cNvPr id="261" name="Shape 261"/>
            <p:cNvSpPr/>
            <p:nvPr/>
          </p:nvSpPr>
          <p:spPr>
            <a:xfrm>
              <a:off x="0" y="1"/>
              <a:ext cx="2362207" cy="838204"/>
            </a:xfrm>
            <a:prstGeom prst="rect">
              <a:avLst/>
            </a:prstGeom>
            <a:solidFill>
              <a:srgbClr val="FA9927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62" name="Shape 262"/>
            <p:cNvSpPr/>
            <p:nvPr/>
          </p:nvSpPr>
          <p:spPr>
            <a:xfrm>
              <a:off x="0" y="0"/>
              <a:ext cx="2362207" cy="104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958" y="21600"/>
                  </a:lnTo>
                  <a:lnTo>
                    <a:pt x="2064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BAE5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63" name="Shape 263"/>
            <p:cNvSpPr/>
            <p:nvPr/>
          </p:nvSpPr>
          <p:spPr>
            <a:xfrm>
              <a:off x="-1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CC3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64" name="Shape 264"/>
            <p:cNvSpPr/>
            <p:nvPr/>
          </p:nvSpPr>
          <p:spPr>
            <a:xfrm>
              <a:off x="2257428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2700"/>
                  </a:lnTo>
                  <a:lnTo>
                    <a:pt x="0" y="189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A6641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65" name="Shape 265"/>
            <p:cNvSpPr/>
            <p:nvPr/>
          </p:nvSpPr>
          <p:spPr>
            <a:xfrm>
              <a:off x="0" y="733427"/>
              <a:ext cx="2362207" cy="104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20642" y="0"/>
                  </a:lnTo>
                  <a:lnTo>
                    <a:pt x="958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D17F1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66" name="Shape 266"/>
            <p:cNvSpPr/>
            <p:nvPr/>
          </p:nvSpPr>
          <p:spPr>
            <a:xfrm>
              <a:off x="0" y="-1"/>
              <a:ext cx="2362207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58" y="2700"/>
                  </a:moveTo>
                  <a:lnTo>
                    <a:pt x="958" y="18900"/>
                  </a:lnTo>
                  <a:lnTo>
                    <a:pt x="20642" y="18900"/>
                  </a:lnTo>
                  <a:lnTo>
                    <a:pt x="20642" y="2700"/>
                  </a:lnTo>
                  <a:close/>
                  <a:moveTo>
                    <a:pt x="0" y="0"/>
                  </a:moveTo>
                  <a:lnTo>
                    <a:pt x="958" y="2700"/>
                  </a:lnTo>
                  <a:moveTo>
                    <a:pt x="0" y="21600"/>
                  </a:moveTo>
                  <a:lnTo>
                    <a:pt x="958" y="18900"/>
                  </a:lnTo>
                  <a:moveTo>
                    <a:pt x="21600" y="21600"/>
                  </a:moveTo>
                  <a:lnTo>
                    <a:pt x="20642" y="18900"/>
                  </a:lnTo>
                  <a:moveTo>
                    <a:pt x="21600" y="0"/>
                  </a:moveTo>
                  <a:lnTo>
                    <a:pt x="20642" y="27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67" name="Shape 267"/>
            <p:cNvSpPr/>
            <p:nvPr/>
          </p:nvSpPr>
          <p:spPr>
            <a:xfrm>
              <a:off x="299678" y="76201"/>
              <a:ext cx="1762845" cy="685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marR="49284" indent="49284" algn="ctr">
                <a:defRPr>
                  <a:uFillTx/>
                </a:defRPr>
              </a:pP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Market</a:t>
              </a:r>
              <a:b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</a:b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Penetration</a:t>
              </a:r>
            </a:p>
          </p:txBody>
        </p:sp>
      </p:grpSp>
      <p:grpSp>
        <p:nvGrpSpPr>
          <p:cNvPr id="276" name="Group 276"/>
          <p:cNvGrpSpPr/>
          <p:nvPr/>
        </p:nvGrpSpPr>
        <p:grpSpPr>
          <a:xfrm>
            <a:off x="4952995" y="2743197"/>
            <a:ext cx="2362208" cy="838208"/>
            <a:chOff x="0" y="0"/>
            <a:chExt cx="2362207" cy="838207"/>
          </a:xfrm>
        </p:grpSpPr>
        <p:sp>
          <p:nvSpPr>
            <p:cNvPr id="269" name="Shape 269"/>
            <p:cNvSpPr/>
            <p:nvPr/>
          </p:nvSpPr>
          <p:spPr>
            <a:xfrm>
              <a:off x="0" y="1"/>
              <a:ext cx="2362207" cy="838204"/>
            </a:xfrm>
            <a:prstGeom prst="rect">
              <a:avLst/>
            </a:prstGeom>
            <a:solidFill>
              <a:srgbClr val="FA9927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70" name="Shape 270"/>
            <p:cNvSpPr/>
            <p:nvPr/>
          </p:nvSpPr>
          <p:spPr>
            <a:xfrm>
              <a:off x="0" y="0"/>
              <a:ext cx="2362207" cy="104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958" y="21600"/>
                  </a:lnTo>
                  <a:lnTo>
                    <a:pt x="2064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BAE5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71" name="Shape 271"/>
            <p:cNvSpPr/>
            <p:nvPr/>
          </p:nvSpPr>
          <p:spPr>
            <a:xfrm>
              <a:off x="-1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CC3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72" name="Shape 272"/>
            <p:cNvSpPr/>
            <p:nvPr/>
          </p:nvSpPr>
          <p:spPr>
            <a:xfrm>
              <a:off x="2257428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2700"/>
                  </a:lnTo>
                  <a:lnTo>
                    <a:pt x="0" y="189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A6641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73" name="Shape 273"/>
            <p:cNvSpPr/>
            <p:nvPr/>
          </p:nvSpPr>
          <p:spPr>
            <a:xfrm>
              <a:off x="0" y="733427"/>
              <a:ext cx="2362207" cy="104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20642" y="0"/>
                  </a:lnTo>
                  <a:lnTo>
                    <a:pt x="958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D17F1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74" name="Shape 274"/>
            <p:cNvSpPr/>
            <p:nvPr/>
          </p:nvSpPr>
          <p:spPr>
            <a:xfrm>
              <a:off x="0" y="-1"/>
              <a:ext cx="2362207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58" y="2700"/>
                  </a:moveTo>
                  <a:lnTo>
                    <a:pt x="958" y="18900"/>
                  </a:lnTo>
                  <a:lnTo>
                    <a:pt x="20642" y="18900"/>
                  </a:lnTo>
                  <a:lnTo>
                    <a:pt x="20642" y="2700"/>
                  </a:lnTo>
                  <a:close/>
                  <a:moveTo>
                    <a:pt x="0" y="0"/>
                  </a:moveTo>
                  <a:lnTo>
                    <a:pt x="958" y="2700"/>
                  </a:lnTo>
                  <a:moveTo>
                    <a:pt x="0" y="21600"/>
                  </a:moveTo>
                  <a:lnTo>
                    <a:pt x="958" y="18900"/>
                  </a:lnTo>
                  <a:moveTo>
                    <a:pt x="21600" y="21600"/>
                  </a:moveTo>
                  <a:lnTo>
                    <a:pt x="20642" y="18900"/>
                  </a:lnTo>
                  <a:moveTo>
                    <a:pt x="21600" y="0"/>
                  </a:moveTo>
                  <a:lnTo>
                    <a:pt x="20642" y="27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75" name="Shape 275"/>
            <p:cNvSpPr/>
            <p:nvPr/>
          </p:nvSpPr>
          <p:spPr>
            <a:xfrm>
              <a:off x="193576" y="76201"/>
              <a:ext cx="1975049" cy="685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marR="49284" indent="49284" algn="ctr">
                <a:defRPr>
                  <a:uFillTx/>
                </a:defRPr>
              </a:pP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Market</a:t>
              </a:r>
              <a:b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</a:b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Development</a:t>
              </a:r>
            </a:p>
          </p:txBody>
        </p:sp>
      </p:grpSp>
      <p:grpSp>
        <p:nvGrpSpPr>
          <p:cNvPr id="284" name="Group 284"/>
          <p:cNvGrpSpPr/>
          <p:nvPr/>
        </p:nvGrpSpPr>
        <p:grpSpPr>
          <a:xfrm>
            <a:off x="4952995" y="3809995"/>
            <a:ext cx="2362208" cy="838208"/>
            <a:chOff x="0" y="0"/>
            <a:chExt cx="2362207" cy="838207"/>
          </a:xfrm>
        </p:grpSpPr>
        <p:sp>
          <p:nvSpPr>
            <p:cNvPr id="277" name="Shape 277"/>
            <p:cNvSpPr/>
            <p:nvPr/>
          </p:nvSpPr>
          <p:spPr>
            <a:xfrm>
              <a:off x="0" y="1"/>
              <a:ext cx="2362207" cy="838204"/>
            </a:xfrm>
            <a:prstGeom prst="rect">
              <a:avLst/>
            </a:prstGeom>
            <a:solidFill>
              <a:srgbClr val="FA9927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78" name="Shape 278"/>
            <p:cNvSpPr/>
            <p:nvPr/>
          </p:nvSpPr>
          <p:spPr>
            <a:xfrm>
              <a:off x="0" y="0"/>
              <a:ext cx="2362207" cy="104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958" y="21600"/>
                  </a:lnTo>
                  <a:lnTo>
                    <a:pt x="2064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BAE5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79" name="Shape 279"/>
            <p:cNvSpPr/>
            <p:nvPr/>
          </p:nvSpPr>
          <p:spPr>
            <a:xfrm>
              <a:off x="-1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CC3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80" name="Shape 280"/>
            <p:cNvSpPr/>
            <p:nvPr/>
          </p:nvSpPr>
          <p:spPr>
            <a:xfrm>
              <a:off x="2257428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2700"/>
                  </a:lnTo>
                  <a:lnTo>
                    <a:pt x="0" y="189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A6641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81" name="Shape 281"/>
            <p:cNvSpPr/>
            <p:nvPr/>
          </p:nvSpPr>
          <p:spPr>
            <a:xfrm>
              <a:off x="0" y="733427"/>
              <a:ext cx="2362207" cy="104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20642" y="0"/>
                  </a:lnTo>
                  <a:lnTo>
                    <a:pt x="958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D17F1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82" name="Shape 282"/>
            <p:cNvSpPr/>
            <p:nvPr/>
          </p:nvSpPr>
          <p:spPr>
            <a:xfrm>
              <a:off x="0" y="-1"/>
              <a:ext cx="2362207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58" y="2700"/>
                  </a:moveTo>
                  <a:lnTo>
                    <a:pt x="958" y="18900"/>
                  </a:lnTo>
                  <a:lnTo>
                    <a:pt x="20642" y="18900"/>
                  </a:lnTo>
                  <a:lnTo>
                    <a:pt x="20642" y="2700"/>
                  </a:lnTo>
                  <a:close/>
                  <a:moveTo>
                    <a:pt x="0" y="0"/>
                  </a:moveTo>
                  <a:lnTo>
                    <a:pt x="958" y="2700"/>
                  </a:lnTo>
                  <a:moveTo>
                    <a:pt x="0" y="21600"/>
                  </a:moveTo>
                  <a:lnTo>
                    <a:pt x="958" y="18900"/>
                  </a:lnTo>
                  <a:moveTo>
                    <a:pt x="21600" y="21600"/>
                  </a:moveTo>
                  <a:lnTo>
                    <a:pt x="20642" y="18900"/>
                  </a:lnTo>
                  <a:moveTo>
                    <a:pt x="21600" y="0"/>
                  </a:moveTo>
                  <a:lnTo>
                    <a:pt x="20642" y="27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83" name="Shape 283"/>
            <p:cNvSpPr/>
            <p:nvPr/>
          </p:nvSpPr>
          <p:spPr>
            <a:xfrm>
              <a:off x="193576" y="76201"/>
              <a:ext cx="1975049" cy="685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marR="49284" indent="49284" algn="ctr">
                <a:defRPr>
                  <a:uFillTx/>
                </a:defRPr>
              </a:pP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Product</a:t>
              </a:r>
              <a:b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</a:b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Development</a:t>
              </a:r>
            </a:p>
          </p:txBody>
        </p:sp>
      </p:grpSp>
      <p:sp>
        <p:nvSpPr>
          <p:cNvPr id="285" name="Shape 285"/>
          <p:cNvSpPr/>
          <p:nvPr/>
        </p:nvSpPr>
        <p:spPr>
          <a:xfrm flipV="1">
            <a:off x="2667000" y="2057399"/>
            <a:ext cx="2209803" cy="1524003"/>
          </a:xfrm>
          <a:prstGeom prst="line">
            <a:avLst/>
          </a:prstGeom>
          <a:ln>
            <a:solidFill/>
            <a:round/>
            <a:tailEnd type="triangle"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286" name="Shape 286"/>
          <p:cNvSpPr/>
          <p:nvPr/>
        </p:nvSpPr>
        <p:spPr>
          <a:xfrm>
            <a:off x="2667000" y="3581400"/>
            <a:ext cx="2209803" cy="1590"/>
          </a:xfrm>
          <a:prstGeom prst="line">
            <a:avLst/>
          </a:prstGeom>
          <a:ln>
            <a:solidFill/>
            <a:round/>
            <a:tailEnd type="triangle"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287" name="Shape 287"/>
          <p:cNvSpPr/>
          <p:nvPr/>
        </p:nvSpPr>
        <p:spPr>
          <a:xfrm>
            <a:off x="2667000" y="3581398"/>
            <a:ext cx="2209803" cy="609604"/>
          </a:xfrm>
          <a:prstGeom prst="line">
            <a:avLst/>
          </a:prstGeom>
          <a:ln>
            <a:solidFill/>
            <a:round/>
            <a:tailEnd type="triangle"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288" name="Shape 288"/>
          <p:cNvSpPr/>
          <p:nvPr/>
        </p:nvSpPr>
        <p:spPr>
          <a:xfrm>
            <a:off x="2667000" y="3581398"/>
            <a:ext cx="2209803" cy="1752602"/>
          </a:xfrm>
          <a:prstGeom prst="line">
            <a:avLst/>
          </a:prstGeom>
          <a:ln>
            <a:solidFill/>
            <a:round/>
            <a:tailEnd type="triangle"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grpSp>
        <p:nvGrpSpPr>
          <p:cNvPr id="296" name="Group 296"/>
          <p:cNvGrpSpPr/>
          <p:nvPr/>
        </p:nvGrpSpPr>
        <p:grpSpPr>
          <a:xfrm>
            <a:off x="4952995" y="4876795"/>
            <a:ext cx="2362208" cy="838208"/>
            <a:chOff x="0" y="0"/>
            <a:chExt cx="2362207" cy="838207"/>
          </a:xfrm>
        </p:grpSpPr>
        <p:sp>
          <p:nvSpPr>
            <p:cNvPr id="289" name="Shape 289"/>
            <p:cNvSpPr/>
            <p:nvPr/>
          </p:nvSpPr>
          <p:spPr>
            <a:xfrm>
              <a:off x="0" y="1"/>
              <a:ext cx="2362207" cy="838204"/>
            </a:xfrm>
            <a:prstGeom prst="rect">
              <a:avLst/>
            </a:prstGeom>
            <a:solidFill>
              <a:srgbClr val="FA9927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90" name="Shape 290"/>
            <p:cNvSpPr/>
            <p:nvPr/>
          </p:nvSpPr>
          <p:spPr>
            <a:xfrm>
              <a:off x="0" y="0"/>
              <a:ext cx="2362207" cy="104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958" y="21600"/>
                  </a:lnTo>
                  <a:lnTo>
                    <a:pt x="2064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BAE5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91" name="Shape 291"/>
            <p:cNvSpPr/>
            <p:nvPr/>
          </p:nvSpPr>
          <p:spPr>
            <a:xfrm>
              <a:off x="-1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CC3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92" name="Shape 292"/>
            <p:cNvSpPr/>
            <p:nvPr/>
          </p:nvSpPr>
          <p:spPr>
            <a:xfrm>
              <a:off x="2257428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2700"/>
                  </a:lnTo>
                  <a:lnTo>
                    <a:pt x="0" y="189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A6641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93" name="Shape 293"/>
            <p:cNvSpPr/>
            <p:nvPr/>
          </p:nvSpPr>
          <p:spPr>
            <a:xfrm>
              <a:off x="0" y="733427"/>
              <a:ext cx="2362207" cy="104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20642" y="0"/>
                  </a:lnTo>
                  <a:lnTo>
                    <a:pt x="958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D17F1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94" name="Shape 294"/>
            <p:cNvSpPr/>
            <p:nvPr/>
          </p:nvSpPr>
          <p:spPr>
            <a:xfrm>
              <a:off x="0" y="-1"/>
              <a:ext cx="2362207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58" y="2700"/>
                  </a:moveTo>
                  <a:lnTo>
                    <a:pt x="958" y="18900"/>
                  </a:lnTo>
                  <a:lnTo>
                    <a:pt x="20642" y="18900"/>
                  </a:lnTo>
                  <a:lnTo>
                    <a:pt x="20642" y="2700"/>
                  </a:lnTo>
                  <a:close/>
                  <a:moveTo>
                    <a:pt x="0" y="0"/>
                  </a:moveTo>
                  <a:lnTo>
                    <a:pt x="958" y="2700"/>
                  </a:lnTo>
                  <a:moveTo>
                    <a:pt x="0" y="21600"/>
                  </a:moveTo>
                  <a:lnTo>
                    <a:pt x="958" y="18900"/>
                  </a:lnTo>
                  <a:moveTo>
                    <a:pt x="21600" y="21600"/>
                  </a:moveTo>
                  <a:lnTo>
                    <a:pt x="20642" y="18900"/>
                  </a:lnTo>
                  <a:moveTo>
                    <a:pt x="21600" y="0"/>
                  </a:moveTo>
                  <a:lnTo>
                    <a:pt x="20642" y="27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95" name="Shape 295"/>
            <p:cNvSpPr/>
            <p:nvPr/>
          </p:nvSpPr>
          <p:spPr>
            <a:xfrm>
              <a:off x="328242" y="228601"/>
              <a:ext cx="1705717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marR="49284" indent="49284" algn="ctr">
                <a:defRPr b="1" sz="20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>
                  <a:uFillTx/>
                </a:defRPr>
              </a:pPr>
              <a:r>
                <a:rPr b="1" sz="2000">
                  <a:uFill>
                    <a:solidFill/>
                  </a:uFill>
                </a:rPr>
                <a:t>Innovation</a:t>
              </a:r>
            </a:p>
          </p:txBody>
        </p:sp>
      </p:grpSp>
      <p:sp>
        <p:nvSpPr>
          <p:cNvPr id="297" name="Shape 297"/>
          <p:cNvSpPr/>
          <p:nvPr/>
        </p:nvSpPr>
        <p:spPr>
          <a:xfrm>
            <a:off x="290511" y="6524625"/>
            <a:ext cx="711202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6 -14</a:t>
            </a:r>
          </a:p>
        </p:txBody>
      </p:sp>
      <p:sp>
        <p:nvSpPr>
          <p:cNvPr id="298" name="Shape 298"/>
          <p:cNvSpPr/>
          <p:nvPr/>
        </p:nvSpPr>
        <p:spPr>
          <a:xfrm>
            <a:off x="1424778" y="6524625"/>
            <a:ext cx="2819406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  <p:sp>
        <p:nvSpPr>
          <p:cNvPr id="299" name="Shape 299"/>
          <p:cNvSpPr/>
          <p:nvPr/>
        </p:nvSpPr>
        <p:spPr>
          <a:xfrm>
            <a:off x="355600" y="5778498"/>
            <a:ext cx="8432800" cy="5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Referred to as intensive because they require intensive efforts to improve its product</a:t>
            </a:r>
          </a:p>
        </p:txBody>
      </p:sp>
    </p:spTree>
  </p:cSld>
  <p:clrMapOvr>
    <a:masterClrMapping/>
  </p:clrMapOvr>
  <p:transition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/>
          <p:nvPr>
            <p:ph type="title"/>
          </p:nvPr>
        </p:nvSpPr>
        <p:spPr>
          <a:xfrm>
            <a:off x="365125" y="395286"/>
            <a:ext cx="8407400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Market Penetration</a:t>
            </a:r>
          </a:p>
        </p:txBody>
      </p:sp>
      <p:sp>
        <p:nvSpPr>
          <p:cNvPr id="302" name="Shape 30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Strategy seeks to increase market share for present products/services in present market through greater </a:t>
            </a:r>
            <a:r>
              <a:rPr sz="2000" u="sng">
                <a:uFill>
                  <a:solidFill/>
                </a:uFill>
              </a:rPr>
              <a:t>marketing</a:t>
            </a:r>
            <a:r>
              <a:rPr sz="2000">
                <a:uFill>
                  <a:solidFill/>
                </a:uFill>
              </a:rPr>
              <a:t> efforts.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HOW?? 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When is this strategy effective :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current market is not saturated with a particular product/service.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Usage rate of present customers can be increased.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When market share of major competitors have been declining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when correlation between dollar sales and dollar marketing expenses is high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/>
          <p:nvPr>
            <p:ph type="title"/>
          </p:nvPr>
        </p:nvSpPr>
        <p:spPr>
          <a:xfrm>
            <a:off x="365125" y="395286"/>
            <a:ext cx="8407400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Market Development</a:t>
            </a:r>
          </a:p>
        </p:txBody>
      </p:sp>
      <p:sp>
        <p:nvSpPr>
          <p:cNvPr id="305" name="Shape 30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Involves introducing present products/services into new geographic areas.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the strategy will be effective when :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when new channels of distribution are available that are reliable inexpensive and good quality.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when new untapped markets exist.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when a company has the needed resources and capital to manage the new expanded operations.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when org has excess production capacity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type="title"/>
          </p:nvPr>
        </p:nvSpPr>
        <p:spPr>
          <a:xfrm>
            <a:off x="365125" y="395286"/>
            <a:ext cx="8474075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600"/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36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Strategic Management: Concepts and Cases</a:t>
            </a:r>
          </a:p>
        </p:txBody>
      </p:sp>
      <p:sp>
        <p:nvSpPr>
          <p:cNvPr id="165" name="Shape 165"/>
          <p:cNvSpPr/>
          <p:nvPr>
            <p:ph type="body" idx="1"/>
          </p:nvPr>
        </p:nvSpPr>
        <p:spPr>
          <a:xfrm>
            <a:off x="365125" y="1546225"/>
            <a:ext cx="4340225" cy="53117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buSzTx/>
              <a:buNone/>
              <a:defRPr sz="1800"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Arab World Edition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 marL="177798" indent="-176210">
              <a:buSzTx/>
              <a:buNone/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Fred R. David</a:t>
            </a:r>
            <a:endParaRPr sz="2000">
              <a:uFill>
                <a:solidFill/>
              </a:uFill>
            </a:endParaRPr>
          </a:p>
          <a:p>
            <a:pPr lvl="1" marL="177798" indent="-176210">
              <a:buSzTx/>
              <a:buNone/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Abbas J. Ali</a:t>
            </a:r>
            <a:endParaRPr sz="2000">
              <a:uFill>
                <a:solidFill/>
              </a:uFill>
            </a:endParaRPr>
          </a:p>
          <a:p>
            <a:pPr lvl="1" marL="177798" indent="-176210">
              <a:buSzTx/>
              <a:buNone/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Abdulrahman Y. Al-Aali</a:t>
            </a:r>
            <a:endParaRPr sz="2000">
              <a:uFill>
                <a:solidFill/>
              </a:uFill>
            </a:endParaRPr>
          </a:p>
          <a:p>
            <a:pPr lvl="1" marL="177798" indent="-176210">
              <a:buSzTx/>
              <a:buNone/>
              <a:defRPr sz="1800">
                <a:uFillTx/>
              </a:defRPr>
            </a:pPr>
            <a:endParaRPr sz="2000">
              <a:uFill>
                <a:solidFill/>
              </a:uFill>
            </a:endParaRPr>
          </a:p>
          <a:p>
            <a:pPr lvl="1" marL="177798" indent="-176210">
              <a:buSzTx/>
              <a:buNone/>
              <a:defRPr sz="1800">
                <a:uFillTx/>
              </a:defRPr>
            </a:pP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 marL="177798" indent="-176210">
              <a:buSzTx/>
              <a:buNone/>
              <a:defRPr sz="1800"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Chapter 6: </a:t>
            </a:r>
            <a:endParaRPr b="1" sz="2400">
              <a:solidFill>
                <a:srgbClr val="F38000"/>
              </a:solidFill>
              <a:uFill>
                <a:solidFill>
                  <a:srgbClr val="F38000"/>
                </a:solidFill>
              </a:uFill>
            </a:endParaRPr>
          </a:p>
          <a:p>
            <a:pPr lvl="1" marL="177798" indent="-176210">
              <a:buSzTx/>
              <a:buNone/>
              <a:defRPr sz="1800"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Strategies in Action</a:t>
            </a:r>
          </a:p>
        </p:txBody>
      </p:sp>
      <p:pic>
        <p:nvPicPr>
          <p:cNvPr id="166" name="image1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10200" y="1524000"/>
            <a:ext cx="2874966" cy="4138613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Shape 167"/>
          <p:cNvSpPr/>
          <p:nvPr/>
        </p:nvSpPr>
        <p:spPr>
          <a:xfrm>
            <a:off x="228596" y="6477000"/>
            <a:ext cx="711206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6 -2</a:t>
            </a:r>
          </a:p>
        </p:txBody>
      </p:sp>
      <p:sp>
        <p:nvSpPr>
          <p:cNvPr id="168" name="Shape 168"/>
          <p:cNvSpPr/>
          <p:nvPr/>
        </p:nvSpPr>
        <p:spPr>
          <a:xfrm>
            <a:off x="1424778" y="6524625"/>
            <a:ext cx="2819406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/>
          <p:nvPr>
            <p:ph type="title"/>
          </p:nvPr>
        </p:nvSpPr>
        <p:spPr>
          <a:xfrm>
            <a:off x="365125" y="395286"/>
            <a:ext cx="8407400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Product development </a:t>
            </a:r>
          </a:p>
        </p:txBody>
      </p:sp>
      <p:sp>
        <p:nvSpPr>
          <p:cNvPr id="308" name="Shape 30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a strategy seeks increases sales by improving or modifying present products/services (extending the life cycle of a product)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Or creating a new product that is related to the existing product for example : full fat , low fat and skimmed milk 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Strategy can be effective when :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when an org has successful product so it can attract satisfied customers to try improved product.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when competitors offer better quality products.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when a company has strong research and development capabilities.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when org. compete in a high-growth industry.</a:t>
            </a:r>
          </a:p>
        </p:txBody>
      </p:sp>
    </p:spTree>
  </p:cSld>
  <p:clrMapOvr>
    <a:masterClrMapping/>
  </p:clrMapOvr>
  <p:transition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/>
          <p:nvPr>
            <p:ph type="title"/>
          </p:nvPr>
        </p:nvSpPr>
        <p:spPr>
          <a:xfrm>
            <a:off x="365125" y="395286"/>
            <a:ext cx="8407400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Innovation</a:t>
            </a:r>
          </a:p>
        </p:txBody>
      </p:sp>
      <p:sp>
        <p:nvSpPr>
          <p:cNvPr id="311" name="Shape 31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creating completely new product.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Requires investing large capital in R&amp;D.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its most effective strategy to pursue when: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the industry is in rapid change.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competitors come up with new product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economy is experiencing high growth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when a company has strong research and development capabilities.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when org facing tough competition and under pressure to shorten the life cycle of its existing product.</a:t>
            </a:r>
          </a:p>
        </p:txBody>
      </p:sp>
    </p:spTree>
  </p:cSld>
  <p:clrMapOvr>
    <a:masterClrMapping/>
  </p:clrMapOvr>
  <p:transition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/>
          <p:nvPr/>
        </p:nvSpPr>
        <p:spPr>
          <a:xfrm>
            <a:off x="6477000" y="6172200"/>
            <a:ext cx="21463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5 -15</a:t>
            </a:r>
          </a:p>
        </p:txBody>
      </p:sp>
      <p:sp>
        <p:nvSpPr>
          <p:cNvPr id="314" name="Shape 314"/>
          <p:cNvSpPr/>
          <p:nvPr/>
        </p:nvSpPr>
        <p:spPr>
          <a:xfrm>
            <a:off x="533400" y="457200"/>
            <a:ext cx="61087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ts val="14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Types of Strategies</a:t>
            </a:r>
          </a:p>
        </p:txBody>
      </p:sp>
      <p:grpSp>
        <p:nvGrpSpPr>
          <p:cNvPr id="317" name="Group 317"/>
          <p:cNvGrpSpPr/>
          <p:nvPr/>
        </p:nvGrpSpPr>
        <p:grpSpPr>
          <a:xfrm>
            <a:off x="726691" y="2590798"/>
            <a:ext cx="2051820" cy="1905004"/>
            <a:chOff x="0" y="0"/>
            <a:chExt cx="2051818" cy="1905002"/>
          </a:xfrm>
        </p:grpSpPr>
        <p:sp>
          <p:nvSpPr>
            <p:cNvPr id="315" name="Shape 315"/>
            <p:cNvSpPr/>
            <p:nvPr/>
          </p:nvSpPr>
          <p:spPr>
            <a:xfrm>
              <a:off x="35305" y="0"/>
              <a:ext cx="1981210" cy="1905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083" y="0"/>
                  </a:moveTo>
                  <a:lnTo>
                    <a:pt x="0" y="6326"/>
                  </a:lnTo>
                  <a:lnTo>
                    <a:pt x="0" y="15274"/>
                  </a:lnTo>
                  <a:lnTo>
                    <a:pt x="6083" y="21600"/>
                  </a:lnTo>
                  <a:lnTo>
                    <a:pt x="15517" y="21600"/>
                  </a:lnTo>
                  <a:lnTo>
                    <a:pt x="21600" y="15274"/>
                  </a:lnTo>
                  <a:lnTo>
                    <a:pt x="21600" y="6326"/>
                  </a:lnTo>
                  <a:lnTo>
                    <a:pt x="15517" y="0"/>
                  </a:lnTo>
                  <a:close/>
                </a:path>
              </a:pathLst>
            </a:custGeom>
            <a:solidFill>
              <a:srgbClr val="F38000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16" name="Shape 316"/>
            <p:cNvSpPr/>
            <p:nvPr/>
          </p:nvSpPr>
          <p:spPr>
            <a:xfrm>
              <a:off x="-1" y="336551"/>
              <a:ext cx="2051820" cy="1231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marR="40463" indent="40463" algn="ctr">
                <a:defRPr>
                  <a:uFillTx/>
                </a:defRPr>
              </a:pPr>
              <a:br/>
              <a:r>
                <a:rPr b="1" sz="1900">
                  <a:solidFill>
                    <a:srgbClr val="FCF7EE"/>
                  </a:solidFill>
                  <a:uFill>
                    <a:solidFill>
                      <a:srgbClr val="FCF7EE"/>
                    </a:solidFill>
                  </a:uFill>
                  <a:latin typeface="Verdana"/>
                  <a:ea typeface="Verdana"/>
                  <a:cs typeface="Verdana"/>
                  <a:sym typeface="Verdana"/>
                </a:rPr>
                <a:t>Diversification</a:t>
              </a:r>
              <a:br>
                <a:rPr b="1" sz="1900">
                  <a:solidFill>
                    <a:srgbClr val="FCF7EE"/>
                  </a:solidFill>
                  <a:uFill>
                    <a:solidFill>
                      <a:srgbClr val="FCF7EE"/>
                    </a:solidFill>
                  </a:uFill>
                  <a:latin typeface="Verdana"/>
                  <a:ea typeface="Verdana"/>
                  <a:cs typeface="Verdana"/>
                  <a:sym typeface="Verdana"/>
                </a:rPr>
              </a:br>
              <a:r>
                <a:rPr b="1" sz="1900">
                  <a:solidFill>
                    <a:srgbClr val="FCF7EE"/>
                  </a:solidFill>
                  <a:uFill>
                    <a:solidFill>
                      <a:srgbClr val="FCF7EE"/>
                    </a:solidFill>
                  </a:uFill>
                  <a:latin typeface="Verdana"/>
                  <a:ea typeface="Verdana"/>
                  <a:cs typeface="Verdana"/>
                  <a:sym typeface="Verdana"/>
                </a:rPr>
                <a:t>Strategies</a:t>
              </a:r>
              <a:br>
                <a:rPr b="1" sz="1900">
                  <a:solidFill>
                    <a:srgbClr val="FCF7EE"/>
                  </a:solidFill>
                  <a:uFill>
                    <a:solidFill>
                      <a:srgbClr val="FCF7EE"/>
                    </a:solidFill>
                  </a:uFill>
                  <a:latin typeface="Verdana"/>
                  <a:ea typeface="Verdana"/>
                  <a:cs typeface="Verdana"/>
                  <a:sym typeface="Verdana"/>
                </a:rPr>
              </a:br>
            </a:p>
          </p:txBody>
        </p:sp>
      </p:grpSp>
      <p:grpSp>
        <p:nvGrpSpPr>
          <p:cNvPr id="325" name="Group 325"/>
          <p:cNvGrpSpPr/>
          <p:nvPr/>
        </p:nvGrpSpPr>
        <p:grpSpPr>
          <a:xfrm>
            <a:off x="5029195" y="1600196"/>
            <a:ext cx="2362208" cy="838208"/>
            <a:chOff x="0" y="0"/>
            <a:chExt cx="2362207" cy="838207"/>
          </a:xfrm>
        </p:grpSpPr>
        <p:sp>
          <p:nvSpPr>
            <p:cNvPr id="318" name="Shape 318"/>
            <p:cNvSpPr/>
            <p:nvPr/>
          </p:nvSpPr>
          <p:spPr>
            <a:xfrm>
              <a:off x="0" y="1"/>
              <a:ext cx="2362207" cy="838204"/>
            </a:xfrm>
            <a:prstGeom prst="rect">
              <a:avLst/>
            </a:prstGeom>
            <a:solidFill>
              <a:srgbClr val="FA9927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19" name="Shape 319"/>
            <p:cNvSpPr/>
            <p:nvPr/>
          </p:nvSpPr>
          <p:spPr>
            <a:xfrm>
              <a:off x="0" y="0"/>
              <a:ext cx="2362207" cy="104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958" y="21600"/>
                  </a:lnTo>
                  <a:lnTo>
                    <a:pt x="2064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BAE5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20" name="Shape 320"/>
            <p:cNvSpPr/>
            <p:nvPr/>
          </p:nvSpPr>
          <p:spPr>
            <a:xfrm>
              <a:off x="-1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CC3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21" name="Shape 321"/>
            <p:cNvSpPr/>
            <p:nvPr/>
          </p:nvSpPr>
          <p:spPr>
            <a:xfrm>
              <a:off x="2257428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2700"/>
                  </a:lnTo>
                  <a:lnTo>
                    <a:pt x="0" y="189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A6641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22" name="Shape 322"/>
            <p:cNvSpPr/>
            <p:nvPr/>
          </p:nvSpPr>
          <p:spPr>
            <a:xfrm>
              <a:off x="0" y="733427"/>
              <a:ext cx="2362207" cy="104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20642" y="0"/>
                  </a:lnTo>
                  <a:lnTo>
                    <a:pt x="958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D17F1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23" name="Shape 323"/>
            <p:cNvSpPr/>
            <p:nvPr/>
          </p:nvSpPr>
          <p:spPr>
            <a:xfrm>
              <a:off x="0" y="-1"/>
              <a:ext cx="2362207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58" y="2700"/>
                  </a:moveTo>
                  <a:lnTo>
                    <a:pt x="958" y="18900"/>
                  </a:lnTo>
                  <a:lnTo>
                    <a:pt x="20642" y="18900"/>
                  </a:lnTo>
                  <a:lnTo>
                    <a:pt x="20642" y="2700"/>
                  </a:lnTo>
                  <a:close/>
                  <a:moveTo>
                    <a:pt x="0" y="0"/>
                  </a:moveTo>
                  <a:lnTo>
                    <a:pt x="958" y="2700"/>
                  </a:lnTo>
                  <a:moveTo>
                    <a:pt x="0" y="21600"/>
                  </a:moveTo>
                  <a:lnTo>
                    <a:pt x="958" y="18900"/>
                  </a:lnTo>
                  <a:moveTo>
                    <a:pt x="21600" y="21600"/>
                  </a:moveTo>
                  <a:lnTo>
                    <a:pt x="20642" y="18900"/>
                  </a:lnTo>
                  <a:moveTo>
                    <a:pt x="21600" y="0"/>
                  </a:moveTo>
                  <a:lnTo>
                    <a:pt x="20642" y="27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24" name="Shape 324"/>
            <p:cNvSpPr/>
            <p:nvPr/>
          </p:nvSpPr>
          <p:spPr>
            <a:xfrm>
              <a:off x="78892" y="76201"/>
              <a:ext cx="2204415" cy="685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marR="49284" indent="49284" algn="ctr">
                <a:defRPr>
                  <a:uFillTx/>
                </a:defRPr>
              </a:pP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Related </a:t>
              </a:r>
              <a:endParaRPr b="1"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R="49284" indent="49284" algn="ctr">
                <a:defRPr>
                  <a:uFillTx/>
                </a:defRPr>
              </a:pP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Diversification</a:t>
              </a:r>
            </a:p>
          </p:txBody>
        </p:sp>
      </p:grpSp>
      <p:grpSp>
        <p:nvGrpSpPr>
          <p:cNvPr id="333" name="Group 333"/>
          <p:cNvGrpSpPr/>
          <p:nvPr/>
        </p:nvGrpSpPr>
        <p:grpSpPr>
          <a:xfrm>
            <a:off x="5029195" y="4495795"/>
            <a:ext cx="2362208" cy="838208"/>
            <a:chOff x="0" y="0"/>
            <a:chExt cx="2362207" cy="838207"/>
          </a:xfrm>
        </p:grpSpPr>
        <p:sp>
          <p:nvSpPr>
            <p:cNvPr id="326" name="Shape 326"/>
            <p:cNvSpPr/>
            <p:nvPr/>
          </p:nvSpPr>
          <p:spPr>
            <a:xfrm>
              <a:off x="0" y="1"/>
              <a:ext cx="2362207" cy="838204"/>
            </a:xfrm>
            <a:prstGeom prst="rect">
              <a:avLst/>
            </a:prstGeom>
            <a:solidFill>
              <a:srgbClr val="FA9927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27" name="Shape 327"/>
            <p:cNvSpPr/>
            <p:nvPr/>
          </p:nvSpPr>
          <p:spPr>
            <a:xfrm>
              <a:off x="0" y="0"/>
              <a:ext cx="2362207" cy="104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958" y="21600"/>
                  </a:lnTo>
                  <a:lnTo>
                    <a:pt x="2064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BAE5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28" name="Shape 328"/>
            <p:cNvSpPr/>
            <p:nvPr/>
          </p:nvSpPr>
          <p:spPr>
            <a:xfrm>
              <a:off x="-1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CC3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29" name="Shape 329"/>
            <p:cNvSpPr/>
            <p:nvPr/>
          </p:nvSpPr>
          <p:spPr>
            <a:xfrm>
              <a:off x="2257428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2700"/>
                  </a:lnTo>
                  <a:lnTo>
                    <a:pt x="0" y="189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A6641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30" name="Shape 330"/>
            <p:cNvSpPr/>
            <p:nvPr/>
          </p:nvSpPr>
          <p:spPr>
            <a:xfrm>
              <a:off x="0" y="733427"/>
              <a:ext cx="2362207" cy="104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20642" y="0"/>
                  </a:lnTo>
                  <a:lnTo>
                    <a:pt x="958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D17F1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31" name="Shape 331"/>
            <p:cNvSpPr/>
            <p:nvPr/>
          </p:nvSpPr>
          <p:spPr>
            <a:xfrm>
              <a:off x="0" y="-1"/>
              <a:ext cx="2362207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58" y="2700"/>
                  </a:moveTo>
                  <a:lnTo>
                    <a:pt x="958" y="18900"/>
                  </a:lnTo>
                  <a:lnTo>
                    <a:pt x="20642" y="18900"/>
                  </a:lnTo>
                  <a:lnTo>
                    <a:pt x="20642" y="2700"/>
                  </a:lnTo>
                  <a:close/>
                  <a:moveTo>
                    <a:pt x="0" y="0"/>
                  </a:moveTo>
                  <a:lnTo>
                    <a:pt x="958" y="2700"/>
                  </a:lnTo>
                  <a:moveTo>
                    <a:pt x="0" y="21600"/>
                  </a:moveTo>
                  <a:lnTo>
                    <a:pt x="958" y="18900"/>
                  </a:lnTo>
                  <a:moveTo>
                    <a:pt x="21600" y="21600"/>
                  </a:moveTo>
                  <a:lnTo>
                    <a:pt x="20642" y="18900"/>
                  </a:lnTo>
                  <a:moveTo>
                    <a:pt x="21600" y="0"/>
                  </a:moveTo>
                  <a:lnTo>
                    <a:pt x="20642" y="27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32" name="Shape 332"/>
            <p:cNvSpPr/>
            <p:nvPr/>
          </p:nvSpPr>
          <p:spPr>
            <a:xfrm>
              <a:off x="78892" y="76201"/>
              <a:ext cx="2204415" cy="685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marR="49284" indent="49284" algn="ctr">
                <a:defRPr>
                  <a:uFillTx/>
                </a:defRPr>
              </a:pP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Unrelated </a:t>
              </a:r>
              <a:endParaRPr b="1"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R="49284" indent="49284" algn="ctr">
                <a:defRPr>
                  <a:uFillTx/>
                </a:defRPr>
              </a:pP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Diversification</a:t>
              </a:r>
            </a:p>
          </p:txBody>
        </p:sp>
      </p:grpSp>
      <p:sp>
        <p:nvSpPr>
          <p:cNvPr id="334" name="Shape 334"/>
          <p:cNvSpPr/>
          <p:nvPr/>
        </p:nvSpPr>
        <p:spPr>
          <a:xfrm flipV="1">
            <a:off x="2743200" y="1981199"/>
            <a:ext cx="2209803" cy="1524003"/>
          </a:xfrm>
          <a:prstGeom prst="line">
            <a:avLst/>
          </a:prstGeom>
          <a:ln>
            <a:solidFill/>
            <a:round/>
            <a:tailEnd type="triangle"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335" name="Shape 335"/>
          <p:cNvSpPr/>
          <p:nvPr/>
        </p:nvSpPr>
        <p:spPr>
          <a:xfrm>
            <a:off x="2743200" y="3505198"/>
            <a:ext cx="2209803" cy="1447804"/>
          </a:xfrm>
          <a:prstGeom prst="line">
            <a:avLst/>
          </a:prstGeom>
          <a:ln>
            <a:solidFill/>
            <a:round/>
            <a:tailEnd type="triangle"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336" name="Shape 336"/>
          <p:cNvSpPr/>
          <p:nvPr/>
        </p:nvSpPr>
        <p:spPr>
          <a:xfrm>
            <a:off x="290511" y="6524625"/>
            <a:ext cx="711202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6 -15</a:t>
            </a:r>
          </a:p>
        </p:txBody>
      </p:sp>
      <p:sp>
        <p:nvSpPr>
          <p:cNvPr id="337" name="Shape 337"/>
          <p:cNvSpPr/>
          <p:nvPr/>
        </p:nvSpPr>
        <p:spPr>
          <a:xfrm>
            <a:off x="1424778" y="6524625"/>
            <a:ext cx="2819406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/>
          <p:nvPr>
            <p:ph type="title"/>
          </p:nvPr>
        </p:nvSpPr>
        <p:spPr>
          <a:xfrm>
            <a:off x="365125" y="395286"/>
            <a:ext cx="8407400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Related Diversification</a:t>
            </a:r>
          </a:p>
        </p:txBody>
      </p:sp>
      <p:sp>
        <p:nvSpPr>
          <p:cNvPr id="340" name="Shape 34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Businesses are said to be related when their value chain (operations) possess cross-business strategic fit or synergy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Transferring valuable expertise , tech know-how from one business to other.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Exploiting common use of a well-known brand name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/>
          <p:nvPr>
            <p:ph type="title"/>
          </p:nvPr>
        </p:nvSpPr>
        <p:spPr>
          <a:xfrm>
            <a:off x="365125" y="395286"/>
            <a:ext cx="8407400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/>
          </a:p>
        </p:txBody>
      </p:sp>
      <p:sp>
        <p:nvSpPr>
          <p:cNvPr id="343" name="Shape 34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/>
          </a:p>
        </p:txBody>
      </p:sp>
      <p:pic>
        <p:nvPicPr>
          <p:cNvPr id="344" name="image6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image2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59123" y="-95250"/>
            <a:ext cx="4780251" cy="6413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/>
          <p:nvPr>
            <p:ph type="title"/>
          </p:nvPr>
        </p:nvSpPr>
        <p:spPr>
          <a:xfrm>
            <a:off x="365125" y="395286"/>
            <a:ext cx="8407400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Unrelated Diversification</a:t>
            </a:r>
          </a:p>
        </p:txBody>
      </p:sp>
      <p:sp>
        <p:nvSpPr>
          <p:cNvPr id="349" name="Shape 34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this strategy favors capitalizing upon a portfolio of businesses that has excellent financial performance.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search for new businesses across different industries.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“Don't put all your eggs in one basket”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Examples in saudi arabia ??</a:t>
            </a:r>
          </a:p>
        </p:txBody>
      </p:sp>
    </p:spTree>
  </p:cSld>
  <p:clrMapOvr>
    <a:masterClrMapping/>
  </p:clrMapOvr>
  <p:transition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" name="image3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45934" y="-302896"/>
            <a:ext cx="5727704" cy="69368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/>
          <p:nvPr/>
        </p:nvSpPr>
        <p:spPr>
          <a:xfrm>
            <a:off x="6477000" y="6172200"/>
            <a:ext cx="21463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5 -16</a:t>
            </a:r>
          </a:p>
        </p:txBody>
      </p:sp>
      <p:sp>
        <p:nvSpPr>
          <p:cNvPr id="354" name="Shape 354"/>
          <p:cNvSpPr/>
          <p:nvPr/>
        </p:nvSpPr>
        <p:spPr>
          <a:xfrm>
            <a:off x="533400" y="457200"/>
            <a:ext cx="61087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ts val="14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Types of Strategies</a:t>
            </a:r>
          </a:p>
        </p:txBody>
      </p:sp>
      <p:grpSp>
        <p:nvGrpSpPr>
          <p:cNvPr id="357" name="Group 357"/>
          <p:cNvGrpSpPr/>
          <p:nvPr/>
        </p:nvGrpSpPr>
        <p:grpSpPr>
          <a:xfrm>
            <a:off x="685795" y="2666997"/>
            <a:ext cx="1981208" cy="1905004"/>
            <a:chOff x="-1" y="0"/>
            <a:chExt cx="1981206" cy="1905002"/>
          </a:xfrm>
        </p:grpSpPr>
        <p:sp>
          <p:nvSpPr>
            <p:cNvPr id="355" name="Shape 355"/>
            <p:cNvSpPr/>
            <p:nvPr/>
          </p:nvSpPr>
          <p:spPr>
            <a:xfrm>
              <a:off x="-2" y="-1"/>
              <a:ext cx="1981208" cy="1905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083" y="0"/>
                  </a:moveTo>
                  <a:lnTo>
                    <a:pt x="0" y="6326"/>
                  </a:lnTo>
                  <a:lnTo>
                    <a:pt x="0" y="15274"/>
                  </a:lnTo>
                  <a:lnTo>
                    <a:pt x="6083" y="21600"/>
                  </a:lnTo>
                  <a:lnTo>
                    <a:pt x="15517" y="21600"/>
                  </a:lnTo>
                  <a:lnTo>
                    <a:pt x="21600" y="15274"/>
                  </a:lnTo>
                  <a:lnTo>
                    <a:pt x="21600" y="6326"/>
                  </a:lnTo>
                  <a:lnTo>
                    <a:pt x="15517" y="0"/>
                  </a:lnTo>
                  <a:close/>
                </a:path>
              </a:pathLst>
            </a:custGeom>
            <a:solidFill>
              <a:srgbClr val="F38000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56" name="Shape 356"/>
            <p:cNvSpPr/>
            <p:nvPr/>
          </p:nvSpPr>
          <p:spPr>
            <a:xfrm>
              <a:off x="216024" y="317500"/>
              <a:ext cx="1549153" cy="1270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marR="40463" indent="40463" algn="ctr">
                <a:defRPr>
                  <a:uFillTx/>
                </a:defRPr>
              </a:pPr>
              <a:br/>
              <a:r>
                <a:rPr b="1" sz="2000">
                  <a:solidFill>
                    <a:srgbClr val="FCF7EE"/>
                  </a:solidFill>
                  <a:uFill>
                    <a:solidFill>
                      <a:srgbClr val="FCF7EE"/>
                    </a:solidFill>
                  </a:uFill>
                  <a:latin typeface="Verdana"/>
                  <a:ea typeface="Verdana"/>
                  <a:cs typeface="Verdana"/>
                  <a:sym typeface="Verdana"/>
                </a:rPr>
                <a:t>Defensive</a:t>
              </a:r>
              <a:br>
                <a:rPr b="1" sz="2000">
                  <a:solidFill>
                    <a:srgbClr val="FCF7EE"/>
                  </a:solidFill>
                  <a:uFill>
                    <a:solidFill>
                      <a:srgbClr val="FCF7EE"/>
                    </a:solidFill>
                  </a:uFill>
                  <a:latin typeface="Verdana"/>
                  <a:ea typeface="Verdana"/>
                  <a:cs typeface="Verdana"/>
                  <a:sym typeface="Verdana"/>
                </a:rPr>
              </a:br>
              <a:r>
                <a:rPr b="1" sz="2000">
                  <a:solidFill>
                    <a:srgbClr val="FCF7EE"/>
                  </a:solidFill>
                  <a:uFill>
                    <a:solidFill>
                      <a:srgbClr val="FCF7EE"/>
                    </a:solidFill>
                  </a:uFill>
                  <a:latin typeface="Verdana"/>
                  <a:ea typeface="Verdana"/>
                  <a:cs typeface="Verdana"/>
                  <a:sym typeface="Verdana"/>
                </a:rPr>
                <a:t>Strategies</a:t>
              </a:r>
              <a:br>
                <a:rPr b="1" sz="2000">
                  <a:solidFill>
                    <a:srgbClr val="FCF7EE"/>
                  </a:solidFill>
                  <a:uFill>
                    <a:solidFill>
                      <a:srgbClr val="FCF7EE"/>
                    </a:solidFill>
                  </a:uFill>
                  <a:latin typeface="Verdana"/>
                  <a:ea typeface="Verdana"/>
                  <a:cs typeface="Verdana"/>
                  <a:sym typeface="Verdana"/>
                </a:rPr>
              </a:br>
            </a:p>
          </p:txBody>
        </p:sp>
      </p:grpSp>
      <p:grpSp>
        <p:nvGrpSpPr>
          <p:cNvPr id="365" name="Group 365"/>
          <p:cNvGrpSpPr/>
          <p:nvPr/>
        </p:nvGrpSpPr>
        <p:grpSpPr>
          <a:xfrm>
            <a:off x="4952995" y="1676397"/>
            <a:ext cx="2362208" cy="838208"/>
            <a:chOff x="0" y="0"/>
            <a:chExt cx="2362207" cy="838207"/>
          </a:xfrm>
        </p:grpSpPr>
        <p:sp>
          <p:nvSpPr>
            <p:cNvPr id="358" name="Shape 358"/>
            <p:cNvSpPr/>
            <p:nvPr/>
          </p:nvSpPr>
          <p:spPr>
            <a:xfrm>
              <a:off x="0" y="1"/>
              <a:ext cx="2362207" cy="838204"/>
            </a:xfrm>
            <a:prstGeom prst="rect">
              <a:avLst/>
            </a:prstGeom>
            <a:solidFill>
              <a:srgbClr val="FA9927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59" name="Shape 359"/>
            <p:cNvSpPr/>
            <p:nvPr/>
          </p:nvSpPr>
          <p:spPr>
            <a:xfrm>
              <a:off x="0" y="0"/>
              <a:ext cx="2362207" cy="104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958" y="21600"/>
                  </a:lnTo>
                  <a:lnTo>
                    <a:pt x="2064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BAE5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60" name="Shape 360"/>
            <p:cNvSpPr/>
            <p:nvPr/>
          </p:nvSpPr>
          <p:spPr>
            <a:xfrm>
              <a:off x="-1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CC3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61" name="Shape 361"/>
            <p:cNvSpPr/>
            <p:nvPr/>
          </p:nvSpPr>
          <p:spPr>
            <a:xfrm>
              <a:off x="2257428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2700"/>
                  </a:lnTo>
                  <a:lnTo>
                    <a:pt x="0" y="189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A6641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62" name="Shape 362"/>
            <p:cNvSpPr/>
            <p:nvPr/>
          </p:nvSpPr>
          <p:spPr>
            <a:xfrm>
              <a:off x="0" y="733427"/>
              <a:ext cx="2362207" cy="104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20642" y="0"/>
                  </a:lnTo>
                  <a:lnTo>
                    <a:pt x="958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D17F1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63" name="Shape 363"/>
            <p:cNvSpPr/>
            <p:nvPr/>
          </p:nvSpPr>
          <p:spPr>
            <a:xfrm>
              <a:off x="0" y="-1"/>
              <a:ext cx="2362207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58" y="2700"/>
                  </a:moveTo>
                  <a:lnTo>
                    <a:pt x="958" y="18900"/>
                  </a:lnTo>
                  <a:lnTo>
                    <a:pt x="20642" y="18900"/>
                  </a:lnTo>
                  <a:lnTo>
                    <a:pt x="20642" y="2700"/>
                  </a:lnTo>
                  <a:close/>
                  <a:moveTo>
                    <a:pt x="0" y="0"/>
                  </a:moveTo>
                  <a:lnTo>
                    <a:pt x="958" y="2700"/>
                  </a:lnTo>
                  <a:moveTo>
                    <a:pt x="0" y="21600"/>
                  </a:moveTo>
                  <a:lnTo>
                    <a:pt x="958" y="18900"/>
                  </a:lnTo>
                  <a:moveTo>
                    <a:pt x="21600" y="21600"/>
                  </a:moveTo>
                  <a:lnTo>
                    <a:pt x="20642" y="18900"/>
                  </a:lnTo>
                  <a:moveTo>
                    <a:pt x="21600" y="0"/>
                  </a:moveTo>
                  <a:lnTo>
                    <a:pt x="20642" y="27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64" name="Shape 364"/>
            <p:cNvSpPr/>
            <p:nvPr/>
          </p:nvSpPr>
          <p:spPr>
            <a:xfrm>
              <a:off x="100287" y="228601"/>
              <a:ext cx="2161627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marR="49284" indent="49284" algn="ctr">
                <a:defRPr b="1" sz="20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>
                  <a:uFillTx/>
                </a:defRPr>
              </a:pPr>
              <a:r>
                <a:rPr b="1" sz="2000">
                  <a:uFill>
                    <a:solidFill/>
                  </a:uFill>
                </a:rPr>
                <a:t>Retrenchment</a:t>
              </a:r>
            </a:p>
          </p:txBody>
        </p:sp>
      </p:grpSp>
      <p:grpSp>
        <p:nvGrpSpPr>
          <p:cNvPr id="373" name="Group 373"/>
          <p:cNvGrpSpPr/>
          <p:nvPr/>
        </p:nvGrpSpPr>
        <p:grpSpPr>
          <a:xfrm>
            <a:off x="4952995" y="3124197"/>
            <a:ext cx="2362208" cy="838208"/>
            <a:chOff x="0" y="0"/>
            <a:chExt cx="2362207" cy="838207"/>
          </a:xfrm>
        </p:grpSpPr>
        <p:sp>
          <p:nvSpPr>
            <p:cNvPr id="366" name="Shape 366"/>
            <p:cNvSpPr/>
            <p:nvPr/>
          </p:nvSpPr>
          <p:spPr>
            <a:xfrm>
              <a:off x="0" y="1"/>
              <a:ext cx="2362207" cy="838204"/>
            </a:xfrm>
            <a:prstGeom prst="rect">
              <a:avLst/>
            </a:prstGeom>
            <a:solidFill>
              <a:srgbClr val="FA9927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67" name="Shape 367"/>
            <p:cNvSpPr/>
            <p:nvPr/>
          </p:nvSpPr>
          <p:spPr>
            <a:xfrm>
              <a:off x="0" y="0"/>
              <a:ext cx="2362207" cy="104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958" y="21600"/>
                  </a:lnTo>
                  <a:lnTo>
                    <a:pt x="2064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BAE5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68" name="Shape 368"/>
            <p:cNvSpPr/>
            <p:nvPr/>
          </p:nvSpPr>
          <p:spPr>
            <a:xfrm>
              <a:off x="-1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CC3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69" name="Shape 369"/>
            <p:cNvSpPr/>
            <p:nvPr/>
          </p:nvSpPr>
          <p:spPr>
            <a:xfrm>
              <a:off x="2257428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2700"/>
                  </a:lnTo>
                  <a:lnTo>
                    <a:pt x="0" y="189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A6641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70" name="Shape 370"/>
            <p:cNvSpPr/>
            <p:nvPr/>
          </p:nvSpPr>
          <p:spPr>
            <a:xfrm>
              <a:off x="0" y="733427"/>
              <a:ext cx="2362207" cy="104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20642" y="0"/>
                  </a:lnTo>
                  <a:lnTo>
                    <a:pt x="958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D17F1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71" name="Shape 371"/>
            <p:cNvSpPr/>
            <p:nvPr/>
          </p:nvSpPr>
          <p:spPr>
            <a:xfrm>
              <a:off x="0" y="-1"/>
              <a:ext cx="2362207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58" y="2700"/>
                  </a:moveTo>
                  <a:lnTo>
                    <a:pt x="958" y="18900"/>
                  </a:lnTo>
                  <a:lnTo>
                    <a:pt x="20642" y="18900"/>
                  </a:lnTo>
                  <a:lnTo>
                    <a:pt x="20642" y="2700"/>
                  </a:lnTo>
                  <a:close/>
                  <a:moveTo>
                    <a:pt x="0" y="0"/>
                  </a:moveTo>
                  <a:lnTo>
                    <a:pt x="958" y="2700"/>
                  </a:lnTo>
                  <a:moveTo>
                    <a:pt x="0" y="21600"/>
                  </a:moveTo>
                  <a:lnTo>
                    <a:pt x="958" y="18900"/>
                  </a:lnTo>
                  <a:moveTo>
                    <a:pt x="21600" y="21600"/>
                  </a:moveTo>
                  <a:lnTo>
                    <a:pt x="20642" y="18900"/>
                  </a:lnTo>
                  <a:moveTo>
                    <a:pt x="21600" y="0"/>
                  </a:moveTo>
                  <a:lnTo>
                    <a:pt x="20642" y="27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72" name="Shape 372"/>
            <p:cNvSpPr/>
            <p:nvPr/>
          </p:nvSpPr>
          <p:spPr>
            <a:xfrm>
              <a:off x="323901" y="228601"/>
              <a:ext cx="1714399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marR="49284" indent="49284" algn="ctr">
                <a:defRPr b="1" sz="20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>
                  <a:uFillTx/>
                </a:defRPr>
              </a:pPr>
              <a:r>
                <a:rPr b="1" sz="2000">
                  <a:uFill>
                    <a:solidFill/>
                  </a:uFill>
                </a:rPr>
                <a:t>Divestiture</a:t>
              </a:r>
            </a:p>
          </p:txBody>
        </p:sp>
      </p:grpSp>
      <p:grpSp>
        <p:nvGrpSpPr>
          <p:cNvPr id="381" name="Group 381"/>
          <p:cNvGrpSpPr/>
          <p:nvPr/>
        </p:nvGrpSpPr>
        <p:grpSpPr>
          <a:xfrm>
            <a:off x="4952995" y="4571995"/>
            <a:ext cx="2362208" cy="838208"/>
            <a:chOff x="0" y="0"/>
            <a:chExt cx="2362207" cy="838207"/>
          </a:xfrm>
        </p:grpSpPr>
        <p:sp>
          <p:nvSpPr>
            <p:cNvPr id="374" name="Shape 374"/>
            <p:cNvSpPr/>
            <p:nvPr/>
          </p:nvSpPr>
          <p:spPr>
            <a:xfrm>
              <a:off x="0" y="1"/>
              <a:ext cx="2362207" cy="838204"/>
            </a:xfrm>
            <a:prstGeom prst="rect">
              <a:avLst/>
            </a:prstGeom>
            <a:solidFill>
              <a:srgbClr val="FA9927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75" name="Shape 375"/>
            <p:cNvSpPr/>
            <p:nvPr/>
          </p:nvSpPr>
          <p:spPr>
            <a:xfrm>
              <a:off x="0" y="0"/>
              <a:ext cx="2362207" cy="104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958" y="21600"/>
                  </a:lnTo>
                  <a:lnTo>
                    <a:pt x="2064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BAE5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76" name="Shape 376"/>
            <p:cNvSpPr/>
            <p:nvPr/>
          </p:nvSpPr>
          <p:spPr>
            <a:xfrm>
              <a:off x="-1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CC3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77" name="Shape 377"/>
            <p:cNvSpPr/>
            <p:nvPr/>
          </p:nvSpPr>
          <p:spPr>
            <a:xfrm>
              <a:off x="2257428" y="-1"/>
              <a:ext cx="104779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2700"/>
                  </a:lnTo>
                  <a:lnTo>
                    <a:pt x="0" y="189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A6641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78" name="Shape 378"/>
            <p:cNvSpPr/>
            <p:nvPr/>
          </p:nvSpPr>
          <p:spPr>
            <a:xfrm>
              <a:off x="0" y="733427"/>
              <a:ext cx="2362207" cy="104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20642" y="0"/>
                  </a:lnTo>
                  <a:lnTo>
                    <a:pt x="958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D17F1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79" name="Shape 379"/>
            <p:cNvSpPr/>
            <p:nvPr/>
          </p:nvSpPr>
          <p:spPr>
            <a:xfrm>
              <a:off x="0" y="-1"/>
              <a:ext cx="2362207" cy="838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58" y="2700"/>
                  </a:moveTo>
                  <a:lnTo>
                    <a:pt x="958" y="18900"/>
                  </a:lnTo>
                  <a:lnTo>
                    <a:pt x="20642" y="18900"/>
                  </a:lnTo>
                  <a:lnTo>
                    <a:pt x="20642" y="2700"/>
                  </a:lnTo>
                  <a:close/>
                  <a:moveTo>
                    <a:pt x="0" y="0"/>
                  </a:moveTo>
                  <a:lnTo>
                    <a:pt x="958" y="2700"/>
                  </a:lnTo>
                  <a:moveTo>
                    <a:pt x="0" y="21600"/>
                  </a:moveTo>
                  <a:lnTo>
                    <a:pt x="958" y="18900"/>
                  </a:lnTo>
                  <a:moveTo>
                    <a:pt x="21600" y="21600"/>
                  </a:moveTo>
                  <a:lnTo>
                    <a:pt x="20642" y="18900"/>
                  </a:lnTo>
                  <a:moveTo>
                    <a:pt x="21600" y="0"/>
                  </a:moveTo>
                  <a:lnTo>
                    <a:pt x="20642" y="27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80" name="Shape 380"/>
            <p:cNvSpPr/>
            <p:nvPr/>
          </p:nvSpPr>
          <p:spPr>
            <a:xfrm>
              <a:off x="312429" y="228601"/>
              <a:ext cx="1737343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marR="49284" indent="49284" algn="ctr">
                <a:defRPr b="1" sz="20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>
                  <a:uFillTx/>
                </a:defRPr>
              </a:pPr>
              <a:r>
                <a:rPr b="1" sz="2000">
                  <a:uFill>
                    <a:solidFill/>
                  </a:uFill>
                </a:rPr>
                <a:t>Liquidation</a:t>
              </a:r>
            </a:p>
          </p:txBody>
        </p:sp>
      </p:grpSp>
      <p:sp>
        <p:nvSpPr>
          <p:cNvPr id="382" name="Shape 382"/>
          <p:cNvSpPr/>
          <p:nvPr/>
        </p:nvSpPr>
        <p:spPr>
          <a:xfrm flipV="1">
            <a:off x="2667000" y="2057399"/>
            <a:ext cx="2209803" cy="1524003"/>
          </a:xfrm>
          <a:prstGeom prst="line">
            <a:avLst/>
          </a:prstGeom>
          <a:ln>
            <a:solidFill/>
            <a:round/>
            <a:tailEnd type="triangle"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383" name="Shape 383"/>
          <p:cNvSpPr/>
          <p:nvPr/>
        </p:nvSpPr>
        <p:spPr>
          <a:xfrm>
            <a:off x="2667000" y="3581400"/>
            <a:ext cx="2209803" cy="1590"/>
          </a:xfrm>
          <a:prstGeom prst="line">
            <a:avLst/>
          </a:prstGeom>
          <a:ln>
            <a:solidFill/>
            <a:round/>
            <a:tailEnd type="triangle"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384" name="Shape 384"/>
          <p:cNvSpPr/>
          <p:nvPr/>
        </p:nvSpPr>
        <p:spPr>
          <a:xfrm>
            <a:off x="2667000" y="3581398"/>
            <a:ext cx="2209803" cy="1447804"/>
          </a:xfrm>
          <a:prstGeom prst="line">
            <a:avLst/>
          </a:prstGeom>
          <a:ln>
            <a:solidFill/>
            <a:round/>
            <a:tailEnd type="triangle"/>
          </a:ln>
        </p:spPr>
        <p:txBody>
          <a:bodyPr lIns="0" tIns="0" rIns="0" bIns="0"/>
          <a:lstStyle/>
          <a:p>
            <a:pPr lvl="0" marR="0" indent="0" defTabSz="457200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385" name="Shape 385"/>
          <p:cNvSpPr/>
          <p:nvPr/>
        </p:nvSpPr>
        <p:spPr>
          <a:xfrm>
            <a:off x="290511" y="6524625"/>
            <a:ext cx="711202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6 -16</a:t>
            </a:r>
          </a:p>
        </p:txBody>
      </p:sp>
      <p:sp>
        <p:nvSpPr>
          <p:cNvPr id="386" name="Shape 386"/>
          <p:cNvSpPr/>
          <p:nvPr/>
        </p:nvSpPr>
        <p:spPr>
          <a:xfrm>
            <a:off x="1424778" y="6524625"/>
            <a:ext cx="2819406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hape 388"/>
          <p:cNvSpPr/>
          <p:nvPr>
            <p:ph type="title"/>
          </p:nvPr>
        </p:nvSpPr>
        <p:spPr>
          <a:xfrm>
            <a:off x="365125" y="395286"/>
            <a:ext cx="8407400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Retrenchment:</a:t>
            </a:r>
          </a:p>
        </p:txBody>
      </p:sp>
      <p:sp>
        <p:nvSpPr>
          <p:cNvPr id="389" name="Shape 38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Sometimes called a turnaround or reorganizational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When organization reduce cost and assets to reverse declining sales and profits.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ex. selling of land and buildings to raise needed cash , closing factories , automating process =&gt;reduce employees=&gt;reduce cost.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>
            <p:ph type="title"/>
          </p:nvPr>
        </p:nvSpPr>
        <p:spPr>
          <a:xfrm>
            <a:off x="365125" y="395286"/>
            <a:ext cx="8407400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Long terms objectives</a:t>
            </a:r>
          </a:p>
        </p:txBody>
      </p:sp>
      <p:sp>
        <p:nvSpPr>
          <p:cNvPr id="171" name="Shape 17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long-term objectives represent the results expected from pursuing certain strategies.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strategies represent the actions to be taken to accomplish long term objectives.</a:t>
            </a:r>
          </a:p>
        </p:txBody>
      </p:sp>
    </p:spTree>
  </p:cSld>
  <p:clrMapOvr>
    <a:masterClrMapping/>
  </p:clrMapOvr>
  <p:transition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/>
          <p:nvPr>
            <p:ph type="title"/>
          </p:nvPr>
        </p:nvSpPr>
        <p:spPr>
          <a:xfrm>
            <a:off x="365125" y="395286"/>
            <a:ext cx="8407400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Divestiture</a:t>
            </a:r>
          </a:p>
        </p:txBody>
      </p:sp>
      <p:sp>
        <p:nvSpPr>
          <p:cNvPr id="392" name="Shape 39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Selling a division or part of organization.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often used to raise capital for further investment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to get rid of unprofitable businesses that require too much capital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or to focus on their core business and become less diversified.</a:t>
            </a:r>
          </a:p>
        </p:txBody>
      </p:sp>
    </p:spTree>
  </p:cSld>
  <p:clrMapOvr>
    <a:masterClrMapping/>
  </p:clrMapOvr>
  <p:transition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hape 394"/>
          <p:cNvSpPr/>
          <p:nvPr>
            <p:ph type="title"/>
          </p:nvPr>
        </p:nvSpPr>
        <p:spPr>
          <a:xfrm>
            <a:off x="365125" y="395286"/>
            <a:ext cx="8407400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Liquidation</a:t>
            </a:r>
          </a:p>
        </p:txBody>
      </p:sp>
      <p:sp>
        <p:nvSpPr>
          <p:cNvPr id="395" name="Shape 39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Selling of a company’s assets in parts.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Its an emotionally difficult strategy however it may be better than to continue losing large sums of money.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usually this strategy comes when the org has pursued both retrenchment and divestiture and they were not successful.</a:t>
            </a:r>
          </a:p>
        </p:txBody>
      </p:sp>
    </p:spTree>
  </p:cSld>
  <p:clrMapOvr>
    <a:masterClrMapping/>
  </p:clrMapOvr>
  <p:transition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/>
          <p:nvPr>
            <p:ph type="title"/>
          </p:nvPr>
        </p:nvSpPr>
        <p:spPr>
          <a:xfrm>
            <a:off x="457200" y="277811"/>
            <a:ext cx="8229600" cy="126841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 Examples </a:t>
            </a:r>
          </a:p>
        </p:txBody>
      </p:sp>
      <p:graphicFrame>
        <p:nvGraphicFramePr>
          <p:cNvPr id="398" name="Table 398"/>
          <p:cNvGraphicFramePr/>
          <p:nvPr/>
        </p:nvGraphicFramePr>
        <p:xfrm>
          <a:off x="457200" y="2349500"/>
          <a:ext cx="8229600" cy="302101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971800"/>
                <a:gridCol w="5257800"/>
              </a:tblGrid>
              <a:tr h="1511300">
                <a:tc>
                  <a:txBody>
                    <a:bodyPr/>
                    <a:lstStyle/>
                    <a:p>
                      <a:pPr lvl="0" marR="40639" indent="40639" algn="l" defTabSz="914400">
                        <a:spcBef>
                          <a:spcPts val="400"/>
                        </a:spcBef>
                        <a:defRPr b="0" i="0" sz="1800">
                          <a:uFillTx/>
                        </a:defRPr>
                      </a:pPr>
                      <a:r>
                        <a:rPr b="1" sz="2000">
                          <a:solidFill>
                            <a:srgbClr val="FCF7EE"/>
                          </a:solidFill>
                          <a:uFill>
                            <a:solidFill>
                              <a:srgbClr val="FCF7EE"/>
                            </a:solidFill>
                          </a:uFill>
                          <a:sym typeface="Helvetica Neue"/>
                        </a:rPr>
                        <a:t>Divestiture</a:t>
                      </a:r>
                      <a:br>
                        <a:rPr b="1" sz="2000">
                          <a:solidFill>
                            <a:srgbClr val="FCF7EE"/>
                          </a:solidFill>
                          <a:uFill>
                            <a:solidFill>
                              <a:srgbClr val="FCF7EE"/>
                            </a:solidFill>
                          </a:uFill>
                          <a:sym typeface="Helvetica Neue"/>
                        </a:rPr>
                      </a:b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38000"/>
                    </a:solidFill>
                  </a:tcPr>
                </a:tc>
                <a:tc>
                  <a:txBody>
                    <a:bodyPr/>
                    <a:lstStyle/>
                    <a:p>
                      <a:pPr lvl="0" marR="40639" indent="40639" algn="l" defTabSz="914400">
                        <a:spcBef>
                          <a:spcPts val="400"/>
                        </a:spcBef>
                        <a:defRPr b="0" i="0" sz="1800">
                          <a:uFillTx/>
                        </a:defRPr>
                      </a:pPr>
                      <a:r>
                        <a:rPr b="1" sz="2000">
                          <a:uFill>
                            <a:solidFill/>
                          </a:uFill>
                          <a:sym typeface="Helvetica Neue"/>
                        </a:rPr>
                        <a:t>Zain sold its operations in Africa to Bharti Airtel, India 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7AB23"/>
                    </a:solidFill>
                  </a:tcPr>
                </a:tc>
              </a:tr>
              <a:tr h="1509712">
                <a:tc>
                  <a:txBody>
                    <a:bodyPr/>
                    <a:lstStyle/>
                    <a:p>
                      <a:pPr lvl="0" marR="40639" indent="40639" algn="l" defTabSz="914400">
                        <a:spcBef>
                          <a:spcPts val="400"/>
                        </a:spcBef>
                        <a:defRPr b="0" i="0" sz="1800">
                          <a:uFillTx/>
                        </a:defRPr>
                      </a:pPr>
                      <a:r>
                        <a:rPr b="1" sz="2000">
                          <a:solidFill>
                            <a:srgbClr val="FCF7EE"/>
                          </a:solidFill>
                          <a:uFill>
                            <a:solidFill>
                              <a:srgbClr val="FCF7EE"/>
                            </a:solidFill>
                          </a:uFill>
                          <a:sym typeface="Helvetica Neue"/>
                        </a:rPr>
                        <a:t>Liquidation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38000"/>
                    </a:solidFill>
                  </a:tcPr>
                </a:tc>
                <a:tc>
                  <a:txBody>
                    <a:bodyPr/>
                    <a:lstStyle/>
                    <a:p>
                      <a:pPr lvl="0" marR="40639" indent="40639" algn="l" defTabSz="914400">
                        <a:spcBef>
                          <a:spcPts val="400"/>
                        </a:spcBef>
                        <a:defRPr b="0" i="0" sz="1800">
                          <a:uFillTx/>
                        </a:defRPr>
                      </a:pPr>
                      <a:r>
                        <a:rPr b="1" sz="2000">
                          <a:uFill>
                            <a:solidFill/>
                          </a:uFill>
                          <a:sym typeface="Helvetica Neue"/>
                        </a:rPr>
                        <a:t>Iraqi government decided to liquidate the assets of Iraqi Airways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7AB23"/>
                    </a:solidFill>
                  </a:tcPr>
                </a:tc>
              </a:tr>
            </a:tbl>
          </a:graphicData>
        </a:graphic>
      </p:graphicFrame>
      <p:sp>
        <p:nvSpPr>
          <p:cNvPr id="399" name="Shape 399"/>
          <p:cNvSpPr/>
          <p:nvPr/>
        </p:nvSpPr>
        <p:spPr>
          <a:xfrm>
            <a:off x="6477000" y="6172200"/>
            <a:ext cx="21463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5 -20</a:t>
            </a:r>
          </a:p>
        </p:txBody>
      </p:sp>
      <p:sp>
        <p:nvSpPr>
          <p:cNvPr id="400" name="Shape 400"/>
          <p:cNvSpPr/>
          <p:nvPr/>
        </p:nvSpPr>
        <p:spPr>
          <a:xfrm>
            <a:off x="290511" y="6524625"/>
            <a:ext cx="711202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6 -20</a:t>
            </a:r>
          </a:p>
        </p:txBody>
      </p:sp>
      <p:sp>
        <p:nvSpPr>
          <p:cNvPr id="401" name="Shape 401"/>
          <p:cNvSpPr/>
          <p:nvPr/>
        </p:nvSpPr>
        <p:spPr>
          <a:xfrm>
            <a:off x="1424778" y="6524625"/>
            <a:ext cx="2819406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  <p:graphicFrame>
        <p:nvGraphicFramePr>
          <p:cNvPr id="402" name="Table 402"/>
          <p:cNvGraphicFramePr/>
          <p:nvPr/>
        </p:nvGraphicFramePr>
        <p:xfrm>
          <a:off x="457200" y="850900"/>
          <a:ext cx="8229600" cy="1509713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971800"/>
                <a:gridCol w="5257800"/>
              </a:tblGrid>
              <a:tr h="1509712">
                <a:tc>
                  <a:txBody>
                    <a:bodyPr/>
                    <a:lstStyle/>
                    <a:p>
                      <a:pPr lvl="0" marR="40639" indent="40639" algn="l" defTabSz="914400">
                        <a:spcBef>
                          <a:spcPts val="400"/>
                        </a:spcBef>
                        <a:defRPr b="0" i="0" sz="1800">
                          <a:uFillTx/>
                        </a:defRPr>
                      </a:pPr>
                      <a:r>
                        <a:rPr b="1" sz="2000">
                          <a:solidFill>
                            <a:srgbClr val="FCF7EE"/>
                          </a:solidFill>
                          <a:uFill>
                            <a:solidFill>
                              <a:srgbClr val="FCF7EE"/>
                            </a:solidFill>
                          </a:uFill>
                          <a:sym typeface="Helvetica Neue"/>
                        </a:rPr>
                        <a:t>Retrenchment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B w="12700">
                      <a:miter lim="400000"/>
                    </a:lnB>
                    <a:solidFill>
                      <a:srgbClr val="F38000"/>
                    </a:solidFill>
                  </a:tcPr>
                </a:tc>
                <a:tc>
                  <a:txBody>
                    <a:bodyPr/>
                    <a:lstStyle/>
                    <a:p>
                      <a:pPr lvl="0" marR="40639" indent="40639" algn="l" defTabSz="914400">
                        <a:spcBef>
                          <a:spcPts val="400"/>
                        </a:spcBef>
                        <a:defRPr b="0" i="0" sz="1800">
                          <a:uFillTx/>
                        </a:defRPr>
                      </a:pPr>
                      <a:r>
                        <a:rPr b="1" sz="2000">
                          <a:uFill>
                            <a:solidFill/>
                          </a:uFill>
                          <a:sym typeface="Helvetica Neue"/>
                        </a:rPr>
                        <a:t>Nakheel, the property unit of Dubai World, cut several jobs in 2008 and 2010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B w="12700">
                      <a:miter lim="400000"/>
                    </a:lnB>
                    <a:solidFill>
                      <a:srgbClr val="F7AB2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/>
          <p:nvPr/>
        </p:nvSpPr>
        <p:spPr>
          <a:xfrm>
            <a:off x="304800" y="639762"/>
            <a:ext cx="847090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R="41275" indent="41275"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Means for Achieving Strategies</a:t>
            </a:r>
          </a:p>
        </p:txBody>
      </p:sp>
      <p:grpSp>
        <p:nvGrpSpPr>
          <p:cNvPr id="407" name="Group 407"/>
          <p:cNvGrpSpPr/>
          <p:nvPr/>
        </p:nvGrpSpPr>
        <p:grpSpPr>
          <a:xfrm>
            <a:off x="228600" y="2057396"/>
            <a:ext cx="7467600" cy="2743206"/>
            <a:chOff x="0" y="-1"/>
            <a:chExt cx="7467600" cy="2743205"/>
          </a:xfrm>
        </p:grpSpPr>
        <p:sp>
          <p:nvSpPr>
            <p:cNvPr id="405" name="Shape 405"/>
            <p:cNvSpPr/>
            <p:nvPr/>
          </p:nvSpPr>
          <p:spPr>
            <a:xfrm>
              <a:off x="0" y="0"/>
              <a:ext cx="7467600" cy="274320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06" name="Shape 406"/>
            <p:cNvSpPr/>
            <p:nvPr/>
          </p:nvSpPr>
          <p:spPr>
            <a:xfrm>
              <a:off x="0" y="-2"/>
              <a:ext cx="7467600" cy="1371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706275" marR="41275" indent="-485612">
                <a:lnSpc>
                  <a:spcPct val="15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Font typeface="Verdana"/>
                <a:buChar char="•"/>
                <a:defRPr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Joint Venture/Partnering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06275" marR="41275" indent="-485612">
                <a:lnSpc>
                  <a:spcPct val="15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Font typeface="Verdana"/>
                <a:buChar char="•"/>
                <a:defRPr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Mergers and Acquisitions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06275" marR="41275" indent="-485612">
                <a:lnSpc>
                  <a:spcPct val="15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Font typeface="Verdana"/>
                <a:buChar char="•"/>
                <a:defRPr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Outsourcing</a:t>
              </a:r>
            </a:p>
          </p:txBody>
        </p:sp>
      </p:grpSp>
      <p:sp>
        <p:nvSpPr>
          <p:cNvPr id="408" name="Shape 408"/>
          <p:cNvSpPr/>
          <p:nvPr/>
        </p:nvSpPr>
        <p:spPr>
          <a:xfrm>
            <a:off x="290511" y="6524625"/>
            <a:ext cx="711202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6 -24</a:t>
            </a:r>
          </a:p>
        </p:txBody>
      </p:sp>
      <p:sp>
        <p:nvSpPr>
          <p:cNvPr id="409" name="Shape 409"/>
          <p:cNvSpPr/>
          <p:nvPr/>
        </p:nvSpPr>
        <p:spPr>
          <a:xfrm>
            <a:off x="1424778" y="6524625"/>
            <a:ext cx="2819406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Shape 411"/>
          <p:cNvSpPr/>
          <p:nvPr/>
        </p:nvSpPr>
        <p:spPr>
          <a:xfrm>
            <a:off x="609600" y="639762"/>
            <a:ext cx="778510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R="41275" indent="41275"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Joint Venture/Partnering</a:t>
            </a:r>
          </a:p>
        </p:txBody>
      </p:sp>
      <p:grpSp>
        <p:nvGrpSpPr>
          <p:cNvPr id="414" name="Group 414"/>
          <p:cNvGrpSpPr/>
          <p:nvPr/>
        </p:nvGrpSpPr>
        <p:grpSpPr>
          <a:xfrm>
            <a:off x="152400" y="2209797"/>
            <a:ext cx="8077200" cy="2819404"/>
            <a:chOff x="0" y="0"/>
            <a:chExt cx="8077200" cy="2819403"/>
          </a:xfrm>
        </p:grpSpPr>
        <p:sp>
          <p:nvSpPr>
            <p:cNvPr id="412" name="Shape 412"/>
            <p:cNvSpPr/>
            <p:nvPr/>
          </p:nvSpPr>
          <p:spPr>
            <a:xfrm>
              <a:off x="0" y="0"/>
              <a:ext cx="8077200" cy="281940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13" name="Shape 413"/>
            <p:cNvSpPr/>
            <p:nvPr/>
          </p:nvSpPr>
          <p:spPr>
            <a:xfrm>
              <a:off x="0" y="-1"/>
              <a:ext cx="8077200" cy="990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854544" marR="41275" indent="-470369">
                <a:spcBef>
                  <a:spcPts val="600"/>
                </a:spcBef>
                <a:buClr>
                  <a:srgbClr val="000000"/>
                </a:buClr>
                <a:buSzPct val="100000"/>
                <a:buFont typeface="Verdana"/>
                <a:buChar char="•"/>
                <a:defRPr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Joint venture is a popular strategy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854544" marR="41275" indent="-470369">
                <a:spcBef>
                  <a:spcPts val="600"/>
                </a:spcBef>
                <a:buClr>
                  <a:srgbClr val="000000"/>
                </a:buClr>
                <a:buSzPct val="100000"/>
                <a:buFont typeface="Verdana"/>
                <a:buChar char="•"/>
                <a:defRPr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Two or more companies form a temporary partnership  for the purpose of capitalizing on some opportunity.</a:t>
              </a:r>
            </a:p>
          </p:txBody>
        </p:sp>
      </p:grpSp>
      <p:sp>
        <p:nvSpPr>
          <p:cNvPr id="415" name="Shape 415"/>
          <p:cNvSpPr/>
          <p:nvPr/>
        </p:nvSpPr>
        <p:spPr>
          <a:xfrm>
            <a:off x="290511" y="6524625"/>
            <a:ext cx="711202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6 -25</a:t>
            </a:r>
          </a:p>
        </p:txBody>
      </p:sp>
      <p:sp>
        <p:nvSpPr>
          <p:cNvPr id="416" name="Shape 416"/>
          <p:cNvSpPr/>
          <p:nvPr/>
        </p:nvSpPr>
        <p:spPr>
          <a:xfrm>
            <a:off x="1424778" y="6524625"/>
            <a:ext cx="2819406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Shape 418"/>
          <p:cNvSpPr/>
          <p:nvPr/>
        </p:nvSpPr>
        <p:spPr>
          <a:xfrm>
            <a:off x="685800" y="639762"/>
            <a:ext cx="778510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R="41275" indent="41275"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Mergers and Acquisitions</a:t>
            </a:r>
          </a:p>
        </p:txBody>
      </p:sp>
      <p:grpSp>
        <p:nvGrpSpPr>
          <p:cNvPr id="421" name="Group 421"/>
          <p:cNvGrpSpPr/>
          <p:nvPr/>
        </p:nvGrpSpPr>
        <p:grpSpPr>
          <a:xfrm>
            <a:off x="304800" y="1981197"/>
            <a:ext cx="8077200" cy="3352806"/>
            <a:chOff x="0" y="0"/>
            <a:chExt cx="8077200" cy="3352804"/>
          </a:xfrm>
        </p:grpSpPr>
        <p:sp>
          <p:nvSpPr>
            <p:cNvPr id="419" name="Shape 419"/>
            <p:cNvSpPr/>
            <p:nvPr/>
          </p:nvSpPr>
          <p:spPr>
            <a:xfrm>
              <a:off x="0" y="0"/>
              <a:ext cx="8077200" cy="335280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20" name="Shape 420"/>
            <p:cNvSpPr/>
            <p:nvPr/>
          </p:nvSpPr>
          <p:spPr>
            <a:xfrm>
              <a:off x="0" y="-1"/>
              <a:ext cx="8077200" cy="198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854544" marR="41275" indent="-470369">
                <a:spcBef>
                  <a:spcPts val="600"/>
                </a:spcBef>
                <a:buClr>
                  <a:srgbClr val="000000"/>
                </a:buClr>
                <a:buSzPct val="100000"/>
                <a:buFont typeface="Verdana"/>
                <a:buChar char="•"/>
                <a:defRPr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These are two commonly used ways to pursue strategies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854544" marR="41275" indent="-470369">
                <a:spcBef>
                  <a:spcPts val="600"/>
                </a:spcBef>
                <a:buClr>
                  <a:srgbClr val="000000"/>
                </a:buClr>
                <a:buSzPct val="100000"/>
                <a:buFont typeface="Verdana"/>
                <a:buChar char="•"/>
                <a:defRPr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A merger occurs when two organizations of about equal size unite to form one enterprise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854544" marR="41275" indent="-470369">
                <a:spcBef>
                  <a:spcPts val="600"/>
                </a:spcBef>
                <a:buClr>
                  <a:srgbClr val="000000"/>
                </a:buClr>
                <a:buSzPct val="100000"/>
                <a:buFont typeface="Verdana"/>
                <a:buChar char="•"/>
                <a:defRPr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A acquisition occurs when a large organization purchases a smaller firm or vice versa</a:t>
              </a:r>
            </a:p>
          </p:txBody>
        </p:sp>
      </p:grpSp>
      <p:sp>
        <p:nvSpPr>
          <p:cNvPr id="422" name="Shape 422"/>
          <p:cNvSpPr/>
          <p:nvPr/>
        </p:nvSpPr>
        <p:spPr>
          <a:xfrm>
            <a:off x="290511" y="6524625"/>
            <a:ext cx="711202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6 -26</a:t>
            </a:r>
          </a:p>
        </p:txBody>
      </p:sp>
      <p:sp>
        <p:nvSpPr>
          <p:cNvPr id="423" name="Shape 423"/>
          <p:cNvSpPr/>
          <p:nvPr/>
        </p:nvSpPr>
        <p:spPr>
          <a:xfrm>
            <a:off x="1424778" y="6524625"/>
            <a:ext cx="2819406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Shape 425"/>
          <p:cNvSpPr/>
          <p:nvPr/>
        </p:nvSpPr>
        <p:spPr>
          <a:xfrm>
            <a:off x="533400" y="639762"/>
            <a:ext cx="862330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R="41275" indent="41275"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Mergers and Acquisitions (cont’d)</a:t>
            </a:r>
          </a:p>
        </p:txBody>
      </p:sp>
      <p:grpSp>
        <p:nvGrpSpPr>
          <p:cNvPr id="428" name="Group 428"/>
          <p:cNvGrpSpPr/>
          <p:nvPr/>
        </p:nvGrpSpPr>
        <p:grpSpPr>
          <a:xfrm>
            <a:off x="381000" y="1600196"/>
            <a:ext cx="8458200" cy="3733807"/>
            <a:chOff x="0" y="-1"/>
            <a:chExt cx="8458200" cy="3733805"/>
          </a:xfrm>
        </p:grpSpPr>
        <p:sp>
          <p:nvSpPr>
            <p:cNvPr id="426" name="Shape 426"/>
            <p:cNvSpPr/>
            <p:nvPr/>
          </p:nvSpPr>
          <p:spPr>
            <a:xfrm>
              <a:off x="0" y="-1"/>
              <a:ext cx="8458200" cy="373380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27" name="Shape 427"/>
            <p:cNvSpPr/>
            <p:nvPr/>
          </p:nvSpPr>
          <p:spPr>
            <a:xfrm>
              <a:off x="0" y="-2"/>
              <a:ext cx="8458200" cy="3505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6347" marR="41275" indent="214315">
                <a:lnSpc>
                  <a:spcPct val="150000"/>
                </a:lnSpc>
                <a:spcBef>
                  <a:spcPts val="400"/>
                </a:spcBef>
                <a:defRPr>
                  <a:uFillTx/>
                </a:defRPr>
              </a:pP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Key reasons why mergers and acquisitions fail</a:t>
              </a:r>
              <a:r>
                <a:rPr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:</a:t>
              </a:r>
              <a:endParaRPr>
                <a:latin typeface="Arial"/>
                <a:ea typeface="Arial"/>
                <a:cs typeface="Arial"/>
                <a:sym typeface="Arial"/>
              </a:endParaRPr>
            </a:p>
            <a:p>
              <a:pPr lvl="0" marL="834755" marR="41275" indent="-614093">
                <a:lnSpc>
                  <a:spcPct val="15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Font typeface="Verdana"/>
                <a:buChar char="•"/>
                <a:defRPr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Inability to achieve synergy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834755" marR="41275" indent="-614093">
                <a:lnSpc>
                  <a:spcPct val="15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Font typeface="Verdana"/>
                <a:buChar char="•"/>
                <a:defRPr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Too much diversification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17163" marR="41275" indent="-496501">
                <a:lnSpc>
                  <a:spcPct val="15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Font typeface="Verdana"/>
                <a:buChar char="•"/>
                <a:defRPr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Mergers overly focused on acquisitions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17163" marR="41275" indent="-496501">
                <a:lnSpc>
                  <a:spcPct val="15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Font typeface="Verdana"/>
                <a:buChar char="•"/>
                <a:defRPr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Too large an acquisition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17163" marR="41275" indent="-496501">
                <a:lnSpc>
                  <a:spcPct val="15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Font typeface="Verdana"/>
                <a:buChar char="•"/>
                <a:defRPr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Difficult to integrate different organizational cultures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L="717163" marR="41275" indent="-496501">
                <a:lnSpc>
                  <a:spcPct val="150000"/>
                </a:lnSpc>
                <a:spcBef>
                  <a:spcPts val="600"/>
                </a:spcBef>
                <a:buClr>
                  <a:srgbClr val="000000"/>
                </a:buClr>
                <a:buSzPct val="100000"/>
                <a:buFont typeface="Verdana"/>
                <a:buChar char="•"/>
                <a:defRPr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Reduced employee morale due to layoffs and relocations</a:t>
              </a:r>
            </a:p>
          </p:txBody>
        </p:sp>
      </p:grpSp>
      <p:sp>
        <p:nvSpPr>
          <p:cNvPr id="429" name="Shape 429"/>
          <p:cNvSpPr/>
          <p:nvPr/>
        </p:nvSpPr>
        <p:spPr>
          <a:xfrm>
            <a:off x="290511" y="6524625"/>
            <a:ext cx="711202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6 -27</a:t>
            </a:r>
          </a:p>
        </p:txBody>
      </p:sp>
      <p:sp>
        <p:nvSpPr>
          <p:cNvPr id="430" name="Shape 430"/>
          <p:cNvSpPr/>
          <p:nvPr/>
        </p:nvSpPr>
        <p:spPr>
          <a:xfrm>
            <a:off x="1424778" y="6524625"/>
            <a:ext cx="2819406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/>
          <p:nvPr/>
        </p:nvSpPr>
        <p:spPr>
          <a:xfrm>
            <a:off x="685800" y="639762"/>
            <a:ext cx="778510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R="41275" indent="41275"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Outsourcing</a:t>
            </a:r>
          </a:p>
        </p:txBody>
      </p:sp>
      <p:grpSp>
        <p:nvGrpSpPr>
          <p:cNvPr id="435" name="Group 435"/>
          <p:cNvGrpSpPr/>
          <p:nvPr/>
        </p:nvGrpSpPr>
        <p:grpSpPr>
          <a:xfrm>
            <a:off x="0" y="1282696"/>
            <a:ext cx="8382000" cy="2387601"/>
            <a:chOff x="0" y="0"/>
            <a:chExt cx="8382000" cy="2387600"/>
          </a:xfrm>
        </p:grpSpPr>
        <p:sp>
          <p:nvSpPr>
            <p:cNvPr id="433" name="Shape 433"/>
            <p:cNvSpPr/>
            <p:nvPr/>
          </p:nvSpPr>
          <p:spPr>
            <a:xfrm>
              <a:off x="0" y="-1"/>
              <a:ext cx="8382000" cy="137160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indent="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34" name="Shape 434"/>
            <p:cNvSpPr/>
            <p:nvPr/>
          </p:nvSpPr>
          <p:spPr>
            <a:xfrm>
              <a:off x="0" y="-1"/>
              <a:ext cx="8382000" cy="2387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R="41275" indent="384175">
                <a:spcBef>
                  <a:spcPts val="400"/>
                </a:spcBef>
                <a:defRPr>
                  <a:uFillTx/>
                </a:defRPr>
              </a:pPr>
              <a:r>
                <a:rPr b="1"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Business-Process Outsourcing (BPO)</a:t>
              </a:r>
              <a:endParaRPr b="1" sz="2000">
                <a:latin typeface="Verdana"/>
                <a:ea typeface="Verdana"/>
                <a:cs typeface="Verdana"/>
                <a:sym typeface="Verdana"/>
              </a:endParaRPr>
            </a:p>
            <a:p>
              <a:pPr lvl="0" marR="41275" indent="384175">
                <a:spcBef>
                  <a:spcPts val="400"/>
                </a:spcBef>
                <a:defRPr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Companies taking over the functional operations of other firms such as HR ,IT.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R="41275" indent="384175">
                <a:spcBef>
                  <a:spcPts val="400"/>
                </a:spcBef>
                <a:defRPr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Reasons to outsource :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R="41275" indent="384175">
                <a:spcBef>
                  <a:spcPts val="400"/>
                </a:spcBef>
                <a:defRPr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1-cost reduction.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R="41275" indent="384175">
                <a:spcBef>
                  <a:spcPts val="400"/>
                </a:spcBef>
                <a:defRPr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2-to focus on its core business</a:t>
              </a:r>
              <a:endParaRPr sz="2000">
                <a:latin typeface="Arial"/>
                <a:ea typeface="Arial"/>
                <a:cs typeface="Arial"/>
                <a:sym typeface="Arial"/>
              </a:endParaRPr>
            </a:p>
            <a:p>
              <a:pPr lvl="0" marR="41275" indent="384175">
                <a:spcBef>
                  <a:spcPts val="400"/>
                </a:spcBef>
                <a:defRPr>
                  <a:uFillTx/>
                </a:defRPr>
              </a:pPr>
              <a:r>
                <a:rPr sz="20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rPr>
                <a:t>3-better service</a:t>
              </a:r>
            </a:p>
          </p:txBody>
        </p:sp>
      </p:grpSp>
      <p:sp>
        <p:nvSpPr>
          <p:cNvPr id="436" name="Shape 436"/>
          <p:cNvSpPr/>
          <p:nvPr/>
        </p:nvSpPr>
        <p:spPr>
          <a:xfrm>
            <a:off x="290511" y="6524625"/>
            <a:ext cx="711202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6 -31</a:t>
            </a:r>
          </a:p>
        </p:txBody>
      </p:sp>
      <p:sp>
        <p:nvSpPr>
          <p:cNvPr id="437" name="Shape 437"/>
          <p:cNvSpPr/>
          <p:nvPr/>
        </p:nvSpPr>
        <p:spPr>
          <a:xfrm>
            <a:off x="1424778" y="6524625"/>
            <a:ext cx="2819406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/>
        </p:nvSpPr>
        <p:spPr>
          <a:xfrm>
            <a:off x="6477000" y="6172200"/>
            <a:ext cx="21463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5 -6</a:t>
            </a:r>
          </a:p>
        </p:txBody>
      </p:sp>
      <p:sp>
        <p:nvSpPr>
          <p:cNvPr id="174" name="Shape 174"/>
          <p:cNvSpPr/>
          <p:nvPr/>
        </p:nvSpPr>
        <p:spPr>
          <a:xfrm>
            <a:off x="533400" y="457200"/>
            <a:ext cx="6108700" cy="736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ts val="14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Long-Term Objectives Characteristics :</a:t>
            </a:r>
          </a:p>
        </p:txBody>
      </p:sp>
      <p:sp>
        <p:nvSpPr>
          <p:cNvPr id="175" name="Shape 175"/>
          <p:cNvSpPr/>
          <p:nvPr/>
        </p:nvSpPr>
        <p:spPr>
          <a:xfrm>
            <a:off x="609600" y="2133600"/>
            <a:ext cx="3365500" cy="213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63272" indent="-522632">
              <a:spcBef>
                <a:spcPts val="1200"/>
              </a:spcBef>
              <a:buClr>
                <a:srgbClr val="000000"/>
              </a:buClr>
              <a:buSzPct val="100000"/>
              <a:buFont typeface="Verdana"/>
              <a:buChar char="•"/>
              <a:defRPr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 Quantifiable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563272" indent="-522632">
              <a:spcBef>
                <a:spcPts val="1200"/>
              </a:spcBef>
              <a:buClr>
                <a:srgbClr val="000000"/>
              </a:buClr>
              <a:buSzPct val="100000"/>
              <a:buFont typeface="Verdana"/>
              <a:buChar char="•"/>
              <a:defRPr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 Measurable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563272" indent="-522632">
              <a:spcBef>
                <a:spcPts val="1200"/>
              </a:spcBef>
              <a:buClr>
                <a:srgbClr val="000000"/>
              </a:buClr>
              <a:buSzPct val="100000"/>
              <a:buFont typeface="Verdana"/>
              <a:buChar char="•"/>
              <a:defRPr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 Realistic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563272" indent="-522632">
              <a:spcBef>
                <a:spcPts val="1200"/>
              </a:spcBef>
              <a:buClr>
                <a:srgbClr val="000000"/>
              </a:buClr>
              <a:buSzPct val="100000"/>
              <a:buFont typeface="Verdana"/>
              <a:buChar char="•"/>
              <a:defRPr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 Understandable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563272" indent="-522632">
              <a:spcBef>
                <a:spcPts val="1200"/>
              </a:spcBef>
              <a:buClr>
                <a:srgbClr val="000000"/>
              </a:buClr>
              <a:buSzPct val="100000"/>
              <a:buFont typeface="Verdana"/>
              <a:buChar char="•"/>
              <a:defRPr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 Challenging</a:t>
            </a: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76" name="Shape 176"/>
          <p:cNvSpPr/>
          <p:nvPr/>
        </p:nvSpPr>
        <p:spPr>
          <a:xfrm>
            <a:off x="5029200" y="2133600"/>
            <a:ext cx="2451100" cy="1676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11009" indent="-470369">
              <a:spcBef>
                <a:spcPts val="1200"/>
              </a:spcBef>
              <a:buClr>
                <a:srgbClr val="000000"/>
              </a:buClr>
              <a:buSzPct val="100000"/>
              <a:buFont typeface="Verdana"/>
              <a:buChar char="•"/>
              <a:defRPr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 Hierarchical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511009" indent="-470369">
              <a:spcBef>
                <a:spcPts val="1200"/>
              </a:spcBef>
              <a:buClr>
                <a:srgbClr val="000000"/>
              </a:buClr>
              <a:buSzPct val="100000"/>
              <a:buFont typeface="Verdana"/>
              <a:buChar char="•"/>
              <a:defRPr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 Obtainable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511009" indent="-470369">
              <a:spcBef>
                <a:spcPts val="1200"/>
              </a:spcBef>
              <a:buClr>
                <a:srgbClr val="000000"/>
              </a:buClr>
              <a:buSzPct val="100000"/>
              <a:buFont typeface="Verdana"/>
              <a:buChar char="•"/>
              <a:defRPr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 Congruent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511009" indent="-470369">
              <a:spcBef>
                <a:spcPts val="1200"/>
              </a:spcBef>
              <a:buClr>
                <a:srgbClr val="000000"/>
              </a:buClr>
              <a:buSzPct val="100000"/>
              <a:buFont typeface="Verdana"/>
              <a:buChar char="•"/>
              <a:defRPr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 Timeline</a:t>
            </a:r>
          </a:p>
        </p:txBody>
      </p:sp>
      <p:sp>
        <p:nvSpPr>
          <p:cNvPr id="177" name="Shape 177"/>
          <p:cNvSpPr/>
          <p:nvPr/>
        </p:nvSpPr>
        <p:spPr>
          <a:xfrm>
            <a:off x="290511" y="6524625"/>
            <a:ext cx="711202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6 -6</a:t>
            </a:r>
          </a:p>
        </p:txBody>
      </p:sp>
      <p:sp>
        <p:nvSpPr>
          <p:cNvPr id="178" name="Shape 178"/>
          <p:cNvSpPr/>
          <p:nvPr/>
        </p:nvSpPr>
        <p:spPr>
          <a:xfrm>
            <a:off x="1424778" y="6524625"/>
            <a:ext cx="2819406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nodeType="after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nodeType="after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nodeType="after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nodeType="after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nodeType="afterEffect" presetClass="entr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17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Class="entr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nodeType="afterEffect" presetClass="entr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nodeType="afterEffect" presetClass="entr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nodeType="afterEffect" presetClass="entr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75" grpId="1"/>
      <p:bldP build="p" bldLvl="5" animBg="1" rev="0" advAuto="0" spid="176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>
            <p:ph type="title"/>
          </p:nvPr>
        </p:nvSpPr>
        <p:spPr>
          <a:xfrm>
            <a:off x="365125" y="395286"/>
            <a:ext cx="8407400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Long term objectives Benefits:</a:t>
            </a:r>
          </a:p>
        </p:txBody>
      </p:sp>
      <p:sp>
        <p:nvSpPr>
          <p:cNvPr id="181" name="Shape 18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Help stakeholders understand their role in an organization's future.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Provide basis for consistent decision making by managers whose values and attitudes differ.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They serve as standards by which employees and the entire organization can be evaluated.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Provide the basis for designing jobs.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Provide direction and allow for organizational synergy.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Minimize conflicts.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Provide aid in the allocation of resources.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/>
        </p:nvSpPr>
        <p:spPr>
          <a:xfrm>
            <a:off x="6477000" y="6172200"/>
            <a:ext cx="21463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5 -8</a:t>
            </a:r>
          </a:p>
        </p:txBody>
      </p:sp>
      <p:sp>
        <p:nvSpPr>
          <p:cNvPr id="184" name="Shape 184"/>
          <p:cNvSpPr/>
          <p:nvPr/>
        </p:nvSpPr>
        <p:spPr>
          <a:xfrm>
            <a:off x="457200" y="457200"/>
            <a:ext cx="88519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ts val="14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Financial vs. Strategic Objectives</a:t>
            </a:r>
          </a:p>
        </p:txBody>
      </p:sp>
      <p:sp>
        <p:nvSpPr>
          <p:cNvPr id="185" name="Shape 185"/>
          <p:cNvSpPr/>
          <p:nvPr/>
        </p:nvSpPr>
        <p:spPr>
          <a:xfrm>
            <a:off x="457200" y="833437"/>
            <a:ext cx="61087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ts val="1400"/>
              </a:spcBef>
              <a:defRPr b="1"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2400">
                <a:uFill>
                  <a:solidFill/>
                </a:uFill>
              </a:rPr>
              <a:t>Financial Objectives</a:t>
            </a:r>
          </a:p>
        </p:txBody>
      </p:sp>
      <p:sp>
        <p:nvSpPr>
          <p:cNvPr id="186" name="Shape 186"/>
          <p:cNvSpPr/>
          <p:nvPr/>
        </p:nvSpPr>
        <p:spPr>
          <a:xfrm>
            <a:off x="457200" y="1905000"/>
            <a:ext cx="6794500" cy="3505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11009" indent="-470369">
              <a:spcBef>
                <a:spcPts val="1200"/>
              </a:spcBef>
              <a:buClr>
                <a:srgbClr val="000000"/>
              </a:buClr>
              <a:buSzPct val="100000"/>
              <a:buFont typeface="Verdana"/>
              <a:buChar char="•"/>
              <a:defRPr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Growth in revenues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511009" indent="-470369">
              <a:spcBef>
                <a:spcPts val="1200"/>
              </a:spcBef>
              <a:buClr>
                <a:srgbClr val="000000"/>
              </a:buClr>
              <a:buSzPct val="100000"/>
              <a:buFont typeface="Verdana"/>
              <a:buChar char="•"/>
              <a:defRPr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Growth in earnings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511009" indent="-470369">
              <a:spcBef>
                <a:spcPts val="1200"/>
              </a:spcBef>
              <a:buClr>
                <a:srgbClr val="000000"/>
              </a:buClr>
              <a:buSzPct val="100000"/>
              <a:buFont typeface="Verdana"/>
              <a:buChar char="•"/>
              <a:defRPr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Higher dividends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511009" indent="-470369">
              <a:spcBef>
                <a:spcPts val="1200"/>
              </a:spcBef>
              <a:buClr>
                <a:srgbClr val="000000"/>
              </a:buClr>
              <a:buSzPct val="100000"/>
              <a:buFont typeface="Verdana"/>
              <a:buChar char="•"/>
              <a:defRPr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Higher profit margins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511009" indent="-470369">
              <a:spcBef>
                <a:spcPts val="1200"/>
              </a:spcBef>
              <a:buClr>
                <a:srgbClr val="000000"/>
              </a:buClr>
              <a:buSzPct val="100000"/>
              <a:buFont typeface="Verdana"/>
              <a:buChar char="•"/>
              <a:defRPr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Greater return on investment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511009" indent="-470369">
              <a:spcBef>
                <a:spcPts val="1200"/>
              </a:spcBef>
              <a:buClr>
                <a:srgbClr val="000000"/>
              </a:buClr>
              <a:buSzPct val="100000"/>
              <a:buFont typeface="Verdana"/>
              <a:buChar char="•"/>
              <a:defRPr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Higher earnings per share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511009" indent="-470369">
              <a:spcBef>
                <a:spcPts val="1200"/>
              </a:spcBef>
              <a:buClr>
                <a:srgbClr val="000000"/>
              </a:buClr>
              <a:buSzPct val="100000"/>
              <a:buFont typeface="Verdana"/>
              <a:buChar char="•"/>
              <a:defRPr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Rising stock price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511009" indent="-470369">
              <a:spcBef>
                <a:spcPts val="1200"/>
              </a:spcBef>
              <a:buClr>
                <a:srgbClr val="000000"/>
              </a:buClr>
              <a:buSzPct val="100000"/>
              <a:buFont typeface="Verdana"/>
              <a:buChar char="•"/>
              <a:defRPr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Improved cash flow</a:t>
            </a:r>
          </a:p>
        </p:txBody>
      </p:sp>
      <p:sp>
        <p:nvSpPr>
          <p:cNvPr id="187" name="Shape 187"/>
          <p:cNvSpPr/>
          <p:nvPr/>
        </p:nvSpPr>
        <p:spPr>
          <a:xfrm>
            <a:off x="290511" y="6524625"/>
            <a:ext cx="711202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6 -8</a:t>
            </a:r>
          </a:p>
        </p:txBody>
      </p:sp>
      <p:sp>
        <p:nvSpPr>
          <p:cNvPr id="188" name="Shape 188"/>
          <p:cNvSpPr/>
          <p:nvPr/>
        </p:nvSpPr>
        <p:spPr>
          <a:xfrm>
            <a:off x="1424778" y="6524625"/>
            <a:ext cx="2819406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nodeType="after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nodeType="after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nodeType="after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nodeType="after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nodeType="after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1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nodeType="after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1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nodeType="after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1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8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>
            <p:ph type="title"/>
          </p:nvPr>
        </p:nvSpPr>
        <p:spPr>
          <a:xfrm>
            <a:off x="365125" y="395286"/>
            <a:ext cx="8407400" cy="115093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Strategic Objectives</a:t>
            </a:r>
          </a:p>
        </p:txBody>
      </p:sp>
      <p:sp>
        <p:nvSpPr>
          <p:cNvPr id="191" name="Shape 19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Larger market share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Quicker on time delivery 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higher product quality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Achieving ISO-14001 certification.</a:t>
            </a:r>
          </a:p>
        </p:txBody>
      </p:sp>
    </p:spTree>
  </p:cSld>
  <p:clrMapOvr>
    <a:masterClrMapping/>
  </p:clrMapOvr>
  <p:transition spd="fast" advClick="1">
    <p:cover dir="l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Without long-term objectives an organization would drift toward some unknown end.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Success occurs by accident only rarely.</a:t>
            </a:r>
            <a:endParaRPr sz="2000">
              <a:uFill>
                <a:solidFill/>
              </a:uFill>
            </a:endParaRPr>
          </a:p>
          <a:p>
            <a:pPr lvl="0" marL="470369" indent="-470369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Success is the result of hard work directed toward achieving certain objectives.</a:t>
            </a:r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/>
          <p:nvPr/>
        </p:nvSpPr>
        <p:spPr>
          <a:xfrm>
            <a:off x="6477000" y="6172200"/>
            <a:ext cx="2146300" cy="12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0" indent="0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5 -9</a:t>
            </a:r>
          </a:p>
        </p:txBody>
      </p:sp>
      <p:sp>
        <p:nvSpPr>
          <p:cNvPr id="196" name="Shape 196"/>
          <p:cNvSpPr/>
          <p:nvPr/>
        </p:nvSpPr>
        <p:spPr>
          <a:xfrm>
            <a:off x="533400" y="457200"/>
            <a:ext cx="74803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ts val="1400"/>
              </a:spcBef>
              <a:def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2400">
                <a:solidFill>
                  <a:srgbClr val="F38000"/>
                </a:solidFill>
                <a:uFill>
                  <a:solidFill>
                    <a:srgbClr val="F38000"/>
                  </a:solidFill>
                </a:uFill>
              </a:rPr>
              <a:t>Not Managing by Objectives</a:t>
            </a:r>
          </a:p>
        </p:txBody>
      </p:sp>
      <p:sp>
        <p:nvSpPr>
          <p:cNvPr id="197" name="Shape 197"/>
          <p:cNvSpPr/>
          <p:nvPr/>
        </p:nvSpPr>
        <p:spPr>
          <a:xfrm>
            <a:off x="533400" y="1752600"/>
            <a:ext cx="7404100" cy="37211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63272" indent="-522632">
              <a:spcBef>
                <a:spcPts val="1200"/>
              </a:spcBef>
              <a:buClr>
                <a:srgbClr val="000000"/>
              </a:buClr>
              <a:buSzPct val="100000"/>
              <a:buFont typeface="Verdana"/>
              <a:buChar char="•"/>
              <a:defRPr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Managing by Extrapolation – </a:t>
            </a:r>
            <a:r>
              <a:rPr i="1"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If it not broke, don’t fix it. The idea is to keep on doing about the same things in the same ways because things are going well</a:t>
            </a:r>
            <a:endParaRPr i="1" sz="2000">
              <a:latin typeface="Verdana"/>
              <a:ea typeface="Verdana"/>
              <a:cs typeface="Verdana"/>
              <a:sym typeface="Verdana"/>
            </a:endParaRPr>
          </a:p>
          <a:p>
            <a:pPr lvl="0" marL="563272" indent="-522632">
              <a:spcBef>
                <a:spcPts val="1200"/>
              </a:spcBef>
              <a:buClr>
                <a:srgbClr val="000000"/>
              </a:buClr>
              <a:buSzPct val="100000"/>
              <a:buFont typeface="Verdana"/>
              <a:buChar char="•"/>
              <a:defRPr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Managing by Crisis – The true measure of a good strategist is the ability to fix problems. so its a reaction rather than actions letting events dictate management decisions.</a:t>
            </a:r>
            <a:r>
              <a:rPr i="1"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 </a:t>
            </a:r>
            <a:endParaRPr i="1" sz="2000">
              <a:latin typeface="Verdana"/>
              <a:ea typeface="Verdana"/>
              <a:cs typeface="Verdana"/>
              <a:sym typeface="Verdana"/>
            </a:endParaRPr>
          </a:p>
          <a:p>
            <a:pPr lvl="0" marL="563272" indent="-522632">
              <a:spcBef>
                <a:spcPts val="1200"/>
              </a:spcBef>
              <a:buClr>
                <a:srgbClr val="000000"/>
              </a:buClr>
              <a:buSzPct val="100000"/>
              <a:buFont typeface="Verdana"/>
              <a:buChar char="•"/>
              <a:defRPr>
                <a:uFillTx/>
              </a:defRPr>
            </a:pP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Managing by Hope – The future is full of uncertainty and if first you don’t succeed, then you </a:t>
            </a:r>
            <a:r>
              <a:rPr i="1"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may</a:t>
            </a:r>
            <a:r>
              <a:rPr sz="20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 on the second or third try.</a:t>
            </a:r>
            <a:r>
              <a:rPr sz="2400">
                <a:uFill>
                  <a:solidFill/>
                </a:uFill>
                <a:latin typeface="Verdana"/>
                <a:ea typeface="Verdana"/>
                <a:cs typeface="Verdana"/>
                <a:sym typeface="Verdana"/>
              </a:rPr>
              <a:t> </a:t>
            </a:r>
          </a:p>
        </p:txBody>
      </p:sp>
      <p:sp>
        <p:nvSpPr>
          <p:cNvPr id="198" name="Shape 198"/>
          <p:cNvSpPr/>
          <p:nvPr/>
        </p:nvSpPr>
        <p:spPr>
          <a:xfrm>
            <a:off x="290511" y="6524625"/>
            <a:ext cx="711202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Ch 6 -9</a:t>
            </a:r>
          </a:p>
        </p:txBody>
      </p:sp>
      <p:sp>
        <p:nvSpPr>
          <p:cNvPr id="199" name="Shape 199"/>
          <p:cNvSpPr/>
          <p:nvPr/>
        </p:nvSpPr>
        <p:spPr>
          <a:xfrm>
            <a:off x="1424778" y="6524625"/>
            <a:ext cx="2819406" cy="13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900">
                <a:solidFill>
                  <a:srgbClr val="FCF7EE"/>
                </a:solidFill>
                <a:uFill>
                  <a:solidFill>
                    <a:srgbClr val="FCF7EE"/>
                  </a:solidFill>
                </a:uFill>
              </a:rPr>
              <a:t>Copyright © 2011 Pearson Education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nodeType="after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nodeType="after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97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40639" indent="40639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40639" indent="40639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40639" indent="40639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40639" indent="40639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