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65" r:id="rId3"/>
    <p:sldId id="257" r:id="rId4"/>
    <p:sldId id="258" r:id="rId5"/>
    <p:sldId id="259" r:id="rId6"/>
    <p:sldId id="260" r:id="rId7"/>
    <p:sldId id="264" r:id="rId8"/>
    <p:sldId id="261" r:id="rId9"/>
    <p:sldId id="262" r:id="rId10"/>
    <p:sldId id="263" r:id="rId11"/>
    <p:sldId id="266" r:id="rId12"/>
    <p:sldId id="267" r:id="rId13"/>
    <p:sldId id="268" r:id="rId14"/>
    <p:sldId id="269" r:id="rId15"/>
    <p:sldId id="270" r:id="rId16"/>
    <p:sldId id="271" r:id="rId17"/>
    <p:sldId id="272" r:id="rId18"/>
    <p:sldId id="273" r:id="rId19"/>
    <p:sldId id="274" r:id="rId20"/>
    <p:sldId id="276" r:id="rId21"/>
    <p:sldId id="27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40" d="100"/>
          <a:sy n="40" d="100"/>
        </p:scale>
        <p:origin x="-822" y="-1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6C01193-8287-4834-A286-6B880643E934}" type="datetime4">
              <a:rPr lang="en-US" smtClean="0"/>
              <a:pPr/>
              <a:t>April 3, 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6C01193-8287-4834-A286-6B880643E934}" type="datetime4">
              <a:rPr lang="en-US" smtClean="0"/>
              <a:pPr/>
              <a:t>April 3, 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6C01193-8287-4834-A286-6B880643E934}" type="datetime4">
              <a:rPr lang="en-US" smtClean="0"/>
              <a:pPr/>
              <a:t>April 3, 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6C01193-8287-4834-A286-6B880643E934}" type="datetime4">
              <a:rPr lang="en-US" smtClean="0"/>
              <a:pPr/>
              <a:t>April 3, 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6C01193-8287-4834-A286-6B880643E934}" type="datetime4">
              <a:rPr lang="en-US" smtClean="0"/>
              <a:pPr/>
              <a:t>April 3, 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6C01193-8287-4834-A286-6B880643E934}" type="datetime4">
              <a:rPr lang="en-US" smtClean="0"/>
              <a:pPr/>
              <a:t>April 3, 2016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16C01193-8287-4834-A286-6B880643E934}" type="datetime4">
              <a:rPr lang="en-US" smtClean="0"/>
              <a:pPr/>
              <a:t>April 3, 2016</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6C01193-8287-4834-A286-6B880643E934}" type="datetime4">
              <a:rPr lang="en-US" smtClean="0"/>
              <a:pPr/>
              <a:t>April 3, 2016</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C01193-8287-4834-A286-6B880643E934}" type="datetime4">
              <a:rPr lang="en-US" smtClean="0"/>
              <a:pPr/>
              <a:t>April 3, 2016</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6C01193-8287-4834-A286-6B880643E934}" type="datetime4">
              <a:rPr lang="en-US" smtClean="0"/>
              <a:pPr/>
              <a:t>April 3, 2016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16C01193-8287-4834-A286-6B880643E934}" type="datetime4">
              <a:rPr lang="en-US" smtClean="0"/>
              <a:pPr/>
              <a:t>April 3, 2016</a:t>
            </a:fld>
            <a:endParaRPr lang="en-US"/>
          </a:p>
        </p:txBody>
      </p:sp>
      <p:sp>
        <p:nvSpPr>
          <p:cNvPr id="9" name="Slide Number Placeholder 8"/>
          <p:cNvSpPr>
            <a:spLocks noGrp="1"/>
          </p:cNvSpPr>
          <p:nvPr>
            <p:ph type="sldNum" sz="quarter" idx="11"/>
          </p:nvPr>
        </p:nvSpPr>
        <p:spPr/>
        <p:txBody>
          <a:bodyPr/>
          <a:lstStyle/>
          <a:p>
            <a:fld id="{8B37D5FE-740C-46F5-801A-FA5477D9711F}" type="slidenum">
              <a:rPr lang="en-US" smtClean="0"/>
              <a:pPr/>
              <a:t>‹#›</a:t>
            </a:fld>
            <a:endParaRPr lang="en-US"/>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B37D5FE-740C-46F5-801A-FA5477D9711F}"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6C01193-8287-4834-A286-6B880643E934}" type="datetime4">
              <a:rPr lang="en-US" smtClean="0"/>
              <a:pPr/>
              <a:t>April 3, 2016</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sldNum="0" hdr="0" ft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382762"/>
            <a:ext cx="3313355" cy="2027874"/>
          </a:xfrm>
        </p:spPr>
        <p:txBody>
          <a:bodyPr anchor="ctr">
            <a:normAutofit/>
          </a:bodyPr>
          <a:lstStyle/>
          <a:p>
            <a:pPr algn="ctr"/>
            <a:r>
              <a:rPr lang="ar-SA" sz="4000" b="1" dirty="0" smtClean="0"/>
              <a:t>الألعاب الحركية</a:t>
            </a:r>
            <a:br>
              <a:rPr lang="ar-SA" sz="4000" b="1" dirty="0" smtClean="0"/>
            </a:br>
            <a:r>
              <a:rPr lang="ar-SA" sz="4000" b="1" dirty="0" smtClean="0"/>
              <a:t>والتمثيليات والقصص الحركية</a:t>
            </a:r>
            <a:endParaRPr lang="en-US" sz="4000" b="1" dirty="0"/>
          </a:p>
        </p:txBody>
      </p:sp>
    </p:spTree>
    <p:extLst>
      <p:ext uri="{BB962C8B-B14F-4D97-AF65-F5344CB8AC3E}">
        <p14:creationId xmlns:p14="http://schemas.microsoft.com/office/powerpoint/2010/main" val="1082471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ar-SA" dirty="0" smtClean="0"/>
              <a:t>نماذج من التمثيليات الحركية</a:t>
            </a:r>
            <a:endParaRPr lang="en-US" dirty="0"/>
          </a:p>
        </p:txBody>
      </p:sp>
      <p:sp>
        <p:nvSpPr>
          <p:cNvPr id="3" name="Content Placeholder 2"/>
          <p:cNvSpPr>
            <a:spLocks noGrp="1"/>
          </p:cNvSpPr>
          <p:nvPr>
            <p:ph idx="1"/>
          </p:nvPr>
        </p:nvSpPr>
        <p:spPr/>
        <p:txBody>
          <a:bodyPr/>
          <a:lstStyle/>
          <a:p>
            <a:pPr marL="68580" indent="0" algn="r">
              <a:buNone/>
            </a:pPr>
            <a:r>
              <a:rPr lang="ar-SA" dirty="0" smtClean="0"/>
              <a:t>صيد السمك.</a:t>
            </a:r>
          </a:p>
          <a:p>
            <a:pPr marL="68580" indent="0" algn="r">
              <a:buNone/>
            </a:pPr>
            <a:r>
              <a:rPr lang="ar-SA" dirty="0" smtClean="0"/>
              <a:t>زيارة حديقة الحيوانات.</a:t>
            </a:r>
          </a:p>
          <a:p>
            <a:pPr marL="68580" indent="0" algn="r">
              <a:buNone/>
            </a:pPr>
            <a:r>
              <a:rPr lang="ar-SA" dirty="0" smtClean="0"/>
              <a:t>العيد</a:t>
            </a:r>
          </a:p>
          <a:p>
            <a:pPr marL="68580" indent="0" algn="r">
              <a:buNone/>
            </a:pPr>
            <a:r>
              <a:rPr lang="ar-SA" dirty="0" smtClean="0"/>
              <a:t>فصل الشتاء</a:t>
            </a:r>
          </a:p>
          <a:p>
            <a:pPr algn="r">
              <a:buFont typeface="Arial"/>
              <a:buChar char="•"/>
            </a:pPr>
            <a:endParaRPr lang="en-US" dirty="0"/>
          </a:p>
        </p:txBody>
      </p:sp>
    </p:spTree>
    <p:extLst>
      <p:ext uri="{BB962C8B-B14F-4D97-AF65-F5344CB8AC3E}">
        <p14:creationId xmlns:p14="http://schemas.microsoft.com/office/powerpoint/2010/main" val="3978477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normAutofit fontScale="90000"/>
          </a:bodyPr>
          <a:lstStyle/>
          <a:p>
            <a:pPr algn="ctr"/>
            <a:r>
              <a:rPr lang="ar-SA" sz="3600" b="1" dirty="0" smtClean="0">
                <a:solidFill>
                  <a:srgbClr val="C03799"/>
                </a:solidFill>
              </a:rPr>
              <a:t>ثالثاً:</a:t>
            </a:r>
            <a:br>
              <a:rPr lang="ar-SA" sz="3600" b="1" dirty="0" smtClean="0">
                <a:solidFill>
                  <a:srgbClr val="C03799"/>
                </a:solidFill>
              </a:rPr>
            </a:br>
            <a:r>
              <a:rPr lang="ar-SA" sz="3600" b="1" dirty="0" smtClean="0">
                <a:solidFill>
                  <a:srgbClr val="C03799"/>
                </a:solidFill>
              </a:rPr>
              <a:t>القصة الحركية</a:t>
            </a:r>
            <a:endParaRPr lang="en-US" sz="3600" b="1" dirty="0">
              <a:solidFill>
                <a:srgbClr val="C03799"/>
              </a:solidFill>
            </a:endParaRPr>
          </a:p>
        </p:txBody>
      </p:sp>
      <p:pic>
        <p:nvPicPr>
          <p:cNvPr id="11" name="Picture Placeholder 10"/>
          <p:cNvPicPr>
            <a:picLocks noGrp="1" noChangeAspect="1"/>
          </p:cNvPicPr>
          <p:nvPr>
            <p:ph type="pic" idx="1"/>
          </p:nvPr>
        </p:nvPicPr>
        <p:blipFill>
          <a:blip r:embed="rId2"/>
          <a:srcRect t="-55747" b="-55747"/>
          <a:stretch>
            <a:fillRect/>
          </a:stretch>
        </p:blipFill>
        <p:spPr>
          <a:xfrm>
            <a:off x="1018224" y="377825"/>
            <a:ext cx="3426775" cy="5784850"/>
          </a:xfrm>
        </p:spPr>
      </p:pic>
    </p:spTree>
    <p:extLst>
      <p:ext uri="{BB962C8B-B14F-4D97-AF65-F5344CB8AC3E}">
        <p14:creationId xmlns:p14="http://schemas.microsoft.com/office/powerpoint/2010/main" val="1647897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43490" y="858330"/>
            <a:ext cx="7024744" cy="1143000"/>
          </a:xfrm>
        </p:spPr>
        <p:txBody>
          <a:bodyPr anchor="ctr"/>
          <a:lstStyle/>
          <a:p>
            <a:pPr algn="ctr"/>
            <a:r>
              <a:rPr lang="ar-SA" dirty="0" smtClean="0"/>
              <a:t>القصة الحركية</a:t>
            </a:r>
            <a:endParaRPr lang="en-US" dirty="0"/>
          </a:p>
        </p:txBody>
      </p:sp>
      <p:sp>
        <p:nvSpPr>
          <p:cNvPr id="6" name="Content Placeholder 5"/>
          <p:cNvSpPr>
            <a:spLocks noGrp="1"/>
          </p:cNvSpPr>
          <p:nvPr>
            <p:ph idx="1"/>
          </p:nvPr>
        </p:nvSpPr>
        <p:spPr>
          <a:xfrm>
            <a:off x="609600" y="1912414"/>
            <a:ext cx="7458634" cy="4098919"/>
          </a:xfrm>
        </p:spPr>
        <p:txBody>
          <a:bodyPr>
            <a:normAutofit/>
          </a:bodyPr>
          <a:lstStyle/>
          <a:p>
            <a:pPr marL="68580" indent="0" algn="r">
              <a:buNone/>
            </a:pPr>
            <a:r>
              <a:rPr lang="ar-SA" sz="2800" dirty="0" smtClean="0"/>
              <a:t>تعتبر من الأنشطة المحببة للصغار لأنها تشعرهم بالبهجة !</a:t>
            </a:r>
          </a:p>
          <a:p>
            <a:pPr marL="68580" indent="0" algn="r">
              <a:buNone/>
            </a:pPr>
            <a:endParaRPr lang="ar-SA" sz="2800" dirty="0"/>
          </a:p>
          <a:p>
            <a:pPr marL="68580" indent="0" algn="r">
              <a:buNone/>
            </a:pPr>
            <a:r>
              <a:rPr lang="ar-SA" sz="2800" u="sng" dirty="0" smtClean="0"/>
              <a:t>تساعد في تنمية:</a:t>
            </a:r>
          </a:p>
          <a:p>
            <a:pPr marL="68580" indent="0" algn="r">
              <a:buNone/>
            </a:pPr>
            <a:r>
              <a:rPr lang="ar-SA" sz="2800" dirty="0" smtClean="0"/>
              <a:t>* القدرة على التركيز</a:t>
            </a:r>
          </a:p>
          <a:p>
            <a:pPr marL="68580" indent="0" algn="r">
              <a:buNone/>
            </a:pPr>
            <a:r>
              <a:rPr lang="ar-SA" sz="2800" dirty="0" smtClean="0"/>
              <a:t>* قوة الملاحظة والتشويق </a:t>
            </a:r>
          </a:p>
          <a:p>
            <a:pPr marL="68580" indent="0" algn="r">
              <a:buNone/>
            </a:pPr>
            <a:r>
              <a:rPr lang="ar-SA" sz="2800" dirty="0" smtClean="0"/>
              <a:t>* إثارة خيال الطفل</a:t>
            </a:r>
          </a:p>
          <a:p>
            <a:pPr marL="68580" indent="0" algn="r">
              <a:buNone/>
            </a:pPr>
            <a:r>
              <a:rPr lang="ar-SA" sz="2800" dirty="0" smtClean="0"/>
              <a:t>* وقد تحتوي في مضمونها على أهداف أخلاقية أو علمية أو لغوية أو ترويحية</a:t>
            </a:r>
            <a:r>
              <a:rPr lang="ar-SA" dirty="0" smtClean="0"/>
              <a:t>.</a:t>
            </a:r>
            <a:endParaRPr lang="en-US" dirty="0"/>
          </a:p>
        </p:txBody>
      </p:sp>
    </p:spTree>
    <p:extLst>
      <p:ext uri="{BB962C8B-B14F-4D97-AF65-F5344CB8AC3E}">
        <p14:creationId xmlns:p14="http://schemas.microsoft.com/office/powerpoint/2010/main" val="3404937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34140"/>
            <a:ext cx="7024744" cy="1143000"/>
          </a:xfrm>
        </p:spPr>
        <p:txBody>
          <a:bodyPr anchor="ctr"/>
          <a:lstStyle/>
          <a:p>
            <a:pPr algn="r"/>
            <a:r>
              <a:rPr lang="ar-SA" dirty="0" smtClean="0"/>
              <a:t>للقصة الحركية نوعان:</a:t>
            </a:r>
            <a:endParaRPr lang="en-US" dirty="0"/>
          </a:p>
        </p:txBody>
      </p:sp>
      <p:sp>
        <p:nvSpPr>
          <p:cNvPr id="3" name="Content Placeholder 2"/>
          <p:cNvSpPr>
            <a:spLocks noGrp="1"/>
          </p:cNvSpPr>
          <p:nvPr>
            <p:ph idx="1"/>
          </p:nvPr>
        </p:nvSpPr>
        <p:spPr>
          <a:xfrm>
            <a:off x="1043492" y="1977140"/>
            <a:ext cx="7024742" cy="4155146"/>
          </a:xfrm>
        </p:spPr>
        <p:txBody>
          <a:bodyPr>
            <a:normAutofit/>
          </a:bodyPr>
          <a:lstStyle/>
          <a:p>
            <a:pPr marL="68580" indent="0" algn="r">
              <a:buNone/>
            </a:pPr>
            <a:r>
              <a:rPr lang="ar-SA" sz="2800" b="1" dirty="0" smtClean="0">
                <a:solidFill>
                  <a:srgbClr val="5F0EAA"/>
                </a:solidFill>
              </a:rPr>
              <a:t>١- قصة حركية موسيقية:</a:t>
            </a:r>
          </a:p>
          <a:p>
            <a:pPr marL="68580" indent="0" algn="r">
              <a:buNone/>
            </a:pPr>
            <a:r>
              <a:rPr lang="ar-SA" sz="2800" dirty="0" smtClean="0"/>
              <a:t>قصة تحكى للأطفال بأداء حركات مناسبة لكل خطوة من خطواتها للتعبير عن مضمونها.</a:t>
            </a:r>
          </a:p>
          <a:p>
            <a:pPr marL="68580" indent="0" algn="r">
              <a:buNone/>
            </a:pPr>
            <a:endParaRPr lang="ar-SA" sz="2800" dirty="0"/>
          </a:p>
          <a:p>
            <a:pPr marL="68580" indent="0" algn="r">
              <a:buNone/>
            </a:pPr>
            <a:r>
              <a:rPr lang="ar-SA" sz="2800" b="1" dirty="0" smtClean="0">
                <a:solidFill>
                  <a:srgbClr val="5F0EAA"/>
                </a:solidFill>
              </a:rPr>
              <a:t>٢- قصة حركية تمثيلية:</a:t>
            </a:r>
          </a:p>
          <a:p>
            <a:pPr marL="68580" indent="0" algn="r">
              <a:buNone/>
            </a:pPr>
            <a:r>
              <a:rPr lang="ar-SA" sz="2800" dirty="0" smtClean="0"/>
              <a:t>فيها تقوم الحركة على الأداء التمثيلي وتعتمد كثيراً على خيال الطفل وميله للتقليد.</a:t>
            </a:r>
            <a:endParaRPr lang="en-US" sz="2800" dirty="0"/>
          </a:p>
        </p:txBody>
      </p:sp>
    </p:spTree>
    <p:extLst>
      <p:ext uri="{BB962C8B-B14F-4D97-AF65-F5344CB8AC3E}">
        <p14:creationId xmlns:p14="http://schemas.microsoft.com/office/powerpoint/2010/main" val="482633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ar-SA" u="sng" dirty="0" smtClean="0"/>
              <a:t>أجزاء القصة الحركية:</a:t>
            </a:r>
            <a:br>
              <a:rPr lang="ar-SA" u="sng" dirty="0" smtClean="0"/>
            </a:br>
            <a:endParaRPr lang="en-US" u="sng" dirty="0"/>
          </a:p>
        </p:txBody>
      </p:sp>
      <p:sp>
        <p:nvSpPr>
          <p:cNvPr id="3" name="Content Placeholder 2"/>
          <p:cNvSpPr>
            <a:spLocks noGrp="1"/>
          </p:cNvSpPr>
          <p:nvPr>
            <p:ph idx="1"/>
          </p:nvPr>
        </p:nvSpPr>
        <p:spPr>
          <a:xfrm>
            <a:off x="1043492" y="2385494"/>
            <a:ext cx="6777317" cy="3508977"/>
          </a:xfrm>
        </p:spPr>
        <p:txBody>
          <a:bodyPr>
            <a:normAutofit/>
          </a:bodyPr>
          <a:lstStyle/>
          <a:p>
            <a:pPr marL="68580" indent="0" algn="ctr">
              <a:buNone/>
            </a:pPr>
            <a:r>
              <a:rPr lang="ar-SA" sz="3600" b="1" dirty="0" smtClean="0"/>
              <a:t>١- الجزء التمهيدي</a:t>
            </a:r>
          </a:p>
          <a:p>
            <a:pPr marL="68580" indent="0" algn="ctr">
              <a:buNone/>
            </a:pPr>
            <a:r>
              <a:rPr lang="ar-SA" sz="3600" b="1" dirty="0" smtClean="0"/>
              <a:t>٢- الجزء الأساسي</a:t>
            </a:r>
          </a:p>
          <a:p>
            <a:pPr marL="68580" indent="0" algn="ctr">
              <a:buNone/>
            </a:pPr>
            <a:r>
              <a:rPr lang="ar-SA" sz="3600" b="1" dirty="0" smtClean="0"/>
              <a:t>٣- الجزء الختامي</a:t>
            </a:r>
            <a:endParaRPr lang="en-US" sz="3600" b="1" dirty="0"/>
          </a:p>
        </p:txBody>
      </p:sp>
    </p:spTree>
    <p:extLst>
      <p:ext uri="{BB962C8B-B14F-4D97-AF65-F5344CB8AC3E}">
        <p14:creationId xmlns:p14="http://schemas.microsoft.com/office/powerpoint/2010/main" val="34667595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١- الجزء التمهيدي:</a:t>
            </a:r>
            <a:endParaRPr lang="en-US" dirty="0"/>
          </a:p>
        </p:txBody>
      </p:sp>
      <p:sp>
        <p:nvSpPr>
          <p:cNvPr id="3" name="Content Placeholder 2"/>
          <p:cNvSpPr>
            <a:spLocks noGrp="1"/>
          </p:cNvSpPr>
          <p:nvPr>
            <p:ph idx="1"/>
          </p:nvPr>
        </p:nvSpPr>
        <p:spPr/>
        <p:txBody>
          <a:bodyPr/>
          <a:lstStyle/>
          <a:p>
            <a:pPr marL="68580" indent="0" algn="r">
              <a:buNone/>
            </a:pPr>
            <a:r>
              <a:rPr lang="ar-SA" dirty="0" smtClean="0"/>
              <a:t>يشترك فيه جميع الأطفال</a:t>
            </a:r>
          </a:p>
          <a:p>
            <a:pPr marL="68580" indent="0" algn="r">
              <a:buNone/>
            </a:pPr>
            <a:r>
              <a:rPr lang="ar-SA" dirty="0" smtClean="0"/>
              <a:t>يشمل جميع أجزاء الجسم.</a:t>
            </a:r>
          </a:p>
          <a:p>
            <a:pPr marL="68580" indent="0" algn="r">
              <a:buNone/>
            </a:pPr>
            <a:r>
              <a:rPr lang="ar-SA" dirty="0" smtClean="0"/>
              <a:t>سهل وسريع الفهم.</a:t>
            </a:r>
          </a:p>
          <a:p>
            <a:pPr marL="68580" indent="0" algn="r">
              <a:buNone/>
            </a:pPr>
            <a:r>
              <a:rPr lang="ar-SA" dirty="0" smtClean="0"/>
              <a:t>يتصف بالحركات القوية والسريعة.</a:t>
            </a:r>
          </a:p>
          <a:p>
            <a:pPr marL="68580" indent="0" algn="r">
              <a:buNone/>
            </a:pPr>
            <a:r>
              <a:rPr lang="ar-SA" dirty="0" smtClean="0"/>
              <a:t>يؤدى بشكل مفتوح في بداية النشاط.</a:t>
            </a:r>
          </a:p>
          <a:p>
            <a:pPr marL="68580" indent="0" algn="r">
              <a:buNone/>
            </a:pPr>
            <a:r>
              <a:rPr lang="ar-SA" dirty="0" smtClean="0"/>
              <a:t>يمثل الباب الرئيسي للدخول إلى القصة.</a:t>
            </a:r>
            <a:endParaRPr lang="en-US" dirty="0"/>
          </a:p>
        </p:txBody>
      </p:sp>
    </p:spTree>
    <p:extLst>
      <p:ext uri="{BB962C8B-B14F-4D97-AF65-F5344CB8AC3E}">
        <p14:creationId xmlns:p14="http://schemas.microsoft.com/office/powerpoint/2010/main" val="364819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ar-SA" dirty="0" smtClean="0"/>
              <a:t>٢- الجزء الأساسي</a:t>
            </a:r>
            <a:endParaRPr lang="en-US" dirty="0"/>
          </a:p>
        </p:txBody>
      </p:sp>
      <p:sp>
        <p:nvSpPr>
          <p:cNvPr id="3" name="Content Placeholder 2"/>
          <p:cNvSpPr>
            <a:spLocks noGrp="1"/>
          </p:cNvSpPr>
          <p:nvPr>
            <p:ph idx="1"/>
          </p:nvPr>
        </p:nvSpPr>
        <p:spPr/>
        <p:txBody>
          <a:bodyPr>
            <a:normAutofit/>
          </a:bodyPr>
          <a:lstStyle/>
          <a:p>
            <a:pPr marL="68580" indent="0" algn="r">
              <a:buNone/>
            </a:pPr>
            <a:r>
              <a:rPr lang="ar-SA" dirty="0" smtClean="0"/>
              <a:t>يجب أن تتوفر فيه:</a:t>
            </a:r>
          </a:p>
          <a:p>
            <a:pPr marL="68580" indent="0" algn="r">
              <a:buNone/>
            </a:pPr>
            <a:r>
              <a:rPr lang="ar-SA" dirty="0" smtClean="0"/>
              <a:t>تنمية الصفات البدنية والمهارات الحركية والمعارف النظرية للأطفال.</a:t>
            </a:r>
          </a:p>
          <a:p>
            <a:pPr marL="68580" indent="0" algn="r">
              <a:buNone/>
            </a:pPr>
            <a:r>
              <a:rPr lang="ar-SA" dirty="0" smtClean="0"/>
              <a:t>تنوع النشاط كل مرة بتعليم مهارة أو جزء منها.</a:t>
            </a:r>
          </a:p>
          <a:p>
            <a:pPr marL="68580" indent="0" algn="r">
              <a:buNone/>
            </a:pPr>
            <a:r>
              <a:rPr lang="ar-SA" dirty="0" smtClean="0"/>
              <a:t>تعود الأطفال على طرق التعامل الصحيحة والعادات التربوية.</a:t>
            </a:r>
          </a:p>
          <a:p>
            <a:pPr marL="68580" indent="0" algn="r">
              <a:buNone/>
            </a:pPr>
            <a:r>
              <a:rPr lang="ar-SA" dirty="0" smtClean="0"/>
              <a:t>ربط الحركة بالمفاهيم والمعلومات التي يكتسبها الطفل أثناء اللعب.</a:t>
            </a:r>
          </a:p>
          <a:p>
            <a:pPr marL="68580" indent="0" algn="r">
              <a:buNone/>
            </a:pPr>
            <a:r>
              <a:rPr lang="ar-SA" dirty="0" smtClean="0"/>
              <a:t>يشمل مجموعة المهارات الأدبية في القصص.</a:t>
            </a:r>
            <a:endParaRPr lang="en-US" dirty="0"/>
          </a:p>
        </p:txBody>
      </p:sp>
    </p:spTree>
    <p:extLst>
      <p:ext uri="{BB962C8B-B14F-4D97-AF65-F5344CB8AC3E}">
        <p14:creationId xmlns:p14="http://schemas.microsoft.com/office/powerpoint/2010/main" val="1187647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ar-SA" dirty="0" smtClean="0"/>
              <a:t>٣- الجزء الختامي</a:t>
            </a:r>
            <a:endParaRPr lang="en-US" dirty="0"/>
          </a:p>
        </p:txBody>
      </p:sp>
      <p:sp>
        <p:nvSpPr>
          <p:cNvPr id="3" name="Content Placeholder 2"/>
          <p:cNvSpPr>
            <a:spLocks noGrp="1"/>
          </p:cNvSpPr>
          <p:nvPr>
            <p:ph idx="1"/>
          </p:nvPr>
        </p:nvSpPr>
        <p:spPr/>
        <p:txBody>
          <a:bodyPr>
            <a:normAutofit/>
          </a:bodyPr>
          <a:lstStyle/>
          <a:p>
            <a:pPr marL="68580" indent="0" algn="ctr">
              <a:buNone/>
            </a:pPr>
            <a:r>
              <a:rPr lang="ar-SA" sz="3600" dirty="0" smtClean="0"/>
              <a:t>يحتوي على المسابقات و الألعاب الحركية والأناشيد الحركية المناسبة للقصة نفسها.</a:t>
            </a:r>
            <a:endParaRPr lang="en-US" sz="3600" dirty="0"/>
          </a:p>
        </p:txBody>
      </p:sp>
    </p:spTree>
    <p:extLst>
      <p:ext uri="{BB962C8B-B14F-4D97-AF65-F5344CB8AC3E}">
        <p14:creationId xmlns:p14="http://schemas.microsoft.com/office/powerpoint/2010/main" val="3965975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0864" y="421242"/>
            <a:ext cx="7024744" cy="1143000"/>
          </a:xfrm>
        </p:spPr>
        <p:txBody>
          <a:bodyPr anchor="ctr"/>
          <a:lstStyle/>
          <a:p>
            <a:pPr algn="r"/>
            <a:r>
              <a:rPr lang="ar-SA" dirty="0" smtClean="0"/>
              <a:t>طريقة سرد القصة الحركية</a:t>
            </a:r>
            <a:endParaRPr lang="en-US" dirty="0"/>
          </a:p>
        </p:txBody>
      </p:sp>
      <p:sp>
        <p:nvSpPr>
          <p:cNvPr id="3" name="Content Placeholder 2"/>
          <p:cNvSpPr>
            <a:spLocks noGrp="1"/>
          </p:cNvSpPr>
          <p:nvPr>
            <p:ph idx="1"/>
          </p:nvPr>
        </p:nvSpPr>
        <p:spPr>
          <a:xfrm>
            <a:off x="926699" y="1476008"/>
            <a:ext cx="7470794" cy="4782722"/>
          </a:xfrm>
        </p:spPr>
        <p:txBody>
          <a:bodyPr>
            <a:normAutofit/>
          </a:bodyPr>
          <a:lstStyle/>
          <a:p>
            <a:pPr marL="68580" indent="0" algn="r">
              <a:buNone/>
            </a:pPr>
            <a:r>
              <a:rPr lang="ar-SA" dirty="0" smtClean="0"/>
              <a:t>١- سرد القصة للأطفال مع التعبير عنها بالتمثيل والحركة في وقت بسيط.</a:t>
            </a:r>
          </a:p>
          <a:p>
            <a:pPr marL="68580" indent="0" algn="r">
              <a:buNone/>
            </a:pPr>
            <a:r>
              <a:rPr lang="ar-SA" dirty="0" smtClean="0"/>
              <a:t>٢- أداء الحركات المستخدمة في القصة مع مصاحبة الأناشيد الملائمة للقصة والتمرينات.</a:t>
            </a:r>
          </a:p>
          <a:p>
            <a:pPr marL="68580" indent="0" algn="r">
              <a:buNone/>
            </a:pPr>
            <a:r>
              <a:rPr lang="ar-SA" dirty="0" smtClean="0"/>
              <a:t>٣- أن يختلف صوت المعلمة باختلاف صوت التمرينات حتى يعرف نوع الحركة.</a:t>
            </a:r>
          </a:p>
          <a:p>
            <a:pPr marL="68580" indent="0" algn="r">
              <a:buNone/>
            </a:pPr>
            <a:r>
              <a:rPr lang="ar-SA" dirty="0" smtClean="0"/>
              <a:t>٤- يفضل وجود أصوات أيقاعات أو أناشيد لإشاعة جو مرح.</a:t>
            </a:r>
          </a:p>
          <a:p>
            <a:pPr marL="68580" indent="0" algn="r">
              <a:buNone/>
            </a:pPr>
            <a:r>
              <a:rPr lang="ar-SA" dirty="0" smtClean="0"/>
              <a:t>٥- تتطلب تقسيم الأطفال إلى مجموعات صغيرة بحيث تؤدي كل مجموعة دور في القصة تبعاً للأحداث والشخصيات المذكورة٬ ويترك للطفل حرية الحركة وفقاً لخياله وابتكاره للحركات أثناء قيام المعلمة برواية القصة.</a:t>
            </a:r>
          </a:p>
          <a:p>
            <a:pPr marL="68580" indent="0" algn="r">
              <a:buNone/>
            </a:pPr>
            <a:r>
              <a:rPr lang="ar-SA" dirty="0" smtClean="0"/>
              <a:t>٦- تتطابق الحركات مع كلمات القصة.</a:t>
            </a:r>
          </a:p>
          <a:p>
            <a:pPr marL="68580" indent="0" algn="r">
              <a:buNone/>
            </a:pPr>
            <a:r>
              <a:rPr lang="ar-SA" dirty="0" smtClean="0"/>
              <a:t>٧ـ يمكن بعد سرد القصة بالكلمات أن يترك للطفل</a:t>
            </a:r>
            <a:r>
              <a:rPr lang="ar-SA" dirty="0"/>
              <a:t> </a:t>
            </a:r>
            <a:r>
              <a:rPr lang="ar-SA" dirty="0" smtClean="0"/>
              <a:t>ترجمة المواقف إلى حركات رياضية.</a:t>
            </a:r>
            <a:endParaRPr lang="en-US" dirty="0"/>
          </a:p>
        </p:txBody>
      </p:sp>
    </p:spTree>
    <p:extLst>
      <p:ext uri="{BB962C8B-B14F-4D97-AF65-F5344CB8AC3E}">
        <p14:creationId xmlns:p14="http://schemas.microsoft.com/office/powerpoint/2010/main" val="787535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61523"/>
            <a:ext cx="7024744" cy="1143000"/>
          </a:xfrm>
        </p:spPr>
        <p:txBody>
          <a:bodyPr anchor="ctr"/>
          <a:lstStyle/>
          <a:p>
            <a:pPr algn="ctr"/>
            <a:r>
              <a:rPr lang="ar-SA" dirty="0" smtClean="0"/>
              <a:t>تقويم القصة</a:t>
            </a:r>
            <a:endParaRPr lang="en-US" dirty="0"/>
          </a:p>
        </p:txBody>
      </p:sp>
      <p:sp>
        <p:nvSpPr>
          <p:cNvPr id="3" name="Content Placeholder 2"/>
          <p:cNvSpPr>
            <a:spLocks noGrp="1"/>
          </p:cNvSpPr>
          <p:nvPr>
            <p:ph idx="1"/>
          </p:nvPr>
        </p:nvSpPr>
        <p:spPr>
          <a:xfrm>
            <a:off x="1043492" y="1804524"/>
            <a:ext cx="6777317" cy="4028106"/>
          </a:xfrm>
        </p:spPr>
        <p:txBody>
          <a:bodyPr>
            <a:normAutofit/>
          </a:bodyPr>
          <a:lstStyle/>
          <a:p>
            <a:pPr algn="r">
              <a:buFont typeface="Arial"/>
              <a:buChar char="•"/>
            </a:pPr>
            <a:r>
              <a:rPr lang="ar-SA" dirty="0" smtClean="0"/>
              <a:t>إجابة المعلمة على التساؤلات التي يطرحها الأطفال.</a:t>
            </a:r>
          </a:p>
          <a:p>
            <a:pPr algn="r">
              <a:buFont typeface="Arial"/>
              <a:buChar char="•"/>
            </a:pPr>
            <a:r>
              <a:rPr lang="ar-SA" dirty="0" smtClean="0"/>
              <a:t>إجابة الأطفال أنفسهم على تساؤلات المعلمة عن موضوع القصة.</a:t>
            </a:r>
          </a:p>
          <a:p>
            <a:pPr algn="r">
              <a:buFont typeface="Arial"/>
              <a:buChar char="•"/>
            </a:pPr>
            <a:r>
              <a:rPr lang="ar-SA" dirty="0" smtClean="0"/>
              <a:t>إجابة الأطفال على أسئلة زملاؤهم.</a:t>
            </a:r>
          </a:p>
          <a:p>
            <a:pPr algn="r">
              <a:buFont typeface="Arial"/>
              <a:buChar char="•"/>
            </a:pPr>
            <a:r>
              <a:rPr lang="ar-SA" dirty="0" smtClean="0"/>
              <a:t>تلخيص القصة بواسطة الأطفال.</a:t>
            </a:r>
          </a:p>
          <a:p>
            <a:pPr algn="r">
              <a:buFont typeface="Arial"/>
              <a:buChar char="•"/>
            </a:pPr>
            <a:r>
              <a:rPr lang="ar-SA" dirty="0" smtClean="0"/>
              <a:t>إعادة تمثيل الأطفال لبعض أجزاء القصة وأداء حركاتها وحوادثها.</a:t>
            </a:r>
          </a:p>
          <a:p>
            <a:pPr algn="r">
              <a:buFont typeface="Arial"/>
              <a:buChar char="•"/>
            </a:pPr>
            <a:r>
              <a:rPr lang="ar-SA" dirty="0" smtClean="0"/>
              <a:t>التعبير عن القصة بأشكال فنية أخرى مثل الرسم٬ والتشكيل والصلصال وغيرها.</a:t>
            </a:r>
            <a:endParaRPr lang="en-US" dirty="0"/>
          </a:p>
        </p:txBody>
      </p:sp>
    </p:spTree>
    <p:extLst>
      <p:ext uri="{BB962C8B-B14F-4D97-AF65-F5344CB8AC3E}">
        <p14:creationId xmlns:p14="http://schemas.microsoft.com/office/powerpoint/2010/main" val="4222607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normAutofit fontScale="90000"/>
          </a:bodyPr>
          <a:lstStyle/>
          <a:p>
            <a:pPr algn="ctr"/>
            <a:r>
              <a:rPr lang="ar-SA" sz="4000" b="1" dirty="0" smtClean="0"/>
              <a:t>أولاً:</a:t>
            </a:r>
            <a:br>
              <a:rPr lang="ar-SA" sz="4000" b="1" dirty="0" smtClean="0"/>
            </a:br>
            <a:r>
              <a:rPr lang="ar-SA" sz="4000" b="1" dirty="0" smtClean="0"/>
              <a:t>الألعاب الحركية</a:t>
            </a:r>
            <a:endParaRPr lang="en-US" sz="4000" b="1" dirty="0"/>
          </a:p>
        </p:txBody>
      </p:sp>
      <p:pic>
        <p:nvPicPr>
          <p:cNvPr id="2" name="Picture Placeholder 1"/>
          <p:cNvPicPr>
            <a:picLocks noGrp="1" noChangeAspect="1"/>
          </p:cNvPicPr>
          <p:nvPr>
            <p:ph type="pic" idx="1"/>
          </p:nvPr>
        </p:nvPicPr>
        <p:blipFill rotWithShape="1">
          <a:blip r:embed="rId2"/>
          <a:srcRect t="12249" b="12249"/>
          <a:stretch/>
        </p:blipFill>
        <p:spPr>
          <a:xfrm>
            <a:off x="0" y="0"/>
            <a:ext cx="8458200" cy="4912659"/>
          </a:xfrm>
        </p:spPr>
      </p:pic>
    </p:spTree>
    <p:extLst>
      <p:ext uri="{BB962C8B-B14F-4D97-AF65-F5344CB8AC3E}">
        <p14:creationId xmlns:p14="http://schemas.microsoft.com/office/powerpoint/2010/main" val="3514249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24220"/>
            <a:ext cx="7024744" cy="1143000"/>
          </a:xfrm>
        </p:spPr>
        <p:txBody>
          <a:bodyPr anchor="ctr"/>
          <a:lstStyle/>
          <a:p>
            <a:pPr algn="ctr"/>
            <a:r>
              <a:rPr lang="ar-SA" dirty="0" smtClean="0">
                <a:solidFill>
                  <a:schemeClr val="accent6">
                    <a:lumMod val="75000"/>
                  </a:schemeClr>
                </a:solidFill>
              </a:rPr>
              <a:t>بنود القصة الحركية:</a:t>
            </a:r>
            <a:endParaRPr lang="en-US" dirty="0">
              <a:solidFill>
                <a:schemeClr val="accent6">
                  <a:lumMod val="75000"/>
                </a:schemeClr>
              </a:solidFill>
            </a:endParaRPr>
          </a:p>
        </p:txBody>
      </p:sp>
      <p:sp>
        <p:nvSpPr>
          <p:cNvPr id="3" name="Content Placeholder 2"/>
          <p:cNvSpPr>
            <a:spLocks noGrp="1"/>
          </p:cNvSpPr>
          <p:nvPr>
            <p:ph idx="1"/>
          </p:nvPr>
        </p:nvSpPr>
        <p:spPr>
          <a:xfrm>
            <a:off x="1043491" y="1667220"/>
            <a:ext cx="7354001" cy="4454206"/>
          </a:xfrm>
        </p:spPr>
        <p:txBody>
          <a:bodyPr>
            <a:normAutofit/>
          </a:bodyPr>
          <a:lstStyle/>
          <a:p>
            <a:pPr marL="68580" indent="0" algn="r">
              <a:buNone/>
            </a:pPr>
            <a:r>
              <a:rPr lang="ar-SA" sz="2800" u="sng" dirty="0" smtClean="0">
                <a:solidFill>
                  <a:srgbClr val="5F0EAA"/>
                </a:solidFill>
              </a:rPr>
              <a:t>١ـ الأهداف:  </a:t>
            </a:r>
          </a:p>
          <a:p>
            <a:pPr algn="r">
              <a:buFont typeface="Arial"/>
              <a:buChar char="•"/>
            </a:pPr>
            <a:r>
              <a:rPr lang="ar-SA" dirty="0" smtClean="0"/>
              <a:t>أهداف مهارية ( حركات ) </a:t>
            </a:r>
          </a:p>
          <a:p>
            <a:pPr algn="r">
              <a:buFont typeface="Arial"/>
              <a:buChar char="•"/>
            </a:pPr>
            <a:r>
              <a:rPr lang="ar-SA" dirty="0" smtClean="0"/>
              <a:t>أهداف معرفية ( معلومات ومعارف) </a:t>
            </a:r>
          </a:p>
          <a:p>
            <a:pPr algn="r">
              <a:buFont typeface="Arial"/>
              <a:buChar char="•"/>
            </a:pPr>
            <a:r>
              <a:rPr lang="ar-SA" dirty="0" smtClean="0"/>
              <a:t>أهداف وجدانية ( مشاعر واتجاهات وقيم وسلوكيات)..</a:t>
            </a:r>
          </a:p>
          <a:p>
            <a:pPr marL="68580" indent="0" algn="r">
              <a:buNone/>
            </a:pPr>
            <a:r>
              <a:rPr lang="ar-SA" sz="2800" u="sng" dirty="0" smtClean="0">
                <a:solidFill>
                  <a:srgbClr val="5F0EAA"/>
                </a:solidFill>
              </a:rPr>
              <a:t>٢- طريقة عرض النشاط:</a:t>
            </a:r>
          </a:p>
          <a:p>
            <a:pPr algn="r">
              <a:buFont typeface="Arial"/>
              <a:buChar char="•"/>
            </a:pPr>
            <a:r>
              <a:rPr lang="ar-SA" dirty="0" smtClean="0"/>
              <a:t> محتوى القصة ( السيناريو)</a:t>
            </a:r>
          </a:p>
          <a:p>
            <a:pPr algn="r">
              <a:buFont typeface="Arial"/>
              <a:buChar char="•"/>
            </a:pPr>
            <a:r>
              <a:rPr lang="ar-SA" dirty="0" smtClean="0"/>
              <a:t>التهيئة</a:t>
            </a:r>
          </a:p>
          <a:p>
            <a:pPr algn="r">
              <a:buFont typeface="Arial"/>
              <a:buChar char="•"/>
            </a:pPr>
            <a:r>
              <a:rPr lang="ar-SA" dirty="0" smtClean="0"/>
              <a:t> التمهيد</a:t>
            </a:r>
          </a:p>
          <a:p>
            <a:pPr algn="r">
              <a:buFont typeface="Arial"/>
              <a:buChar char="•"/>
            </a:pPr>
            <a:r>
              <a:rPr lang="ar-SA" dirty="0" smtClean="0"/>
              <a:t>الجزء الأساسي</a:t>
            </a:r>
          </a:p>
          <a:p>
            <a:pPr algn="r">
              <a:buFont typeface="Arial"/>
              <a:buChar char="•"/>
            </a:pPr>
            <a:r>
              <a:rPr lang="ar-SA" dirty="0" smtClean="0"/>
              <a:t>الجزء الختامي ( التقييم والتغذية الراجعة )</a:t>
            </a:r>
          </a:p>
          <a:p>
            <a:pPr marL="525780" indent="-457200" algn="r">
              <a:buFont typeface="+mj-lt"/>
              <a:buAutoNum type="arabicPeriod"/>
            </a:pPr>
            <a:endParaRPr lang="en-US" dirty="0"/>
          </a:p>
        </p:txBody>
      </p:sp>
    </p:spTree>
    <p:extLst>
      <p:ext uri="{BB962C8B-B14F-4D97-AF65-F5344CB8AC3E}">
        <p14:creationId xmlns:p14="http://schemas.microsoft.com/office/powerpoint/2010/main" val="33991004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47103"/>
            <a:ext cx="7024744" cy="1143000"/>
          </a:xfrm>
        </p:spPr>
        <p:txBody>
          <a:bodyPr anchor="ctr"/>
          <a:lstStyle/>
          <a:p>
            <a:pPr algn="ctr"/>
            <a:r>
              <a:rPr lang="ar-SA" dirty="0" smtClean="0"/>
              <a:t>متطلب القصة الحركية</a:t>
            </a:r>
            <a:endParaRPr lang="en-US" dirty="0"/>
          </a:p>
        </p:txBody>
      </p:sp>
      <p:sp>
        <p:nvSpPr>
          <p:cNvPr id="3" name="Content Placeholder 2"/>
          <p:cNvSpPr>
            <a:spLocks noGrp="1"/>
          </p:cNvSpPr>
          <p:nvPr>
            <p:ph idx="1"/>
          </p:nvPr>
        </p:nvSpPr>
        <p:spPr>
          <a:xfrm>
            <a:off x="858054" y="1690103"/>
            <a:ext cx="7425031" cy="4351229"/>
          </a:xfrm>
        </p:spPr>
        <p:txBody>
          <a:bodyPr>
            <a:normAutofit/>
          </a:bodyPr>
          <a:lstStyle/>
          <a:p>
            <a:pPr algn="r">
              <a:buFont typeface="Arial"/>
              <a:buChar char="•"/>
            </a:pPr>
            <a:r>
              <a:rPr lang="ar-SA" sz="2800" b="1" dirty="0" smtClean="0">
                <a:solidFill>
                  <a:schemeClr val="accent4">
                    <a:lumMod val="75000"/>
                  </a:schemeClr>
                </a:solidFill>
              </a:rPr>
              <a:t>ينقسم الطالبات إلى مجموعات من ٥ -٦ طالبات.</a:t>
            </a:r>
          </a:p>
          <a:p>
            <a:pPr algn="r">
              <a:buFont typeface="Arial"/>
              <a:buChar char="•"/>
            </a:pPr>
            <a:r>
              <a:rPr lang="ar-SA" sz="2800" b="1" dirty="0" smtClean="0">
                <a:solidFill>
                  <a:schemeClr val="accent4">
                    <a:lumMod val="75000"/>
                  </a:schemeClr>
                </a:solidFill>
              </a:rPr>
              <a:t>تختار كل مجموعة قصة حركية لتؤديها في المحاضرة.</a:t>
            </a:r>
          </a:p>
          <a:p>
            <a:pPr algn="r">
              <a:buFont typeface="Arial"/>
              <a:buChar char="•"/>
            </a:pPr>
            <a:r>
              <a:rPr lang="ar-SA" sz="2800" b="1" dirty="0" smtClean="0">
                <a:solidFill>
                  <a:schemeClr val="accent4">
                    <a:lumMod val="75000"/>
                  </a:schemeClr>
                </a:solidFill>
              </a:rPr>
              <a:t>يقدم تحضير للنشاط كاملاً مع طريقة التقييم.</a:t>
            </a:r>
          </a:p>
          <a:p>
            <a:pPr algn="r">
              <a:buFont typeface="Arial"/>
              <a:buChar char="•"/>
            </a:pPr>
            <a:r>
              <a:rPr lang="ar-SA" sz="2800" b="1" dirty="0" smtClean="0">
                <a:solidFill>
                  <a:schemeClr val="accent4">
                    <a:lumMod val="75000"/>
                  </a:schemeClr>
                </a:solidFill>
              </a:rPr>
              <a:t>يورزع العمل بين طالبات المجموعة بحيث يكون لكل طالبة مهمة تؤديها ودور في العرض.</a:t>
            </a:r>
          </a:p>
          <a:p>
            <a:pPr algn="r">
              <a:buFont typeface="Arial"/>
              <a:buChar char="•"/>
            </a:pPr>
            <a:r>
              <a:rPr lang="ar-SA" sz="2800" b="1" dirty="0" smtClean="0">
                <a:solidFill>
                  <a:schemeClr val="accent4">
                    <a:lumMod val="75000"/>
                  </a:schemeClr>
                </a:solidFill>
              </a:rPr>
              <a:t>يتم إضافة أي اكسسوارات لإخراج المسرحية بشكل جذاب ومتقن.</a:t>
            </a:r>
            <a:endParaRPr lang="en-US" sz="2800" b="1" dirty="0" smtClean="0">
              <a:solidFill>
                <a:schemeClr val="accent4">
                  <a:lumMod val="75000"/>
                </a:schemeClr>
              </a:solidFill>
            </a:endParaRPr>
          </a:p>
          <a:p>
            <a:pPr algn="r">
              <a:buFont typeface="Arial"/>
              <a:buChar char="•"/>
            </a:pPr>
            <a:endParaRPr lang="ar-SA" sz="2800" b="1" dirty="0" smtClean="0">
              <a:solidFill>
                <a:schemeClr val="accent4">
                  <a:lumMod val="75000"/>
                </a:schemeClr>
              </a:solidFill>
            </a:endParaRPr>
          </a:p>
          <a:p>
            <a:pPr algn="r">
              <a:buFont typeface="Arial"/>
              <a:buChar char="•"/>
            </a:pPr>
            <a:endParaRPr lang="ar-SA" dirty="0" smtClean="0"/>
          </a:p>
          <a:p>
            <a:pPr algn="r">
              <a:buFont typeface="Arial"/>
              <a:buChar char="•"/>
            </a:pPr>
            <a:endParaRPr lang="en-US" dirty="0"/>
          </a:p>
        </p:txBody>
      </p:sp>
    </p:spTree>
    <p:extLst>
      <p:ext uri="{BB962C8B-B14F-4D97-AF65-F5344CB8AC3E}">
        <p14:creationId xmlns:p14="http://schemas.microsoft.com/office/powerpoint/2010/main" val="3100328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492" y="1209524"/>
            <a:ext cx="7060318" cy="4623105"/>
          </a:xfrm>
        </p:spPr>
        <p:txBody>
          <a:bodyPr>
            <a:normAutofit/>
          </a:bodyPr>
          <a:lstStyle/>
          <a:p>
            <a:pPr marL="68580" indent="0" algn="r">
              <a:buNone/>
            </a:pPr>
            <a:r>
              <a:rPr lang="ar-SA" sz="2800" b="1" dirty="0" smtClean="0">
                <a:solidFill>
                  <a:srgbClr val="C03799"/>
                </a:solidFill>
              </a:rPr>
              <a:t>الألعاب الحركية: </a:t>
            </a:r>
          </a:p>
          <a:p>
            <a:pPr marL="68580" indent="0" algn="r">
              <a:buNone/>
            </a:pPr>
            <a:r>
              <a:rPr lang="ar-SA" sz="2800" b="1" dirty="0" smtClean="0"/>
              <a:t>وسيلة تربوية فعالة في إثارة دوافع ورغبات الطفل اتجاه هدف معين.</a:t>
            </a:r>
          </a:p>
          <a:p>
            <a:pPr marL="68580" indent="0" algn="r">
              <a:buNone/>
            </a:pPr>
            <a:endParaRPr lang="ar-SA" sz="2800" b="1" dirty="0"/>
          </a:p>
          <a:p>
            <a:pPr marL="68580" indent="0" algn="r">
              <a:buNone/>
            </a:pPr>
            <a:r>
              <a:rPr lang="ar-SA" sz="2800" b="1" dirty="0" smtClean="0">
                <a:solidFill>
                  <a:srgbClr val="C03799"/>
                </a:solidFill>
              </a:rPr>
              <a:t>تعريف اللعب عند أريكسون:</a:t>
            </a:r>
          </a:p>
          <a:p>
            <a:pPr marL="68580" indent="0" algn="r">
              <a:buNone/>
            </a:pPr>
            <a:r>
              <a:rPr lang="ar-SA" sz="2800" b="1" dirty="0" smtClean="0"/>
              <a:t>فرصة لتطور الذات عن طريق تفاعلها وتكيفها مع العالم الواقعي وهذا التكيف يأخذ مكانه خلال دورة حياة الإنسان.</a:t>
            </a:r>
            <a:endParaRPr lang="en-US" sz="2800" b="1" dirty="0"/>
          </a:p>
        </p:txBody>
      </p:sp>
    </p:spTree>
    <p:extLst>
      <p:ext uri="{BB962C8B-B14F-4D97-AF65-F5344CB8AC3E}">
        <p14:creationId xmlns:p14="http://schemas.microsoft.com/office/powerpoint/2010/main" val="31223212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28522"/>
            <a:ext cx="7024744" cy="1143000"/>
          </a:xfrm>
        </p:spPr>
        <p:txBody>
          <a:bodyPr anchor="ctr">
            <a:normAutofit/>
          </a:bodyPr>
          <a:lstStyle/>
          <a:p>
            <a:pPr algn="r"/>
            <a:r>
              <a:rPr lang="ar-SA" dirty="0" smtClean="0"/>
              <a:t>فوائد وغايات الألعاب الحركية للأطفال:</a:t>
            </a:r>
            <a:endParaRPr lang="en-US" dirty="0"/>
          </a:p>
        </p:txBody>
      </p:sp>
      <p:sp>
        <p:nvSpPr>
          <p:cNvPr id="3" name="Content Placeholder 2"/>
          <p:cNvSpPr>
            <a:spLocks noGrp="1"/>
          </p:cNvSpPr>
          <p:nvPr>
            <p:ph idx="1"/>
          </p:nvPr>
        </p:nvSpPr>
        <p:spPr>
          <a:xfrm>
            <a:off x="907144" y="1771522"/>
            <a:ext cx="7390190" cy="4566382"/>
          </a:xfrm>
        </p:spPr>
        <p:txBody>
          <a:bodyPr>
            <a:normAutofit lnSpcReduction="10000"/>
          </a:bodyPr>
          <a:lstStyle/>
          <a:p>
            <a:pPr marL="68580" indent="0" algn="r">
              <a:buNone/>
            </a:pPr>
            <a:r>
              <a:rPr lang="ar-SA" sz="2800" dirty="0" smtClean="0"/>
              <a:t>* الاستمتاع بأوقات الفراغ.</a:t>
            </a:r>
          </a:p>
          <a:p>
            <a:pPr marL="68580" indent="0" algn="r">
              <a:buNone/>
            </a:pPr>
            <a:r>
              <a:rPr lang="ar-SA" sz="2800" dirty="0" smtClean="0"/>
              <a:t>* تعليم الطفل العديد من المهارات الحركية مثل الركض والقفز والتسلق..الخ</a:t>
            </a:r>
          </a:p>
          <a:p>
            <a:pPr marL="68580" indent="0" algn="r">
              <a:buNone/>
            </a:pPr>
            <a:r>
              <a:rPr lang="ar-SA" sz="2800" dirty="0" smtClean="0"/>
              <a:t>* التخلص من اضطرابات الحركة لأن اللعب يساعد على التخلص من الانفعالات التي تسبب اضطرابات حركية.</a:t>
            </a:r>
          </a:p>
          <a:p>
            <a:pPr marL="68580" indent="0" algn="r">
              <a:buNone/>
            </a:pPr>
            <a:r>
              <a:rPr lang="ar-SA" sz="2800" dirty="0" smtClean="0"/>
              <a:t>* تسهم في إعداد الطفل للعمليات العقلية كالتحليل والتركيب وغيرها لأنها تشعر الطفل بالاسترخاء.</a:t>
            </a:r>
          </a:p>
          <a:p>
            <a:pPr marL="68580" indent="0" algn="r">
              <a:buNone/>
            </a:pPr>
            <a:r>
              <a:rPr lang="ar-SA" sz="2800" dirty="0" smtClean="0"/>
              <a:t>* تنمية التآزر الحسي الحركي.</a:t>
            </a:r>
          </a:p>
          <a:p>
            <a:pPr marL="68580" indent="0" algn="r">
              <a:buNone/>
            </a:pPr>
            <a:r>
              <a:rPr lang="ar-SA" sz="2800" dirty="0" smtClean="0"/>
              <a:t>* تزيل الكسل والخمول وتثير التفكير وتهذب الخلق وتعود على النظام.</a:t>
            </a:r>
          </a:p>
        </p:txBody>
      </p:sp>
    </p:spTree>
    <p:extLst>
      <p:ext uri="{BB962C8B-B14F-4D97-AF65-F5344CB8AC3E}">
        <p14:creationId xmlns:p14="http://schemas.microsoft.com/office/powerpoint/2010/main" val="400614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وانطلاقاً مما سبق يجب علينا ..</a:t>
            </a:r>
            <a:endParaRPr lang="en-US" dirty="0"/>
          </a:p>
        </p:txBody>
      </p:sp>
      <p:sp>
        <p:nvSpPr>
          <p:cNvPr id="3" name="Content Placeholder 2"/>
          <p:cNvSpPr>
            <a:spLocks noGrp="1"/>
          </p:cNvSpPr>
          <p:nvPr>
            <p:ph idx="1"/>
          </p:nvPr>
        </p:nvSpPr>
        <p:spPr/>
        <p:txBody>
          <a:bodyPr>
            <a:normAutofit/>
          </a:bodyPr>
          <a:lstStyle/>
          <a:p>
            <a:pPr marL="68580" indent="0" algn="ctr">
              <a:buNone/>
            </a:pPr>
            <a:r>
              <a:rPr lang="ar-SA" sz="2800" b="1" dirty="0" smtClean="0"/>
              <a:t>تشجيع أطفالنا على اللعب الحركي عن طريق إثراء البيئة بمواد اللعب وأدواته وفنونه وتوفير مساحات كافية للعب٬ وعن طريق تشجيع اللعب مع الأقران٬ ولا يجب منعهم من مزاولة ما يحبونه من ألعاب.</a:t>
            </a:r>
            <a:endParaRPr lang="en-US" sz="2800" b="1" dirty="0"/>
          </a:p>
        </p:txBody>
      </p:sp>
    </p:spTree>
    <p:extLst>
      <p:ext uri="{BB962C8B-B14F-4D97-AF65-F5344CB8AC3E}">
        <p14:creationId xmlns:p14="http://schemas.microsoft.com/office/powerpoint/2010/main" val="24784164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ar-SA" dirty="0" smtClean="0"/>
              <a:t>نماذج من الألعاب الحركية</a:t>
            </a:r>
            <a:endParaRPr lang="en-US" dirty="0"/>
          </a:p>
        </p:txBody>
      </p:sp>
      <p:sp>
        <p:nvSpPr>
          <p:cNvPr id="3" name="Content Placeholder 2"/>
          <p:cNvSpPr>
            <a:spLocks noGrp="1"/>
          </p:cNvSpPr>
          <p:nvPr>
            <p:ph idx="1"/>
          </p:nvPr>
        </p:nvSpPr>
        <p:spPr/>
        <p:txBody>
          <a:bodyPr>
            <a:normAutofit/>
          </a:bodyPr>
          <a:lstStyle/>
          <a:p>
            <a:pPr marL="68580" indent="0" algn="r">
              <a:buNone/>
            </a:pPr>
            <a:r>
              <a:rPr lang="ar-SA" dirty="0" smtClean="0"/>
              <a:t>١- لعبة إطلاق البالونات.</a:t>
            </a:r>
          </a:p>
          <a:p>
            <a:pPr marL="68580" indent="0" algn="r">
              <a:buNone/>
            </a:pPr>
            <a:r>
              <a:rPr lang="ar-SA" dirty="0" smtClean="0"/>
              <a:t>٢- لعبة الرمي في الصندوق.</a:t>
            </a:r>
          </a:p>
          <a:p>
            <a:pPr marL="68580" indent="0" algn="r">
              <a:buNone/>
            </a:pPr>
            <a:r>
              <a:rPr lang="ar-SA" dirty="0" smtClean="0"/>
              <a:t>٣- لعبة التعرف على الشيء واستخدامه.</a:t>
            </a:r>
          </a:p>
          <a:p>
            <a:pPr marL="68580" indent="0" algn="r">
              <a:buNone/>
            </a:pPr>
            <a:r>
              <a:rPr lang="ar-SA" dirty="0" smtClean="0"/>
              <a:t>٤- لعبة القفز داخل الطوق.</a:t>
            </a:r>
          </a:p>
          <a:p>
            <a:pPr marL="68580" indent="0" algn="r">
              <a:buNone/>
            </a:pPr>
            <a:r>
              <a:rPr lang="ar-SA" dirty="0" smtClean="0"/>
              <a:t>٥- لعبة الأشكال الهندسية.</a:t>
            </a:r>
          </a:p>
          <a:p>
            <a:pPr marL="68580" indent="0" algn="r">
              <a:buNone/>
            </a:pPr>
            <a:r>
              <a:rPr lang="ar-SA" dirty="0" smtClean="0"/>
              <a:t>٦-لعبة التوازن.</a:t>
            </a:r>
          </a:p>
          <a:p>
            <a:pPr marL="68580" indent="0" algn="r">
              <a:buNone/>
            </a:pPr>
            <a:r>
              <a:rPr lang="ar-SA" dirty="0" smtClean="0"/>
              <a:t>٧- لعبة الأزهار والرياح</a:t>
            </a:r>
          </a:p>
          <a:p>
            <a:pPr marL="68580" indent="0" algn="r">
              <a:buNone/>
            </a:pPr>
            <a:r>
              <a:rPr lang="ar-SA" dirty="0" smtClean="0"/>
              <a:t>٨- لعبة الحصان.</a:t>
            </a:r>
          </a:p>
          <a:p>
            <a:pPr marL="68580" indent="0" algn="r">
              <a:buNone/>
            </a:pPr>
            <a:r>
              <a:rPr lang="ar-SA" dirty="0" smtClean="0"/>
              <a:t>٩- لعبة دحرجة البيضة.</a:t>
            </a:r>
            <a:endParaRPr lang="en-US" dirty="0"/>
          </a:p>
        </p:txBody>
      </p:sp>
    </p:spTree>
    <p:extLst>
      <p:ext uri="{BB962C8B-B14F-4D97-AF65-F5344CB8AC3E}">
        <p14:creationId xmlns:p14="http://schemas.microsoft.com/office/powerpoint/2010/main" val="10268421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734424" y="2358571"/>
            <a:ext cx="3300779" cy="1765373"/>
          </a:xfrm>
        </p:spPr>
        <p:txBody>
          <a:bodyPr anchor="ctr">
            <a:normAutofit/>
          </a:bodyPr>
          <a:lstStyle/>
          <a:p>
            <a:pPr algn="ctr"/>
            <a:r>
              <a:rPr lang="ar-SA" sz="3600" b="1" dirty="0" smtClean="0">
                <a:solidFill>
                  <a:schemeClr val="accent6">
                    <a:lumMod val="75000"/>
                  </a:schemeClr>
                </a:solidFill>
              </a:rPr>
              <a:t>ثانياً:</a:t>
            </a:r>
            <a:br>
              <a:rPr lang="ar-SA" sz="3600" b="1" dirty="0" smtClean="0">
                <a:solidFill>
                  <a:schemeClr val="accent6">
                    <a:lumMod val="75000"/>
                  </a:schemeClr>
                </a:solidFill>
              </a:rPr>
            </a:br>
            <a:r>
              <a:rPr lang="ar-SA" sz="3600" b="1" dirty="0" smtClean="0">
                <a:solidFill>
                  <a:schemeClr val="accent6">
                    <a:lumMod val="75000"/>
                  </a:schemeClr>
                </a:solidFill>
              </a:rPr>
              <a:t>التمثيليات الحركية</a:t>
            </a:r>
            <a:endParaRPr lang="en-US" sz="3600" b="1" dirty="0">
              <a:solidFill>
                <a:schemeClr val="accent6">
                  <a:lumMod val="75000"/>
                </a:schemeClr>
              </a:solidFill>
            </a:endParaRPr>
          </a:p>
        </p:txBody>
      </p:sp>
      <p:pic>
        <p:nvPicPr>
          <p:cNvPr id="2" name="Picture Placeholder 1"/>
          <p:cNvPicPr>
            <a:picLocks noGrp="1" noChangeAspect="1"/>
          </p:cNvPicPr>
          <p:nvPr>
            <p:ph type="pic" idx="1"/>
          </p:nvPr>
        </p:nvPicPr>
        <p:blipFill>
          <a:blip r:embed="rId2"/>
          <a:srcRect t="17568" b="17568"/>
          <a:stretch>
            <a:fillRect/>
          </a:stretch>
        </p:blipFill>
        <p:spPr/>
      </p:pic>
      <p:sp>
        <p:nvSpPr>
          <p:cNvPr id="3" name="مربع نص 2"/>
          <p:cNvSpPr txBox="1"/>
          <p:nvPr/>
        </p:nvSpPr>
        <p:spPr>
          <a:xfrm>
            <a:off x="2261937" y="5727032"/>
            <a:ext cx="5077326" cy="646331"/>
          </a:xfrm>
          <a:prstGeom prst="rect">
            <a:avLst/>
          </a:prstGeom>
          <a:noFill/>
        </p:spPr>
        <p:txBody>
          <a:bodyPr wrap="square" rtlCol="1">
            <a:spAutoFit/>
          </a:bodyPr>
          <a:lstStyle/>
          <a:p>
            <a:pPr algn="ctr"/>
            <a:r>
              <a:rPr lang="ar-SA" sz="3600" b="1" dirty="0" smtClean="0"/>
              <a:t>التمثيليات الحركية</a:t>
            </a:r>
            <a:endParaRPr lang="ar-SA" sz="3600" b="1" dirty="0"/>
          </a:p>
        </p:txBody>
      </p:sp>
    </p:spTree>
    <p:extLst>
      <p:ext uri="{BB962C8B-B14F-4D97-AF65-F5344CB8AC3E}">
        <p14:creationId xmlns:p14="http://schemas.microsoft.com/office/powerpoint/2010/main" val="3142576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749473"/>
            <a:ext cx="7024744" cy="1143000"/>
          </a:xfrm>
        </p:spPr>
        <p:txBody>
          <a:bodyPr anchor="ctr"/>
          <a:lstStyle/>
          <a:p>
            <a:pPr algn="ctr"/>
            <a:r>
              <a:rPr lang="ar-SA" dirty="0" smtClean="0"/>
              <a:t>نماذج من التمثيليات الحركية</a:t>
            </a:r>
            <a:endParaRPr lang="en-US" dirty="0"/>
          </a:p>
        </p:txBody>
      </p:sp>
      <p:sp>
        <p:nvSpPr>
          <p:cNvPr id="3" name="Content Placeholder 2"/>
          <p:cNvSpPr>
            <a:spLocks noGrp="1"/>
          </p:cNvSpPr>
          <p:nvPr>
            <p:ph idx="1"/>
          </p:nvPr>
        </p:nvSpPr>
        <p:spPr>
          <a:xfrm>
            <a:off x="537882" y="1892474"/>
            <a:ext cx="7530354" cy="3649870"/>
          </a:xfrm>
        </p:spPr>
        <p:txBody>
          <a:bodyPr>
            <a:noAutofit/>
          </a:bodyPr>
          <a:lstStyle/>
          <a:p>
            <a:pPr marL="68580" indent="0" algn="r">
              <a:buNone/>
            </a:pPr>
            <a:r>
              <a:rPr lang="ar-SA" sz="2800" dirty="0" smtClean="0"/>
              <a:t>الخبرة الحركية لا تحدث مجردة٬ وعندما تكون مصحوبة بخيال وأفكار واتجاهات اجتماعية وخلقية تكون رائعة وذات تأثير قوي وممتع للطفل.</a:t>
            </a:r>
          </a:p>
          <a:p>
            <a:pPr marL="68580" indent="0" algn="r">
              <a:buNone/>
            </a:pPr>
            <a:endParaRPr lang="ar-SA" sz="2800" dirty="0"/>
          </a:p>
          <a:p>
            <a:pPr marL="68580" indent="0" algn="r">
              <a:buNone/>
            </a:pPr>
            <a:r>
              <a:rPr lang="ar-SA" sz="2800" dirty="0" smtClean="0"/>
              <a:t>فالطفل عندما يقوم بتقليد حركات أحد الأشخاص المقربين إليه أو الحيوانات فإنه يتعلم الكثير من المهارات والمعلومات المختلفة المتعلقة بالأعمال والوظائف أو حتى طبائع الحيوانات٬ لذلك تعتبر </a:t>
            </a:r>
            <a:r>
              <a:rPr lang="ar-SA" sz="2800" b="1" dirty="0" smtClean="0">
                <a:solidFill>
                  <a:srgbClr val="C03799"/>
                </a:solidFill>
              </a:rPr>
              <a:t>التمثيليات الحركية </a:t>
            </a:r>
            <a:r>
              <a:rPr lang="ar-SA" sz="2800" dirty="0" smtClean="0"/>
              <a:t>من أفضل الطرق التربوية التي تحقق النمو الشامل.</a:t>
            </a:r>
            <a:endParaRPr lang="en-US" sz="2800" dirty="0"/>
          </a:p>
        </p:txBody>
      </p:sp>
    </p:spTree>
    <p:extLst>
      <p:ext uri="{BB962C8B-B14F-4D97-AF65-F5344CB8AC3E}">
        <p14:creationId xmlns:p14="http://schemas.microsoft.com/office/powerpoint/2010/main" val="516584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46235"/>
            <a:ext cx="7024744" cy="1143000"/>
          </a:xfrm>
        </p:spPr>
        <p:txBody>
          <a:bodyPr anchor="ctr">
            <a:normAutofit/>
          </a:bodyPr>
          <a:lstStyle/>
          <a:p>
            <a:pPr algn="ctr"/>
            <a:r>
              <a:rPr lang="ar-SA" dirty="0" smtClean="0"/>
              <a:t>دور المعلمة تجاه التمثيليات الحركية:</a:t>
            </a:r>
            <a:endParaRPr lang="en-US" dirty="0"/>
          </a:p>
        </p:txBody>
      </p:sp>
      <p:sp>
        <p:nvSpPr>
          <p:cNvPr id="3" name="Content Placeholder 2"/>
          <p:cNvSpPr>
            <a:spLocks noGrp="1"/>
          </p:cNvSpPr>
          <p:nvPr>
            <p:ph idx="1"/>
          </p:nvPr>
        </p:nvSpPr>
        <p:spPr>
          <a:xfrm>
            <a:off x="1043492" y="1989236"/>
            <a:ext cx="7024742" cy="3843394"/>
          </a:xfrm>
        </p:spPr>
        <p:txBody>
          <a:bodyPr>
            <a:normAutofit/>
          </a:bodyPr>
          <a:lstStyle/>
          <a:p>
            <a:pPr marL="68580" indent="0" algn="r">
              <a:buNone/>
            </a:pPr>
            <a:r>
              <a:rPr lang="ar-SA" sz="2800" dirty="0" smtClean="0"/>
              <a:t>* إعداد مكان اللعب إعداداً جيداً .</a:t>
            </a:r>
          </a:p>
          <a:p>
            <a:pPr marL="68580" indent="0" algn="r">
              <a:buNone/>
            </a:pPr>
            <a:r>
              <a:rPr lang="ar-SA" sz="2800" dirty="0" smtClean="0"/>
              <a:t>* قيام المعلمة بالنموذج الحركي المطلوب أداؤه ومناداة الأطفال باستخدام لغة الحديث القصصي.</a:t>
            </a:r>
          </a:p>
          <a:p>
            <a:pPr marL="68580" indent="0" algn="r">
              <a:buNone/>
            </a:pPr>
            <a:r>
              <a:rPr lang="ar-SA" sz="2800" dirty="0" smtClean="0"/>
              <a:t>* أن تتحلى المعلمة بالصبر والأناة والحكمة في معاملة الأطفال لوجود اختلافات فردية في المهارات الحركية والشخصية.</a:t>
            </a:r>
          </a:p>
          <a:p>
            <a:pPr marL="68580" indent="0" algn="r">
              <a:buNone/>
            </a:pPr>
            <a:r>
              <a:rPr lang="ar-SA" sz="2800" dirty="0" smtClean="0"/>
              <a:t>* توافر روح المرح والفكاهة لدى المعلمة لإضفاء جو من البهجة والمتعة لدى الأطفال.</a:t>
            </a:r>
            <a:endParaRPr lang="en-US" sz="2800" dirty="0"/>
          </a:p>
        </p:txBody>
      </p:sp>
    </p:spTree>
    <p:extLst>
      <p:ext uri="{BB962C8B-B14F-4D97-AF65-F5344CB8AC3E}">
        <p14:creationId xmlns:p14="http://schemas.microsoft.com/office/powerpoint/2010/main" val="11170516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264</TotalTime>
  <Words>820</Words>
  <Application>Microsoft Office PowerPoint</Application>
  <PresentationFormat>عرض على الشاشة (3:4)‏</PresentationFormat>
  <Paragraphs>110</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تجاور</vt:lpstr>
      <vt:lpstr>الألعاب الحركية والتمثيليات والقصص الحركية</vt:lpstr>
      <vt:lpstr>أولاً: الألعاب الحركية</vt:lpstr>
      <vt:lpstr>عرض تقديمي في PowerPoint</vt:lpstr>
      <vt:lpstr>فوائد وغايات الألعاب الحركية للأطفال:</vt:lpstr>
      <vt:lpstr>وانطلاقاً مما سبق يجب علينا ..</vt:lpstr>
      <vt:lpstr>نماذج من الألعاب الحركية</vt:lpstr>
      <vt:lpstr>ثانياً: التمثيليات الحركية</vt:lpstr>
      <vt:lpstr>نماذج من التمثيليات الحركية</vt:lpstr>
      <vt:lpstr>دور المعلمة تجاه التمثيليات الحركية:</vt:lpstr>
      <vt:lpstr>نماذج من التمثيليات الحركية</vt:lpstr>
      <vt:lpstr>ثالثاً: القصة الحركية</vt:lpstr>
      <vt:lpstr>القصة الحركية</vt:lpstr>
      <vt:lpstr>للقصة الحركية نوعان:</vt:lpstr>
      <vt:lpstr>أجزاء القصة الحركية: </vt:lpstr>
      <vt:lpstr>١- الجزء التمهيدي:</vt:lpstr>
      <vt:lpstr>٢- الجزء الأساسي</vt:lpstr>
      <vt:lpstr>٣- الجزء الختامي</vt:lpstr>
      <vt:lpstr>طريقة سرد القصة الحركية</vt:lpstr>
      <vt:lpstr>تقويم القصة</vt:lpstr>
      <vt:lpstr>بنود القصة الحركية:</vt:lpstr>
      <vt:lpstr>متطلب القصة الحركية</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الألعاب والتمثيليات الحركية</dc:title>
  <dc:creator>Maha Alhagabani</dc:creator>
  <cp:lastModifiedBy>Lama Aljathlan</cp:lastModifiedBy>
  <cp:revision>25</cp:revision>
  <dcterms:created xsi:type="dcterms:W3CDTF">2013-12-01T20:33:33Z</dcterms:created>
  <dcterms:modified xsi:type="dcterms:W3CDTF">2016-04-03T06:32:46Z</dcterms:modified>
</cp:coreProperties>
</file>