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sldIdLst>
    <p:sldId id="256" r:id="rId2"/>
    <p:sldId id="257" r:id="rId3"/>
    <p:sldId id="283" r:id="rId4"/>
    <p:sldId id="284" r:id="rId5"/>
    <p:sldId id="280" r:id="rId6"/>
    <p:sldId id="279" r:id="rId7"/>
    <p:sldId id="285" r:id="rId8"/>
    <p:sldId id="259" r:id="rId9"/>
    <p:sldId id="260" r:id="rId10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2787"/>
    <p:restoredTop sz="93486" autoAdjust="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62B6DAC8-FBC3-4121-8E75-6A1689618A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6027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ANSI Definition: “An application of random sampling techniques to the study of work activities so that the proportions of time devoted to different elements of work can be estimated with a given degree of statistical validity.”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B6DAC8-FBC3-4121-8E75-6A1689618A32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167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snap reading method*: by originator of method</a:t>
            </a:r>
            <a:r>
              <a:rPr lang="en-US" baseline="0" dirty="0" smtClean="0"/>
              <a:t> L. H. C. </a:t>
            </a:r>
            <a:r>
              <a:rPr lang="en-US" baseline="0" dirty="0" err="1" smtClean="0"/>
              <a:t>Tippett</a:t>
            </a:r>
            <a:r>
              <a:rPr lang="en-US" baseline="0" dirty="0" smtClean="0"/>
              <a:t>, since individual observations of the subjects are made quickly and without prior warning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B6DAC8-FBC3-4121-8E75-6A1689618A32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338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631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In fact, the name “ratio delay study” was used by Morrow for the technique because he saw this as the principal application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B6DAC8-FBC3-4121-8E75-6A1689618A32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1959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/>
          </p:cNvSpPr>
          <p:nvPr/>
        </p:nvSpPr>
        <p:spPr bwMode="hidden">
          <a:xfrm>
            <a:off x="3175" y="4797425"/>
            <a:ext cx="3417888" cy="2097088"/>
          </a:xfrm>
          <a:custGeom>
            <a:avLst/>
            <a:gdLst>
              <a:gd name="T0" fmla="*/ 1368 w 2153"/>
              <a:gd name="T1" fmla="*/ 358 h 1321"/>
              <a:gd name="T2" fmla="*/ 1197 w 2153"/>
              <a:gd name="T3" fmla="*/ 318 h 1321"/>
              <a:gd name="T4" fmla="*/ 1173 w 2153"/>
              <a:gd name="T5" fmla="*/ 0 h 1321"/>
              <a:gd name="T6" fmla="*/ 964 w 2153"/>
              <a:gd name="T7" fmla="*/ 16 h 1321"/>
              <a:gd name="T8" fmla="*/ 948 w 2153"/>
              <a:gd name="T9" fmla="*/ 318 h 1321"/>
              <a:gd name="T10" fmla="*/ 808 w 2153"/>
              <a:gd name="T11" fmla="*/ 366 h 1321"/>
              <a:gd name="T12" fmla="*/ 606 w 2153"/>
              <a:gd name="T13" fmla="*/ 109 h 1321"/>
              <a:gd name="T14" fmla="*/ 467 w 2153"/>
              <a:gd name="T15" fmla="*/ 187 h 1321"/>
              <a:gd name="T16" fmla="*/ 599 w 2153"/>
              <a:gd name="T17" fmla="*/ 474 h 1321"/>
              <a:gd name="T18" fmla="*/ 506 w 2153"/>
              <a:gd name="T19" fmla="*/ 568 h 1321"/>
              <a:gd name="T20" fmla="*/ 202 w 2153"/>
              <a:gd name="T21" fmla="*/ 459 h 1321"/>
              <a:gd name="T22" fmla="*/ 132 w 2153"/>
              <a:gd name="T23" fmla="*/ 576 h 1321"/>
              <a:gd name="T24" fmla="*/ 365 w 2153"/>
              <a:gd name="T25" fmla="*/ 778 h 1321"/>
              <a:gd name="T26" fmla="*/ 327 w 2153"/>
              <a:gd name="T27" fmla="*/ 933 h 1321"/>
              <a:gd name="T28" fmla="*/ 7 w 2153"/>
              <a:gd name="T29" fmla="*/ 956 h 1321"/>
              <a:gd name="T30" fmla="*/ 0 w 2153"/>
              <a:gd name="T31" fmla="*/ 1128 h 1321"/>
              <a:gd name="T32" fmla="*/ 327 w 2153"/>
              <a:gd name="T33" fmla="*/ 1174 h 1321"/>
              <a:gd name="T34" fmla="*/ 358 w 2153"/>
              <a:gd name="T35" fmla="*/ 1321 h 1321"/>
              <a:gd name="T36" fmla="*/ 1804 w 2153"/>
              <a:gd name="T37" fmla="*/ 1321 h 1321"/>
              <a:gd name="T38" fmla="*/ 1835 w 2153"/>
              <a:gd name="T39" fmla="*/ 1158 h 1321"/>
              <a:gd name="T40" fmla="*/ 2153 w 2153"/>
              <a:gd name="T41" fmla="*/ 1128 h 1321"/>
              <a:gd name="T42" fmla="*/ 2146 w 2153"/>
              <a:gd name="T43" fmla="*/ 964 h 1321"/>
              <a:gd name="T44" fmla="*/ 1827 w 2153"/>
              <a:gd name="T45" fmla="*/ 917 h 1321"/>
              <a:gd name="T46" fmla="*/ 1795 w 2153"/>
              <a:gd name="T47" fmla="*/ 793 h 1321"/>
              <a:gd name="T48" fmla="*/ 2052 w 2153"/>
              <a:gd name="T49" fmla="*/ 615 h 1321"/>
              <a:gd name="T50" fmla="*/ 1967 w 2153"/>
              <a:gd name="T51" fmla="*/ 467 h 1321"/>
              <a:gd name="T52" fmla="*/ 1679 w 2153"/>
              <a:gd name="T53" fmla="*/ 583 h 1321"/>
              <a:gd name="T54" fmla="*/ 1586 w 2153"/>
              <a:gd name="T55" fmla="*/ 490 h 1321"/>
              <a:gd name="T56" fmla="*/ 1733 w 2153"/>
              <a:gd name="T57" fmla="*/ 218 h 1321"/>
              <a:gd name="T58" fmla="*/ 1593 w 2153"/>
              <a:gd name="T59" fmla="*/ 132 h 1321"/>
              <a:gd name="T60" fmla="*/ 1368 w 2153"/>
              <a:gd name="T61" fmla="*/ 358 h 132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619531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000989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228600"/>
            <a:ext cx="17907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228600"/>
            <a:ext cx="5219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556788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966314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549300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131584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861491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265073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277238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330043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012391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228600"/>
            <a:ext cx="7162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447800"/>
            <a:ext cx="69342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Line 5"/>
          <p:cNvSpPr>
            <a:spLocks noChangeShapeType="1"/>
          </p:cNvSpPr>
          <p:nvPr/>
        </p:nvSpPr>
        <p:spPr bwMode="auto">
          <a:xfrm>
            <a:off x="1219200" y="1219200"/>
            <a:ext cx="7620000" cy="0"/>
          </a:xfrm>
          <a:prstGeom prst="line">
            <a:avLst/>
          </a:prstGeom>
          <a:noFill/>
          <a:ln w="25400">
            <a:solidFill>
              <a:srgbClr val="00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1029" name="Picture 6" descr="stopwatch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13144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" y="6172200"/>
            <a:ext cx="845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1">
                <a:solidFill>
                  <a:schemeClr val="folHlink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/>
              <a:t>by Mikell P. Groover, ISBN 0-13-140650-7.</a:t>
            </a:r>
          </a:p>
          <a:p>
            <a:pPr>
              <a:defRPr/>
            </a:pPr>
            <a:r>
              <a:rPr lang="en-US" sz="800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Work Sampling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19400" y="1447800"/>
            <a:ext cx="6172200" cy="4495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US" dirty="0" smtClean="0"/>
              <a:t>Sections: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How Work Sampling Works – </a:t>
            </a:r>
            <a:r>
              <a:rPr lang="en-US" b="1" dirty="0" smtClean="0"/>
              <a:t>part 1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Statistical Basis of Work Sampling</a:t>
            </a:r>
            <a:br>
              <a:rPr lang="en-US" dirty="0" smtClean="0"/>
            </a:br>
            <a:r>
              <a:rPr lang="en-US" dirty="0" smtClean="0"/>
              <a:t>– </a:t>
            </a:r>
            <a:r>
              <a:rPr lang="en-US" b="1" dirty="0" smtClean="0"/>
              <a:t>part 2</a:t>
            </a:r>
            <a:endParaRPr lang="en-US" b="1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Application Issues in Work Sampling – </a:t>
            </a:r>
            <a:r>
              <a:rPr lang="en-US" b="1" dirty="0"/>
              <a:t>part  </a:t>
            </a:r>
            <a:r>
              <a:rPr lang="en-US" b="1" dirty="0" smtClean="0"/>
              <a:t>3</a:t>
            </a:r>
            <a:endParaRPr lang="en-US" b="1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Work Sampling Defined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447800"/>
            <a:ext cx="7162800" cy="5334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i="1" dirty="0" smtClean="0"/>
              <a:t>Statistical technique for determining the proportions of time spent by subjects in various defined categories of activity</a:t>
            </a:r>
          </a:p>
          <a:p>
            <a:pPr eaLnBrk="1" hangingPunct="1"/>
            <a:r>
              <a:rPr lang="en-US" dirty="0" smtClean="0"/>
              <a:t>Subjects = workers, machines</a:t>
            </a:r>
          </a:p>
          <a:p>
            <a:pPr eaLnBrk="1" hangingPunct="1"/>
            <a:r>
              <a:rPr lang="en-US" dirty="0" smtClean="0"/>
              <a:t>Categories of activity = setting up a machine, producing parts, idle, etc.</a:t>
            </a:r>
          </a:p>
          <a:p>
            <a:pPr eaLnBrk="1" hangingPunct="1"/>
            <a:r>
              <a:rPr lang="en-US" dirty="0" smtClean="0"/>
              <a:t>Work sampling study involves:</a:t>
            </a:r>
          </a:p>
          <a:p>
            <a:pPr lvl="1" eaLnBrk="1" hangingPunct="1"/>
            <a:r>
              <a:rPr lang="en-US" dirty="0" smtClean="0"/>
              <a:t>large number </a:t>
            </a:r>
            <a:r>
              <a:rPr lang="en-US" dirty="0"/>
              <a:t>of </a:t>
            </a:r>
            <a:r>
              <a:rPr lang="en-US" b="1" dirty="0"/>
              <a:t>observations</a:t>
            </a:r>
            <a:r>
              <a:rPr lang="en-US" dirty="0"/>
              <a:t> </a:t>
            </a:r>
            <a:r>
              <a:rPr lang="en-US" dirty="0" smtClean="0"/>
              <a:t>for subjects</a:t>
            </a:r>
          </a:p>
          <a:p>
            <a:pPr lvl="1" eaLnBrk="1" hangingPunct="1"/>
            <a:r>
              <a:rPr lang="en-US" dirty="0" smtClean="0"/>
              <a:t>extended </a:t>
            </a:r>
            <a:r>
              <a:rPr lang="en-US" dirty="0"/>
              <a:t>period of </a:t>
            </a:r>
            <a:r>
              <a:rPr lang="en-US" b="1" dirty="0" smtClean="0"/>
              <a:t>time</a:t>
            </a:r>
          </a:p>
          <a:p>
            <a:pPr lvl="1" eaLnBrk="1" hangingPunct="1"/>
            <a:r>
              <a:rPr lang="en-US" dirty="0" smtClean="0"/>
              <a:t>finding </a:t>
            </a:r>
            <a:r>
              <a:rPr lang="en-US" b="1" dirty="0" smtClean="0"/>
              <a:t>proportion </a:t>
            </a:r>
            <a:r>
              <a:rPr lang="en-US" b="1" dirty="0"/>
              <a:t>of time</a:t>
            </a:r>
            <a:r>
              <a:rPr lang="en-US" dirty="0"/>
              <a:t> in each activity category based on </a:t>
            </a:r>
            <a:r>
              <a:rPr lang="en-US" dirty="0" smtClean="0"/>
              <a:t>proportion </a:t>
            </a:r>
            <a:r>
              <a:rPr lang="en-US" dirty="0"/>
              <a:t>of observations in that </a:t>
            </a:r>
            <a:r>
              <a:rPr lang="en-US" dirty="0" smtClean="0"/>
              <a:t>category</a:t>
            </a: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Work Sampling Defined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447800"/>
            <a:ext cx="7391400" cy="5257800"/>
          </a:xfrm>
        </p:spPr>
        <p:txBody>
          <a:bodyPr/>
          <a:lstStyle/>
          <a:p>
            <a:pPr eaLnBrk="1" hangingPunct="1"/>
            <a:r>
              <a:rPr lang="en-US" dirty="0" smtClean="0"/>
              <a:t>For statistical accuracy:</a:t>
            </a:r>
          </a:p>
          <a:p>
            <a:pPr lvl="1" eaLnBrk="1" hangingPunct="1"/>
            <a:r>
              <a:rPr lang="en-US" dirty="0" smtClean="0"/>
              <a:t>Observations must be taken at </a:t>
            </a:r>
            <a:r>
              <a:rPr lang="en-US" b="1" dirty="0" smtClean="0"/>
              <a:t>random times</a:t>
            </a:r>
          </a:p>
          <a:p>
            <a:pPr lvl="1" eaLnBrk="1" hangingPunct="1"/>
            <a:r>
              <a:rPr lang="en-US" dirty="0" smtClean="0"/>
              <a:t>Period of the study must be </a:t>
            </a:r>
            <a:r>
              <a:rPr lang="en-US" b="1" dirty="0" smtClean="0"/>
              <a:t>representative of</a:t>
            </a:r>
            <a:r>
              <a:rPr lang="en-US" dirty="0" smtClean="0"/>
              <a:t> types of </a:t>
            </a:r>
            <a:r>
              <a:rPr lang="en-US" b="1" dirty="0" smtClean="0"/>
              <a:t>activities</a:t>
            </a:r>
            <a:r>
              <a:rPr lang="en-US" dirty="0" smtClean="0"/>
              <a:t> performed by subjects</a:t>
            </a:r>
          </a:p>
          <a:p>
            <a:pPr eaLnBrk="1" hangingPunct="1"/>
            <a:r>
              <a:rPr lang="en-US" dirty="0" smtClean="0"/>
              <a:t>Work </a:t>
            </a:r>
            <a:r>
              <a:rPr lang="en-US" dirty="0"/>
              <a:t>situations </a:t>
            </a:r>
            <a:r>
              <a:rPr lang="en-US" dirty="0" smtClean="0"/>
              <a:t>well-suited </a:t>
            </a:r>
            <a:r>
              <a:rPr lang="en-US" dirty="0"/>
              <a:t>for work sampling</a:t>
            </a:r>
            <a:r>
              <a:rPr lang="en-US" dirty="0" smtClean="0"/>
              <a:t>:</a:t>
            </a:r>
          </a:p>
          <a:p>
            <a:pPr lvl="1" eaLnBrk="1" hangingPunct="1"/>
            <a:r>
              <a:rPr lang="en-US" dirty="0"/>
              <a:t>Sufficient time available to perform </a:t>
            </a:r>
            <a:r>
              <a:rPr lang="en-US" dirty="0" smtClean="0"/>
              <a:t>study (usually several weeks)</a:t>
            </a:r>
          </a:p>
          <a:p>
            <a:pPr lvl="1" eaLnBrk="1" hangingPunct="1"/>
            <a:r>
              <a:rPr lang="en-US" dirty="0" smtClean="0"/>
              <a:t>Multiple subjects</a:t>
            </a:r>
          </a:p>
          <a:p>
            <a:pPr lvl="1" eaLnBrk="1" hangingPunct="1"/>
            <a:r>
              <a:rPr lang="en-US" dirty="0" smtClean="0"/>
              <a:t>Long cycle times</a:t>
            </a:r>
          </a:p>
          <a:p>
            <a:pPr lvl="1" eaLnBrk="1" hangingPunct="1"/>
            <a:r>
              <a:rPr lang="en-US" dirty="0" smtClean="0"/>
              <a:t>Non-repetitive </a:t>
            </a:r>
            <a:r>
              <a:rPr lang="en-US" dirty="0"/>
              <a:t>work </a:t>
            </a:r>
            <a:r>
              <a:rPr lang="en-US" dirty="0" smtClean="0"/>
              <a:t>cycles</a:t>
            </a:r>
          </a:p>
          <a:p>
            <a:pPr lvl="2" eaLnBrk="1" hangingPunct="1"/>
            <a:r>
              <a:rPr lang="en-US" dirty="0" smtClean="0"/>
              <a:t>i.e. various tasks (not just one task)</a:t>
            </a:r>
          </a:p>
          <a:p>
            <a:pPr lvl="2" eaLnBrk="1" hangingPunct="1"/>
            <a:r>
              <a:rPr lang="en-US" dirty="0"/>
              <a:t>work activities </a:t>
            </a:r>
            <a:r>
              <a:rPr lang="en-US" dirty="0" smtClean="0"/>
              <a:t>divided into categories</a:t>
            </a:r>
          </a:p>
        </p:txBody>
      </p:sp>
    </p:spTree>
    <p:extLst>
      <p:ext uri="{BB962C8B-B14F-4D97-AF65-F5344CB8AC3E}">
        <p14:creationId xmlns:p14="http://schemas.microsoft.com/office/powerpoint/2010/main" val="333587265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Work Sampling Defined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447800"/>
            <a:ext cx="7391400" cy="5257800"/>
          </a:xfrm>
        </p:spPr>
        <p:txBody>
          <a:bodyPr/>
          <a:lstStyle/>
          <a:p>
            <a:pPr eaLnBrk="1" hangingPunct="1"/>
            <a:r>
              <a:rPr lang="en-US" dirty="0" smtClean="0"/>
              <a:t>When </a:t>
            </a:r>
            <a:r>
              <a:rPr lang="en-US" i="1" dirty="0" smtClean="0"/>
              <a:t>not</a:t>
            </a:r>
            <a:r>
              <a:rPr lang="en-US" dirty="0" smtClean="0"/>
              <a:t> to use Work Sampling</a:t>
            </a:r>
          </a:p>
          <a:p>
            <a:pPr lvl="1" eaLnBrk="1" hangingPunct="1"/>
            <a:r>
              <a:rPr lang="en-US" dirty="0"/>
              <a:t>highly repetitive </a:t>
            </a:r>
            <a:r>
              <a:rPr lang="en-US" dirty="0" smtClean="0"/>
              <a:t>jobs</a:t>
            </a:r>
          </a:p>
          <a:p>
            <a:pPr lvl="2" eaLnBrk="1" hangingPunct="1"/>
            <a:r>
              <a:rPr lang="en-US" dirty="0" smtClean="0"/>
              <a:t>with </a:t>
            </a:r>
            <a:r>
              <a:rPr lang="en-US" dirty="0"/>
              <a:t>short cycle </a:t>
            </a:r>
            <a:r>
              <a:rPr lang="en-US" dirty="0" smtClean="0"/>
              <a:t>times</a:t>
            </a:r>
          </a:p>
          <a:p>
            <a:pPr lvl="2" eaLnBrk="1" hangingPunct="1"/>
            <a:r>
              <a:rPr lang="en-US" dirty="0" smtClean="0"/>
              <a:t>performed </a:t>
            </a:r>
            <a:r>
              <a:rPr lang="en-US" dirty="0"/>
              <a:t>by one </a:t>
            </a:r>
            <a:r>
              <a:rPr lang="en-US" dirty="0" smtClean="0"/>
              <a:t>worker</a:t>
            </a:r>
          </a:p>
          <a:p>
            <a:pPr lvl="1" eaLnBrk="1" hangingPunct="1"/>
            <a:r>
              <a:rPr lang="en-US" dirty="0" smtClean="0"/>
              <a:t>jobs </a:t>
            </a:r>
            <a:r>
              <a:rPr lang="en-US" dirty="0"/>
              <a:t>requiring </a:t>
            </a:r>
            <a:r>
              <a:rPr lang="en-US" dirty="0" smtClean="0"/>
              <a:t>immediate </a:t>
            </a:r>
            <a:r>
              <a:rPr lang="en-US" dirty="0"/>
              <a:t>measurement of </a:t>
            </a:r>
            <a:r>
              <a:rPr lang="en-US" dirty="0" smtClean="0"/>
              <a:t>task</a:t>
            </a:r>
          </a:p>
          <a:p>
            <a:pPr lvl="1" eaLnBrk="1" hangingPunct="1"/>
            <a:r>
              <a:rPr lang="en-US" dirty="0" smtClean="0"/>
              <a:t>in such </a:t>
            </a:r>
            <a:r>
              <a:rPr lang="en-US" dirty="0" smtClean="0"/>
              <a:t>cases use </a:t>
            </a:r>
            <a:r>
              <a:rPr lang="en-US" dirty="0" smtClean="0"/>
              <a:t>other techniques (DTS, SDS, </a:t>
            </a:r>
            <a:r>
              <a:rPr lang="en-US" dirty="0" smtClean="0"/>
              <a:t>PMTS</a:t>
            </a:r>
            <a:r>
              <a:rPr lang="en-US" dirty="0" smtClean="0"/>
              <a:t>)</a:t>
            </a:r>
          </a:p>
          <a:p>
            <a:pPr eaLnBrk="1" hangingPunct="1"/>
            <a:r>
              <a:rPr lang="en-US" dirty="0"/>
              <a:t>Other names used for work </a:t>
            </a:r>
            <a:r>
              <a:rPr lang="en-US" dirty="0" smtClean="0"/>
              <a:t>sampling:</a:t>
            </a:r>
          </a:p>
          <a:p>
            <a:pPr lvl="1" eaLnBrk="1" hangingPunct="1"/>
            <a:r>
              <a:rPr lang="en-US" dirty="0"/>
              <a:t>activity </a:t>
            </a:r>
            <a:r>
              <a:rPr lang="en-US" dirty="0" smtClean="0"/>
              <a:t>sampling</a:t>
            </a:r>
          </a:p>
          <a:p>
            <a:pPr lvl="1" eaLnBrk="1" hangingPunct="1"/>
            <a:r>
              <a:rPr lang="en-US" dirty="0" smtClean="0"/>
              <a:t>occurrence sampling</a:t>
            </a:r>
          </a:p>
          <a:p>
            <a:pPr lvl="1" eaLnBrk="1" hangingPunct="1"/>
            <a:r>
              <a:rPr lang="en-US" dirty="0" smtClean="0"/>
              <a:t>ratio </a:t>
            </a:r>
            <a:r>
              <a:rPr lang="en-US" dirty="0"/>
              <a:t>delay </a:t>
            </a:r>
            <a:r>
              <a:rPr lang="en-US" dirty="0" smtClean="0"/>
              <a:t>study</a:t>
            </a:r>
          </a:p>
          <a:p>
            <a:pPr lvl="1" eaLnBrk="1" hangingPunct="1"/>
            <a:r>
              <a:rPr lang="en-US" dirty="0"/>
              <a:t>snap reading </a:t>
            </a:r>
            <a:r>
              <a:rPr lang="en-US" dirty="0" smtClean="0"/>
              <a:t>method* (</a:t>
            </a:r>
            <a:r>
              <a:rPr lang="en-US" i="1" dirty="0" smtClean="0"/>
              <a:t>reading assignment 1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3254359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162800" cy="914400"/>
          </a:xfrm>
        </p:spPr>
        <p:txBody>
          <a:bodyPr/>
          <a:lstStyle/>
          <a:p>
            <a:pPr eaLnBrk="1" hangingPunct="1"/>
            <a:r>
              <a:rPr lang="en-US" dirty="0"/>
              <a:t>Work Sampling</a:t>
            </a:r>
            <a:endParaRPr lang="en-US" b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447800"/>
            <a:ext cx="6400800" cy="4495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3200" b="1" i="1" dirty="0"/>
              <a:t>How Work Sampling Works</a:t>
            </a:r>
            <a:endParaRPr lang="en-US" sz="3200" b="1" i="1" dirty="0" smtClean="0"/>
          </a:p>
          <a:p>
            <a:pPr marL="514350" indent="-514350" eaLnBrk="1" hangingPunct="1">
              <a:buFont typeface="+mj-lt"/>
              <a:buAutoNum type="arabicPeriod"/>
            </a:pPr>
            <a:endParaRPr lang="en-US" sz="3200" b="1" i="1" dirty="0"/>
          </a:p>
        </p:txBody>
      </p:sp>
    </p:spTree>
    <p:extLst>
      <p:ext uri="{BB962C8B-B14F-4D97-AF65-F5344CB8AC3E}">
        <p14:creationId xmlns:p14="http://schemas.microsoft.com/office/powerpoint/2010/main" val="75581796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Work Sampling Applications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447800"/>
            <a:ext cx="7391400" cy="5334000"/>
          </a:xfrm>
        </p:spPr>
        <p:txBody>
          <a:bodyPr/>
          <a:lstStyle/>
          <a:p>
            <a:pPr eaLnBrk="1" hangingPunct="1"/>
            <a:r>
              <a:rPr lang="en-US" b="1" dirty="0" smtClean="0"/>
              <a:t>Machine utilization</a:t>
            </a:r>
          </a:p>
          <a:p>
            <a:pPr lvl="1" eaLnBrk="1" hangingPunct="1"/>
            <a:r>
              <a:rPr lang="en-US" dirty="0" smtClean="0"/>
              <a:t>how much time is spent by machines in various categories of activity (e.g. 1)</a:t>
            </a:r>
          </a:p>
          <a:p>
            <a:pPr lvl="1" eaLnBrk="1" hangingPunct="1"/>
            <a:r>
              <a:rPr lang="en-US" dirty="0"/>
              <a:t>e.g. setup, production, downtime, </a:t>
            </a:r>
            <a:r>
              <a:rPr lang="en-US" dirty="0" smtClean="0"/>
              <a:t>etc.</a:t>
            </a:r>
          </a:p>
          <a:p>
            <a:pPr eaLnBrk="1" hangingPunct="1"/>
            <a:r>
              <a:rPr lang="en-US" b="1" dirty="0" smtClean="0"/>
              <a:t>Worker utilization</a:t>
            </a:r>
          </a:p>
          <a:p>
            <a:pPr lvl="1" eaLnBrk="1" hangingPunct="1"/>
            <a:r>
              <a:rPr lang="en-US" dirty="0" smtClean="0"/>
              <a:t>how workers spend their time in various activities</a:t>
            </a:r>
          </a:p>
          <a:p>
            <a:pPr eaLnBrk="1" hangingPunct="1"/>
            <a:r>
              <a:rPr lang="en-US" b="1" dirty="0" smtClean="0"/>
              <a:t>Allowances for time standards</a:t>
            </a:r>
          </a:p>
          <a:p>
            <a:pPr lvl="1" eaLnBrk="1" hangingPunct="1"/>
            <a:r>
              <a:rPr lang="en-US" dirty="0" smtClean="0"/>
              <a:t>assessment of delay components in PFD allowance factor</a:t>
            </a:r>
          </a:p>
          <a:p>
            <a:pPr lvl="1" eaLnBrk="1" hangingPunct="1"/>
            <a:r>
              <a:rPr lang="en-US" dirty="0"/>
              <a:t>e.g. delay </a:t>
            </a:r>
            <a:r>
              <a:rPr lang="en-US" dirty="0" smtClean="0"/>
              <a:t>components*: </a:t>
            </a:r>
            <a:r>
              <a:rPr lang="en-US" dirty="0"/>
              <a:t>machine </a:t>
            </a:r>
            <a:r>
              <a:rPr lang="en-US" dirty="0" smtClean="0"/>
              <a:t>malfunctions, downtime</a:t>
            </a:r>
            <a:r>
              <a:rPr lang="en-US" dirty="0"/>
              <a:t>, </a:t>
            </a:r>
            <a:r>
              <a:rPr lang="en-US" dirty="0" smtClean="0"/>
              <a:t>other interruptions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Work Sampling Applications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447800"/>
            <a:ext cx="7391400" cy="4495800"/>
          </a:xfrm>
        </p:spPr>
        <p:txBody>
          <a:bodyPr/>
          <a:lstStyle/>
          <a:p>
            <a:pPr eaLnBrk="1" hangingPunct="1"/>
            <a:r>
              <a:rPr lang="en-US" b="1" dirty="0" smtClean="0"/>
              <a:t>Average unit time</a:t>
            </a:r>
          </a:p>
          <a:p>
            <a:pPr lvl="1" eaLnBrk="1" hangingPunct="1"/>
            <a:r>
              <a:rPr lang="en-US" dirty="0" smtClean="0"/>
              <a:t>determining the average time on each work unit</a:t>
            </a:r>
          </a:p>
          <a:p>
            <a:pPr lvl="1" eaLnBrk="1" hangingPunct="1"/>
            <a:r>
              <a:rPr lang="en-US" dirty="0" smtClean="0"/>
              <a:t>given: number of units produced during </a:t>
            </a:r>
            <a:r>
              <a:rPr lang="en-US" dirty="0"/>
              <a:t>work sampling study </a:t>
            </a:r>
            <a:endParaRPr lang="en-US" dirty="0" smtClean="0"/>
          </a:p>
          <a:p>
            <a:pPr eaLnBrk="1" hangingPunct="1"/>
            <a:r>
              <a:rPr lang="en-US" b="1" dirty="0" smtClean="0"/>
              <a:t>Time standards</a:t>
            </a:r>
          </a:p>
          <a:p>
            <a:pPr lvl="1" eaLnBrk="1" hangingPunct="1"/>
            <a:r>
              <a:rPr lang="en-US" dirty="0" smtClean="0"/>
              <a:t>used in certain work situations (e.g. office work)</a:t>
            </a:r>
            <a:endParaRPr lang="en-US" dirty="0"/>
          </a:p>
          <a:p>
            <a:pPr lvl="1" eaLnBrk="1" hangingPunct="1"/>
            <a:r>
              <a:rPr lang="en-US" dirty="0" smtClean="0"/>
              <a:t>note</a:t>
            </a:r>
            <a:r>
              <a:rPr lang="en-US" dirty="0"/>
              <a:t>, work sampling </a:t>
            </a:r>
            <a:r>
              <a:rPr lang="en-US" dirty="0" smtClean="0"/>
              <a:t>provides limited statistical accuracy</a:t>
            </a:r>
          </a:p>
          <a:p>
            <a:pPr lvl="2" eaLnBrk="1" hangingPunct="1"/>
            <a:r>
              <a:rPr lang="en-US" dirty="0" smtClean="0">
                <a:sym typeface="Symbol"/>
              </a:rPr>
              <a:t> </a:t>
            </a:r>
            <a:r>
              <a:rPr lang="en-US" dirty="0" smtClean="0"/>
              <a:t>standards set </a:t>
            </a:r>
            <a:r>
              <a:rPr lang="en-US" dirty="0"/>
              <a:t>by WS should not be used for incentive pay </a:t>
            </a:r>
            <a:r>
              <a:rPr lang="en-US" dirty="0" smtClean="0"/>
              <a:t>work</a:t>
            </a:r>
          </a:p>
        </p:txBody>
      </p:sp>
    </p:spTree>
    <p:extLst>
      <p:ext uri="{BB962C8B-B14F-4D97-AF65-F5344CB8AC3E}">
        <p14:creationId xmlns:p14="http://schemas.microsoft.com/office/powerpoint/2010/main" val="224677896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391400" cy="914400"/>
          </a:xfrm>
        </p:spPr>
        <p:txBody>
          <a:bodyPr/>
          <a:lstStyle/>
          <a:p>
            <a:pPr eaLnBrk="1" hangingPunct="1"/>
            <a:r>
              <a:rPr lang="en-US" dirty="0" smtClean="0"/>
              <a:t>Example 1: How Work Sampling Works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257800"/>
          </a:xfrm>
        </p:spPr>
        <p:txBody>
          <a:bodyPr/>
          <a:lstStyle/>
          <a:p>
            <a:pPr eaLnBrk="1" hangingPunct="1"/>
            <a:r>
              <a:rPr lang="en-US" dirty="0" smtClean="0"/>
              <a:t>A total of 500 observations were taken at random times during a one-week period (40 hours) on 10 machines with results shown below.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	</a:t>
            </a:r>
            <a:r>
              <a:rPr lang="en-US" u="sng" dirty="0" smtClean="0"/>
              <a:t>Category</a:t>
            </a:r>
            <a:r>
              <a:rPr lang="en-US" dirty="0" smtClean="0"/>
              <a:t>			</a:t>
            </a:r>
            <a:r>
              <a:rPr lang="en-US" u="sng" dirty="0" smtClean="0"/>
              <a:t>No. of observations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	(1) Being set up			  75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	(2) Running production		300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	(3) Machine idle			</a:t>
            </a:r>
            <a:r>
              <a:rPr lang="en-US" u="sng" dirty="0" smtClean="0"/>
              <a:t>125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						500</a:t>
            </a:r>
          </a:p>
          <a:p>
            <a:pPr eaLnBrk="1" hangingPunct="1"/>
            <a:r>
              <a:rPr lang="en-US" dirty="0" smtClean="0"/>
              <a:t>How many hours per week did an average machine spend in each category?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Example 1: </a:t>
            </a:r>
            <a:r>
              <a:rPr lang="en-US" dirty="0" smtClean="0"/>
              <a:t>Solution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447800"/>
            <a:ext cx="7162800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Proportions of time determined as number of observations in each category divided by 500</a:t>
            </a:r>
          </a:p>
          <a:p>
            <a:pPr eaLnBrk="1" hangingPunct="1"/>
            <a:r>
              <a:rPr lang="en-US" dirty="0" smtClean="0"/>
              <a:t>Time in each category determined by multiplying proportion by total hours (40 </a:t>
            </a:r>
            <a:r>
              <a:rPr lang="en-US" dirty="0" err="1" smtClean="0"/>
              <a:t>hr</a:t>
            </a:r>
            <a:r>
              <a:rPr lang="en-US" dirty="0" smtClean="0"/>
              <a:t>)</a:t>
            </a:r>
          </a:p>
          <a:p>
            <a:pPr eaLnBrk="1" hangingPunct="1">
              <a:buFont typeface="Wingdings" pitchFamily="2" charset="2"/>
              <a:buNone/>
            </a:pPr>
            <a:endParaRPr lang="en-US" sz="1200" u="sng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2000" u="sng" dirty="0" smtClean="0"/>
              <a:t>Category</a:t>
            </a:r>
            <a:r>
              <a:rPr lang="en-US" sz="2000" dirty="0" smtClean="0"/>
              <a:t>		     </a:t>
            </a:r>
            <a:r>
              <a:rPr lang="en-US" sz="2000" u="sng" dirty="0" smtClean="0"/>
              <a:t>Proportion</a:t>
            </a:r>
            <a:r>
              <a:rPr lang="en-US" sz="2000" dirty="0" smtClean="0"/>
              <a:t>	   </a:t>
            </a:r>
            <a:r>
              <a:rPr lang="en-US" sz="2000" u="sng" dirty="0" err="1" smtClean="0"/>
              <a:t>Hrs</a:t>
            </a:r>
            <a:r>
              <a:rPr lang="en-US" sz="2000" u="sng" dirty="0" smtClean="0"/>
              <a:t> per category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000" dirty="0" smtClean="0"/>
              <a:t>(1) Being set up		   75/500 = 0.15	     0.15 x 40 =   6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000" dirty="0" smtClean="0"/>
              <a:t>(2) Running production	 300/500 = 0.60	     0.60 x 40 = 24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000" dirty="0" smtClean="0"/>
              <a:t>(3) Machine idle		 125/500 = </a:t>
            </a:r>
            <a:r>
              <a:rPr lang="en-US" sz="2000" u="sng" dirty="0" smtClean="0"/>
              <a:t>0.25</a:t>
            </a:r>
            <a:r>
              <a:rPr lang="en-US" sz="2000" dirty="0" smtClean="0"/>
              <a:t>      0.25 x 40 = </a:t>
            </a:r>
            <a:r>
              <a:rPr lang="en-US" sz="2000" u="sng" dirty="0" smtClean="0"/>
              <a:t>10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000" dirty="0" smtClean="0"/>
              <a:t>					      1.00		           40</a:t>
            </a:r>
          </a:p>
          <a:p>
            <a:pPr eaLnBrk="1" hangingPunct="1">
              <a:buFont typeface="Wingdings" pitchFamily="2" charset="2"/>
              <a:buNone/>
            </a:pPr>
            <a:endParaRPr lang="en-US" sz="2000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ooverWorkSystems">
  <a:themeElements>
    <a:clrScheme name="GrooverWorkSystems 3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DDDDDD"/>
      </a:accent1>
      <a:accent2>
        <a:srgbClr val="B2B2B2"/>
      </a:accent2>
      <a:accent3>
        <a:srgbClr val="FFFFFF"/>
      </a:accent3>
      <a:accent4>
        <a:srgbClr val="000000"/>
      </a:accent4>
      <a:accent5>
        <a:srgbClr val="EBEBEB"/>
      </a:accent5>
      <a:accent6>
        <a:srgbClr val="A1A1A1"/>
      </a:accent6>
      <a:hlink>
        <a:srgbClr val="4D4D4D"/>
      </a:hlink>
      <a:folHlink>
        <a:srgbClr val="969696"/>
      </a:folHlink>
    </a:clrScheme>
    <a:fontScheme name="GrooverWorkSystem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GrooverWorkSystems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WorkSystems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WorkSystems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Data\Microsoft\Templates\GrooverWorkSystems.pot</Template>
  <TotalTime>322</TotalTime>
  <Words>513</Words>
  <Application>Microsoft Office PowerPoint</Application>
  <PresentationFormat>On-screen Show (4:3)</PresentationFormat>
  <Paragraphs>83</Paragraphs>
  <Slides>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GrooverWorkSystems</vt:lpstr>
      <vt:lpstr>Work Sampling</vt:lpstr>
      <vt:lpstr>Work Sampling Defined</vt:lpstr>
      <vt:lpstr>Work Sampling Defined</vt:lpstr>
      <vt:lpstr>Work Sampling Defined</vt:lpstr>
      <vt:lpstr>Work Sampling</vt:lpstr>
      <vt:lpstr>Work Sampling Applications</vt:lpstr>
      <vt:lpstr>Work Sampling Applications</vt:lpstr>
      <vt:lpstr>Example 1: How Work Sampling Works</vt:lpstr>
      <vt:lpstr>Example 1: Solution</vt:lpstr>
    </vt:vector>
  </TitlesOfParts>
  <Company>Lehigh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Time Study</dc:title>
  <dc:creator>Groover</dc:creator>
  <cp:lastModifiedBy>User</cp:lastModifiedBy>
  <cp:revision>32</cp:revision>
  <dcterms:created xsi:type="dcterms:W3CDTF">2006-02-14T13:42:03Z</dcterms:created>
  <dcterms:modified xsi:type="dcterms:W3CDTF">2017-04-17T20:23:48Z</dcterms:modified>
</cp:coreProperties>
</file>