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327" r:id="rId3"/>
    <p:sldId id="329" r:id="rId4"/>
    <p:sldId id="330" r:id="rId5"/>
    <p:sldId id="331" r:id="rId6"/>
    <p:sldId id="332" r:id="rId7"/>
    <p:sldId id="333" r:id="rId8"/>
    <p:sldId id="335" r:id="rId9"/>
    <p:sldId id="336" r:id="rId10"/>
    <p:sldId id="389" r:id="rId11"/>
    <p:sldId id="337" r:id="rId12"/>
    <p:sldId id="338" r:id="rId13"/>
    <p:sldId id="340" r:id="rId14"/>
    <p:sldId id="341" r:id="rId15"/>
    <p:sldId id="342" r:id="rId16"/>
    <p:sldId id="343" r:id="rId17"/>
    <p:sldId id="348" r:id="rId18"/>
    <p:sldId id="352" r:id="rId19"/>
    <p:sldId id="354" r:id="rId20"/>
    <p:sldId id="355" r:id="rId21"/>
    <p:sldId id="361" r:id="rId22"/>
    <p:sldId id="323" r:id="rId23"/>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ヒラギノ角ゴ Pro W3" charset="-128"/>
        <a:cs typeface="+mn-cs"/>
      </a:defRPr>
    </a:lvl1pPr>
    <a:lvl2pPr marL="457200" algn="l" rtl="0" fontAlgn="base">
      <a:spcBef>
        <a:spcPct val="0"/>
      </a:spcBef>
      <a:spcAft>
        <a:spcPct val="0"/>
      </a:spcAft>
      <a:defRPr i="1" kern="1200">
        <a:solidFill>
          <a:schemeClr val="tx1"/>
        </a:solidFill>
        <a:latin typeface="Arial" charset="0"/>
        <a:ea typeface="ヒラギノ角ゴ Pro W3" charset="-128"/>
        <a:cs typeface="+mn-cs"/>
      </a:defRPr>
    </a:lvl2pPr>
    <a:lvl3pPr marL="914400" algn="l" rtl="0" fontAlgn="base">
      <a:spcBef>
        <a:spcPct val="0"/>
      </a:spcBef>
      <a:spcAft>
        <a:spcPct val="0"/>
      </a:spcAft>
      <a:defRPr i="1" kern="1200">
        <a:solidFill>
          <a:schemeClr val="tx1"/>
        </a:solidFill>
        <a:latin typeface="Arial" charset="0"/>
        <a:ea typeface="ヒラギノ角ゴ Pro W3" charset="-128"/>
        <a:cs typeface="+mn-cs"/>
      </a:defRPr>
    </a:lvl3pPr>
    <a:lvl4pPr marL="1371600" algn="l" rtl="0" fontAlgn="base">
      <a:spcBef>
        <a:spcPct val="0"/>
      </a:spcBef>
      <a:spcAft>
        <a:spcPct val="0"/>
      </a:spcAft>
      <a:defRPr i="1" kern="1200">
        <a:solidFill>
          <a:schemeClr val="tx1"/>
        </a:solidFill>
        <a:latin typeface="Arial" charset="0"/>
        <a:ea typeface="ヒラギノ角ゴ Pro W3" charset="-128"/>
        <a:cs typeface="+mn-cs"/>
      </a:defRPr>
    </a:lvl4pPr>
    <a:lvl5pPr marL="1828800" algn="l" rtl="0" fontAlgn="base">
      <a:spcBef>
        <a:spcPct val="0"/>
      </a:spcBef>
      <a:spcAft>
        <a:spcPct val="0"/>
      </a:spcAft>
      <a:defRPr i="1" kern="1200">
        <a:solidFill>
          <a:schemeClr val="tx1"/>
        </a:solidFill>
        <a:latin typeface="Arial" charset="0"/>
        <a:ea typeface="ヒラギノ角ゴ Pro W3" charset="-128"/>
        <a:cs typeface="+mn-cs"/>
      </a:defRPr>
    </a:lvl5pPr>
    <a:lvl6pPr marL="2286000" algn="l" defTabSz="914400" rtl="0" eaLnBrk="1" latinLnBrk="0" hangingPunct="1">
      <a:defRPr i="1" kern="1200">
        <a:solidFill>
          <a:schemeClr val="tx1"/>
        </a:solidFill>
        <a:latin typeface="Arial" charset="0"/>
        <a:ea typeface="ヒラギノ角ゴ Pro W3" charset="-128"/>
        <a:cs typeface="+mn-cs"/>
      </a:defRPr>
    </a:lvl6pPr>
    <a:lvl7pPr marL="2743200" algn="l" defTabSz="914400" rtl="0" eaLnBrk="1" latinLnBrk="0" hangingPunct="1">
      <a:defRPr i="1" kern="1200">
        <a:solidFill>
          <a:schemeClr val="tx1"/>
        </a:solidFill>
        <a:latin typeface="Arial" charset="0"/>
        <a:ea typeface="ヒラギノ角ゴ Pro W3" charset="-128"/>
        <a:cs typeface="+mn-cs"/>
      </a:defRPr>
    </a:lvl7pPr>
    <a:lvl8pPr marL="3200400" algn="l" defTabSz="914400" rtl="0" eaLnBrk="1" latinLnBrk="0" hangingPunct="1">
      <a:defRPr i="1" kern="1200">
        <a:solidFill>
          <a:schemeClr val="tx1"/>
        </a:solidFill>
        <a:latin typeface="Arial" charset="0"/>
        <a:ea typeface="ヒラギノ角ゴ Pro W3" charset="-128"/>
        <a:cs typeface="+mn-cs"/>
      </a:defRPr>
    </a:lvl8pPr>
    <a:lvl9pPr marL="3657600" algn="l" defTabSz="914400" rtl="0" eaLnBrk="1" latinLnBrk="0" hangingPunct="1">
      <a:defRPr i="1"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36" autoAdjust="0"/>
  </p:normalViewPr>
  <p:slideViewPr>
    <p:cSldViewPr>
      <p:cViewPr>
        <p:scale>
          <a:sx n="75" d="100"/>
          <a:sy n="75" d="100"/>
        </p:scale>
        <p:origin x="-202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p:scale>
          <a:sx n="80" d="100"/>
          <a:sy n="80" d="100"/>
        </p:scale>
        <p:origin x="-2454" y="7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AC0DD-0B3C-4993-AB62-11A62E8403DD}"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837CED78-72B4-409F-A2EA-CABDAE361C73}">
      <dgm:prSet/>
      <dgm:spPr/>
      <dgm:t>
        <a:bodyPr/>
        <a:lstStyle/>
        <a:p>
          <a:pPr rtl="0"/>
          <a:r>
            <a:rPr lang="en-US" b="0" dirty="0" smtClean="0"/>
            <a:t>Fixed costs</a:t>
          </a:r>
          <a:endParaRPr lang="en-US" dirty="0"/>
        </a:p>
      </dgm:t>
    </dgm:pt>
    <dgm:pt modelId="{03F453A1-3F36-408A-BC36-9EB448F4FF07}" type="parTrans" cxnId="{D20CB7CA-9FE4-4E3D-998F-7D9F527993AC}">
      <dgm:prSet/>
      <dgm:spPr/>
      <dgm:t>
        <a:bodyPr/>
        <a:lstStyle/>
        <a:p>
          <a:endParaRPr lang="en-US"/>
        </a:p>
      </dgm:t>
    </dgm:pt>
    <dgm:pt modelId="{F81485C1-CDB4-4FF4-A003-ABED30CD289B}" type="sibTrans" cxnId="{D20CB7CA-9FE4-4E3D-998F-7D9F527993AC}">
      <dgm:prSet/>
      <dgm:spPr/>
      <dgm:t>
        <a:bodyPr/>
        <a:lstStyle/>
        <a:p>
          <a:endParaRPr lang="en-US"/>
        </a:p>
      </dgm:t>
    </dgm:pt>
    <dgm:pt modelId="{6ADDD9FC-5624-4A8C-B06D-D5E3EAF721AE}">
      <dgm:prSet/>
      <dgm:spPr/>
      <dgm:t>
        <a:bodyPr/>
        <a:lstStyle/>
        <a:p>
          <a:pPr rtl="0"/>
          <a:r>
            <a:rPr lang="en-US" b="0" dirty="0" smtClean="0"/>
            <a:t>Variable costs</a:t>
          </a:r>
          <a:endParaRPr lang="en-US" dirty="0"/>
        </a:p>
      </dgm:t>
    </dgm:pt>
    <dgm:pt modelId="{C4880B6F-B486-4367-8869-9A4B4882AFB5}" type="parTrans" cxnId="{8C6A2C1E-DB80-4652-8D01-21FC0CD21AA3}">
      <dgm:prSet/>
      <dgm:spPr/>
      <dgm:t>
        <a:bodyPr/>
        <a:lstStyle/>
        <a:p>
          <a:endParaRPr lang="en-US"/>
        </a:p>
      </dgm:t>
    </dgm:pt>
    <dgm:pt modelId="{027C4C92-9940-4A57-A92F-C1C71D39C515}" type="sibTrans" cxnId="{8C6A2C1E-DB80-4652-8D01-21FC0CD21AA3}">
      <dgm:prSet/>
      <dgm:spPr/>
      <dgm:t>
        <a:bodyPr/>
        <a:lstStyle/>
        <a:p>
          <a:endParaRPr lang="en-US"/>
        </a:p>
      </dgm:t>
    </dgm:pt>
    <dgm:pt modelId="{B34133CD-33BA-4640-972F-D70A9A194137}">
      <dgm:prSet/>
      <dgm:spPr/>
      <dgm:t>
        <a:bodyPr/>
        <a:lstStyle/>
        <a:p>
          <a:pPr rtl="0"/>
          <a:r>
            <a:rPr lang="en-US" b="0" dirty="0" smtClean="0"/>
            <a:t>Total costs</a:t>
          </a:r>
          <a:endParaRPr lang="en-US" b="0" dirty="0"/>
        </a:p>
      </dgm:t>
    </dgm:pt>
    <dgm:pt modelId="{ACB754ED-122D-400C-A092-F37128086454}" type="parTrans" cxnId="{62AD10CE-2B38-4C32-9C19-0501D12A9542}">
      <dgm:prSet/>
      <dgm:spPr/>
      <dgm:t>
        <a:bodyPr/>
        <a:lstStyle/>
        <a:p>
          <a:endParaRPr lang="en-US"/>
        </a:p>
      </dgm:t>
    </dgm:pt>
    <dgm:pt modelId="{69F6142A-F64C-4470-AA0A-1C6DA03B307E}" type="sibTrans" cxnId="{62AD10CE-2B38-4C32-9C19-0501D12A9542}">
      <dgm:prSet/>
      <dgm:spPr/>
      <dgm:t>
        <a:bodyPr/>
        <a:lstStyle/>
        <a:p>
          <a:endParaRPr lang="en-US"/>
        </a:p>
      </dgm:t>
    </dgm:pt>
    <dgm:pt modelId="{80CE31E1-C1EB-49F9-B61D-DCCCCB11B341}" type="pres">
      <dgm:prSet presAssocID="{FC1AC0DD-0B3C-4993-AB62-11A62E8403DD}" presName="diagram" presStyleCnt="0">
        <dgm:presLayoutVars>
          <dgm:dir/>
          <dgm:resizeHandles val="exact"/>
        </dgm:presLayoutVars>
      </dgm:prSet>
      <dgm:spPr/>
      <dgm:t>
        <a:bodyPr/>
        <a:lstStyle/>
        <a:p>
          <a:endParaRPr lang="en-US"/>
        </a:p>
      </dgm:t>
    </dgm:pt>
    <dgm:pt modelId="{A1B906DB-767E-4F23-9848-3C23DFE453EA}" type="pres">
      <dgm:prSet presAssocID="{837CED78-72B4-409F-A2EA-CABDAE361C73}" presName="node" presStyleLbl="node1" presStyleIdx="0" presStyleCnt="3">
        <dgm:presLayoutVars>
          <dgm:bulletEnabled val="1"/>
        </dgm:presLayoutVars>
      </dgm:prSet>
      <dgm:spPr/>
      <dgm:t>
        <a:bodyPr/>
        <a:lstStyle/>
        <a:p>
          <a:endParaRPr lang="en-US"/>
        </a:p>
      </dgm:t>
    </dgm:pt>
    <dgm:pt modelId="{F9376E8A-52E7-48BC-860A-3A4258975E15}" type="pres">
      <dgm:prSet presAssocID="{F81485C1-CDB4-4FF4-A003-ABED30CD289B}" presName="sibTrans" presStyleCnt="0"/>
      <dgm:spPr/>
    </dgm:pt>
    <dgm:pt modelId="{431EAF65-2C25-4DD8-90BB-8B657AB7EB09}" type="pres">
      <dgm:prSet presAssocID="{6ADDD9FC-5624-4A8C-B06D-D5E3EAF721AE}" presName="node" presStyleLbl="node1" presStyleIdx="1" presStyleCnt="3">
        <dgm:presLayoutVars>
          <dgm:bulletEnabled val="1"/>
        </dgm:presLayoutVars>
      </dgm:prSet>
      <dgm:spPr/>
      <dgm:t>
        <a:bodyPr/>
        <a:lstStyle/>
        <a:p>
          <a:endParaRPr lang="en-US"/>
        </a:p>
      </dgm:t>
    </dgm:pt>
    <dgm:pt modelId="{79837874-553B-47B8-8DE9-817DB0B73D52}" type="pres">
      <dgm:prSet presAssocID="{027C4C92-9940-4A57-A92F-C1C71D39C515}" presName="sibTrans" presStyleCnt="0"/>
      <dgm:spPr/>
    </dgm:pt>
    <dgm:pt modelId="{86EA66CE-ED2C-45D1-AC64-E3875352A8B9}" type="pres">
      <dgm:prSet presAssocID="{B34133CD-33BA-4640-972F-D70A9A194137}" presName="node" presStyleLbl="node1" presStyleIdx="2" presStyleCnt="3">
        <dgm:presLayoutVars>
          <dgm:bulletEnabled val="1"/>
        </dgm:presLayoutVars>
      </dgm:prSet>
      <dgm:spPr/>
      <dgm:t>
        <a:bodyPr/>
        <a:lstStyle/>
        <a:p>
          <a:endParaRPr lang="en-US"/>
        </a:p>
      </dgm:t>
    </dgm:pt>
  </dgm:ptLst>
  <dgm:cxnLst>
    <dgm:cxn modelId="{1D05F451-F1E9-BE47-9FEB-C5410F5BC138}" type="presOf" srcId="{837CED78-72B4-409F-A2EA-CABDAE361C73}" destId="{A1B906DB-767E-4F23-9848-3C23DFE453EA}" srcOrd="0" destOrd="0" presId="urn:microsoft.com/office/officeart/2005/8/layout/default#1"/>
    <dgm:cxn modelId="{62AD10CE-2B38-4C32-9C19-0501D12A9542}" srcId="{FC1AC0DD-0B3C-4993-AB62-11A62E8403DD}" destId="{B34133CD-33BA-4640-972F-D70A9A194137}" srcOrd="2" destOrd="0" parTransId="{ACB754ED-122D-400C-A092-F37128086454}" sibTransId="{69F6142A-F64C-4470-AA0A-1C6DA03B307E}"/>
    <dgm:cxn modelId="{2821DBC7-91FE-3A48-981E-EF4755935859}" type="presOf" srcId="{6ADDD9FC-5624-4A8C-B06D-D5E3EAF721AE}" destId="{431EAF65-2C25-4DD8-90BB-8B657AB7EB09}" srcOrd="0" destOrd="0" presId="urn:microsoft.com/office/officeart/2005/8/layout/default#1"/>
    <dgm:cxn modelId="{8C6A2C1E-DB80-4652-8D01-21FC0CD21AA3}" srcId="{FC1AC0DD-0B3C-4993-AB62-11A62E8403DD}" destId="{6ADDD9FC-5624-4A8C-B06D-D5E3EAF721AE}" srcOrd="1" destOrd="0" parTransId="{C4880B6F-B486-4367-8869-9A4B4882AFB5}" sibTransId="{027C4C92-9940-4A57-A92F-C1C71D39C515}"/>
    <dgm:cxn modelId="{F778995B-DB3B-CC41-B49C-368EEFDDE349}" type="presOf" srcId="{B34133CD-33BA-4640-972F-D70A9A194137}" destId="{86EA66CE-ED2C-45D1-AC64-E3875352A8B9}" srcOrd="0" destOrd="0" presId="urn:microsoft.com/office/officeart/2005/8/layout/default#1"/>
    <dgm:cxn modelId="{D20CB7CA-9FE4-4E3D-998F-7D9F527993AC}" srcId="{FC1AC0DD-0B3C-4993-AB62-11A62E8403DD}" destId="{837CED78-72B4-409F-A2EA-CABDAE361C73}" srcOrd="0" destOrd="0" parTransId="{03F453A1-3F36-408A-BC36-9EB448F4FF07}" sibTransId="{F81485C1-CDB4-4FF4-A003-ABED30CD289B}"/>
    <dgm:cxn modelId="{E3FA5D54-3507-214F-86E0-687484CF3CB2}" type="presOf" srcId="{FC1AC0DD-0B3C-4993-AB62-11A62E8403DD}" destId="{80CE31E1-C1EB-49F9-B61D-DCCCCB11B341}" srcOrd="0" destOrd="0" presId="urn:microsoft.com/office/officeart/2005/8/layout/default#1"/>
    <dgm:cxn modelId="{5062471B-4FF5-4F4A-9084-D3DC08C2A00A}" type="presParOf" srcId="{80CE31E1-C1EB-49F9-B61D-DCCCCB11B341}" destId="{A1B906DB-767E-4F23-9848-3C23DFE453EA}" srcOrd="0" destOrd="0" presId="urn:microsoft.com/office/officeart/2005/8/layout/default#1"/>
    <dgm:cxn modelId="{D6F0523D-3113-FF43-B666-21910A64F9E1}" type="presParOf" srcId="{80CE31E1-C1EB-49F9-B61D-DCCCCB11B341}" destId="{F9376E8A-52E7-48BC-860A-3A4258975E15}" srcOrd="1" destOrd="0" presId="urn:microsoft.com/office/officeart/2005/8/layout/default#1"/>
    <dgm:cxn modelId="{D1C38675-3F00-E64A-9DF1-08679AAB3DAB}" type="presParOf" srcId="{80CE31E1-C1EB-49F9-B61D-DCCCCB11B341}" destId="{431EAF65-2C25-4DD8-90BB-8B657AB7EB09}" srcOrd="2" destOrd="0" presId="urn:microsoft.com/office/officeart/2005/8/layout/default#1"/>
    <dgm:cxn modelId="{476A6A4B-87AE-9446-A5AB-9674002AA2A2}" type="presParOf" srcId="{80CE31E1-C1EB-49F9-B61D-DCCCCB11B341}" destId="{79837874-553B-47B8-8DE9-817DB0B73D52}" srcOrd="3" destOrd="0" presId="urn:microsoft.com/office/officeart/2005/8/layout/default#1"/>
    <dgm:cxn modelId="{BF2F2704-6AF2-E64D-82E1-3E4DED73F8E4}" type="presParOf" srcId="{80CE31E1-C1EB-49F9-B61D-DCCCCB11B341}" destId="{86EA66CE-ED2C-45D1-AC64-E3875352A8B9}"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906DB-767E-4F23-9848-3C23DFE453EA}">
      <dsp:nvSpPr>
        <dsp:cNvPr id="0" name=""/>
        <dsp:cNvSpPr/>
      </dsp:nvSpPr>
      <dsp:spPr>
        <a:xfrm>
          <a:off x="0" y="638175"/>
          <a:ext cx="2190749" cy="13144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Fixed costs</a:t>
          </a:r>
          <a:endParaRPr lang="en-US" sz="3800" kern="1200" dirty="0"/>
        </a:p>
      </dsp:txBody>
      <dsp:txXfrm>
        <a:off x="0" y="638175"/>
        <a:ext cx="2190749" cy="1314449"/>
      </dsp:txXfrm>
    </dsp:sp>
    <dsp:sp modelId="{431EAF65-2C25-4DD8-90BB-8B657AB7EB09}">
      <dsp:nvSpPr>
        <dsp:cNvPr id="0" name=""/>
        <dsp:cNvSpPr/>
      </dsp:nvSpPr>
      <dsp:spPr>
        <a:xfrm>
          <a:off x="2409825" y="638175"/>
          <a:ext cx="2190749" cy="13144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Variable costs</a:t>
          </a:r>
          <a:endParaRPr lang="en-US" sz="3800" kern="1200" dirty="0"/>
        </a:p>
      </dsp:txBody>
      <dsp:txXfrm>
        <a:off x="2409825" y="638175"/>
        <a:ext cx="2190749" cy="1314449"/>
      </dsp:txXfrm>
    </dsp:sp>
    <dsp:sp modelId="{86EA66CE-ED2C-45D1-AC64-E3875352A8B9}">
      <dsp:nvSpPr>
        <dsp:cNvPr id="0" name=""/>
        <dsp:cNvSpPr/>
      </dsp:nvSpPr>
      <dsp:spPr>
        <a:xfrm>
          <a:off x="4819649" y="638175"/>
          <a:ext cx="2190749" cy="13144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Total costs</a:t>
          </a:r>
          <a:endParaRPr lang="en-US" sz="3800" b="0" kern="1200" dirty="0"/>
        </a:p>
      </dsp:txBody>
      <dsp:txXfrm>
        <a:off x="4819649" y="638175"/>
        <a:ext cx="2190749" cy="13144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i="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i="0">
                <a:latin typeface="Calibri" charset="0"/>
              </a:defRPr>
            </a:lvl1pPr>
          </a:lstStyle>
          <a:p>
            <a:fld id="{A3749D6A-1A12-469C-AD38-3680AD3678E8}" type="datetime1">
              <a:rPr lang="en-US"/>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i="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i="0">
                <a:latin typeface="Calibri" charset="0"/>
              </a:defRPr>
            </a:lvl1pPr>
          </a:lstStyle>
          <a:p>
            <a:fld id="{F1B077A3-BFEC-433D-9F97-8651FDBB3A83}" type="slidenum">
              <a:rPr lang="en-US"/>
              <a:pPr/>
              <a:t>‹#›</a:t>
            </a:fld>
            <a:endParaRPr lang="en-US"/>
          </a:p>
        </p:txBody>
      </p:sp>
    </p:spTree>
    <p:extLst>
      <p:ext uri="{BB962C8B-B14F-4D97-AF65-F5344CB8AC3E}">
        <p14:creationId xmlns:p14="http://schemas.microsoft.com/office/powerpoint/2010/main" val="2779775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803275" indent="-346075"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7773C20B-5FAD-4771-B49F-53E26467726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b="1" dirty="0" smtClean="0"/>
              <a:t>Note to Instructor</a:t>
            </a:r>
          </a:p>
          <a:p>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068AB1D2-EC64-40E5-AFB5-614E92018D3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ECD79C13-620F-4D7C-A036-AC07B6A45D6C}"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8D7A6407-657B-46C2-860F-9DDC159DE89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CD03582C-3FE3-4CE3-B107-9E35F5321CD4}"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7EF0368E-ED0D-4DA9-96FF-EEF274EC2673}"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b="1" dirty="0" smtClean="0"/>
              <a:t>Note to Instructor</a:t>
            </a:r>
          </a:p>
          <a:p>
            <a:r>
              <a:rPr lang="en-US" dirty="0" smtClean="0"/>
              <a:t>This link is to steelonthenet.com that shows current prices for the raw materials used to make steel including coal, iron oar, natural gas, steel scrap, and electricity. This site tracks the prices over time so students can see how these change.</a:t>
            </a:r>
          </a:p>
        </p:txBody>
      </p:sp>
      <p:sp>
        <p:nvSpPr>
          <p:cNvPr id="49156" name="Slide Number Placeholder 3"/>
          <p:cNvSpPr>
            <a:spLocks noGrp="1"/>
          </p:cNvSpPr>
          <p:nvPr>
            <p:ph type="sldNum" sz="quarter" idx="5"/>
          </p:nvPr>
        </p:nvSpPr>
        <p:spPr bwMode="auto">
          <a:noFill/>
          <a:ln>
            <a:miter lim="800000"/>
            <a:headEnd/>
            <a:tailEnd/>
          </a:ln>
        </p:spPr>
        <p:txBody>
          <a:bodyPr/>
          <a:lstStyle/>
          <a:p>
            <a:fld id="{7A3D01DD-BC36-4C55-8E6A-0183BA2950B8}"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7E729275-B075-4917-B594-F11C5D6D6F6B}"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29343B3A-A800-45F7-AC8D-858E2863D72B}"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82ED8C9E-CFC6-4D13-90BA-8955960247AC}"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A0C89813-0B44-41D0-83BB-5187C1C6108C}"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6CB8134C-5D4E-4971-A12A-E4AAB7C2D47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61A856C0-E181-4DC2-A7DC-1E2114FD68F1}"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smtClean="0"/>
              <a:t>Factors that affect price elasticity of demand include:</a:t>
            </a:r>
          </a:p>
          <a:p>
            <a:pPr marL="533400" indent="-533400">
              <a:buFontTx/>
              <a:buChar char="•"/>
            </a:pPr>
            <a:r>
              <a:rPr lang="en-US" smtClean="0"/>
              <a:t> Unique product</a:t>
            </a:r>
          </a:p>
          <a:p>
            <a:pPr marL="533400" indent="-533400">
              <a:buFontTx/>
              <a:buChar char="•"/>
            </a:pPr>
            <a:r>
              <a:rPr lang="en-US" smtClean="0"/>
              <a:t> Quality</a:t>
            </a:r>
          </a:p>
          <a:p>
            <a:pPr marL="533400" indent="-533400">
              <a:buFontTx/>
              <a:buChar char="•"/>
            </a:pPr>
            <a:r>
              <a:rPr lang="en-US" smtClean="0"/>
              <a:t> Prestige</a:t>
            </a:r>
          </a:p>
          <a:p>
            <a:pPr marL="533400" indent="-533400">
              <a:buFontTx/>
              <a:buChar char="•"/>
            </a:pPr>
            <a:r>
              <a:rPr lang="en-US" smtClean="0"/>
              <a:t> Substitute products</a:t>
            </a:r>
          </a:p>
          <a:p>
            <a:pPr marL="533400" indent="-533400">
              <a:buFontTx/>
              <a:buChar char="•"/>
            </a:pPr>
            <a:r>
              <a:rPr lang="en-US" smtClean="0"/>
              <a:t> Cost relative to income</a:t>
            </a:r>
          </a:p>
          <a:p>
            <a:pPr marL="533400" indent="-533400"/>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9FBC9535-DFDA-416D-9006-CAEFEABC8B13}"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How does a company like Starbuck’s price their products?</a:t>
            </a:r>
          </a:p>
          <a:p>
            <a:r>
              <a:rPr lang="en-US" smtClean="0"/>
              <a:t>This will lead to a good overview of the chapter as students will most likely focus on customers, costs and competitors.</a:t>
            </a:r>
          </a:p>
        </p:txBody>
      </p:sp>
      <p:sp>
        <p:nvSpPr>
          <p:cNvPr id="20484" name="Slide Number Placeholder 3"/>
          <p:cNvSpPr>
            <a:spLocks noGrp="1"/>
          </p:cNvSpPr>
          <p:nvPr>
            <p:ph type="sldNum" sz="quarter" idx="5"/>
          </p:nvPr>
        </p:nvSpPr>
        <p:spPr bwMode="auto">
          <a:noFill/>
          <a:ln>
            <a:miter lim="800000"/>
            <a:headEnd/>
            <a:tailEnd/>
          </a:ln>
        </p:spPr>
        <p:txBody>
          <a:bodyPr/>
          <a:lstStyle/>
          <a:p>
            <a:fld id="{86E69CFF-73FB-4510-AB9A-98C83A1817A5}"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5C6D2550-EC58-423B-8E71-1A3C205A3036}"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67A7D709-7C29-4D90-8326-626CACB5EF2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b="1" dirty="0" smtClean="0"/>
              <a:t>Note to Instructor</a:t>
            </a:r>
          </a:p>
          <a:p>
            <a:r>
              <a:rPr lang="en-US" dirty="0" smtClean="0"/>
              <a:t>Students often confuse value with low price. You might want to bring up a product that some of them will value even at a high price. You can bring up the latest </a:t>
            </a:r>
            <a:r>
              <a:rPr lang="en-US" dirty="0" err="1" smtClean="0"/>
              <a:t>iPhone</a:t>
            </a:r>
            <a:r>
              <a:rPr lang="en-US" dirty="0" smtClean="0"/>
              <a:t> product or a luxury car. Some students will feel that the price for these products is too high, however, others will see the value these products offer to the consumer.</a:t>
            </a:r>
          </a:p>
        </p:txBody>
      </p:sp>
      <p:sp>
        <p:nvSpPr>
          <p:cNvPr id="28676" name="Slide Number Placeholder 3"/>
          <p:cNvSpPr>
            <a:spLocks noGrp="1"/>
          </p:cNvSpPr>
          <p:nvPr>
            <p:ph type="sldNum" sz="quarter" idx="5"/>
          </p:nvPr>
        </p:nvSpPr>
        <p:spPr bwMode="auto">
          <a:noFill/>
          <a:ln>
            <a:miter lim="800000"/>
            <a:headEnd/>
            <a:tailEnd/>
          </a:ln>
        </p:spPr>
        <p:txBody>
          <a:bodyPr/>
          <a:lstStyle/>
          <a:p>
            <a:fld id="{EF0357F0-D46F-4810-BA8F-23096225037C}"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07AAD3BD-C784-464E-9535-1FEF91A59018}"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b="1" dirty="0" smtClean="0"/>
              <a:t>Note to Instructor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Existing brands are being redesigned to offer more quality for a given price or the same quality for less price.</a:t>
            </a:r>
          </a:p>
          <a:p>
            <a:r>
              <a:rPr lang="en-US" dirty="0" smtClean="0"/>
              <a:t>In many cases good-value pricing includes less expensive items. </a:t>
            </a:r>
          </a:p>
        </p:txBody>
      </p:sp>
      <p:sp>
        <p:nvSpPr>
          <p:cNvPr id="34820" name="Slide Number Placeholder 3"/>
          <p:cNvSpPr>
            <a:spLocks noGrp="1"/>
          </p:cNvSpPr>
          <p:nvPr>
            <p:ph type="sldNum" sz="quarter" idx="5"/>
          </p:nvPr>
        </p:nvSpPr>
        <p:spPr bwMode="auto">
          <a:noFill/>
          <a:ln>
            <a:miter lim="800000"/>
            <a:headEnd/>
            <a:tailEnd/>
          </a:ln>
        </p:spPr>
        <p:txBody>
          <a:bodyPr/>
          <a:lstStyle/>
          <a:p>
            <a:fld id="{D8F5E3A9-2EC3-440E-BA35-9638EA21BEEF}"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b="1" smtClean="0"/>
              <a:t>Note to Instructor</a:t>
            </a:r>
          </a:p>
          <a:p>
            <a:r>
              <a:rPr lang="en-US" smtClean="0"/>
              <a:t>This link is for Wal-Mart’s homepage. It is interesting to compare this to kohls.com, which does NOT practice EDLP but focuses on special promotions and deals.</a:t>
            </a:r>
          </a:p>
        </p:txBody>
      </p:sp>
      <p:sp>
        <p:nvSpPr>
          <p:cNvPr id="36868" name="Slide Number Placeholder 3"/>
          <p:cNvSpPr>
            <a:spLocks noGrp="1"/>
          </p:cNvSpPr>
          <p:nvPr>
            <p:ph type="sldNum" sz="quarter" idx="5"/>
          </p:nvPr>
        </p:nvSpPr>
        <p:spPr bwMode="auto">
          <a:noFill/>
          <a:ln>
            <a:miter lim="800000"/>
            <a:headEnd/>
            <a:tailEnd/>
          </a:ln>
        </p:spPr>
        <p:txBody>
          <a:bodyPr/>
          <a:lstStyle/>
          <a:p>
            <a:fld id="{068AB1D2-EC64-40E5-AFB5-614E92018D31}"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i="0" baseline="0" dirty="0" smtClean="0">
                <a:solidFill>
                  <a:schemeClr val="tx1"/>
                </a:solidFill>
                <a:cs typeface="Tahoma" charset="0"/>
              </a:rPr>
              <a:t>10-</a:t>
            </a:r>
            <a:fld id="{793ECF07-8633-4532-81FE-A52D62C889E7}" type="slidenum">
              <a:rPr lang="en-US" sz="1600" b="1" i="0" baseline="0"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i="0" baseline="0"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Copyright © </a:t>
            </a:r>
            <a:r>
              <a:rPr lang="en-US" sz="1400" b="1" i="0" dirty="0" smtClean="0">
                <a:solidFill>
                  <a:srgbClr val="A6A6A6"/>
                </a:solidFill>
                <a:cs typeface="Tahoma" charset="0"/>
              </a:rPr>
              <a:t>2012 </a:t>
            </a:r>
            <a:r>
              <a:rPr lang="en-US" sz="1400" b="1" i="0"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533400"/>
            <a:ext cx="3017158" cy="2509337"/>
          </a:xfrm>
          <a:prstGeom prst="rect">
            <a:avLst/>
          </a:prstGeom>
          <a:noFill/>
          <a:ln w="9525">
            <a:noFill/>
            <a:miter lim="800000"/>
            <a:headEnd/>
            <a:tailEnd/>
          </a:ln>
        </p:spPr>
      </p:pic>
      <p:sp>
        <p:nvSpPr>
          <p:cNvPr id="9" name="Rectangle 8"/>
          <p:cNvSpPr/>
          <p:nvPr userDrawn="1"/>
        </p:nvSpPr>
        <p:spPr>
          <a:xfrm>
            <a:off x="2362200" y="685800"/>
            <a:ext cx="4343400" cy="646331"/>
          </a:xfrm>
          <a:prstGeom prst="rect">
            <a:avLst/>
          </a:prstGeom>
        </p:spPr>
        <p:txBody>
          <a:bodyPr wrap="square">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5C73DFBA-0563-484C-95AD-3EB68C84D358}" type="datetime1">
              <a:rPr lang="en-US"/>
              <a:pPr/>
              <a:t>1/28/2015</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1AC3EAC5-609E-45BC-8C21-0C1B33F106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F01844BE-247F-4350-B08E-C3C3FBDD93D3}" type="datetime1">
              <a:rPr lang="en-US"/>
              <a:pPr/>
              <a:t>1/28/2015</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C0AE58D7-066A-4771-8C81-2356EF72126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143C78DA-41E1-49A9-997D-8EE4B36D2A51}" type="datetime1">
              <a:rPr lang="en-US"/>
              <a:pPr/>
              <a:t>1/28/2015</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FF7BBE94-6154-481E-8CF3-76EB6EEA260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9050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i="0" dirty="0" smtClean="0">
                <a:solidFill>
                  <a:schemeClr val="tx1"/>
                </a:solidFill>
                <a:cs typeface="Tahoma" charset="0"/>
              </a:rPr>
              <a:t>10-</a:t>
            </a:r>
            <a:fld id="{5BEB4CAC-2476-47AB-A504-3CA9851DA915}" type="slidenum">
              <a:rPr lang="en-US" sz="1600" b="1" i="0"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i="0"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Copyright © </a:t>
            </a:r>
            <a:r>
              <a:rPr lang="en-US" sz="1400" b="1" i="0" dirty="0" smtClean="0">
                <a:solidFill>
                  <a:srgbClr val="A6A6A6"/>
                </a:solidFill>
                <a:cs typeface="Tahoma" charset="0"/>
              </a:rPr>
              <a:t>2012 </a:t>
            </a:r>
            <a:r>
              <a:rPr lang="en-US" sz="1400" b="1" i="0"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4" cstate="print"/>
          <a:srcRect/>
          <a:stretch>
            <a:fillRect/>
          </a:stretch>
        </p:blipFill>
        <p:spPr bwMode="auto">
          <a:xfrm>
            <a:off x="0" y="4812673"/>
            <a:ext cx="1828800" cy="15209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elonthenet.com/commodity_prices.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walmart.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
            </a:r>
            <a:br>
              <a:rPr lang="en-US" dirty="0" smtClean="0"/>
            </a:br>
            <a:r>
              <a:rPr lang="en-US" smtClean="0"/>
              <a:t>Chapter 6</a:t>
            </a:r>
            <a:endParaRPr lang="en-US" dirty="0" smtClean="0"/>
          </a:p>
        </p:txBody>
      </p:sp>
      <p:sp>
        <p:nvSpPr>
          <p:cNvPr id="15363" name="Subtitle 2"/>
          <p:cNvSpPr>
            <a:spLocks noGrp="1"/>
          </p:cNvSpPr>
          <p:nvPr>
            <p:ph type="subTitle" idx="1"/>
          </p:nvPr>
        </p:nvSpPr>
        <p:spPr/>
        <p:txBody>
          <a:bodyPr/>
          <a:lstStyle/>
          <a:p>
            <a:r>
              <a:rPr lang="en-US" b="1" smtClean="0">
                <a:latin typeface="Calibri" charset="0"/>
              </a:rPr>
              <a:t>Pricing:</a:t>
            </a:r>
          </a:p>
          <a:p>
            <a:r>
              <a:rPr lang="en-US" b="1" smtClean="0">
                <a:latin typeface="Calibri" charset="0"/>
              </a:rPr>
              <a:t>Understanding and Capturing Customer Value</a:t>
            </a:r>
            <a:endParaRPr lang="en-US" sz="360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smtClean="0"/>
              <a:t>Major Pricing Strategies</a:t>
            </a:r>
          </a:p>
        </p:txBody>
      </p:sp>
      <p:sp>
        <p:nvSpPr>
          <p:cNvPr id="35843" name="Rectangle 3"/>
          <p:cNvSpPr>
            <a:spLocks noGrp="1" noChangeArrowheads="1"/>
          </p:cNvSpPr>
          <p:nvPr>
            <p:ph idx="1"/>
          </p:nvPr>
        </p:nvSpPr>
        <p:spPr>
          <a:xfrm>
            <a:off x="685800" y="2209800"/>
            <a:ext cx="7772400" cy="4114800"/>
          </a:xfrm>
        </p:spPr>
        <p:txBody>
          <a:bodyPr/>
          <a:lstStyle/>
          <a:p>
            <a:pPr marL="533400" indent="-533400">
              <a:buFontTx/>
              <a:buNone/>
            </a:pPr>
            <a:endParaRPr lang="en-US" sz="1000" dirty="0" smtClean="0">
              <a:latin typeface="Calibri" charset="0"/>
            </a:endParaRPr>
          </a:p>
          <a:p>
            <a:pPr marL="533400" indent="-533400">
              <a:buFontTx/>
              <a:buNone/>
            </a:pPr>
            <a:r>
              <a:rPr lang="en-US" b="1" dirty="0" smtClean="0">
                <a:latin typeface="Calibri" charset="0"/>
              </a:rPr>
              <a:t>High-low pricing </a:t>
            </a:r>
            <a:r>
              <a:rPr lang="en-US" dirty="0" smtClean="0">
                <a:latin typeface="Calibri" charset="0"/>
              </a:rPr>
              <a:t>charging higher prices on an everyday basis but running frequent promotions to lower prices temporarily on selected items</a:t>
            </a:r>
          </a:p>
        </p:txBody>
      </p:sp>
      <p:sp>
        <p:nvSpPr>
          <p:cNvPr id="35844" name="Text Placeholder 4"/>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Major Pricing Strategies</a:t>
            </a:r>
          </a:p>
        </p:txBody>
      </p:sp>
      <p:sp>
        <p:nvSpPr>
          <p:cNvPr id="37891" name="Rectangle 3"/>
          <p:cNvSpPr>
            <a:spLocks noGrp="1" noChangeArrowheads="1"/>
          </p:cNvSpPr>
          <p:nvPr>
            <p:ph idx="1"/>
          </p:nvPr>
        </p:nvSpPr>
        <p:spPr/>
        <p:txBody>
          <a:bodyPr/>
          <a:lstStyle/>
          <a:p>
            <a:endParaRPr lang="en-US" dirty="0" smtClean="0">
              <a:latin typeface="Calibri" charset="0"/>
            </a:endParaRPr>
          </a:p>
          <a:p>
            <a:r>
              <a:rPr lang="en-US" dirty="0" smtClean="0">
                <a:latin typeface="Calibri" charset="0"/>
              </a:rPr>
              <a:t>Value-added pricing attaches value-added features and services to differentiate offers, support higher prices, and build pricing power</a:t>
            </a:r>
          </a:p>
          <a:p>
            <a:endParaRPr lang="en-US" dirty="0" smtClean="0">
              <a:latin typeface="Calibri" charset="0"/>
            </a:endParaRPr>
          </a:p>
        </p:txBody>
      </p:sp>
      <p:sp>
        <p:nvSpPr>
          <p:cNvPr id="37892" name="Text Placeholder 4"/>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200" dirty="0" smtClean="0"/>
              <a:t>Major Pricing Strategies</a:t>
            </a:r>
          </a:p>
        </p:txBody>
      </p:sp>
      <p:sp>
        <p:nvSpPr>
          <p:cNvPr id="39939"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Cost-based pricing </a:t>
            </a:r>
            <a:r>
              <a:rPr lang="en-US" dirty="0" smtClean="0">
                <a:latin typeface="Calibri" charset="0"/>
              </a:rPr>
              <a:t> setting prices based on the costs for producing, distributing, and selling the product plus a fair rate of return for effort and risk</a:t>
            </a:r>
          </a:p>
        </p:txBody>
      </p:sp>
      <p:sp>
        <p:nvSpPr>
          <p:cNvPr id="39940" name="Text Placeholder 3"/>
          <p:cNvSpPr>
            <a:spLocks noGrp="1"/>
          </p:cNvSpPr>
          <p:nvPr>
            <p:ph type="body" sz="quarter" idx="13"/>
          </p:nvPr>
        </p:nvSpPr>
        <p:spPr/>
        <p:txBody>
          <a:bodyPr/>
          <a:lstStyle/>
          <a:p>
            <a:r>
              <a:rPr lang="en-US" dirty="0" smtClean="0">
                <a:latin typeface="Arial" charset="0"/>
              </a:rPr>
              <a:t>Cost-Based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
            </a:r>
            <a:br>
              <a:rPr lang="en-US" dirty="0" smtClean="0"/>
            </a:br>
            <a:r>
              <a:rPr lang="en-US" dirty="0" smtClean="0"/>
              <a:t>Major Pricing Strategies</a:t>
            </a:r>
          </a:p>
        </p:txBody>
      </p:sp>
      <p:graphicFrame>
        <p:nvGraphicFramePr>
          <p:cNvPr id="8" name="Content Placeholder 7"/>
          <p:cNvGraphicFramePr>
            <a:graphicFrameLocks noGrp="1"/>
          </p:cNvGraphicFramePr>
          <p:nvPr>
            <p:ph idx="1"/>
          </p:nvPr>
        </p:nvGraphicFramePr>
        <p:xfrm>
          <a:off x="1295400" y="2590800"/>
          <a:ext cx="7010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Text Placeholder 6"/>
          <p:cNvSpPr>
            <a:spLocks noGrp="1"/>
          </p:cNvSpPr>
          <p:nvPr>
            <p:ph type="body" sz="quarter" idx="13"/>
          </p:nvPr>
        </p:nvSpPr>
        <p:spPr/>
        <p:txBody>
          <a:bodyPr/>
          <a:lstStyle/>
          <a:p>
            <a:r>
              <a:rPr lang="en-US" dirty="0" smtClean="0"/>
              <a:t>Cost-Based Pricing</a:t>
            </a:r>
          </a:p>
          <a:p>
            <a:endParaRPr lang="en-US" dirty="0" smtClean="0">
              <a:latin typeface="Calibri" charset="0"/>
            </a:endParaRPr>
          </a:p>
          <a:p>
            <a:r>
              <a:rPr lang="en-US" dirty="0" smtClean="0">
                <a:latin typeface="Calibri" charset="0"/>
              </a:rPr>
              <a:t>Types of costs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smtClean="0"/>
              <a:t>Major Pricing Strategies</a:t>
            </a:r>
          </a:p>
        </p:txBody>
      </p:sp>
      <p:sp>
        <p:nvSpPr>
          <p:cNvPr id="46083" name="Rectangle 3"/>
          <p:cNvSpPr>
            <a:spLocks noGrp="1" noChangeArrowheads="1"/>
          </p:cNvSpPr>
          <p:nvPr>
            <p:ph idx="1"/>
          </p:nvPr>
        </p:nvSpPr>
        <p:spPr>
          <a:xfrm>
            <a:off x="1524000" y="1905000"/>
            <a:ext cx="6400800" cy="4114800"/>
          </a:xfrm>
        </p:spPr>
        <p:txBody>
          <a:bodyPr/>
          <a:lstStyle/>
          <a:p>
            <a:pPr marL="533400" indent="-533400" algn="ctr">
              <a:buFontTx/>
              <a:buNone/>
            </a:pPr>
            <a:endParaRPr lang="en-US" b="1" i="1" dirty="0" smtClean="0">
              <a:solidFill>
                <a:srgbClr val="1A643E"/>
              </a:solidFill>
              <a:latin typeface="Times New Roman" charset="0"/>
            </a:endParaRPr>
          </a:p>
          <a:p>
            <a:pPr marL="533400" indent="-533400">
              <a:buFontTx/>
              <a:buNone/>
            </a:pPr>
            <a:r>
              <a:rPr lang="en-US" b="1" dirty="0" smtClean="0">
                <a:latin typeface="Calibri" charset="0"/>
              </a:rPr>
              <a:t>Fixed costs</a:t>
            </a:r>
            <a:r>
              <a:rPr lang="en-US" dirty="0" smtClean="0">
                <a:latin typeface="Calibri" charset="0"/>
              </a:rPr>
              <a:t> are the costs that do not vary with production or sales level </a:t>
            </a:r>
          </a:p>
          <a:p>
            <a:pPr marL="933450" lvl="1" indent="-533400"/>
            <a:r>
              <a:rPr lang="en-US" dirty="0" smtClean="0">
                <a:latin typeface="Calibri" charset="0"/>
              </a:rPr>
              <a:t>Rent</a:t>
            </a:r>
          </a:p>
          <a:p>
            <a:pPr marL="933450" lvl="1" indent="-533400"/>
            <a:r>
              <a:rPr lang="en-US" dirty="0" smtClean="0">
                <a:latin typeface="Calibri" charset="0"/>
              </a:rPr>
              <a:t>Heat</a:t>
            </a:r>
          </a:p>
          <a:p>
            <a:pPr marL="933450" lvl="1" indent="-533400"/>
            <a:r>
              <a:rPr lang="en-US" dirty="0" smtClean="0">
                <a:latin typeface="Calibri" charset="0"/>
              </a:rPr>
              <a:t>Interest</a:t>
            </a:r>
          </a:p>
          <a:p>
            <a:pPr marL="933450" lvl="1" indent="-533400"/>
            <a:r>
              <a:rPr lang="en-US" dirty="0" smtClean="0">
                <a:latin typeface="Calibri" charset="0"/>
              </a:rPr>
              <a:t>Executive salaries</a:t>
            </a:r>
          </a:p>
        </p:txBody>
      </p:sp>
      <p:sp>
        <p:nvSpPr>
          <p:cNvPr id="46084" name="Text Placeholder 3"/>
          <p:cNvSpPr>
            <a:spLocks noGrp="1"/>
          </p:cNvSpPr>
          <p:nvPr>
            <p:ph type="body" sz="quarter" idx="13"/>
          </p:nvPr>
        </p:nvSpPr>
        <p:spPr/>
        <p:txBody>
          <a:bodyPr/>
          <a:lstStyle/>
          <a:p>
            <a:r>
              <a:rPr lang="en-US" dirty="0" smtClean="0"/>
              <a:t>Cost-Based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Major Pricing Strategies</a:t>
            </a:r>
          </a:p>
        </p:txBody>
      </p:sp>
      <p:sp>
        <p:nvSpPr>
          <p:cNvPr id="48131"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Variable costs</a:t>
            </a:r>
            <a:r>
              <a:rPr lang="en-US" dirty="0" smtClean="0">
                <a:latin typeface="Calibri" charset="0"/>
              </a:rPr>
              <a:t> are the costs that vary with the level of production</a:t>
            </a:r>
          </a:p>
          <a:p>
            <a:pPr marL="933450" lvl="1" indent="-533400"/>
            <a:r>
              <a:rPr lang="en-US" dirty="0" smtClean="0">
                <a:latin typeface="Calibri" charset="0"/>
              </a:rPr>
              <a:t>Packaging</a:t>
            </a:r>
          </a:p>
          <a:p>
            <a:pPr marL="933450" lvl="1" indent="-533400"/>
            <a:r>
              <a:rPr lang="en-US" dirty="0" smtClean="0">
                <a:latin typeface="Calibri" charset="0"/>
              </a:rPr>
              <a:t>Raw materials</a:t>
            </a:r>
          </a:p>
        </p:txBody>
      </p:sp>
      <p:sp>
        <p:nvSpPr>
          <p:cNvPr id="48132" name="Text Placeholder 4"/>
          <p:cNvSpPr>
            <a:spLocks noGrp="1"/>
          </p:cNvSpPr>
          <p:nvPr>
            <p:ph type="body" sz="quarter" idx="13"/>
          </p:nvPr>
        </p:nvSpPr>
        <p:spPr/>
        <p:txBody>
          <a:bodyPr/>
          <a:lstStyle/>
          <a:p>
            <a:r>
              <a:rPr lang="en-US" dirty="0" smtClean="0">
                <a:latin typeface="Arial" charset="0"/>
              </a:rPr>
              <a:t>Cost-Based Pricing</a:t>
            </a:r>
          </a:p>
          <a:p>
            <a:endParaRPr lang="en-US" dirty="0" smtClean="0">
              <a:latin typeface="Arial" charset="0"/>
            </a:endParaRPr>
          </a:p>
        </p:txBody>
      </p:sp>
      <p:pic>
        <p:nvPicPr>
          <p:cNvPr id="48133"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7912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dirty="0" smtClean="0"/>
              <a:t>Major Pricing Strategies</a:t>
            </a:r>
          </a:p>
        </p:txBody>
      </p:sp>
      <p:sp>
        <p:nvSpPr>
          <p:cNvPr id="50179"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Total costs</a:t>
            </a:r>
            <a:r>
              <a:rPr lang="en-US" dirty="0" smtClean="0">
                <a:latin typeface="Calibri" charset="0"/>
              </a:rPr>
              <a:t> are the sum of the fixed and variable costs for any given level of production</a:t>
            </a:r>
          </a:p>
          <a:p>
            <a:pPr marL="533400" indent="-533400">
              <a:buFontTx/>
              <a:buNone/>
            </a:pPr>
            <a:endParaRPr lang="en-US" dirty="0" smtClean="0">
              <a:latin typeface="Calibri" charset="0"/>
            </a:endParaRPr>
          </a:p>
        </p:txBody>
      </p:sp>
      <p:sp>
        <p:nvSpPr>
          <p:cNvPr id="50180" name="Text Placeholder 3"/>
          <p:cNvSpPr>
            <a:spLocks noGrp="1"/>
          </p:cNvSpPr>
          <p:nvPr>
            <p:ph type="body" sz="quarter" idx="13"/>
          </p:nvPr>
        </p:nvSpPr>
        <p:spPr/>
        <p:txBody>
          <a:bodyPr/>
          <a:lstStyle/>
          <a:p>
            <a:r>
              <a:rPr lang="en-US" dirty="0" smtClean="0">
                <a:latin typeface="Arial" charset="0"/>
              </a:rPr>
              <a:t>Cost-Based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2800" smtClean="0"/>
              <a:t>Considerations in Setting Price</a:t>
            </a:r>
          </a:p>
        </p:txBody>
      </p:sp>
      <p:pic>
        <p:nvPicPr>
          <p:cNvPr id="62467" name="Picture 5" descr="fig10_01wo"/>
          <p:cNvPicPr>
            <a:picLocks noChangeAspect="1" noChangeArrowheads="1"/>
          </p:cNvPicPr>
          <p:nvPr/>
        </p:nvPicPr>
        <p:blipFill>
          <a:blip r:embed="rId3" cstate="print"/>
          <a:srcRect/>
          <a:stretch>
            <a:fillRect/>
          </a:stretch>
        </p:blipFill>
        <p:spPr bwMode="auto">
          <a:xfrm>
            <a:off x="304800" y="2727325"/>
            <a:ext cx="8229600"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228600"/>
            <a:ext cx="7772400" cy="1524000"/>
          </a:xfrm>
        </p:spPr>
        <p:txBody>
          <a:bodyPr/>
          <a:lstStyle/>
          <a:p>
            <a:r>
              <a:rPr lang="en-US" sz="2800" dirty="0" smtClean="0">
                <a:latin typeface="Arial" charset="0"/>
              </a:rPr>
              <a:t>Other Internal and External Considerations Affecting Price Decisions</a:t>
            </a:r>
            <a:r>
              <a:rPr lang="en-US" sz="3200" dirty="0" smtClean="0">
                <a:latin typeface="Arial" charset="0"/>
              </a:rPr>
              <a:t/>
            </a:r>
            <a:br>
              <a:rPr lang="en-US" sz="3200" dirty="0" smtClean="0">
                <a:latin typeface="Arial" charset="0"/>
              </a:rPr>
            </a:br>
            <a:endParaRPr lang="en-US" sz="3200" dirty="0" smtClean="0"/>
          </a:p>
        </p:txBody>
      </p:sp>
      <p:sp>
        <p:nvSpPr>
          <p:cNvPr id="66563" name="Rectangle 3"/>
          <p:cNvSpPr>
            <a:spLocks noGrp="1" noChangeArrowheads="1"/>
          </p:cNvSpPr>
          <p:nvPr>
            <p:ph idx="1"/>
          </p:nvPr>
        </p:nvSpPr>
        <p:spPr>
          <a:xfrm>
            <a:off x="1371600" y="1905000"/>
            <a:ext cx="6781800" cy="2971800"/>
          </a:xfrm>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Target costing</a:t>
            </a:r>
            <a:r>
              <a:rPr lang="en-US" dirty="0" smtClean="0">
                <a:latin typeface="Calibri" charset="0"/>
              </a:rPr>
              <a:t> starts with an ideal selling price based on consumer value considerations and then targets costs that will ensure that the price is met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685800"/>
            <a:ext cx="7772400" cy="1143000"/>
          </a:xfrm>
        </p:spPr>
        <p:txBody>
          <a:bodyPr/>
          <a:lstStyle/>
          <a:p>
            <a:r>
              <a:rPr lang="en-US" sz="3200" dirty="0" smtClean="0">
                <a:latin typeface="Arial" charset="0"/>
              </a:rPr>
              <a:t>Other Internal and External Considerations Affecting Price Decisions</a:t>
            </a:r>
            <a:r>
              <a:rPr lang="en-US" dirty="0" smtClean="0">
                <a:latin typeface="Arial" charset="0"/>
              </a:rPr>
              <a:t/>
            </a:r>
            <a:br>
              <a:rPr lang="en-US" dirty="0" smtClean="0">
                <a:latin typeface="Arial" charset="0"/>
              </a:rPr>
            </a:br>
            <a:endParaRPr lang="en-US" dirty="0" smtClean="0"/>
          </a:p>
        </p:txBody>
      </p:sp>
      <p:sp>
        <p:nvSpPr>
          <p:cNvPr id="68611" name="Rectangle 3"/>
          <p:cNvSpPr>
            <a:spLocks noGrp="1" noChangeArrowheads="1"/>
          </p:cNvSpPr>
          <p:nvPr>
            <p:ph idx="1"/>
          </p:nvPr>
        </p:nvSpPr>
        <p:spPr/>
        <p:txBody>
          <a:bodyPr/>
          <a:lstStyle/>
          <a:p>
            <a:endParaRPr lang="en-US" smtClean="0">
              <a:latin typeface="Calibri" charset="0"/>
            </a:endParaRPr>
          </a:p>
          <a:p>
            <a:pPr>
              <a:buFontTx/>
              <a:buNone/>
            </a:pPr>
            <a:r>
              <a:rPr lang="en-US" smtClean="0">
                <a:latin typeface="Calibri" charset="0"/>
              </a:rPr>
              <a:t>Organizational considerations include:</a:t>
            </a:r>
          </a:p>
          <a:p>
            <a:r>
              <a:rPr lang="en-US" smtClean="0">
                <a:latin typeface="Calibri" charset="0"/>
              </a:rPr>
              <a:t>Who should set the price</a:t>
            </a:r>
          </a:p>
          <a:p>
            <a:r>
              <a:rPr lang="en-US" smtClean="0">
                <a:latin typeface="Calibri" charset="0"/>
              </a:rPr>
              <a:t>Who can influence the prices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9144000" cy="1143000"/>
          </a:xfrm>
        </p:spPr>
        <p:txBody>
          <a:bodyPr/>
          <a:lstStyle/>
          <a:p>
            <a:r>
              <a:rPr lang="en-US" sz="3600" smtClean="0"/>
              <a:t>Pricing:</a:t>
            </a:r>
            <a:br>
              <a:rPr lang="en-US" sz="3600" smtClean="0"/>
            </a:br>
            <a:r>
              <a:rPr lang="en-US" sz="3600" smtClean="0"/>
              <a:t>Understanding and </a:t>
            </a:r>
            <a:br>
              <a:rPr lang="en-US" sz="3600" smtClean="0"/>
            </a:br>
            <a:r>
              <a:rPr lang="en-US" sz="3600" smtClean="0"/>
              <a:t>Capturing Customer Value</a:t>
            </a:r>
          </a:p>
        </p:txBody>
      </p:sp>
      <p:sp>
        <p:nvSpPr>
          <p:cNvPr id="17411" name="Rectangle 3"/>
          <p:cNvSpPr>
            <a:spLocks noGrp="1" noChangeArrowheads="1"/>
          </p:cNvSpPr>
          <p:nvPr>
            <p:ph idx="1"/>
          </p:nvPr>
        </p:nvSpPr>
        <p:spPr>
          <a:xfrm>
            <a:off x="2590800" y="2362200"/>
            <a:ext cx="4495800" cy="3352800"/>
          </a:xfrm>
        </p:spPr>
        <p:txBody>
          <a:bodyPr/>
          <a:lstStyle/>
          <a:p>
            <a:r>
              <a:rPr lang="en-US" sz="2400" dirty="0" smtClean="0">
                <a:latin typeface="Calibri" charset="0"/>
              </a:rPr>
              <a:t>What Is a Price?</a:t>
            </a:r>
          </a:p>
          <a:p>
            <a:r>
              <a:rPr lang="en-US" sz="2400" dirty="0" smtClean="0">
                <a:latin typeface="Calibri" charset="0"/>
              </a:rPr>
              <a:t>Major Pricing Strategies</a:t>
            </a:r>
          </a:p>
          <a:p>
            <a:r>
              <a:rPr lang="en-US" sz="2400" dirty="0" smtClean="0">
                <a:latin typeface="Calibri" charset="0"/>
              </a:rPr>
              <a:t>Other Internal and External Considerations Affecting Price Decisions</a:t>
            </a:r>
          </a:p>
        </p:txBody>
      </p:sp>
      <p:sp>
        <p:nvSpPr>
          <p:cNvPr id="17412" name="Text Placeholder 3"/>
          <p:cNvSpPr>
            <a:spLocks noGrp="1"/>
          </p:cNvSpPr>
          <p:nvPr>
            <p:ph type="body" sz="quarter" idx="13"/>
          </p:nvPr>
        </p:nvSpPr>
        <p:spPr>
          <a:xfrm>
            <a:off x="914400" y="1676400"/>
            <a:ext cx="7162800" cy="381000"/>
          </a:xfrm>
        </p:spPr>
        <p:txBody>
          <a:bodyPr/>
          <a:lstStyle/>
          <a:p>
            <a:r>
              <a:rPr lang="en-US"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304800"/>
            <a:ext cx="7772400" cy="1143000"/>
          </a:xfrm>
        </p:spPr>
        <p:txBody>
          <a:bodyPr/>
          <a:lstStyle/>
          <a:p>
            <a:r>
              <a:rPr lang="en-US" dirty="0" smtClean="0">
                <a:latin typeface="Calibri" charset="0"/>
              </a:rPr>
              <a:t/>
            </a:r>
            <a:br>
              <a:rPr lang="en-US" dirty="0" smtClean="0">
                <a:latin typeface="Calibri" charset="0"/>
              </a:rPr>
            </a:br>
            <a:r>
              <a:rPr lang="en-US" dirty="0" smtClean="0">
                <a:latin typeface="Calibri" charset="0"/>
              </a:rPr>
              <a:t>Other Internal and External Considerations Affecting Price Decisions</a:t>
            </a:r>
            <a:br>
              <a:rPr lang="en-US" dirty="0" smtClean="0">
                <a:latin typeface="Calibri" charset="0"/>
              </a:rPr>
            </a:br>
            <a:endParaRPr lang="en-US" dirty="0" smtClean="0"/>
          </a:p>
        </p:txBody>
      </p:sp>
      <p:sp>
        <p:nvSpPr>
          <p:cNvPr id="70659" name="Rectangle 3"/>
          <p:cNvSpPr>
            <a:spLocks noGrp="1" noChangeArrowheads="1"/>
          </p:cNvSpPr>
          <p:nvPr>
            <p:ph idx="1"/>
          </p:nvPr>
        </p:nvSpPr>
        <p:spPr>
          <a:xfrm>
            <a:off x="1676400" y="2362200"/>
            <a:ext cx="3657600" cy="4038600"/>
          </a:xfrm>
        </p:spPr>
        <p:txBody>
          <a:bodyPr/>
          <a:lstStyle/>
          <a:p>
            <a:r>
              <a:rPr lang="en-US" dirty="0" smtClean="0">
                <a:latin typeface="Calibri" charset="0"/>
              </a:rPr>
              <a:t>Before setting prices, the marketer must understand the relationship between price and demand for its products</a:t>
            </a:r>
          </a:p>
        </p:txBody>
      </p:sp>
      <p:sp>
        <p:nvSpPr>
          <p:cNvPr id="70660" name="Text Placeholder 3"/>
          <p:cNvSpPr>
            <a:spLocks noGrp="1"/>
          </p:cNvSpPr>
          <p:nvPr>
            <p:ph type="body" sz="quarter" idx="13"/>
          </p:nvPr>
        </p:nvSpPr>
        <p:spPr>
          <a:xfrm>
            <a:off x="838200" y="1828800"/>
            <a:ext cx="7162800" cy="762000"/>
          </a:xfrm>
        </p:spPr>
        <p:txBody>
          <a:bodyPr/>
          <a:lstStyle/>
          <a:p>
            <a:r>
              <a:rPr lang="en-US" dirty="0" smtClean="0">
                <a:latin typeface="Calibri" charset="0"/>
              </a:rPr>
              <a:t>The Market and Demand</a:t>
            </a:r>
          </a:p>
          <a:p>
            <a:endParaRPr lang="en-US" dirty="0" smtClean="0">
              <a:latin typeface="Calibri" charset="0"/>
            </a:endParaRPr>
          </a:p>
        </p:txBody>
      </p:sp>
      <p:pic>
        <p:nvPicPr>
          <p:cNvPr id="70661" name="Picture 7" descr="ph10_08"/>
          <p:cNvPicPr>
            <a:picLocks noChangeAspect="1" noChangeArrowheads="1"/>
          </p:cNvPicPr>
          <p:nvPr/>
        </p:nvPicPr>
        <p:blipFill>
          <a:blip r:embed="rId3" cstate="print"/>
          <a:srcRect/>
          <a:stretch>
            <a:fillRect/>
          </a:stretch>
        </p:blipFill>
        <p:spPr bwMode="auto">
          <a:xfrm>
            <a:off x="5630863" y="3276600"/>
            <a:ext cx="2593975"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8600"/>
            <a:ext cx="7772400" cy="1371600"/>
          </a:xfrm>
        </p:spPr>
        <p:txBody>
          <a:bodyPr/>
          <a:lstStyle/>
          <a:p>
            <a:r>
              <a:rPr lang="en-US" sz="2800" dirty="0" smtClean="0">
                <a:latin typeface="Arial" charset="0"/>
              </a:rPr>
              <a:t>Other Internal and External Considerations Affecting Price Decisions</a:t>
            </a:r>
            <a:r>
              <a:rPr lang="en-US" sz="3200" dirty="0" smtClean="0">
                <a:latin typeface="Arial" charset="0"/>
              </a:rPr>
              <a:t/>
            </a:r>
            <a:br>
              <a:rPr lang="en-US" sz="3200" dirty="0" smtClean="0">
                <a:latin typeface="Arial" charset="0"/>
              </a:rPr>
            </a:br>
            <a:endParaRPr lang="en-US" sz="3200" dirty="0" smtClean="0"/>
          </a:p>
        </p:txBody>
      </p:sp>
      <p:sp>
        <p:nvSpPr>
          <p:cNvPr id="78851" name="Rectangle 3"/>
          <p:cNvSpPr>
            <a:spLocks noGrp="1" noChangeArrowheads="1"/>
          </p:cNvSpPr>
          <p:nvPr>
            <p:ph idx="1"/>
          </p:nvPr>
        </p:nvSpPr>
        <p:spPr>
          <a:xfrm>
            <a:off x="304800" y="1447800"/>
            <a:ext cx="8458200" cy="3200400"/>
          </a:xfrm>
        </p:spPr>
        <p:txBody>
          <a:bodyPr/>
          <a:lstStyle/>
          <a:p>
            <a:pPr marL="533400" indent="-533400" algn="ctr">
              <a:lnSpc>
                <a:spcPct val="80000"/>
              </a:lnSpc>
              <a:buFontTx/>
              <a:buNone/>
            </a:pPr>
            <a:endParaRPr lang="en-US" b="1" i="1" dirty="0" smtClean="0">
              <a:latin typeface="Times New Roman" charset="0"/>
            </a:endParaRPr>
          </a:p>
          <a:p>
            <a:pPr marL="533400" indent="-533400">
              <a:lnSpc>
                <a:spcPct val="80000"/>
              </a:lnSpc>
              <a:buFontTx/>
              <a:buNone/>
            </a:pPr>
            <a:r>
              <a:rPr lang="en-US" sz="2800" b="1" dirty="0" smtClean="0">
                <a:latin typeface="Calibri" charset="0"/>
              </a:rPr>
              <a:t>Price elasticity of demand</a:t>
            </a:r>
            <a:r>
              <a:rPr lang="en-US" sz="2800" dirty="0" smtClean="0">
                <a:latin typeface="Calibri" charset="0"/>
              </a:rPr>
              <a:t> illustrates the response of demand to a change in price</a:t>
            </a:r>
          </a:p>
          <a:p>
            <a:pPr marL="533400" indent="-533400">
              <a:lnSpc>
                <a:spcPct val="80000"/>
              </a:lnSpc>
              <a:buFontTx/>
              <a:buNone/>
            </a:pPr>
            <a:r>
              <a:rPr lang="en-US" sz="2800" b="1" dirty="0" smtClean="0">
                <a:latin typeface="Calibri" charset="0"/>
              </a:rPr>
              <a:t>Inelastic demand</a:t>
            </a:r>
            <a:r>
              <a:rPr lang="en-US" sz="2800" dirty="0" smtClean="0">
                <a:latin typeface="Calibri" charset="0"/>
              </a:rPr>
              <a:t> occurs when demand hardly changes when there is a small change in price </a:t>
            </a:r>
          </a:p>
          <a:p>
            <a:pPr marL="533400" indent="-533400">
              <a:lnSpc>
                <a:spcPct val="80000"/>
              </a:lnSpc>
              <a:buFontTx/>
              <a:buNone/>
            </a:pPr>
            <a:r>
              <a:rPr lang="en-US" sz="2800" b="1" dirty="0" smtClean="0">
                <a:latin typeface="Calibri" charset="0"/>
              </a:rPr>
              <a:t>Elastic demand</a:t>
            </a:r>
            <a:r>
              <a:rPr lang="en-US" sz="2800" dirty="0" smtClean="0">
                <a:latin typeface="Calibri" charset="0"/>
              </a:rPr>
              <a:t> occurs when demand changes greatly for a small change in price</a:t>
            </a:r>
          </a:p>
          <a:p>
            <a:pPr marL="914400" lvl="1" indent="-457200">
              <a:lnSpc>
                <a:spcPct val="80000"/>
              </a:lnSpc>
              <a:buFontTx/>
              <a:buNone/>
            </a:pPr>
            <a:endParaRPr lang="en-US" sz="2000" dirty="0" smtClean="0">
              <a:latin typeface="Calibri"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i="0"/>
          </a:p>
        </p:txBody>
      </p:sp>
      <p:pic>
        <p:nvPicPr>
          <p:cNvPr id="84995"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49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i="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i="0" dirty="0">
                <a:solidFill>
                  <a:srgbClr val="000000"/>
                </a:solidFill>
                <a:effectLst>
                  <a:outerShdw blurRad="38100" dist="38100" dir="2700000" algn="tl">
                    <a:srgbClr val="C0C0C0"/>
                  </a:outerShdw>
                </a:effectLst>
              </a:rPr>
              <a:t>Copyright © </a:t>
            </a:r>
            <a:r>
              <a:rPr lang="en-US" i="0" dirty="0" smtClean="0">
                <a:solidFill>
                  <a:srgbClr val="000000"/>
                </a:solidFill>
                <a:effectLst>
                  <a:outerShdw blurRad="38100" dist="38100" dir="2700000" algn="tl">
                    <a:srgbClr val="C0C0C0"/>
                  </a:outerShdw>
                </a:effectLst>
              </a:rPr>
              <a:t>2012 </a:t>
            </a:r>
            <a:r>
              <a:rPr lang="en-US" i="0" dirty="0">
                <a:solidFill>
                  <a:srgbClr val="000000"/>
                </a:solidFill>
                <a:effectLst>
                  <a:outerShdw blurRad="38100" dist="38100" dir="2700000" algn="tl">
                    <a:srgbClr val="C0C0C0"/>
                  </a:outerShdw>
                </a:effectLst>
              </a:rPr>
              <a:t>Pearson Education, Inc.  </a:t>
            </a:r>
          </a:p>
          <a:p>
            <a:pPr algn="ctr"/>
            <a:r>
              <a:rPr lang="en-US" i="0"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533400" y="2438400"/>
            <a:ext cx="7620000" cy="4419600"/>
          </a:xfrm>
        </p:spPr>
        <p:txBody>
          <a:bodyPr/>
          <a:lstStyle/>
          <a:p>
            <a:pPr marL="533400" indent="-533400">
              <a:lnSpc>
                <a:spcPct val="80000"/>
              </a:lnSpc>
              <a:buFontTx/>
              <a:buNone/>
            </a:pPr>
            <a:r>
              <a:rPr lang="en-US" b="1" smtClean="0">
                <a:latin typeface="Calibri" charset="0"/>
              </a:rPr>
              <a:t>Price</a:t>
            </a:r>
            <a:r>
              <a:rPr lang="en-US" smtClean="0">
                <a:latin typeface="Calibri" charset="0"/>
              </a:rPr>
              <a:t> is the amount of money charged for a product or service. It is the sum of all the values that consumers give up in order to gain the benefits of having or using a product or service.</a:t>
            </a:r>
          </a:p>
        </p:txBody>
      </p:sp>
      <p:sp>
        <p:nvSpPr>
          <p:cNvPr id="19459" name="Rectangle 2"/>
          <p:cNvSpPr>
            <a:spLocks noGrp="1" noChangeArrowheads="1"/>
          </p:cNvSpPr>
          <p:nvPr>
            <p:ph type="title"/>
          </p:nvPr>
        </p:nvSpPr>
        <p:spPr/>
        <p:txBody>
          <a:bodyPr/>
          <a:lstStyle/>
          <a:p>
            <a:r>
              <a:rPr lang="en-US" sz="3200" smtClean="0"/>
              <a:t>What Is a Price?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
            </a:r>
            <a:br>
              <a:rPr lang="en-US" sz="3600" dirty="0" smtClean="0"/>
            </a:br>
            <a:r>
              <a:rPr lang="en-US" sz="3600" dirty="0" smtClean="0"/>
              <a:t>Major Pricing Strategies</a:t>
            </a:r>
          </a:p>
        </p:txBody>
      </p:sp>
      <p:sp>
        <p:nvSpPr>
          <p:cNvPr id="23555" name="Content Placeholder 6"/>
          <p:cNvSpPr>
            <a:spLocks noGrp="1"/>
          </p:cNvSpPr>
          <p:nvPr>
            <p:ph idx="1"/>
          </p:nvPr>
        </p:nvSpPr>
        <p:spPr>
          <a:xfrm>
            <a:off x="1600200" y="2133600"/>
            <a:ext cx="3733800" cy="4114800"/>
          </a:xfrm>
        </p:spPr>
        <p:txBody>
          <a:bodyPr/>
          <a:lstStyle/>
          <a:p>
            <a:pPr>
              <a:buFontTx/>
              <a:buNone/>
            </a:pPr>
            <a:r>
              <a:rPr lang="en-US" sz="2800" dirty="0" smtClean="0">
                <a:latin typeface="Calibri" charset="0"/>
              </a:rPr>
              <a:t>Understanding how much value consumers place on the benefits they receive from the product and setting a price that captures that value</a:t>
            </a:r>
          </a:p>
          <a:p>
            <a:pPr>
              <a:buFontTx/>
              <a:buNone/>
            </a:pPr>
            <a:endParaRPr lang="en-US" dirty="0" smtClean="0">
              <a:latin typeface="Calibri" charset="0"/>
            </a:endParaRPr>
          </a:p>
        </p:txBody>
      </p:sp>
      <p:sp>
        <p:nvSpPr>
          <p:cNvPr id="23556" name="Text Placeholder 10"/>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p:txBody>
      </p:sp>
      <p:sp>
        <p:nvSpPr>
          <p:cNvPr id="23557" name="Text Box 8"/>
          <p:cNvSpPr txBox="1">
            <a:spLocks noChangeArrowheads="1"/>
          </p:cNvSpPr>
          <p:nvPr/>
        </p:nvSpPr>
        <p:spPr bwMode="auto">
          <a:xfrm>
            <a:off x="5699125" y="2012950"/>
            <a:ext cx="184150" cy="366713"/>
          </a:xfrm>
          <a:prstGeom prst="rect">
            <a:avLst/>
          </a:prstGeom>
          <a:noFill/>
          <a:ln w="9525">
            <a:noFill/>
            <a:miter lim="800000"/>
            <a:headEnd/>
            <a:tailEnd/>
          </a:ln>
        </p:spPr>
        <p:txBody>
          <a:bodyPr wrap="none">
            <a:spAutoFit/>
          </a:bodyPr>
          <a:lstStyle/>
          <a:p>
            <a:endParaRPr lang="en-US" i="0"/>
          </a:p>
        </p:txBody>
      </p:sp>
      <p:pic>
        <p:nvPicPr>
          <p:cNvPr id="23558" name="Picture 8" descr="ph10_02"/>
          <p:cNvPicPr>
            <a:picLocks noChangeAspect="1" noChangeArrowheads="1"/>
          </p:cNvPicPr>
          <p:nvPr/>
        </p:nvPicPr>
        <p:blipFill>
          <a:blip r:embed="rId3" cstate="print"/>
          <a:srcRect/>
          <a:stretch>
            <a:fillRect/>
          </a:stretch>
        </p:blipFill>
        <p:spPr bwMode="auto">
          <a:xfrm>
            <a:off x="5410200" y="2743200"/>
            <a:ext cx="2895599" cy="19543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dirty="0" smtClean="0"/>
              <a:t>Major Pricing Strategies</a:t>
            </a:r>
          </a:p>
        </p:txBody>
      </p:sp>
      <p:sp>
        <p:nvSpPr>
          <p:cNvPr id="25603" name="Content Placeholder 4"/>
          <p:cNvSpPr>
            <a:spLocks noGrp="1"/>
          </p:cNvSpPr>
          <p:nvPr>
            <p:ph type="body" sz="quarter" idx="13"/>
          </p:nvPr>
        </p:nvSpPr>
        <p:spPr>
          <a:xfrm>
            <a:off x="914400" y="1676400"/>
            <a:ext cx="7162800" cy="381000"/>
          </a:xfrm>
        </p:spPr>
        <p:txBody>
          <a:bodyPr/>
          <a:lstStyle/>
          <a:p>
            <a:r>
              <a:rPr lang="en-US" dirty="0" smtClean="0">
                <a:latin typeface="Calibri" charset="0"/>
              </a:rPr>
              <a:t>Customer Value-Based Pricing</a:t>
            </a:r>
          </a:p>
          <a:p>
            <a:endParaRPr lang="en-US" dirty="0" smtClean="0">
              <a:latin typeface="Calibri" charset="0"/>
            </a:endParaRPr>
          </a:p>
          <a:p>
            <a:endParaRPr lang="en-US" dirty="0" smtClean="0">
              <a:latin typeface="Calibri" charset="0"/>
            </a:endParaRPr>
          </a:p>
          <a:p>
            <a:endParaRPr lang="en-US" dirty="0" smtClean="0">
              <a:latin typeface="Calibri" charset="0"/>
            </a:endParaRPr>
          </a:p>
          <a:p>
            <a:endParaRPr lang="en-US" dirty="0" smtClean="0">
              <a:latin typeface="Calibri" charset="0"/>
            </a:endParaRPr>
          </a:p>
        </p:txBody>
      </p:sp>
      <p:pic>
        <p:nvPicPr>
          <p:cNvPr id="25604" name="Picture 5" descr="fig10_01wo"/>
          <p:cNvPicPr>
            <a:picLocks noChangeAspect="1" noChangeArrowheads="1"/>
          </p:cNvPicPr>
          <p:nvPr/>
        </p:nvPicPr>
        <p:blipFill>
          <a:blip r:embed="rId3" cstate="print"/>
          <a:srcRect/>
          <a:stretch>
            <a:fillRect/>
          </a:stretch>
        </p:blipFill>
        <p:spPr bwMode="auto">
          <a:xfrm>
            <a:off x="381000" y="2474913"/>
            <a:ext cx="8058150" cy="240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dirty="0" smtClean="0"/>
              <a:t>Major Pricing Strategies</a:t>
            </a:r>
          </a:p>
        </p:txBody>
      </p:sp>
      <p:sp>
        <p:nvSpPr>
          <p:cNvPr id="27651" name="Rectangle 3"/>
          <p:cNvSpPr>
            <a:spLocks noGrp="1" noChangeArrowheads="1"/>
          </p:cNvSpPr>
          <p:nvPr>
            <p:ph idx="1"/>
          </p:nvPr>
        </p:nvSpPr>
        <p:spPr>
          <a:xfrm>
            <a:off x="2057400" y="1905000"/>
            <a:ext cx="7086600" cy="4267200"/>
          </a:xfrm>
        </p:spPr>
        <p:txBody>
          <a:bodyPr/>
          <a:lstStyle/>
          <a:p>
            <a:pPr marL="533400" indent="-533400" algn="ctr">
              <a:lnSpc>
                <a:spcPct val="90000"/>
              </a:lnSpc>
              <a:buFontTx/>
              <a:buNone/>
            </a:pPr>
            <a:endParaRPr lang="en-US" b="1" i="1" dirty="0" smtClean="0">
              <a:latin typeface="Times New Roman" charset="0"/>
            </a:endParaRPr>
          </a:p>
          <a:p>
            <a:pPr marL="533400" indent="-533400">
              <a:lnSpc>
                <a:spcPct val="90000"/>
              </a:lnSpc>
              <a:buFontTx/>
              <a:buNone/>
            </a:pPr>
            <a:r>
              <a:rPr lang="en-US" b="1" dirty="0" smtClean="0">
                <a:latin typeface="Calibri" charset="0"/>
              </a:rPr>
              <a:t>Value-based pricing</a:t>
            </a:r>
            <a:r>
              <a:rPr lang="en-US" dirty="0" smtClean="0">
                <a:latin typeface="Calibri" charset="0"/>
              </a:rPr>
              <a:t> uses the buyers’ perceptions of value, not the sellers cost, as the key to pricing. Price is considered before the marketing program is set.</a:t>
            </a:r>
          </a:p>
          <a:p>
            <a:pPr marL="533400" indent="-533400">
              <a:lnSpc>
                <a:spcPct val="90000"/>
              </a:lnSpc>
            </a:pPr>
            <a:r>
              <a:rPr lang="en-US" dirty="0" smtClean="0">
                <a:latin typeface="Calibri" charset="0"/>
              </a:rPr>
              <a:t>Value-based pricing is customer driven</a:t>
            </a:r>
          </a:p>
          <a:p>
            <a:pPr marL="533400" indent="-533400">
              <a:lnSpc>
                <a:spcPct val="90000"/>
              </a:lnSpc>
            </a:pPr>
            <a:r>
              <a:rPr lang="en-US" dirty="0" smtClean="0">
                <a:latin typeface="Calibri" charset="0"/>
              </a:rPr>
              <a:t>Cost-based pricing is product driven</a:t>
            </a:r>
          </a:p>
        </p:txBody>
      </p:sp>
      <p:sp>
        <p:nvSpPr>
          <p:cNvPr id="27652" name="Text Placeholder 3"/>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457200"/>
            <a:ext cx="7772400" cy="1143000"/>
          </a:xfrm>
        </p:spPr>
        <p:txBody>
          <a:bodyPr/>
          <a:lstStyle/>
          <a:p>
            <a:r>
              <a:rPr lang="en-US" dirty="0" smtClean="0"/>
              <a:t>Major Pricing Strategies</a:t>
            </a:r>
          </a:p>
        </p:txBody>
      </p:sp>
      <p:sp>
        <p:nvSpPr>
          <p:cNvPr id="29699" name="Rectangle 3"/>
          <p:cNvSpPr>
            <a:spLocks noGrp="1" noChangeArrowheads="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a:p>
            <a:endParaRPr lang="en-US" dirty="0" smtClean="0">
              <a:latin typeface="Calibri" charset="0"/>
            </a:endParaRPr>
          </a:p>
        </p:txBody>
      </p:sp>
      <p:pic>
        <p:nvPicPr>
          <p:cNvPr id="29700" name="Picture 6" descr="fig10_02wo"/>
          <p:cNvPicPr>
            <a:picLocks noChangeAspect="1" noChangeArrowheads="1"/>
          </p:cNvPicPr>
          <p:nvPr/>
        </p:nvPicPr>
        <p:blipFill>
          <a:blip r:embed="rId3" cstate="print"/>
          <a:srcRect/>
          <a:stretch>
            <a:fillRect/>
          </a:stretch>
        </p:blipFill>
        <p:spPr bwMode="auto">
          <a:xfrm>
            <a:off x="838200" y="2266728"/>
            <a:ext cx="7543800" cy="26100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dirty="0" smtClean="0"/>
              <a:t>Major Pricing Strategies</a:t>
            </a:r>
          </a:p>
        </p:txBody>
      </p:sp>
      <p:sp>
        <p:nvSpPr>
          <p:cNvPr id="33795" name="Rectangle 3"/>
          <p:cNvSpPr>
            <a:spLocks noGrp="1" noChangeArrowheads="1"/>
          </p:cNvSpPr>
          <p:nvPr>
            <p:ph idx="1"/>
          </p:nvPr>
        </p:nvSpPr>
        <p:spPr>
          <a:xfrm>
            <a:off x="685800" y="1981200"/>
            <a:ext cx="7772400" cy="2667000"/>
          </a:xfrm>
        </p:spPr>
        <p:txBody>
          <a:bodyPr/>
          <a:lstStyle/>
          <a:p>
            <a:pPr marL="533400" indent="-533400" algn="ctr">
              <a:buFontTx/>
              <a:buNone/>
            </a:pPr>
            <a:endParaRPr lang="en-US" b="1" i="1" dirty="0" smtClean="0">
              <a:latin typeface="Times New Roman" charset="0"/>
            </a:endParaRPr>
          </a:p>
          <a:p>
            <a:pPr marL="533400" indent="-533400" algn="ctr">
              <a:buFontTx/>
              <a:buNone/>
            </a:pPr>
            <a:r>
              <a:rPr lang="en-US" b="1" dirty="0" smtClean="0">
                <a:latin typeface="Calibri" charset="0"/>
              </a:rPr>
              <a:t>Good-value pricing</a:t>
            </a:r>
            <a:r>
              <a:rPr lang="en-US" dirty="0" smtClean="0">
                <a:latin typeface="Calibri" charset="0"/>
              </a:rPr>
              <a:t> </a:t>
            </a:r>
          </a:p>
          <a:p>
            <a:pPr marL="533400" indent="-533400" algn="ctr">
              <a:buFontTx/>
              <a:buNone/>
            </a:pPr>
            <a:r>
              <a:rPr lang="en-US" dirty="0" smtClean="0">
                <a:latin typeface="Calibri" charset="0"/>
              </a:rPr>
              <a:t>offers the right combination of quality and good service at a fair price</a:t>
            </a:r>
          </a:p>
          <a:p>
            <a:pPr marL="533400" indent="-533400">
              <a:buFontTx/>
              <a:buNone/>
            </a:pPr>
            <a:endParaRPr lang="en-US" sz="1200" dirty="0" smtClean="0">
              <a:latin typeface="Calibri" charset="0"/>
            </a:endParaRPr>
          </a:p>
        </p:txBody>
      </p:sp>
      <p:sp>
        <p:nvSpPr>
          <p:cNvPr id="33796" name="Text Placeholder 3"/>
          <p:cNvSpPr>
            <a:spLocks noGrp="1"/>
          </p:cNvSpPr>
          <p:nvPr>
            <p:ph type="body" sz="quarter" idx="13"/>
          </p:nvPr>
        </p:nvSpPr>
        <p:spPr/>
        <p:txBody>
          <a:bodyPr/>
          <a:lstStyle/>
          <a:p>
            <a:r>
              <a:rPr lang="en-US" dirty="0" smtClean="0">
                <a:latin typeface="Calibri" charset="0"/>
              </a:rPr>
              <a:t>Customer Value-Based Pricing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smtClean="0"/>
              <a:t>Major Pricing Strategies</a:t>
            </a:r>
          </a:p>
        </p:txBody>
      </p:sp>
      <p:sp>
        <p:nvSpPr>
          <p:cNvPr id="35843" name="Rectangle 3"/>
          <p:cNvSpPr>
            <a:spLocks noGrp="1" noChangeArrowheads="1"/>
          </p:cNvSpPr>
          <p:nvPr>
            <p:ph idx="1"/>
          </p:nvPr>
        </p:nvSpPr>
        <p:spPr>
          <a:xfrm>
            <a:off x="685800" y="2209800"/>
            <a:ext cx="7772400" cy="4114800"/>
          </a:xfrm>
        </p:spPr>
        <p:txBody>
          <a:bodyPr/>
          <a:lstStyle/>
          <a:p>
            <a:pPr marL="533400" indent="-533400">
              <a:buFontTx/>
              <a:buNone/>
            </a:pPr>
            <a:r>
              <a:rPr lang="en-US" b="1" dirty="0" smtClean="0">
                <a:latin typeface="Calibri" charset="0"/>
              </a:rPr>
              <a:t>Everyday low pricing (EDLP) </a:t>
            </a:r>
            <a:r>
              <a:rPr lang="en-US" dirty="0" smtClean="0">
                <a:latin typeface="Calibri" charset="0"/>
              </a:rPr>
              <a:t>charging a constant everyday low price with few or no temporary price discounts</a:t>
            </a:r>
          </a:p>
          <a:p>
            <a:pPr marL="533400" indent="-533400">
              <a:buFontTx/>
              <a:buNone/>
            </a:pPr>
            <a:endParaRPr lang="en-US" sz="1000" dirty="0" smtClean="0">
              <a:latin typeface="Calibri" charset="0"/>
            </a:endParaRPr>
          </a:p>
        </p:txBody>
      </p:sp>
      <p:sp>
        <p:nvSpPr>
          <p:cNvPr id="35844" name="Text Placeholder 4"/>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pic>
        <p:nvPicPr>
          <p:cNvPr id="3584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9248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TotalTime>
  <Words>832</Words>
  <Application>Microsoft Office PowerPoint</Application>
  <PresentationFormat>On-screen Show (4:3)</PresentationFormat>
  <Paragraphs>133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1_Blank Presentation</vt:lpstr>
      <vt:lpstr> Chapter 6</vt:lpstr>
      <vt:lpstr>Pricing: Understanding and  Capturing Customer Value</vt:lpstr>
      <vt:lpstr>What Is a Price?</vt:lpstr>
      <vt:lpstr> 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 Major Pricing Strategies</vt:lpstr>
      <vt:lpstr>Major Pricing Strategies</vt:lpstr>
      <vt:lpstr> Major Pricing Strategies</vt:lpstr>
      <vt:lpstr>Major Pricing Strategies</vt:lpstr>
      <vt:lpstr>Considerations in Setting Price</vt:lpstr>
      <vt:lpstr>Other Internal and External Considerations Affecting Price Decisions </vt:lpstr>
      <vt:lpstr>Other Internal and External Considerations Affecting Price Decisions </vt:lpstr>
      <vt:lpstr> Other Internal and External Considerations Affecting Price Decisions </vt:lpstr>
      <vt:lpstr>Other Internal and External Considerations Affecting Price Decisions </vt:lpstr>
      <vt:lpstr>PowerPoint Presentation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KSU S155-S9</cp:lastModifiedBy>
  <cp:revision>92</cp:revision>
  <cp:lastPrinted>2009-02-10T23:49:25Z</cp:lastPrinted>
  <dcterms:created xsi:type="dcterms:W3CDTF">2011-02-17T23:13:28Z</dcterms:created>
  <dcterms:modified xsi:type="dcterms:W3CDTF">2015-01-28T11:17:00Z</dcterms:modified>
</cp:coreProperties>
</file>