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 id="258" r:id="rId6"/>
    <p:sldId id="279" r:id="rId7"/>
    <p:sldId id="263" r:id="rId8"/>
    <p:sldId id="260" r:id="rId9"/>
    <p:sldId id="285" r:id="rId10"/>
    <p:sldId id="280" r:id="rId11"/>
    <p:sldId id="282" r:id="rId12"/>
    <p:sldId id="283" r:id="rId13"/>
    <p:sldId id="284" r:id="rId14"/>
    <p:sldId id="281" r:id="rId15"/>
    <p:sldId id="286" r:id="rId16"/>
    <p:sldId id="301" r:id="rId17"/>
    <p:sldId id="287" r:id="rId18"/>
    <p:sldId id="288" r:id="rId19"/>
    <p:sldId id="289" r:id="rId20"/>
    <p:sldId id="290" r:id="rId21"/>
    <p:sldId id="291" r:id="rId22"/>
    <p:sldId id="292" r:id="rId23"/>
    <p:sldId id="293" r:id="rId24"/>
    <p:sldId id="294" r:id="rId25"/>
    <p:sldId id="295" r:id="rId26"/>
    <p:sldId id="296" r:id="rId27"/>
    <p:sldId id="298" r:id="rId28"/>
    <p:sldId id="299" r:id="rId29"/>
    <p:sldId id="30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ABFD457-55D2-4A11-A390-37694CB0F74D}" type="datetimeFigureOut">
              <a:rPr lang="en-US" smtClean="0"/>
              <a:pPr/>
              <a:t>1/25/2017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Slide Number Placeholder 7"/>
          <p:cNvSpPr>
            <a:spLocks noGrp="1"/>
          </p:cNvSpPr>
          <p:nvPr>
            <p:ph type="sldNum" sz="quarter" idx="11"/>
          </p:nvPr>
        </p:nvSpPr>
        <p:spPr/>
        <p:txBody>
          <a:bodyPr/>
          <a:lstStyle/>
          <a:p>
            <a:fld id="{5A750BC2-ED35-4EB5-BA07-552646AFCE4C}"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BFD457-55D2-4A11-A390-37694CB0F74D}" type="datetimeFigureOut">
              <a:rPr lang="en-US" smtClean="0"/>
              <a:pPr/>
              <a:t>1/25/2017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A750BC2-ED35-4EB5-BA07-552646AFCE4C}" type="slidenum">
              <a:rPr lang="en-US" smtClean="0"/>
              <a:pPr/>
              <a:t>‹#›</a:t>
            </a:fld>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ABFD457-55D2-4A11-A390-37694CB0F74D}" type="datetimeFigureOut">
              <a:rPr lang="en-US" smtClean="0"/>
              <a:pPr/>
              <a:t>1/25/2017</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A750BC2-ED35-4EB5-BA07-552646AFCE4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r"/>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www.cactus-art.biz/note-book/Dictionary/Dictionary_C/dictionary_carpel.htm" TargetMode="External"/><Relationship Id="rId2" Type="http://schemas.openxmlformats.org/officeDocument/2006/relationships/hyperlink" Target="http://www.cactus-art.biz/note-book/Dictionary/Dictionary_P/dictionary_pistil.htm" TargetMode="External"/><Relationship Id="rId1" Type="http://schemas.openxmlformats.org/officeDocument/2006/relationships/slideLayout" Target="../slideLayouts/slideLayout2.xml"/><Relationship Id="rId4" Type="http://schemas.openxmlformats.org/officeDocument/2006/relationships/hyperlink" Target="http://www.cactus-art.biz/note-book/Dictionary/Dictionary_O/dictionary_ovule.ht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cactus-art.biz/note-book/Dictionary/Dictionary_S/dictionary_synonym.htm" TargetMode="External"/><Relationship Id="rId2" Type="http://schemas.openxmlformats.org/officeDocument/2006/relationships/hyperlink" Target="http://www.cactus-art.biz/note-book/Dictionary/Dictionary_G/dictionary_gynoecium.htm" TargetMode="External"/><Relationship Id="rId1" Type="http://schemas.openxmlformats.org/officeDocument/2006/relationships/slideLayout" Target="../slideLayouts/slideLayout2.xml"/><Relationship Id="rId5" Type="http://schemas.openxmlformats.org/officeDocument/2006/relationships/hyperlink" Target="http://www.cactus-art.biz/note-book/Dictionary/Dictionary_S/dictionary_syncarpous.htm" TargetMode="External"/><Relationship Id="rId4" Type="http://schemas.openxmlformats.org/officeDocument/2006/relationships/hyperlink" Target="http://www.cactus-art.biz/note-book/Dictionary/Dictionary_A/dictionary_apocarpous.ht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hyperlink" Target="http://140.254.84.203/wiki/index.php/Pistil"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140.254.84.203/wiki/index.php/Stigma" TargetMode="External"/><Relationship Id="rId2" Type="http://schemas.openxmlformats.org/officeDocument/2006/relationships/hyperlink" Target="http://140.254.84.203/wiki/index.php/Pistil" TargetMode="Externa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140.254.84.203/wiki/index.php/Ovary"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en.wikipedia.org/wiki/Germination" TargetMode="External"/><Relationship Id="rId2" Type="http://schemas.openxmlformats.org/officeDocument/2006/relationships/hyperlink" Target="http://en.wikipedia.org/wiki/Pollination" TargetMode="Externa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8077200" cy="2133600"/>
          </a:xfrm>
        </p:spPr>
        <p:txBody>
          <a:bodyPr>
            <a:normAutofit fontScale="90000"/>
          </a:bodyPr>
          <a:lstStyle/>
          <a:p>
            <a:pPr algn="ctr"/>
            <a:r>
              <a:rPr lang="en-US" dirty="0" smtClean="0"/>
              <a:t>Principals of Flowering Plants Taxonomy </a:t>
            </a:r>
            <a:br>
              <a:rPr lang="en-US" dirty="0" smtClean="0"/>
            </a:br>
            <a:r>
              <a:rPr lang="en-US" dirty="0" smtClean="0"/>
              <a:t>BOT 222</a:t>
            </a:r>
            <a:endParaRPr lang="en-US" dirty="0"/>
          </a:p>
        </p:txBody>
      </p:sp>
      <p:sp>
        <p:nvSpPr>
          <p:cNvPr id="3" name="Subtitle 2"/>
          <p:cNvSpPr>
            <a:spLocks noGrp="1"/>
          </p:cNvSpPr>
          <p:nvPr>
            <p:ph type="subTitle" idx="1"/>
          </p:nvPr>
        </p:nvSpPr>
        <p:spPr>
          <a:xfrm>
            <a:off x="1143000" y="3733800"/>
            <a:ext cx="6705600" cy="657664"/>
          </a:xfrm>
        </p:spPr>
        <p:txBody>
          <a:bodyPr anchor="ctr" anchorCtr="0">
            <a:noAutofit/>
          </a:bodyPr>
          <a:lstStyle/>
          <a:p>
            <a:pPr algn="ctr"/>
            <a:r>
              <a:rPr lang="en-US" sz="3200" dirty="0" smtClean="0"/>
              <a:t>Dr. </a:t>
            </a:r>
            <a:r>
              <a:rPr lang="en-US" sz="3200" dirty="0" err="1" smtClean="0"/>
              <a:t>Najat</a:t>
            </a:r>
            <a:r>
              <a:rPr lang="en-US" sz="3200" dirty="0" smtClean="0"/>
              <a:t> </a:t>
            </a:r>
            <a:r>
              <a:rPr lang="en-US" sz="3200" dirty="0" err="1" smtClean="0"/>
              <a:t>Abdulwahab</a:t>
            </a:r>
            <a:r>
              <a:rPr lang="en-US" sz="3200" dirty="0" smtClean="0"/>
              <a:t> </a:t>
            </a:r>
            <a:r>
              <a:rPr lang="en-US" sz="3200" dirty="0" err="1" smtClean="0"/>
              <a:t>Bukhari</a:t>
            </a:r>
            <a:endParaRPr lang="en-US" sz="3200" dirty="0"/>
          </a:p>
        </p:txBody>
      </p:sp>
      <p:sp>
        <p:nvSpPr>
          <p:cNvPr id="4" name="Subtitle 2"/>
          <p:cNvSpPr txBox="1">
            <a:spLocks/>
          </p:cNvSpPr>
          <p:nvPr/>
        </p:nvSpPr>
        <p:spPr>
          <a:xfrm>
            <a:off x="2514600" y="4876800"/>
            <a:ext cx="3124200" cy="657664"/>
          </a:xfrm>
          <a:prstGeom prst="rect">
            <a:avLst/>
          </a:prstGeom>
        </p:spPr>
        <p:txBody>
          <a:bodyPr vert="horz" tIns="0" rIns="45720" bIns="0" anchor="ctr" anchorCtr="0">
            <a:noAutofit/>
          </a:bodyPr>
          <a:lstStyle/>
          <a:p>
            <a:pPr marL="0" marR="0" lvl="0" indent="0" algn="ctr"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US" sz="3200" b="0" i="0" u="none" strike="noStrike" kern="1200" cap="none" spc="0" normalizeH="0" baseline="0" noProof="0" dirty="0" smtClean="0">
                <a:ln>
                  <a:noFill/>
                </a:ln>
                <a:solidFill>
                  <a:srgbClr val="FFC000"/>
                </a:solidFill>
                <a:effectLst/>
                <a:uLnTx/>
                <a:uFillTx/>
                <a:latin typeface="+mn-lt"/>
                <a:ea typeface="+mn-ea"/>
                <a:cs typeface="+mn-cs"/>
              </a:rPr>
              <a:t>Lecture 6</a:t>
            </a:r>
            <a:endParaRPr kumimoji="0" lang="en-US" sz="3200" b="0" i="0" u="none" strike="noStrike" kern="1200" cap="none" spc="0" normalizeH="0" baseline="0" noProof="0" dirty="0">
              <a:ln>
                <a:noFill/>
              </a:ln>
              <a:solidFill>
                <a:srgbClr val="FFC000"/>
              </a:solidFill>
              <a:effectLst/>
              <a:uLnTx/>
              <a:uFillTx/>
              <a:latin typeface="+mn-lt"/>
              <a:ea typeface="+mn-ea"/>
              <a:cs typeface="+mn-cs"/>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Effect transition="in" filter="wipe(down)">
                                      <p:cBhvr>
                                        <p:cTn id="43" dur="580">
                                          <p:stCondLst>
                                            <p:cond delay="0"/>
                                          </p:stCondLst>
                                        </p:cTn>
                                        <p:tgtEl>
                                          <p:spTgt spid="4">
                                            <p:txEl>
                                              <p:pRg st="0" end="0"/>
                                            </p:txEl>
                                          </p:spTgt>
                                        </p:tgtEl>
                                      </p:cBhvr>
                                    </p:animEffect>
                                    <p:anim calcmode="lin" valueType="num">
                                      <p:cBhvr>
                                        <p:cTn id="44"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xEl>
                                              <p:pRg st="0" end="0"/>
                                            </p:txEl>
                                          </p:spTgt>
                                        </p:tgtEl>
                                      </p:cBhvr>
                                      <p:to x="100000" y="60000"/>
                                    </p:animScale>
                                    <p:animScale>
                                      <p:cBhvr>
                                        <p:cTn id="50" dur="166" decel="50000">
                                          <p:stCondLst>
                                            <p:cond delay="676"/>
                                          </p:stCondLst>
                                        </p:cTn>
                                        <p:tgtEl>
                                          <p:spTgt spid="4">
                                            <p:txEl>
                                              <p:pRg st="0" end="0"/>
                                            </p:txEl>
                                          </p:spTgt>
                                        </p:tgtEl>
                                      </p:cBhvr>
                                      <p:to x="100000" y="100000"/>
                                    </p:animScale>
                                    <p:animScale>
                                      <p:cBhvr>
                                        <p:cTn id="51" dur="26">
                                          <p:stCondLst>
                                            <p:cond delay="1312"/>
                                          </p:stCondLst>
                                        </p:cTn>
                                        <p:tgtEl>
                                          <p:spTgt spid="4">
                                            <p:txEl>
                                              <p:pRg st="0" end="0"/>
                                            </p:txEl>
                                          </p:spTgt>
                                        </p:tgtEl>
                                      </p:cBhvr>
                                      <p:to x="100000" y="80000"/>
                                    </p:animScale>
                                    <p:animScale>
                                      <p:cBhvr>
                                        <p:cTn id="52" dur="166" decel="50000">
                                          <p:stCondLst>
                                            <p:cond delay="1338"/>
                                          </p:stCondLst>
                                        </p:cTn>
                                        <p:tgtEl>
                                          <p:spTgt spid="4">
                                            <p:txEl>
                                              <p:pRg st="0" end="0"/>
                                            </p:txEl>
                                          </p:spTgt>
                                        </p:tgtEl>
                                      </p:cBhvr>
                                      <p:to x="100000" y="100000"/>
                                    </p:animScale>
                                    <p:animScale>
                                      <p:cBhvr>
                                        <p:cTn id="53" dur="26">
                                          <p:stCondLst>
                                            <p:cond delay="1642"/>
                                          </p:stCondLst>
                                        </p:cTn>
                                        <p:tgtEl>
                                          <p:spTgt spid="4">
                                            <p:txEl>
                                              <p:pRg st="0" end="0"/>
                                            </p:txEl>
                                          </p:spTgt>
                                        </p:tgtEl>
                                      </p:cBhvr>
                                      <p:to x="100000" y="90000"/>
                                    </p:animScale>
                                    <p:animScale>
                                      <p:cBhvr>
                                        <p:cTn id="54" dur="166" decel="50000">
                                          <p:stCondLst>
                                            <p:cond delay="1668"/>
                                          </p:stCondLst>
                                        </p:cTn>
                                        <p:tgtEl>
                                          <p:spTgt spid="4">
                                            <p:txEl>
                                              <p:pRg st="0" end="0"/>
                                            </p:txEl>
                                          </p:spTgt>
                                        </p:tgtEl>
                                      </p:cBhvr>
                                      <p:to x="100000" y="100000"/>
                                    </p:animScale>
                                    <p:animScale>
                                      <p:cBhvr>
                                        <p:cTn id="55" dur="26">
                                          <p:stCondLst>
                                            <p:cond delay="1808"/>
                                          </p:stCondLst>
                                        </p:cTn>
                                        <p:tgtEl>
                                          <p:spTgt spid="4">
                                            <p:txEl>
                                              <p:pRg st="0" end="0"/>
                                            </p:txEl>
                                          </p:spTgt>
                                        </p:tgtEl>
                                      </p:cBhvr>
                                      <p:to x="100000" y="95000"/>
                                    </p:animScale>
                                    <p:animScale>
                                      <p:cBhvr>
                                        <p:cTn id="56"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email"/>
          <a:srcRect/>
          <a:stretch>
            <a:fillRect/>
          </a:stretch>
        </p:blipFill>
        <p:spPr bwMode="auto">
          <a:xfrm>
            <a:off x="228600" y="304800"/>
            <a:ext cx="2209800" cy="2209800"/>
          </a:xfrm>
          <a:prstGeom prst="rect">
            <a:avLst/>
          </a:prstGeom>
          <a:noFill/>
          <a:ln w="9525">
            <a:noFill/>
            <a:miter lim="800000"/>
            <a:headEnd/>
            <a:tailEnd/>
          </a:ln>
          <a:effectLst/>
        </p:spPr>
      </p:pic>
      <p:pic>
        <p:nvPicPr>
          <p:cNvPr id="3" name="Picture 3"/>
          <p:cNvPicPr>
            <a:picLocks noChangeAspect="1" noChangeArrowheads="1"/>
          </p:cNvPicPr>
          <p:nvPr/>
        </p:nvPicPr>
        <p:blipFill>
          <a:blip r:embed="rId3" cstate="email"/>
          <a:srcRect/>
          <a:stretch>
            <a:fillRect/>
          </a:stretch>
        </p:blipFill>
        <p:spPr bwMode="auto">
          <a:xfrm>
            <a:off x="228600" y="4633902"/>
            <a:ext cx="2308225" cy="2224098"/>
          </a:xfrm>
          <a:prstGeom prst="rect">
            <a:avLst/>
          </a:prstGeom>
          <a:noFill/>
          <a:ln w="9525">
            <a:noFill/>
            <a:miter lim="800000"/>
            <a:headEnd/>
            <a:tailEnd/>
          </a:ln>
          <a:effectLst/>
        </p:spPr>
      </p:pic>
      <p:pic>
        <p:nvPicPr>
          <p:cNvPr id="4" name="Picture 3" descr="style3-lolita"/>
          <p:cNvPicPr>
            <a:picLocks noChangeAspect="1" noChangeArrowheads="1"/>
          </p:cNvPicPr>
          <p:nvPr/>
        </p:nvPicPr>
        <p:blipFill>
          <a:blip r:embed="rId4" cstate="email"/>
          <a:srcRect/>
          <a:stretch>
            <a:fillRect/>
          </a:stretch>
        </p:blipFill>
        <p:spPr bwMode="auto">
          <a:xfrm>
            <a:off x="304800" y="2590800"/>
            <a:ext cx="2152650" cy="1857375"/>
          </a:xfrm>
          <a:prstGeom prst="rect">
            <a:avLst/>
          </a:prstGeom>
          <a:noFill/>
          <a:ln w="9525">
            <a:noFill/>
            <a:miter lim="800000"/>
            <a:headEnd/>
            <a:tailEnd/>
          </a:ln>
        </p:spPr>
      </p:pic>
      <p:sp>
        <p:nvSpPr>
          <p:cNvPr id="5" name="Rectangle 4"/>
          <p:cNvSpPr/>
          <p:nvPr/>
        </p:nvSpPr>
        <p:spPr>
          <a:xfrm>
            <a:off x="3352800" y="609600"/>
            <a:ext cx="5334000" cy="6001643"/>
          </a:xfrm>
          <a:prstGeom prst="rect">
            <a:avLst/>
          </a:prstGeom>
        </p:spPr>
        <p:txBody>
          <a:bodyPr wrap="square">
            <a:spAutoFit/>
          </a:bodyPr>
          <a:lstStyle/>
          <a:p>
            <a:pPr indent="-742950" algn="just">
              <a:buClr>
                <a:srgbClr val="92D050"/>
              </a:buClr>
              <a:buFont typeface="+mj-lt"/>
              <a:buAutoNum type="arabicPeriod" startAt="3"/>
            </a:pPr>
            <a:r>
              <a:rPr lang="en-US" sz="3200" dirty="0" err="1" smtClean="0">
                <a:solidFill>
                  <a:srgbClr val="FFFF00"/>
                </a:solidFill>
              </a:rPr>
              <a:t>Contorated</a:t>
            </a:r>
            <a:r>
              <a:rPr lang="en-US" sz="3200" dirty="0" smtClean="0">
                <a:solidFill>
                  <a:srgbClr val="FFFF00"/>
                </a:solidFill>
              </a:rPr>
              <a:t> or twisted:</a:t>
            </a:r>
          </a:p>
          <a:p>
            <a:pPr indent="-742950" algn="just">
              <a:buClr>
                <a:srgbClr val="92D050"/>
              </a:buClr>
            </a:pPr>
            <a:r>
              <a:rPr lang="en-US" sz="3200" dirty="0" smtClean="0">
                <a:solidFill>
                  <a:srgbClr val="00B0F0"/>
                </a:solidFill>
              </a:rPr>
              <a:t>In this mode of aestivation one margin of each sepal or petal overlaps the next one, and the other margin is overlapped by a preceding one.</a:t>
            </a:r>
          </a:p>
          <a:p>
            <a:pPr indent="-742950" algn="just">
              <a:buClr>
                <a:srgbClr val="92D050"/>
              </a:buClr>
            </a:pPr>
            <a:r>
              <a:rPr lang="en-US" sz="3200" dirty="0" smtClean="0">
                <a:solidFill>
                  <a:srgbClr val="00B0F0"/>
                </a:solidFill>
              </a:rPr>
              <a:t> Here the over-lapping is regular in one direction:</a:t>
            </a:r>
          </a:p>
          <a:p>
            <a:pPr indent="-742950" algn="just">
              <a:buClr>
                <a:srgbClr val="92D050"/>
              </a:buClr>
            </a:pPr>
            <a:endParaRPr lang="en-US" sz="3200" dirty="0" smtClean="0">
              <a:solidFill>
                <a:srgbClr val="00B0F0"/>
              </a:solidFill>
            </a:endParaRPr>
          </a:p>
          <a:p>
            <a:pPr indent="-742950" algn="just">
              <a:buClr>
                <a:srgbClr val="92D050"/>
              </a:buClr>
              <a:buFont typeface="Arial" pitchFamily="34" charset="0"/>
              <a:buChar char="•"/>
            </a:pPr>
            <a:r>
              <a:rPr lang="en-US" sz="3200" dirty="0" smtClean="0">
                <a:solidFill>
                  <a:srgbClr val="FFFF00"/>
                </a:solidFill>
              </a:rPr>
              <a:t>Clockwise</a:t>
            </a:r>
          </a:p>
          <a:p>
            <a:pPr indent="-742950" algn="just">
              <a:buClr>
                <a:srgbClr val="92D050"/>
              </a:buClr>
              <a:buFont typeface="Arial" pitchFamily="34" charset="0"/>
              <a:buChar char="•"/>
            </a:pPr>
            <a:r>
              <a:rPr lang="en-US" sz="3200" dirty="0" smtClean="0">
                <a:solidFill>
                  <a:srgbClr val="FFFF00"/>
                </a:solidFill>
              </a:rPr>
              <a:t>Anticlockwise</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5">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5">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 calcmode="lin" valueType="num">
                                      <p:cBhvr>
                                        <p:cTn id="16" dur="500" fill="hold"/>
                                        <p:tgtEl>
                                          <p:spTgt spid="5">
                                            <p:txEl>
                                              <p:pRg st="1" end="1"/>
                                            </p:txEl>
                                          </p:spTgt>
                                        </p:tgtEl>
                                        <p:attrNameLst>
                                          <p:attrName>ppt_w</p:attrName>
                                        </p:attrNameLst>
                                      </p:cBhvr>
                                      <p:tavLst>
                                        <p:tav tm="0">
                                          <p:val>
                                            <p:strVal val="#ppt_w*2.5"/>
                                          </p:val>
                                        </p:tav>
                                        <p:tav tm="100000">
                                          <p:val>
                                            <p:strVal val="#ppt_w"/>
                                          </p:val>
                                        </p:tav>
                                      </p:tavLst>
                                    </p:anim>
                                    <p:anim calcmode="lin" valueType="num">
                                      <p:cBhvr>
                                        <p:cTn id="17" dur="500" fill="hold"/>
                                        <p:tgtEl>
                                          <p:spTgt spid="5">
                                            <p:txEl>
                                              <p:pRg st="1" end="1"/>
                                            </p:txEl>
                                          </p:spTgt>
                                        </p:tgtEl>
                                        <p:attrNameLst>
                                          <p:attrName>ppt_h</p:attrName>
                                        </p:attrNameLst>
                                      </p:cBhvr>
                                      <p:tavLst>
                                        <p:tav tm="0">
                                          <p:val>
                                            <p:strVal val="#ppt_h*0.01"/>
                                          </p:val>
                                        </p:tav>
                                        <p:tav tm="100000">
                                          <p:val>
                                            <p:strVal val="#ppt_h"/>
                                          </p:val>
                                        </p:tav>
                                      </p:tavLst>
                                    </p:anim>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h+1"/>
                                          </p:val>
                                        </p:tav>
                                        <p:tav tm="100000">
                                          <p:val>
                                            <p:strVal val="#ppt_y"/>
                                          </p:val>
                                        </p:tav>
                                      </p:tavLst>
                                    </p:anim>
                                    <p:animEffect transition="in" filter="fade">
                                      <p:cBhvr>
                                        <p:cTn id="20" dur="500"/>
                                        <p:tgtEl>
                                          <p:spTgt spid="5">
                                            <p:txEl>
                                              <p:pRg st="1" end="1"/>
                                            </p:txEl>
                                          </p:spTgt>
                                        </p:tgtEl>
                                      </p:cBhvr>
                                    </p:animEffect>
                                  </p:childTnLst>
                                </p:cTn>
                              </p:par>
                              <p:par>
                                <p:cTn id="21" presetID="58" presetClass="entr" presetSubtype="0" accel="100000" fill="hold" nodeType="with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 calcmode="lin" valueType="num">
                                      <p:cBhvr>
                                        <p:cTn id="23" dur="500" fill="hold"/>
                                        <p:tgtEl>
                                          <p:spTgt spid="5">
                                            <p:txEl>
                                              <p:pRg st="2" end="2"/>
                                            </p:txEl>
                                          </p:spTgt>
                                        </p:tgtEl>
                                        <p:attrNameLst>
                                          <p:attrName>ppt_w</p:attrName>
                                        </p:attrNameLst>
                                      </p:cBhvr>
                                      <p:tavLst>
                                        <p:tav tm="0">
                                          <p:val>
                                            <p:strVal val="#ppt_w*2.5"/>
                                          </p:val>
                                        </p:tav>
                                        <p:tav tm="100000">
                                          <p:val>
                                            <p:strVal val="#ppt_w"/>
                                          </p:val>
                                        </p:tav>
                                      </p:tavLst>
                                    </p:anim>
                                    <p:anim calcmode="lin" valueType="num">
                                      <p:cBhvr>
                                        <p:cTn id="24" dur="500" fill="hold"/>
                                        <p:tgtEl>
                                          <p:spTgt spid="5">
                                            <p:txEl>
                                              <p:pRg st="2" end="2"/>
                                            </p:txEl>
                                          </p:spTgt>
                                        </p:tgtEl>
                                        <p:attrNameLst>
                                          <p:attrName>ppt_h</p:attrName>
                                        </p:attrNameLst>
                                      </p:cBhvr>
                                      <p:tavLst>
                                        <p:tav tm="0">
                                          <p:val>
                                            <p:strVal val="#ppt_h*0.01"/>
                                          </p:val>
                                        </p:tav>
                                        <p:tav tm="100000">
                                          <p:val>
                                            <p:strVal val="#ppt_h"/>
                                          </p:val>
                                        </p:tav>
                                      </p:tavLst>
                                    </p:anim>
                                    <p:anim calcmode="lin" valueType="num">
                                      <p:cBhvr>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5">
                                            <p:txEl>
                                              <p:pRg st="2" end="2"/>
                                            </p:txEl>
                                          </p:spTgt>
                                        </p:tgtEl>
                                        <p:attrNameLst>
                                          <p:attrName>ppt_y</p:attrName>
                                        </p:attrNameLst>
                                      </p:cBhvr>
                                      <p:tavLst>
                                        <p:tav tm="0">
                                          <p:val>
                                            <p:strVal val="#ppt_h+1"/>
                                          </p:val>
                                        </p:tav>
                                        <p:tav tm="100000">
                                          <p:val>
                                            <p:strVal val="#ppt_y"/>
                                          </p:val>
                                        </p:tav>
                                      </p:tavLst>
                                    </p:anim>
                                    <p:animEffect transition="in" filter="fade">
                                      <p:cBhvr>
                                        <p:cTn id="27" dur="500"/>
                                        <p:tgtEl>
                                          <p:spTgt spid="5">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4" presetClass="entr" presetSubtype="0" accel="100000" fill="hold"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p:cTn id="32" dur="500" fill="hold"/>
                                        <p:tgtEl>
                                          <p:spTgt spid="5">
                                            <p:txEl>
                                              <p:pRg st="4" end="4"/>
                                            </p:txEl>
                                          </p:spTgt>
                                        </p:tgtEl>
                                        <p:attrNameLst>
                                          <p:attrName>ppt_w</p:attrName>
                                        </p:attrNameLst>
                                      </p:cBhvr>
                                      <p:tavLst>
                                        <p:tav tm="0">
                                          <p:val>
                                            <p:strVal val="#ppt_w*0.05"/>
                                          </p:val>
                                        </p:tav>
                                        <p:tav tm="100000">
                                          <p:val>
                                            <p:strVal val="#ppt_w"/>
                                          </p:val>
                                        </p:tav>
                                      </p:tavLst>
                                    </p:anim>
                                    <p:anim calcmode="lin" valueType="num">
                                      <p:cBhvr>
                                        <p:cTn id="33" dur="500" fill="hold"/>
                                        <p:tgtEl>
                                          <p:spTgt spid="5">
                                            <p:txEl>
                                              <p:pRg st="4" end="4"/>
                                            </p:txEl>
                                          </p:spTgt>
                                        </p:tgtEl>
                                        <p:attrNameLst>
                                          <p:attrName>ppt_h</p:attrName>
                                        </p:attrNameLst>
                                      </p:cBhvr>
                                      <p:tavLst>
                                        <p:tav tm="0">
                                          <p:val>
                                            <p:strVal val="#ppt_h"/>
                                          </p:val>
                                        </p:tav>
                                        <p:tav tm="100000">
                                          <p:val>
                                            <p:strVal val="#ppt_h"/>
                                          </p:val>
                                        </p:tav>
                                      </p:tavLst>
                                    </p:anim>
                                    <p:anim calcmode="lin" valueType="num">
                                      <p:cBhvr>
                                        <p:cTn id="34" dur="5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35" dur="500" fill="hold"/>
                                        <p:tgtEl>
                                          <p:spTgt spid="5">
                                            <p:txEl>
                                              <p:pRg st="4" end="4"/>
                                            </p:txEl>
                                          </p:spTgt>
                                        </p:tgtEl>
                                        <p:attrNameLst>
                                          <p:attrName>ppt_y</p:attrName>
                                        </p:attrNameLst>
                                      </p:cBhvr>
                                      <p:tavLst>
                                        <p:tav tm="0">
                                          <p:val>
                                            <p:strVal val="#ppt_y"/>
                                          </p:val>
                                        </p:tav>
                                        <p:tav tm="100000">
                                          <p:val>
                                            <p:strVal val="#ppt_y"/>
                                          </p:val>
                                        </p:tav>
                                      </p:tavLst>
                                    </p:anim>
                                    <p:animEffect transition="in" filter="fade">
                                      <p:cBhvr>
                                        <p:cTn id="36" dur="500"/>
                                        <p:tgtEl>
                                          <p:spTgt spid="5">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4" presetClass="entr" presetSubtype="0" accel="100000"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500" fill="hold"/>
                                        <p:tgtEl>
                                          <p:spTgt spid="2"/>
                                        </p:tgtEl>
                                        <p:attrNameLst>
                                          <p:attrName>ppt_w</p:attrName>
                                        </p:attrNameLst>
                                      </p:cBhvr>
                                      <p:tavLst>
                                        <p:tav tm="0">
                                          <p:val>
                                            <p:strVal val="#ppt_w*0.05"/>
                                          </p:val>
                                        </p:tav>
                                        <p:tav tm="100000">
                                          <p:val>
                                            <p:strVal val="#ppt_w"/>
                                          </p:val>
                                        </p:tav>
                                      </p:tavLst>
                                    </p:anim>
                                    <p:anim calcmode="lin" valueType="num">
                                      <p:cBhvr>
                                        <p:cTn id="42" dur="500" fill="hold"/>
                                        <p:tgtEl>
                                          <p:spTgt spid="2"/>
                                        </p:tgtEl>
                                        <p:attrNameLst>
                                          <p:attrName>ppt_h</p:attrName>
                                        </p:attrNameLst>
                                      </p:cBhvr>
                                      <p:tavLst>
                                        <p:tav tm="0">
                                          <p:val>
                                            <p:strVal val="#ppt_h"/>
                                          </p:val>
                                        </p:tav>
                                        <p:tav tm="100000">
                                          <p:val>
                                            <p:strVal val="#ppt_h"/>
                                          </p:val>
                                        </p:tav>
                                      </p:tavLst>
                                    </p:anim>
                                    <p:anim calcmode="lin" valueType="num">
                                      <p:cBhvr>
                                        <p:cTn id="43" dur="500" fill="hold"/>
                                        <p:tgtEl>
                                          <p:spTgt spid="2"/>
                                        </p:tgtEl>
                                        <p:attrNameLst>
                                          <p:attrName>ppt_x</p:attrName>
                                        </p:attrNameLst>
                                      </p:cBhvr>
                                      <p:tavLst>
                                        <p:tav tm="0">
                                          <p:val>
                                            <p:strVal val="#ppt_x-.2"/>
                                          </p:val>
                                        </p:tav>
                                        <p:tav tm="100000">
                                          <p:val>
                                            <p:strVal val="#ppt_x"/>
                                          </p:val>
                                        </p:tav>
                                      </p:tavLst>
                                    </p:anim>
                                    <p:anim calcmode="lin" valueType="num">
                                      <p:cBhvr>
                                        <p:cTn id="44" dur="500" fill="hold"/>
                                        <p:tgtEl>
                                          <p:spTgt spid="2"/>
                                        </p:tgtEl>
                                        <p:attrNameLst>
                                          <p:attrName>ppt_y</p:attrName>
                                        </p:attrNameLst>
                                      </p:cBhvr>
                                      <p:tavLst>
                                        <p:tav tm="0">
                                          <p:val>
                                            <p:strVal val="#ppt_y"/>
                                          </p:val>
                                        </p:tav>
                                        <p:tav tm="100000">
                                          <p:val>
                                            <p:strVal val="#ppt_y"/>
                                          </p:val>
                                        </p:tav>
                                      </p:tavLst>
                                    </p:anim>
                                    <p:animEffect transition="in" filter="fade">
                                      <p:cBhvr>
                                        <p:cTn id="45" dur="500"/>
                                        <p:tgtEl>
                                          <p:spTgt spid="2"/>
                                        </p:tgtEl>
                                      </p:cBhvr>
                                    </p:animEffect>
                                  </p:childTnLst>
                                </p:cTn>
                              </p:par>
                            </p:childTnLst>
                          </p:cTn>
                        </p:par>
                      </p:childTnLst>
                    </p:cTn>
                  </p:par>
                  <p:par>
                    <p:cTn id="46" fill="hold">
                      <p:stCondLst>
                        <p:cond delay="indefinite"/>
                      </p:stCondLst>
                      <p:childTnLst>
                        <p:par>
                          <p:cTn id="47" fill="hold">
                            <p:stCondLst>
                              <p:cond delay="0"/>
                            </p:stCondLst>
                            <p:childTnLst>
                              <p:par>
                                <p:cTn id="48" presetID="15" presetClass="entr" presetSubtype="0" fill="hold" nodeType="clickEffect">
                                  <p:stCondLst>
                                    <p:cond delay="0"/>
                                  </p:stCondLst>
                                  <p:childTnLst>
                                    <p:set>
                                      <p:cBhvr>
                                        <p:cTn id="49" dur="1" fill="hold">
                                          <p:stCondLst>
                                            <p:cond delay="0"/>
                                          </p:stCondLst>
                                        </p:cTn>
                                        <p:tgtEl>
                                          <p:spTgt spid="5">
                                            <p:txEl>
                                              <p:pRg st="5" end="5"/>
                                            </p:txEl>
                                          </p:spTgt>
                                        </p:tgtEl>
                                        <p:attrNameLst>
                                          <p:attrName>style.visibility</p:attrName>
                                        </p:attrNameLst>
                                      </p:cBhvr>
                                      <p:to>
                                        <p:strVal val="visible"/>
                                      </p:to>
                                    </p:set>
                                    <p:anim calcmode="lin" valueType="num">
                                      <p:cBhvr>
                                        <p:cTn id="50" dur="1000" fill="hold"/>
                                        <p:tgtEl>
                                          <p:spTgt spid="5">
                                            <p:txEl>
                                              <p:pRg st="5" end="5"/>
                                            </p:txEl>
                                          </p:spTgt>
                                        </p:tgtEl>
                                        <p:attrNameLst>
                                          <p:attrName>ppt_w</p:attrName>
                                        </p:attrNameLst>
                                      </p:cBhvr>
                                      <p:tavLst>
                                        <p:tav tm="0">
                                          <p:val>
                                            <p:fltVal val="0"/>
                                          </p:val>
                                        </p:tav>
                                        <p:tav tm="100000">
                                          <p:val>
                                            <p:strVal val="#ppt_w"/>
                                          </p:val>
                                        </p:tav>
                                      </p:tavLst>
                                    </p:anim>
                                    <p:anim calcmode="lin" valueType="num">
                                      <p:cBhvr>
                                        <p:cTn id="51" dur="1000" fill="hold"/>
                                        <p:tgtEl>
                                          <p:spTgt spid="5">
                                            <p:txEl>
                                              <p:pRg st="5" end="5"/>
                                            </p:txEl>
                                          </p:spTgt>
                                        </p:tgtEl>
                                        <p:attrNameLst>
                                          <p:attrName>ppt_h</p:attrName>
                                        </p:attrNameLst>
                                      </p:cBhvr>
                                      <p:tavLst>
                                        <p:tav tm="0">
                                          <p:val>
                                            <p:fltVal val="0"/>
                                          </p:val>
                                        </p:tav>
                                        <p:tav tm="100000">
                                          <p:val>
                                            <p:strVal val="#ppt_h"/>
                                          </p:val>
                                        </p:tav>
                                      </p:tavLst>
                                    </p:anim>
                                    <p:anim calcmode="lin" valueType="num">
                                      <p:cBhvr>
                                        <p:cTn id="52" dur="1000" fill="hold"/>
                                        <p:tgtEl>
                                          <p:spTgt spid="5">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5">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4" fill="hold">
                      <p:stCondLst>
                        <p:cond delay="indefinite"/>
                      </p:stCondLst>
                      <p:childTnLst>
                        <p:par>
                          <p:cTn id="55" fill="hold">
                            <p:stCondLst>
                              <p:cond delay="0"/>
                            </p:stCondLst>
                            <p:childTnLst>
                              <p:par>
                                <p:cTn id="56" presetID="15" presetClass="entr" presetSubtype="0" fill="hold" nodeType="click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p:cTn id="58" dur="1000" fill="hold"/>
                                        <p:tgtEl>
                                          <p:spTgt spid="3"/>
                                        </p:tgtEl>
                                        <p:attrNameLst>
                                          <p:attrName>ppt_w</p:attrName>
                                        </p:attrNameLst>
                                      </p:cBhvr>
                                      <p:tavLst>
                                        <p:tav tm="0">
                                          <p:val>
                                            <p:fltVal val="0"/>
                                          </p:val>
                                        </p:tav>
                                        <p:tav tm="100000">
                                          <p:val>
                                            <p:strVal val="#ppt_w"/>
                                          </p:val>
                                        </p:tav>
                                      </p:tavLst>
                                    </p:anim>
                                    <p:anim calcmode="lin" valueType="num">
                                      <p:cBhvr>
                                        <p:cTn id="59" dur="1000" fill="hold"/>
                                        <p:tgtEl>
                                          <p:spTgt spid="3"/>
                                        </p:tgtEl>
                                        <p:attrNameLst>
                                          <p:attrName>ppt_h</p:attrName>
                                        </p:attrNameLst>
                                      </p:cBhvr>
                                      <p:tavLst>
                                        <p:tav tm="0">
                                          <p:val>
                                            <p:fltVal val="0"/>
                                          </p:val>
                                        </p:tav>
                                        <p:tav tm="100000">
                                          <p:val>
                                            <p:strVal val="#ppt_h"/>
                                          </p:val>
                                        </p:tav>
                                      </p:tavLst>
                                    </p:anim>
                                    <p:anim calcmode="lin" valueType="num">
                                      <p:cBhvr>
                                        <p:cTn id="60"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2" fill="hold">
                      <p:stCondLst>
                        <p:cond delay="indefinite"/>
                      </p:stCondLst>
                      <p:childTnLst>
                        <p:par>
                          <p:cTn id="63" fill="hold">
                            <p:stCondLst>
                              <p:cond delay="0"/>
                            </p:stCondLst>
                            <p:childTnLst>
                              <p:par>
                                <p:cTn id="64" presetID="54" presetClass="entr" presetSubtype="0" accel="100000" fill="hold" nodeType="click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p:cTn id="66" dur="500" fill="hold"/>
                                        <p:tgtEl>
                                          <p:spTgt spid="4"/>
                                        </p:tgtEl>
                                        <p:attrNameLst>
                                          <p:attrName>ppt_w</p:attrName>
                                        </p:attrNameLst>
                                      </p:cBhvr>
                                      <p:tavLst>
                                        <p:tav tm="0">
                                          <p:val>
                                            <p:strVal val="#ppt_w*0.05"/>
                                          </p:val>
                                        </p:tav>
                                        <p:tav tm="100000">
                                          <p:val>
                                            <p:strVal val="#ppt_w"/>
                                          </p:val>
                                        </p:tav>
                                      </p:tavLst>
                                    </p:anim>
                                    <p:anim calcmode="lin" valueType="num">
                                      <p:cBhvr>
                                        <p:cTn id="67" dur="500" fill="hold"/>
                                        <p:tgtEl>
                                          <p:spTgt spid="4"/>
                                        </p:tgtEl>
                                        <p:attrNameLst>
                                          <p:attrName>ppt_h</p:attrName>
                                        </p:attrNameLst>
                                      </p:cBhvr>
                                      <p:tavLst>
                                        <p:tav tm="0">
                                          <p:val>
                                            <p:strVal val="#ppt_h"/>
                                          </p:val>
                                        </p:tav>
                                        <p:tav tm="100000">
                                          <p:val>
                                            <p:strVal val="#ppt_h"/>
                                          </p:val>
                                        </p:tav>
                                      </p:tavLst>
                                    </p:anim>
                                    <p:anim calcmode="lin" valueType="num">
                                      <p:cBhvr>
                                        <p:cTn id="68" dur="500" fill="hold"/>
                                        <p:tgtEl>
                                          <p:spTgt spid="4"/>
                                        </p:tgtEl>
                                        <p:attrNameLst>
                                          <p:attrName>ppt_x</p:attrName>
                                        </p:attrNameLst>
                                      </p:cBhvr>
                                      <p:tavLst>
                                        <p:tav tm="0">
                                          <p:val>
                                            <p:strVal val="#ppt_x-.2"/>
                                          </p:val>
                                        </p:tav>
                                        <p:tav tm="100000">
                                          <p:val>
                                            <p:strVal val="#ppt_x"/>
                                          </p:val>
                                        </p:tav>
                                      </p:tavLst>
                                    </p:anim>
                                    <p:anim calcmode="lin" valueType="num">
                                      <p:cBhvr>
                                        <p:cTn id="69" dur="500" fill="hold"/>
                                        <p:tgtEl>
                                          <p:spTgt spid="4"/>
                                        </p:tgtEl>
                                        <p:attrNameLst>
                                          <p:attrName>ppt_y</p:attrName>
                                        </p:attrNameLst>
                                      </p:cBhvr>
                                      <p:tavLst>
                                        <p:tav tm="0">
                                          <p:val>
                                            <p:strVal val="#ppt_y"/>
                                          </p:val>
                                        </p:tav>
                                        <p:tav tm="100000">
                                          <p:val>
                                            <p:strVal val="#ppt_y"/>
                                          </p:val>
                                        </p:tav>
                                      </p:tavLst>
                                    </p:anim>
                                    <p:animEffect transition="in" filter="fade">
                                      <p:cBhvr>
                                        <p:cTn id="7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219200"/>
            <a:ext cx="4724400" cy="4031873"/>
          </a:xfrm>
          <a:prstGeom prst="rect">
            <a:avLst/>
          </a:prstGeom>
        </p:spPr>
        <p:txBody>
          <a:bodyPr wrap="square">
            <a:spAutoFit/>
          </a:bodyPr>
          <a:lstStyle/>
          <a:p>
            <a:pPr indent="-742950" algn="just">
              <a:buClr>
                <a:srgbClr val="92D050"/>
              </a:buClr>
              <a:buFont typeface="+mj-lt"/>
              <a:buAutoNum type="arabicPeriod" startAt="5"/>
            </a:pPr>
            <a:r>
              <a:rPr lang="en-US" sz="3200" dirty="0" err="1" smtClean="0">
                <a:solidFill>
                  <a:srgbClr val="FFFF00"/>
                </a:solidFill>
              </a:rPr>
              <a:t>Quincunical</a:t>
            </a:r>
            <a:r>
              <a:rPr lang="en-US" sz="3200" dirty="0" smtClean="0">
                <a:solidFill>
                  <a:srgbClr val="FFFF00"/>
                </a:solidFill>
              </a:rPr>
              <a:t>:</a:t>
            </a:r>
          </a:p>
          <a:p>
            <a:pPr indent="-742950" algn="just">
              <a:buClr>
                <a:srgbClr val="92D050"/>
              </a:buClr>
            </a:pPr>
            <a:endParaRPr lang="en-US" sz="3200" dirty="0" smtClean="0">
              <a:solidFill>
                <a:srgbClr val="FFFF00"/>
              </a:solidFill>
            </a:endParaRPr>
          </a:p>
          <a:p>
            <a:pPr indent="-742950" algn="just">
              <a:buClr>
                <a:srgbClr val="92D050"/>
              </a:buClr>
            </a:pPr>
            <a:r>
              <a:rPr lang="en-US" sz="3200" b="1" dirty="0" smtClean="0">
                <a:solidFill>
                  <a:srgbClr val="00B0F0"/>
                </a:solidFill>
              </a:rPr>
              <a:t>in which two petals are internal, two are external and the fifth one has one margin external and the other margin internal</a:t>
            </a:r>
            <a:endParaRPr lang="en-US" sz="3200" dirty="0" smtClean="0">
              <a:solidFill>
                <a:srgbClr val="00B0F0"/>
              </a:solidFill>
            </a:endParaRPr>
          </a:p>
        </p:txBody>
      </p:sp>
      <p:pic>
        <p:nvPicPr>
          <p:cNvPr id="6" name="Picture 2"/>
          <p:cNvPicPr>
            <a:picLocks noChangeAspect="1" noChangeArrowheads="1"/>
          </p:cNvPicPr>
          <p:nvPr/>
        </p:nvPicPr>
        <p:blipFill>
          <a:blip r:embed="rId2" cstate="email"/>
          <a:srcRect/>
          <a:stretch>
            <a:fillRect/>
          </a:stretch>
        </p:blipFill>
        <p:spPr bwMode="auto">
          <a:xfrm>
            <a:off x="5867400" y="685800"/>
            <a:ext cx="2830513" cy="2508269"/>
          </a:xfrm>
          <a:prstGeom prst="rect">
            <a:avLst/>
          </a:prstGeom>
          <a:noFill/>
          <a:ln w="9525">
            <a:noFill/>
            <a:miter lim="800000"/>
            <a:headEnd/>
            <a:tailEnd/>
          </a:ln>
          <a:effectLst/>
        </p:spPr>
      </p:pic>
      <p:pic>
        <p:nvPicPr>
          <p:cNvPr id="7" name="Picture 4" descr="style5-lolita"/>
          <p:cNvPicPr>
            <a:picLocks noChangeAspect="1" noChangeArrowheads="1"/>
          </p:cNvPicPr>
          <p:nvPr/>
        </p:nvPicPr>
        <p:blipFill>
          <a:blip r:embed="rId3" cstate="email"/>
          <a:srcRect/>
          <a:stretch>
            <a:fillRect/>
          </a:stretch>
        </p:blipFill>
        <p:spPr bwMode="auto">
          <a:xfrm>
            <a:off x="6096000" y="4114800"/>
            <a:ext cx="2152650" cy="18573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4">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4">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 calcmode="lin" valueType="num">
                                      <p:cBhvr>
                                        <p:cTn id="16" dur="500" fill="hold"/>
                                        <p:tgtEl>
                                          <p:spTgt spid="4">
                                            <p:txEl>
                                              <p:pRg st="2" end="2"/>
                                            </p:txEl>
                                          </p:spTgt>
                                        </p:tgtEl>
                                        <p:attrNameLst>
                                          <p:attrName>ppt_w</p:attrName>
                                        </p:attrNameLst>
                                      </p:cBhvr>
                                      <p:tavLst>
                                        <p:tav tm="0">
                                          <p:val>
                                            <p:strVal val="#ppt_w*2.5"/>
                                          </p:val>
                                        </p:tav>
                                        <p:tav tm="100000">
                                          <p:val>
                                            <p:strVal val="#ppt_w"/>
                                          </p:val>
                                        </p:tav>
                                      </p:tavLst>
                                    </p:anim>
                                    <p:anim calcmode="lin" valueType="num">
                                      <p:cBhvr>
                                        <p:cTn id="17" dur="500" fill="hold"/>
                                        <p:tgtEl>
                                          <p:spTgt spid="4">
                                            <p:txEl>
                                              <p:pRg st="2" end="2"/>
                                            </p:txEl>
                                          </p:spTgt>
                                        </p:tgtEl>
                                        <p:attrNameLst>
                                          <p:attrName>ppt_h</p:attrName>
                                        </p:attrNameLst>
                                      </p:cBhvr>
                                      <p:tavLst>
                                        <p:tav tm="0">
                                          <p:val>
                                            <p:strVal val="#ppt_h*0.01"/>
                                          </p:val>
                                        </p:tav>
                                        <p:tav tm="100000">
                                          <p:val>
                                            <p:strVal val="#ppt_h"/>
                                          </p:val>
                                        </p:tav>
                                      </p:tavLst>
                                    </p:anim>
                                    <p:anim calcmode="lin" valueType="num">
                                      <p:cBhvr>
                                        <p:cTn id="1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2" end="2"/>
                                            </p:txEl>
                                          </p:spTgt>
                                        </p:tgtEl>
                                        <p:attrNameLst>
                                          <p:attrName>ppt_y</p:attrName>
                                        </p:attrNameLst>
                                      </p:cBhvr>
                                      <p:tavLst>
                                        <p:tav tm="0">
                                          <p:val>
                                            <p:strVal val="#ppt_h+1"/>
                                          </p:val>
                                        </p:tav>
                                        <p:tav tm="100000">
                                          <p:val>
                                            <p:strVal val="#ppt_y"/>
                                          </p:val>
                                        </p:tav>
                                      </p:tavLst>
                                    </p:anim>
                                    <p:animEffect transition="in" filter="fade">
                                      <p:cBhvr>
                                        <p:cTn id="20" dur="500"/>
                                        <p:tgtEl>
                                          <p:spTgt spid="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strVal val="#ppt_w*2.5"/>
                                          </p:val>
                                        </p:tav>
                                        <p:tav tm="100000">
                                          <p:val>
                                            <p:strVal val="#ppt_w"/>
                                          </p:val>
                                        </p:tav>
                                      </p:tavLst>
                                    </p:anim>
                                    <p:anim calcmode="lin" valueType="num">
                                      <p:cBhvr>
                                        <p:cTn id="26" dur="500" fill="hold"/>
                                        <p:tgtEl>
                                          <p:spTgt spid="6"/>
                                        </p:tgtEl>
                                        <p:attrNameLst>
                                          <p:attrName>ppt_h</p:attrName>
                                        </p:attrNameLst>
                                      </p:cBhvr>
                                      <p:tavLst>
                                        <p:tav tm="0">
                                          <p:val>
                                            <p:strVal val="#ppt_h*0.01"/>
                                          </p:val>
                                        </p:tav>
                                        <p:tav tm="100000">
                                          <p:val>
                                            <p:strVal val="#ppt_h"/>
                                          </p:val>
                                        </p:tav>
                                      </p:tavLst>
                                    </p:anim>
                                    <p:anim calcmode="lin" valueType="num">
                                      <p:cBhvr>
                                        <p:cTn id="27" dur="500" fill="hold"/>
                                        <p:tgtEl>
                                          <p:spTgt spid="6"/>
                                        </p:tgtEl>
                                        <p:attrNameLst>
                                          <p:attrName>ppt_x</p:attrName>
                                        </p:attrNameLst>
                                      </p:cBhvr>
                                      <p:tavLst>
                                        <p:tav tm="0">
                                          <p:val>
                                            <p:strVal val="#ppt_x"/>
                                          </p:val>
                                        </p:tav>
                                        <p:tav tm="100000">
                                          <p:val>
                                            <p:strVal val="#ppt_x"/>
                                          </p:val>
                                        </p:tav>
                                      </p:tavLst>
                                    </p:anim>
                                    <p:anim calcmode="lin" valueType="num">
                                      <p:cBhvr>
                                        <p:cTn id="28" dur="500" fill="hold"/>
                                        <p:tgtEl>
                                          <p:spTgt spid="6"/>
                                        </p:tgtEl>
                                        <p:attrNameLst>
                                          <p:attrName>ppt_y</p:attrName>
                                        </p:attrNameLst>
                                      </p:cBhvr>
                                      <p:tavLst>
                                        <p:tav tm="0">
                                          <p:val>
                                            <p:strVal val="#ppt_h+1"/>
                                          </p:val>
                                        </p:tav>
                                        <p:tav tm="100000">
                                          <p:val>
                                            <p:strVal val="#ppt_y"/>
                                          </p:val>
                                        </p:tav>
                                      </p:tavLst>
                                    </p:anim>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strVal val="#ppt_w*2.5"/>
                                          </p:val>
                                        </p:tav>
                                        <p:tav tm="100000">
                                          <p:val>
                                            <p:strVal val="#ppt_w"/>
                                          </p:val>
                                        </p:tav>
                                      </p:tavLst>
                                    </p:anim>
                                    <p:anim calcmode="lin" valueType="num">
                                      <p:cBhvr>
                                        <p:cTn id="35" dur="500" fill="hold"/>
                                        <p:tgtEl>
                                          <p:spTgt spid="7"/>
                                        </p:tgtEl>
                                        <p:attrNameLst>
                                          <p:attrName>ppt_h</p:attrName>
                                        </p:attrNameLst>
                                      </p:cBhvr>
                                      <p:tavLst>
                                        <p:tav tm="0">
                                          <p:val>
                                            <p:strVal val="#ppt_h*0.01"/>
                                          </p:val>
                                        </p:tav>
                                        <p:tav tm="100000">
                                          <p:val>
                                            <p:strVal val="#ppt_h"/>
                                          </p:val>
                                        </p:tav>
                                      </p:tavLst>
                                    </p:anim>
                                    <p:anim calcmode="lin" valueType="num">
                                      <p:cBhvr>
                                        <p:cTn id="36" dur="500" fill="hold"/>
                                        <p:tgtEl>
                                          <p:spTgt spid="7"/>
                                        </p:tgtEl>
                                        <p:attrNameLst>
                                          <p:attrName>ppt_x</p:attrName>
                                        </p:attrNameLst>
                                      </p:cBhvr>
                                      <p:tavLst>
                                        <p:tav tm="0">
                                          <p:val>
                                            <p:strVal val="#ppt_x"/>
                                          </p:val>
                                        </p:tav>
                                        <p:tav tm="100000">
                                          <p:val>
                                            <p:strVal val="#ppt_x"/>
                                          </p:val>
                                        </p:tav>
                                      </p:tavLst>
                                    </p:anim>
                                    <p:anim calcmode="lin" valueType="num">
                                      <p:cBhvr>
                                        <p:cTn id="37" dur="500" fill="hold"/>
                                        <p:tgtEl>
                                          <p:spTgt spid="7"/>
                                        </p:tgtEl>
                                        <p:attrNameLst>
                                          <p:attrName>ppt_y</p:attrName>
                                        </p:attrNameLst>
                                      </p:cBhvr>
                                      <p:tavLst>
                                        <p:tav tm="0">
                                          <p:val>
                                            <p:strVal val="#ppt_h+1"/>
                                          </p:val>
                                        </p:tav>
                                        <p:tav tm="100000">
                                          <p:val>
                                            <p:strVal val="#ppt_y"/>
                                          </p:val>
                                        </p:tav>
                                      </p:tavLst>
                                    </p:anim>
                                    <p:animEffect transition="in" filter="fade">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458200" cy="4876800"/>
          </a:xfrm>
        </p:spPr>
        <p:txBody>
          <a:bodyPr>
            <a:normAutofit fontScale="92500"/>
          </a:bodyPr>
          <a:lstStyle/>
          <a:p>
            <a:pPr algn="just">
              <a:buNone/>
            </a:pPr>
            <a:r>
              <a:rPr lang="en-US" sz="3800" dirty="0" smtClean="0"/>
              <a:t>The </a:t>
            </a:r>
            <a:r>
              <a:rPr lang="en-US" sz="3800" dirty="0" err="1" smtClean="0"/>
              <a:t>gynoecium</a:t>
            </a:r>
            <a:r>
              <a:rPr lang="en-US" sz="3800" dirty="0" smtClean="0"/>
              <a:t> include all the female reproductive organs of a flower.</a:t>
            </a:r>
          </a:p>
          <a:p>
            <a:pPr algn="just">
              <a:buNone/>
            </a:pPr>
            <a:endParaRPr lang="en-US" sz="3800" dirty="0" smtClean="0"/>
          </a:p>
          <a:p>
            <a:pPr algn="just">
              <a:buNone/>
            </a:pPr>
            <a:r>
              <a:rPr lang="en-US" sz="3800" dirty="0" smtClean="0"/>
              <a:t>It consists of : </a:t>
            </a:r>
            <a:r>
              <a:rPr lang="en-US" sz="3200" dirty="0" smtClean="0">
                <a:solidFill>
                  <a:srgbClr val="FFC000"/>
                </a:solidFill>
              </a:rPr>
              <a:t>ovary</a:t>
            </a:r>
            <a:r>
              <a:rPr lang="en-US" sz="3200" dirty="0" smtClean="0"/>
              <a:t> , </a:t>
            </a:r>
            <a:r>
              <a:rPr lang="en-US" sz="3200" dirty="0" smtClean="0">
                <a:solidFill>
                  <a:srgbClr val="00B0F0"/>
                </a:solidFill>
              </a:rPr>
              <a:t>style</a:t>
            </a:r>
            <a:r>
              <a:rPr lang="en-US" sz="3200" dirty="0" smtClean="0"/>
              <a:t>, and </a:t>
            </a:r>
            <a:r>
              <a:rPr lang="en-US" sz="3200" dirty="0" smtClean="0">
                <a:solidFill>
                  <a:srgbClr val="FFFF00"/>
                </a:solidFill>
              </a:rPr>
              <a:t>stigma</a:t>
            </a:r>
            <a:r>
              <a:rPr lang="en-US" sz="3200" dirty="0" smtClean="0"/>
              <a:t>.</a:t>
            </a:r>
          </a:p>
          <a:p>
            <a:pPr algn="just">
              <a:buNone/>
            </a:pPr>
            <a:endParaRPr lang="en-US" sz="3800" dirty="0" smtClean="0"/>
          </a:p>
          <a:p>
            <a:pPr algn="just"/>
            <a:r>
              <a:rPr lang="en-US" sz="3800" dirty="0" smtClean="0"/>
              <a:t>It is formed of a single or several </a:t>
            </a:r>
            <a:r>
              <a:rPr lang="en-US" sz="3800" dirty="0" smtClean="0">
                <a:hlinkClick r:id="rId2" action="ppaction://hlinkfile"/>
              </a:rPr>
              <a:t>pistils</a:t>
            </a:r>
            <a:r>
              <a:rPr lang="en-US" sz="3800" dirty="0" smtClean="0"/>
              <a:t>. Each pistil is composed of one or more fused </a:t>
            </a:r>
            <a:r>
              <a:rPr lang="en-US" sz="3800" dirty="0" err="1" smtClean="0">
                <a:hlinkClick r:id="rId3" action="ppaction://hlinkfile"/>
              </a:rPr>
              <a:t>carpels</a:t>
            </a:r>
            <a:r>
              <a:rPr lang="en-US" sz="3800" dirty="0" smtClean="0"/>
              <a:t> and produces the </a:t>
            </a:r>
            <a:r>
              <a:rPr lang="en-US" sz="3800" dirty="0" smtClean="0">
                <a:hlinkClick r:id="rId4" action="ppaction://hlinkfile"/>
              </a:rPr>
              <a:t>ovules</a:t>
            </a:r>
            <a:r>
              <a:rPr lang="en-US" sz="3800" dirty="0" smtClean="0"/>
              <a:t>.</a:t>
            </a:r>
          </a:p>
          <a:p>
            <a:pPr algn="just">
              <a:buNone/>
            </a:pPr>
            <a:endParaRPr lang="en-US" sz="3800" dirty="0" smtClean="0"/>
          </a:p>
        </p:txBody>
      </p:sp>
      <p:sp>
        <p:nvSpPr>
          <p:cNvPr id="4" name="Title 1"/>
          <p:cNvSpPr>
            <a:spLocks noGrp="1"/>
          </p:cNvSpPr>
          <p:nvPr>
            <p:ph type="title"/>
          </p:nvPr>
        </p:nvSpPr>
        <p:spPr/>
        <p:txBody>
          <a:bodyPr>
            <a:normAutofit/>
          </a:bodyPr>
          <a:lstStyle/>
          <a:p>
            <a:pPr algn="ctr" rtl="1"/>
            <a:r>
              <a:rPr lang="en-US" sz="5300" b="1" dirty="0" err="1" smtClean="0">
                <a:solidFill>
                  <a:srgbClr val="FFFF00"/>
                </a:solidFill>
              </a:rPr>
              <a:t>Gynoecium</a:t>
            </a:r>
            <a:r>
              <a:rPr lang="en-US" b="1" dirty="0" smtClean="0"/>
              <a:t> </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8"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0600"/>
            <a:ext cx="8458200" cy="4876800"/>
          </a:xfrm>
        </p:spPr>
        <p:txBody>
          <a:bodyPr>
            <a:normAutofit lnSpcReduction="10000"/>
          </a:bodyPr>
          <a:lstStyle/>
          <a:p>
            <a:pPr algn="just"/>
            <a:r>
              <a:rPr lang="en-US" sz="3800" dirty="0" smtClean="0"/>
              <a:t>When in a flower the carpel is single the terms </a:t>
            </a:r>
            <a:r>
              <a:rPr lang="en-US" sz="3800" dirty="0" err="1" smtClean="0">
                <a:hlinkClick r:id="rId2" action="ppaction://hlinkfile"/>
              </a:rPr>
              <a:t>gynoecium</a:t>
            </a:r>
            <a:r>
              <a:rPr lang="en-US" sz="3800" dirty="0" smtClean="0"/>
              <a:t> and </a:t>
            </a:r>
            <a:r>
              <a:rPr lang="en-US" sz="3800" dirty="0" smtClean="0">
                <a:hlinkClick r:id="rId3" action="ppaction://hlinkfile"/>
              </a:rPr>
              <a:t>pistil</a:t>
            </a:r>
            <a:r>
              <a:rPr lang="en-US" sz="3800" dirty="0" smtClean="0"/>
              <a:t> are synonymous. </a:t>
            </a:r>
          </a:p>
          <a:p>
            <a:pPr algn="just">
              <a:buNone/>
            </a:pPr>
            <a:endParaRPr lang="en-US" sz="3800" dirty="0" smtClean="0"/>
          </a:p>
          <a:p>
            <a:pPr algn="just"/>
            <a:r>
              <a:rPr lang="en-US" sz="3800" dirty="0" smtClean="0"/>
              <a:t>If the </a:t>
            </a:r>
            <a:r>
              <a:rPr lang="en-US" sz="3800" dirty="0" err="1" smtClean="0"/>
              <a:t>carpels</a:t>
            </a:r>
            <a:r>
              <a:rPr lang="en-US" sz="3800" dirty="0" smtClean="0"/>
              <a:t> (pistils) are </a:t>
            </a:r>
            <a:r>
              <a:rPr lang="en-US" sz="3800" dirty="0" smtClean="0">
                <a:solidFill>
                  <a:srgbClr val="FF0000"/>
                </a:solidFill>
              </a:rPr>
              <a:t>free</a:t>
            </a:r>
            <a:r>
              <a:rPr lang="en-US" sz="3800" dirty="0" smtClean="0"/>
              <a:t> the </a:t>
            </a:r>
            <a:r>
              <a:rPr lang="en-US" sz="3800" dirty="0" err="1" smtClean="0">
                <a:solidFill>
                  <a:srgbClr val="FFC000"/>
                </a:solidFill>
              </a:rPr>
              <a:t>gynoecium</a:t>
            </a:r>
            <a:r>
              <a:rPr lang="en-US" sz="3800" dirty="0" smtClean="0"/>
              <a:t> is </a:t>
            </a:r>
            <a:r>
              <a:rPr lang="en-US" sz="3800" dirty="0" err="1" smtClean="0">
                <a:hlinkClick r:id="rId4" action="ppaction://hlinkfile"/>
              </a:rPr>
              <a:t>apocarpous</a:t>
            </a:r>
            <a:r>
              <a:rPr lang="en-US" sz="3800" dirty="0" smtClean="0"/>
              <a:t> or if the </a:t>
            </a:r>
            <a:r>
              <a:rPr lang="en-US" sz="3800" dirty="0" err="1" smtClean="0"/>
              <a:t>carpels</a:t>
            </a:r>
            <a:r>
              <a:rPr lang="en-US" sz="3800" dirty="0" smtClean="0"/>
              <a:t> are </a:t>
            </a:r>
            <a:r>
              <a:rPr lang="en-US" sz="3800" dirty="0" smtClean="0">
                <a:solidFill>
                  <a:srgbClr val="FF0000"/>
                </a:solidFill>
              </a:rPr>
              <a:t>fused</a:t>
            </a:r>
            <a:r>
              <a:rPr lang="en-US" sz="3800" dirty="0" smtClean="0"/>
              <a:t> the </a:t>
            </a:r>
            <a:r>
              <a:rPr lang="en-US" sz="3800" dirty="0" err="1" smtClean="0">
                <a:solidFill>
                  <a:srgbClr val="FFC000"/>
                </a:solidFill>
              </a:rPr>
              <a:t>gynoecium</a:t>
            </a:r>
            <a:r>
              <a:rPr lang="en-US" sz="3800" dirty="0" smtClean="0"/>
              <a:t> (pistil) is </a:t>
            </a:r>
            <a:r>
              <a:rPr lang="en-US" sz="3800" dirty="0" err="1" smtClean="0">
                <a:hlinkClick r:id="rId5" action="ppaction://hlinkfile"/>
              </a:rPr>
              <a:t>syncarpous</a:t>
            </a:r>
            <a:r>
              <a:rPr lang="en-US" sz="3800" dirty="0" smtClean="0"/>
              <a:t> (or compound).</a:t>
            </a:r>
          </a:p>
          <a:p>
            <a:pPr>
              <a:buNone/>
            </a:pPr>
            <a:endParaRPr lang="en-US" sz="3200"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914401"/>
            <a:ext cx="8305800" cy="1815882"/>
          </a:xfrm>
          <a:prstGeom prst="rect">
            <a:avLst/>
          </a:prstGeom>
        </p:spPr>
        <p:txBody>
          <a:bodyPr wrap="square">
            <a:spAutoFit/>
          </a:bodyPr>
          <a:lstStyle/>
          <a:p>
            <a:pPr algn="just"/>
            <a:r>
              <a:rPr lang="en-US" sz="4000" b="1" dirty="0" smtClean="0">
                <a:solidFill>
                  <a:srgbClr val="FFFF00"/>
                </a:solidFill>
              </a:rPr>
              <a:t>1. Ovary</a:t>
            </a:r>
            <a:r>
              <a:rPr lang="en-US" sz="3600" dirty="0" smtClean="0"/>
              <a:t>: the swollen bottom part of the </a:t>
            </a:r>
            <a:r>
              <a:rPr lang="en-US" sz="3600" dirty="0" smtClean="0">
                <a:hlinkClick r:id="rId2" action="ppaction://hlinkfile" tooltip="Pistil"/>
              </a:rPr>
              <a:t>pistil</a:t>
            </a:r>
            <a:r>
              <a:rPr lang="en-US" sz="3600" dirty="0" smtClean="0"/>
              <a:t> that contains the ovules or immature seeds.</a:t>
            </a:r>
            <a:endParaRPr lang="en-US" dirty="0"/>
          </a:p>
        </p:txBody>
      </p:sp>
      <p:pic>
        <p:nvPicPr>
          <p:cNvPr id="4" name="Picture 3" descr="ovary.gif"/>
          <p:cNvPicPr>
            <a:picLocks noChangeAspect="1"/>
          </p:cNvPicPr>
          <p:nvPr/>
        </p:nvPicPr>
        <p:blipFill>
          <a:blip r:embed="rId3" cstate="email"/>
          <a:stretch>
            <a:fillRect/>
          </a:stretch>
        </p:blipFill>
        <p:spPr>
          <a:xfrm>
            <a:off x="4495800" y="2667000"/>
            <a:ext cx="4038600" cy="3755898"/>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strVal val="#ppt_w*2.5"/>
                                          </p:val>
                                        </p:tav>
                                        <p:tav tm="100000">
                                          <p:val>
                                            <p:strVal val="#ppt_w"/>
                                          </p:val>
                                        </p:tav>
                                      </p:tavLst>
                                    </p:anim>
                                    <p:anim calcmode="lin" valueType="num">
                                      <p:cBhvr>
                                        <p:cTn id="17" dur="500" fill="hold"/>
                                        <p:tgtEl>
                                          <p:spTgt spid="4"/>
                                        </p:tgtEl>
                                        <p:attrNameLst>
                                          <p:attrName>ppt_h</p:attrName>
                                        </p:attrNameLst>
                                      </p:cBhvr>
                                      <p:tavLst>
                                        <p:tav tm="0">
                                          <p:val>
                                            <p:strVal val="#ppt_h*0.01"/>
                                          </p:val>
                                        </p:tav>
                                        <p:tav tm="100000">
                                          <p:val>
                                            <p:strVal val="#ppt_h"/>
                                          </p:val>
                                        </p:tav>
                                      </p:tavLst>
                                    </p:anim>
                                    <p:anim calcmode="lin" valueType="num">
                                      <p:cBhvr>
                                        <p:cTn id="18" dur="500" fill="hold"/>
                                        <p:tgtEl>
                                          <p:spTgt spid="4"/>
                                        </p:tgtEl>
                                        <p:attrNameLst>
                                          <p:attrName>ppt_x</p:attrName>
                                        </p:attrNameLst>
                                      </p:cBhvr>
                                      <p:tavLst>
                                        <p:tav tm="0">
                                          <p:val>
                                            <p:strVal val="#ppt_x"/>
                                          </p:val>
                                        </p:tav>
                                        <p:tav tm="100000">
                                          <p:val>
                                            <p:strVal val="#ppt_x"/>
                                          </p:val>
                                        </p:tav>
                                      </p:tavLst>
                                    </p:anim>
                                    <p:anim calcmode="lin" valueType="num">
                                      <p:cBhvr>
                                        <p:cTn id="19" dur="500" fill="hold"/>
                                        <p:tgtEl>
                                          <p:spTgt spid="4"/>
                                        </p:tgtEl>
                                        <p:attrNameLst>
                                          <p:attrName>ppt_y</p:attrName>
                                        </p:attrNameLst>
                                      </p:cBhvr>
                                      <p:tavLst>
                                        <p:tav tm="0">
                                          <p:val>
                                            <p:strVal val="#ppt_h+1"/>
                                          </p:val>
                                        </p:tav>
                                        <p:tav tm="100000">
                                          <p:val>
                                            <p:strVal val="#ppt_y"/>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382000" cy="1200329"/>
          </a:xfrm>
          <a:prstGeom prst="rect">
            <a:avLst/>
          </a:prstGeom>
        </p:spPr>
        <p:txBody>
          <a:bodyPr wrap="square">
            <a:spAutoFit/>
          </a:bodyPr>
          <a:lstStyle/>
          <a:p>
            <a:pPr marL="514350" indent="-514350" algn="just">
              <a:buFont typeface="+mj-lt"/>
              <a:buAutoNum type="romanUcPeriod"/>
            </a:pPr>
            <a:r>
              <a:rPr lang="en-US" sz="2400" b="1" dirty="0" smtClean="0">
                <a:solidFill>
                  <a:srgbClr val="00B0F0"/>
                </a:solidFill>
              </a:rPr>
              <a:t>Superior ovary</a:t>
            </a:r>
          </a:p>
          <a:p>
            <a:pPr algn="just"/>
            <a:r>
              <a:rPr lang="en-US" sz="2400" dirty="0" smtClean="0">
                <a:solidFill>
                  <a:srgbClr val="FFC000"/>
                </a:solidFill>
              </a:rPr>
              <a:t>A superior ovary is an ovary attached to the receptacle above the attachment of other floral parts</a:t>
            </a:r>
            <a:endParaRPr lang="en-US" sz="2400" dirty="0">
              <a:solidFill>
                <a:srgbClr val="FFC000"/>
              </a:solidFill>
            </a:endParaRPr>
          </a:p>
        </p:txBody>
      </p:sp>
      <p:sp>
        <p:nvSpPr>
          <p:cNvPr id="3" name="Rectangle 2"/>
          <p:cNvSpPr/>
          <p:nvPr/>
        </p:nvSpPr>
        <p:spPr>
          <a:xfrm>
            <a:off x="228600" y="1600200"/>
            <a:ext cx="8534400" cy="1200329"/>
          </a:xfrm>
          <a:prstGeom prst="rect">
            <a:avLst/>
          </a:prstGeom>
        </p:spPr>
        <p:txBody>
          <a:bodyPr wrap="square">
            <a:spAutoFit/>
          </a:bodyPr>
          <a:lstStyle/>
          <a:p>
            <a:pPr marL="514350" indent="-514350" algn="just">
              <a:buFont typeface="+mj-lt"/>
              <a:buAutoNum type="romanUcPeriod" startAt="2"/>
            </a:pPr>
            <a:r>
              <a:rPr lang="en-US" sz="2400" b="1" dirty="0" smtClean="0">
                <a:solidFill>
                  <a:srgbClr val="00B0F0"/>
                </a:solidFill>
              </a:rPr>
              <a:t>Inferior ovary</a:t>
            </a:r>
          </a:p>
          <a:p>
            <a:pPr algn="just"/>
            <a:r>
              <a:rPr lang="en-US" sz="2400" dirty="0" smtClean="0">
                <a:solidFill>
                  <a:srgbClr val="FFC000"/>
                </a:solidFill>
              </a:rPr>
              <a:t>An inferior ovary lies below the attachment of other floral parts</a:t>
            </a:r>
          </a:p>
        </p:txBody>
      </p:sp>
      <p:sp>
        <p:nvSpPr>
          <p:cNvPr id="4" name="Rectangle 3"/>
          <p:cNvSpPr/>
          <p:nvPr/>
        </p:nvSpPr>
        <p:spPr>
          <a:xfrm>
            <a:off x="304800" y="3105835"/>
            <a:ext cx="8458200" cy="830997"/>
          </a:xfrm>
          <a:prstGeom prst="rect">
            <a:avLst/>
          </a:prstGeom>
        </p:spPr>
        <p:txBody>
          <a:bodyPr wrap="square">
            <a:spAutoFit/>
          </a:bodyPr>
          <a:lstStyle/>
          <a:p>
            <a:pPr marL="514350" indent="-514350" algn="just">
              <a:buFont typeface="+mj-lt"/>
              <a:buAutoNum type="romanUcPeriod" startAt="3"/>
            </a:pPr>
            <a:r>
              <a:rPr lang="en-US" sz="2400" b="1" dirty="0" err="1" smtClean="0">
                <a:solidFill>
                  <a:srgbClr val="00B0F0"/>
                </a:solidFill>
              </a:rPr>
              <a:t>Ha;f</a:t>
            </a:r>
            <a:r>
              <a:rPr lang="en-US" sz="2400" b="1" dirty="0" smtClean="0">
                <a:solidFill>
                  <a:srgbClr val="00B0F0"/>
                </a:solidFill>
              </a:rPr>
              <a:t>-inferior ovary</a:t>
            </a:r>
          </a:p>
          <a:p>
            <a:pPr algn="just"/>
            <a:r>
              <a:rPr lang="en-US" sz="2400" dirty="0" smtClean="0">
                <a:solidFill>
                  <a:srgbClr val="FFC000"/>
                </a:solidFill>
              </a:rPr>
              <a:t>is embedded or surrounded by the receptacle</a:t>
            </a:r>
          </a:p>
        </p:txBody>
      </p:sp>
      <p:pic>
        <p:nvPicPr>
          <p:cNvPr id="5" name="Picture 4" descr="Ovary_position_svg.png"/>
          <p:cNvPicPr>
            <a:picLocks noChangeAspect="1"/>
          </p:cNvPicPr>
          <p:nvPr/>
        </p:nvPicPr>
        <p:blipFill>
          <a:blip r:embed="rId2" cstate="email"/>
          <a:stretch>
            <a:fillRect/>
          </a:stretch>
        </p:blipFill>
        <p:spPr>
          <a:xfrm>
            <a:off x="762000" y="4267200"/>
            <a:ext cx="7391400" cy="2171700"/>
          </a:xfrm>
          <a:prstGeom prst="rect">
            <a:avLst/>
          </a:prstGeom>
          <a:solidFill>
            <a:schemeClr val="accent1"/>
          </a:solid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4" presetClass="entr" presetSubtype="0" accel="10000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strVal val="#ppt_w*0.05"/>
                                          </p:val>
                                        </p:tav>
                                        <p:tav tm="100000">
                                          <p:val>
                                            <p:strVal val="#ppt_w"/>
                                          </p:val>
                                        </p:tav>
                                      </p:tavLst>
                                    </p:anim>
                                    <p:anim calcmode="lin" valueType="num">
                                      <p:cBhvr>
                                        <p:cTn id="14" dur="500" fill="hold"/>
                                        <p:tgtEl>
                                          <p:spTgt spid="3"/>
                                        </p:tgtEl>
                                        <p:attrNameLst>
                                          <p:attrName>ppt_h</p:attrName>
                                        </p:attrNameLst>
                                      </p:cBhvr>
                                      <p:tavLst>
                                        <p:tav tm="0">
                                          <p:val>
                                            <p:strVal val="#ppt_h"/>
                                          </p:val>
                                        </p:tav>
                                        <p:tav tm="100000">
                                          <p:val>
                                            <p:strVal val="#ppt_h"/>
                                          </p:val>
                                        </p:tav>
                                      </p:tavLst>
                                    </p:anim>
                                    <p:anim calcmode="lin" valueType="num">
                                      <p:cBhvr>
                                        <p:cTn id="15" dur="500" fill="hold"/>
                                        <p:tgtEl>
                                          <p:spTgt spid="3"/>
                                        </p:tgtEl>
                                        <p:attrNameLst>
                                          <p:attrName>ppt_x</p:attrName>
                                        </p:attrNameLst>
                                      </p:cBhvr>
                                      <p:tavLst>
                                        <p:tav tm="0">
                                          <p:val>
                                            <p:strVal val="#ppt_x-.2"/>
                                          </p:val>
                                        </p:tav>
                                        <p:tav tm="100000">
                                          <p:val>
                                            <p:strVal val="#ppt_x"/>
                                          </p:val>
                                        </p:tav>
                                      </p:tavLst>
                                    </p:anim>
                                    <p:anim calcmode="lin" valueType="num">
                                      <p:cBhvr>
                                        <p:cTn id="16" dur="500" fill="hold"/>
                                        <p:tgtEl>
                                          <p:spTgt spid="3"/>
                                        </p:tgtEl>
                                        <p:attrNameLst>
                                          <p:attrName>ppt_y</p:attrName>
                                        </p:attrNameLst>
                                      </p:cBhvr>
                                      <p:tavLst>
                                        <p:tav tm="0">
                                          <p:val>
                                            <p:strVal val="#ppt_y"/>
                                          </p:val>
                                        </p:tav>
                                        <p:tav tm="100000">
                                          <p:val>
                                            <p:strVal val="#ppt_y"/>
                                          </p:val>
                                        </p:tav>
                                      </p:tavLst>
                                    </p:anim>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900" decel="100000" fill="hold"/>
                                        <p:tgtEl>
                                          <p:spTgt spid="4"/>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5"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1000" fill="hold"/>
                                        <p:tgtEl>
                                          <p:spTgt spid="5"/>
                                        </p:tgtEl>
                                        <p:attrNameLst>
                                          <p:attrName>ppt_w</p:attrName>
                                        </p:attrNameLst>
                                      </p:cBhvr>
                                      <p:tavLst>
                                        <p:tav tm="0">
                                          <p:val>
                                            <p:fltVal val="0"/>
                                          </p:val>
                                        </p:tav>
                                        <p:tav tm="100000">
                                          <p:val>
                                            <p:strVal val="#ppt_w"/>
                                          </p:val>
                                        </p:tav>
                                      </p:tavLst>
                                    </p:anim>
                                    <p:anim calcmode="lin" valueType="num">
                                      <p:cBhvr>
                                        <p:cTn id="31" dur="1000" fill="hold"/>
                                        <p:tgtEl>
                                          <p:spTgt spid="5"/>
                                        </p:tgtEl>
                                        <p:attrNameLst>
                                          <p:attrName>ppt_h</p:attrName>
                                        </p:attrNameLst>
                                      </p:cBhvr>
                                      <p:tavLst>
                                        <p:tav tm="0">
                                          <p:val>
                                            <p:fltVal val="0"/>
                                          </p:val>
                                        </p:tav>
                                        <p:tav tm="100000">
                                          <p:val>
                                            <p:strVal val="#ppt_h"/>
                                          </p:val>
                                        </p:tav>
                                      </p:tavLst>
                                    </p:anim>
                                    <p:anim calcmode="lin" valueType="num">
                                      <p:cBhvr>
                                        <p:cTn id="32"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990600"/>
            <a:ext cx="8458200" cy="1077218"/>
          </a:xfrm>
          <a:prstGeom prst="rect">
            <a:avLst/>
          </a:prstGeom>
        </p:spPr>
        <p:txBody>
          <a:bodyPr wrap="square">
            <a:spAutoFit/>
          </a:bodyPr>
          <a:lstStyle/>
          <a:p>
            <a:pPr marL="514350" indent="-514350" algn="just">
              <a:buFont typeface="+mj-lt"/>
              <a:buAutoNum type="arabicPeriod"/>
            </a:pPr>
            <a:r>
              <a:rPr lang="en-US" sz="3200" b="1" dirty="0" smtClean="0">
                <a:solidFill>
                  <a:srgbClr val="00B0F0"/>
                </a:solidFill>
              </a:rPr>
              <a:t>Simple ovary</a:t>
            </a:r>
          </a:p>
          <a:p>
            <a:pPr algn="just"/>
            <a:r>
              <a:rPr lang="en-US" sz="3200" dirty="0" smtClean="0">
                <a:solidFill>
                  <a:srgbClr val="FFC000"/>
                </a:solidFill>
              </a:rPr>
              <a:t>Consists of one carpel, as in </a:t>
            </a:r>
            <a:r>
              <a:rPr lang="en-US" sz="3200" dirty="0" smtClean="0"/>
              <a:t>(apricot). </a:t>
            </a:r>
          </a:p>
        </p:txBody>
      </p:sp>
      <p:sp>
        <p:nvSpPr>
          <p:cNvPr id="3" name="Rectangle 2"/>
          <p:cNvSpPr/>
          <p:nvPr/>
        </p:nvSpPr>
        <p:spPr>
          <a:xfrm>
            <a:off x="381000" y="2514600"/>
            <a:ext cx="8458200" cy="1569660"/>
          </a:xfrm>
          <a:prstGeom prst="rect">
            <a:avLst/>
          </a:prstGeom>
        </p:spPr>
        <p:txBody>
          <a:bodyPr wrap="square">
            <a:spAutoFit/>
          </a:bodyPr>
          <a:lstStyle/>
          <a:p>
            <a:pPr marL="514350" indent="-514350" algn="just">
              <a:buFont typeface="+mj-lt"/>
              <a:buAutoNum type="arabicPeriod" startAt="2"/>
            </a:pPr>
            <a:r>
              <a:rPr lang="en-US" sz="3200" b="1" dirty="0" err="1" smtClean="0">
                <a:solidFill>
                  <a:srgbClr val="00B0F0"/>
                </a:solidFill>
              </a:rPr>
              <a:t>Apocatrpous</a:t>
            </a:r>
            <a:endParaRPr lang="en-US" sz="3200" b="1" dirty="0" smtClean="0">
              <a:solidFill>
                <a:srgbClr val="00B0F0"/>
              </a:solidFill>
            </a:endParaRPr>
          </a:p>
          <a:p>
            <a:pPr algn="just"/>
            <a:r>
              <a:rPr lang="en-US" sz="3200" dirty="0" smtClean="0">
                <a:solidFill>
                  <a:srgbClr val="FFC000"/>
                </a:solidFill>
              </a:rPr>
              <a:t>Ovary consist of more than one separated (free) carpals, as in </a:t>
            </a:r>
            <a:r>
              <a:rPr lang="en-US" sz="3200" dirty="0" smtClean="0"/>
              <a:t>(roses</a:t>
            </a:r>
            <a:r>
              <a:rPr lang="en-US" sz="3200" i="1" dirty="0" smtClean="0"/>
              <a:t> </a:t>
            </a:r>
            <a:r>
              <a:rPr lang="en-US" sz="3200" i="1" dirty="0" err="1" smtClean="0"/>
              <a:t>Polyalthia</a:t>
            </a:r>
            <a:r>
              <a:rPr lang="en-US" sz="3200" dirty="0" smtClean="0"/>
              <a:t>, ).</a:t>
            </a:r>
            <a:r>
              <a:rPr lang="en-US" sz="3200" dirty="0" smtClean="0">
                <a:solidFill>
                  <a:srgbClr val="FFC000"/>
                </a:solidFill>
              </a:rPr>
              <a:t> </a:t>
            </a:r>
          </a:p>
        </p:txBody>
      </p:sp>
      <p:sp>
        <p:nvSpPr>
          <p:cNvPr id="4" name="Rectangle 3"/>
          <p:cNvSpPr/>
          <p:nvPr/>
        </p:nvSpPr>
        <p:spPr>
          <a:xfrm>
            <a:off x="381000" y="4648200"/>
            <a:ext cx="8382000" cy="1569660"/>
          </a:xfrm>
          <a:prstGeom prst="rect">
            <a:avLst/>
          </a:prstGeom>
        </p:spPr>
        <p:txBody>
          <a:bodyPr wrap="square">
            <a:spAutoFit/>
          </a:bodyPr>
          <a:lstStyle/>
          <a:p>
            <a:pPr marL="514350" indent="-514350" algn="just">
              <a:buFont typeface="+mj-lt"/>
              <a:buAutoNum type="arabicPeriod" startAt="3"/>
            </a:pPr>
            <a:r>
              <a:rPr lang="en-US" sz="3200" b="1" dirty="0" err="1" smtClean="0">
                <a:solidFill>
                  <a:srgbClr val="00B0F0"/>
                </a:solidFill>
              </a:rPr>
              <a:t>Syncarpous</a:t>
            </a:r>
            <a:endParaRPr lang="en-US" sz="3200" b="1" dirty="0" smtClean="0">
              <a:solidFill>
                <a:srgbClr val="00B0F0"/>
              </a:solidFill>
            </a:endParaRPr>
          </a:p>
          <a:p>
            <a:pPr algn="just"/>
            <a:r>
              <a:rPr lang="en-US" sz="3200" dirty="0" smtClean="0">
                <a:solidFill>
                  <a:srgbClr val="FFC000"/>
                </a:solidFill>
              </a:rPr>
              <a:t>Ovary consist of more than one fused carpals, as in </a:t>
            </a:r>
            <a:r>
              <a:rPr lang="en-US" sz="3200" dirty="0" smtClean="0"/>
              <a:t>(Hibiscus)</a:t>
            </a:r>
            <a:endParaRPr lang="en-US" sz="3200" dirty="0" smtClean="0">
              <a:solidFill>
                <a:srgbClr val="FFC000"/>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1000" fill="hold"/>
                                        <p:tgtEl>
                                          <p:spTgt spid="2">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8" presetClass="entr" presetSubtype="0" accel="10000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p:cTn id="21"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22"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2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8" presetClass="entr" presetSubtype="0" accel="100000" fill="hold"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calcmode="lin" valueType="num">
                                      <p:cBhvr>
                                        <p:cTn id="30"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31"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3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3"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34" dur="500"/>
                                        <p:tgtEl>
                                          <p:spTgt spid="3">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4" presetClass="entr" presetSubtype="0" accel="100000" fill="hold" nodeType="click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 calcmode="lin" valueType="num">
                                      <p:cBhvr>
                                        <p:cTn id="39" dur="500" fill="hold"/>
                                        <p:tgtEl>
                                          <p:spTgt spid="4">
                                            <p:txEl>
                                              <p:pRg st="0" end="0"/>
                                            </p:txEl>
                                          </p:spTgt>
                                        </p:tgtEl>
                                        <p:attrNameLst>
                                          <p:attrName>ppt_w</p:attrName>
                                        </p:attrNameLst>
                                      </p:cBhvr>
                                      <p:tavLst>
                                        <p:tav tm="0">
                                          <p:val>
                                            <p:strVal val="#ppt_w*0.05"/>
                                          </p:val>
                                        </p:tav>
                                        <p:tav tm="100000">
                                          <p:val>
                                            <p:strVal val="#ppt_w"/>
                                          </p:val>
                                        </p:tav>
                                      </p:tavLst>
                                    </p:anim>
                                    <p:anim calcmode="lin" valueType="num">
                                      <p:cBhvr>
                                        <p:cTn id="40" dur="5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41" dur="5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42" dur="500" fill="hold"/>
                                        <p:tgtEl>
                                          <p:spTgt spid="4">
                                            <p:txEl>
                                              <p:pRg st="0" end="0"/>
                                            </p:txEl>
                                          </p:spTgt>
                                        </p:tgtEl>
                                        <p:attrNameLst>
                                          <p:attrName>ppt_y</p:attrName>
                                        </p:attrNameLst>
                                      </p:cBhvr>
                                      <p:tavLst>
                                        <p:tav tm="0">
                                          <p:val>
                                            <p:strVal val="#ppt_y"/>
                                          </p:val>
                                        </p:tav>
                                        <p:tav tm="100000">
                                          <p:val>
                                            <p:strVal val="#ppt_y"/>
                                          </p:val>
                                        </p:tav>
                                      </p:tavLst>
                                    </p:anim>
                                    <p:animEffect transition="in" filter="fade">
                                      <p:cBhvr>
                                        <p:cTn id="43" dur="500"/>
                                        <p:tgtEl>
                                          <p:spTgt spid="4">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54" presetClass="entr" presetSubtype="0" accel="100000" fill="hold" nodeType="clickEffect">
                                  <p:stCondLst>
                                    <p:cond delay="0"/>
                                  </p:stCondLst>
                                  <p:childTnLst>
                                    <p:set>
                                      <p:cBhvr>
                                        <p:cTn id="47" dur="1" fill="hold">
                                          <p:stCondLst>
                                            <p:cond delay="0"/>
                                          </p:stCondLst>
                                        </p:cTn>
                                        <p:tgtEl>
                                          <p:spTgt spid="4">
                                            <p:txEl>
                                              <p:pRg st="1" end="1"/>
                                            </p:txEl>
                                          </p:spTgt>
                                        </p:tgtEl>
                                        <p:attrNameLst>
                                          <p:attrName>style.visibility</p:attrName>
                                        </p:attrNameLst>
                                      </p:cBhvr>
                                      <p:to>
                                        <p:strVal val="visible"/>
                                      </p:to>
                                    </p:set>
                                    <p:anim calcmode="lin" valueType="num">
                                      <p:cBhvr>
                                        <p:cTn id="48" dur="500" fill="hold"/>
                                        <p:tgtEl>
                                          <p:spTgt spid="4">
                                            <p:txEl>
                                              <p:pRg st="1" end="1"/>
                                            </p:txEl>
                                          </p:spTgt>
                                        </p:tgtEl>
                                        <p:attrNameLst>
                                          <p:attrName>ppt_w</p:attrName>
                                        </p:attrNameLst>
                                      </p:cBhvr>
                                      <p:tavLst>
                                        <p:tav tm="0">
                                          <p:val>
                                            <p:strVal val="#ppt_w*0.05"/>
                                          </p:val>
                                        </p:tav>
                                        <p:tav tm="100000">
                                          <p:val>
                                            <p:strVal val="#ppt_w"/>
                                          </p:val>
                                        </p:tav>
                                      </p:tavLst>
                                    </p:anim>
                                    <p:anim calcmode="lin" valueType="num">
                                      <p:cBhvr>
                                        <p:cTn id="49" dur="5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50" dur="5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51" dur="500" fill="hold"/>
                                        <p:tgtEl>
                                          <p:spTgt spid="4">
                                            <p:txEl>
                                              <p:pRg st="1" end="1"/>
                                            </p:txEl>
                                          </p:spTgt>
                                        </p:tgtEl>
                                        <p:attrNameLst>
                                          <p:attrName>ppt_y</p:attrName>
                                        </p:attrNameLst>
                                      </p:cBhvr>
                                      <p:tavLst>
                                        <p:tav tm="0">
                                          <p:val>
                                            <p:strVal val="#ppt_y"/>
                                          </p:val>
                                        </p:tav>
                                        <p:tav tm="100000">
                                          <p:val>
                                            <p:strVal val="#ppt_y"/>
                                          </p:val>
                                        </p:tav>
                                      </p:tavLst>
                                    </p:anim>
                                    <p:animEffect transition="in" filter="fade">
                                      <p:cBhvr>
                                        <p:cTn id="5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828800"/>
            <a:ext cx="4114800" cy="2923877"/>
          </a:xfrm>
          <a:prstGeom prst="rect">
            <a:avLst/>
          </a:prstGeom>
        </p:spPr>
        <p:txBody>
          <a:bodyPr wrap="square">
            <a:spAutoFit/>
          </a:bodyPr>
          <a:lstStyle/>
          <a:p>
            <a:pPr algn="just"/>
            <a:r>
              <a:rPr lang="en-US" sz="4000" b="1" dirty="0" smtClean="0">
                <a:solidFill>
                  <a:srgbClr val="FFFF00"/>
                </a:solidFill>
              </a:rPr>
              <a:t>2. Style</a:t>
            </a:r>
            <a:r>
              <a:rPr lang="en-US" sz="4000" dirty="0" smtClean="0"/>
              <a:t>: </a:t>
            </a:r>
          </a:p>
          <a:p>
            <a:pPr algn="just"/>
            <a:r>
              <a:rPr lang="en-US" sz="4000" dirty="0" smtClean="0"/>
              <a:t>T</a:t>
            </a:r>
            <a:r>
              <a:rPr lang="en-US" sz="3200" dirty="0" smtClean="0"/>
              <a:t>he slender part of a </a:t>
            </a:r>
            <a:r>
              <a:rPr lang="en-US" sz="3200" dirty="0" smtClean="0">
                <a:hlinkClick r:id="rId2" action="ppaction://hlinkfile" tooltip="Pistil"/>
              </a:rPr>
              <a:t>pistil</a:t>
            </a:r>
            <a:r>
              <a:rPr lang="en-US" sz="3200" dirty="0" smtClean="0"/>
              <a:t> between the </a:t>
            </a:r>
            <a:r>
              <a:rPr lang="en-US" sz="3200" dirty="0" smtClean="0">
                <a:hlinkClick r:id="rId3" action="ppaction://hlinkfile" tooltip="Stigma"/>
              </a:rPr>
              <a:t>stigma</a:t>
            </a:r>
            <a:r>
              <a:rPr lang="en-US" sz="3200" dirty="0" smtClean="0"/>
              <a:t> and the </a:t>
            </a:r>
            <a:r>
              <a:rPr lang="en-US" sz="3200" dirty="0" smtClean="0">
                <a:hlinkClick r:id="rId4" action="ppaction://hlinkfile" tooltip="Ovary"/>
              </a:rPr>
              <a:t>ovary</a:t>
            </a:r>
            <a:r>
              <a:rPr lang="en-US" sz="3200" dirty="0" smtClean="0"/>
              <a:t>.</a:t>
            </a:r>
            <a:br>
              <a:rPr lang="en-US" sz="3200" dirty="0" smtClean="0"/>
            </a:br>
            <a:endParaRPr lang="en-US" sz="4000" dirty="0"/>
          </a:p>
        </p:txBody>
      </p:sp>
      <p:pic>
        <p:nvPicPr>
          <p:cNvPr id="4" name="Picture 3" descr="style.jpg"/>
          <p:cNvPicPr>
            <a:picLocks noChangeAspect="1"/>
          </p:cNvPicPr>
          <p:nvPr/>
        </p:nvPicPr>
        <p:blipFill>
          <a:blip r:embed="rId5" cstate="email"/>
          <a:stretch>
            <a:fillRect/>
          </a:stretch>
        </p:blipFill>
        <p:spPr>
          <a:xfrm>
            <a:off x="6019800" y="990600"/>
            <a:ext cx="2331720" cy="452628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63915"/>
            <a:ext cx="8534400" cy="6494085"/>
          </a:xfrm>
          <a:prstGeom prst="rect">
            <a:avLst/>
          </a:prstGeom>
        </p:spPr>
        <p:txBody>
          <a:bodyPr wrap="square">
            <a:spAutoFit/>
          </a:bodyPr>
          <a:lstStyle/>
          <a:p>
            <a:pPr algn="just"/>
            <a:r>
              <a:rPr lang="en-US" sz="3200" dirty="0" smtClean="0">
                <a:solidFill>
                  <a:srgbClr val="FFFF00"/>
                </a:solidFill>
              </a:rPr>
              <a:t>Styles differ in lengths it may be long or short ,it might not exist and it could be branched into two or more sections . </a:t>
            </a:r>
          </a:p>
          <a:p>
            <a:pPr algn="just"/>
            <a:endParaRPr lang="en-US" sz="3200" dirty="0" smtClean="0">
              <a:solidFill>
                <a:srgbClr val="FFFF00"/>
              </a:solidFill>
            </a:endParaRPr>
          </a:p>
          <a:p>
            <a:pPr algn="just"/>
            <a:r>
              <a:rPr lang="en-US" sz="3200" dirty="0" smtClean="0">
                <a:solidFill>
                  <a:srgbClr val="00B0F0"/>
                </a:solidFill>
              </a:rPr>
              <a:t>It can be smooth or it may be poetic, which contains bristles. </a:t>
            </a:r>
          </a:p>
          <a:p>
            <a:pPr algn="just"/>
            <a:endParaRPr lang="en-US" sz="3200" dirty="0" smtClean="0">
              <a:solidFill>
                <a:srgbClr val="00B0F0"/>
              </a:solidFill>
            </a:endParaRPr>
          </a:p>
          <a:p>
            <a:pPr algn="just"/>
            <a:r>
              <a:rPr lang="en-US" sz="3200" dirty="0" smtClean="0">
                <a:solidFill>
                  <a:srgbClr val="FF0000"/>
                </a:solidFill>
              </a:rPr>
              <a:t>Sometimes  the style develops  into a petal shape to attract insects, as in the flowers plant lilies "Iris”.</a:t>
            </a:r>
          </a:p>
          <a:p>
            <a:pPr algn="just"/>
            <a:endParaRPr lang="en-US" sz="3200" dirty="0" smtClean="0">
              <a:solidFill>
                <a:srgbClr val="FF0000"/>
              </a:solidFill>
            </a:endParaRPr>
          </a:p>
          <a:p>
            <a:pPr algn="just"/>
            <a:r>
              <a:rPr lang="en-US" sz="3200" dirty="0" smtClean="0"/>
              <a:t>The style could be very short or absent as in the poppy flower</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85800"/>
            <a:ext cx="8153400" cy="1631216"/>
          </a:xfrm>
          <a:prstGeom prst="rect">
            <a:avLst/>
          </a:prstGeom>
        </p:spPr>
        <p:txBody>
          <a:bodyPr wrap="square">
            <a:spAutoFit/>
          </a:bodyPr>
          <a:lstStyle/>
          <a:p>
            <a:r>
              <a:rPr lang="en-US" sz="3600" b="1" dirty="0" smtClean="0">
                <a:solidFill>
                  <a:srgbClr val="FFC000"/>
                </a:solidFill>
              </a:rPr>
              <a:t>Style can be:</a:t>
            </a:r>
          </a:p>
          <a:p>
            <a:pPr algn="just"/>
            <a:r>
              <a:rPr lang="en-US" sz="3200" dirty="0" smtClean="0"/>
              <a:t>1- </a:t>
            </a:r>
            <a:r>
              <a:rPr lang="en-US" sz="3200" dirty="0" smtClean="0">
                <a:solidFill>
                  <a:srgbClr val="00B0F0"/>
                </a:solidFill>
              </a:rPr>
              <a:t>Apical Style</a:t>
            </a:r>
            <a:r>
              <a:rPr lang="en-US" sz="3200" dirty="0" smtClean="0"/>
              <a:t>, as in most of the plants families.</a:t>
            </a:r>
            <a:endParaRPr lang="en-US" sz="3200" dirty="0"/>
          </a:p>
        </p:txBody>
      </p:sp>
      <p:pic>
        <p:nvPicPr>
          <p:cNvPr id="3" name="Picture 2"/>
          <p:cNvPicPr>
            <a:picLocks noChangeAspect="1" noChangeArrowheads="1"/>
          </p:cNvPicPr>
          <p:nvPr/>
        </p:nvPicPr>
        <p:blipFill>
          <a:blip r:embed="rId2" cstate="email"/>
          <a:srcRect/>
          <a:stretch>
            <a:fillRect/>
          </a:stretch>
        </p:blipFill>
        <p:spPr bwMode="auto">
          <a:xfrm>
            <a:off x="5791200" y="2590800"/>
            <a:ext cx="2133600" cy="3645876"/>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r>
              <a:rPr lang="en-US" dirty="0" smtClean="0">
                <a:solidFill>
                  <a:srgbClr val="00B0F0"/>
                </a:solidFill>
              </a:rPr>
              <a:t>University Vision and Mission</a:t>
            </a:r>
            <a:endParaRPr lang="en-US" dirty="0">
              <a:solidFill>
                <a:srgbClr val="00B0F0"/>
              </a:solidFill>
            </a:endParaRPr>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b="1" dirty="0" smtClean="0">
                <a:solidFill>
                  <a:srgbClr val="92D050"/>
                </a:solidFill>
              </a:rPr>
              <a:t>Vision:</a:t>
            </a:r>
          </a:p>
          <a:p>
            <a:pPr marL="0">
              <a:buNone/>
            </a:pPr>
            <a:r>
              <a:rPr lang="en-US" sz="3500" dirty="0" smtClean="0"/>
              <a:t>To be a world-class university and a leader in developing Saudi Arabia’s knowledge economy</a:t>
            </a:r>
          </a:p>
          <a:p>
            <a:pPr>
              <a:buNone/>
            </a:pPr>
            <a:endParaRPr lang="en-US" dirty="0" smtClean="0"/>
          </a:p>
          <a:p>
            <a:r>
              <a:rPr lang="en-US" b="1" dirty="0" smtClean="0">
                <a:solidFill>
                  <a:srgbClr val="92D050"/>
                </a:solidFill>
              </a:rPr>
              <a:t>Mission:</a:t>
            </a:r>
          </a:p>
          <a:p>
            <a:pPr marL="0" algn="just">
              <a:buNone/>
            </a:pPr>
            <a:r>
              <a:rPr lang="en-US" sz="3800" dirty="0" smtClean="0"/>
              <a:t>To provide students with a quality education, conduct valuable research, serve the national and international societies and contribute to Saudi Arabia’s knowledge economy through learning, creativity, the use of current and developing technologies and effective international partnership. </a:t>
            </a:r>
          </a:p>
          <a:p>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 calcmode="lin" valueType="num">
                                      <p:cBhvr>
                                        <p:cTn id="4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4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3">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nodeType="clickEffect">
                                  <p:stCondLst>
                                    <p:cond delay="0"/>
                                  </p:stCondLst>
                                  <p:childTnLst>
                                    <p:set>
                                      <p:cBhvr>
                                        <p:cTn id="49" dur="1" fill="hold">
                                          <p:stCondLst>
                                            <p:cond delay="0"/>
                                          </p:stCondLst>
                                        </p:cTn>
                                        <p:tgtEl>
                                          <p:spTgt spid="3">
                                            <p:txEl>
                                              <p:pRg st="3" end="3"/>
                                            </p:txEl>
                                          </p:spTgt>
                                        </p:tgtEl>
                                        <p:attrNameLst>
                                          <p:attrName>style.visibility</p:attrName>
                                        </p:attrNameLst>
                                      </p:cBhvr>
                                      <p:to>
                                        <p:strVal val="visible"/>
                                      </p:to>
                                    </p:set>
                                    <p:animEffect transition="in" filter="wipe(down)">
                                      <p:cBhvr>
                                        <p:cTn id="50" dur="580">
                                          <p:stCondLst>
                                            <p:cond delay="0"/>
                                          </p:stCondLst>
                                        </p:cTn>
                                        <p:tgtEl>
                                          <p:spTgt spid="3">
                                            <p:txEl>
                                              <p:pRg st="3" end="3"/>
                                            </p:txEl>
                                          </p:spTgt>
                                        </p:tgtEl>
                                      </p:cBhvr>
                                    </p:animEffect>
                                    <p:anim calcmode="lin" valueType="num">
                                      <p:cBhvr>
                                        <p:cTn id="51"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3" end="3"/>
                                            </p:txEl>
                                          </p:spTgt>
                                        </p:tgtEl>
                                      </p:cBhvr>
                                      <p:to x="100000" y="60000"/>
                                    </p:animScale>
                                    <p:animScale>
                                      <p:cBhvr>
                                        <p:cTn id="57" dur="166" decel="50000">
                                          <p:stCondLst>
                                            <p:cond delay="676"/>
                                          </p:stCondLst>
                                        </p:cTn>
                                        <p:tgtEl>
                                          <p:spTgt spid="3">
                                            <p:txEl>
                                              <p:pRg st="3" end="3"/>
                                            </p:txEl>
                                          </p:spTgt>
                                        </p:tgtEl>
                                      </p:cBhvr>
                                      <p:to x="100000" y="100000"/>
                                    </p:animScale>
                                    <p:animScale>
                                      <p:cBhvr>
                                        <p:cTn id="58" dur="26">
                                          <p:stCondLst>
                                            <p:cond delay="1312"/>
                                          </p:stCondLst>
                                        </p:cTn>
                                        <p:tgtEl>
                                          <p:spTgt spid="3">
                                            <p:txEl>
                                              <p:pRg st="3" end="3"/>
                                            </p:txEl>
                                          </p:spTgt>
                                        </p:tgtEl>
                                      </p:cBhvr>
                                      <p:to x="100000" y="80000"/>
                                    </p:animScale>
                                    <p:animScale>
                                      <p:cBhvr>
                                        <p:cTn id="59" dur="166" decel="50000">
                                          <p:stCondLst>
                                            <p:cond delay="1338"/>
                                          </p:stCondLst>
                                        </p:cTn>
                                        <p:tgtEl>
                                          <p:spTgt spid="3">
                                            <p:txEl>
                                              <p:pRg st="3" end="3"/>
                                            </p:txEl>
                                          </p:spTgt>
                                        </p:tgtEl>
                                      </p:cBhvr>
                                      <p:to x="100000" y="100000"/>
                                    </p:animScale>
                                    <p:animScale>
                                      <p:cBhvr>
                                        <p:cTn id="60" dur="26">
                                          <p:stCondLst>
                                            <p:cond delay="1642"/>
                                          </p:stCondLst>
                                        </p:cTn>
                                        <p:tgtEl>
                                          <p:spTgt spid="3">
                                            <p:txEl>
                                              <p:pRg st="3" end="3"/>
                                            </p:txEl>
                                          </p:spTgt>
                                        </p:tgtEl>
                                      </p:cBhvr>
                                      <p:to x="100000" y="90000"/>
                                    </p:animScale>
                                    <p:animScale>
                                      <p:cBhvr>
                                        <p:cTn id="61" dur="166" decel="50000">
                                          <p:stCondLst>
                                            <p:cond delay="1668"/>
                                          </p:stCondLst>
                                        </p:cTn>
                                        <p:tgtEl>
                                          <p:spTgt spid="3">
                                            <p:txEl>
                                              <p:pRg st="3" end="3"/>
                                            </p:txEl>
                                          </p:spTgt>
                                        </p:tgtEl>
                                      </p:cBhvr>
                                      <p:to x="100000" y="100000"/>
                                    </p:animScale>
                                    <p:animScale>
                                      <p:cBhvr>
                                        <p:cTn id="62" dur="26">
                                          <p:stCondLst>
                                            <p:cond delay="1808"/>
                                          </p:stCondLst>
                                        </p:cTn>
                                        <p:tgtEl>
                                          <p:spTgt spid="3">
                                            <p:txEl>
                                              <p:pRg st="3" end="3"/>
                                            </p:txEl>
                                          </p:spTgt>
                                        </p:tgtEl>
                                      </p:cBhvr>
                                      <p:to x="100000" y="95000"/>
                                    </p:animScale>
                                    <p:animScale>
                                      <p:cBhvr>
                                        <p:cTn id="63" dur="166" decel="50000">
                                          <p:stCondLst>
                                            <p:cond delay="1834"/>
                                          </p:stCondLst>
                                        </p:cTn>
                                        <p:tgtEl>
                                          <p:spTgt spid="3">
                                            <p:txEl>
                                              <p:pRg st="3" end="3"/>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9" presetClass="entr" presetSubtype="0" fill="hold" nodeType="clickEffect">
                                  <p:stCondLst>
                                    <p:cond delay="0"/>
                                  </p:stCondLst>
                                  <p:childTnLst>
                                    <p:set>
                                      <p:cBhvr>
                                        <p:cTn id="67" dur="1" fill="hold">
                                          <p:stCondLst>
                                            <p:cond delay="0"/>
                                          </p:stCondLst>
                                        </p:cTn>
                                        <p:tgtEl>
                                          <p:spTgt spid="3">
                                            <p:txEl>
                                              <p:pRg st="4" end="4"/>
                                            </p:txEl>
                                          </p:spTgt>
                                        </p:tgtEl>
                                        <p:attrNameLst>
                                          <p:attrName>style.visibility</p:attrName>
                                        </p:attrNameLst>
                                      </p:cBhvr>
                                      <p:to>
                                        <p:strVal val="visible"/>
                                      </p:to>
                                    </p:set>
                                    <p:anim calcmode="lin" valueType="num">
                                      <p:cBhvr>
                                        <p:cTn id="68"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69"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7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85800"/>
            <a:ext cx="8153400" cy="584775"/>
          </a:xfrm>
          <a:prstGeom prst="rect">
            <a:avLst/>
          </a:prstGeom>
        </p:spPr>
        <p:txBody>
          <a:bodyPr wrap="square">
            <a:spAutoFit/>
          </a:bodyPr>
          <a:lstStyle/>
          <a:p>
            <a:pPr algn="just"/>
            <a:r>
              <a:rPr lang="en-US" sz="3200" dirty="0" smtClean="0"/>
              <a:t>2- </a:t>
            </a:r>
            <a:r>
              <a:rPr lang="en-US" sz="3200" dirty="0" smtClean="0">
                <a:solidFill>
                  <a:srgbClr val="00B0F0"/>
                </a:solidFill>
              </a:rPr>
              <a:t>Lateral Style</a:t>
            </a:r>
            <a:r>
              <a:rPr lang="en-US" sz="3200" dirty="0" smtClean="0"/>
              <a:t>, as in </a:t>
            </a:r>
            <a:r>
              <a:rPr lang="en-US" sz="3200" dirty="0" smtClean="0">
                <a:solidFill>
                  <a:srgbClr val="FF0000"/>
                </a:solidFill>
              </a:rPr>
              <a:t>strawberries flowers</a:t>
            </a:r>
            <a:r>
              <a:rPr lang="en-US" sz="3200" dirty="0" smtClean="0"/>
              <a:t>.</a:t>
            </a:r>
            <a:endParaRPr lang="en-US" sz="3200" dirty="0"/>
          </a:p>
        </p:txBody>
      </p:sp>
      <p:pic>
        <p:nvPicPr>
          <p:cNvPr id="3" name="Picture 2"/>
          <p:cNvPicPr>
            <a:picLocks noChangeAspect="1" noChangeArrowheads="1"/>
          </p:cNvPicPr>
          <p:nvPr/>
        </p:nvPicPr>
        <p:blipFill>
          <a:blip r:embed="rId2" cstate="email"/>
          <a:srcRect r="7317"/>
          <a:stretch>
            <a:fillRect/>
          </a:stretch>
        </p:blipFill>
        <p:spPr bwMode="auto">
          <a:xfrm>
            <a:off x="5029200" y="1981200"/>
            <a:ext cx="2895600" cy="3722144"/>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strVal val="#ppt_w*2.5"/>
                                          </p:val>
                                        </p:tav>
                                        <p:tav tm="100000">
                                          <p:val>
                                            <p:strVal val="#ppt_w"/>
                                          </p:val>
                                        </p:tav>
                                      </p:tavLst>
                                    </p:anim>
                                    <p:anim calcmode="lin" valueType="num">
                                      <p:cBhvr>
                                        <p:cTn id="17" dur="500" fill="hold"/>
                                        <p:tgtEl>
                                          <p:spTgt spid="3"/>
                                        </p:tgtEl>
                                        <p:attrNameLst>
                                          <p:attrName>ppt_h</p:attrName>
                                        </p:attrNameLst>
                                      </p:cBhvr>
                                      <p:tavLst>
                                        <p:tav tm="0">
                                          <p:val>
                                            <p:strVal val="#ppt_h*0.01"/>
                                          </p:val>
                                        </p:tav>
                                        <p:tav tm="100000">
                                          <p:val>
                                            <p:strVal val="#ppt_h"/>
                                          </p:val>
                                        </p:tav>
                                      </p:tavLst>
                                    </p:anim>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h+1"/>
                                          </p:val>
                                        </p:tav>
                                        <p:tav tm="100000">
                                          <p:val>
                                            <p:strVal val="#ppt_y"/>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email"/>
          <a:srcRect/>
          <a:stretch>
            <a:fillRect/>
          </a:stretch>
        </p:blipFill>
        <p:spPr bwMode="auto">
          <a:xfrm>
            <a:off x="1981200" y="3124200"/>
            <a:ext cx="4495800" cy="3309358"/>
          </a:xfrm>
          <a:prstGeom prst="rect">
            <a:avLst/>
          </a:prstGeom>
          <a:noFill/>
          <a:ln w="9525">
            <a:noFill/>
            <a:miter lim="800000"/>
            <a:headEnd/>
            <a:tailEnd/>
          </a:ln>
          <a:effectLst/>
        </p:spPr>
      </p:pic>
      <p:sp>
        <p:nvSpPr>
          <p:cNvPr id="3" name="Rectangle 2"/>
          <p:cNvSpPr/>
          <p:nvPr/>
        </p:nvSpPr>
        <p:spPr>
          <a:xfrm>
            <a:off x="457200" y="685800"/>
            <a:ext cx="8153400" cy="2062103"/>
          </a:xfrm>
          <a:prstGeom prst="rect">
            <a:avLst/>
          </a:prstGeom>
        </p:spPr>
        <p:txBody>
          <a:bodyPr wrap="square">
            <a:spAutoFit/>
          </a:bodyPr>
          <a:lstStyle/>
          <a:p>
            <a:pPr algn="just"/>
            <a:r>
              <a:rPr lang="en-US" sz="3200" dirty="0" smtClean="0"/>
              <a:t>3- </a:t>
            </a:r>
            <a:r>
              <a:rPr lang="en-US" sz="3200" dirty="0" smtClean="0">
                <a:solidFill>
                  <a:srgbClr val="00B0F0"/>
                </a:solidFill>
              </a:rPr>
              <a:t>Basal Style</a:t>
            </a:r>
            <a:r>
              <a:rPr lang="en-US" sz="3200" dirty="0" smtClean="0"/>
              <a:t>, the top of the ovary could break away and the style could come out of the bottom of the fissure, as in the (</a:t>
            </a:r>
            <a:r>
              <a:rPr lang="en-US" sz="3200" dirty="0" err="1" smtClean="0">
                <a:solidFill>
                  <a:srgbClr val="FF0000"/>
                </a:solidFill>
              </a:rPr>
              <a:t>Lamiaceae</a:t>
            </a:r>
            <a:r>
              <a:rPr lang="en-US" sz="3200" dirty="0" smtClean="0">
                <a:solidFill>
                  <a:srgbClr val="FF0000"/>
                </a:solidFill>
              </a:rPr>
              <a:t> family).</a:t>
            </a:r>
            <a:endParaRPr lang="en-US" sz="3200" dirty="0">
              <a:solidFill>
                <a:srgbClr val="FF0000"/>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900" decel="100000" fill="hold"/>
                                        <p:tgtEl>
                                          <p:spTgt spid="2"/>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85800"/>
            <a:ext cx="8153400" cy="1077218"/>
          </a:xfrm>
          <a:prstGeom prst="rect">
            <a:avLst/>
          </a:prstGeom>
        </p:spPr>
        <p:txBody>
          <a:bodyPr wrap="square">
            <a:spAutoFit/>
          </a:bodyPr>
          <a:lstStyle/>
          <a:p>
            <a:pPr algn="just"/>
            <a:r>
              <a:rPr lang="en-US" sz="3200" dirty="0" smtClean="0"/>
              <a:t>4- </a:t>
            </a:r>
            <a:r>
              <a:rPr lang="en-US" sz="3200" dirty="0" smtClean="0">
                <a:solidFill>
                  <a:srgbClr val="00B0F0"/>
                </a:solidFill>
              </a:rPr>
              <a:t>Branched Style</a:t>
            </a:r>
            <a:r>
              <a:rPr lang="en-US" sz="3200" dirty="0" smtClean="0"/>
              <a:t>, as in the (</a:t>
            </a:r>
            <a:r>
              <a:rPr lang="en-US" sz="3200" dirty="0" err="1" smtClean="0">
                <a:solidFill>
                  <a:srgbClr val="FF0000"/>
                </a:solidFill>
              </a:rPr>
              <a:t>Euphorbiaceae</a:t>
            </a:r>
            <a:r>
              <a:rPr lang="en-US" sz="3200" dirty="0" smtClean="0">
                <a:solidFill>
                  <a:srgbClr val="FF0000"/>
                </a:solidFill>
              </a:rPr>
              <a:t> family).</a:t>
            </a:r>
            <a:endParaRPr lang="en-US" sz="3200" dirty="0">
              <a:solidFill>
                <a:srgbClr val="FF0000"/>
              </a:solidFill>
            </a:endParaRPr>
          </a:p>
        </p:txBody>
      </p:sp>
      <p:pic>
        <p:nvPicPr>
          <p:cNvPr id="3" name="Picture 2"/>
          <p:cNvPicPr>
            <a:picLocks noChangeAspect="1" noChangeArrowheads="1"/>
          </p:cNvPicPr>
          <p:nvPr/>
        </p:nvPicPr>
        <p:blipFill>
          <a:blip r:embed="rId2" cstate="email"/>
          <a:srcRect/>
          <a:stretch>
            <a:fillRect/>
          </a:stretch>
        </p:blipFill>
        <p:spPr bwMode="auto">
          <a:xfrm>
            <a:off x="1219200" y="2514600"/>
            <a:ext cx="5555804" cy="2992437"/>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304800"/>
            <a:ext cx="8305800" cy="3046988"/>
          </a:xfrm>
          <a:prstGeom prst="rect">
            <a:avLst/>
          </a:prstGeom>
        </p:spPr>
        <p:txBody>
          <a:bodyPr wrap="square">
            <a:spAutoFit/>
          </a:bodyPr>
          <a:lstStyle/>
          <a:p>
            <a:pPr algn="just"/>
            <a:r>
              <a:rPr lang="en-US" sz="3200" b="1" dirty="0" smtClean="0">
                <a:solidFill>
                  <a:srgbClr val="FFFF00"/>
                </a:solidFill>
              </a:rPr>
              <a:t>3. Stigma</a:t>
            </a:r>
            <a:r>
              <a:rPr lang="en-US" sz="3200" dirty="0" smtClean="0"/>
              <a:t>: is the receptive tip of the carpel, which receives pollen at </a:t>
            </a:r>
            <a:r>
              <a:rPr lang="en-US" sz="3200" dirty="0" smtClean="0">
                <a:hlinkClick r:id="rId2" action="ppaction://hlinkfile" tooltip="Pollination"/>
              </a:rPr>
              <a:t>pollination</a:t>
            </a:r>
            <a:r>
              <a:rPr lang="en-US" sz="3200" dirty="0" smtClean="0"/>
              <a:t> and on which the pollen grain </a:t>
            </a:r>
            <a:r>
              <a:rPr lang="en-US" sz="3200" dirty="0" smtClean="0">
                <a:hlinkClick r:id="rId3" action="ppaction://hlinkfile" tooltip="Germination"/>
              </a:rPr>
              <a:t>germinates</a:t>
            </a:r>
            <a:r>
              <a:rPr lang="en-US" sz="3200" dirty="0" smtClean="0"/>
              <a:t>. The stigma is adapted to catch and trap pollen, either by combining pollen of visiting insects or by various hairs, flaps, or </a:t>
            </a:r>
            <a:r>
              <a:rPr lang="en-US" sz="3200" dirty="0" err="1" smtClean="0"/>
              <a:t>sculpturings</a:t>
            </a:r>
            <a:r>
              <a:rPr lang="en-US" sz="3200" dirty="0" smtClean="0"/>
              <a:t>.</a:t>
            </a:r>
            <a:endParaRPr lang="en-US" sz="3200" dirty="0"/>
          </a:p>
        </p:txBody>
      </p:sp>
      <p:pic>
        <p:nvPicPr>
          <p:cNvPr id="4" name="Picture 3" descr="stigma-style.jpg"/>
          <p:cNvPicPr>
            <a:picLocks noChangeAspect="1"/>
          </p:cNvPicPr>
          <p:nvPr/>
        </p:nvPicPr>
        <p:blipFill>
          <a:blip r:embed="rId4" cstate="email"/>
          <a:stretch>
            <a:fillRect/>
          </a:stretch>
        </p:blipFill>
        <p:spPr>
          <a:xfrm>
            <a:off x="381000" y="3505200"/>
            <a:ext cx="4572000" cy="3038475"/>
          </a:xfrm>
          <a:prstGeom prst="rect">
            <a:avLst/>
          </a:prstGeom>
        </p:spPr>
      </p:pic>
      <p:pic>
        <p:nvPicPr>
          <p:cNvPr id="5" name="Picture 4" descr="stigma1.jpg"/>
          <p:cNvPicPr>
            <a:picLocks noChangeAspect="1"/>
          </p:cNvPicPr>
          <p:nvPr/>
        </p:nvPicPr>
        <p:blipFill>
          <a:blip r:embed="rId5" cstate="email"/>
          <a:stretch>
            <a:fillRect/>
          </a:stretch>
        </p:blipFill>
        <p:spPr>
          <a:xfrm>
            <a:off x="5638800" y="4267200"/>
            <a:ext cx="2794000" cy="185420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533400"/>
            <a:ext cx="8458200" cy="1077218"/>
          </a:xfrm>
          <a:prstGeom prst="rect">
            <a:avLst/>
          </a:prstGeom>
        </p:spPr>
        <p:txBody>
          <a:bodyPr wrap="square">
            <a:spAutoFit/>
          </a:bodyPr>
          <a:lstStyle/>
          <a:p>
            <a:pPr algn="just"/>
            <a:r>
              <a:rPr lang="en-US" sz="3200" dirty="0" smtClean="0">
                <a:solidFill>
                  <a:srgbClr val="00B0F0"/>
                </a:solidFill>
              </a:rPr>
              <a:t>Stigmas</a:t>
            </a:r>
            <a:r>
              <a:rPr lang="en-US" sz="3200" dirty="0" smtClean="0"/>
              <a:t> can be </a:t>
            </a:r>
            <a:r>
              <a:rPr lang="en-US" sz="3200" dirty="0" smtClean="0">
                <a:solidFill>
                  <a:srgbClr val="FFC000"/>
                </a:solidFill>
              </a:rPr>
              <a:t>feathery</a:t>
            </a:r>
            <a:r>
              <a:rPr lang="en-US" sz="3200" dirty="0" smtClean="0"/>
              <a:t> </a:t>
            </a:r>
            <a:r>
              <a:rPr lang="en-US" sz="3200" dirty="0" smtClean="0">
                <a:solidFill>
                  <a:srgbClr val="FF0000"/>
                </a:solidFill>
              </a:rPr>
              <a:t>Plumose</a:t>
            </a:r>
            <a:r>
              <a:rPr lang="en-US" sz="3200" dirty="0" smtClean="0"/>
              <a:t>, as in wind pollination flowers, (</a:t>
            </a:r>
            <a:r>
              <a:rPr lang="en-US" sz="3200" dirty="0" err="1" smtClean="0"/>
              <a:t>Graminaceae</a:t>
            </a:r>
            <a:r>
              <a:rPr lang="en-US" sz="3200" dirty="0" smtClean="0"/>
              <a:t> ).</a:t>
            </a:r>
            <a:endParaRPr lang="en-US" sz="3200" dirty="0"/>
          </a:p>
        </p:txBody>
      </p:sp>
      <p:sp>
        <p:nvSpPr>
          <p:cNvPr id="5" name="Rectangle 4"/>
          <p:cNvSpPr/>
          <p:nvPr/>
        </p:nvSpPr>
        <p:spPr>
          <a:xfrm>
            <a:off x="304800" y="2133600"/>
            <a:ext cx="8305800" cy="1077218"/>
          </a:xfrm>
          <a:prstGeom prst="rect">
            <a:avLst/>
          </a:prstGeom>
        </p:spPr>
        <p:txBody>
          <a:bodyPr wrap="square">
            <a:spAutoFit/>
          </a:bodyPr>
          <a:lstStyle/>
          <a:p>
            <a:pPr algn="just"/>
            <a:r>
              <a:rPr lang="en-US" sz="3200" dirty="0" smtClean="0">
                <a:solidFill>
                  <a:srgbClr val="00B0F0"/>
                </a:solidFill>
              </a:rPr>
              <a:t>Stigmas</a:t>
            </a:r>
            <a:r>
              <a:rPr lang="en-US" sz="3200" dirty="0" smtClean="0"/>
              <a:t> can be </a:t>
            </a:r>
            <a:r>
              <a:rPr lang="en-US" sz="3200" dirty="0" smtClean="0">
                <a:solidFill>
                  <a:srgbClr val="FFC000"/>
                </a:solidFill>
              </a:rPr>
              <a:t>discoid</a:t>
            </a:r>
            <a:r>
              <a:rPr lang="en-US" sz="3200" dirty="0" smtClean="0"/>
              <a:t> or </a:t>
            </a:r>
            <a:r>
              <a:rPr lang="en-US" sz="3200" dirty="0" smtClean="0">
                <a:solidFill>
                  <a:srgbClr val="FFC000"/>
                </a:solidFill>
              </a:rPr>
              <a:t>flat</a:t>
            </a:r>
            <a:r>
              <a:rPr lang="en-US" sz="3200" dirty="0" smtClean="0"/>
              <a:t> or </a:t>
            </a:r>
            <a:r>
              <a:rPr lang="en-US" sz="3200" dirty="0" smtClean="0">
                <a:solidFill>
                  <a:srgbClr val="FFC000"/>
                </a:solidFill>
              </a:rPr>
              <a:t>circular</a:t>
            </a:r>
            <a:r>
              <a:rPr lang="en-US" sz="3200" dirty="0" smtClean="0"/>
              <a:t> shape or </a:t>
            </a:r>
            <a:r>
              <a:rPr lang="en-US" sz="3200" dirty="0" err="1" smtClean="0">
                <a:solidFill>
                  <a:srgbClr val="FF0000"/>
                </a:solidFill>
              </a:rPr>
              <a:t>lobulation</a:t>
            </a:r>
            <a:r>
              <a:rPr lang="en-US" sz="3200" dirty="0" smtClean="0"/>
              <a:t> as in tomatoes.</a:t>
            </a:r>
          </a:p>
        </p:txBody>
      </p:sp>
      <p:sp>
        <p:nvSpPr>
          <p:cNvPr id="7" name="Rectangle 6"/>
          <p:cNvSpPr/>
          <p:nvPr/>
        </p:nvSpPr>
        <p:spPr>
          <a:xfrm>
            <a:off x="381000" y="4038600"/>
            <a:ext cx="8305800" cy="2062103"/>
          </a:xfrm>
          <a:prstGeom prst="rect">
            <a:avLst/>
          </a:prstGeom>
        </p:spPr>
        <p:txBody>
          <a:bodyPr wrap="square">
            <a:spAutoFit/>
          </a:bodyPr>
          <a:lstStyle/>
          <a:p>
            <a:pPr algn="just"/>
            <a:r>
              <a:rPr lang="en-US" sz="3200" dirty="0" smtClean="0">
                <a:solidFill>
                  <a:srgbClr val="00B0F0"/>
                </a:solidFill>
              </a:rPr>
              <a:t>Stigmas</a:t>
            </a:r>
            <a:r>
              <a:rPr lang="en-US" sz="3200" dirty="0" smtClean="0"/>
              <a:t> can be </a:t>
            </a:r>
            <a:r>
              <a:rPr lang="en-US" sz="3200" dirty="0" smtClean="0">
                <a:solidFill>
                  <a:srgbClr val="FFC000"/>
                </a:solidFill>
              </a:rPr>
              <a:t>sticky</a:t>
            </a:r>
            <a:r>
              <a:rPr lang="en-US" sz="3200" dirty="0" smtClean="0"/>
              <a:t> surface or </a:t>
            </a:r>
            <a:r>
              <a:rPr lang="en-US" sz="3200" dirty="0" smtClean="0">
                <a:solidFill>
                  <a:srgbClr val="FFC000"/>
                </a:solidFill>
              </a:rPr>
              <a:t>coarse</a:t>
            </a:r>
            <a:r>
              <a:rPr lang="en-US" sz="3200" dirty="0" smtClean="0"/>
              <a:t> (</a:t>
            </a:r>
            <a:r>
              <a:rPr lang="en-US" sz="3200" dirty="0" err="1" smtClean="0">
                <a:solidFill>
                  <a:srgbClr val="FF0000"/>
                </a:solidFill>
              </a:rPr>
              <a:t>Papillate</a:t>
            </a:r>
            <a:r>
              <a:rPr lang="en-US" sz="3200" dirty="0" smtClean="0"/>
              <a:t>), it can have cube shape. Often sticky . This type of pollination is by insects as the pollens sticks to the insect body.</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4" dur="1000" fill="hold"/>
                                        <p:tgtEl>
                                          <p:spTgt spid="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85800"/>
            <a:ext cx="8001000" cy="1077218"/>
          </a:xfrm>
          <a:prstGeom prst="rect">
            <a:avLst/>
          </a:prstGeom>
        </p:spPr>
        <p:txBody>
          <a:bodyPr wrap="square">
            <a:spAutoFit/>
          </a:bodyPr>
          <a:lstStyle/>
          <a:p>
            <a:pPr algn="just"/>
            <a:r>
              <a:rPr lang="en-US" sz="3200" dirty="0" smtClean="0"/>
              <a:t>ovaries</a:t>
            </a:r>
            <a:r>
              <a:rPr lang="en-US" sz="3200" dirty="0" smtClean="0">
                <a:solidFill>
                  <a:srgbClr val="00B0F0"/>
                </a:solidFill>
              </a:rPr>
              <a:t> can be fused , as the in a flower </a:t>
            </a:r>
            <a:r>
              <a:rPr lang="en-US" sz="3200" dirty="0" err="1" smtClean="0">
                <a:solidFill>
                  <a:srgbClr val="FF0000"/>
                </a:solidFill>
              </a:rPr>
              <a:t>linum</a:t>
            </a:r>
            <a:r>
              <a:rPr lang="en-US" sz="3200" dirty="0" smtClean="0">
                <a:solidFill>
                  <a:srgbClr val="00B0F0"/>
                </a:solidFill>
              </a:rPr>
              <a:t>.</a:t>
            </a:r>
            <a:endParaRPr lang="en-US" sz="3200" dirty="0">
              <a:solidFill>
                <a:srgbClr val="00B0F0"/>
              </a:solidFill>
            </a:endParaRPr>
          </a:p>
        </p:txBody>
      </p:sp>
      <p:sp>
        <p:nvSpPr>
          <p:cNvPr id="3" name="Rectangle 2"/>
          <p:cNvSpPr/>
          <p:nvPr/>
        </p:nvSpPr>
        <p:spPr>
          <a:xfrm>
            <a:off x="457200" y="1905000"/>
            <a:ext cx="8305800" cy="1569660"/>
          </a:xfrm>
          <a:prstGeom prst="rect">
            <a:avLst/>
          </a:prstGeom>
        </p:spPr>
        <p:txBody>
          <a:bodyPr wrap="square">
            <a:spAutoFit/>
          </a:bodyPr>
          <a:lstStyle/>
          <a:p>
            <a:pPr algn="just"/>
            <a:r>
              <a:rPr lang="en-US" sz="3200" dirty="0" smtClean="0"/>
              <a:t>Ovaries</a:t>
            </a:r>
            <a:r>
              <a:rPr lang="en-US" sz="3200" dirty="0" smtClean="0">
                <a:solidFill>
                  <a:srgbClr val="FFFF00"/>
                </a:solidFill>
              </a:rPr>
              <a:t> and </a:t>
            </a:r>
            <a:r>
              <a:rPr lang="en-US" sz="3200" dirty="0" smtClean="0"/>
              <a:t>styles</a:t>
            </a:r>
            <a:r>
              <a:rPr lang="en-US" sz="3200" dirty="0" smtClean="0">
                <a:solidFill>
                  <a:srgbClr val="FFFF00"/>
                </a:solidFill>
              </a:rPr>
              <a:t> can be fused  with free </a:t>
            </a:r>
            <a:r>
              <a:rPr lang="en-US" sz="3200" dirty="0" smtClean="0"/>
              <a:t>stigmas</a:t>
            </a:r>
            <a:r>
              <a:rPr lang="en-US" sz="3200" dirty="0" smtClean="0">
                <a:solidFill>
                  <a:srgbClr val="FFFF00"/>
                </a:solidFill>
              </a:rPr>
              <a:t>,  number indicates the number of corbels. As in (</a:t>
            </a:r>
            <a:r>
              <a:rPr lang="en-US" sz="3200" dirty="0" smtClean="0">
                <a:solidFill>
                  <a:srgbClr val="C00000"/>
                </a:solidFill>
              </a:rPr>
              <a:t>Geranium</a:t>
            </a:r>
            <a:r>
              <a:rPr lang="en-US" sz="3200" dirty="0" smtClean="0">
                <a:solidFill>
                  <a:srgbClr val="FFFF00"/>
                </a:solidFill>
              </a:rPr>
              <a:t>) flowers. </a:t>
            </a:r>
          </a:p>
        </p:txBody>
      </p:sp>
      <p:sp>
        <p:nvSpPr>
          <p:cNvPr id="4" name="Rectangle 3"/>
          <p:cNvSpPr/>
          <p:nvPr/>
        </p:nvSpPr>
        <p:spPr>
          <a:xfrm>
            <a:off x="381000" y="3581400"/>
            <a:ext cx="8153400" cy="1077218"/>
          </a:xfrm>
          <a:prstGeom prst="rect">
            <a:avLst/>
          </a:prstGeom>
        </p:spPr>
        <p:txBody>
          <a:bodyPr wrap="square">
            <a:spAutoFit/>
          </a:bodyPr>
          <a:lstStyle/>
          <a:p>
            <a:pPr algn="just"/>
            <a:r>
              <a:rPr lang="en-US" sz="3200" dirty="0" smtClean="0"/>
              <a:t>Fusion could be complete in </a:t>
            </a:r>
            <a:r>
              <a:rPr lang="en-US" sz="3200" dirty="0" smtClean="0">
                <a:solidFill>
                  <a:srgbClr val="FFC000"/>
                </a:solidFill>
              </a:rPr>
              <a:t>Ovaries</a:t>
            </a:r>
            <a:r>
              <a:rPr lang="en-US" sz="3200" dirty="0" smtClean="0"/>
              <a:t> ,</a:t>
            </a:r>
            <a:r>
              <a:rPr lang="en-US" sz="3200" dirty="0" smtClean="0">
                <a:solidFill>
                  <a:srgbClr val="FFC000"/>
                </a:solidFill>
              </a:rPr>
              <a:t>styles</a:t>
            </a:r>
            <a:r>
              <a:rPr lang="en-US" sz="3200" dirty="0" smtClean="0"/>
              <a:t> and </a:t>
            </a:r>
            <a:r>
              <a:rPr lang="en-US" sz="3200" dirty="0" smtClean="0">
                <a:solidFill>
                  <a:srgbClr val="FFC000"/>
                </a:solidFill>
              </a:rPr>
              <a:t>stigmas</a:t>
            </a:r>
            <a:r>
              <a:rPr lang="en-US" sz="3200" dirty="0" smtClean="0"/>
              <a:t>. As in </a:t>
            </a:r>
            <a:r>
              <a:rPr lang="en-US" sz="3200" dirty="0" err="1" smtClean="0">
                <a:solidFill>
                  <a:srgbClr val="FF0000"/>
                </a:solidFill>
              </a:rPr>
              <a:t>Zygophlium</a:t>
            </a:r>
            <a:r>
              <a:rPr lang="en-US" sz="3200" dirty="0" smtClean="0">
                <a:solidFill>
                  <a:srgbClr val="00B0F0"/>
                </a:solidFill>
              </a:rPr>
              <a:t> </a:t>
            </a:r>
            <a:r>
              <a:rPr lang="en-US" sz="3200" dirty="0" smtClean="0"/>
              <a:t>flowers</a:t>
            </a:r>
            <a:r>
              <a:rPr lang="en-US" sz="3200" dirty="0" smtClean="0">
                <a:solidFill>
                  <a:srgbClr val="00B0F0"/>
                </a:solidFill>
              </a:rPr>
              <a:t>.</a:t>
            </a:r>
          </a:p>
        </p:txBody>
      </p:sp>
      <p:sp>
        <p:nvSpPr>
          <p:cNvPr id="5" name="Rectangle 4"/>
          <p:cNvSpPr/>
          <p:nvPr/>
        </p:nvSpPr>
        <p:spPr>
          <a:xfrm>
            <a:off x="381000" y="4795897"/>
            <a:ext cx="8229600" cy="2062103"/>
          </a:xfrm>
          <a:prstGeom prst="rect">
            <a:avLst/>
          </a:prstGeom>
        </p:spPr>
        <p:txBody>
          <a:bodyPr wrap="square">
            <a:spAutoFit/>
          </a:bodyPr>
          <a:lstStyle/>
          <a:p>
            <a:pPr algn="just"/>
            <a:r>
              <a:rPr lang="en-US" sz="3200" dirty="0" smtClean="0">
                <a:solidFill>
                  <a:srgbClr val="00B0F0"/>
                </a:solidFill>
              </a:rPr>
              <a:t>In addition, there are other types  of </a:t>
            </a:r>
            <a:r>
              <a:rPr lang="en-US" sz="3200" dirty="0" smtClean="0">
                <a:solidFill>
                  <a:srgbClr val="FFC000"/>
                </a:solidFill>
              </a:rPr>
              <a:t>fusion</a:t>
            </a:r>
            <a:r>
              <a:rPr lang="en-US" sz="3200" dirty="0" smtClean="0">
                <a:solidFill>
                  <a:srgbClr val="00B0F0"/>
                </a:solidFill>
              </a:rPr>
              <a:t> depends on the types of plants. </a:t>
            </a:r>
          </a:p>
          <a:p>
            <a:pPr algn="just"/>
            <a:r>
              <a:rPr lang="en-US" sz="3200" dirty="0" smtClean="0">
                <a:solidFill>
                  <a:srgbClr val="FFC000"/>
                </a:solidFill>
              </a:rPr>
              <a:t>Fusion</a:t>
            </a:r>
            <a:r>
              <a:rPr lang="en-US" sz="3200" dirty="0" smtClean="0">
                <a:solidFill>
                  <a:srgbClr val="00B0F0"/>
                </a:solidFill>
              </a:rPr>
              <a:t> is and important character in  plant classification</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257800"/>
          </a:xfrm>
        </p:spPr>
        <p:txBody>
          <a:bodyPr>
            <a:noAutofit/>
          </a:bodyPr>
          <a:lstStyle/>
          <a:p>
            <a:pPr marL="0" algn="just">
              <a:buNone/>
            </a:pPr>
            <a:r>
              <a:rPr lang="en-US" sz="2600" dirty="0" smtClean="0">
                <a:solidFill>
                  <a:srgbClr val="92D050"/>
                </a:solidFill>
              </a:rPr>
              <a:t>Vision: </a:t>
            </a:r>
          </a:p>
          <a:p>
            <a:pPr marL="0" algn="just">
              <a:buNone/>
            </a:pPr>
            <a:r>
              <a:rPr lang="en-US" sz="2600" dirty="0" smtClean="0"/>
              <a:t>upgrading the academic and research to keep pace with scientific progress and requirements of society.</a:t>
            </a:r>
          </a:p>
          <a:p>
            <a:pPr marL="0" algn="just">
              <a:buNone/>
            </a:pPr>
            <a:r>
              <a:rPr lang="en-US" sz="2600" dirty="0" smtClean="0"/>
              <a:t> </a:t>
            </a:r>
          </a:p>
          <a:p>
            <a:pPr marL="0" algn="just">
              <a:buNone/>
            </a:pPr>
            <a:r>
              <a:rPr lang="en-US" sz="2600" dirty="0" smtClean="0">
                <a:solidFill>
                  <a:srgbClr val="92D050"/>
                </a:solidFill>
              </a:rPr>
              <a:t>Mission:</a:t>
            </a:r>
          </a:p>
          <a:p>
            <a:pPr marL="0" algn="just">
              <a:buNone/>
            </a:pPr>
            <a:r>
              <a:rPr lang="en-US" sz="2600" dirty="0" smtClean="0"/>
              <a:t>Development of Academic process and develop scientific research through strategic planning and a clear vision for science and technology at the country level. As well as training of national cadres, and the introduction of a methodology developed to meet the different needs of society, and to serve the various research and developmental projects in the community </a:t>
            </a:r>
          </a:p>
          <a:p>
            <a:pPr>
              <a:buNone/>
            </a:pPr>
            <a:endParaRPr lang="en-US" sz="2800" dirty="0"/>
          </a:p>
        </p:txBody>
      </p:sp>
      <p:sp>
        <p:nvSpPr>
          <p:cNvPr id="4" name="Title 1"/>
          <p:cNvSpPr>
            <a:spLocks noGrp="1"/>
          </p:cNvSpPr>
          <p:nvPr>
            <p:ph type="title"/>
          </p:nvPr>
        </p:nvSpPr>
        <p:spPr>
          <a:xfrm>
            <a:off x="457200" y="274638"/>
            <a:ext cx="8153400" cy="1096962"/>
          </a:xfrm>
        </p:spPr>
        <p:txBody>
          <a:bodyPr>
            <a:normAutofit fontScale="90000"/>
          </a:bodyPr>
          <a:lstStyle/>
          <a:p>
            <a:pPr algn="ctr"/>
            <a:r>
              <a:rPr lang="en-US" dirty="0" smtClean="0">
                <a:solidFill>
                  <a:srgbClr val="00B0F0"/>
                </a:solidFill>
              </a:rPr>
              <a:t>Botany department Vision and Mission</a:t>
            </a:r>
            <a:endParaRPr lang="en-US" dirty="0">
              <a:solidFill>
                <a:srgbClr val="00B0F0"/>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Scale>
                                      <p:cBhvr>
                                        <p:cTn id="27"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
                                            <p:txEl>
                                              <p:pRg st="3" end="3"/>
                                            </p:txEl>
                                          </p:spTgt>
                                        </p:tgtEl>
                                        <p:attrNameLst>
                                          <p:attrName>ppt_x</p:attrName>
                                          <p:attrName>ppt_y</p:attrName>
                                        </p:attrNameLst>
                                      </p:cBhvr>
                                    </p:animMotion>
                                    <p:animEffect transition="in" filter="fade">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Autofit/>
          </a:bodyPr>
          <a:lstStyle/>
          <a:p>
            <a:pPr algn="ctr"/>
            <a:r>
              <a:rPr lang="en-AU" sz="4800" b="1" dirty="0" smtClean="0">
                <a:solidFill>
                  <a:srgbClr val="00B0F0"/>
                </a:solidFill>
              </a:rPr>
              <a:t>  Course Description</a:t>
            </a:r>
            <a:r>
              <a:rPr lang="en-AU" sz="4800" dirty="0" smtClean="0">
                <a:solidFill>
                  <a:srgbClr val="00B0F0"/>
                </a:solidFill>
              </a:rPr>
              <a:t> </a:t>
            </a:r>
            <a:endParaRPr lang="en-US" sz="4800" dirty="0">
              <a:solidFill>
                <a:srgbClr val="00B0F0"/>
              </a:solidFill>
            </a:endParaRPr>
          </a:p>
        </p:txBody>
      </p:sp>
      <p:graphicFrame>
        <p:nvGraphicFramePr>
          <p:cNvPr id="4" name="Table 3"/>
          <p:cNvGraphicFramePr>
            <a:graphicFrameLocks noGrp="1"/>
          </p:cNvGraphicFramePr>
          <p:nvPr/>
        </p:nvGraphicFramePr>
        <p:xfrm>
          <a:off x="533400" y="1143000"/>
          <a:ext cx="8001001" cy="5151641"/>
        </p:xfrm>
        <a:graphic>
          <a:graphicData uri="http://schemas.openxmlformats.org/drawingml/2006/table">
            <a:tbl>
              <a:tblPr>
                <a:tableStyleId>{3C2FFA5D-87B4-456A-9821-1D502468CF0F}</a:tableStyleId>
              </a:tblPr>
              <a:tblGrid>
                <a:gridCol w="5715000"/>
                <a:gridCol w="1219200"/>
                <a:gridCol w="1066801"/>
              </a:tblGrid>
              <a:tr h="271736">
                <a:tc gridSpan="3">
                  <a:txBody>
                    <a:bodyPr/>
                    <a:lstStyle/>
                    <a:p>
                      <a:pPr marL="0" marR="0" algn="ctr">
                        <a:spcBef>
                          <a:spcPts val="0"/>
                        </a:spcBef>
                        <a:spcAft>
                          <a:spcPts val="0"/>
                        </a:spcAft>
                      </a:pPr>
                      <a:r>
                        <a:rPr lang="en-AU" sz="2000" dirty="0" smtClean="0"/>
                        <a:t>Topics </a:t>
                      </a:r>
                      <a:r>
                        <a:rPr lang="en-AU" sz="2000" dirty="0"/>
                        <a:t>to be Covered </a:t>
                      </a:r>
                      <a:endParaRPr lang="en-US" sz="2000" dirty="0">
                        <a:latin typeface="Times New Roman"/>
                        <a:ea typeface="Times New Roman"/>
                        <a:cs typeface="Arial"/>
                      </a:endParaRPr>
                    </a:p>
                  </a:txBody>
                  <a:tcPr marL="68580" marR="68580" marT="0" marB="0"/>
                </a:tc>
                <a:tc hMerge="1">
                  <a:txBody>
                    <a:bodyPr/>
                    <a:lstStyle/>
                    <a:p>
                      <a:endParaRPr lang="en-US"/>
                    </a:p>
                  </a:txBody>
                  <a:tcPr/>
                </a:tc>
                <a:tc hMerge="1">
                  <a:txBody>
                    <a:bodyPr/>
                    <a:lstStyle/>
                    <a:p>
                      <a:endParaRPr lang="en-US"/>
                    </a:p>
                  </a:txBody>
                  <a:tcPr/>
                </a:tc>
              </a:tr>
              <a:tr h="815209">
                <a:tc>
                  <a:txBody>
                    <a:bodyPr/>
                    <a:lstStyle/>
                    <a:p>
                      <a:pPr marL="0" marR="0" algn="ctr">
                        <a:spcBef>
                          <a:spcPts val="0"/>
                        </a:spcBef>
                        <a:spcAft>
                          <a:spcPts val="0"/>
                        </a:spcAft>
                      </a:pPr>
                      <a:r>
                        <a:rPr lang="fr-FR" sz="2000" dirty="0" err="1"/>
                        <a:t>Topic</a:t>
                      </a:r>
                      <a:endParaRPr lang="en-US" sz="2000" dirty="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No of</a:t>
                      </a:r>
                      <a:endParaRPr lang="en-US" sz="2000"/>
                    </a:p>
                    <a:p>
                      <a:pPr marL="0" marR="0" algn="ctr">
                        <a:spcBef>
                          <a:spcPts val="0"/>
                        </a:spcBef>
                        <a:spcAft>
                          <a:spcPts val="0"/>
                        </a:spcAft>
                      </a:pPr>
                      <a:r>
                        <a:rPr lang="en-AU" sz="2000"/>
                        <a:t>Weeks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Contact hours</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Historical review of plant taxonomy (industrial , natural, evolution)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Nomenclature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815209">
                <a:tc>
                  <a:txBody>
                    <a:bodyPr/>
                    <a:lstStyle/>
                    <a:p>
                      <a:pPr marL="0" marR="0">
                        <a:spcBef>
                          <a:spcPts val="0"/>
                        </a:spcBef>
                        <a:spcAft>
                          <a:spcPts val="0"/>
                        </a:spcAft>
                      </a:pPr>
                      <a:r>
                        <a:rPr lang="en-AU" sz="2000"/>
                        <a:t>- Classic taxonomy (morphological taxonomy of vegetation and floral characters – Fruits and seed characters. </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5</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Key to taxonomical unites.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Fertilization and seed formation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271736">
                <a:tc>
                  <a:txBody>
                    <a:bodyPr/>
                    <a:lstStyle/>
                    <a:p>
                      <a:pPr marL="0" marR="0">
                        <a:spcBef>
                          <a:spcPts val="0"/>
                        </a:spcBef>
                        <a:spcAft>
                          <a:spcPts val="0"/>
                        </a:spcAft>
                      </a:pPr>
                      <a:r>
                        <a:rPr lang="en-AU" sz="2000"/>
                        <a:t>- The different kinds of fruits</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543473">
                <a:tc>
                  <a:txBody>
                    <a:bodyPr/>
                    <a:lstStyle/>
                    <a:p>
                      <a:pPr marL="0" marR="0">
                        <a:spcBef>
                          <a:spcPts val="0"/>
                        </a:spcBef>
                        <a:spcAft>
                          <a:spcPts val="0"/>
                        </a:spcAft>
                      </a:pPr>
                      <a:r>
                        <a:rPr lang="en-AU" sz="2000"/>
                        <a:t>- The  sexual differentiations of flowers and their fertilization</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2</a:t>
                      </a: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dirty="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endParaRPr lang="en-US" sz="2000">
                        <a:latin typeface="Times New Roman"/>
                        <a:ea typeface="Times New Roman"/>
                        <a:cs typeface="Arial"/>
                      </a:endParaRPr>
                    </a:p>
                  </a:txBody>
                  <a:tcPr marL="68580" marR="68580" marT="0" marB="0"/>
                </a:tc>
              </a:tr>
              <a:tr h="339416">
                <a:tc>
                  <a:txBody>
                    <a:bodyPr/>
                    <a:lstStyle/>
                    <a:p>
                      <a:pPr marL="0" marR="0">
                        <a:spcBef>
                          <a:spcPts val="0"/>
                        </a:spcBef>
                        <a:spcAft>
                          <a:spcPts val="0"/>
                        </a:spcAft>
                      </a:pP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a:t>14</a:t>
                      </a:r>
                      <a:endParaRPr lang="en-US" sz="2000">
                        <a:latin typeface="Times New Roman"/>
                        <a:ea typeface="Times New Roman"/>
                        <a:cs typeface="Arial"/>
                      </a:endParaRPr>
                    </a:p>
                  </a:txBody>
                  <a:tcPr marL="68580" marR="68580" marT="0" marB="0"/>
                </a:tc>
                <a:tc>
                  <a:txBody>
                    <a:bodyPr/>
                    <a:lstStyle/>
                    <a:p>
                      <a:pPr marL="0" marR="0" algn="ctr">
                        <a:spcBef>
                          <a:spcPts val="0"/>
                        </a:spcBef>
                        <a:spcAft>
                          <a:spcPts val="0"/>
                        </a:spcAft>
                      </a:pPr>
                      <a:r>
                        <a:rPr lang="en-AU" sz="2000" dirty="0"/>
                        <a:t>14</a:t>
                      </a:r>
                      <a:endParaRPr lang="en-US" sz="2000" dirty="0">
                        <a:latin typeface="Times New Roman"/>
                        <a:ea typeface="Times New Roman"/>
                        <a:cs typeface="Arial"/>
                      </a:endParaRPr>
                    </a:p>
                  </a:txBody>
                  <a:tcPr marL="68580" marR="68580" marT="0" marB="0"/>
                </a:tc>
              </a:tr>
            </a:tbl>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457200" y="274638"/>
            <a:ext cx="7467600" cy="1143000"/>
          </a:xfrm>
          <a:prstGeom prst="rect">
            <a:avLst/>
          </a:prstGeom>
        </p:spPr>
        <p:txBody>
          <a:bodyPr vert="horz" lIns="45720" rIns="4572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400" b="1" i="0" u="none" strike="noStrike" kern="1200" cap="none" spc="0" normalizeH="0" baseline="0" noProof="0" dirty="0" smtClean="0">
                <a:ln>
                  <a:noFill/>
                </a:ln>
                <a:solidFill>
                  <a:srgbClr val="FFC000"/>
                </a:solidFill>
                <a:effectLst/>
                <a:uLnTx/>
                <a:uFillTx/>
                <a:latin typeface="+mj-lt"/>
                <a:ea typeface="+mj-ea"/>
                <a:cs typeface="+mj-cs"/>
              </a:rPr>
              <a:t>Aestivation</a:t>
            </a:r>
            <a:endParaRPr kumimoji="0" lang="en-US" sz="5400" b="1" i="0" u="none" strike="noStrike" kern="1200" cap="none" spc="0" normalizeH="0" baseline="0" noProof="0" dirty="0">
              <a:ln>
                <a:noFill/>
              </a:ln>
              <a:solidFill>
                <a:srgbClr val="FFC000"/>
              </a:solidFill>
              <a:effectLst/>
              <a:uLnTx/>
              <a:uFillTx/>
              <a:latin typeface="+mj-lt"/>
              <a:ea typeface="+mj-ea"/>
              <a:cs typeface="+mj-cs"/>
            </a:endParaRPr>
          </a:p>
        </p:txBody>
      </p:sp>
      <p:pic>
        <p:nvPicPr>
          <p:cNvPr id="6" name="Picture 5" descr="aestivations.png"/>
          <p:cNvPicPr>
            <a:picLocks noChangeAspect="1"/>
          </p:cNvPicPr>
          <p:nvPr/>
        </p:nvPicPr>
        <p:blipFill>
          <a:blip r:embed="rId2" cstate="email"/>
          <a:stretch>
            <a:fillRect/>
          </a:stretch>
        </p:blipFill>
        <p:spPr>
          <a:xfrm>
            <a:off x="1676400" y="3352800"/>
            <a:ext cx="6019800" cy="3204262"/>
          </a:xfrm>
          <a:prstGeom prst="rect">
            <a:avLst/>
          </a:prstGeom>
        </p:spPr>
      </p:pic>
      <p:sp>
        <p:nvSpPr>
          <p:cNvPr id="7" name="Rectangle 6"/>
          <p:cNvSpPr/>
          <p:nvPr/>
        </p:nvSpPr>
        <p:spPr>
          <a:xfrm>
            <a:off x="457200" y="1295400"/>
            <a:ext cx="8153400" cy="1569660"/>
          </a:xfrm>
          <a:prstGeom prst="rect">
            <a:avLst/>
          </a:prstGeom>
        </p:spPr>
        <p:txBody>
          <a:bodyPr wrap="square">
            <a:spAutoFit/>
          </a:bodyPr>
          <a:lstStyle/>
          <a:p>
            <a:pPr algn="just"/>
            <a:r>
              <a:rPr lang="en-US" sz="3200" dirty="0" smtClean="0">
                <a:solidFill>
                  <a:srgbClr val="00B0F0"/>
                </a:solidFill>
              </a:rPr>
              <a:t>Refers to the positional arrangement of the parts of a flower within a flower bud before it has opened.</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4" dur="1000" fill="hold"/>
                                        <p:tgtEl>
                                          <p:spTgt spid="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estivations.png"/>
          <p:cNvPicPr>
            <a:picLocks noGrp="1" noChangeAspect="1"/>
          </p:cNvPicPr>
          <p:nvPr>
            <p:ph idx="1"/>
          </p:nvPr>
        </p:nvPicPr>
        <p:blipFill>
          <a:blip r:embed="rId2" cstate="email"/>
          <a:stretch>
            <a:fillRect/>
          </a:stretch>
        </p:blipFill>
        <p:spPr>
          <a:xfrm>
            <a:off x="533400" y="685800"/>
            <a:ext cx="8192249" cy="571500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905000"/>
            <a:ext cx="8153400" cy="2362199"/>
          </a:xfrm>
        </p:spPr>
        <p:txBody>
          <a:bodyPr>
            <a:normAutofit/>
          </a:bodyPr>
          <a:lstStyle/>
          <a:p>
            <a:pPr marL="779526" indent="-742950" algn="just">
              <a:buClr>
                <a:srgbClr val="FFFF00"/>
              </a:buClr>
              <a:buSzPct val="100000"/>
              <a:buFont typeface="+mj-lt"/>
              <a:buAutoNum type="arabicPeriod"/>
            </a:pPr>
            <a:r>
              <a:rPr lang="en-US" sz="3200" dirty="0" err="1" smtClean="0">
                <a:solidFill>
                  <a:srgbClr val="FFFF00"/>
                </a:solidFill>
              </a:rPr>
              <a:t>Valvate</a:t>
            </a:r>
            <a:r>
              <a:rPr lang="en-US" sz="3200" dirty="0" smtClean="0">
                <a:solidFill>
                  <a:srgbClr val="92D050"/>
                </a:solidFill>
              </a:rPr>
              <a:t>:</a:t>
            </a:r>
          </a:p>
          <a:p>
            <a:pPr marL="0" indent="-742950" algn="just">
              <a:spcBef>
                <a:spcPts val="0"/>
              </a:spcBef>
              <a:buNone/>
            </a:pPr>
            <a:r>
              <a:rPr lang="en-US" sz="3600" b="1" dirty="0" smtClean="0"/>
              <a:t> </a:t>
            </a:r>
            <a:r>
              <a:rPr lang="en-US" sz="2800" dirty="0" smtClean="0">
                <a:solidFill>
                  <a:srgbClr val="00B0F0"/>
                </a:solidFill>
              </a:rPr>
              <a:t>Sepals or petals in a whorl just meet by their edges without overlapping</a:t>
            </a:r>
          </a:p>
        </p:txBody>
      </p:sp>
      <p:pic>
        <p:nvPicPr>
          <p:cNvPr id="6" name="Picture 5" descr="style2-lolita"/>
          <p:cNvPicPr>
            <a:picLocks noChangeAspect="1" noChangeArrowheads="1"/>
          </p:cNvPicPr>
          <p:nvPr/>
        </p:nvPicPr>
        <p:blipFill>
          <a:blip r:embed="rId2" cstate="email"/>
          <a:srcRect/>
          <a:stretch>
            <a:fillRect/>
          </a:stretch>
        </p:blipFill>
        <p:spPr bwMode="auto">
          <a:xfrm>
            <a:off x="6553200" y="4572000"/>
            <a:ext cx="2152650" cy="1781175"/>
          </a:xfrm>
          <a:prstGeom prst="rect">
            <a:avLst/>
          </a:prstGeom>
          <a:noFill/>
          <a:ln w="9525">
            <a:noFill/>
            <a:miter lim="800000"/>
            <a:headEnd/>
            <a:tailEnd/>
          </a:ln>
        </p:spPr>
      </p:pic>
      <p:pic>
        <p:nvPicPr>
          <p:cNvPr id="7" name="Picture 6" descr="style1-lolita"/>
          <p:cNvPicPr>
            <a:picLocks noChangeAspect="1" noChangeArrowheads="1"/>
          </p:cNvPicPr>
          <p:nvPr/>
        </p:nvPicPr>
        <p:blipFill>
          <a:blip r:embed="rId3" cstate="email"/>
          <a:srcRect/>
          <a:stretch>
            <a:fillRect/>
          </a:stretch>
        </p:blipFill>
        <p:spPr bwMode="auto">
          <a:xfrm>
            <a:off x="381000" y="4572000"/>
            <a:ext cx="2247070" cy="1857375"/>
          </a:xfrm>
          <a:prstGeom prst="rect">
            <a:avLst/>
          </a:prstGeom>
          <a:noFill/>
          <a:ln w="9525">
            <a:noFill/>
            <a:miter lim="800000"/>
            <a:headEnd/>
            <a:tailEnd/>
          </a:ln>
        </p:spPr>
      </p:pic>
      <p:pic>
        <p:nvPicPr>
          <p:cNvPr id="8" name="Picture 3"/>
          <p:cNvPicPr>
            <a:picLocks noChangeAspect="1" noChangeArrowheads="1"/>
          </p:cNvPicPr>
          <p:nvPr/>
        </p:nvPicPr>
        <p:blipFill>
          <a:blip r:embed="rId4" cstate="email"/>
          <a:srcRect/>
          <a:stretch>
            <a:fillRect/>
          </a:stretch>
        </p:blipFill>
        <p:spPr bwMode="auto">
          <a:xfrm>
            <a:off x="3733800" y="4267200"/>
            <a:ext cx="2079235" cy="1828800"/>
          </a:xfrm>
          <a:prstGeom prst="rect">
            <a:avLst/>
          </a:prstGeom>
          <a:noFill/>
          <a:ln w="9525">
            <a:noFill/>
            <a:miter lim="800000"/>
            <a:headEnd/>
            <a:tailEnd/>
          </a:ln>
          <a:effectLst/>
        </p:spPr>
      </p:pic>
      <p:sp>
        <p:nvSpPr>
          <p:cNvPr id="9" name="Title 8"/>
          <p:cNvSpPr>
            <a:spLocks noGrp="1"/>
          </p:cNvSpPr>
          <p:nvPr>
            <p:ph type="title"/>
          </p:nvPr>
        </p:nvSpPr>
        <p:spPr/>
        <p:txBody>
          <a:bodyPr>
            <a:normAutofit/>
          </a:bodyPr>
          <a:lstStyle/>
          <a:p>
            <a:r>
              <a:rPr lang="en-US" sz="4800" b="1" dirty="0" smtClean="0">
                <a:solidFill>
                  <a:srgbClr val="FFFF00"/>
                </a:solidFill>
              </a:rPr>
              <a:t>Classes of aestivation:</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1000"/>
                                        <p:tgtEl>
                                          <p:spTgt spid="5">
                                            <p:txEl>
                                              <p:pRg st="0" end="0"/>
                                            </p:txEl>
                                          </p:spTgt>
                                        </p:tgtEl>
                                      </p:cBhvr>
                                    </p:animEffect>
                                    <p:anim calcmode="lin" valueType="num">
                                      <p:cBhvr>
                                        <p:cTn id="16"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Effect transition="in" filter="fade">
                                      <p:cBhvr>
                                        <p:cTn id="23" dur="1000"/>
                                        <p:tgtEl>
                                          <p:spTgt spid="5">
                                            <p:txEl>
                                              <p:pRg st="1" end="1"/>
                                            </p:txEl>
                                          </p:spTgt>
                                        </p:tgtEl>
                                      </p:cBhvr>
                                    </p:animEffect>
                                    <p:anim calcmode="lin" valueType="num">
                                      <p:cBhvr>
                                        <p:cTn id="24"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ppt_x</p:attrName>
                                        </p:attrNameLst>
                                      </p:cBhvr>
                                      <p:tavLst>
                                        <p:tav tm="0">
                                          <p:val>
                                            <p:strVal val="#ppt_x-.2"/>
                                          </p:val>
                                        </p:tav>
                                        <p:tav tm="100000">
                                          <p:val>
                                            <p:strVal val="#ppt_x"/>
                                          </p:val>
                                        </p:tav>
                                      </p:tavLst>
                                    </p:anim>
                                    <p:anim calcmode="lin" valueType="num">
                                      <p:cBhvr>
                                        <p:cTn id="3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3" dur="10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29"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1000" fill="hold"/>
                                        <p:tgtEl>
                                          <p:spTgt spid="8"/>
                                        </p:tgtEl>
                                        <p:attrNameLst>
                                          <p:attrName>ppt_x</p:attrName>
                                        </p:attrNameLst>
                                      </p:cBhvr>
                                      <p:tavLst>
                                        <p:tav tm="0">
                                          <p:val>
                                            <p:strVal val="#ppt_x-.2"/>
                                          </p:val>
                                        </p:tav>
                                        <p:tav tm="100000">
                                          <p:val>
                                            <p:strVal val="#ppt_x"/>
                                          </p:val>
                                        </p:tav>
                                      </p:tavLst>
                                    </p:anim>
                                    <p:anim calcmode="lin" valueType="num">
                                      <p:cBhvr>
                                        <p:cTn id="39"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0" dur="10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29" presetClass="entr" presetSubtype="0" fill="hold" nodeType="click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1000" fill="hold"/>
                                        <p:tgtEl>
                                          <p:spTgt spid="6"/>
                                        </p:tgtEl>
                                        <p:attrNameLst>
                                          <p:attrName>ppt_x</p:attrName>
                                        </p:attrNameLst>
                                      </p:cBhvr>
                                      <p:tavLst>
                                        <p:tav tm="0">
                                          <p:val>
                                            <p:strVal val="#ppt_x-.2"/>
                                          </p:val>
                                        </p:tav>
                                        <p:tav tm="100000">
                                          <p:val>
                                            <p:strVal val="#ppt_x"/>
                                          </p:val>
                                        </p:tav>
                                      </p:tavLst>
                                    </p:anim>
                                    <p:anim calcmode="lin" valueType="num">
                                      <p:cBhvr>
                                        <p:cTn id="46"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4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09600"/>
            <a:ext cx="8229600" cy="4524315"/>
          </a:xfrm>
          <a:prstGeom prst="rect">
            <a:avLst/>
          </a:prstGeom>
        </p:spPr>
        <p:txBody>
          <a:bodyPr wrap="square">
            <a:spAutoFit/>
          </a:bodyPr>
          <a:lstStyle/>
          <a:p>
            <a:pPr marL="779526" indent="-742950">
              <a:buClr>
                <a:srgbClr val="92D050"/>
              </a:buClr>
              <a:buFont typeface="+mj-lt"/>
              <a:buAutoNum type="arabicPeriod" startAt="2"/>
            </a:pPr>
            <a:r>
              <a:rPr lang="en-US" sz="3200" dirty="0" smtClean="0">
                <a:solidFill>
                  <a:srgbClr val="FFFF00"/>
                </a:solidFill>
              </a:rPr>
              <a:t>Imbricate</a:t>
            </a:r>
            <a:r>
              <a:rPr lang="en-US" sz="3200" dirty="0" smtClean="0">
                <a:solidFill>
                  <a:srgbClr val="92D050"/>
                </a:solidFill>
              </a:rPr>
              <a:t>:</a:t>
            </a:r>
          </a:p>
          <a:p>
            <a:pPr indent="-742950" algn="just">
              <a:buClr>
                <a:srgbClr val="92D050"/>
              </a:buClr>
            </a:pPr>
            <a:r>
              <a:rPr lang="en-US" sz="3200" dirty="0" smtClean="0">
                <a:solidFill>
                  <a:srgbClr val="00B0F0"/>
                </a:solidFill>
              </a:rPr>
              <a:t>where one </a:t>
            </a:r>
            <a:r>
              <a:rPr lang="en-US" sz="3200" dirty="0" err="1" smtClean="0">
                <a:solidFill>
                  <a:srgbClr val="00B0F0"/>
                </a:solidFill>
              </a:rPr>
              <a:t>tepal</a:t>
            </a:r>
            <a:r>
              <a:rPr lang="en-US" sz="3200" dirty="0" smtClean="0">
                <a:solidFill>
                  <a:srgbClr val="00B0F0"/>
                </a:solidFill>
              </a:rPr>
              <a:t> is outside all others, one is inside all others, and the others are outside on one margin and inside on the other sepals touch without overlapping.</a:t>
            </a:r>
          </a:p>
          <a:p>
            <a:pPr marL="779526" indent="-742950">
              <a:buClr>
                <a:srgbClr val="92D050"/>
              </a:buClr>
            </a:pPr>
            <a:endParaRPr lang="en-US" sz="3200" dirty="0" smtClean="0">
              <a:solidFill>
                <a:srgbClr val="92D050"/>
              </a:solidFill>
            </a:endParaRPr>
          </a:p>
          <a:p>
            <a:pPr marL="779526" indent="-742950">
              <a:buClr>
                <a:srgbClr val="92D050"/>
              </a:buClr>
              <a:buFont typeface="Arial" pitchFamily="34" charset="0"/>
              <a:buChar char="•"/>
            </a:pPr>
            <a:r>
              <a:rPr lang="en-US" sz="3200" dirty="0" smtClean="0">
                <a:solidFill>
                  <a:srgbClr val="FFC000"/>
                </a:solidFill>
              </a:rPr>
              <a:t>Descending imbricate</a:t>
            </a:r>
          </a:p>
          <a:p>
            <a:pPr marL="779526" indent="-742950">
              <a:buClr>
                <a:srgbClr val="92D050"/>
              </a:buClr>
            </a:pPr>
            <a:endParaRPr lang="en-US" sz="3200" dirty="0" smtClean="0">
              <a:solidFill>
                <a:srgbClr val="92D050"/>
              </a:solidFill>
            </a:endParaRPr>
          </a:p>
          <a:p>
            <a:pPr marL="779526" indent="-742950">
              <a:buClr>
                <a:srgbClr val="92D050"/>
              </a:buClr>
              <a:buFont typeface="Arial" pitchFamily="34" charset="0"/>
              <a:buChar char="•"/>
            </a:pPr>
            <a:r>
              <a:rPr lang="en-US" sz="3200" dirty="0" smtClean="0">
                <a:solidFill>
                  <a:srgbClr val="FFC000"/>
                </a:solidFill>
              </a:rPr>
              <a:t>Ascending imbricate</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2">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2">
                                            <p:txEl>
                                              <p:pRg st="1" end="1"/>
                                            </p:txEl>
                                          </p:spTgt>
                                        </p:tgtEl>
                                        <p:attrNameLst>
                                          <p:attrName>style.visibility</p:attrName>
                                        </p:attrNameLst>
                                      </p:cBhvr>
                                      <p:to>
                                        <p:strVal val="visible"/>
                                      </p:to>
                                    </p:set>
                                    <p:anim calcmode="lin" valueType="num">
                                      <p:cBhvr additive="base">
                                        <p:cTn id="16"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00"/>
                                        <p:tgtEl>
                                          <p:spTgt spid="2">
                                            <p:txEl>
                                              <p:pRg st="3" end="3"/>
                                            </p:txEl>
                                          </p:spTgt>
                                        </p:tgtEl>
                                      </p:cBhvr>
                                    </p:animEffect>
                                    <p:anim calcmode="lin" valueType="num">
                                      <p:cBhvr>
                                        <p:cTn id="23"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2">
                                            <p:txEl>
                                              <p:pRg st="3" end="3"/>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2">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nodeType="clickEffect">
                                  <p:stCondLst>
                                    <p:cond delay="0"/>
                                  </p:stCondLst>
                                  <p:childTnLst>
                                    <p:set>
                                      <p:cBhvr>
                                        <p:cTn id="29" dur="1" fill="hold">
                                          <p:stCondLst>
                                            <p:cond delay="0"/>
                                          </p:stCondLst>
                                        </p:cTn>
                                        <p:tgtEl>
                                          <p:spTgt spid="2">
                                            <p:txEl>
                                              <p:pRg st="5" end="5"/>
                                            </p:txEl>
                                          </p:spTgt>
                                        </p:tgtEl>
                                        <p:attrNameLst>
                                          <p:attrName>style.visibility</p:attrName>
                                        </p:attrNameLst>
                                      </p:cBhvr>
                                      <p:to>
                                        <p:strVal val="visible"/>
                                      </p:to>
                                    </p:set>
                                    <p:animEffect transition="in" filter="fade">
                                      <p:cBhvr>
                                        <p:cTn id="30" dur="1000"/>
                                        <p:tgtEl>
                                          <p:spTgt spid="2">
                                            <p:txEl>
                                              <p:pRg st="5" end="5"/>
                                            </p:txEl>
                                          </p:spTgt>
                                        </p:tgtEl>
                                      </p:cBhvr>
                                    </p:animEffect>
                                    <p:anim calcmode="lin" valueType="num">
                                      <p:cBhvr>
                                        <p:cTn id="31"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2">
                                            <p:txEl>
                                              <p:pRg st="5" end="5"/>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2">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533400"/>
            <a:ext cx="5410200" cy="2677656"/>
          </a:xfrm>
          <a:prstGeom prst="rect">
            <a:avLst/>
          </a:prstGeom>
        </p:spPr>
        <p:txBody>
          <a:bodyPr wrap="square">
            <a:spAutoFit/>
          </a:bodyPr>
          <a:lstStyle/>
          <a:p>
            <a:pPr marL="779526" indent="-742950" algn="just">
              <a:buClr>
                <a:srgbClr val="92D050"/>
              </a:buClr>
              <a:buFont typeface="Arial" pitchFamily="34" charset="0"/>
              <a:buChar char="•"/>
            </a:pPr>
            <a:r>
              <a:rPr lang="en-US" sz="2800" dirty="0" smtClean="0">
                <a:solidFill>
                  <a:srgbClr val="00B0F0"/>
                </a:solidFill>
              </a:rPr>
              <a:t>Descending imbricate:</a:t>
            </a:r>
          </a:p>
          <a:p>
            <a:pPr indent="-742950" algn="just">
              <a:buClr>
                <a:srgbClr val="92D050"/>
              </a:buClr>
            </a:pPr>
            <a:r>
              <a:rPr lang="en-US" sz="2800" dirty="0" smtClean="0">
                <a:solidFill>
                  <a:srgbClr val="FFFF00"/>
                </a:solidFill>
              </a:rPr>
              <a:t>the posterior petal overlaps one margin of the two lateral petals. The other margin of these two lateral petals overlaps the two anterior petals, which are united</a:t>
            </a:r>
          </a:p>
        </p:txBody>
      </p:sp>
      <p:pic>
        <p:nvPicPr>
          <p:cNvPr id="3" name="Picture 4"/>
          <p:cNvPicPr>
            <a:picLocks noChangeAspect="1" noChangeArrowheads="1"/>
          </p:cNvPicPr>
          <p:nvPr/>
        </p:nvPicPr>
        <p:blipFill>
          <a:blip r:embed="rId2" cstate="email"/>
          <a:srcRect/>
          <a:stretch>
            <a:fillRect/>
          </a:stretch>
        </p:blipFill>
        <p:spPr bwMode="auto">
          <a:xfrm>
            <a:off x="6400800" y="304800"/>
            <a:ext cx="2301295" cy="2133600"/>
          </a:xfrm>
          <a:prstGeom prst="rect">
            <a:avLst/>
          </a:prstGeom>
          <a:noFill/>
          <a:ln w="9525">
            <a:noFill/>
            <a:miter lim="800000"/>
            <a:headEnd/>
            <a:tailEnd/>
          </a:ln>
          <a:effectLst/>
        </p:spPr>
      </p:pic>
      <p:pic>
        <p:nvPicPr>
          <p:cNvPr id="4" name="Picture 5"/>
          <p:cNvPicPr>
            <a:picLocks noChangeAspect="1" noChangeArrowheads="1"/>
          </p:cNvPicPr>
          <p:nvPr/>
        </p:nvPicPr>
        <p:blipFill>
          <a:blip r:embed="rId3" cstate="email"/>
          <a:srcRect/>
          <a:stretch>
            <a:fillRect/>
          </a:stretch>
        </p:blipFill>
        <p:spPr bwMode="auto">
          <a:xfrm>
            <a:off x="6477000" y="4745503"/>
            <a:ext cx="2286000" cy="2112497"/>
          </a:xfrm>
          <a:prstGeom prst="rect">
            <a:avLst/>
          </a:prstGeom>
          <a:noFill/>
          <a:ln w="9525">
            <a:noFill/>
            <a:miter lim="800000"/>
            <a:headEnd/>
            <a:tailEnd/>
          </a:ln>
          <a:effectLst/>
        </p:spPr>
      </p:pic>
      <p:sp>
        <p:nvSpPr>
          <p:cNvPr id="5" name="Rectangle 4"/>
          <p:cNvSpPr/>
          <p:nvPr/>
        </p:nvSpPr>
        <p:spPr>
          <a:xfrm>
            <a:off x="304800" y="3505200"/>
            <a:ext cx="5638800" cy="2677656"/>
          </a:xfrm>
          <a:prstGeom prst="rect">
            <a:avLst/>
          </a:prstGeom>
        </p:spPr>
        <p:txBody>
          <a:bodyPr wrap="square">
            <a:spAutoFit/>
          </a:bodyPr>
          <a:lstStyle/>
          <a:p>
            <a:pPr marL="779526" indent="-742950" algn="just">
              <a:buClr>
                <a:srgbClr val="92D050"/>
              </a:buClr>
              <a:buFont typeface="Arial" pitchFamily="34" charset="0"/>
              <a:buChar char="•"/>
            </a:pPr>
            <a:r>
              <a:rPr lang="en-US" sz="2800" dirty="0" smtClean="0">
                <a:solidFill>
                  <a:srgbClr val="00B0F0"/>
                </a:solidFill>
              </a:rPr>
              <a:t>Ascending imbricate:</a:t>
            </a:r>
          </a:p>
          <a:p>
            <a:pPr indent="-742950" algn="just">
              <a:buClr>
                <a:srgbClr val="92D050"/>
              </a:buClr>
            </a:pPr>
            <a:r>
              <a:rPr lang="en-US" sz="2800" dirty="0" smtClean="0">
                <a:solidFill>
                  <a:srgbClr val="FFFF00"/>
                </a:solidFill>
              </a:rPr>
              <a:t>Here the overlapping of petals begins from the anterior side proceeding towards the posterior side. This is just opposite of </a:t>
            </a:r>
            <a:r>
              <a:rPr lang="en-US" sz="2800" dirty="0" err="1" smtClean="0">
                <a:solidFill>
                  <a:srgbClr val="FFFF00"/>
                </a:solidFill>
              </a:rPr>
              <a:t>descendingly</a:t>
            </a:r>
            <a:r>
              <a:rPr lang="en-US" sz="2800" dirty="0" smtClean="0">
                <a:solidFill>
                  <a:srgbClr val="FFFF00"/>
                </a:solidFill>
              </a:rPr>
              <a:t> imbricate</a:t>
            </a:r>
          </a:p>
        </p:txBody>
      </p:sp>
      <p:pic>
        <p:nvPicPr>
          <p:cNvPr id="7" name="Picture 6" descr="style4-lolita"/>
          <p:cNvPicPr>
            <a:picLocks noChangeAspect="1" noChangeArrowheads="1"/>
          </p:cNvPicPr>
          <p:nvPr/>
        </p:nvPicPr>
        <p:blipFill>
          <a:blip r:embed="rId4" cstate="email"/>
          <a:srcRect/>
          <a:stretch>
            <a:fillRect/>
          </a:stretch>
        </p:blipFill>
        <p:spPr bwMode="auto">
          <a:xfrm>
            <a:off x="6400800" y="2667000"/>
            <a:ext cx="2152650" cy="185737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2">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1000"/>
                                        <p:tgtEl>
                                          <p:spTgt spid="2">
                                            <p:txEl>
                                              <p:pRg st="1" end="1"/>
                                            </p:txEl>
                                          </p:spTgt>
                                        </p:tgtEl>
                                      </p:cBhvr>
                                    </p:animEffect>
                                    <p:anim calcmode="lin" valueType="num">
                                      <p:cBhvr>
                                        <p:cTn id="16"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900" decel="100000" fill="hold"/>
                                        <p:tgtEl>
                                          <p:spTgt spid="3"/>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p:cTn id="31"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32"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33" dur="1000" fill="hold"/>
                                        <p:tgtEl>
                                          <p:spTgt spid="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nodeType="click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p:cTn id="39"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40" dur="1000" fill="hold"/>
                                        <p:tgtEl>
                                          <p:spTgt spid="5">
                                            <p:txEl>
                                              <p:pRg st="1" end="1"/>
                                            </p:txEl>
                                          </p:spTgt>
                                        </p:tgtEl>
                                        <p:attrNameLst>
                                          <p:attrName>ppt_h</p:attrName>
                                        </p:attrNameLst>
                                      </p:cBhvr>
                                      <p:tavLst>
                                        <p:tav tm="0">
                                          <p:val>
                                            <p:fltVal val="0"/>
                                          </p:val>
                                        </p:tav>
                                        <p:tav tm="100000">
                                          <p:val>
                                            <p:strVal val="#ppt_h"/>
                                          </p:val>
                                        </p:tav>
                                      </p:tavLst>
                                    </p:anim>
                                    <p:anim calcmode="lin" valueType="num">
                                      <p:cBhvr>
                                        <p:cTn id="41" dur="1000" fill="hold"/>
                                        <p:tgtEl>
                                          <p:spTgt spid="5">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5">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1000" fill="hold"/>
                                        <p:tgtEl>
                                          <p:spTgt spid="4"/>
                                        </p:tgtEl>
                                        <p:attrNameLst>
                                          <p:attrName>ppt_w</p:attrName>
                                        </p:attrNameLst>
                                      </p:cBhvr>
                                      <p:tavLst>
                                        <p:tav tm="0">
                                          <p:val>
                                            <p:fltVal val="0"/>
                                          </p:val>
                                        </p:tav>
                                        <p:tav tm="100000">
                                          <p:val>
                                            <p:strVal val="#ppt_w"/>
                                          </p:val>
                                        </p:tav>
                                      </p:tavLst>
                                    </p:anim>
                                    <p:anim calcmode="lin" valueType="num">
                                      <p:cBhvr>
                                        <p:cTn id="48" dur="1000" fill="hold"/>
                                        <p:tgtEl>
                                          <p:spTgt spid="4"/>
                                        </p:tgtEl>
                                        <p:attrNameLst>
                                          <p:attrName>ppt_h</p:attrName>
                                        </p:attrNameLst>
                                      </p:cBhvr>
                                      <p:tavLst>
                                        <p:tav tm="0">
                                          <p:val>
                                            <p:fltVal val="0"/>
                                          </p:val>
                                        </p:tav>
                                        <p:tav tm="100000">
                                          <p:val>
                                            <p:strVal val="#ppt_h"/>
                                          </p:val>
                                        </p:tav>
                                      </p:tavLst>
                                    </p:anim>
                                    <p:anim calcmode="lin" valueType="num">
                                      <p:cBhvr>
                                        <p:cTn id="4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1" fill="hold">
                      <p:stCondLst>
                        <p:cond delay="indefinite"/>
                      </p:stCondLst>
                      <p:childTnLst>
                        <p:par>
                          <p:cTn id="52" fill="hold">
                            <p:stCondLst>
                              <p:cond delay="0"/>
                            </p:stCondLst>
                            <p:childTnLst>
                              <p:par>
                                <p:cTn id="53" presetID="54" presetClass="entr" presetSubtype="0" accel="100000" fill="hold"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strVal val="#ppt_w*0.05"/>
                                          </p:val>
                                        </p:tav>
                                        <p:tav tm="100000">
                                          <p:val>
                                            <p:strVal val="#ppt_w"/>
                                          </p:val>
                                        </p:tav>
                                      </p:tavLst>
                                    </p:anim>
                                    <p:anim calcmode="lin" valueType="num">
                                      <p:cBhvr>
                                        <p:cTn id="56" dur="500" fill="hold"/>
                                        <p:tgtEl>
                                          <p:spTgt spid="7"/>
                                        </p:tgtEl>
                                        <p:attrNameLst>
                                          <p:attrName>ppt_h</p:attrName>
                                        </p:attrNameLst>
                                      </p:cBhvr>
                                      <p:tavLst>
                                        <p:tav tm="0">
                                          <p:val>
                                            <p:strVal val="#ppt_h"/>
                                          </p:val>
                                        </p:tav>
                                        <p:tav tm="100000">
                                          <p:val>
                                            <p:strVal val="#ppt_h"/>
                                          </p:val>
                                        </p:tav>
                                      </p:tavLst>
                                    </p:anim>
                                    <p:anim calcmode="lin" valueType="num">
                                      <p:cBhvr>
                                        <p:cTn id="57" dur="500" fill="hold"/>
                                        <p:tgtEl>
                                          <p:spTgt spid="7"/>
                                        </p:tgtEl>
                                        <p:attrNameLst>
                                          <p:attrName>ppt_x</p:attrName>
                                        </p:attrNameLst>
                                      </p:cBhvr>
                                      <p:tavLst>
                                        <p:tav tm="0">
                                          <p:val>
                                            <p:strVal val="#ppt_x-.2"/>
                                          </p:val>
                                        </p:tav>
                                        <p:tav tm="100000">
                                          <p:val>
                                            <p:strVal val="#ppt_x"/>
                                          </p:val>
                                        </p:tav>
                                      </p:tavLst>
                                    </p:anim>
                                    <p:anim calcmode="lin" valueType="num">
                                      <p:cBhvr>
                                        <p:cTn id="58" dur="500" fill="hold"/>
                                        <p:tgtEl>
                                          <p:spTgt spid="7"/>
                                        </p:tgtEl>
                                        <p:attrNameLst>
                                          <p:attrName>ppt_y</p:attrName>
                                        </p:attrNameLst>
                                      </p:cBhvr>
                                      <p:tavLst>
                                        <p:tav tm="0">
                                          <p:val>
                                            <p:strVal val="#ppt_y"/>
                                          </p:val>
                                        </p:tav>
                                        <p:tav tm="100000">
                                          <p:val>
                                            <p:strVal val="#ppt_y"/>
                                          </p:val>
                                        </p:tav>
                                      </p:tavLst>
                                    </p:anim>
                                    <p:animEffect transition="in" filter="fade">
                                      <p:cBhvr>
                                        <p:cTn id="5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incipals of Flowering Plants Taxonomy2">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9436859A381F347977C19537A0933FC" ma:contentTypeVersion="0" ma:contentTypeDescription="Create a new document." ma:contentTypeScope="" ma:versionID="021990f7ec8470574b13b8b644a60d1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2679AF65-071A-4CCD-BBB9-3EFCDF22C265}">
  <ds:schemaRefs>
    <ds:schemaRef ds:uri="http://schemas.microsoft.com/office/2006/metadata/properties"/>
  </ds:schemaRefs>
</ds:datastoreItem>
</file>

<file path=customXml/itemProps2.xml><?xml version="1.0" encoding="utf-8"?>
<ds:datastoreItem xmlns:ds="http://schemas.openxmlformats.org/officeDocument/2006/customXml" ds:itemID="{63ADD4DC-A0D8-4939-8C60-7810DB66DCDB}">
  <ds:schemaRefs>
    <ds:schemaRef ds:uri="http://schemas.microsoft.com/sharepoint/v3/contenttype/forms"/>
  </ds:schemaRefs>
</ds:datastoreItem>
</file>

<file path=customXml/itemProps3.xml><?xml version="1.0" encoding="utf-8"?>
<ds:datastoreItem xmlns:ds="http://schemas.openxmlformats.org/officeDocument/2006/customXml" ds:itemID="{AEF196BF-F92C-480E-8111-2EB7596B47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Principals of Flowering Plants Taxonomy2</Template>
  <TotalTime>532</TotalTime>
  <Words>945</Words>
  <Application>Microsoft Office PowerPoint</Application>
  <PresentationFormat>On-screen Show (4:3)</PresentationFormat>
  <Paragraphs>113</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Principals of Flowering Plants Taxonomy2</vt:lpstr>
      <vt:lpstr>Principals of Flowering Plants Taxonomy  BOT 222</vt:lpstr>
      <vt:lpstr>University Vision and Mission</vt:lpstr>
      <vt:lpstr>Botany department Vision and Mission</vt:lpstr>
      <vt:lpstr>  Course Description </vt:lpstr>
      <vt:lpstr>Slide 5</vt:lpstr>
      <vt:lpstr>Slide 6</vt:lpstr>
      <vt:lpstr>Classes of aestivation:</vt:lpstr>
      <vt:lpstr>Slide 8</vt:lpstr>
      <vt:lpstr>Slide 9</vt:lpstr>
      <vt:lpstr>Slide 10</vt:lpstr>
      <vt:lpstr>Slide 11</vt:lpstr>
      <vt:lpstr>Gynoecium </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Principals of Flowering Plants Taxonomy  BOT 222</dc:title>
  <dc:creator>Seham</dc:creator>
  <cp:lastModifiedBy>seham</cp:lastModifiedBy>
  <cp:revision>32</cp:revision>
  <dcterms:created xsi:type="dcterms:W3CDTF">2010-10-17T18:56:41Z</dcterms:created>
  <dcterms:modified xsi:type="dcterms:W3CDTF">2017-01-25T07:26:06Z</dcterms:modified>
</cp:coreProperties>
</file>