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72" r:id="rId11"/>
    <p:sldId id="264" r:id="rId12"/>
    <p:sldId id="265" r:id="rId13"/>
    <p:sldId id="281" r:id="rId14"/>
    <p:sldId id="282" r:id="rId15"/>
    <p:sldId id="283" r:id="rId16"/>
    <p:sldId id="284" r:id="rId17"/>
    <p:sldId id="267" r:id="rId18"/>
    <p:sldId id="268" r:id="rId19"/>
    <p:sldId id="285" r:id="rId20"/>
    <p:sldId id="293" r:id="rId21"/>
    <p:sldId id="269" r:id="rId22"/>
    <p:sldId id="286" r:id="rId23"/>
    <p:sldId id="287" r:id="rId24"/>
    <p:sldId id="270" r:id="rId25"/>
    <p:sldId id="288" r:id="rId26"/>
    <p:sldId id="271" r:id="rId27"/>
    <p:sldId id="273" r:id="rId28"/>
    <p:sldId id="274" r:id="rId29"/>
    <p:sldId id="291" r:id="rId30"/>
    <p:sldId id="290" r:id="rId31"/>
    <p:sldId id="275" r:id="rId32"/>
    <p:sldId id="278" r:id="rId33"/>
    <p:sldId id="276" r:id="rId34"/>
    <p:sldId id="279" r:id="rId35"/>
    <p:sldId id="280" r:id="rId36"/>
    <p:sldId id="292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9EB0-051A-449C-BFDF-AD7753938570}" type="datetimeFigureOut">
              <a:rPr lang="ar-SA" smtClean="0"/>
              <a:pPr/>
              <a:t>30/05/1433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8209-1A86-47BE-B29F-DC45A613FB5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14554"/>
            <a:ext cx="7772400" cy="1743086"/>
          </a:xfrm>
        </p:spPr>
        <p:txBody>
          <a:bodyPr>
            <a:noAutofit/>
          </a:bodyPr>
          <a:lstStyle/>
          <a:p>
            <a:pPr rtl="0"/>
            <a:r>
              <a:rPr lang="en-US" sz="5400" b="1" dirty="0" smtClean="0">
                <a:solidFill>
                  <a:srgbClr val="FF33CC"/>
                </a:solidFill>
              </a:rPr>
              <a:t>Inhibiting Microbial Growth </a:t>
            </a:r>
            <a:r>
              <a:rPr lang="en-US" sz="5400" b="1" i="1" dirty="0" smtClean="0">
                <a:solidFill>
                  <a:srgbClr val="FF33CC"/>
                </a:solidFill>
              </a:rPr>
              <a:t>in vitro</a:t>
            </a:r>
            <a:endParaRPr lang="ar-SA" sz="5400" b="1" i="1" dirty="0">
              <a:solidFill>
                <a:srgbClr val="FF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286256"/>
            <a:ext cx="6400800" cy="1357322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rgbClr val="0070C0"/>
                </a:solidFill>
              </a:rPr>
              <a:t>CLS 212: Medical Microbiology</a:t>
            </a:r>
          </a:p>
          <a:p>
            <a:pPr rtl="0"/>
            <a:r>
              <a:rPr lang="en-US" b="1" smtClean="0">
                <a:solidFill>
                  <a:srgbClr val="0070C0"/>
                </a:solidFill>
              </a:rPr>
              <a:t>                  </a:t>
            </a:r>
            <a:endParaRPr lang="ar-SA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bacteria.jpg"/>
          <p:cNvPicPr>
            <a:picLocks noChangeAspect="1"/>
          </p:cNvPicPr>
          <p:nvPr/>
        </p:nvPicPr>
        <p:blipFill>
          <a:blip r:embed="rId2" cstate="print"/>
          <a:srcRect b="6539"/>
          <a:stretch>
            <a:fillRect/>
          </a:stretch>
        </p:blipFill>
        <p:spPr>
          <a:xfrm>
            <a:off x="6356350" y="142852"/>
            <a:ext cx="2787650" cy="1928802"/>
          </a:xfrm>
          <a:prstGeom prst="rect">
            <a:avLst/>
          </a:prstGeom>
        </p:spPr>
      </p:pic>
      <p:pic>
        <p:nvPicPr>
          <p:cNvPr id="5" name="Content Placeholder 5" descr="bacteri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768944"/>
            <a:ext cx="2214546" cy="2089055"/>
          </a:xfrm>
          <a:prstGeom prst="rect">
            <a:avLst/>
          </a:prstGeom>
        </p:spPr>
      </p:pic>
      <p:pic>
        <p:nvPicPr>
          <p:cNvPr id="6" name="Content Placeholder 7" descr="vi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00042"/>
            <a:ext cx="1559261" cy="1571636"/>
          </a:xfrm>
          <a:prstGeom prst="rect">
            <a:avLst/>
          </a:prstGeom>
        </p:spPr>
      </p:pic>
      <p:pic>
        <p:nvPicPr>
          <p:cNvPr id="7" name="Content Placeholder 10" descr="parasite-cleanse.jpg"/>
          <p:cNvPicPr>
            <a:picLocks noChangeAspect="1"/>
          </p:cNvPicPr>
          <p:nvPr/>
        </p:nvPicPr>
        <p:blipFill>
          <a:blip r:embed="rId5" cstate="print"/>
          <a:srcRect t="2344"/>
          <a:stretch>
            <a:fillRect/>
          </a:stretch>
        </p:blipFill>
        <p:spPr>
          <a:xfrm>
            <a:off x="6096000" y="3881438"/>
            <a:ext cx="3048000" cy="2976562"/>
          </a:xfrm>
          <a:prstGeom prst="rect">
            <a:avLst/>
          </a:prstGeom>
        </p:spPr>
      </p:pic>
      <p:pic>
        <p:nvPicPr>
          <p:cNvPr id="8" name="Content Placeholder 12" descr="fungus-the-bogeyman.jpg"/>
          <p:cNvPicPr>
            <a:picLocks noChangeAspect="1"/>
          </p:cNvPicPr>
          <p:nvPr/>
        </p:nvPicPr>
        <p:blipFill>
          <a:blip r:embed="rId6" cstate="print"/>
          <a:srcRect l="14164" t="4854" r="14164" b="18271"/>
          <a:stretch>
            <a:fillRect/>
          </a:stretch>
        </p:blipFill>
        <p:spPr>
          <a:xfrm>
            <a:off x="214282" y="142852"/>
            <a:ext cx="200026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ozo\Desktop\Medical Microbiology CLS 212\Inhibiting growth pics\dry ov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33750" cy="2619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924944"/>
            <a:ext cx="24288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Dry heat Oven</a:t>
            </a:r>
            <a:endParaRPr lang="ar-SA" sz="2800" b="1" dirty="0"/>
          </a:p>
        </p:txBody>
      </p:sp>
      <p:pic>
        <p:nvPicPr>
          <p:cNvPr id="1028" name="Picture 4" descr="C:\Users\zozo\Desktop\Medical Microbiology CLS 212\Inhibiting growth pics\elecrtic bunsen.jpg"/>
          <p:cNvPicPr>
            <a:picLocks noChangeAspect="1" noChangeArrowheads="1"/>
          </p:cNvPicPr>
          <p:nvPr/>
        </p:nvPicPr>
        <p:blipFill>
          <a:blip r:embed="rId3" cstate="print"/>
          <a:srcRect r="11193"/>
          <a:stretch>
            <a:fillRect/>
          </a:stretch>
        </p:blipFill>
        <p:spPr bwMode="auto">
          <a:xfrm>
            <a:off x="4788024" y="3429000"/>
            <a:ext cx="2833726" cy="3190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3501008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Bunsen Burner</a:t>
            </a:r>
            <a:endParaRPr lang="ar-S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949280"/>
            <a:ext cx="2500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/>
              <a:t>Electric Bunsen</a:t>
            </a:r>
            <a:endParaRPr lang="ar-SA" sz="2800" b="1" dirty="0"/>
          </a:p>
        </p:txBody>
      </p:sp>
      <p:pic>
        <p:nvPicPr>
          <p:cNvPr id="1029" name="Picture 5" descr="C:\Users\zozo\Desktop\Medical Microbiology CLS 212\Inhibiting growth pics\dry-heat-sterilizer-216.jpg"/>
          <p:cNvPicPr>
            <a:picLocks noChangeAspect="1" noChangeArrowheads="1"/>
          </p:cNvPicPr>
          <p:nvPr/>
        </p:nvPicPr>
        <p:blipFill>
          <a:blip r:embed="rId4" cstate="print"/>
          <a:srcRect b="7169"/>
          <a:stretch>
            <a:fillRect/>
          </a:stretch>
        </p:blipFill>
        <p:spPr bwMode="auto">
          <a:xfrm>
            <a:off x="395536" y="3482676"/>
            <a:ext cx="3248034" cy="3375324"/>
          </a:xfrm>
          <a:prstGeom prst="rect">
            <a:avLst/>
          </a:prstGeom>
          <a:noFill/>
        </p:spPr>
      </p:pic>
      <p:pic>
        <p:nvPicPr>
          <p:cNvPr id="9" name="Picture 4" descr="bunsenbu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0648"/>
            <a:ext cx="2446338" cy="32607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07904" y="332656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GB" sz="4000" b="1" dirty="0" smtClean="0">
                <a:solidFill>
                  <a:srgbClr val="FF33CC"/>
                </a:solidFill>
              </a:rPr>
              <a:t>I- HEAT</a:t>
            </a:r>
            <a:endParaRPr lang="ar-SA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GB" b="1" dirty="0" smtClean="0">
                <a:solidFill>
                  <a:srgbClr val="FF33CC"/>
                </a:solidFill>
              </a:rPr>
              <a:t>I- HEAT</a:t>
            </a: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2. Moist Heat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GB" dirty="0" smtClean="0"/>
              <a:t>Is </a:t>
            </a:r>
            <a:r>
              <a:rPr lang="en-GB" dirty="0"/>
              <a:t>used to </a:t>
            </a:r>
            <a:r>
              <a:rPr lang="en-GB" b="1" u="sng" dirty="0">
                <a:solidFill>
                  <a:srgbClr val="00B050"/>
                </a:solidFill>
              </a:rPr>
              <a:t>disinfect</a:t>
            </a:r>
            <a:r>
              <a:rPr lang="en-GB" dirty="0"/>
              <a:t> syringes, needles, and simple instruments by boiling (100°C) for 30 minutes.</a:t>
            </a:r>
            <a:endParaRPr lang="en-US" dirty="0"/>
          </a:p>
          <a:p>
            <a:pPr lvl="0" algn="l" rtl="0"/>
            <a:endParaRPr lang="en-GB" dirty="0" smtClean="0"/>
          </a:p>
          <a:p>
            <a:pPr lvl="0" algn="l" rtl="0"/>
            <a:r>
              <a:rPr lang="en-GB" dirty="0" smtClean="0"/>
              <a:t>Boiling </a:t>
            </a:r>
            <a:r>
              <a:rPr lang="en-GB" dirty="0"/>
              <a:t>is not always effective as </a:t>
            </a:r>
            <a:endParaRPr lang="en-GB" dirty="0" smtClean="0"/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 spores</a:t>
            </a:r>
            <a:r>
              <a:rPr lang="en-GB" dirty="0"/>
              <a:t>, </a:t>
            </a:r>
            <a:r>
              <a:rPr lang="en-GB" dirty="0" smtClean="0"/>
              <a:t>like </a:t>
            </a:r>
            <a:r>
              <a:rPr lang="en-GB" i="1" dirty="0" err="1" smtClean="0"/>
              <a:t>Mycobacteria</a:t>
            </a:r>
            <a:r>
              <a:rPr lang="en-GB" dirty="0"/>
              <a:t>, and </a:t>
            </a:r>
            <a:endParaRPr lang="en-GB" dirty="0" smtClean="0"/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 some </a:t>
            </a:r>
            <a:r>
              <a:rPr lang="en-GB" dirty="0"/>
              <a:t>viruses are not affected.</a:t>
            </a:r>
            <a:endParaRPr lang="en-US" dirty="0"/>
          </a:p>
          <a:p>
            <a:pPr algn="l"/>
            <a:endParaRPr lang="ar-SA" dirty="0"/>
          </a:p>
        </p:txBody>
      </p:sp>
      <p:pic>
        <p:nvPicPr>
          <p:cNvPr id="4" name="Content Placeholder 3" descr="JY-Series-Portable-Stainless-Steel-Steam-Steriliz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985643"/>
            <a:ext cx="2528886" cy="38723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GB" b="1" dirty="0" smtClean="0">
                <a:solidFill>
                  <a:srgbClr val="FF33CC"/>
                </a:solidFill>
              </a:rPr>
              <a:t>I- HEAT</a:t>
            </a: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3. Autoclave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257800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GB" sz="3000" dirty="0" smtClean="0"/>
              <a:t>An </a:t>
            </a:r>
            <a:r>
              <a:rPr lang="en-GB" sz="3000" dirty="0"/>
              <a:t>autoclave is a </a:t>
            </a:r>
            <a:r>
              <a:rPr lang="en-GB" sz="3000" dirty="0" smtClean="0"/>
              <a:t>large</a:t>
            </a:r>
          </a:p>
          <a:p>
            <a:pPr lvl="0" algn="l" rtl="0">
              <a:buNone/>
            </a:pPr>
            <a:r>
              <a:rPr lang="en-GB" sz="3000" dirty="0" smtClean="0"/>
              <a:t> </a:t>
            </a:r>
            <a:r>
              <a:rPr lang="en-GB" sz="3000" dirty="0"/>
              <a:t>metal chamber that </a:t>
            </a:r>
            <a:r>
              <a:rPr lang="en-GB" sz="3000" dirty="0" smtClean="0"/>
              <a:t>uses</a:t>
            </a:r>
          </a:p>
          <a:p>
            <a:pPr lvl="0" algn="l" rtl="0">
              <a:buNone/>
            </a:pPr>
            <a:r>
              <a:rPr lang="en-GB" sz="3000" b="1" dirty="0" smtClean="0">
                <a:solidFill>
                  <a:srgbClr val="00B0F0"/>
                </a:solidFill>
              </a:rPr>
              <a:t>steam </a:t>
            </a:r>
            <a:r>
              <a:rPr lang="en-GB" sz="3000" b="1" dirty="0">
                <a:solidFill>
                  <a:srgbClr val="00B0F0"/>
                </a:solidFill>
              </a:rPr>
              <a:t>under pressure </a:t>
            </a:r>
            <a:r>
              <a:rPr lang="en-GB" sz="3000" b="1" dirty="0" smtClean="0">
                <a:solidFill>
                  <a:srgbClr val="00B0F0"/>
                </a:solidFill>
              </a:rPr>
              <a:t>for</a:t>
            </a:r>
          </a:p>
          <a:p>
            <a:pPr lvl="0" algn="l" rtl="0">
              <a:buNone/>
            </a:pPr>
            <a:r>
              <a:rPr lang="en-GB" sz="3000" b="1" u="sng" dirty="0" smtClean="0">
                <a:solidFill>
                  <a:srgbClr val="00B0F0"/>
                </a:solidFill>
              </a:rPr>
              <a:t>sterilization</a:t>
            </a:r>
            <a:r>
              <a:rPr lang="en-GB" sz="3000" dirty="0" smtClean="0"/>
              <a:t> (like the </a:t>
            </a:r>
          </a:p>
          <a:p>
            <a:pPr lvl="0" algn="l" rtl="0">
              <a:buNone/>
            </a:pPr>
            <a:r>
              <a:rPr lang="en-GB" sz="3000" dirty="0" smtClean="0"/>
              <a:t>pressure cooker).</a:t>
            </a:r>
          </a:p>
          <a:p>
            <a:pPr lvl="0" algn="l" rtl="0"/>
            <a:endParaRPr lang="en-US" sz="3000" dirty="0"/>
          </a:p>
          <a:p>
            <a:pPr lvl="0" algn="l" rtl="0"/>
            <a:endParaRPr lang="en-GB" sz="3000" dirty="0" smtClean="0"/>
          </a:p>
          <a:p>
            <a:pPr lvl="0" algn="l" rtl="0"/>
            <a:r>
              <a:rPr lang="en-GB" sz="3000" dirty="0" smtClean="0"/>
              <a:t>Autoclaving </a:t>
            </a:r>
            <a:r>
              <a:rPr lang="en-GB" sz="3000" dirty="0"/>
              <a:t>is done at 121.5°C and 15psi pressure for </a:t>
            </a:r>
            <a:r>
              <a:rPr lang="en-GB" sz="3000" dirty="0" smtClean="0"/>
              <a:t>20 minutes</a:t>
            </a:r>
            <a:r>
              <a:rPr lang="en-GB" sz="3000" dirty="0"/>
              <a:t>.</a:t>
            </a:r>
            <a:endParaRPr lang="en-US" sz="3000" dirty="0"/>
          </a:p>
          <a:p>
            <a:pPr lvl="0" algn="l" rtl="0"/>
            <a:endParaRPr lang="en-GB" sz="3000" dirty="0" smtClean="0"/>
          </a:p>
          <a:p>
            <a:pPr lvl="0" algn="l" rtl="0"/>
            <a:r>
              <a:rPr lang="en-GB" sz="3000" dirty="0" smtClean="0"/>
              <a:t>An </a:t>
            </a:r>
            <a:r>
              <a:rPr lang="en-GB" sz="3000" dirty="0"/>
              <a:t>autoclave tape or </a:t>
            </a:r>
            <a:r>
              <a:rPr lang="en-GB" sz="3000" dirty="0" smtClean="0"/>
              <a:t>strip (commercially available) is </a:t>
            </a:r>
            <a:r>
              <a:rPr lang="en-GB" sz="3000" dirty="0"/>
              <a:t>used to ensure proper functioning.</a:t>
            </a:r>
            <a:endParaRPr lang="en-US" sz="3000" dirty="0"/>
          </a:p>
          <a:p>
            <a:pPr algn="l"/>
            <a:endParaRPr lang="ar-SA" dirty="0"/>
          </a:p>
        </p:txBody>
      </p:sp>
      <p:pic>
        <p:nvPicPr>
          <p:cNvPr id="4" name="Picture 3" descr="Serie-D_AutoklavenHorizon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44450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toclav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905"/>
          <a:stretch>
            <a:fillRect/>
          </a:stretch>
        </p:blipFill>
        <p:spPr>
          <a:xfrm>
            <a:off x="467544" y="476672"/>
            <a:ext cx="7486646" cy="592935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p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4930781" cy="3816424"/>
          </a:xfrm>
        </p:spPr>
      </p:pic>
      <p:sp>
        <p:nvSpPr>
          <p:cNvPr id="5" name="TextBox 4"/>
          <p:cNvSpPr txBox="1"/>
          <p:nvPr/>
        </p:nvSpPr>
        <p:spPr>
          <a:xfrm>
            <a:off x="642910" y="642918"/>
            <a:ext cx="300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GB" sz="3200" b="1" dirty="0" smtClean="0"/>
              <a:t>Autoclave Tapes</a:t>
            </a:r>
            <a:endParaRPr lang="ar-SA" sz="3200" b="1" dirty="0"/>
          </a:p>
        </p:txBody>
      </p:sp>
      <p:pic>
        <p:nvPicPr>
          <p:cNvPr id="6" name="Picture 5" descr="autoclave ta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4660171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17596"/>
          </a:xfrm>
        </p:spPr>
        <p:txBody>
          <a:bodyPr>
            <a:normAutofit/>
          </a:bodyPr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II-   Cold</a:t>
            </a:r>
            <a:endParaRPr lang="ar-SA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857784"/>
          </a:xfrm>
        </p:spPr>
        <p:txBody>
          <a:bodyPr>
            <a:normAutofit/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Freezing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(below zero)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dirty="0"/>
              <a:t> </a:t>
            </a:r>
            <a:r>
              <a:rPr lang="en-GB" dirty="0" smtClean="0"/>
              <a:t>     Freezing will </a:t>
            </a:r>
            <a:r>
              <a:rPr lang="en-GB" dirty="0"/>
              <a:t>greatly slow the metabolic activities of microorganisms leading to </a:t>
            </a:r>
            <a:r>
              <a:rPr lang="en-GB" b="1" u="sng" dirty="0">
                <a:solidFill>
                  <a:srgbClr val="00B050"/>
                </a:solidFill>
              </a:rPr>
              <a:t>inhibition</a:t>
            </a:r>
            <a:r>
              <a:rPr lang="en-GB" dirty="0"/>
              <a:t> of their growth.</a:t>
            </a:r>
            <a:endParaRPr lang="en-US" dirty="0"/>
          </a:p>
          <a:p>
            <a:pPr marL="514350" lvl="0" indent="-514350" algn="l" rtl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2.  Refrigeration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(4°C)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/>
              <a:t> </a:t>
            </a:r>
            <a:r>
              <a:rPr lang="en-GB" smtClean="0"/>
              <a:t>     Refrigeration </a:t>
            </a:r>
            <a:r>
              <a:rPr lang="en-GB" dirty="0" smtClean="0"/>
              <a:t>will </a:t>
            </a:r>
            <a:r>
              <a:rPr lang="en-GB" dirty="0"/>
              <a:t>slightly affect the </a:t>
            </a:r>
            <a:r>
              <a:rPr lang="en-GB" dirty="0" smtClean="0"/>
              <a:t>metabolic     activities </a:t>
            </a:r>
            <a:r>
              <a:rPr lang="en-GB" dirty="0"/>
              <a:t>of </a:t>
            </a:r>
            <a:r>
              <a:rPr lang="en-GB" dirty="0" smtClean="0"/>
              <a:t>most microorganisms </a:t>
            </a:r>
            <a:r>
              <a:rPr lang="en-GB" dirty="0"/>
              <a:t>but it would </a:t>
            </a:r>
            <a:r>
              <a:rPr lang="en-GB" b="1" u="sng" dirty="0">
                <a:solidFill>
                  <a:srgbClr val="00B050"/>
                </a:solidFill>
              </a:rPr>
              <a:t>not completely inhibit growth</a:t>
            </a:r>
            <a:r>
              <a:rPr lang="en-GB" b="1" u="sng" dirty="0" smtClean="0">
                <a:solidFill>
                  <a:srgbClr val="00B050"/>
                </a:solidFill>
              </a:rPr>
              <a:t>.</a:t>
            </a:r>
          </a:p>
          <a:p>
            <a:pPr marL="514350" lvl="0" indent="-514350" algn="l" rtl="0">
              <a:buNone/>
            </a:pPr>
            <a:endParaRPr lang="en-US" b="1" u="sng" dirty="0">
              <a:solidFill>
                <a:srgbClr val="00B050"/>
              </a:solidFill>
            </a:endParaRP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lvl="0" algn="l" rtl="0"/>
            <a:r>
              <a:rPr lang="en-GB" dirty="0" smtClean="0"/>
              <a:t>Slow Freezing is the most effective way as ice crystals that forms may rapture the cell membrane </a:t>
            </a:r>
            <a:r>
              <a:rPr lang="en-GB" smtClean="0"/>
              <a:t>and cell wall </a:t>
            </a:r>
            <a:r>
              <a:rPr lang="en-GB" dirty="0" smtClean="0"/>
              <a:t>of microbes.</a:t>
            </a:r>
            <a:endParaRPr lang="en-US" dirty="0" smtClean="0"/>
          </a:p>
          <a:p>
            <a:pPr lvl="0" algn="l" rtl="0"/>
            <a:endParaRPr lang="en-GB" b="1" dirty="0" smtClean="0"/>
          </a:p>
          <a:p>
            <a:pPr lvl="0" algn="l" rtl="0"/>
            <a:r>
              <a:rPr lang="en-GB" b="1" dirty="0" smtClean="0">
                <a:solidFill>
                  <a:srgbClr val="FF0000"/>
                </a:solidFill>
              </a:rPr>
              <a:t>CAUSION:</a:t>
            </a:r>
            <a:r>
              <a:rPr lang="en-GB" dirty="0" smtClean="0"/>
              <a:t> 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Thawing and refreezing of 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food will allow the bacteria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and its spores to resume</a:t>
            </a:r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growing.</a:t>
            </a:r>
            <a:endParaRPr lang="en-US" dirty="0" smtClean="0"/>
          </a:p>
          <a:p>
            <a:pPr algn="l"/>
            <a:endParaRPr lang="ar-SA" dirty="0"/>
          </a:p>
        </p:txBody>
      </p:sp>
      <p:pic>
        <p:nvPicPr>
          <p:cNvPr id="6" name="Content Placeholder 3" descr="refrigerator-with-tem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357562"/>
            <a:ext cx="365136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III-   Desiccation (Drying)</a:t>
            </a:r>
            <a:endParaRPr lang="ar-SA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l" rtl="0"/>
            <a:r>
              <a:rPr lang="en-GB" dirty="0" smtClean="0"/>
              <a:t>Many </a:t>
            </a:r>
            <a:r>
              <a:rPr lang="en-GB" dirty="0"/>
              <a:t>microorganisms stay viable even after drying but they cannot </a:t>
            </a:r>
            <a:r>
              <a:rPr lang="en-GB" dirty="0" smtClean="0"/>
              <a:t>reproduce i.e. desiccation will </a:t>
            </a:r>
            <a:r>
              <a:rPr lang="en-GB" b="1" u="sng" dirty="0" smtClean="0">
                <a:solidFill>
                  <a:srgbClr val="00B050"/>
                </a:solidFill>
              </a:rPr>
              <a:t>inhibit the growth</a:t>
            </a:r>
            <a:r>
              <a:rPr lang="en-GB" dirty="0" smtClean="0"/>
              <a:t> of microorganisms. </a:t>
            </a:r>
            <a:endParaRPr lang="en-US" dirty="0"/>
          </a:p>
          <a:p>
            <a:pPr lvl="0" algn="l" rtl="0"/>
            <a:endParaRPr lang="en-GB" dirty="0" smtClean="0"/>
          </a:p>
          <a:p>
            <a:pPr lvl="0" algn="l" rtl="0"/>
            <a:r>
              <a:rPr lang="en-GB" dirty="0" smtClean="0"/>
              <a:t>When </a:t>
            </a:r>
            <a:r>
              <a:rPr lang="en-GB" dirty="0"/>
              <a:t>suitable moist and nutrient rich environment is available, the microorganism will grow rapidly</a:t>
            </a:r>
            <a:r>
              <a:rPr lang="en-GB" dirty="0" smtClean="0"/>
              <a:t>.</a:t>
            </a:r>
          </a:p>
          <a:p>
            <a:pPr lvl="0" algn="l" rtl="0"/>
            <a:endParaRPr lang="en-GB" dirty="0" smtClean="0"/>
          </a:p>
          <a:p>
            <a:pPr lvl="0" algn="l" rtl="0"/>
            <a:r>
              <a:rPr lang="en-GB" dirty="0" smtClean="0"/>
              <a:t>It is a method mainly used for food preservation.</a:t>
            </a:r>
            <a:endParaRPr lang="en-US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33CC"/>
                </a:solidFill>
              </a:rPr>
              <a:t>IV-   </a:t>
            </a:r>
            <a:r>
              <a:rPr lang="en-GB" b="1" dirty="0" smtClean="0">
                <a:solidFill>
                  <a:srgbClr val="FF33CC"/>
                </a:solidFill>
              </a:rPr>
              <a:t>Radiation</a:t>
            </a:r>
            <a:endParaRPr lang="ar-SA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There are </a:t>
            </a:r>
            <a:r>
              <a:rPr lang="en-GB" b="1" dirty="0" smtClean="0">
                <a:solidFill>
                  <a:srgbClr val="0070C0"/>
                </a:solidFill>
              </a:rPr>
              <a:t>three different types</a:t>
            </a:r>
            <a:r>
              <a:rPr lang="en-GB" dirty="0" smtClean="0"/>
              <a:t> of radiation that can be used to control microorganisms:</a:t>
            </a:r>
          </a:p>
          <a:p>
            <a:pPr algn="l" rtl="0"/>
            <a:endParaRPr lang="en-GB" b="1" dirty="0">
              <a:solidFill>
                <a:srgbClr val="0070C0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Ionizing radiation.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Ultraviolet radiation.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Microwave radiation.</a:t>
            </a:r>
            <a:endParaRPr lang="ar-S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di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8715436" cy="4357718"/>
          </a:xfrm>
        </p:spPr>
      </p:pic>
      <p:sp>
        <p:nvSpPr>
          <p:cNvPr id="3" name="TextBox 2"/>
          <p:cNvSpPr txBox="1"/>
          <p:nvPr/>
        </p:nvSpPr>
        <p:spPr>
          <a:xfrm>
            <a:off x="1979712" y="5517232"/>
            <a:ext cx="46085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Electromagnetic spectrum </a:t>
            </a:r>
            <a:endParaRPr lang="ar-SA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b="1" dirty="0" err="1" smtClean="0">
                <a:solidFill>
                  <a:srgbClr val="FF33CC"/>
                </a:solidFill>
              </a:rPr>
              <a:t>Microbicidal</a:t>
            </a:r>
            <a:r>
              <a:rPr lang="en-GB" b="1" dirty="0" smtClean="0">
                <a:solidFill>
                  <a:srgbClr val="FF33CC"/>
                </a:solidFill>
              </a:rPr>
              <a:t> or </a:t>
            </a:r>
            <a:r>
              <a:rPr lang="en-GB" b="1" dirty="0" err="1" smtClean="0">
                <a:solidFill>
                  <a:srgbClr val="FF33CC"/>
                </a:solidFill>
              </a:rPr>
              <a:t>Microbistatic</a:t>
            </a:r>
            <a:r>
              <a:rPr lang="en-GB" b="1" dirty="0" smtClean="0">
                <a:solidFill>
                  <a:srgbClr val="FF33CC"/>
                </a:solidFill>
              </a:rPr>
              <a:t>?</a:t>
            </a:r>
            <a:endParaRPr lang="ar-SA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    </a:t>
            </a:r>
            <a:r>
              <a:rPr lang="en-GB" b="1" dirty="0" err="1" smtClean="0">
                <a:solidFill>
                  <a:srgbClr val="00B050"/>
                </a:solidFill>
              </a:rPr>
              <a:t>Microbicidal</a:t>
            </a:r>
            <a:endParaRPr lang="en-US" b="1" dirty="0">
              <a:solidFill>
                <a:srgbClr val="00B050"/>
              </a:solidFill>
            </a:endParaRPr>
          </a:p>
          <a:p>
            <a:pPr algn="l" rtl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Microbicidal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the process </a:t>
            </a:r>
            <a:r>
              <a:rPr lang="en-GB" dirty="0"/>
              <a:t>or </a:t>
            </a:r>
            <a:r>
              <a:rPr lang="en-GB" dirty="0" smtClean="0"/>
              <a:t>an agent </a:t>
            </a:r>
            <a:r>
              <a:rPr lang="en-GB" dirty="0"/>
              <a:t>that </a:t>
            </a:r>
            <a:r>
              <a:rPr lang="en-GB" b="1" dirty="0"/>
              <a:t>kills</a:t>
            </a:r>
            <a:r>
              <a:rPr lang="en-GB" dirty="0"/>
              <a:t> the microorganism. </a:t>
            </a:r>
            <a:endParaRPr lang="en-GB" dirty="0" smtClean="0"/>
          </a:p>
          <a:p>
            <a:pPr algn="l" rtl="0"/>
            <a:r>
              <a:rPr lang="en-GB" dirty="0" smtClean="0"/>
              <a:t>The </a:t>
            </a:r>
            <a:r>
              <a:rPr lang="en-GB" dirty="0"/>
              <a:t>suffix </a:t>
            </a:r>
            <a:r>
              <a:rPr lang="en-GB" b="1" dirty="0"/>
              <a:t>-</a:t>
            </a:r>
            <a:r>
              <a:rPr lang="en-GB" b="1" dirty="0" err="1"/>
              <a:t>cidal</a:t>
            </a:r>
            <a:r>
              <a:rPr lang="en-GB" dirty="0"/>
              <a:t> or </a:t>
            </a:r>
            <a:r>
              <a:rPr lang="en-GB" b="1" dirty="0"/>
              <a:t>–</a:t>
            </a:r>
            <a:r>
              <a:rPr lang="en-GB" b="1" dirty="0" err="1"/>
              <a:t>cide</a:t>
            </a:r>
            <a:r>
              <a:rPr lang="en-GB" dirty="0"/>
              <a:t> means ''killing''.</a:t>
            </a:r>
            <a:endParaRPr lang="en-US" dirty="0"/>
          </a:p>
          <a:p>
            <a:pPr algn="l" rtl="0">
              <a:buNone/>
            </a:pPr>
            <a:endParaRPr lang="en-GB" b="1" dirty="0" smtClean="0">
              <a:solidFill>
                <a:srgbClr val="00B050"/>
              </a:solidFill>
            </a:endParaRPr>
          </a:p>
          <a:p>
            <a:pPr algn="l" rtl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    </a:t>
            </a:r>
            <a:r>
              <a:rPr lang="en-GB" b="1" dirty="0" err="1" smtClean="0">
                <a:solidFill>
                  <a:srgbClr val="00B050"/>
                </a:solidFill>
              </a:rPr>
              <a:t>Microbistatic</a:t>
            </a:r>
            <a:endParaRPr lang="en-US" dirty="0">
              <a:solidFill>
                <a:srgbClr val="00B050"/>
              </a:solidFill>
            </a:endParaRPr>
          </a:p>
          <a:p>
            <a:pPr algn="l" rtl="0">
              <a:buNone/>
            </a:pPr>
            <a:r>
              <a:rPr lang="en-GB" dirty="0" smtClean="0"/>
              <a:t>    </a:t>
            </a:r>
            <a:r>
              <a:rPr lang="en-GB" dirty="0" err="1" smtClean="0"/>
              <a:t>Microbistatic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the </a:t>
            </a:r>
            <a:r>
              <a:rPr lang="en-GB" dirty="0"/>
              <a:t>process or </a:t>
            </a:r>
            <a:r>
              <a:rPr lang="en-GB" dirty="0" smtClean="0"/>
              <a:t>an agent </a:t>
            </a:r>
            <a:r>
              <a:rPr lang="en-GB" dirty="0"/>
              <a:t>that </a:t>
            </a:r>
            <a:r>
              <a:rPr lang="en-GB" b="1" dirty="0"/>
              <a:t>inhibits</a:t>
            </a:r>
            <a:r>
              <a:rPr lang="en-GB" dirty="0"/>
              <a:t> the growth and reproduction of the microorganism. </a:t>
            </a:r>
            <a:endParaRPr lang="en-GB" dirty="0" smtClean="0"/>
          </a:p>
          <a:p>
            <a:pPr algn="l" rtl="0"/>
            <a:r>
              <a:rPr lang="en-GB" dirty="0" smtClean="0"/>
              <a:t>The </a:t>
            </a:r>
            <a:r>
              <a:rPr lang="en-GB" dirty="0"/>
              <a:t>suffix </a:t>
            </a:r>
            <a:r>
              <a:rPr lang="en-GB" b="1" dirty="0"/>
              <a:t>-static</a:t>
            </a:r>
            <a:r>
              <a:rPr lang="en-GB" dirty="0"/>
              <a:t> or </a:t>
            </a:r>
            <a:r>
              <a:rPr lang="en-GB" b="1" dirty="0"/>
              <a:t>–state</a:t>
            </a:r>
            <a:r>
              <a:rPr lang="en-GB" dirty="0"/>
              <a:t> means ''inhibiting or stopping''.</a:t>
            </a:r>
            <a:endParaRPr lang="en-US" dirty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portion of the electromagnetic spectrum. Wavelength is given in </a:t>
            </a:r>
            <a:r>
              <a:rPr lang="en-US" sz="2000" dirty="0" err="1" smtClean="0"/>
              <a:t>micrometres</a:t>
            </a:r>
            <a:r>
              <a:rPr lang="en-US" sz="2000" dirty="0" smtClean="0"/>
              <a:t>, </a:t>
            </a:r>
            <a:r>
              <a:rPr lang="en-US" sz="2000" dirty="0" err="1" smtClean="0"/>
              <a:t>μm</a:t>
            </a:r>
            <a:r>
              <a:rPr lang="en-US" sz="2000" dirty="0" smtClean="0"/>
              <a:t>: 1 </a:t>
            </a:r>
            <a:r>
              <a:rPr lang="en-US" sz="2000" dirty="0" err="1" smtClean="0"/>
              <a:t>μm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−6</a:t>
            </a:r>
            <a:r>
              <a:rPr lang="en-US" sz="2000" dirty="0" smtClean="0"/>
              <a:t> m. Note that the wavelength changes by </a:t>
            </a:r>
            <a:r>
              <a:rPr lang="en-US" sz="2000" i="1" dirty="0" smtClean="0"/>
              <a:t>a factor of 10</a:t>
            </a:r>
            <a:r>
              <a:rPr lang="en-US" sz="2000" dirty="0" smtClean="0"/>
              <a:t> for each division along the top scale, so this is a </a:t>
            </a:r>
            <a:r>
              <a:rPr lang="en-US" sz="2000" i="1" dirty="0" smtClean="0"/>
              <a:t>logarithmic</a:t>
            </a:r>
            <a:r>
              <a:rPr lang="en-US" sz="2000" dirty="0" smtClean="0"/>
              <a:t> scale.</a:t>
            </a:r>
            <a:br>
              <a:rPr lang="en-US" sz="2000" dirty="0" smtClean="0"/>
            </a:br>
            <a:endParaRPr lang="ar-SA" sz="2000" dirty="0"/>
          </a:p>
        </p:txBody>
      </p:sp>
      <p:pic>
        <p:nvPicPr>
          <p:cNvPr id="4" name="Content Placeholder 3" descr="s250_3_001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6624736" cy="484736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GB" b="1" dirty="0" smtClean="0">
                <a:solidFill>
                  <a:srgbClr val="FF33CC"/>
                </a:solidFill>
              </a:rPr>
              <a:t>IV-   Radiation</a:t>
            </a:r>
            <a:r>
              <a:rPr lang="en-US" b="1" dirty="0" smtClean="0">
                <a:solidFill>
                  <a:srgbClr val="9900FF"/>
                </a:solidFill>
              </a:rPr>
              <a:t/>
            </a:r>
            <a:br>
              <a:rPr lang="en-US" b="1" dirty="0" smtClean="0">
                <a:solidFill>
                  <a:srgbClr val="9900FF"/>
                </a:solidFill>
              </a:rPr>
            </a:br>
            <a:r>
              <a:rPr lang="en-US" b="1" dirty="0" smtClean="0">
                <a:solidFill>
                  <a:srgbClr val="9900FF"/>
                </a:solidFill>
              </a:rPr>
              <a:t>1. Ionizing Radiation</a:t>
            </a:r>
            <a:endParaRPr lang="ar-SA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10000"/>
          </a:bodyPr>
          <a:lstStyle/>
          <a:p>
            <a:pPr lvl="0" algn="l" rtl="0"/>
            <a:r>
              <a:rPr lang="en-US" dirty="0" smtClean="0"/>
              <a:t>Gamma </a:t>
            </a:r>
            <a:r>
              <a:rPr lang="en-US" dirty="0"/>
              <a:t>rays, X-rays, and Beta rays from radioactive materials have short wavelengths (less than 1 nanometer).  </a:t>
            </a:r>
          </a:p>
          <a:p>
            <a:pPr lvl="0" algn="l" rtl="0"/>
            <a:r>
              <a:rPr lang="en-US" dirty="0"/>
              <a:t>Cause death or mutations in microorganisms as they damage the DNA and proteins.</a:t>
            </a:r>
          </a:p>
          <a:p>
            <a:pPr lvl="0" algn="l" rtl="0"/>
            <a:r>
              <a:rPr lang="en-US" dirty="0"/>
              <a:t>Used to </a:t>
            </a:r>
            <a:r>
              <a:rPr lang="en-US" b="1" u="sng" dirty="0">
                <a:solidFill>
                  <a:srgbClr val="9900FF"/>
                </a:solidFill>
              </a:rPr>
              <a:t>sterilize</a:t>
            </a:r>
            <a:r>
              <a:rPr lang="en-US" dirty="0"/>
              <a:t> pharmaceuticals, disposable medical supplies, heat-sensitive surgical equipment. </a:t>
            </a:r>
          </a:p>
          <a:p>
            <a:pPr lvl="0" algn="l" rtl="0"/>
            <a:r>
              <a:rPr lang="en-US" dirty="0"/>
              <a:t>Food industry is interested in using ionizing radiation </a:t>
            </a:r>
            <a:r>
              <a:rPr lang="en-US" b="1" dirty="0">
                <a:solidFill>
                  <a:srgbClr val="00B050"/>
                </a:solidFill>
              </a:rPr>
              <a:t>e.g.</a:t>
            </a:r>
            <a:r>
              <a:rPr lang="en-US" dirty="0"/>
              <a:t> chicken.</a:t>
            </a:r>
          </a:p>
          <a:p>
            <a:pPr lvl="0" algn="l" rtl="0"/>
            <a:endParaRPr lang="en-US" b="1" dirty="0" smtClean="0">
              <a:solidFill>
                <a:srgbClr val="00B050"/>
              </a:solidFill>
            </a:endParaRPr>
          </a:p>
          <a:p>
            <a:pPr lvl="0" algn="l" rtl="0"/>
            <a:r>
              <a:rPr lang="en-US" b="1" dirty="0" smtClean="0">
                <a:solidFill>
                  <a:srgbClr val="00B050"/>
                </a:solidFill>
              </a:rPr>
              <a:t>Disadvantages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Penetrates human tissues and may cause genetic mutations in </a:t>
            </a:r>
            <a:r>
              <a:rPr lang="en-US" dirty="0" smtClean="0"/>
              <a:t>humans and cancer.</a:t>
            </a:r>
            <a:endParaRPr lang="en-US" dirty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zo\Desktop\Medical Microbiology CLS 212\Inhibiting growth pics\radiation ster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48144" cy="3021650"/>
          </a:xfrm>
          <a:prstGeom prst="rect">
            <a:avLst/>
          </a:prstGeom>
          <a:noFill/>
        </p:spPr>
      </p:pic>
      <p:pic>
        <p:nvPicPr>
          <p:cNvPr id="2051" name="Picture 3" descr="C:\Users\zozo\Desktop\Medical Microbiology CLS 212\Inhibiting growth pics\danger_non_-_ionizing_rad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643182"/>
            <a:ext cx="238125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ncer due to ionizing radi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732211" cy="61301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US" b="1" dirty="0" smtClean="0">
                <a:solidFill>
                  <a:srgbClr val="9900FF"/>
                </a:solidFill>
              </a:rPr>
              <a:t>2. Ultraviolet light </a:t>
            </a:r>
            <a:br>
              <a:rPr lang="en-US" b="1" dirty="0" smtClean="0">
                <a:solidFill>
                  <a:srgbClr val="9900FF"/>
                </a:solidFill>
              </a:rPr>
            </a:br>
            <a:r>
              <a:rPr lang="en-US" b="1" dirty="0" smtClean="0">
                <a:solidFill>
                  <a:srgbClr val="9900FF"/>
                </a:solidFill>
              </a:rPr>
              <a:t>(Non-ionizing Radiation)</a:t>
            </a:r>
            <a:endParaRPr lang="ar-SA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429684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US" dirty="0" smtClean="0"/>
              <a:t>Wavelength </a:t>
            </a:r>
            <a:r>
              <a:rPr lang="en-US" dirty="0"/>
              <a:t>is longer than 1 nanometer. </a:t>
            </a:r>
          </a:p>
          <a:p>
            <a:pPr lvl="0" algn="l" rtl="0"/>
            <a:r>
              <a:rPr lang="en-US" dirty="0"/>
              <a:t>Damages DNA which cause mutations or death. </a:t>
            </a:r>
          </a:p>
          <a:p>
            <a:pPr lvl="0" algn="l" rtl="0"/>
            <a:r>
              <a:rPr lang="en-US" dirty="0"/>
              <a:t>Most commonly used as </a:t>
            </a:r>
            <a:r>
              <a:rPr lang="en-US" b="1" dirty="0">
                <a:solidFill>
                  <a:srgbClr val="00B0F0"/>
                </a:solidFill>
              </a:rPr>
              <a:t>UV-lamps that </a:t>
            </a:r>
            <a:r>
              <a:rPr lang="en-US" b="1" dirty="0" smtClean="0">
                <a:solidFill>
                  <a:srgbClr val="00B0F0"/>
                </a:solidFill>
              </a:rPr>
              <a:t>sterilize</a:t>
            </a:r>
            <a:r>
              <a:rPr lang="en-US" dirty="0" smtClean="0"/>
              <a:t> </a:t>
            </a:r>
            <a:r>
              <a:rPr lang="en-US" dirty="0"/>
              <a:t>operating rooms, nurseries, cafeterias,.. </a:t>
            </a:r>
          </a:p>
          <a:p>
            <a:pPr lvl="0" algn="l" rtl="0"/>
            <a:endParaRPr lang="en-US" b="1" dirty="0" smtClean="0">
              <a:solidFill>
                <a:srgbClr val="00B050"/>
              </a:solidFill>
            </a:endParaRPr>
          </a:p>
          <a:p>
            <a:pPr lvl="0" algn="l" rtl="0"/>
            <a:r>
              <a:rPr lang="en-US" b="1" dirty="0" smtClean="0">
                <a:solidFill>
                  <a:srgbClr val="00B050"/>
                </a:solidFill>
              </a:rPr>
              <a:t>Disadvantages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Damages skin, eyes and does not penetrate paper, glass, and cloth. 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V%20lamps%20and%20INFRARED%20LAMP_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51" t="3202" b="31149"/>
          <a:stretch>
            <a:fillRect/>
          </a:stretch>
        </p:blipFill>
        <p:spPr>
          <a:xfrm>
            <a:off x="1285852" y="1000084"/>
            <a:ext cx="6697385" cy="5857916"/>
          </a:xfrm>
        </p:spPr>
      </p:pic>
      <p:sp>
        <p:nvSpPr>
          <p:cNvPr id="7" name="TextBox 6"/>
          <p:cNvSpPr txBox="1"/>
          <p:nvPr/>
        </p:nvSpPr>
        <p:spPr>
          <a:xfrm>
            <a:off x="3428992" y="285728"/>
            <a:ext cx="2428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/>
              <a:t>UV-Lamps</a:t>
            </a:r>
            <a:endParaRPr lang="ar-SA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GB" b="1" dirty="0" smtClean="0">
                <a:solidFill>
                  <a:srgbClr val="FF33CC"/>
                </a:solidFill>
              </a:rPr>
              <a:t>IV-   Radiation</a:t>
            </a:r>
            <a:r>
              <a:rPr lang="en-US" b="1" dirty="0" smtClean="0">
                <a:solidFill>
                  <a:srgbClr val="9900FF"/>
                </a:solidFill>
              </a:rPr>
              <a:t/>
            </a:r>
            <a:br>
              <a:rPr lang="en-US" b="1" dirty="0" smtClean="0">
                <a:solidFill>
                  <a:srgbClr val="9900FF"/>
                </a:solidFill>
              </a:rPr>
            </a:br>
            <a:r>
              <a:rPr lang="en-US" b="1" dirty="0" smtClean="0">
                <a:solidFill>
                  <a:srgbClr val="9900FF"/>
                </a:solidFill>
              </a:rPr>
              <a:t>3. Microwave Radiation</a:t>
            </a:r>
            <a:endParaRPr lang="ar-SA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Wavelength </a:t>
            </a:r>
            <a:r>
              <a:rPr lang="en-US" dirty="0"/>
              <a:t>ranges from 1mm to 1m. </a:t>
            </a:r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May </a:t>
            </a:r>
            <a:r>
              <a:rPr lang="en-US" b="1" dirty="0">
                <a:solidFill>
                  <a:srgbClr val="00B050"/>
                </a:solidFill>
              </a:rPr>
              <a:t>kill</a:t>
            </a:r>
            <a:r>
              <a:rPr lang="en-US" dirty="0"/>
              <a:t> microbial cells in moist foods but not spores. </a:t>
            </a:r>
          </a:p>
          <a:p>
            <a:pPr algn="l"/>
            <a:endParaRPr lang="ar-SA" dirty="0"/>
          </a:p>
        </p:txBody>
      </p:sp>
      <p:pic>
        <p:nvPicPr>
          <p:cNvPr id="4" name="Content Placeholder 3" descr="micro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643314"/>
            <a:ext cx="38481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33CC"/>
                </a:solidFill>
              </a:rPr>
              <a:t>V-   Ultrasonic Waves</a:t>
            </a:r>
            <a:endParaRPr lang="ar-SA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GB" dirty="0" smtClean="0"/>
              <a:t>Used </a:t>
            </a:r>
            <a:r>
              <a:rPr lang="en-GB" dirty="0"/>
              <a:t>for </a:t>
            </a:r>
            <a:r>
              <a:rPr lang="en-GB" b="1" u="sng" dirty="0">
                <a:solidFill>
                  <a:srgbClr val="0070C0"/>
                </a:solidFill>
              </a:rPr>
              <a:t>cleaning and sterilizing</a:t>
            </a:r>
            <a:r>
              <a:rPr lang="en-GB" dirty="0"/>
              <a:t> delicate equipments.</a:t>
            </a:r>
            <a:endParaRPr lang="en-US" dirty="0"/>
          </a:p>
          <a:p>
            <a:pPr lvl="0" algn="l" rtl="0"/>
            <a:endParaRPr lang="en-GB" dirty="0" smtClean="0"/>
          </a:p>
          <a:p>
            <a:pPr lvl="0" algn="l" rtl="0"/>
            <a:r>
              <a:rPr lang="en-GB" dirty="0" smtClean="0"/>
              <a:t>Ultrasonic </a:t>
            </a:r>
            <a:r>
              <a:rPr lang="en-GB" dirty="0"/>
              <a:t>cleaners consist of water </a:t>
            </a:r>
            <a:r>
              <a:rPr lang="en-GB" dirty="0" smtClean="0"/>
              <a:t>tanks, were </a:t>
            </a:r>
            <a:r>
              <a:rPr lang="en-GB" dirty="0"/>
              <a:t>short sound waves pass </a:t>
            </a:r>
            <a:endParaRPr lang="en-GB" dirty="0" smtClean="0"/>
          </a:p>
          <a:p>
            <a:pPr lvl="0" algn="l" rtl="0">
              <a:buNone/>
            </a:pPr>
            <a:r>
              <a:rPr lang="en-GB" dirty="0" smtClean="0"/>
              <a:t>    through, </a:t>
            </a:r>
            <a:r>
              <a:rPr lang="en-GB" dirty="0"/>
              <a:t>removing organic </a:t>
            </a:r>
            <a:endParaRPr lang="en-GB" dirty="0" smtClean="0"/>
          </a:p>
          <a:p>
            <a:pPr lvl="0" algn="l" rtl="0">
              <a:buNone/>
            </a:pPr>
            <a:r>
              <a:rPr lang="en-GB" dirty="0"/>
              <a:t> </a:t>
            </a:r>
            <a:r>
              <a:rPr lang="en-GB" dirty="0" smtClean="0"/>
              <a:t>   debris </a:t>
            </a:r>
            <a:r>
              <a:rPr lang="en-GB" dirty="0"/>
              <a:t>from equipments.</a:t>
            </a:r>
            <a:endParaRPr lang="en-US" dirty="0"/>
          </a:p>
          <a:p>
            <a:pPr algn="l"/>
            <a:endParaRPr lang="ar-SA" dirty="0"/>
          </a:p>
        </p:txBody>
      </p:sp>
      <p:pic>
        <p:nvPicPr>
          <p:cNvPr id="4" name="Content Placeholder 3" descr="ultrasonic 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000504"/>
            <a:ext cx="2857504" cy="24974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VI-   Filtration</a:t>
            </a:r>
            <a:endParaRPr lang="ar-SA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 smtClean="0"/>
              <a:t>Filtration </a:t>
            </a:r>
            <a:r>
              <a:rPr lang="en-US" dirty="0"/>
              <a:t>is the</a:t>
            </a:r>
            <a:r>
              <a:rPr lang="en-US" b="1" dirty="0"/>
              <a:t> </a:t>
            </a:r>
            <a:r>
              <a:rPr lang="en-US" dirty="0"/>
              <a:t>removal of microbes by passage of a liquid or gas through a screen like material with small pores.</a:t>
            </a:r>
          </a:p>
          <a:p>
            <a:pPr lvl="0" algn="l" rtl="0"/>
            <a:r>
              <a:rPr lang="en-US" dirty="0"/>
              <a:t>Filters of various pore sizes can be used.</a:t>
            </a:r>
          </a:p>
          <a:p>
            <a:pPr lvl="0" algn="l" rtl="0"/>
            <a:r>
              <a:rPr lang="en-US" dirty="0"/>
              <a:t>Used to </a:t>
            </a:r>
            <a:r>
              <a:rPr lang="en-US" b="1" u="sng" dirty="0">
                <a:solidFill>
                  <a:srgbClr val="00B050"/>
                </a:solidFill>
              </a:rPr>
              <a:t>sterilize</a:t>
            </a:r>
            <a:r>
              <a:rPr lang="en-US" dirty="0"/>
              <a:t> heat sensitive materials like vaccines, enzymes, antibiotics, and some culture media. </a:t>
            </a:r>
            <a:endParaRPr lang="en-US" dirty="0" smtClean="0"/>
          </a:p>
          <a:p>
            <a:pPr lvl="0" algn="l" rtl="0"/>
            <a:endParaRPr lang="en-US" dirty="0"/>
          </a:p>
          <a:p>
            <a:pPr lvl="0" algn="l" rtl="0"/>
            <a:r>
              <a:rPr lang="en-US" b="1" dirty="0">
                <a:solidFill>
                  <a:srgbClr val="0070C0"/>
                </a:solidFill>
              </a:rPr>
              <a:t>High Efficiency Particulate Air Filters (HEPA):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Used in operating rooms and burn units to remove bacteria from air.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4" descr="fil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500438"/>
            <a:ext cx="3989310" cy="2806434"/>
          </a:xfrm>
          <a:prstGeom prst="rect">
            <a:avLst/>
          </a:prstGeom>
        </p:spPr>
      </p:pic>
      <p:pic>
        <p:nvPicPr>
          <p:cNvPr id="7" name="Content Placeholder 17" descr="por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2298700" cy="2806700"/>
          </a:xfrm>
          <a:prstGeom prst="rect">
            <a:avLst/>
          </a:prstGeom>
        </p:spPr>
      </p:pic>
      <p:pic>
        <p:nvPicPr>
          <p:cNvPr id="9" name="Content Placeholder 19" descr="por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5984" y="1571612"/>
            <a:ext cx="2298700" cy="2857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33CC"/>
                </a:solidFill>
              </a:rPr>
              <a:t>Sterilization or Disinfection?</a:t>
            </a:r>
            <a:endParaRPr lang="ar-SA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    Sterilization</a:t>
            </a:r>
            <a:endParaRPr lang="en-US" dirty="0">
              <a:solidFill>
                <a:srgbClr val="00B0F0"/>
              </a:solidFill>
            </a:endParaRPr>
          </a:p>
          <a:p>
            <a:pPr algn="l" rtl="0">
              <a:buNone/>
            </a:pPr>
            <a:r>
              <a:rPr lang="en-GB" dirty="0" smtClean="0"/>
              <a:t>    Sterilization </a:t>
            </a:r>
            <a:r>
              <a:rPr lang="en-GB" dirty="0"/>
              <a:t>is the </a:t>
            </a:r>
            <a:r>
              <a:rPr lang="en-GB" b="1" dirty="0"/>
              <a:t>complete destruction</a:t>
            </a:r>
            <a:r>
              <a:rPr lang="en-GB" dirty="0"/>
              <a:t> of all forms of microbial life including bacteria, viruses, fungi, parasites, and spores.</a:t>
            </a:r>
            <a:endParaRPr lang="en-US" dirty="0"/>
          </a:p>
          <a:p>
            <a:pPr algn="l" rtl="0">
              <a:buNone/>
            </a:pPr>
            <a:r>
              <a:rPr lang="en-GB" b="1" dirty="0" smtClean="0"/>
              <a:t>    </a:t>
            </a:r>
          </a:p>
          <a:p>
            <a:pPr algn="l" rtl="0">
              <a:buNone/>
            </a:pP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   Disinfection</a:t>
            </a:r>
            <a:endParaRPr lang="en-US" dirty="0">
              <a:solidFill>
                <a:srgbClr val="00B0F0"/>
              </a:solidFill>
            </a:endParaRPr>
          </a:p>
          <a:p>
            <a:pPr algn="l" rtl="0">
              <a:buNone/>
            </a:pPr>
            <a:r>
              <a:rPr lang="en-GB" dirty="0" smtClean="0"/>
              <a:t>    Disinfection </a:t>
            </a:r>
            <a:r>
              <a:rPr lang="en-GB" dirty="0"/>
              <a:t>is </a:t>
            </a:r>
            <a:r>
              <a:rPr lang="en-GB" b="1" dirty="0"/>
              <a:t>reducing or eliminating the number</a:t>
            </a:r>
            <a:r>
              <a:rPr lang="en-GB" dirty="0"/>
              <a:t> of pathogenic microorganisms to the point where they no longer cause disease. But this method does not affect spores.</a:t>
            </a:r>
            <a:endParaRPr lang="en-US" dirty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VI-   Filtration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HEPA</a:t>
            </a:r>
            <a:endParaRPr lang="ar-SA" dirty="0"/>
          </a:p>
        </p:txBody>
      </p:sp>
      <p:pic>
        <p:nvPicPr>
          <p:cNvPr id="4" name="Content Placeholder 5" descr="filt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9" y="2497271"/>
            <a:ext cx="4143372" cy="4360729"/>
          </a:xfrm>
        </p:spPr>
      </p:pic>
      <p:pic>
        <p:nvPicPr>
          <p:cNvPr id="5" name="Content Placeholder 7" descr="hep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4750627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33CC"/>
                </a:solidFill>
              </a:rPr>
              <a:t>VII-   Gaseous Atmosphere</a:t>
            </a:r>
            <a:endParaRPr lang="ar-SA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In </a:t>
            </a:r>
            <a:r>
              <a:rPr lang="en-GB" dirty="0"/>
              <a:t>rare cases, changing the atmosphere can be used as a way to </a:t>
            </a:r>
            <a:r>
              <a:rPr lang="en-GB" b="1" u="sng" dirty="0">
                <a:solidFill>
                  <a:srgbClr val="00B050"/>
                </a:solidFill>
              </a:rPr>
              <a:t>inhibit</a:t>
            </a:r>
            <a:r>
              <a:rPr lang="en-GB" dirty="0"/>
              <a:t> the growth of microorganisms</a:t>
            </a:r>
            <a:r>
              <a:rPr lang="en-GB" dirty="0" smtClean="0"/>
              <a:t>.</a:t>
            </a:r>
          </a:p>
          <a:p>
            <a:pPr algn="l" rtl="0"/>
            <a:endParaRPr lang="en-US" dirty="0"/>
          </a:p>
          <a:p>
            <a:pPr lvl="0" algn="l" rtl="0"/>
            <a:r>
              <a:rPr lang="en-GB" dirty="0"/>
              <a:t>Aerobes and </a:t>
            </a:r>
            <a:r>
              <a:rPr lang="en-GB" dirty="0" err="1"/>
              <a:t>microaerophiles</a:t>
            </a:r>
            <a:r>
              <a:rPr lang="en-GB" dirty="0"/>
              <a:t> can be killed by placing them in oxygen-free atmosphere. Whereas, </a:t>
            </a:r>
            <a:r>
              <a:rPr lang="en-GB" dirty="0" smtClean="0"/>
              <a:t>anaerobes </a:t>
            </a:r>
            <a:r>
              <a:rPr lang="en-GB" dirty="0"/>
              <a:t>can be killed by placing them in oxygen atmosphere</a:t>
            </a:r>
            <a:r>
              <a:rPr lang="en-GB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33CC"/>
                </a:solidFill>
              </a:rPr>
              <a:t>Chemical Methods</a:t>
            </a:r>
            <a:endParaRPr lang="ar-SA" sz="7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33CC"/>
                </a:solidFill>
              </a:rPr>
              <a:t>Chemical Methods</a:t>
            </a:r>
            <a:endParaRPr lang="ar-SA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4351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sz="3600" b="1" dirty="0">
                <a:solidFill>
                  <a:srgbClr val="00B0F0"/>
                </a:solidFill>
              </a:rPr>
              <a:t> </a:t>
            </a:r>
            <a:r>
              <a:rPr lang="en-GB" sz="3600" b="1" dirty="0" smtClean="0">
                <a:solidFill>
                  <a:srgbClr val="00B0F0"/>
                </a:solidFill>
              </a:rPr>
              <a:t>   Disinfectants</a:t>
            </a:r>
            <a:endParaRPr lang="en-US" sz="3600" dirty="0">
              <a:solidFill>
                <a:srgbClr val="00B0F0"/>
              </a:solidFill>
            </a:endParaRPr>
          </a:p>
          <a:p>
            <a:pPr algn="l" rtl="0">
              <a:buNone/>
            </a:pPr>
            <a:r>
              <a:rPr lang="en-GB" dirty="0" smtClean="0">
                <a:solidFill>
                  <a:srgbClr val="00B050"/>
                </a:solidFill>
              </a:rPr>
              <a:t>    </a:t>
            </a:r>
            <a:r>
              <a:rPr lang="en-GB" dirty="0" smtClean="0"/>
              <a:t>A </a:t>
            </a:r>
            <a:r>
              <a:rPr lang="en-GB" dirty="0"/>
              <a:t>disinfectant is a chemical agent that is used to </a:t>
            </a:r>
            <a:r>
              <a:rPr lang="en-GB" b="1" dirty="0">
                <a:solidFill>
                  <a:srgbClr val="00B050"/>
                </a:solidFill>
              </a:rPr>
              <a:t>inhibit</a:t>
            </a:r>
            <a:r>
              <a:rPr lang="en-GB" dirty="0"/>
              <a:t> microbial growth </a:t>
            </a:r>
            <a:r>
              <a:rPr lang="en-GB" b="1" dirty="0">
                <a:solidFill>
                  <a:srgbClr val="00B050"/>
                </a:solidFill>
              </a:rPr>
              <a:t>on inanimate objects, surfaces, and floors.</a:t>
            </a:r>
            <a:endParaRPr lang="en-US" b="1" dirty="0">
              <a:solidFill>
                <a:srgbClr val="00B050"/>
              </a:solidFill>
            </a:endParaRPr>
          </a:p>
          <a:p>
            <a:pPr algn="l" rtl="0"/>
            <a:endParaRPr lang="en-GB" dirty="0" smtClean="0"/>
          </a:p>
          <a:p>
            <a:pPr algn="l" rtl="0">
              <a:buNone/>
            </a:pPr>
            <a:r>
              <a:rPr lang="en-GB" sz="3600" b="1" dirty="0" smtClean="0">
                <a:solidFill>
                  <a:srgbClr val="00B0F0"/>
                </a:solidFill>
              </a:rPr>
              <a:t>    Antiseptics</a:t>
            </a:r>
            <a:endParaRPr lang="en-US" sz="3600" dirty="0">
              <a:solidFill>
                <a:srgbClr val="00B0F0"/>
              </a:solidFill>
            </a:endParaRPr>
          </a:p>
          <a:p>
            <a:pPr algn="l" rtl="0">
              <a:buNone/>
            </a:pPr>
            <a:r>
              <a:rPr lang="en-GB" dirty="0" smtClean="0"/>
              <a:t>    An </a:t>
            </a:r>
            <a:r>
              <a:rPr lang="en-GB" dirty="0"/>
              <a:t>antiseptic is a chemical agent that is used to </a:t>
            </a:r>
            <a:r>
              <a:rPr lang="en-GB" b="1" dirty="0">
                <a:solidFill>
                  <a:srgbClr val="00B050"/>
                </a:solidFill>
              </a:rPr>
              <a:t>inhibit</a:t>
            </a:r>
            <a:r>
              <a:rPr lang="en-GB" dirty="0"/>
              <a:t> microbial growth </a:t>
            </a:r>
            <a:r>
              <a:rPr lang="en-GB" b="1" dirty="0">
                <a:solidFill>
                  <a:srgbClr val="00B050"/>
                </a:solidFill>
              </a:rPr>
              <a:t>on human skin and mucous membranes.</a:t>
            </a:r>
            <a:endParaRPr lang="en-US" b="1" dirty="0">
              <a:solidFill>
                <a:srgbClr val="00B050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Most commonly used Disinfectants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26"/>
            <a:ext cx="8472518" cy="4857808"/>
          </a:xfrm>
        </p:spPr>
        <p:txBody>
          <a:bodyPr>
            <a:normAutofit/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GB" sz="2800" b="1" dirty="0" smtClean="0">
                <a:solidFill>
                  <a:srgbClr val="0070C0"/>
                </a:solidFill>
              </a:rPr>
              <a:t>Soaps </a:t>
            </a:r>
            <a:r>
              <a:rPr lang="en-GB" sz="2800" b="1" dirty="0">
                <a:solidFill>
                  <a:srgbClr val="0070C0"/>
                </a:solidFill>
              </a:rPr>
              <a:t>and detergents, alcohols, and </a:t>
            </a:r>
            <a:endParaRPr lang="en-GB" sz="2800" b="1" dirty="0" smtClean="0">
              <a:solidFill>
                <a:srgbClr val="0070C0"/>
              </a:solidFill>
            </a:endParaRPr>
          </a:p>
          <a:p>
            <a:pPr marL="514350" lvl="0" indent="-514350" algn="l" rtl="0">
              <a:buNone/>
            </a:pP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</a:rPr>
              <a:t>     </a:t>
            </a:r>
            <a:r>
              <a:rPr lang="en-GB" sz="2800" b="1" dirty="0" err="1" smtClean="0">
                <a:solidFill>
                  <a:srgbClr val="0070C0"/>
                </a:solidFill>
              </a:rPr>
              <a:t>phenolic</a:t>
            </a:r>
            <a:r>
              <a:rPr lang="en-GB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>
                <a:solidFill>
                  <a:srgbClr val="0070C0"/>
                </a:solidFill>
              </a:rPr>
              <a:t>compounds:</a:t>
            </a:r>
            <a:r>
              <a:rPr lang="en-GB" sz="2800" dirty="0"/>
              <a:t> destroy </a:t>
            </a:r>
            <a:endParaRPr lang="en-GB" sz="2800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microbial </a:t>
            </a:r>
            <a:r>
              <a:rPr lang="en-GB" sz="2800" dirty="0"/>
              <a:t>cell membranes </a:t>
            </a:r>
            <a:r>
              <a:rPr lang="en-GB" sz="2800" b="1" dirty="0">
                <a:solidFill>
                  <a:srgbClr val="00B050"/>
                </a:solidFill>
              </a:rPr>
              <a:t>e.g.</a:t>
            </a:r>
            <a:r>
              <a:rPr lang="en-GB" sz="2800" dirty="0"/>
              <a:t> </a:t>
            </a:r>
            <a:r>
              <a:rPr lang="en-GB" sz="2800" dirty="0" err="1"/>
              <a:t>Dettol</a:t>
            </a:r>
            <a:r>
              <a:rPr lang="en-GB" sz="2800" dirty="0" smtClean="0"/>
              <a:t>.</a:t>
            </a:r>
            <a:endParaRPr lang="en-GB" dirty="0" smtClean="0"/>
          </a:p>
          <a:p>
            <a:pPr marL="514350" lvl="0" indent="-514350" algn="l" rtl="0">
              <a:buAutoNum type="arabicPeriod" startAt="2"/>
            </a:pPr>
            <a:r>
              <a:rPr lang="en-GB" sz="2800" b="1" dirty="0" smtClean="0">
                <a:solidFill>
                  <a:srgbClr val="0070C0"/>
                </a:solidFill>
              </a:rPr>
              <a:t>Formaldehydes</a:t>
            </a:r>
            <a:r>
              <a:rPr lang="en-GB" sz="2800" b="1" dirty="0">
                <a:solidFill>
                  <a:srgbClr val="0070C0"/>
                </a:solidFill>
              </a:rPr>
              <a:t>, hydrogen peroxide, halogens, and salts of heavy metals:</a:t>
            </a:r>
            <a:r>
              <a:rPr lang="en-GB" sz="2800" dirty="0"/>
              <a:t> </a:t>
            </a:r>
            <a:endParaRPr lang="en-GB" sz="2800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destroy </a:t>
            </a:r>
            <a:r>
              <a:rPr lang="en-GB" sz="2800" dirty="0"/>
              <a:t>enzymes and structural </a:t>
            </a:r>
            <a:endParaRPr lang="en-GB" sz="2800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proteins </a:t>
            </a:r>
            <a:r>
              <a:rPr lang="en-GB" sz="2800" b="1" dirty="0">
                <a:solidFill>
                  <a:srgbClr val="00B050"/>
                </a:solidFill>
              </a:rPr>
              <a:t>e.g.</a:t>
            </a:r>
            <a:r>
              <a:rPr lang="en-GB" sz="2800" dirty="0"/>
              <a:t> Bleach, Clorox</a:t>
            </a:r>
            <a:r>
              <a:rPr lang="en-GB" sz="2800" dirty="0" smtClean="0"/>
              <a:t>.</a:t>
            </a:r>
          </a:p>
          <a:p>
            <a:pPr marL="514350" lvl="0" indent="-514350" algn="l" rtl="0">
              <a:buAutoNum type="arabicPeriod" startAt="3"/>
            </a:pPr>
            <a:r>
              <a:rPr lang="en-GB" sz="2800" b="1" dirty="0" smtClean="0">
                <a:solidFill>
                  <a:srgbClr val="0070C0"/>
                </a:solidFill>
              </a:rPr>
              <a:t>Chlorine, ozone, iodine:</a:t>
            </a:r>
            <a:r>
              <a:rPr lang="en-GB" sz="2800" dirty="0" smtClean="0"/>
              <a:t> </a:t>
            </a:r>
          </a:p>
          <a:p>
            <a:pPr marL="514350" lvl="0" indent="-514350" algn="l" rtl="0">
              <a:buNone/>
            </a:pPr>
            <a:r>
              <a:rPr lang="en-GB" sz="2800" dirty="0" smtClean="0"/>
              <a:t>      attach nucleic acids.</a:t>
            </a:r>
            <a:endParaRPr lang="en-US" sz="2800" dirty="0" smtClean="0"/>
          </a:p>
          <a:p>
            <a:pPr marL="514350" lvl="0" indent="-514350" algn="l" rtl="0">
              <a:buNone/>
            </a:pPr>
            <a:endParaRPr lang="en-US" sz="2800" dirty="0"/>
          </a:p>
          <a:p>
            <a:pPr lvl="0" algn="l" rtl="0"/>
            <a:endParaRPr lang="en-GB" dirty="0" smtClean="0"/>
          </a:p>
          <a:p>
            <a:pPr algn="l"/>
            <a:endParaRPr lang="ar-SA" dirty="0"/>
          </a:p>
        </p:txBody>
      </p:sp>
      <p:pic>
        <p:nvPicPr>
          <p:cNvPr id="5" name="Picture 2" descr="C:\Users\zozo\Desktop\Medical Microbiology CLS 212\Inhibiting growth pics\dettol.jpg"/>
          <p:cNvPicPr>
            <a:picLocks noChangeAspect="1" noChangeArrowheads="1"/>
          </p:cNvPicPr>
          <p:nvPr/>
        </p:nvPicPr>
        <p:blipFill>
          <a:blip r:embed="rId2" cstate="print"/>
          <a:srcRect l="14403" r="20379"/>
          <a:stretch>
            <a:fillRect/>
          </a:stretch>
        </p:blipFill>
        <p:spPr bwMode="auto">
          <a:xfrm>
            <a:off x="7000892" y="1428736"/>
            <a:ext cx="1143008" cy="1752600"/>
          </a:xfrm>
          <a:prstGeom prst="rect">
            <a:avLst/>
          </a:prstGeom>
          <a:noFill/>
        </p:spPr>
      </p:pic>
      <p:pic>
        <p:nvPicPr>
          <p:cNvPr id="6" name="Content Placeholder 5" descr="bleach.jpg"/>
          <p:cNvPicPr>
            <a:picLocks noChangeAspect="1"/>
          </p:cNvPicPr>
          <p:nvPr/>
        </p:nvPicPr>
        <p:blipFill>
          <a:blip r:embed="rId3" cstate="print"/>
          <a:srcRect l="16667" r="23332"/>
          <a:stretch>
            <a:fillRect/>
          </a:stretch>
        </p:blipFill>
        <p:spPr>
          <a:xfrm>
            <a:off x="7200901" y="3786190"/>
            <a:ext cx="1585942" cy="2643206"/>
          </a:xfrm>
          <a:prstGeom prst="rect">
            <a:avLst/>
          </a:prstGeom>
        </p:spPr>
      </p:pic>
      <p:pic>
        <p:nvPicPr>
          <p:cNvPr id="7" name="Content Placeholder 7" descr="white-green-clorox.gif"/>
          <p:cNvPicPr>
            <a:picLocks noChangeAspect="1"/>
          </p:cNvPicPr>
          <p:nvPr/>
        </p:nvPicPr>
        <p:blipFill>
          <a:blip r:embed="rId4" cstate="print"/>
          <a:srcRect l="8772" r="12280"/>
          <a:stretch>
            <a:fillRect/>
          </a:stretch>
        </p:blipFill>
        <p:spPr>
          <a:xfrm>
            <a:off x="5572132" y="4429132"/>
            <a:ext cx="1285884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GB" b="1" dirty="0" smtClean="0">
                <a:solidFill>
                  <a:srgbClr val="0070C0"/>
                </a:solidFill>
              </a:rPr>
              <a:t>Most commonly used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Antiseptics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GB" b="1" dirty="0" err="1" smtClean="0">
                <a:solidFill>
                  <a:srgbClr val="00B050"/>
                </a:solidFill>
              </a:rPr>
              <a:t>Iodophor</a:t>
            </a:r>
            <a:r>
              <a:rPr lang="en-GB" b="1" dirty="0">
                <a:solidFill>
                  <a:srgbClr val="00B050"/>
                </a:solidFill>
              </a:rPr>
              <a:t>:</a:t>
            </a:r>
            <a:r>
              <a:rPr lang="en-GB" dirty="0"/>
              <a:t> used as skin antiseptic in surgery.</a:t>
            </a:r>
            <a:endParaRPr lang="en-US" dirty="0"/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Alcohol:</a:t>
            </a:r>
            <a:r>
              <a:rPr lang="en-GB" dirty="0"/>
              <a:t> used on skin before needle pricking.</a:t>
            </a:r>
            <a:endParaRPr lang="en-US" dirty="0"/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Mercurochrome:</a:t>
            </a:r>
            <a:r>
              <a:rPr lang="en-GB" dirty="0"/>
              <a:t> used to disinfect skin wounds.</a:t>
            </a:r>
            <a:endParaRPr lang="en-US" dirty="0"/>
          </a:p>
          <a:p>
            <a:pPr algn="l">
              <a:buNone/>
            </a:pPr>
            <a:endParaRPr lang="ar-SA" dirty="0"/>
          </a:p>
        </p:txBody>
      </p:sp>
      <p:pic>
        <p:nvPicPr>
          <p:cNvPr id="4" name="Content Placeholder 9" descr="alcohol-swabs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143380"/>
            <a:ext cx="2474796" cy="2309810"/>
          </a:xfrm>
          <a:prstGeom prst="rect">
            <a:avLst/>
          </a:prstGeom>
        </p:spPr>
      </p:pic>
      <p:pic>
        <p:nvPicPr>
          <p:cNvPr id="5" name="Content Placeholder 11" descr="iodine sw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88" y="4143380"/>
            <a:ext cx="3133975" cy="2500330"/>
          </a:xfrm>
          <a:prstGeom prst="rect">
            <a:avLst/>
          </a:prstGeom>
        </p:spPr>
      </p:pic>
      <p:pic>
        <p:nvPicPr>
          <p:cNvPr id="6" name="Content Placeholder 13" descr="mechrocr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643314"/>
            <a:ext cx="2211703" cy="307180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57" t="2525" r="28786" b="81691"/>
          <a:stretch>
            <a:fillRect/>
          </a:stretch>
        </p:blipFill>
        <p:spPr>
          <a:xfrm>
            <a:off x="2071670" y="285728"/>
            <a:ext cx="5222118" cy="1214446"/>
          </a:xfrm>
        </p:spPr>
      </p:pic>
      <p:pic>
        <p:nvPicPr>
          <p:cNvPr id="5" name="Content Placeholder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071678"/>
            <a:ext cx="3643338" cy="3643338"/>
          </a:xfrm>
          <a:prstGeom prst="rect">
            <a:avLst/>
          </a:prstGeom>
        </p:spPr>
      </p:pic>
      <p:pic>
        <p:nvPicPr>
          <p:cNvPr id="6" name="Content Placeholder 6" descr="1.jpg"/>
          <p:cNvPicPr>
            <a:picLocks noChangeAspect="1"/>
          </p:cNvPicPr>
          <p:nvPr/>
        </p:nvPicPr>
        <p:blipFill>
          <a:blip r:embed="rId4" cstate="print"/>
          <a:srcRect b="5150"/>
          <a:stretch>
            <a:fillRect/>
          </a:stretch>
        </p:blipFill>
        <p:spPr>
          <a:xfrm>
            <a:off x="5003226" y="1714488"/>
            <a:ext cx="2945843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CC"/>
                </a:solidFill>
              </a:rPr>
              <a:t>Pasteurization and Sanitization</a:t>
            </a:r>
            <a:endParaRPr lang="ar-SA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GB" b="1" dirty="0" smtClean="0">
                <a:solidFill>
                  <a:srgbClr val="9900FF"/>
                </a:solidFill>
              </a:rPr>
              <a:t>    Pasteurization</a:t>
            </a:r>
            <a:endParaRPr lang="en-US" dirty="0">
              <a:solidFill>
                <a:srgbClr val="9900FF"/>
              </a:solidFill>
            </a:endParaRPr>
          </a:p>
          <a:p>
            <a:pPr algn="l" rtl="0">
              <a:buNone/>
            </a:pPr>
            <a:r>
              <a:rPr lang="en-GB" dirty="0" smtClean="0"/>
              <a:t>    Is </a:t>
            </a:r>
            <a:r>
              <a:rPr lang="en-GB" dirty="0"/>
              <a:t>a </a:t>
            </a:r>
            <a:r>
              <a:rPr lang="en-GB" b="1" dirty="0"/>
              <a:t>disinfecting</a:t>
            </a:r>
            <a:r>
              <a:rPr lang="en-GB" dirty="0"/>
              <a:t> method used to eliminate pathogens from </a:t>
            </a:r>
            <a:r>
              <a:rPr lang="en-GB" b="1" dirty="0"/>
              <a:t>liquids</a:t>
            </a:r>
            <a:r>
              <a:rPr lang="en-GB" dirty="0"/>
              <a:t> </a:t>
            </a:r>
            <a:r>
              <a:rPr lang="en-GB" b="1" dirty="0">
                <a:solidFill>
                  <a:srgbClr val="9900FF"/>
                </a:solidFill>
              </a:rPr>
              <a:t>e.g.</a:t>
            </a:r>
            <a:r>
              <a:rPr lang="en-GB" dirty="0"/>
              <a:t> milk, juice</a:t>
            </a:r>
            <a:r>
              <a:rPr lang="en-GB" dirty="0" smtClean="0"/>
              <a:t>,..</a:t>
            </a:r>
            <a:endParaRPr lang="en-US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9900FF"/>
                </a:solidFill>
              </a:rPr>
              <a:t>    Sanitization</a:t>
            </a:r>
            <a:endParaRPr lang="en-US" dirty="0">
              <a:solidFill>
                <a:srgbClr val="9900FF"/>
              </a:solidFill>
            </a:endParaRPr>
          </a:p>
          <a:p>
            <a:pPr algn="l" rtl="0">
              <a:buNone/>
            </a:pPr>
            <a:r>
              <a:rPr lang="en-US" dirty="0" smtClean="0"/>
              <a:t>    Sanitization </a:t>
            </a:r>
            <a:r>
              <a:rPr lang="en-US" dirty="0"/>
              <a:t>is the use of chemical </a:t>
            </a:r>
            <a:r>
              <a:rPr lang="en-US" dirty="0" smtClean="0"/>
              <a:t>agents </a:t>
            </a:r>
            <a:r>
              <a:rPr lang="en-US" dirty="0"/>
              <a:t>on </a:t>
            </a:r>
            <a:r>
              <a:rPr lang="en-US" b="1" dirty="0"/>
              <a:t>food-handling equipment</a:t>
            </a:r>
            <a:r>
              <a:rPr lang="en-US" dirty="0"/>
              <a:t> to meet public health standards and minimize chances of disease </a:t>
            </a:r>
            <a:r>
              <a:rPr lang="en-US" dirty="0" smtClean="0"/>
              <a:t>transmission </a:t>
            </a:r>
            <a:r>
              <a:rPr lang="en-US" b="1" dirty="0" smtClean="0">
                <a:solidFill>
                  <a:srgbClr val="9900FF"/>
                </a:solidFill>
              </a:rPr>
              <a:t>e.g.</a:t>
            </a:r>
            <a:r>
              <a:rPr lang="en-US" dirty="0" smtClean="0"/>
              <a:t> </a:t>
            </a:r>
            <a:r>
              <a:rPr lang="en-US" dirty="0"/>
              <a:t>use of hot </a:t>
            </a:r>
            <a:r>
              <a:rPr lang="en-US" dirty="0" smtClean="0"/>
              <a:t>water &amp; soap </a:t>
            </a:r>
            <a:r>
              <a:rPr lang="en-US" dirty="0"/>
              <a:t>in cleaning restaurants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STERILIZATION AND DISINFECTION METHODS</a:t>
            </a:r>
            <a:endParaRPr lang="ar-SA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l" rtl="0">
              <a:buNone/>
            </a:pPr>
            <a:r>
              <a:rPr lang="en-GB" dirty="0" smtClean="0"/>
              <a:t>    </a:t>
            </a:r>
            <a:r>
              <a:rPr lang="en-GB" sz="3600" dirty="0" smtClean="0"/>
              <a:t>Methods </a:t>
            </a:r>
            <a:r>
              <a:rPr lang="en-GB" sz="3600" dirty="0"/>
              <a:t>used to destroy or inhibit microorganisms are either </a:t>
            </a:r>
            <a:r>
              <a:rPr lang="en-GB" sz="3600" b="1" dirty="0">
                <a:solidFill>
                  <a:srgbClr val="0070C0"/>
                </a:solidFill>
              </a:rPr>
              <a:t>physical or chemical</a:t>
            </a:r>
            <a:r>
              <a:rPr lang="en-GB" sz="3600" dirty="0"/>
              <a:t>, and sometimes both types are used.  </a:t>
            </a:r>
            <a:endParaRPr lang="en-US" sz="3600" dirty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FF33CC"/>
                </a:solidFill>
              </a:rPr>
              <a:t>Physical Methods</a:t>
            </a:r>
            <a:endParaRPr lang="ar-SA" sz="8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33CC"/>
                </a:solidFill>
              </a:rPr>
              <a:t>Physical Methods</a:t>
            </a:r>
            <a:endParaRPr lang="ar-SA" sz="5400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GB" dirty="0" smtClean="0"/>
              <a:t>They </a:t>
            </a:r>
            <a:r>
              <a:rPr lang="en-GB" dirty="0"/>
              <a:t>are commonly used in hospitals, clinics, and laboratories. Physical methods include:</a:t>
            </a:r>
            <a:endParaRPr lang="en-US" dirty="0"/>
          </a:p>
          <a:p>
            <a:pPr lvl="0" algn="l" rtl="0"/>
            <a:endParaRPr lang="en-GB" dirty="0" smtClean="0"/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Heat</a:t>
            </a:r>
            <a:r>
              <a:rPr lang="en-GB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Cold.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Desiccation.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Radiation.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Ultrasonic waves.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Filtration.</a:t>
            </a:r>
            <a:endParaRPr lang="en-US" b="1" dirty="0">
              <a:solidFill>
                <a:srgbClr val="0070C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Gaseous atmosphere.</a:t>
            </a:r>
            <a:endParaRPr lang="en-US" b="1" dirty="0">
              <a:solidFill>
                <a:srgbClr val="0070C0"/>
              </a:solidFill>
            </a:endParaRP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I- HEAT</a:t>
            </a:r>
            <a:endParaRPr lang="ar-SA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GB" dirty="0"/>
              <a:t>Heat is considered the most common method for sterilization because it is practical, efficient, and inexpensive. </a:t>
            </a:r>
            <a:endParaRPr lang="en-GB" dirty="0" smtClean="0"/>
          </a:p>
          <a:p>
            <a:pPr algn="l" rtl="0"/>
            <a:r>
              <a:rPr lang="en-GB" dirty="0" smtClean="0"/>
              <a:t>Heat </a:t>
            </a:r>
            <a:r>
              <a:rPr lang="en-GB" dirty="0"/>
              <a:t>kills microorganisms by denaturing their enzymes and other proteins.</a:t>
            </a:r>
            <a:endParaRPr lang="en-US" dirty="0"/>
          </a:p>
          <a:p>
            <a:pPr algn="l" rtl="0"/>
            <a:r>
              <a:rPr lang="en-GB" dirty="0" smtClean="0"/>
              <a:t>There are </a:t>
            </a:r>
            <a:r>
              <a:rPr lang="en-GB" b="1" dirty="0" smtClean="0">
                <a:solidFill>
                  <a:srgbClr val="00B050"/>
                </a:solidFill>
              </a:rPr>
              <a:t>three methods</a:t>
            </a:r>
            <a:r>
              <a:rPr lang="en-GB" dirty="0" smtClean="0"/>
              <a:t> of sterilization or disinfection by heat: </a:t>
            </a:r>
          </a:p>
          <a:p>
            <a:pPr algn="l" rtl="0"/>
            <a:r>
              <a:rPr lang="en-GB" b="1" dirty="0" smtClean="0">
                <a:solidFill>
                  <a:srgbClr val="0070C0"/>
                </a:solidFill>
              </a:rPr>
              <a:t>dry heat </a:t>
            </a:r>
          </a:p>
          <a:p>
            <a:pPr algn="l" rtl="0"/>
            <a:r>
              <a:rPr lang="en-GB" b="1" dirty="0" smtClean="0">
                <a:solidFill>
                  <a:srgbClr val="0070C0"/>
                </a:solidFill>
              </a:rPr>
              <a:t>moist heat</a:t>
            </a:r>
          </a:p>
          <a:p>
            <a:pPr algn="l" rtl="0"/>
            <a:r>
              <a:rPr lang="en-GB" b="1" dirty="0" smtClean="0">
                <a:solidFill>
                  <a:srgbClr val="0070C0"/>
                </a:solidFill>
              </a:rPr>
              <a:t>autoclave.</a:t>
            </a:r>
            <a:endParaRPr lang="ar-S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b="1" dirty="0" smtClean="0">
                <a:solidFill>
                  <a:srgbClr val="FF33CC"/>
                </a:solidFill>
              </a:rPr>
              <a:t>I- HEAT</a:t>
            </a: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1. Dry Heat</a:t>
            </a:r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00026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GB" dirty="0"/>
              <a:t>An effective way to </a:t>
            </a:r>
            <a:r>
              <a:rPr lang="en-GB" b="1" u="sng" dirty="0">
                <a:solidFill>
                  <a:srgbClr val="00B050"/>
                </a:solidFill>
              </a:rPr>
              <a:t>sterilize</a:t>
            </a:r>
            <a:r>
              <a:rPr lang="en-GB" dirty="0"/>
              <a:t> metals, glassware, some powders, oils, and waxes. </a:t>
            </a:r>
            <a:endParaRPr lang="en-US" dirty="0"/>
          </a:p>
          <a:p>
            <a:pPr lvl="0" algn="l" rtl="0"/>
            <a:endParaRPr lang="en-GB" b="1" dirty="0" smtClean="0"/>
          </a:p>
          <a:p>
            <a:pPr marL="514350" lvl="0" indent="-514350" algn="l" rtl="0">
              <a:buFont typeface="+mj-lt"/>
              <a:buAutoNum type="arabicPeriod"/>
            </a:pPr>
            <a:r>
              <a:rPr lang="en-GB" b="1" dirty="0" smtClean="0">
                <a:solidFill>
                  <a:srgbClr val="00B0F0"/>
                </a:solidFill>
              </a:rPr>
              <a:t>Hot </a:t>
            </a:r>
            <a:r>
              <a:rPr lang="en-GB" b="1" dirty="0">
                <a:solidFill>
                  <a:srgbClr val="00B0F0"/>
                </a:solidFill>
              </a:rPr>
              <a:t>Air Oven: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It </a:t>
            </a:r>
            <a:r>
              <a:rPr lang="en-GB" sz="2800" dirty="0"/>
              <a:t>is done in a 160-165°C oven for 2hours or in 170-180°C oven for 1hour.</a:t>
            </a:r>
            <a:endParaRPr lang="en-US" sz="2800" dirty="0"/>
          </a:p>
          <a:p>
            <a:pPr marL="514350" lvl="0" indent="-514350" algn="l" rtl="0">
              <a:buAutoNum type="arabicPeriod" startAt="2"/>
            </a:pPr>
            <a:r>
              <a:rPr lang="en-GB" b="1" dirty="0" smtClean="0">
                <a:solidFill>
                  <a:srgbClr val="00B0F0"/>
                </a:solidFill>
              </a:rPr>
              <a:t>Burning </a:t>
            </a:r>
            <a:r>
              <a:rPr lang="en-GB" b="1" dirty="0">
                <a:solidFill>
                  <a:srgbClr val="00B0F0"/>
                </a:solidFill>
              </a:rPr>
              <a:t>(incineration)</a:t>
            </a:r>
            <a:r>
              <a:rPr lang="en-GB" dirty="0">
                <a:solidFill>
                  <a:srgbClr val="00B0F0"/>
                </a:solidFill>
              </a:rPr>
              <a:t>: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Is </a:t>
            </a:r>
            <a:r>
              <a:rPr lang="en-GB" sz="2800" dirty="0"/>
              <a:t>used to destroy contaminated disposable materials.</a:t>
            </a:r>
            <a:endParaRPr lang="en-US" dirty="0"/>
          </a:p>
          <a:p>
            <a:pPr marL="514350" lvl="0" indent="-514350" algn="l" rtl="0">
              <a:buAutoNum type="arabicPeriod" startAt="3"/>
            </a:pPr>
            <a:r>
              <a:rPr lang="en-GB" b="1" dirty="0" smtClean="0">
                <a:solidFill>
                  <a:srgbClr val="00B0F0"/>
                </a:solidFill>
              </a:rPr>
              <a:t>Direct </a:t>
            </a:r>
            <a:r>
              <a:rPr lang="en-GB" b="1" dirty="0">
                <a:solidFill>
                  <a:srgbClr val="00B0F0"/>
                </a:solidFill>
              </a:rPr>
              <a:t>Flame:</a:t>
            </a:r>
            <a:r>
              <a:rPr lang="en-GB" dirty="0"/>
              <a:t> </a:t>
            </a:r>
            <a:endParaRPr lang="en-GB" dirty="0" smtClean="0"/>
          </a:p>
          <a:p>
            <a:pPr marL="514350" lvl="0" indent="-514350" algn="l" rtl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Bunsen </a:t>
            </a:r>
            <a:r>
              <a:rPr lang="en-GB" sz="2800" dirty="0"/>
              <a:t>burner or electrical heating device is used to sterile wire loops and forceps used in the laboratory.</a:t>
            </a:r>
            <a:endParaRPr lang="en-US" sz="2800" dirty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1104</Words>
  <Application>Microsoft Office PowerPoint</Application>
  <PresentationFormat>On-screen Show (4:3)</PresentationFormat>
  <Paragraphs>156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Inhibiting Microbial Growth in vitro</vt:lpstr>
      <vt:lpstr>Microbicidal or Microbistatic?</vt:lpstr>
      <vt:lpstr>Sterilization or Disinfection?</vt:lpstr>
      <vt:lpstr>Pasteurization and Sanitization</vt:lpstr>
      <vt:lpstr>STERILIZATION AND DISINFECTION METHODS</vt:lpstr>
      <vt:lpstr>Physical Methods</vt:lpstr>
      <vt:lpstr>Physical Methods</vt:lpstr>
      <vt:lpstr>I- HEAT</vt:lpstr>
      <vt:lpstr>I- HEAT 1. Dry Heat</vt:lpstr>
      <vt:lpstr>Slide 10</vt:lpstr>
      <vt:lpstr>I- HEAT 2. Moist Heat</vt:lpstr>
      <vt:lpstr>I- HEAT 3. Autoclave</vt:lpstr>
      <vt:lpstr>Slide 13</vt:lpstr>
      <vt:lpstr>Slide 14</vt:lpstr>
      <vt:lpstr>II-   Cold</vt:lpstr>
      <vt:lpstr>Slide 16</vt:lpstr>
      <vt:lpstr>III-   Desiccation (Drying)</vt:lpstr>
      <vt:lpstr>IV-   Radiation</vt:lpstr>
      <vt:lpstr>Slide 19</vt:lpstr>
      <vt:lpstr>A portion of the electromagnetic spectrum. Wavelength is given in micrometres, μm: 1 μm = 10−6 m. Note that the wavelength changes by a factor of 10 for each division along the top scale, so this is a logarithmic scale. </vt:lpstr>
      <vt:lpstr>IV-   Radiation 1. Ionizing Radiation</vt:lpstr>
      <vt:lpstr>Slide 22</vt:lpstr>
      <vt:lpstr>Slide 23</vt:lpstr>
      <vt:lpstr>2. Ultraviolet light  (Non-ionizing Radiation)</vt:lpstr>
      <vt:lpstr>Slide 25</vt:lpstr>
      <vt:lpstr>IV-   Radiation 3. Microwave Radiation</vt:lpstr>
      <vt:lpstr>V-   Ultrasonic Waves</vt:lpstr>
      <vt:lpstr>VI-   Filtration</vt:lpstr>
      <vt:lpstr>Slide 29</vt:lpstr>
      <vt:lpstr>VI-   Filtration HEPA</vt:lpstr>
      <vt:lpstr>VII-   Gaseous Atmosphere</vt:lpstr>
      <vt:lpstr>Chemical Methods</vt:lpstr>
      <vt:lpstr>Chemical Methods</vt:lpstr>
      <vt:lpstr>Most commonly used Disinfectants</vt:lpstr>
      <vt:lpstr>Most commonly used Antiseptics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Inhibiting Microbial Growth in vitro</dc:title>
  <dc:creator>Zeina Alkudmani</dc:creator>
  <cp:lastModifiedBy>ksu</cp:lastModifiedBy>
  <cp:revision>78</cp:revision>
  <dcterms:created xsi:type="dcterms:W3CDTF">2010-04-09T10:26:59Z</dcterms:created>
  <dcterms:modified xsi:type="dcterms:W3CDTF">2012-04-21T09:36:37Z</dcterms:modified>
</cp:coreProperties>
</file>