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34"/>
  </p:notesMasterIdLst>
  <p:handoutMasterIdLst>
    <p:handoutMasterId r:id="rId35"/>
  </p:handoutMasterIdLst>
  <p:sldIdLst>
    <p:sldId id="266" r:id="rId2"/>
    <p:sldId id="280" r:id="rId3"/>
    <p:sldId id="323" r:id="rId4"/>
    <p:sldId id="328" r:id="rId5"/>
    <p:sldId id="329" r:id="rId6"/>
    <p:sldId id="330" r:id="rId7"/>
    <p:sldId id="331" r:id="rId8"/>
    <p:sldId id="349" r:id="rId9"/>
    <p:sldId id="353" r:id="rId10"/>
    <p:sldId id="332" r:id="rId11"/>
    <p:sldId id="333" r:id="rId12"/>
    <p:sldId id="334" r:id="rId13"/>
    <p:sldId id="350" r:id="rId14"/>
    <p:sldId id="335" r:id="rId15"/>
    <p:sldId id="336" r:id="rId16"/>
    <p:sldId id="351" r:id="rId17"/>
    <p:sldId id="337" r:id="rId18"/>
    <p:sldId id="338" r:id="rId19"/>
    <p:sldId id="339" r:id="rId20"/>
    <p:sldId id="352" r:id="rId21"/>
    <p:sldId id="341" r:id="rId22"/>
    <p:sldId id="342" r:id="rId23"/>
    <p:sldId id="343" r:id="rId24"/>
    <p:sldId id="344" r:id="rId25"/>
    <p:sldId id="345" r:id="rId26"/>
    <p:sldId id="346" r:id="rId27"/>
    <p:sldId id="347" r:id="rId28"/>
    <p:sldId id="348" r:id="rId29"/>
    <p:sldId id="327" r:id="rId30"/>
    <p:sldId id="324" r:id="rId31"/>
    <p:sldId id="325" r:id="rId32"/>
    <p:sldId id="322"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EFDECD"/>
    <a:srgbClr val="006600"/>
    <a:srgbClr val="FFE0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624" autoAdjust="0"/>
  </p:normalViewPr>
  <p:slideViewPr>
    <p:cSldViewPr>
      <p:cViewPr varScale="1">
        <p:scale>
          <a:sx n="92" d="100"/>
          <a:sy n="92" d="100"/>
        </p:scale>
        <p:origin x="1190"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Date Placeholder 2"/>
          <p:cNvSpPr>
            <a:spLocks noGrp="1"/>
          </p:cNvSpPr>
          <p:nvPr>
            <p:ph type="dt" sz="quarter" idx="1"/>
          </p:nvPr>
        </p:nvSpPr>
        <p:spPr>
          <a:xfrm>
            <a:off x="1588" y="0"/>
            <a:ext cx="2971800" cy="457200"/>
          </a:xfrm>
          <a:prstGeom prst="rect">
            <a:avLst/>
          </a:prstGeom>
        </p:spPr>
        <p:txBody>
          <a:bodyPr vert="horz" lIns="91440" tIns="45720" rIns="91440" bIns="45720" rtlCol="1"/>
          <a:lstStyle>
            <a:lvl1pPr algn="l">
              <a:defRPr sz="1200"/>
            </a:lvl1pPr>
          </a:lstStyle>
          <a:p>
            <a:fld id="{826DD87E-9860-4A47-AF73-52205BE389C5}" type="datetimeFigureOut">
              <a:rPr lang="ar-SA" smtClean="0"/>
              <a:t>14/03/39</a:t>
            </a:fld>
            <a:endParaRPr lang="ar-SA"/>
          </a:p>
        </p:txBody>
      </p:sp>
      <p:sp>
        <p:nvSpPr>
          <p:cNvPr id="4" name="Footer Placeholder 3"/>
          <p:cNvSpPr>
            <a:spLocks noGrp="1"/>
          </p:cNvSpPr>
          <p:nvPr>
            <p:ph type="ftr" sz="quarter" idx="2"/>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5" name="Slide Number Placeholder 4"/>
          <p:cNvSpPr>
            <a:spLocks noGrp="1"/>
          </p:cNvSpPr>
          <p:nvPr>
            <p:ph type="sldNum" sz="quarter" idx="3"/>
          </p:nvPr>
        </p:nvSpPr>
        <p:spPr>
          <a:xfrm>
            <a:off x="1588" y="8685213"/>
            <a:ext cx="2971800" cy="457200"/>
          </a:xfrm>
          <a:prstGeom prst="rect">
            <a:avLst/>
          </a:prstGeom>
        </p:spPr>
        <p:txBody>
          <a:bodyPr vert="horz" lIns="91440" tIns="45720" rIns="91440" bIns="45720" rtlCol="1" anchor="b"/>
          <a:lstStyle>
            <a:lvl1pPr algn="l">
              <a:defRPr sz="1200"/>
            </a:lvl1pPr>
          </a:lstStyle>
          <a:p>
            <a:fld id="{A4345BD1-DA6D-4F5F-A8A3-8CB1673CC549}" type="slidenum">
              <a:rPr lang="ar-SA" smtClean="0"/>
              <a:t>‹#›</a:t>
            </a:fld>
            <a:endParaRPr lang="ar-SA"/>
          </a:p>
        </p:txBody>
      </p:sp>
    </p:spTree>
    <p:extLst>
      <p:ext uri="{BB962C8B-B14F-4D97-AF65-F5344CB8AC3E}">
        <p14:creationId xmlns:p14="http://schemas.microsoft.com/office/powerpoint/2010/main" val="13671545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5BA5389-0651-405A-AE23-6D6185152671}" type="datetimeFigureOut">
              <a:rPr lang="en-US" smtClean="0"/>
              <a:pPr/>
              <a:t>12/2/2017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4F0F0E-5B9F-4E7B-BF97-4D47D8A90CDB}" type="slidenum">
              <a:rPr lang="en-US" smtClean="0"/>
              <a:pPr/>
              <a:t>‹#›</a:t>
            </a:fld>
            <a:endParaRPr lang="en-US"/>
          </a:p>
        </p:txBody>
      </p:sp>
    </p:spTree>
    <p:extLst>
      <p:ext uri="{BB962C8B-B14F-4D97-AF65-F5344CB8AC3E}">
        <p14:creationId xmlns:p14="http://schemas.microsoft.com/office/powerpoint/2010/main" val="31353233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14F0F0E-5B9F-4E7B-BF97-4D47D8A90CDB}" type="slidenum">
              <a:rPr lang="en-US" smtClean="0"/>
              <a:pPr/>
              <a:t>1</a:t>
            </a:fld>
            <a:endParaRPr lang="en-US" dirty="0"/>
          </a:p>
        </p:txBody>
      </p:sp>
    </p:spTree>
    <p:extLst>
      <p:ext uri="{BB962C8B-B14F-4D97-AF65-F5344CB8AC3E}">
        <p14:creationId xmlns:p14="http://schemas.microsoft.com/office/powerpoint/2010/main" val="26793185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14F0F0E-5B9F-4E7B-BF97-4D47D8A90CDB}" type="slidenum">
              <a:rPr lang="en-US" smtClean="0"/>
              <a:pPr/>
              <a:t>12</a:t>
            </a:fld>
            <a:endParaRPr lang="en-US"/>
          </a:p>
        </p:txBody>
      </p:sp>
    </p:spTree>
    <p:extLst>
      <p:ext uri="{BB962C8B-B14F-4D97-AF65-F5344CB8AC3E}">
        <p14:creationId xmlns:p14="http://schemas.microsoft.com/office/powerpoint/2010/main" val="20035133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14F0F0E-5B9F-4E7B-BF97-4D47D8A90CDB}" type="slidenum">
              <a:rPr lang="en-US" smtClean="0"/>
              <a:pPr/>
              <a:t>14</a:t>
            </a:fld>
            <a:endParaRPr lang="en-US"/>
          </a:p>
        </p:txBody>
      </p:sp>
    </p:spTree>
    <p:extLst>
      <p:ext uri="{BB962C8B-B14F-4D97-AF65-F5344CB8AC3E}">
        <p14:creationId xmlns:p14="http://schemas.microsoft.com/office/powerpoint/2010/main" val="33691862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14F0F0E-5B9F-4E7B-BF97-4D47D8A90CDB}" type="slidenum">
              <a:rPr lang="en-US" smtClean="0"/>
              <a:pPr/>
              <a:t>15</a:t>
            </a:fld>
            <a:endParaRPr lang="en-US"/>
          </a:p>
        </p:txBody>
      </p:sp>
    </p:spTree>
    <p:extLst>
      <p:ext uri="{BB962C8B-B14F-4D97-AF65-F5344CB8AC3E}">
        <p14:creationId xmlns:p14="http://schemas.microsoft.com/office/powerpoint/2010/main" val="1859896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14F0F0E-5B9F-4E7B-BF97-4D47D8A90CDB}" type="slidenum">
              <a:rPr lang="en-US" smtClean="0"/>
              <a:pPr/>
              <a:t>17</a:t>
            </a:fld>
            <a:endParaRPr lang="en-US"/>
          </a:p>
        </p:txBody>
      </p:sp>
    </p:spTree>
    <p:extLst>
      <p:ext uri="{BB962C8B-B14F-4D97-AF65-F5344CB8AC3E}">
        <p14:creationId xmlns:p14="http://schemas.microsoft.com/office/powerpoint/2010/main" val="22527492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14F0F0E-5B9F-4E7B-BF97-4D47D8A90CDB}" type="slidenum">
              <a:rPr lang="en-US" smtClean="0"/>
              <a:pPr/>
              <a:t>18</a:t>
            </a:fld>
            <a:endParaRPr lang="en-US"/>
          </a:p>
        </p:txBody>
      </p:sp>
    </p:spTree>
    <p:extLst>
      <p:ext uri="{BB962C8B-B14F-4D97-AF65-F5344CB8AC3E}">
        <p14:creationId xmlns:p14="http://schemas.microsoft.com/office/powerpoint/2010/main" val="10832083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14F0F0E-5B9F-4E7B-BF97-4D47D8A90CDB}" type="slidenum">
              <a:rPr lang="en-US" smtClean="0"/>
              <a:pPr/>
              <a:t>19</a:t>
            </a:fld>
            <a:endParaRPr lang="en-US"/>
          </a:p>
        </p:txBody>
      </p:sp>
    </p:spTree>
    <p:extLst>
      <p:ext uri="{BB962C8B-B14F-4D97-AF65-F5344CB8AC3E}">
        <p14:creationId xmlns:p14="http://schemas.microsoft.com/office/powerpoint/2010/main" val="7717554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14F0F0E-5B9F-4E7B-BF97-4D47D8A90CDB}" type="slidenum">
              <a:rPr lang="en-US" smtClean="0"/>
              <a:pPr/>
              <a:t>20</a:t>
            </a:fld>
            <a:endParaRPr lang="en-US"/>
          </a:p>
        </p:txBody>
      </p:sp>
    </p:spTree>
    <p:extLst>
      <p:ext uri="{BB962C8B-B14F-4D97-AF65-F5344CB8AC3E}">
        <p14:creationId xmlns:p14="http://schemas.microsoft.com/office/powerpoint/2010/main" val="13816872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14F0F0E-5B9F-4E7B-BF97-4D47D8A90CDB}" type="slidenum">
              <a:rPr lang="en-US" smtClean="0"/>
              <a:pPr/>
              <a:t>21</a:t>
            </a:fld>
            <a:endParaRPr lang="en-US"/>
          </a:p>
        </p:txBody>
      </p:sp>
    </p:spTree>
    <p:extLst>
      <p:ext uri="{BB962C8B-B14F-4D97-AF65-F5344CB8AC3E}">
        <p14:creationId xmlns:p14="http://schemas.microsoft.com/office/powerpoint/2010/main" val="35272086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14F0F0E-5B9F-4E7B-BF97-4D47D8A90CDB}" type="slidenum">
              <a:rPr lang="en-US" smtClean="0"/>
              <a:pPr/>
              <a:t>22</a:t>
            </a:fld>
            <a:endParaRPr lang="en-US"/>
          </a:p>
        </p:txBody>
      </p:sp>
    </p:spTree>
    <p:extLst>
      <p:ext uri="{BB962C8B-B14F-4D97-AF65-F5344CB8AC3E}">
        <p14:creationId xmlns:p14="http://schemas.microsoft.com/office/powerpoint/2010/main" val="28439549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14F0F0E-5B9F-4E7B-BF97-4D47D8A90CDB}" type="slidenum">
              <a:rPr lang="en-US" smtClean="0"/>
              <a:pPr/>
              <a:t>23</a:t>
            </a:fld>
            <a:endParaRPr lang="en-US"/>
          </a:p>
        </p:txBody>
      </p:sp>
    </p:spTree>
    <p:extLst>
      <p:ext uri="{BB962C8B-B14F-4D97-AF65-F5344CB8AC3E}">
        <p14:creationId xmlns:p14="http://schemas.microsoft.com/office/powerpoint/2010/main" val="5461963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14F0F0E-5B9F-4E7B-BF97-4D47D8A90CDB}" type="slidenum">
              <a:rPr lang="en-US" smtClean="0"/>
              <a:pPr/>
              <a:t>2</a:t>
            </a:fld>
            <a:endParaRPr lang="en-US" dirty="0"/>
          </a:p>
        </p:txBody>
      </p:sp>
    </p:spTree>
    <p:extLst>
      <p:ext uri="{BB962C8B-B14F-4D97-AF65-F5344CB8AC3E}">
        <p14:creationId xmlns:p14="http://schemas.microsoft.com/office/powerpoint/2010/main" val="31283598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14F0F0E-5B9F-4E7B-BF97-4D47D8A90CDB}" type="slidenum">
              <a:rPr lang="en-US" smtClean="0"/>
              <a:pPr/>
              <a:t>24</a:t>
            </a:fld>
            <a:endParaRPr lang="en-US"/>
          </a:p>
        </p:txBody>
      </p:sp>
    </p:spTree>
    <p:extLst>
      <p:ext uri="{BB962C8B-B14F-4D97-AF65-F5344CB8AC3E}">
        <p14:creationId xmlns:p14="http://schemas.microsoft.com/office/powerpoint/2010/main" val="37840775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14F0F0E-5B9F-4E7B-BF97-4D47D8A90CDB}" type="slidenum">
              <a:rPr lang="en-US" smtClean="0"/>
              <a:pPr/>
              <a:t>25</a:t>
            </a:fld>
            <a:endParaRPr lang="en-US"/>
          </a:p>
        </p:txBody>
      </p:sp>
    </p:spTree>
    <p:extLst>
      <p:ext uri="{BB962C8B-B14F-4D97-AF65-F5344CB8AC3E}">
        <p14:creationId xmlns:p14="http://schemas.microsoft.com/office/powerpoint/2010/main" val="34862534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14F0F0E-5B9F-4E7B-BF97-4D47D8A90CDB}" type="slidenum">
              <a:rPr lang="en-US" smtClean="0"/>
              <a:pPr/>
              <a:t>26</a:t>
            </a:fld>
            <a:endParaRPr lang="en-US"/>
          </a:p>
        </p:txBody>
      </p:sp>
    </p:spTree>
    <p:extLst>
      <p:ext uri="{BB962C8B-B14F-4D97-AF65-F5344CB8AC3E}">
        <p14:creationId xmlns:p14="http://schemas.microsoft.com/office/powerpoint/2010/main" val="31514288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14F0F0E-5B9F-4E7B-BF97-4D47D8A90CDB}" type="slidenum">
              <a:rPr lang="en-US" smtClean="0"/>
              <a:pPr/>
              <a:t>27</a:t>
            </a:fld>
            <a:endParaRPr lang="en-US"/>
          </a:p>
        </p:txBody>
      </p:sp>
    </p:spTree>
    <p:extLst>
      <p:ext uri="{BB962C8B-B14F-4D97-AF65-F5344CB8AC3E}">
        <p14:creationId xmlns:p14="http://schemas.microsoft.com/office/powerpoint/2010/main" val="24042487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14F0F0E-5B9F-4E7B-BF97-4D47D8A90CDB}" type="slidenum">
              <a:rPr lang="en-US" smtClean="0"/>
              <a:pPr/>
              <a:t>28</a:t>
            </a:fld>
            <a:endParaRPr lang="en-US"/>
          </a:p>
        </p:txBody>
      </p:sp>
    </p:spTree>
    <p:extLst>
      <p:ext uri="{BB962C8B-B14F-4D97-AF65-F5344CB8AC3E}">
        <p14:creationId xmlns:p14="http://schemas.microsoft.com/office/powerpoint/2010/main" val="22199660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14F0F0E-5B9F-4E7B-BF97-4D47D8A90CDB}" type="slidenum">
              <a:rPr lang="en-US" smtClean="0"/>
              <a:pPr/>
              <a:t>29</a:t>
            </a:fld>
            <a:endParaRPr lang="en-US"/>
          </a:p>
        </p:txBody>
      </p:sp>
    </p:spTree>
    <p:extLst>
      <p:ext uri="{BB962C8B-B14F-4D97-AF65-F5344CB8AC3E}">
        <p14:creationId xmlns:p14="http://schemas.microsoft.com/office/powerpoint/2010/main" val="18268142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14F0F0E-5B9F-4E7B-BF97-4D47D8A90CDB}" type="slidenum">
              <a:rPr lang="en-US" smtClean="0"/>
              <a:pPr/>
              <a:t>30</a:t>
            </a:fld>
            <a:endParaRPr lang="en-US"/>
          </a:p>
        </p:txBody>
      </p:sp>
    </p:spTree>
    <p:extLst>
      <p:ext uri="{BB962C8B-B14F-4D97-AF65-F5344CB8AC3E}">
        <p14:creationId xmlns:p14="http://schemas.microsoft.com/office/powerpoint/2010/main" val="10967773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14F0F0E-5B9F-4E7B-BF97-4D47D8A90CDB}" type="slidenum">
              <a:rPr lang="en-US" smtClean="0"/>
              <a:pPr/>
              <a:t>31</a:t>
            </a:fld>
            <a:endParaRPr lang="en-US"/>
          </a:p>
        </p:txBody>
      </p:sp>
    </p:spTree>
    <p:extLst>
      <p:ext uri="{BB962C8B-B14F-4D97-AF65-F5344CB8AC3E}">
        <p14:creationId xmlns:p14="http://schemas.microsoft.com/office/powerpoint/2010/main" val="17419031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14F0F0E-5B9F-4E7B-BF97-4D47D8A90CDB}" type="slidenum">
              <a:rPr lang="en-US" smtClean="0"/>
              <a:pPr/>
              <a:t>32</a:t>
            </a:fld>
            <a:endParaRPr lang="en-US"/>
          </a:p>
        </p:txBody>
      </p:sp>
    </p:spTree>
    <p:extLst>
      <p:ext uri="{BB962C8B-B14F-4D97-AF65-F5344CB8AC3E}">
        <p14:creationId xmlns:p14="http://schemas.microsoft.com/office/powerpoint/2010/main" val="1504962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14F0F0E-5B9F-4E7B-BF97-4D47D8A90CDB}" type="slidenum">
              <a:rPr lang="en-US" smtClean="0"/>
              <a:pPr/>
              <a:t>3</a:t>
            </a:fld>
            <a:endParaRPr lang="en-US"/>
          </a:p>
        </p:txBody>
      </p:sp>
    </p:spTree>
    <p:extLst>
      <p:ext uri="{BB962C8B-B14F-4D97-AF65-F5344CB8AC3E}">
        <p14:creationId xmlns:p14="http://schemas.microsoft.com/office/powerpoint/2010/main" val="22907069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14F0F0E-5B9F-4E7B-BF97-4D47D8A90CDB}" type="slidenum">
              <a:rPr lang="en-US" smtClean="0"/>
              <a:pPr/>
              <a:t>4</a:t>
            </a:fld>
            <a:endParaRPr lang="en-US"/>
          </a:p>
        </p:txBody>
      </p:sp>
    </p:spTree>
    <p:extLst>
      <p:ext uri="{BB962C8B-B14F-4D97-AF65-F5344CB8AC3E}">
        <p14:creationId xmlns:p14="http://schemas.microsoft.com/office/powerpoint/2010/main" val="39080059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14F0F0E-5B9F-4E7B-BF97-4D47D8A90CDB}" type="slidenum">
              <a:rPr lang="en-US" smtClean="0"/>
              <a:pPr/>
              <a:t>5</a:t>
            </a:fld>
            <a:endParaRPr lang="en-US"/>
          </a:p>
        </p:txBody>
      </p:sp>
    </p:spTree>
    <p:extLst>
      <p:ext uri="{BB962C8B-B14F-4D97-AF65-F5344CB8AC3E}">
        <p14:creationId xmlns:p14="http://schemas.microsoft.com/office/powerpoint/2010/main" val="22107358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14F0F0E-5B9F-4E7B-BF97-4D47D8A90CDB}" type="slidenum">
              <a:rPr lang="en-US" smtClean="0"/>
              <a:pPr/>
              <a:t>6</a:t>
            </a:fld>
            <a:endParaRPr lang="en-US"/>
          </a:p>
        </p:txBody>
      </p:sp>
    </p:spTree>
    <p:extLst>
      <p:ext uri="{BB962C8B-B14F-4D97-AF65-F5344CB8AC3E}">
        <p14:creationId xmlns:p14="http://schemas.microsoft.com/office/powerpoint/2010/main" val="23173479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14F0F0E-5B9F-4E7B-BF97-4D47D8A90CDB}" type="slidenum">
              <a:rPr lang="en-US" smtClean="0"/>
              <a:pPr/>
              <a:t>7</a:t>
            </a:fld>
            <a:endParaRPr lang="en-US"/>
          </a:p>
        </p:txBody>
      </p:sp>
    </p:spTree>
    <p:extLst>
      <p:ext uri="{BB962C8B-B14F-4D97-AF65-F5344CB8AC3E}">
        <p14:creationId xmlns:p14="http://schemas.microsoft.com/office/powerpoint/2010/main" val="27053756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14F0F0E-5B9F-4E7B-BF97-4D47D8A90CDB}" type="slidenum">
              <a:rPr lang="en-US" smtClean="0"/>
              <a:pPr/>
              <a:t>10</a:t>
            </a:fld>
            <a:endParaRPr lang="en-US"/>
          </a:p>
        </p:txBody>
      </p:sp>
    </p:spTree>
    <p:extLst>
      <p:ext uri="{BB962C8B-B14F-4D97-AF65-F5344CB8AC3E}">
        <p14:creationId xmlns:p14="http://schemas.microsoft.com/office/powerpoint/2010/main" val="41368787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14F0F0E-5B9F-4E7B-BF97-4D47D8A90CDB}" type="slidenum">
              <a:rPr lang="en-US" smtClean="0"/>
              <a:pPr/>
              <a:t>11</a:t>
            </a:fld>
            <a:endParaRPr lang="en-US"/>
          </a:p>
        </p:txBody>
      </p:sp>
    </p:spTree>
    <p:extLst>
      <p:ext uri="{BB962C8B-B14F-4D97-AF65-F5344CB8AC3E}">
        <p14:creationId xmlns:p14="http://schemas.microsoft.com/office/powerpoint/2010/main" val="3979067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pPr/>
              <a:t>12/2/2017</a:t>
            </a:fld>
            <a:endParaRPr lang="en-US"/>
          </a:p>
        </p:txBody>
      </p:sp>
      <p:sp>
        <p:nvSpPr>
          <p:cNvPr id="20" name="Footer Placeholder 19"/>
          <p:cNvSpPr>
            <a:spLocks noGrp="1"/>
          </p:cNvSpPr>
          <p:nvPr>
            <p:ph type="ftr" sz="quarter" idx="11"/>
          </p:nvPr>
        </p:nvSpPr>
        <p:spPr/>
        <p:txBody>
          <a:bodyPr/>
          <a:lstStyle>
            <a:extLst/>
          </a:lstStyle>
          <a:p>
            <a:endParaRPr lang="en-US"/>
          </a:p>
        </p:txBody>
      </p:sp>
      <p:sp>
        <p:nvSpPr>
          <p:cNvPr id="10" name="Slide Number Placeholder 9"/>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12/2/2017</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40"/>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1"/>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12/2/2017</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12/2/2017</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1"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12/2/2017</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12/2/2017</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pPr/>
              <a:t>12/2/2017</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1D8BD707-D9CF-40AE-B4C6-C98DA3205C09}" type="datetimeFigureOut">
              <a:rPr lang="en-US" smtClean="0"/>
              <a:pPr/>
              <a:t>12/2/2017</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1D8BD707-D9CF-40AE-B4C6-C98DA3205C09}" type="datetimeFigureOut">
              <a:rPr lang="en-US" smtClean="0"/>
              <a:pPr/>
              <a:t>12/2/2017</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1"/>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12/2/2017</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12/2/2017</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4"/>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2"/>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6"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8" y="21103"/>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2" y="1055078"/>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4"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1D8BD707-D9CF-40AE-B4C6-C98DA3205C09}" type="datetimeFigureOut">
              <a:rPr lang="en-US" smtClean="0"/>
              <a:pPr/>
              <a:t>12/2/2017</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B6F15528-21DE-4FAA-801E-634DDDAF4B2B}" type="slidenum">
              <a:rPr lang="en-US" smtClean="0"/>
              <a:pPr/>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20.emf"/><Relationship Id="rId5" Type="http://schemas.openxmlformats.org/officeDocument/2006/relationships/image" Target="../media/image19.emf"/><Relationship Id="rId4" Type="http://schemas.openxmlformats.org/officeDocument/2006/relationships/image" Target="../media/image15.jpeg"/></Relationships>
</file>

<file path=ppt/slides/_rels/slide27.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2.jpeg"/><Relationship Id="rId7" Type="http://schemas.openxmlformats.org/officeDocument/2006/relationships/image" Target="../media/image26.emf"/><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png"/></Relationships>
</file>

<file path=ppt/slides/_rels/slide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30.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user\Desktop\ملف بحث السكربتيد\Pictures IVM IVF\Collection\img_081!100104041312.jpg"/>
          <p:cNvPicPr>
            <a:picLocks noChangeAspect="1" noChangeArrowheads="1"/>
          </p:cNvPicPr>
          <p:nvPr/>
        </p:nvPicPr>
        <p:blipFill>
          <a:blip r:embed="rId3"/>
          <a:srcRect/>
          <a:stretch>
            <a:fillRect/>
          </a:stretch>
        </p:blipFill>
        <p:spPr bwMode="auto">
          <a:xfrm>
            <a:off x="285750" y="304800"/>
            <a:ext cx="8572500" cy="6400800"/>
          </a:xfrm>
          <a:prstGeom prst="rect">
            <a:avLst/>
          </a:prstGeom>
          <a:noFill/>
        </p:spPr>
      </p:pic>
      <p:sp>
        <p:nvSpPr>
          <p:cNvPr id="3" name="Rectangle 2"/>
          <p:cNvSpPr/>
          <p:nvPr/>
        </p:nvSpPr>
        <p:spPr>
          <a:xfrm>
            <a:off x="1295400" y="533400"/>
            <a:ext cx="7467600" cy="5078313"/>
          </a:xfrm>
          <a:prstGeom prst="rect">
            <a:avLst/>
          </a:prstGeom>
          <a:noFill/>
          <a:ln>
            <a:noFill/>
          </a:ln>
          <a:effectLst>
            <a:outerShdw blurRad="50800" dist="38100" dir="5400000" algn="t" rotWithShape="0">
              <a:prstClr val="black">
                <a:alpha val="40000"/>
              </a:prstClr>
            </a:outerShdw>
          </a:effectLst>
          <a:scene3d>
            <a:camera prst="isometricOffAxis1Right"/>
            <a:lightRig rig="balanced" dir="t">
              <a:rot lat="0" lon="0" rev="8700000"/>
            </a:lightRig>
          </a:scene3d>
          <a:sp3d>
            <a:bevelT w="190500" h="38100" prst="angle"/>
          </a:sp3d>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rtl="1"/>
            <a:r>
              <a:rPr lang="ar-SA" sz="5400" b="1" dirty="0" smtClean="0">
                <a:ln w="11430"/>
                <a:effectLst>
                  <a:outerShdw blurRad="80000" dist="40000" dir="5040000" algn="tl">
                    <a:srgbClr val="000000">
                      <a:alpha val="30000"/>
                    </a:srgbClr>
                  </a:outerShdw>
                </a:effectLst>
              </a:rPr>
              <a:t>بسم الله الرحمن الرحيم</a:t>
            </a:r>
          </a:p>
          <a:p>
            <a:pPr algn="ctr" rtl="1"/>
            <a:r>
              <a:rPr lang="ar-SA" sz="5400" b="1" dirty="0" smtClean="0">
                <a:ln w="11430"/>
                <a:effectLst>
                  <a:outerShdw blurRad="80000" dist="40000" dir="5040000" algn="tl">
                    <a:srgbClr val="000000">
                      <a:alpha val="30000"/>
                    </a:srgbClr>
                  </a:outerShdw>
                </a:effectLst>
              </a:rPr>
              <a:t>التلقيح الإصطناعى والإخصاب الخارجى </a:t>
            </a:r>
          </a:p>
          <a:p>
            <a:pPr algn="ctr" rtl="1"/>
            <a:r>
              <a:rPr lang="en-US" sz="5400" b="1" dirty="0" smtClean="0">
                <a:ln w="11430"/>
                <a:effectLst>
                  <a:outerShdw blurRad="80000" dist="40000" dir="5040000" algn="tl">
                    <a:srgbClr val="000000">
                      <a:alpha val="30000"/>
                    </a:srgbClr>
                  </a:outerShdw>
                </a:effectLst>
              </a:rPr>
              <a:t>Artificial Insemination and </a:t>
            </a:r>
            <a:r>
              <a:rPr lang="en-US" sz="5400" b="1" i="1" dirty="0" smtClean="0">
                <a:ln w="11430"/>
                <a:effectLst>
                  <a:outerShdw blurRad="80000" dist="40000" dir="5040000" algn="tl">
                    <a:srgbClr val="000000">
                      <a:alpha val="30000"/>
                    </a:srgbClr>
                  </a:outerShdw>
                </a:effectLst>
              </a:rPr>
              <a:t>In Vitro</a:t>
            </a:r>
            <a:r>
              <a:rPr lang="en-US" sz="5400" b="1" dirty="0" smtClean="0">
                <a:ln w="11430"/>
                <a:effectLst>
                  <a:outerShdw blurRad="80000" dist="40000" dir="5040000" algn="tl">
                    <a:srgbClr val="000000">
                      <a:alpha val="30000"/>
                    </a:srgbClr>
                  </a:outerShdw>
                </a:effectLst>
              </a:rPr>
              <a:t> Fertilization</a:t>
            </a:r>
            <a:r>
              <a:rPr lang="en-US" sz="5400" b="1" cap="none" spc="0" dirty="0" smtClean="0">
                <a:ln w="11430"/>
                <a:effectLst>
                  <a:outerShdw blurRad="80000" dist="40000" dir="5040000" algn="tl">
                    <a:srgbClr val="000000">
                      <a:alpha val="30000"/>
                    </a:srgbClr>
                  </a:outerShdw>
                </a:effectLst>
              </a:rPr>
              <a:t> </a:t>
            </a:r>
            <a:endParaRPr lang="en-US" sz="5400" b="1" cap="none" spc="0" dirty="0">
              <a:ln w="11430"/>
              <a:effectLst>
                <a:outerShdw blurRad="80000" dist="40000" dir="5040000" algn="tl">
                  <a:srgbClr val="000000">
                    <a:alpha val="30000"/>
                  </a:srgbClr>
                </a:outerShdw>
              </a:effectLst>
            </a:endParaRPr>
          </a:p>
        </p:txBody>
      </p:sp>
      <p:pic>
        <p:nvPicPr>
          <p:cNvPr id="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1000" y="4876800"/>
            <a:ext cx="2438400" cy="169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 name="Rectangle 7"/>
          <p:cNvSpPr/>
          <p:nvPr/>
        </p:nvSpPr>
        <p:spPr>
          <a:xfrm>
            <a:off x="990600" y="762000"/>
            <a:ext cx="8001000" cy="2308324"/>
          </a:xfrm>
          <a:prstGeom prst="rect">
            <a:avLst/>
          </a:prstGeom>
        </p:spPr>
        <p:txBody>
          <a:bodyPr wrap="square">
            <a:spAutoFit/>
          </a:bodyPr>
          <a:lstStyle/>
          <a:p>
            <a:pPr algn="just">
              <a:lnSpc>
                <a:spcPct val="150000"/>
              </a:lnSpc>
            </a:pPr>
            <a:r>
              <a:rPr lang="en-US" sz="22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It is a metal probe, like a penis, connected with the electrodes gives a wave electric (or battery) ranges between 0-15 volts .It inserted in the rectum of the male to stimulate the  ejaculatory and seminal glands of the male.</a:t>
            </a:r>
          </a:p>
        </p:txBody>
      </p:sp>
      <p:sp>
        <p:nvSpPr>
          <p:cNvPr id="9" name="Rectangle 8"/>
          <p:cNvSpPr/>
          <p:nvPr/>
        </p:nvSpPr>
        <p:spPr>
          <a:xfrm>
            <a:off x="914400" y="2971800"/>
            <a:ext cx="8153400" cy="3970318"/>
          </a:xfrm>
          <a:prstGeom prst="rect">
            <a:avLst/>
          </a:prstGeom>
        </p:spPr>
        <p:txBody>
          <a:bodyPr wrap="square">
            <a:spAutoFit/>
          </a:bodyPr>
          <a:lstStyle/>
          <a:p>
            <a:pPr algn="just">
              <a:lnSpc>
                <a:spcPct val="150000"/>
              </a:lnSpc>
            </a:pPr>
            <a:r>
              <a:rPr lang="en-US" sz="22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It is used for males when they can not collect semen from them by artificial vagina .</a:t>
            </a:r>
          </a:p>
          <a:p>
            <a:pPr algn="just">
              <a:lnSpc>
                <a:spcPct val="150000"/>
              </a:lnSpc>
            </a:pPr>
            <a:r>
              <a:rPr lang="en-US" sz="2400" dirty="0" smtClean="0">
                <a:latin typeface="Times New Roman" pitchFamily="18" charset="0"/>
                <a:cs typeface="Times New Roman" pitchFamily="18" charset="0"/>
              </a:rPr>
              <a:t>It is  quick and easy way, but they are painful to the male and the amount of semen that is collected from the male is less than the artificial vagina way.</a:t>
            </a:r>
          </a:p>
          <a:p>
            <a:pPr algn="just">
              <a:lnSpc>
                <a:spcPct val="150000"/>
              </a:lnSpc>
            </a:pPr>
            <a:r>
              <a:rPr lang="en-US" sz="2400" dirty="0" smtClean="0">
                <a:latin typeface="Times New Roman" pitchFamily="18" charset="0"/>
                <a:cs typeface="Times New Roman" pitchFamily="18" charset="0"/>
              </a:rPr>
              <a:t>Usually used for wiled animals like deer and some domestic animals.</a:t>
            </a:r>
          </a:p>
        </p:txBody>
      </p:sp>
      <p:sp>
        <p:nvSpPr>
          <p:cNvPr id="6" name="Rectangle 5"/>
          <p:cNvSpPr/>
          <p:nvPr/>
        </p:nvSpPr>
        <p:spPr>
          <a:xfrm>
            <a:off x="1219200" y="36493"/>
            <a:ext cx="7162800" cy="954107"/>
          </a:xfrm>
          <a:prstGeom prst="rect">
            <a:avLst/>
          </a:prstGeom>
        </p:spPr>
        <p:txBody>
          <a:bodyPr wrap="square">
            <a:spAutoFit/>
          </a:bodyPr>
          <a:lstStyle/>
          <a:p>
            <a:pPr algn="just" rtl="1">
              <a:lnSpc>
                <a:spcPct val="200000"/>
              </a:lnSpc>
            </a:pPr>
            <a:r>
              <a:rPr lang="ar-SA" b="1" dirty="0" smtClean="0">
                <a:latin typeface="Simplified Arabic" pitchFamily="18" charset="-78"/>
                <a:cs typeface="Simplified Arabic" pitchFamily="18" charset="-78"/>
              </a:rPr>
              <a:t>3</a:t>
            </a:r>
            <a:r>
              <a:rPr lang="ar-SA" sz="2000" b="1" dirty="0" smtClean="0">
                <a:latin typeface="Simplified Arabic" pitchFamily="18" charset="-78"/>
                <a:cs typeface="Simplified Arabic" pitchFamily="18" charset="-78"/>
              </a:rPr>
              <a:t>- جهاز التنبيه الكهربائي       </a:t>
            </a:r>
            <a:r>
              <a:rPr lang="en-US" sz="2800" b="1" u="sng" dirty="0" smtClean="0">
                <a:effectLst>
                  <a:outerShdw blurRad="38100" dist="38100" dir="2700000" algn="tl">
                    <a:srgbClr val="000000">
                      <a:alpha val="43137"/>
                    </a:srgbClr>
                  </a:outerShdw>
                </a:effectLst>
                <a:latin typeface="Simplified Arabic" pitchFamily="18" charset="-78"/>
                <a:cs typeface="Simplified Arabic" pitchFamily="18" charset="-78"/>
              </a:rPr>
              <a:t>3-Electro-Ejaculator</a:t>
            </a:r>
            <a:endParaRPr lang="en-US" sz="2000" b="1" u="sng" dirty="0" smtClean="0">
              <a:effectLst>
                <a:outerShdw blurRad="38100" dist="38100" dir="2700000" algn="tl">
                  <a:srgbClr val="000000">
                    <a:alpha val="43137"/>
                  </a:srgbClr>
                </a:outerShdw>
              </a:effectLst>
              <a:latin typeface="Simplified Arabic" pitchFamily="18" charset="-78"/>
              <a:cs typeface="Simplified Arabic" pitchFamily="18"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edge">
                                      <p:cBhvr>
                                        <p:cTn id="14"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جمع السائل المنوي 020"/>
          <p:cNvPicPr>
            <a:picLocks noChangeAspect="1" noChangeArrowheads="1"/>
          </p:cNvPicPr>
          <p:nvPr/>
        </p:nvPicPr>
        <p:blipFill>
          <a:blip r:embed="rId3" cstate="print"/>
          <a:srcRect/>
          <a:stretch>
            <a:fillRect/>
          </a:stretch>
        </p:blipFill>
        <p:spPr bwMode="auto">
          <a:xfrm>
            <a:off x="2220045" y="228600"/>
            <a:ext cx="5399955" cy="2209800"/>
          </a:xfrm>
          <a:prstGeom prst="rect">
            <a:avLst/>
          </a:prstGeom>
          <a:noFill/>
        </p:spPr>
      </p:pic>
      <p:sp>
        <p:nvSpPr>
          <p:cNvPr id="43009" name="Rectangle 1"/>
          <p:cNvSpPr>
            <a:spLocks noChangeArrowheads="1"/>
          </p:cNvSpPr>
          <p:nvPr/>
        </p:nvSpPr>
        <p:spPr bwMode="auto">
          <a:xfrm>
            <a:off x="1524000" y="2563126"/>
            <a:ext cx="6629400" cy="5155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50000"/>
              </a:lnSpc>
              <a:spcBef>
                <a:spcPct val="0"/>
              </a:spcBef>
              <a:spcAft>
                <a:spcPct val="0"/>
              </a:spcAft>
              <a:buClrTx/>
              <a:buSzTx/>
              <a:buFontTx/>
              <a:buNone/>
              <a:tabLst/>
            </a:pPr>
            <a:r>
              <a:rPr kumimoji="0" lang="ar-SA" sz="2000" b="1" i="0" u="none" strike="noStrike" cap="none" normalizeH="0" baseline="0" dirty="0" smtClean="0">
                <a:ln>
                  <a:noFill/>
                </a:ln>
                <a:solidFill>
                  <a:srgbClr val="0000FF"/>
                </a:solidFill>
                <a:effectLst/>
                <a:latin typeface="Simplified Arabic" pitchFamily="18" charset="-78"/>
                <a:ea typeface="Times New Roman" pitchFamily="18" charset="0"/>
                <a:cs typeface="Simplified Arabic" pitchFamily="18" charset="-78"/>
              </a:rPr>
              <a:t>أ-جهاز القذف الكهربائي متنقل يعمل بالبطارية الجافة</a:t>
            </a:r>
            <a:endParaRPr kumimoji="0" lang="ar-SA" sz="2000" b="1" i="0" u="none" strike="noStrike" cap="none" normalizeH="0" baseline="0" dirty="0" smtClean="0">
              <a:ln>
                <a:noFill/>
              </a:ln>
              <a:solidFill>
                <a:srgbClr val="0000FF"/>
              </a:solidFill>
              <a:effectLst/>
              <a:latin typeface="Arial" pitchFamily="34" charset="0"/>
              <a:cs typeface="Arial" pitchFamily="34" charset="0"/>
            </a:endParaRPr>
          </a:p>
        </p:txBody>
      </p:sp>
      <p:sp>
        <p:nvSpPr>
          <p:cNvPr id="43011"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3010" name="Picture 2" descr="~LWF00431"/>
          <p:cNvPicPr>
            <a:picLocks noChangeAspect="1" noChangeArrowheads="1"/>
          </p:cNvPicPr>
          <p:nvPr/>
        </p:nvPicPr>
        <p:blipFill>
          <a:blip r:embed="rId4" cstate="print"/>
          <a:srcRect/>
          <a:stretch>
            <a:fillRect/>
          </a:stretch>
        </p:blipFill>
        <p:spPr bwMode="auto">
          <a:xfrm>
            <a:off x="1752600" y="3352800"/>
            <a:ext cx="6629400" cy="2514600"/>
          </a:xfrm>
          <a:prstGeom prst="rect">
            <a:avLst/>
          </a:prstGeom>
          <a:noFill/>
        </p:spPr>
      </p:pic>
      <p:sp>
        <p:nvSpPr>
          <p:cNvPr id="43012" name="Rectangle 4"/>
          <p:cNvSpPr>
            <a:spLocks noChangeArrowheads="1"/>
          </p:cNvSpPr>
          <p:nvPr/>
        </p:nvSpPr>
        <p:spPr bwMode="auto">
          <a:xfrm>
            <a:off x="1905000" y="6076890"/>
            <a:ext cx="59436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dirty="0" smtClean="0">
                <a:ln>
                  <a:noFill/>
                </a:ln>
                <a:solidFill>
                  <a:srgbClr val="0000FF"/>
                </a:solidFill>
                <a:effectLst/>
                <a:latin typeface="Simplified Arabic" pitchFamily="18" charset="-78"/>
                <a:ea typeface="Times New Roman" pitchFamily="18" charset="0"/>
                <a:cs typeface="Simplified Arabic" pitchFamily="18" charset="-78"/>
              </a:rPr>
              <a:t>ب- جهاز القذف الكهربائي يعمل بالتيار الكهربائي</a:t>
            </a:r>
            <a:endParaRPr kumimoji="0" lang="ar-SA" sz="2000" b="1" i="0" u="none" strike="noStrike" cap="none" normalizeH="0" baseline="0" dirty="0" smtClean="0">
              <a:ln>
                <a:noFill/>
              </a:ln>
              <a:solidFill>
                <a:srgbClr val="0000FF"/>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2000"/>
                                        <p:tgtEl>
                                          <p:spTgt spid="2"/>
                                        </p:tgtEl>
                                      </p:cBhvr>
                                    </p:animEffect>
                                  </p:childTnLst>
                                </p:cTn>
                              </p:par>
                              <p:par>
                                <p:cTn id="8" presetID="27" presetClass="entr" presetSubtype="0" fill="hold" grpId="0" nodeType="withEffect">
                                  <p:stCondLst>
                                    <p:cond delay="0"/>
                                  </p:stCondLst>
                                  <p:iterate type="lt">
                                    <p:tmPct val="50000"/>
                                  </p:iterate>
                                  <p:childTnLst>
                                    <p:set>
                                      <p:cBhvr>
                                        <p:cTn id="9" dur="1" fill="hold">
                                          <p:stCondLst>
                                            <p:cond delay="0"/>
                                          </p:stCondLst>
                                        </p:cTn>
                                        <p:tgtEl>
                                          <p:spTgt spid="43009"/>
                                        </p:tgtEl>
                                        <p:attrNameLst>
                                          <p:attrName>style.visibility</p:attrName>
                                        </p:attrNameLst>
                                      </p:cBhvr>
                                      <p:to>
                                        <p:strVal val="visible"/>
                                      </p:to>
                                    </p:set>
                                    <p:anim calcmode="discrete" valueType="clr">
                                      <p:cBhvr override="childStyle">
                                        <p:cTn id="10" dur="80"/>
                                        <p:tgtEl>
                                          <p:spTgt spid="43009"/>
                                        </p:tgtEl>
                                        <p:attrNameLst>
                                          <p:attrName>style.color</p:attrName>
                                        </p:attrNameLst>
                                      </p:cBhvr>
                                      <p:tavLst>
                                        <p:tav tm="0">
                                          <p:val>
                                            <p:clrVal>
                                              <a:schemeClr val="accent2"/>
                                            </p:clrVal>
                                          </p:val>
                                        </p:tav>
                                        <p:tav tm="50000">
                                          <p:val>
                                            <p:clrVal>
                                              <a:schemeClr val="hlink"/>
                                            </p:clrVal>
                                          </p:val>
                                        </p:tav>
                                      </p:tavLst>
                                    </p:anim>
                                    <p:anim calcmode="discrete" valueType="clr">
                                      <p:cBhvr>
                                        <p:cTn id="11" dur="80"/>
                                        <p:tgtEl>
                                          <p:spTgt spid="43009"/>
                                        </p:tgtEl>
                                        <p:attrNameLst>
                                          <p:attrName>fillcolor</p:attrName>
                                        </p:attrNameLst>
                                      </p:cBhvr>
                                      <p:tavLst>
                                        <p:tav tm="0">
                                          <p:val>
                                            <p:clrVal>
                                              <a:schemeClr val="accent2"/>
                                            </p:clrVal>
                                          </p:val>
                                        </p:tav>
                                        <p:tav tm="50000">
                                          <p:val>
                                            <p:clrVal>
                                              <a:schemeClr val="hlink"/>
                                            </p:clrVal>
                                          </p:val>
                                        </p:tav>
                                      </p:tavLst>
                                    </p:anim>
                                    <p:set>
                                      <p:cBhvr>
                                        <p:cTn id="12" dur="80"/>
                                        <p:tgtEl>
                                          <p:spTgt spid="43009"/>
                                        </p:tgtEl>
                                        <p:attrNameLst>
                                          <p:attrName>fill.type</p:attrName>
                                        </p:attrNameLst>
                                      </p:cBhvr>
                                      <p:to>
                                        <p:strVal val="solid"/>
                                      </p:to>
                                    </p:set>
                                  </p:childTnLst>
                                </p:cTn>
                              </p:par>
                              <p:par>
                                <p:cTn id="13" presetID="9" presetClass="entr" presetSubtype="0" fill="hold" nodeType="withEffect">
                                  <p:stCondLst>
                                    <p:cond delay="0"/>
                                  </p:stCondLst>
                                  <p:childTnLst>
                                    <p:set>
                                      <p:cBhvr>
                                        <p:cTn id="14" dur="1" fill="hold">
                                          <p:stCondLst>
                                            <p:cond delay="0"/>
                                          </p:stCondLst>
                                        </p:cTn>
                                        <p:tgtEl>
                                          <p:spTgt spid="43010"/>
                                        </p:tgtEl>
                                        <p:attrNameLst>
                                          <p:attrName>style.visibility</p:attrName>
                                        </p:attrNameLst>
                                      </p:cBhvr>
                                      <p:to>
                                        <p:strVal val="visible"/>
                                      </p:to>
                                    </p:set>
                                    <p:animEffect transition="in" filter="dissolve">
                                      <p:cBhvr>
                                        <p:cTn id="15" dur="2000"/>
                                        <p:tgtEl>
                                          <p:spTgt spid="43010"/>
                                        </p:tgtEl>
                                      </p:cBhvr>
                                    </p:animEffect>
                                  </p:childTnLst>
                                </p:cTn>
                              </p:par>
                              <p:par>
                                <p:cTn id="16" presetID="27" presetClass="entr" presetSubtype="0" fill="hold" grpId="0" nodeType="withEffect">
                                  <p:stCondLst>
                                    <p:cond delay="0"/>
                                  </p:stCondLst>
                                  <p:iterate type="lt">
                                    <p:tmPct val="50000"/>
                                  </p:iterate>
                                  <p:childTnLst>
                                    <p:set>
                                      <p:cBhvr>
                                        <p:cTn id="17" dur="1" fill="hold">
                                          <p:stCondLst>
                                            <p:cond delay="0"/>
                                          </p:stCondLst>
                                        </p:cTn>
                                        <p:tgtEl>
                                          <p:spTgt spid="43012"/>
                                        </p:tgtEl>
                                        <p:attrNameLst>
                                          <p:attrName>style.visibility</p:attrName>
                                        </p:attrNameLst>
                                      </p:cBhvr>
                                      <p:to>
                                        <p:strVal val="visible"/>
                                      </p:to>
                                    </p:set>
                                    <p:anim calcmode="discrete" valueType="clr">
                                      <p:cBhvr override="childStyle">
                                        <p:cTn id="18" dur="80"/>
                                        <p:tgtEl>
                                          <p:spTgt spid="43012"/>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43012"/>
                                        </p:tgtEl>
                                        <p:attrNameLst>
                                          <p:attrName>fillcolor</p:attrName>
                                        </p:attrNameLst>
                                      </p:cBhvr>
                                      <p:tavLst>
                                        <p:tav tm="0">
                                          <p:val>
                                            <p:clrVal>
                                              <a:schemeClr val="accent2"/>
                                            </p:clrVal>
                                          </p:val>
                                        </p:tav>
                                        <p:tav tm="50000">
                                          <p:val>
                                            <p:clrVal>
                                              <a:schemeClr val="hlink"/>
                                            </p:clrVal>
                                          </p:val>
                                        </p:tav>
                                      </p:tavLst>
                                    </p:anim>
                                    <p:set>
                                      <p:cBhvr>
                                        <p:cTn id="20" dur="80"/>
                                        <p:tgtEl>
                                          <p:spTgt spid="4301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09" grpId="0"/>
      <p:bldP spid="430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1"/>
          <p:cNvSpPr>
            <a:spLocks noChangeArrowheads="1"/>
          </p:cNvSpPr>
          <p:nvPr/>
        </p:nvSpPr>
        <p:spPr bwMode="auto">
          <a:xfrm>
            <a:off x="990600" y="864513"/>
            <a:ext cx="7772400" cy="569386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39725" lvl="0" indent="-339725" algn="just" fontAlgn="base">
              <a:lnSpc>
                <a:spcPct val="200000"/>
              </a:lnSpc>
              <a:spcBef>
                <a:spcPct val="0"/>
              </a:spcBef>
              <a:spcAft>
                <a:spcPct val="0"/>
              </a:spcAft>
            </a:pPr>
            <a:r>
              <a:rPr lang="en-US" sz="2200" dirty="0" smtClean="0">
                <a:latin typeface="Times New Roman" pitchFamily="18" charset="0"/>
                <a:ea typeface="Times New Roman" pitchFamily="18" charset="0"/>
                <a:cs typeface="Times New Roman" pitchFamily="18" charset="0"/>
              </a:rPr>
              <a:t>1- </a:t>
            </a:r>
            <a:r>
              <a:rPr lang="en-US" sz="2400" dirty="0" smtClean="0">
                <a:latin typeface="Times New Roman" pitchFamily="18" charset="0"/>
                <a:ea typeface="Times New Roman" pitchFamily="18" charset="0"/>
                <a:cs typeface="Times New Roman" pitchFamily="18" charset="0"/>
              </a:rPr>
              <a:t>Is a long spoon to collect semen from the female's vagina after intercourse directly, and may be connected to suction tube to suck the sperm from the vagina</a:t>
            </a:r>
          </a:p>
          <a:p>
            <a:pPr marL="339725" lvl="0" indent="-339725" algn="just" fontAlgn="base">
              <a:lnSpc>
                <a:spcPct val="200000"/>
              </a:lnSpc>
              <a:spcBef>
                <a:spcPct val="0"/>
              </a:spcBef>
              <a:spcAft>
                <a:spcPct val="0"/>
              </a:spcAft>
            </a:pPr>
            <a:r>
              <a:rPr lang="en-US" sz="2200" dirty="0" smtClean="0">
                <a:latin typeface="Times New Roman" pitchFamily="18" charset="0"/>
                <a:ea typeface="Times New Roman" pitchFamily="18" charset="0"/>
                <a:cs typeface="Times New Roman" pitchFamily="18" charset="0"/>
              </a:rPr>
              <a:t>2- They used to mate a male with a female outside the heat or estrous cycle.</a:t>
            </a:r>
          </a:p>
          <a:p>
            <a:pPr marL="339725" lvl="0" indent="-339725" algn="just" fontAlgn="base">
              <a:lnSpc>
                <a:spcPct val="200000"/>
              </a:lnSpc>
              <a:spcBef>
                <a:spcPct val="0"/>
              </a:spcBef>
              <a:spcAft>
                <a:spcPct val="0"/>
              </a:spcAft>
            </a:pPr>
            <a:r>
              <a:rPr lang="en-US" sz="2200" dirty="0" smtClean="0">
                <a:latin typeface="Times New Roman" pitchFamily="18" charset="0"/>
                <a:ea typeface="Times New Roman" pitchFamily="18" charset="0"/>
                <a:cs typeface="Times New Roman" pitchFamily="18" charset="0"/>
              </a:rPr>
              <a:t>3- It can be used for horse , cow and </a:t>
            </a:r>
            <a:r>
              <a:rPr lang="en-US" sz="2200" dirty="0" err="1" smtClean="0">
                <a:latin typeface="Times New Roman" pitchFamily="18" charset="0"/>
                <a:ea typeface="Times New Roman" pitchFamily="18" charset="0"/>
                <a:cs typeface="Times New Roman" pitchFamily="18" charset="0"/>
              </a:rPr>
              <a:t>camles</a:t>
            </a:r>
            <a:r>
              <a:rPr lang="en-US" sz="2200" dirty="0" smtClean="0">
                <a:latin typeface="Times New Roman" pitchFamily="18" charset="0"/>
                <a:ea typeface="Times New Roman" pitchFamily="18" charset="0"/>
                <a:cs typeface="Times New Roman" pitchFamily="18" charset="0"/>
              </a:rPr>
              <a:t>.</a:t>
            </a:r>
          </a:p>
          <a:p>
            <a:pPr marL="339725" lvl="0" indent="-339725" algn="just" fontAlgn="base">
              <a:lnSpc>
                <a:spcPct val="200000"/>
              </a:lnSpc>
              <a:spcBef>
                <a:spcPct val="0"/>
              </a:spcBef>
              <a:spcAft>
                <a:spcPct val="0"/>
              </a:spcAft>
            </a:pPr>
            <a:r>
              <a:rPr lang="en-US" sz="2200" dirty="0">
                <a:latin typeface="Times New Roman" pitchFamily="18" charset="0"/>
                <a:ea typeface="Times New Roman" pitchFamily="18" charset="0"/>
                <a:cs typeface="Times New Roman" pitchFamily="18" charset="0"/>
              </a:rPr>
              <a:t>4</a:t>
            </a:r>
            <a:r>
              <a:rPr lang="en-US" sz="2200" smtClean="0">
                <a:latin typeface="Times New Roman" pitchFamily="18" charset="0"/>
                <a:ea typeface="Times New Roman" pitchFamily="18" charset="0"/>
                <a:cs typeface="Times New Roman" pitchFamily="18" charset="0"/>
              </a:rPr>
              <a:t>- </a:t>
            </a:r>
            <a:r>
              <a:rPr lang="en-US" sz="2200" dirty="0" smtClean="0">
                <a:latin typeface="Times New Roman" pitchFamily="18" charset="0"/>
                <a:ea typeface="Times New Roman" pitchFamily="18" charset="0"/>
                <a:cs typeface="Times New Roman" pitchFamily="18" charset="0"/>
              </a:rPr>
              <a:t>The amount of semen, which collect is less, and semen may be contaminated with fluids of the vagina.</a:t>
            </a:r>
          </a:p>
        </p:txBody>
      </p:sp>
      <p:sp>
        <p:nvSpPr>
          <p:cNvPr id="4" name="Rectangle 3"/>
          <p:cNvSpPr/>
          <p:nvPr/>
        </p:nvSpPr>
        <p:spPr>
          <a:xfrm>
            <a:off x="1713498" y="833735"/>
            <a:ext cx="6439902" cy="523220"/>
          </a:xfrm>
          <a:prstGeom prst="rect">
            <a:avLst/>
          </a:prstGeom>
        </p:spPr>
        <p:txBody>
          <a:bodyPr wrap="square">
            <a:spAutoFit/>
          </a:bodyPr>
          <a:lstStyle/>
          <a:p>
            <a:pPr algn="r" rtl="1"/>
            <a:r>
              <a:rPr lang="ar-SA" sz="2000" b="1" dirty="0" smtClean="0">
                <a:latin typeface="Simplified Arabic" pitchFamily="18" charset="-78"/>
                <a:cs typeface="Simplified Arabic" pitchFamily="18" charset="-78"/>
              </a:rPr>
              <a:t>-</a:t>
            </a:r>
            <a:r>
              <a:rPr lang="ar-SA" sz="2800" b="1" dirty="0" smtClean="0">
                <a:latin typeface="Simplified Arabic" pitchFamily="18" charset="-78"/>
                <a:cs typeface="Simplified Arabic" pitchFamily="18" charset="-78"/>
              </a:rPr>
              <a:t> الملعقة المهبلية       </a:t>
            </a:r>
            <a:r>
              <a:rPr lang="en-US" sz="2800" b="1" u="sng" dirty="0" smtClean="0">
                <a:effectLst>
                  <a:outerShdw blurRad="38100" dist="38100" dir="2700000" algn="tl">
                    <a:srgbClr val="000000">
                      <a:alpha val="43137"/>
                    </a:srgbClr>
                  </a:outerShdw>
                </a:effectLst>
                <a:latin typeface="Simplified Arabic" pitchFamily="18" charset="-78"/>
                <a:cs typeface="Simplified Arabic" pitchFamily="18" charset="-78"/>
              </a:rPr>
              <a:t>4-Vaginal spongy</a:t>
            </a:r>
            <a:endParaRPr lang="en-US" sz="2800" u="sng"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0961"/>
                                        </p:tgtEl>
                                        <p:attrNameLst>
                                          <p:attrName>style.visibility</p:attrName>
                                        </p:attrNameLst>
                                      </p:cBhvr>
                                      <p:to>
                                        <p:strVal val="visible"/>
                                      </p:to>
                                    </p:set>
                                    <p:animEffect transition="in" filter="wedge">
                                      <p:cBhvr>
                                        <p:cTn id="7" dur="2000"/>
                                        <p:tgtEl>
                                          <p:spTgt spid="409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1143000" y="1143000"/>
            <a:ext cx="7620000" cy="461664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eaLnBrk="1" fontAlgn="base" latinLnBrk="0" hangingPunct="1">
              <a:lnSpc>
                <a:spcPct val="150000"/>
              </a:lnSpc>
              <a:spcBef>
                <a:spcPct val="0"/>
              </a:spcBef>
              <a:spcAft>
                <a:spcPct val="0"/>
              </a:spcAft>
              <a:buClrTx/>
              <a:buSzTx/>
              <a:buFontTx/>
              <a:buNone/>
              <a:tabLst/>
            </a:pPr>
            <a:r>
              <a:rPr kumimoji="0" lang="en-US" sz="280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1-</a:t>
            </a:r>
            <a:r>
              <a:rPr kumimoji="0" lang="en-US" sz="2800"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Used for laboratory animals such as rat and mice</a:t>
            </a:r>
            <a:endParaRPr kumimoji="0" lang="en-US" sz="280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339725" lvl="0" indent="-339725" algn="just" eaLnBrk="0" fontAlgn="base" hangingPunct="0">
              <a:lnSpc>
                <a:spcPct val="150000"/>
              </a:lnSpc>
              <a:spcBef>
                <a:spcPct val="0"/>
              </a:spcBef>
              <a:spcAft>
                <a:spcPct val="0"/>
              </a:spcAft>
            </a:pPr>
            <a:r>
              <a:rPr lang="en-US" sz="2800" dirty="0" smtClean="0">
                <a:latin typeface="Times New Roman" pitchFamily="18" charset="0"/>
                <a:ea typeface="Times New Roman" pitchFamily="18" charset="0"/>
                <a:cs typeface="Times New Roman" pitchFamily="18" charset="0"/>
              </a:rPr>
              <a:t>2- In a man who has no sperm in the semen, sperms collected by a surgical process, cutting off part of the seminiferous tubules and spreading it under a microscope to extract the sperm and then injected into the oocytes by intra-cytoplasmic sperm injection (ICSI) technique.</a:t>
            </a:r>
          </a:p>
        </p:txBody>
      </p:sp>
      <p:sp>
        <p:nvSpPr>
          <p:cNvPr id="6" name="Rectangle 5"/>
          <p:cNvSpPr/>
          <p:nvPr/>
        </p:nvSpPr>
        <p:spPr>
          <a:xfrm>
            <a:off x="410520" y="457200"/>
            <a:ext cx="8733480" cy="523220"/>
          </a:xfrm>
          <a:prstGeom prst="rect">
            <a:avLst/>
          </a:prstGeom>
        </p:spPr>
        <p:txBody>
          <a:bodyPr wrap="none">
            <a:spAutoFit/>
          </a:bodyPr>
          <a:lstStyle/>
          <a:p>
            <a:pPr algn="r" rtl="1"/>
            <a:r>
              <a:rPr lang="ar-SA" sz="2400" b="1" dirty="0" smtClean="0">
                <a:latin typeface="Simplified Arabic" pitchFamily="18" charset="-78"/>
                <a:cs typeface="Simplified Arabic" pitchFamily="18" charset="-78"/>
              </a:rPr>
              <a:t>- من ذيل البربخ او الأنيبيبات المنوية </a:t>
            </a:r>
            <a:r>
              <a:rPr lang="en-US" sz="2800" b="1" u="sng" dirty="0" smtClean="0">
                <a:effectLst>
                  <a:outerShdw blurRad="38100" dist="38100" dir="2700000" algn="tl">
                    <a:srgbClr val="000000">
                      <a:alpha val="43137"/>
                    </a:srgbClr>
                  </a:outerShdw>
                </a:effectLst>
                <a:latin typeface="Simplified Arabic" pitchFamily="18" charset="-78"/>
                <a:cs typeface="Simplified Arabic" pitchFamily="18" charset="-78"/>
              </a:rPr>
              <a:t>5- From </a:t>
            </a:r>
            <a:r>
              <a:rPr lang="en-US" sz="2800" b="1" u="sng" dirty="0" err="1" smtClean="0">
                <a:effectLst>
                  <a:outerShdw blurRad="38100" dist="38100" dir="2700000" algn="tl">
                    <a:srgbClr val="000000">
                      <a:alpha val="43137"/>
                    </a:srgbClr>
                  </a:outerShdw>
                </a:effectLst>
                <a:latin typeface="Simplified Arabic" pitchFamily="18" charset="-78"/>
                <a:cs typeface="Simplified Arabic" pitchFamily="18" charset="-78"/>
              </a:rPr>
              <a:t>Cauda</a:t>
            </a:r>
            <a:r>
              <a:rPr lang="en-US" sz="2800" b="1" u="sng" dirty="0" smtClean="0">
                <a:effectLst>
                  <a:outerShdw blurRad="38100" dist="38100" dir="2700000" algn="tl">
                    <a:srgbClr val="000000">
                      <a:alpha val="43137"/>
                    </a:srgbClr>
                  </a:outerShdw>
                </a:effectLst>
                <a:latin typeface="Simplified Arabic" pitchFamily="18" charset="-78"/>
                <a:cs typeface="Simplified Arabic" pitchFamily="18" charset="-78"/>
              </a:rPr>
              <a:t> </a:t>
            </a:r>
            <a:r>
              <a:rPr lang="en-US" sz="2800" b="1" u="sng" dirty="0" err="1" smtClean="0">
                <a:effectLst>
                  <a:outerShdw blurRad="38100" dist="38100" dir="2700000" algn="tl">
                    <a:srgbClr val="000000">
                      <a:alpha val="43137"/>
                    </a:srgbClr>
                  </a:outerShdw>
                </a:effectLst>
                <a:latin typeface="Simplified Arabic" pitchFamily="18" charset="-78"/>
                <a:cs typeface="Simplified Arabic" pitchFamily="18" charset="-78"/>
              </a:rPr>
              <a:t>Epididymis</a:t>
            </a:r>
            <a:r>
              <a:rPr lang="ar-SA" sz="2800" b="1" u="sng" dirty="0" smtClean="0">
                <a:effectLst>
                  <a:outerShdw blurRad="38100" dist="38100" dir="2700000" algn="tl">
                    <a:srgbClr val="000000">
                      <a:alpha val="43137"/>
                    </a:srgbClr>
                  </a:outerShdw>
                </a:effectLst>
                <a:latin typeface="Simplified Arabic" pitchFamily="18" charset="-78"/>
                <a:cs typeface="Simplified Arabic" pitchFamily="18" charset="-78"/>
              </a:rPr>
              <a:t> </a:t>
            </a:r>
            <a:endParaRPr lang="en-US" u="sng"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38913" name="Picture 1" descr="~LWF00451"/>
          <p:cNvPicPr>
            <a:picLocks noChangeAspect="1" noChangeArrowheads="1"/>
          </p:cNvPicPr>
          <p:nvPr/>
        </p:nvPicPr>
        <p:blipFill>
          <a:blip r:embed="rId3" cstate="print"/>
          <a:srcRect/>
          <a:stretch>
            <a:fillRect/>
          </a:stretch>
        </p:blipFill>
        <p:spPr bwMode="auto">
          <a:xfrm>
            <a:off x="1311532" y="304800"/>
            <a:ext cx="7527668" cy="6172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38913"/>
                                        </p:tgtEl>
                                        <p:attrNameLst>
                                          <p:attrName>style.visibility</p:attrName>
                                        </p:attrNameLst>
                                      </p:cBhvr>
                                      <p:to>
                                        <p:strVal val="visible"/>
                                      </p:to>
                                    </p:set>
                                    <p:animEffect transition="in" filter="wheel(4)">
                                      <p:cBhvr>
                                        <p:cTn id="7" dur="2000"/>
                                        <p:tgtEl>
                                          <p:spTgt spid="389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71600" y="76200"/>
            <a:ext cx="4572000" cy="579967"/>
          </a:xfrm>
          <a:prstGeom prst="rect">
            <a:avLst/>
          </a:prstGeom>
          <a:noFill/>
        </p:spPr>
        <p:txBody>
          <a:bodyPr wrap="square" rtlCol="0">
            <a:spAutoFit/>
          </a:bodyPr>
          <a:lstStyle/>
          <a:p>
            <a:pPr algn="just">
              <a:lnSpc>
                <a:spcPct val="150000"/>
              </a:lnSpc>
            </a:pPr>
            <a:r>
              <a:rPr lang="en-US" sz="2400" b="1" dirty="0" smtClean="0">
                <a:solidFill>
                  <a:srgbClr val="FF0000"/>
                </a:solidFill>
                <a:latin typeface="Times New Roman" pitchFamily="18" charset="0"/>
                <a:cs typeface="Times New Roman" pitchFamily="18" charset="0"/>
              </a:rPr>
              <a:t>Semen evaluation</a:t>
            </a:r>
            <a:r>
              <a:rPr lang="ar-SA" sz="2400" b="1" dirty="0" smtClean="0">
                <a:solidFill>
                  <a:srgbClr val="FF0000"/>
                </a:solidFill>
                <a:latin typeface="Times New Roman" pitchFamily="18" charset="0"/>
                <a:cs typeface="Times New Roman" pitchFamily="18" charset="0"/>
              </a:rPr>
              <a:t>تقييم السائل المنوي </a:t>
            </a:r>
            <a:endParaRPr lang="en-US" sz="2400" b="1" dirty="0" smtClean="0">
              <a:solidFill>
                <a:srgbClr val="FF0000"/>
              </a:solidFill>
              <a:latin typeface="Times New Roman" pitchFamily="18" charset="0"/>
              <a:cs typeface="Times New Roman" pitchFamily="18" charset="0"/>
            </a:endParaRPr>
          </a:p>
        </p:txBody>
      </p:sp>
      <p:sp>
        <p:nvSpPr>
          <p:cNvPr id="36865" name="Rectangle 1"/>
          <p:cNvSpPr>
            <a:spLocks noChangeArrowheads="1"/>
          </p:cNvSpPr>
          <p:nvPr/>
        </p:nvSpPr>
        <p:spPr bwMode="auto">
          <a:xfrm>
            <a:off x="1143000" y="496431"/>
            <a:ext cx="7696200"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eaLnBrk="1" fontAlgn="base" latinLnBrk="0" hangingPunct="1">
              <a:lnSpc>
                <a:spcPct val="200000"/>
              </a:lnSpc>
              <a:spcBef>
                <a:spcPct val="0"/>
              </a:spcBef>
              <a:spcAft>
                <a:spcPct val="0"/>
              </a:spcAft>
              <a:buClrTx/>
              <a:buSzTx/>
              <a:buFontTx/>
              <a:buNone/>
              <a:tabLst/>
            </a:pPr>
            <a:r>
              <a:rPr kumimoji="0" lang="en-US" sz="2200" b="1" i="0"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rPr>
              <a:t>1- Evaluation</a:t>
            </a:r>
            <a:r>
              <a:rPr kumimoji="0" lang="en-US" sz="2200" b="1" i="0" strike="noStrike" cap="none" normalizeH="0" dirty="0" smtClean="0">
                <a:ln>
                  <a:noFill/>
                </a:ln>
                <a:solidFill>
                  <a:srgbClr val="0000FF"/>
                </a:solidFill>
                <a:effectLst/>
                <a:latin typeface="Times New Roman" pitchFamily="18" charset="0"/>
                <a:ea typeface="Times New Roman" pitchFamily="18" charset="0"/>
                <a:cs typeface="Times New Roman" pitchFamily="18" charset="0"/>
              </a:rPr>
              <a:t> of the male</a:t>
            </a:r>
            <a:r>
              <a:rPr kumimoji="0" lang="ar-SA" sz="2200" b="1" i="0" strike="noStrike" cap="none" normalizeH="0" dirty="0" smtClean="0">
                <a:ln>
                  <a:noFill/>
                </a:ln>
                <a:solidFill>
                  <a:srgbClr val="0000FF"/>
                </a:solidFill>
                <a:effectLst/>
                <a:latin typeface="Times New Roman" pitchFamily="18" charset="0"/>
                <a:ea typeface="Times New Roman" pitchFamily="18" charset="0"/>
                <a:cs typeface="Times New Roman" pitchFamily="18" charset="0"/>
              </a:rPr>
              <a:t>تقييم الذكر </a:t>
            </a:r>
            <a:endParaRPr kumimoji="0" lang="en-US" sz="2200" b="1" i="0" strike="noStrike" cap="none" normalizeH="0" baseline="0" dirty="0" smtClean="0">
              <a:ln>
                <a:noFill/>
              </a:ln>
              <a:solidFill>
                <a:srgbClr val="0000FF"/>
              </a:solidFill>
              <a:effectLst/>
              <a:latin typeface="Times New Roman" pitchFamily="18" charset="0"/>
              <a:ea typeface="Times New Roman" pitchFamily="18" charset="0"/>
              <a:cs typeface="Times New Roman" pitchFamily="18" charset="0"/>
            </a:endParaRPr>
          </a:p>
          <a:p>
            <a:pPr lvl="0" algn="just" fontAlgn="base">
              <a:lnSpc>
                <a:spcPct val="200000"/>
              </a:lnSpc>
              <a:spcBef>
                <a:spcPct val="0"/>
              </a:spcBef>
              <a:spcAft>
                <a:spcPct val="0"/>
              </a:spcAft>
            </a:pPr>
            <a:r>
              <a:rPr lang="en-US" sz="2200" dirty="0" smtClean="0">
                <a:latin typeface="Times New Roman" pitchFamily="18" charset="0"/>
                <a:ea typeface="Times New Roman" pitchFamily="18" charset="0"/>
                <a:cs typeface="Times New Roman" pitchFamily="18" charset="0"/>
              </a:rPr>
              <a:t>	</a:t>
            </a:r>
            <a:r>
              <a:rPr lang="en-US" sz="2400" dirty="0" smtClean="0">
                <a:latin typeface="Times New Roman" pitchFamily="18" charset="0"/>
                <a:ea typeface="Times New Roman" pitchFamily="18" charset="0"/>
                <a:cs typeface="Times New Roman" pitchFamily="18" charset="0"/>
              </a:rPr>
              <a:t>In terms of age, weight, size and especially the testes, and free from diseases.</a:t>
            </a:r>
            <a:endParaRPr kumimoji="0" lang="ar-SA" sz="2400" i="0"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4" name="Rectangle 3"/>
          <p:cNvSpPr/>
          <p:nvPr/>
        </p:nvSpPr>
        <p:spPr>
          <a:xfrm>
            <a:off x="1295400" y="2584822"/>
            <a:ext cx="3384260" cy="539378"/>
          </a:xfrm>
          <a:prstGeom prst="rect">
            <a:avLst/>
          </a:prstGeom>
        </p:spPr>
        <p:txBody>
          <a:bodyPr wrap="none">
            <a:spAutoFit/>
          </a:bodyPr>
          <a:lstStyle/>
          <a:p>
            <a:pPr algn="just" rtl="1">
              <a:lnSpc>
                <a:spcPct val="150000"/>
              </a:lnSpc>
            </a:pPr>
            <a:r>
              <a:rPr lang="en-US" sz="2200" b="1" dirty="0" smtClean="0">
                <a:solidFill>
                  <a:srgbClr val="0000FF"/>
                </a:solidFill>
                <a:latin typeface="Times New Roman" pitchFamily="18" charset="0"/>
                <a:cs typeface="Times New Roman" pitchFamily="18" charset="0"/>
              </a:rPr>
              <a:t>2- Evaluation of the semen</a:t>
            </a:r>
          </a:p>
        </p:txBody>
      </p:sp>
      <p:sp>
        <p:nvSpPr>
          <p:cNvPr id="5" name="Rectangle 4"/>
          <p:cNvSpPr/>
          <p:nvPr/>
        </p:nvSpPr>
        <p:spPr>
          <a:xfrm>
            <a:off x="1066800" y="3048000"/>
            <a:ext cx="8001000" cy="3724096"/>
          </a:xfrm>
          <a:prstGeom prst="rect">
            <a:avLst/>
          </a:prstGeom>
        </p:spPr>
        <p:txBody>
          <a:bodyPr wrap="square">
            <a:spAutoFit/>
          </a:bodyPr>
          <a:lstStyle/>
          <a:p>
            <a:pPr algn="just">
              <a:lnSpc>
                <a:spcPct val="200000"/>
              </a:lnSpc>
            </a:pPr>
            <a:r>
              <a:rPr lang="en-US" sz="2200" b="1" dirty="0" smtClean="0">
                <a:solidFill>
                  <a:srgbClr val="0000FF"/>
                </a:solidFill>
                <a:latin typeface="Times New Roman" pitchFamily="18" charset="0"/>
                <a:cs typeface="Times New Roman" pitchFamily="18" charset="0"/>
              </a:rPr>
              <a:t>1 - qualitative assessment</a:t>
            </a:r>
          </a:p>
          <a:p>
            <a:pPr marL="280988" indent="-280988" algn="just">
              <a:lnSpc>
                <a:spcPct val="200000"/>
              </a:lnSpc>
            </a:pPr>
            <a:r>
              <a:rPr lang="en-US" sz="22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The volume of ejaculate: ranged between 2-15 ml according to the species of the male.</a:t>
            </a:r>
          </a:p>
          <a:p>
            <a:pPr marL="280988" indent="-280988" algn="just">
              <a:lnSpc>
                <a:spcPct val="200000"/>
              </a:lnSpc>
            </a:pPr>
            <a:r>
              <a:rPr lang="en-US" sz="2400" dirty="0" smtClean="0">
                <a:latin typeface="Times New Roman" pitchFamily="18" charset="0"/>
                <a:cs typeface="Times New Roman" pitchFamily="18" charset="0"/>
              </a:rPr>
              <a:t>* The appearance of semen and color: creamy white or yellowish.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grpId="0" nodeType="clickEffect">
                                  <p:stCondLst>
                                    <p:cond delay="0"/>
                                  </p:stCondLst>
                                  <p:childTnLst>
                                    <p:set>
                                      <p:cBhvr>
                                        <p:cTn id="13" dur="1" fill="hold">
                                          <p:stCondLst>
                                            <p:cond delay="0"/>
                                          </p:stCondLst>
                                        </p:cTn>
                                        <p:tgtEl>
                                          <p:spTgt spid="36865"/>
                                        </p:tgtEl>
                                        <p:attrNameLst>
                                          <p:attrName>style.visibility</p:attrName>
                                        </p:attrNameLst>
                                      </p:cBhvr>
                                      <p:to>
                                        <p:strVal val="visible"/>
                                      </p:to>
                                    </p:set>
                                    <p:animEffect transition="in" filter="dissolve">
                                      <p:cBhvr>
                                        <p:cTn id="14" dur="2000"/>
                                        <p:tgtEl>
                                          <p:spTgt spid="36865"/>
                                        </p:tgtEl>
                                      </p:cBhvr>
                                    </p:animEffec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4"/>
                                        </p:tgtEl>
                                        <p:attrNameLst>
                                          <p:attrName>style.visibility</p:attrName>
                                        </p:attrNameLst>
                                      </p:cBhvr>
                                      <p:to>
                                        <p:strVal val="visible"/>
                                      </p:to>
                                    </p:set>
                                    <p:anim calcmode="discrete" valueType="clr">
                                      <p:cBhvr override="childStyle">
                                        <p:cTn id="19"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4"/>
                                        </p:tgtEl>
                                        <p:attrNameLst>
                                          <p:attrName>fillcolor</p:attrName>
                                        </p:attrNameLst>
                                      </p:cBhvr>
                                      <p:tavLst>
                                        <p:tav tm="0">
                                          <p:val>
                                            <p:clrVal>
                                              <a:schemeClr val="accent2"/>
                                            </p:clrVal>
                                          </p:val>
                                        </p:tav>
                                        <p:tav tm="50000">
                                          <p:val>
                                            <p:clrVal>
                                              <a:schemeClr val="hlink"/>
                                            </p:clrVal>
                                          </p:val>
                                        </p:tav>
                                      </p:tavLst>
                                    </p:anim>
                                    <p:set>
                                      <p:cBhvr>
                                        <p:cTn id="21" dur="80"/>
                                        <p:tgtEl>
                                          <p:spTgt spid="4"/>
                                        </p:tgtEl>
                                        <p:attrNameLst>
                                          <p:attrName>fill.type</p:attrName>
                                        </p:attrNameLst>
                                      </p:cBhvr>
                                      <p:to>
                                        <p:strVal val="solid"/>
                                      </p:to>
                                    </p:set>
                                  </p:childTnLst>
                                </p:cTn>
                              </p:par>
                            </p:childTnLst>
                          </p:cTn>
                        </p:par>
                      </p:childTnLst>
                    </p:cTn>
                  </p:par>
                  <p:par>
                    <p:cTn id="22" fill="hold">
                      <p:stCondLst>
                        <p:cond delay="indefinite"/>
                      </p:stCondLst>
                      <p:childTnLst>
                        <p:par>
                          <p:cTn id="23" fill="hold">
                            <p:stCondLst>
                              <p:cond delay="0"/>
                            </p:stCondLst>
                            <p:childTnLst>
                              <p:par>
                                <p:cTn id="24" presetID="20"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edge">
                                      <p:cBhvr>
                                        <p:cTn id="26"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6865" grpId="0"/>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95400" y="152400"/>
            <a:ext cx="6747998" cy="2241960"/>
          </a:xfrm>
          <a:prstGeom prst="rect">
            <a:avLst/>
          </a:prstGeom>
        </p:spPr>
        <p:txBody>
          <a:bodyPr wrap="square">
            <a:spAutoFit/>
          </a:bodyPr>
          <a:lstStyle/>
          <a:p>
            <a:pPr algn="just">
              <a:lnSpc>
                <a:spcPct val="150000"/>
              </a:lnSpc>
            </a:pPr>
            <a:r>
              <a:rPr lang="en-US" sz="2400" b="1" dirty="0" smtClean="0">
                <a:solidFill>
                  <a:srgbClr val="0000FF"/>
                </a:solidFill>
                <a:latin typeface="Times New Roman" pitchFamily="18" charset="0"/>
                <a:cs typeface="Times New Roman" pitchFamily="18" charset="0"/>
              </a:rPr>
              <a:t>2- Microscopic evaluation</a:t>
            </a:r>
          </a:p>
          <a:p>
            <a:pPr marL="280988" indent="412750" algn="just">
              <a:lnSpc>
                <a:spcPct val="150000"/>
              </a:lnSpc>
            </a:pPr>
            <a:r>
              <a:rPr lang="en-US" sz="2400" dirty="0" smtClean="0">
                <a:latin typeface="Times New Roman" pitchFamily="18" charset="0"/>
                <a:cs typeface="Times New Roman" pitchFamily="18" charset="0"/>
              </a:rPr>
              <a:t>* Movement of the sperm</a:t>
            </a:r>
          </a:p>
          <a:p>
            <a:pPr indent="693738" algn="just">
              <a:lnSpc>
                <a:spcPct val="150000"/>
              </a:lnSpc>
            </a:pPr>
            <a:r>
              <a:rPr lang="en-US" sz="2400" dirty="0" smtClean="0">
                <a:latin typeface="Times New Roman" pitchFamily="18" charset="0"/>
                <a:cs typeface="Times New Roman" pitchFamily="18" charset="0"/>
              </a:rPr>
              <a:t>* Forms of the sperm</a:t>
            </a:r>
          </a:p>
          <a:p>
            <a:pPr indent="693738" algn="just">
              <a:lnSpc>
                <a:spcPct val="150000"/>
              </a:lnSpc>
            </a:pPr>
            <a:r>
              <a:rPr lang="en-US" sz="2400" dirty="0" smtClean="0">
                <a:latin typeface="Times New Roman" pitchFamily="18" charset="0"/>
                <a:cs typeface="Times New Roman" pitchFamily="18" charset="0"/>
              </a:rPr>
              <a:t>* Sperm concentrations</a:t>
            </a:r>
          </a:p>
        </p:txBody>
      </p:sp>
      <p:sp>
        <p:nvSpPr>
          <p:cNvPr id="5" name="Rectangle 4"/>
          <p:cNvSpPr/>
          <p:nvPr/>
        </p:nvSpPr>
        <p:spPr>
          <a:xfrm>
            <a:off x="1295400" y="2312313"/>
            <a:ext cx="3070649" cy="461665"/>
          </a:xfrm>
          <a:prstGeom prst="rect">
            <a:avLst/>
          </a:prstGeom>
        </p:spPr>
        <p:txBody>
          <a:bodyPr wrap="none">
            <a:spAutoFit/>
          </a:bodyPr>
          <a:lstStyle/>
          <a:p>
            <a:r>
              <a:rPr lang="en-US" sz="2200" b="1" dirty="0" smtClean="0">
                <a:solidFill>
                  <a:srgbClr val="0000FF"/>
                </a:solidFill>
                <a:latin typeface="Times New Roman" pitchFamily="18" charset="0"/>
                <a:cs typeface="Times New Roman" pitchFamily="18" charset="0"/>
              </a:rPr>
              <a:t>3- </a:t>
            </a:r>
            <a:r>
              <a:rPr lang="en-US" sz="2400" b="1" dirty="0" smtClean="0">
                <a:solidFill>
                  <a:srgbClr val="0000FF"/>
                </a:solidFill>
                <a:latin typeface="Times New Roman" pitchFamily="18" charset="0"/>
                <a:cs typeface="Times New Roman" pitchFamily="18" charset="0"/>
              </a:rPr>
              <a:t>Testes on the semen</a:t>
            </a:r>
            <a:endParaRPr lang="en-US" sz="2200" b="1" dirty="0" smtClean="0">
              <a:solidFill>
                <a:srgbClr val="0000FF"/>
              </a:solidFill>
              <a:latin typeface="Times New Roman" pitchFamily="18" charset="0"/>
              <a:cs typeface="Times New Roman" pitchFamily="18" charset="0"/>
            </a:endParaRPr>
          </a:p>
        </p:txBody>
      </p:sp>
      <p:sp>
        <p:nvSpPr>
          <p:cNvPr id="6" name="Rectangle 1"/>
          <p:cNvSpPr>
            <a:spLocks noChangeArrowheads="1"/>
          </p:cNvSpPr>
          <p:nvPr/>
        </p:nvSpPr>
        <p:spPr bwMode="auto">
          <a:xfrm>
            <a:off x="1219200" y="2741474"/>
            <a:ext cx="7315200"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1" eaLnBrk="1" fontAlgn="base" latinLnBrk="0" hangingPunct="1">
              <a:lnSpc>
                <a:spcPct val="150000"/>
              </a:lnSpc>
              <a:spcBef>
                <a:spcPct val="0"/>
              </a:spcBef>
              <a:spcAft>
                <a:spcPct val="0"/>
              </a:spcAft>
              <a:buClrTx/>
              <a:buSzTx/>
              <a:buFontTx/>
              <a:buNone/>
              <a:tabLst/>
            </a:pPr>
            <a:r>
              <a:rPr kumimoji="0" lang="ar-SA" sz="2000" b="1" i="0" strike="noStrike" cap="none" normalizeH="0" baseline="0" dirty="0" smtClean="0">
                <a:ln>
                  <a:noFill/>
                </a:ln>
                <a:solidFill>
                  <a:srgbClr val="0000FF"/>
                </a:solidFill>
                <a:effectLst/>
                <a:latin typeface="Simplified Arabic" pitchFamily="18" charset="-78"/>
                <a:ea typeface="Times New Roman" pitchFamily="18" charset="0"/>
                <a:cs typeface="Simplified Arabic" pitchFamily="18" charset="-78"/>
              </a:rPr>
              <a:t>1</a:t>
            </a:r>
            <a:r>
              <a:rPr kumimoji="0" lang="ar-SA" sz="2400" b="1" i="0" strike="noStrike" cap="none" normalizeH="0" baseline="0" dirty="0" smtClean="0">
                <a:ln>
                  <a:noFill/>
                </a:ln>
                <a:solidFill>
                  <a:srgbClr val="0000FF"/>
                </a:solidFill>
                <a:effectLst/>
                <a:latin typeface="Simplified Arabic" pitchFamily="18" charset="-78"/>
                <a:ea typeface="Times New Roman" pitchFamily="18" charset="0"/>
                <a:cs typeface="Simplified Arabic" pitchFamily="18" charset="-78"/>
              </a:rPr>
              <a:t>- قياس صدمة البرودة         </a:t>
            </a:r>
            <a:r>
              <a:rPr kumimoji="0" lang="en-US" sz="2400" b="1" i="0" strike="noStrike" cap="none" normalizeH="0" baseline="0" dirty="0" smtClean="0">
                <a:ln>
                  <a:noFill/>
                </a:ln>
                <a:solidFill>
                  <a:srgbClr val="0000FF"/>
                </a:solidFill>
                <a:effectLst/>
                <a:latin typeface="Simplified Arabic" pitchFamily="18" charset="-78"/>
                <a:ea typeface="Times New Roman" pitchFamily="18" charset="0"/>
                <a:cs typeface="Simplified Arabic" pitchFamily="18" charset="-78"/>
              </a:rPr>
              <a:t>Cold shock</a:t>
            </a:r>
            <a:endParaRPr kumimoji="0" lang="en-US" sz="2400" b="1" i="0" strike="noStrike" cap="none" normalizeH="0" baseline="0" dirty="0" smtClean="0">
              <a:ln>
                <a:noFill/>
              </a:ln>
              <a:solidFill>
                <a:srgbClr val="0000FF"/>
              </a:solidFill>
              <a:effectLst/>
              <a:latin typeface="Simplified Arabic" pitchFamily="18" charset="-78"/>
              <a:cs typeface="Simplified Arabic" pitchFamily="18" charset="-78"/>
            </a:endParaRPr>
          </a:p>
          <a:p>
            <a:pPr lvl="0" algn="just" eaLnBrk="0" fontAlgn="base" hangingPunct="0">
              <a:lnSpc>
                <a:spcPct val="150000"/>
              </a:lnSpc>
              <a:spcBef>
                <a:spcPct val="0"/>
              </a:spcBef>
              <a:spcAft>
                <a:spcPct val="0"/>
              </a:spcAft>
            </a:pPr>
            <a:r>
              <a:rPr lang="en-US" sz="2400" dirty="0" smtClean="0">
                <a:latin typeface="Times New Roman" pitchFamily="18" charset="0"/>
                <a:ea typeface="Times New Roman" pitchFamily="18" charset="0"/>
                <a:cs typeface="Times New Roman" pitchFamily="18" charset="0"/>
              </a:rPr>
              <a:t>	Suddenly cooled to 4-5 </a:t>
            </a:r>
            <a:r>
              <a:rPr lang="en-US" sz="2400" baseline="30000" dirty="0" smtClean="0">
                <a:latin typeface="Times New Roman" pitchFamily="18" charset="0"/>
                <a:ea typeface="Times New Roman" pitchFamily="18" charset="0"/>
                <a:cs typeface="Times New Roman" pitchFamily="18" charset="0"/>
              </a:rPr>
              <a:t>O</a:t>
            </a:r>
            <a:r>
              <a:rPr lang="en-US" sz="2400" dirty="0" smtClean="0">
                <a:latin typeface="Times New Roman" pitchFamily="18" charset="0"/>
                <a:ea typeface="Times New Roman" pitchFamily="18" charset="0"/>
                <a:cs typeface="Times New Roman" pitchFamily="18" charset="0"/>
              </a:rPr>
              <a:t>C and measuring the living and the dead before and after the test.</a:t>
            </a:r>
            <a:endParaRPr kumimoji="0" lang="ar-SA" sz="2400" i="0"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7" name="Rectangle 2"/>
          <p:cNvSpPr>
            <a:spLocks noChangeArrowheads="1"/>
          </p:cNvSpPr>
          <p:nvPr/>
        </p:nvSpPr>
        <p:spPr bwMode="auto">
          <a:xfrm>
            <a:off x="1066800" y="4648200"/>
            <a:ext cx="7924800"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rtl="1" fontAlgn="base">
              <a:lnSpc>
                <a:spcPct val="150000"/>
              </a:lnSpc>
              <a:spcBef>
                <a:spcPct val="0"/>
              </a:spcBef>
              <a:spcAft>
                <a:spcPct val="0"/>
              </a:spcAft>
            </a:pPr>
            <a:r>
              <a:rPr lang="ar-SA" sz="2400" b="1" dirty="0" smtClean="0">
                <a:solidFill>
                  <a:srgbClr val="0000FF"/>
                </a:solidFill>
                <a:latin typeface="Simplified Arabic" pitchFamily="18" charset="-78"/>
                <a:ea typeface="Times New Roman" pitchFamily="18" charset="0"/>
                <a:cs typeface="Simplified Arabic" pitchFamily="18" charset="-78"/>
              </a:rPr>
              <a:t>2- المقاومة للحرارة العالية </a:t>
            </a:r>
            <a:r>
              <a:rPr lang="en-US" sz="2400" b="1" dirty="0" smtClean="0">
                <a:solidFill>
                  <a:srgbClr val="0000FF"/>
                </a:solidFill>
                <a:latin typeface="Simplified Arabic" pitchFamily="18" charset="-78"/>
                <a:ea typeface="Times New Roman" pitchFamily="18" charset="0"/>
                <a:cs typeface="Simplified Arabic" pitchFamily="18" charset="-78"/>
              </a:rPr>
              <a:t>High heat resistance</a:t>
            </a:r>
          </a:p>
          <a:p>
            <a:pPr lvl="0" algn="just" fontAlgn="base">
              <a:lnSpc>
                <a:spcPct val="150000"/>
              </a:lnSpc>
              <a:spcBef>
                <a:spcPct val="0"/>
              </a:spcBef>
              <a:spcAft>
                <a:spcPct val="0"/>
              </a:spcAft>
            </a:pPr>
            <a:r>
              <a:rPr lang="ar-SA" sz="2400" dirty="0" smtClean="0">
                <a:latin typeface="Times New Roman" pitchFamily="18" charset="0"/>
                <a:ea typeface="Times New Roman" pitchFamily="18" charset="0"/>
                <a:cs typeface="Times New Roman" pitchFamily="18" charset="0"/>
              </a:rPr>
              <a:t>	</a:t>
            </a:r>
            <a:r>
              <a:rPr lang="en-US" sz="2400" dirty="0" smtClean="0">
                <a:latin typeface="Times New Roman" pitchFamily="18" charset="0"/>
                <a:ea typeface="Times New Roman" pitchFamily="18" charset="0"/>
                <a:cs typeface="Times New Roman" pitchFamily="18" charset="0"/>
              </a:rPr>
              <a:t>Sperm storage at a temperature of 37-39 C</a:t>
            </a:r>
            <a:r>
              <a:rPr lang="en-US" sz="2400" baseline="30000" dirty="0" smtClean="0">
                <a:latin typeface="Times New Roman" pitchFamily="18" charset="0"/>
                <a:ea typeface="Times New Roman" pitchFamily="18" charset="0"/>
                <a:cs typeface="Times New Roman" pitchFamily="18" charset="0"/>
              </a:rPr>
              <a:t>o</a:t>
            </a:r>
            <a:r>
              <a:rPr lang="en-US" sz="2400" dirty="0" smtClean="0">
                <a:latin typeface="Times New Roman" pitchFamily="18" charset="0"/>
                <a:ea typeface="Times New Roman" pitchFamily="18" charset="0"/>
                <a:cs typeface="Times New Roman" pitchFamily="18" charset="0"/>
              </a:rPr>
              <a:t> for some time, and calculate the movement and the living and the dead.</a:t>
            </a:r>
            <a:endParaRPr kumimoji="0" lang="en-US" sz="240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5"/>
                                        </p:tgtEl>
                                        <p:attrNameLst>
                                          <p:attrName>style.visibility</p:attrName>
                                        </p:attrNameLst>
                                      </p:cBhvr>
                                      <p:to>
                                        <p:strVal val="visible"/>
                                      </p:to>
                                    </p:set>
                                    <p:anim calcmode="discrete" valueType="clr">
                                      <p:cBhvr override="childStyle">
                                        <p:cTn id="12"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5"/>
                                        </p:tgtEl>
                                        <p:attrNameLst>
                                          <p:attrName>fillcolor</p:attrName>
                                        </p:attrNameLst>
                                      </p:cBhvr>
                                      <p:tavLst>
                                        <p:tav tm="0">
                                          <p:val>
                                            <p:clrVal>
                                              <a:schemeClr val="accent2"/>
                                            </p:clrVal>
                                          </p:val>
                                        </p:tav>
                                        <p:tav tm="50000">
                                          <p:val>
                                            <p:clrVal>
                                              <a:schemeClr val="hlink"/>
                                            </p:clrVal>
                                          </p:val>
                                        </p:tav>
                                      </p:tavLst>
                                    </p:anim>
                                    <p:set>
                                      <p:cBhvr>
                                        <p:cTn id="14" dur="80"/>
                                        <p:tgtEl>
                                          <p:spTgt spid="5"/>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dissolve">
                                      <p:cBhvr>
                                        <p:cTn id="19" dur="10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dissolve">
                                      <p:cBhvr>
                                        <p:cTn id="2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ChangeArrowheads="1"/>
          </p:cNvSpPr>
          <p:nvPr/>
        </p:nvSpPr>
        <p:spPr bwMode="auto">
          <a:xfrm>
            <a:off x="990600" y="189385"/>
            <a:ext cx="7924800"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rtl="1" fontAlgn="base">
              <a:lnSpc>
                <a:spcPct val="150000"/>
              </a:lnSpc>
              <a:spcBef>
                <a:spcPct val="0"/>
              </a:spcBef>
              <a:spcAft>
                <a:spcPct val="0"/>
              </a:spcAft>
            </a:pPr>
            <a:r>
              <a:rPr kumimoji="0" lang="ar-SA" sz="2400" b="1" i="0" u="none" strike="noStrike" cap="none" normalizeH="0" baseline="0" dirty="0" smtClean="0">
                <a:ln>
                  <a:noFill/>
                </a:ln>
                <a:solidFill>
                  <a:srgbClr val="0000FF"/>
                </a:solidFill>
                <a:effectLst/>
                <a:latin typeface="Simplified Arabic" pitchFamily="18" charset="-78"/>
                <a:ea typeface="Times New Roman" pitchFamily="18" charset="0"/>
                <a:cs typeface="Simplified Arabic" pitchFamily="18" charset="-78"/>
              </a:rPr>
              <a:t>3- </a:t>
            </a:r>
            <a:r>
              <a:rPr kumimoji="0" lang="ar-SA" sz="2000" b="1" i="0" u="none" strike="noStrike" cap="none" normalizeH="0" baseline="0" dirty="0" smtClean="0">
                <a:ln>
                  <a:noFill/>
                </a:ln>
                <a:solidFill>
                  <a:srgbClr val="0000FF"/>
                </a:solidFill>
                <a:effectLst/>
                <a:latin typeface="Simplified Arabic" pitchFamily="18" charset="-78"/>
                <a:ea typeface="Times New Roman" pitchFamily="18" charset="0"/>
                <a:cs typeface="Simplified Arabic" pitchFamily="18" charset="-78"/>
              </a:rPr>
              <a:t>قياس الرقم أو الأس الهيدروجيني</a:t>
            </a:r>
            <a:r>
              <a:rPr kumimoji="0" lang="en-US" sz="2000" b="1" i="0" u="none" strike="noStrike" cap="none" normalizeH="0" baseline="0" dirty="0" smtClean="0">
                <a:ln>
                  <a:noFill/>
                </a:ln>
                <a:solidFill>
                  <a:srgbClr val="0000FF"/>
                </a:solidFill>
                <a:effectLst/>
                <a:latin typeface="Simplified Arabic" pitchFamily="18" charset="-78"/>
                <a:ea typeface="Times New Roman" pitchFamily="18" charset="0"/>
                <a:cs typeface="Simplified Arabic" pitchFamily="18" charset="-78"/>
              </a:rPr>
              <a:t>   </a:t>
            </a:r>
            <a:r>
              <a:rPr kumimoji="0" lang="ar-SA" sz="2000" b="1" i="0" u="none" strike="noStrike" cap="none" normalizeH="0" baseline="0" dirty="0" smtClean="0">
                <a:ln>
                  <a:noFill/>
                </a:ln>
                <a:solidFill>
                  <a:srgbClr val="0000FF"/>
                </a:solidFill>
                <a:effectLst/>
                <a:latin typeface="Simplified Arabic" pitchFamily="18" charset="-78"/>
                <a:ea typeface="Times New Roman" pitchFamily="18" charset="0"/>
                <a:cs typeface="Simplified Arabic" pitchFamily="18" charset="-78"/>
              </a:rPr>
              <a:t> </a:t>
            </a:r>
            <a:r>
              <a:rPr lang="en-US" sz="2400" b="1" dirty="0" smtClean="0">
                <a:solidFill>
                  <a:srgbClr val="0000FF"/>
                </a:solidFill>
                <a:latin typeface="Simplified Arabic" pitchFamily="18" charset="-78"/>
                <a:ea typeface="Times New Roman" pitchFamily="18" charset="0"/>
                <a:cs typeface="Simplified Arabic" pitchFamily="18" charset="-78"/>
              </a:rPr>
              <a:t>Measure the number or the pH</a:t>
            </a:r>
            <a:endParaRPr kumimoji="0" lang="ar-SA" sz="2400" b="1" i="0" u="none" strike="noStrike" cap="none" normalizeH="0" baseline="0" dirty="0" smtClean="0">
              <a:ln>
                <a:noFill/>
              </a:ln>
              <a:solidFill>
                <a:srgbClr val="0000FF"/>
              </a:solidFill>
              <a:effectLst/>
              <a:latin typeface="Simplified Arabic" pitchFamily="18" charset="-78"/>
              <a:ea typeface="Times New Roman" pitchFamily="18" charset="0"/>
              <a:cs typeface="Simplified Arabic" pitchFamily="18" charset="-78"/>
            </a:endParaRPr>
          </a:p>
          <a:p>
            <a:pPr lvl="0" algn="just" fontAlgn="base">
              <a:lnSpc>
                <a:spcPct val="150000"/>
              </a:lnSpc>
              <a:spcBef>
                <a:spcPct val="0"/>
              </a:spcBef>
              <a:spcAft>
                <a:spcPct val="0"/>
              </a:spcAft>
            </a:pPr>
            <a:r>
              <a:rPr lang="en-US" sz="2400" dirty="0" smtClean="0">
                <a:latin typeface="Times New Roman" pitchFamily="18" charset="0"/>
                <a:ea typeface="Times New Roman" pitchFamily="18" charset="0"/>
                <a:cs typeface="Times New Roman" pitchFamily="18" charset="0"/>
              </a:rPr>
              <a:t>	Fresh semen is often neutral, then rises slightly and becomes acidic due to the increase the carbon dioxide CO</a:t>
            </a:r>
            <a:r>
              <a:rPr lang="en-US" sz="2400" baseline="-25000" dirty="0" smtClean="0">
                <a:latin typeface="Times New Roman" pitchFamily="18" charset="0"/>
                <a:ea typeface="Times New Roman" pitchFamily="18" charset="0"/>
                <a:cs typeface="Times New Roman" pitchFamily="18" charset="0"/>
              </a:rPr>
              <a:t>2</a:t>
            </a:r>
            <a:r>
              <a:rPr lang="en-US" sz="2400" dirty="0" smtClean="0">
                <a:latin typeface="Times New Roman" pitchFamily="18" charset="0"/>
                <a:ea typeface="Times New Roman" pitchFamily="18" charset="0"/>
                <a:cs typeface="Times New Roman" pitchFamily="18" charset="0"/>
              </a:rPr>
              <a:t> and lactic acid accumulation in the semen.</a:t>
            </a:r>
            <a:endParaRPr kumimoji="0" lang="ar-SA" sz="240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p:txBody>
      </p:sp>
      <p:sp>
        <p:nvSpPr>
          <p:cNvPr id="34820" name="Rectangle 4"/>
          <p:cNvSpPr>
            <a:spLocks noChangeArrowheads="1"/>
          </p:cNvSpPr>
          <p:nvPr/>
        </p:nvSpPr>
        <p:spPr bwMode="auto">
          <a:xfrm>
            <a:off x="1066800" y="2223701"/>
            <a:ext cx="8001000"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rtl="1" fontAlgn="base">
              <a:lnSpc>
                <a:spcPct val="150000"/>
              </a:lnSpc>
              <a:spcBef>
                <a:spcPct val="0"/>
              </a:spcBef>
              <a:spcAft>
                <a:spcPct val="0"/>
              </a:spcAft>
            </a:pPr>
            <a:r>
              <a:rPr kumimoji="0" lang="ar-SA" sz="2400" b="1" i="0" strike="noStrike" cap="none" normalizeH="0" baseline="0" dirty="0" smtClean="0">
                <a:ln>
                  <a:noFill/>
                </a:ln>
                <a:solidFill>
                  <a:srgbClr val="0000FF"/>
                </a:solidFill>
                <a:effectLst/>
                <a:latin typeface="Simplified Arabic" pitchFamily="18" charset="-78"/>
                <a:ea typeface="Times New Roman" pitchFamily="18" charset="0"/>
                <a:cs typeface="Simplified Arabic" pitchFamily="18" charset="-78"/>
              </a:rPr>
              <a:t>4- صبغة الحي والميت</a:t>
            </a:r>
            <a:r>
              <a:rPr lang="en-US" sz="2400" b="1" dirty="0" smtClean="0">
                <a:solidFill>
                  <a:srgbClr val="0000FF"/>
                </a:solidFill>
                <a:latin typeface="Simplified Arabic" pitchFamily="18" charset="-78"/>
                <a:ea typeface="Times New Roman" pitchFamily="18" charset="0"/>
                <a:cs typeface="Simplified Arabic" pitchFamily="18" charset="-78"/>
              </a:rPr>
              <a:t> Dye the living and dead sperm            </a:t>
            </a:r>
            <a:endParaRPr kumimoji="0" lang="en-US" sz="2400" b="1" i="0" strike="noStrike" cap="none" normalizeH="0" baseline="0" dirty="0" smtClean="0">
              <a:ln>
                <a:noFill/>
              </a:ln>
              <a:solidFill>
                <a:srgbClr val="0000FF"/>
              </a:solidFill>
              <a:effectLst/>
              <a:latin typeface="Simplified Arabic" pitchFamily="18" charset="-78"/>
              <a:ea typeface="Times New Roman" pitchFamily="18" charset="0"/>
              <a:cs typeface="Simplified Arabic" pitchFamily="18" charset="-78"/>
            </a:endParaRPr>
          </a:p>
          <a:p>
            <a:pPr lvl="0" algn="just" eaLnBrk="0" fontAlgn="base" hangingPunct="0">
              <a:lnSpc>
                <a:spcPct val="150000"/>
              </a:lnSpc>
              <a:spcBef>
                <a:spcPct val="0"/>
              </a:spcBef>
              <a:spcAft>
                <a:spcPct val="0"/>
              </a:spcAft>
            </a:pPr>
            <a:r>
              <a:rPr lang="en-US" sz="2400" dirty="0" smtClean="0">
                <a:latin typeface="Times New Roman" pitchFamily="18" charset="0"/>
                <a:ea typeface="Times New Roman" pitchFamily="18" charset="0"/>
                <a:cs typeface="Times New Roman" pitchFamily="18" charset="0"/>
              </a:rPr>
              <a:t>	Where is a sample of sperm was dye by methylene blue, toluidine, or Eocene heimatoxyline; the dead sperm take the dye color (for membrane permeability), while the live sperm remains a white color  green or transparent</a:t>
            </a:r>
            <a:r>
              <a:rPr lang="en-US" sz="2200" dirty="0" smtClean="0">
                <a:latin typeface="Times New Roman" pitchFamily="18" charset="0"/>
                <a:ea typeface="Times New Roman" pitchFamily="18" charset="0"/>
                <a:cs typeface="Times New Roman" pitchFamily="18" charset="0"/>
              </a:rPr>
              <a:t>.</a:t>
            </a:r>
          </a:p>
        </p:txBody>
      </p:sp>
      <p:pic>
        <p:nvPicPr>
          <p:cNvPr id="1026" name="Picture 2" descr="صورة7"/>
          <p:cNvPicPr>
            <a:picLocks noChangeAspect="1" noChangeArrowheads="1"/>
          </p:cNvPicPr>
          <p:nvPr/>
        </p:nvPicPr>
        <p:blipFill>
          <a:blip r:embed="rId3"/>
          <a:srcRect/>
          <a:stretch>
            <a:fillRect/>
          </a:stretch>
        </p:blipFill>
        <p:spPr bwMode="auto">
          <a:xfrm>
            <a:off x="990600" y="5041900"/>
            <a:ext cx="3733800" cy="1739900"/>
          </a:xfrm>
          <a:prstGeom prst="rect">
            <a:avLst/>
          </a:prstGeom>
          <a:noFill/>
          <a:ln w="9525">
            <a:noFill/>
            <a:miter lim="800000"/>
            <a:headEnd/>
            <a:tailEnd/>
          </a:ln>
        </p:spPr>
      </p:pic>
      <p:sp>
        <p:nvSpPr>
          <p:cNvPr id="1027" name="Rectangle 3"/>
          <p:cNvSpPr>
            <a:spLocks noChangeArrowheads="1"/>
          </p:cNvSpPr>
          <p:nvPr/>
        </p:nvSpPr>
        <p:spPr bwMode="auto">
          <a:xfrm>
            <a:off x="4724400" y="5380672"/>
            <a:ext cx="4343400"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الشكل يوضح بعضاً من حالات فحص </a:t>
            </a:r>
            <a:r>
              <a:rPr lang="ar-SA" b="1" dirty="0" smtClean="0">
                <a:latin typeface="Arial" pitchFamily="34" charset="0"/>
                <a:ea typeface="Times New Roman" pitchFamily="18" charset="0"/>
                <a:cs typeface="Arial" pitchFamily="34" charset="0"/>
              </a:rPr>
              <a:t>الحيوانات المنوية</a:t>
            </a:r>
            <a:r>
              <a:rPr kumimoji="0" lang="ar-SA"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باستخدام الصبغة </a:t>
            </a:r>
            <a:r>
              <a:rPr kumimoji="0" lang="ar-SA" b="1"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الفلورسنتية</a:t>
            </a:r>
            <a:r>
              <a:rPr kumimoji="0" lang="ar-SA"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b="1" i="0" u="none" strike="noStrike" cap="none" normalizeH="0" baseline="0" dirty="0" smtClean="0">
                <a:ln>
                  <a:noFill/>
                </a:ln>
                <a:solidFill>
                  <a:schemeClr val="tx1"/>
                </a:solidFill>
                <a:effectLst/>
                <a:latin typeface="Arial" pitchFamily="34" charset="0"/>
                <a:ea typeface="Times New Roman" pitchFamily="18" charset="0"/>
                <a:cs typeface="Simplified Arabic" pitchFamily="2" charset="-78"/>
              </a:rPr>
              <a:t>الحيوان المنوي المصبوغ باللون الأخضر حيوان منوي حي،</a:t>
            </a:r>
            <a:r>
              <a:rPr kumimoji="0" lang="ar-SA" b="1" i="0" u="none" strike="noStrike" cap="none" normalizeH="0" dirty="0" smtClean="0">
                <a:ln>
                  <a:noFill/>
                </a:ln>
                <a:solidFill>
                  <a:schemeClr val="tx1"/>
                </a:solidFill>
                <a:effectLst/>
                <a:latin typeface="Arial" pitchFamily="34" charset="0"/>
                <a:ea typeface="Times New Roman" pitchFamily="18" charset="0"/>
                <a:cs typeface="Simplified Arabic" pitchFamily="2" charset="-78"/>
              </a:rPr>
              <a:t> و</a:t>
            </a:r>
            <a:r>
              <a:rPr kumimoji="0" lang="ar-SA" b="1" i="0" u="none" strike="noStrike" cap="none" normalizeH="0" baseline="0" dirty="0" smtClean="0">
                <a:ln>
                  <a:noFill/>
                </a:ln>
                <a:solidFill>
                  <a:schemeClr val="tx1"/>
                </a:solidFill>
                <a:effectLst/>
                <a:latin typeface="Arial" pitchFamily="34" charset="0"/>
                <a:ea typeface="Times New Roman" pitchFamily="18" charset="0"/>
                <a:cs typeface="Simplified Arabic" pitchFamily="2" charset="-78"/>
              </a:rPr>
              <a:t>الحيوان المنوي المصبوغ باللون الأحمر ميت</a:t>
            </a:r>
            <a:endParaRPr kumimoji="0" lang="en-US" sz="1100" b="1"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4819"/>
                                        </p:tgtEl>
                                        <p:attrNameLst>
                                          <p:attrName>style.visibility</p:attrName>
                                        </p:attrNameLst>
                                      </p:cBhvr>
                                      <p:to>
                                        <p:strVal val="visible"/>
                                      </p:to>
                                    </p:set>
                                    <p:animEffect transition="in" filter="dissolve">
                                      <p:cBhvr>
                                        <p:cTn id="7" dur="1000"/>
                                        <p:tgtEl>
                                          <p:spTgt spid="3481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4820"/>
                                        </p:tgtEl>
                                        <p:attrNameLst>
                                          <p:attrName>style.visibility</p:attrName>
                                        </p:attrNameLst>
                                      </p:cBhvr>
                                      <p:to>
                                        <p:strVal val="visible"/>
                                      </p:to>
                                    </p:set>
                                    <p:animEffect transition="in" filter="dissolve">
                                      <p:cBhvr>
                                        <p:cTn id="12" dur="1000"/>
                                        <p:tgtEl>
                                          <p:spTgt spid="348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p:bldP spid="348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75269" y="451222"/>
            <a:ext cx="5507470" cy="579967"/>
          </a:xfrm>
          <a:prstGeom prst="rect">
            <a:avLst/>
          </a:prstGeom>
        </p:spPr>
        <p:txBody>
          <a:bodyPr wrap="none">
            <a:spAutoFit/>
          </a:bodyPr>
          <a:lstStyle/>
          <a:p>
            <a:pPr algn="just">
              <a:lnSpc>
                <a:spcPct val="150000"/>
              </a:lnSpc>
            </a:pPr>
            <a:r>
              <a:rPr lang="en-US" sz="2200" b="1" dirty="0" smtClean="0">
                <a:solidFill>
                  <a:srgbClr val="FF0000"/>
                </a:solidFill>
                <a:latin typeface="Times New Roman" pitchFamily="18" charset="0"/>
                <a:cs typeface="Times New Roman" pitchFamily="18" charset="0"/>
              </a:rPr>
              <a:t>* </a:t>
            </a:r>
            <a:r>
              <a:rPr lang="en-US" sz="2400" b="1" dirty="0" smtClean="0">
                <a:solidFill>
                  <a:srgbClr val="FF0000"/>
                </a:solidFill>
                <a:latin typeface="Times New Roman" pitchFamily="18" charset="0"/>
                <a:cs typeface="Times New Roman" pitchFamily="18" charset="0"/>
              </a:rPr>
              <a:t>Methods of collecting eggs from female</a:t>
            </a:r>
            <a:endParaRPr lang="en-US" sz="2200" b="1" dirty="0" smtClean="0">
              <a:solidFill>
                <a:srgbClr val="FF0000"/>
              </a:solidFill>
              <a:latin typeface="Times New Roman" pitchFamily="18" charset="0"/>
              <a:cs typeface="Times New Roman" pitchFamily="18" charset="0"/>
            </a:endParaRPr>
          </a:p>
        </p:txBody>
      </p:sp>
      <p:sp>
        <p:nvSpPr>
          <p:cNvPr id="3" name="TextBox 2"/>
          <p:cNvSpPr txBox="1"/>
          <p:nvPr/>
        </p:nvSpPr>
        <p:spPr>
          <a:xfrm>
            <a:off x="1371600" y="1162590"/>
            <a:ext cx="7315200" cy="1133965"/>
          </a:xfrm>
          <a:prstGeom prst="rect">
            <a:avLst/>
          </a:prstGeom>
          <a:noFill/>
        </p:spPr>
        <p:txBody>
          <a:bodyPr wrap="square" rtlCol="0">
            <a:spAutoFit/>
          </a:bodyPr>
          <a:lstStyle/>
          <a:p>
            <a:pPr algn="just">
              <a:lnSpc>
                <a:spcPct val="150000"/>
              </a:lnSpc>
            </a:pPr>
            <a:r>
              <a:rPr lang="en-US" sz="2400" b="1" dirty="0" smtClean="0">
                <a:solidFill>
                  <a:srgbClr val="0000FF"/>
                </a:solidFill>
                <a:latin typeface="Times New Roman" pitchFamily="18" charset="0"/>
                <a:cs typeface="Times New Roman" pitchFamily="18" charset="0"/>
              </a:rPr>
              <a:t>1- From life organism (From the surface of the ovary at ovulation) …….. </a:t>
            </a:r>
            <a:r>
              <a:rPr lang="en-US" sz="2400" b="1"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Ovum Pick Up</a:t>
            </a:r>
          </a:p>
        </p:txBody>
      </p:sp>
      <p:sp>
        <p:nvSpPr>
          <p:cNvPr id="4" name="TextBox 3"/>
          <p:cNvSpPr txBox="1"/>
          <p:nvPr/>
        </p:nvSpPr>
        <p:spPr>
          <a:xfrm>
            <a:off x="1371600" y="2423279"/>
            <a:ext cx="7543800" cy="3416320"/>
          </a:xfrm>
          <a:prstGeom prst="rect">
            <a:avLst/>
          </a:prstGeom>
          <a:noFill/>
        </p:spPr>
        <p:txBody>
          <a:bodyPr wrap="square" rtlCol="0">
            <a:spAutoFit/>
          </a:bodyPr>
          <a:lstStyle/>
          <a:p>
            <a:pPr algn="just">
              <a:lnSpc>
                <a:spcPct val="150000"/>
              </a:lnSpc>
            </a:pPr>
            <a:r>
              <a:rPr lang="en-US" sz="2400" b="1" dirty="0" smtClean="0">
                <a:solidFill>
                  <a:srgbClr val="0000FF"/>
                </a:solidFill>
                <a:latin typeface="Times New Roman" pitchFamily="18" charset="0"/>
                <a:cs typeface="Times New Roman" pitchFamily="18" charset="0"/>
              </a:rPr>
              <a:t>2- After slaughter of organism</a:t>
            </a:r>
          </a:p>
          <a:p>
            <a:pPr algn="just">
              <a:lnSpc>
                <a:spcPct val="150000"/>
              </a:lnSpc>
            </a:pPr>
            <a:r>
              <a:rPr lang="en-US" sz="2400" b="1"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There are three ways to collect eggs from the ovary after the slaughter of the organism as follows: -</a:t>
            </a:r>
          </a:p>
          <a:p>
            <a:pPr algn="just">
              <a:lnSpc>
                <a:spcPct val="150000"/>
              </a:lnSpc>
            </a:pPr>
            <a:r>
              <a:rPr lang="en-US" sz="2400" b="1" dirty="0" smtClean="0">
                <a:solidFill>
                  <a:srgbClr val="FF0000"/>
                </a:solidFill>
                <a:latin typeface="Times New Roman" pitchFamily="18" charset="0"/>
                <a:cs typeface="Times New Roman" pitchFamily="18" charset="0"/>
              </a:rPr>
              <a:t>1- Aspiration</a:t>
            </a:r>
          </a:p>
          <a:p>
            <a:pPr algn="just">
              <a:lnSpc>
                <a:spcPct val="150000"/>
              </a:lnSpc>
            </a:pPr>
            <a:r>
              <a:rPr lang="en-US" sz="2400" b="1" dirty="0" smtClean="0">
                <a:solidFill>
                  <a:srgbClr val="FF0000"/>
                </a:solidFill>
                <a:latin typeface="Times New Roman" pitchFamily="18" charset="0"/>
                <a:cs typeface="Times New Roman" pitchFamily="18" charset="0"/>
              </a:rPr>
              <a:t>2- Puncture</a:t>
            </a:r>
          </a:p>
          <a:p>
            <a:pPr algn="just">
              <a:lnSpc>
                <a:spcPct val="150000"/>
              </a:lnSpc>
            </a:pPr>
            <a:r>
              <a:rPr lang="en-US" sz="2400" b="1" dirty="0" smtClean="0">
                <a:solidFill>
                  <a:srgbClr val="FF0000"/>
                </a:solidFill>
                <a:latin typeface="Times New Roman" pitchFamily="18" charset="0"/>
                <a:cs typeface="Times New Roman" pitchFamily="18" charset="0"/>
              </a:rPr>
              <a:t>3- Slicing </a:t>
            </a:r>
          </a:p>
        </p:txBody>
      </p:sp>
      <p:sp>
        <p:nvSpPr>
          <p:cNvPr id="5" name="TextBox 4"/>
          <p:cNvSpPr txBox="1"/>
          <p:nvPr/>
        </p:nvSpPr>
        <p:spPr>
          <a:xfrm>
            <a:off x="1219200" y="5820833"/>
            <a:ext cx="6934200" cy="579967"/>
          </a:xfrm>
          <a:prstGeom prst="rect">
            <a:avLst/>
          </a:prstGeom>
          <a:noFill/>
        </p:spPr>
        <p:txBody>
          <a:bodyPr wrap="square" rtlCol="0">
            <a:spAutoFit/>
          </a:bodyPr>
          <a:lstStyle/>
          <a:p>
            <a:pPr algn="just">
              <a:lnSpc>
                <a:spcPct val="150000"/>
              </a:lnSpc>
            </a:pPr>
            <a:r>
              <a:rPr lang="en-US" sz="2400" b="1" dirty="0" smtClean="0">
                <a:solidFill>
                  <a:srgbClr val="0000FF"/>
                </a:solidFill>
                <a:latin typeface="Times New Roman" pitchFamily="18" charset="0"/>
                <a:cs typeface="Times New Roman" pitchFamily="18" charset="0"/>
              </a:rPr>
              <a:t>3- From the oviduct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0"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edge">
                                      <p:cBhvr>
                                        <p:cTn id="14" dur="20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0"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edge">
                                      <p:cBhvr>
                                        <p:cTn id="19" dur="20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dissolve">
                                      <p:cBhvr>
                                        <p:cTn id="2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30721" name="Picture 1" descr="~LWF00461"/>
          <p:cNvPicPr>
            <a:picLocks noChangeAspect="1" noChangeArrowheads="1"/>
          </p:cNvPicPr>
          <p:nvPr/>
        </p:nvPicPr>
        <p:blipFill>
          <a:blip r:embed="rId3" cstate="print"/>
          <a:srcRect/>
          <a:stretch>
            <a:fillRect/>
          </a:stretch>
        </p:blipFill>
        <p:spPr bwMode="auto">
          <a:xfrm>
            <a:off x="1143000" y="1524000"/>
            <a:ext cx="7162800" cy="4724400"/>
          </a:xfrm>
          <a:prstGeom prst="rect">
            <a:avLst/>
          </a:prstGeom>
          <a:noFill/>
        </p:spPr>
      </p:pic>
      <p:sp>
        <p:nvSpPr>
          <p:cNvPr id="4" name="TextBox 3"/>
          <p:cNvSpPr txBox="1"/>
          <p:nvPr/>
        </p:nvSpPr>
        <p:spPr>
          <a:xfrm>
            <a:off x="1066800" y="324390"/>
            <a:ext cx="7315200" cy="1047210"/>
          </a:xfrm>
          <a:prstGeom prst="rect">
            <a:avLst/>
          </a:prstGeom>
          <a:noFill/>
        </p:spPr>
        <p:txBody>
          <a:bodyPr wrap="square" rtlCol="0">
            <a:spAutoFit/>
          </a:bodyPr>
          <a:lstStyle/>
          <a:p>
            <a:pPr algn="just">
              <a:lnSpc>
                <a:spcPct val="150000"/>
              </a:lnSpc>
            </a:pPr>
            <a:r>
              <a:rPr lang="en-US" sz="2200" b="1" dirty="0" smtClean="0">
                <a:solidFill>
                  <a:srgbClr val="0000FF"/>
                </a:solidFill>
                <a:latin typeface="Times New Roman" pitchFamily="18" charset="0"/>
                <a:cs typeface="Times New Roman" pitchFamily="18" charset="0"/>
              </a:rPr>
              <a:t>1- From life organism (From the surface of the ovary at ovulation) …….. </a:t>
            </a:r>
            <a:r>
              <a:rPr lang="en-US" sz="2200" b="1" dirty="0" smtClean="0">
                <a:latin typeface="Times New Roman" pitchFamily="18" charset="0"/>
                <a:cs typeface="Times New Roman" pitchFamily="18" charset="0"/>
              </a:rPr>
              <a:t> </a:t>
            </a:r>
            <a:r>
              <a:rPr lang="en-US" sz="2200" dirty="0" smtClean="0">
                <a:latin typeface="Times New Roman" pitchFamily="18" charset="0"/>
                <a:cs typeface="Times New Roman" pitchFamily="18" charset="0"/>
              </a:rPr>
              <a:t>Ovum Pick Up</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30721"/>
                                        </p:tgtEl>
                                        <p:attrNameLst>
                                          <p:attrName>style.visibility</p:attrName>
                                        </p:attrNameLst>
                                      </p:cBhvr>
                                      <p:to>
                                        <p:strVal val="visible"/>
                                      </p:to>
                                    </p:set>
                                    <p:animEffect transition="in" filter="wheel(4)">
                                      <p:cBhvr>
                                        <p:cTn id="7" dur="2000"/>
                                        <p:tgtEl>
                                          <p:spTgt spid="30721"/>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edge">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user\Desktop\ملف بحث السكربتيد\Pictures IVM IVF\Embryo\img_018!100120033954.jpg"/>
          <p:cNvPicPr>
            <a:picLocks noChangeAspect="1" noChangeArrowheads="1"/>
          </p:cNvPicPr>
          <p:nvPr/>
        </p:nvPicPr>
        <p:blipFill>
          <a:blip r:embed="rId3"/>
          <a:srcRect/>
          <a:stretch>
            <a:fillRect/>
          </a:stretch>
        </p:blipFill>
        <p:spPr bwMode="auto">
          <a:xfrm>
            <a:off x="285750" y="0"/>
            <a:ext cx="8572500" cy="6858000"/>
          </a:xfrm>
          <a:prstGeom prst="rect">
            <a:avLst/>
          </a:prstGeom>
          <a:noFill/>
        </p:spPr>
      </p:pic>
      <p:sp>
        <p:nvSpPr>
          <p:cNvPr id="4" name="TextBox 3"/>
          <p:cNvSpPr txBox="1"/>
          <p:nvPr/>
        </p:nvSpPr>
        <p:spPr>
          <a:xfrm>
            <a:off x="1828800" y="864513"/>
            <a:ext cx="6553200" cy="523220"/>
          </a:xfrm>
          <a:prstGeom prst="rect">
            <a:avLst/>
          </a:prstGeom>
          <a:noFill/>
        </p:spPr>
        <p:txBody>
          <a:bodyPr wrap="square" rtlCol="0">
            <a:spAutoFit/>
          </a:bodyPr>
          <a:lstStyle/>
          <a:p>
            <a:pPr algn="ctr" rtl="1"/>
            <a:r>
              <a:rPr lang="en-US" sz="2800" b="1" u="sng"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Lecture Contents</a:t>
            </a:r>
            <a:endParaRPr lang="en-US" sz="2400" b="1" u="sng"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5" name="TextBox 4"/>
          <p:cNvSpPr txBox="1"/>
          <p:nvPr/>
        </p:nvSpPr>
        <p:spPr>
          <a:xfrm>
            <a:off x="609600" y="1447800"/>
            <a:ext cx="7696200" cy="4524315"/>
          </a:xfrm>
          <a:prstGeom prst="rect">
            <a:avLst/>
          </a:prstGeom>
          <a:noFill/>
        </p:spPr>
        <p:txBody>
          <a:bodyPr wrap="square" rtlCol="0">
            <a:spAutoFit/>
          </a:bodyPr>
          <a:lstStyle/>
          <a:p>
            <a:pPr lvl="0" algn="just">
              <a:lnSpc>
                <a:spcPct val="200000"/>
              </a:lnSpc>
            </a:pPr>
            <a:r>
              <a:rPr lang="en-US" sz="2400"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1- History of artificial insemination</a:t>
            </a:r>
          </a:p>
          <a:p>
            <a:pPr algn="just">
              <a:lnSpc>
                <a:spcPct val="200000"/>
              </a:lnSpc>
            </a:pPr>
            <a:r>
              <a:rPr lang="en-US" sz="2400"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2- Types of artificial insemination</a:t>
            </a:r>
          </a:p>
          <a:p>
            <a:pPr algn="just">
              <a:lnSpc>
                <a:spcPct val="200000"/>
              </a:lnSpc>
            </a:pPr>
            <a:r>
              <a:rPr lang="en-US" sz="2400"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3- Artificial insemination in farm and laboratory animals</a:t>
            </a:r>
          </a:p>
          <a:p>
            <a:pPr algn="just">
              <a:lnSpc>
                <a:spcPct val="200000"/>
              </a:lnSpc>
            </a:pPr>
            <a:r>
              <a:rPr lang="en-US" sz="2400"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4- </a:t>
            </a:r>
            <a:r>
              <a:rPr lang="en-US" sz="2400" b="1" i="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In vitro </a:t>
            </a:r>
            <a:r>
              <a:rPr lang="en-US" sz="2400"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fertilization in humans and baby test</a:t>
            </a:r>
            <a:r>
              <a:rPr lang="ar-SA" sz="2400"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400"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tube</a:t>
            </a:r>
          </a:p>
          <a:p>
            <a:pPr algn="just">
              <a:lnSpc>
                <a:spcPct val="200000"/>
              </a:lnSpc>
            </a:pPr>
            <a:r>
              <a:rPr lang="en-US" sz="2400"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5- Benefits Artificial insemination and </a:t>
            </a:r>
            <a:r>
              <a:rPr lang="en-US" sz="2400" b="1" i="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In vitr</a:t>
            </a:r>
            <a:r>
              <a:rPr lang="en-US" sz="2400"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o fertilization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0"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edge">
                                      <p:cBhvr>
                                        <p:cTn id="1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3074" name="Picture 2" descr="C:\Users\user\Desktop\ملف بحث السكربتيد\مبايض الأغنام\STA42421.JPG"/>
          <p:cNvPicPr>
            <a:picLocks noChangeAspect="1" noChangeArrowheads="1"/>
          </p:cNvPicPr>
          <p:nvPr/>
        </p:nvPicPr>
        <p:blipFill>
          <a:blip r:embed="rId3" cstate="print"/>
          <a:srcRect/>
          <a:stretch>
            <a:fillRect/>
          </a:stretch>
        </p:blipFill>
        <p:spPr bwMode="auto">
          <a:xfrm>
            <a:off x="4800600" y="152400"/>
            <a:ext cx="4191000" cy="6477000"/>
          </a:xfrm>
          <a:prstGeom prst="rect">
            <a:avLst/>
          </a:prstGeom>
          <a:noFill/>
        </p:spPr>
      </p:pic>
      <p:pic>
        <p:nvPicPr>
          <p:cNvPr id="3075" name="Picture 3" descr="C:\Users\user\Desktop\ملف بحث السكربتيد\مبايض الأغنام\STA42420.JPG"/>
          <p:cNvPicPr>
            <a:picLocks noChangeAspect="1" noChangeArrowheads="1"/>
          </p:cNvPicPr>
          <p:nvPr/>
        </p:nvPicPr>
        <p:blipFill>
          <a:blip r:embed="rId4" cstate="print"/>
          <a:srcRect/>
          <a:stretch>
            <a:fillRect/>
          </a:stretch>
        </p:blipFill>
        <p:spPr bwMode="auto">
          <a:xfrm>
            <a:off x="685800" y="152400"/>
            <a:ext cx="4038600" cy="6553200"/>
          </a:xfrm>
          <a:prstGeom prst="rect">
            <a:avLst/>
          </a:prstGeom>
          <a:noFill/>
        </p:spPr>
      </p:pic>
      <p:sp>
        <p:nvSpPr>
          <p:cNvPr id="7" name="Rectangle 6"/>
          <p:cNvSpPr/>
          <p:nvPr/>
        </p:nvSpPr>
        <p:spPr>
          <a:xfrm>
            <a:off x="2819400" y="5955268"/>
            <a:ext cx="5273944" cy="369332"/>
          </a:xfrm>
          <a:prstGeom prst="rect">
            <a:avLst/>
          </a:prstGeom>
        </p:spPr>
        <p:txBody>
          <a:bodyPr wrap="none">
            <a:spAutoFit/>
          </a:bodyPr>
          <a:lstStyle/>
          <a:p>
            <a:r>
              <a:rPr lang="en-US" b="1" dirty="0" smtClean="0">
                <a:latin typeface="Times New Roman" pitchFamily="18" charset="0"/>
                <a:cs typeface="Times New Roman" pitchFamily="18" charset="0"/>
              </a:rPr>
              <a:t>Ova collection  form ovary After slaughter of sheep </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6625" name="Picture 1" descr="~LWF00481"/>
          <p:cNvPicPr>
            <a:picLocks noChangeAspect="1" noChangeArrowheads="1"/>
          </p:cNvPicPr>
          <p:nvPr/>
        </p:nvPicPr>
        <p:blipFill>
          <a:blip r:embed="rId3" cstate="print"/>
          <a:srcRect/>
          <a:stretch>
            <a:fillRect/>
          </a:stretch>
        </p:blipFill>
        <p:spPr bwMode="auto">
          <a:xfrm>
            <a:off x="1219200" y="381000"/>
            <a:ext cx="6878680" cy="4343400"/>
          </a:xfrm>
          <a:prstGeom prst="rect">
            <a:avLst/>
          </a:prstGeom>
          <a:noFill/>
        </p:spPr>
      </p:pic>
      <p:sp>
        <p:nvSpPr>
          <p:cNvPr id="26627" name="Rectangle 3"/>
          <p:cNvSpPr>
            <a:spLocks noChangeArrowheads="1"/>
          </p:cNvSpPr>
          <p:nvPr/>
        </p:nvSpPr>
        <p:spPr bwMode="auto">
          <a:xfrm>
            <a:off x="1081377" y="4572000"/>
            <a:ext cx="7681623" cy="21236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57200" lvl="0" indent="-457200" algn="justLow" fontAlgn="base">
              <a:lnSpc>
                <a:spcPct val="150000"/>
              </a:lnSpc>
              <a:spcBef>
                <a:spcPct val="0"/>
              </a:spcBef>
              <a:spcAft>
                <a:spcPct val="0"/>
              </a:spcAft>
              <a:buAutoNum type="alphaLcParenR"/>
            </a:pPr>
            <a:r>
              <a:rPr lang="en-US" sz="2200" dirty="0" smtClean="0">
                <a:latin typeface="Times New Roman" pitchFamily="18" charset="0"/>
                <a:ea typeface="Times New Roman" pitchFamily="18" charset="0"/>
                <a:cs typeface="Times New Roman" pitchFamily="18" charset="0"/>
              </a:rPr>
              <a:t>Eggs entered the oviduct of the female mice hormonally activated</a:t>
            </a:r>
          </a:p>
          <a:p>
            <a:pPr marL="457200" lvl="0" indent="-457200" algn="justLow" fontAlgn="base">
              <a:lnSpc>
                <a:spcPct val="150000"/>
              </a:lnSpc>
              <a:spcBef>
                <a:spcPct val="0"/>
              </a:spcBef>
              <a:spcAft>
                <a:spcPct val="0"/>
              </a:spcAft>
            </a:pPr>
            <a:r>
              <a:rPr lang="en-US" sz="2200" dirty="0" smtClean="0">
                <a:latin typeface="Times New Roman" pitchFamily="18" charset="0"/>
                <a:ea typeface="Times New Roman" pitchFamily="18" charset="0"/>
                <a:cs typeface="Times New Roman" pitchFamily="18" charset="0"/>
              </a:rPr>
              <a:t>b) The </a:t>
            </a:r>
            <a:r>
              <a:rPr lang="en-US" sz="2200" dirty="0" err="1" smtClean="0">
                <a:latin typeface="Times New Roman" pitchFamily="18" charset="0"/>
                <a:ea typeface="Times New Roman" pitchFamily="18" charset="0"/>
                <a:cs typeface="Times New Roman" pitchFamily="18" charset="0"/>
              </a:rPr>
              <a:t>oocytes</a:t>
            </a:r>
            <a:r>
              <a:rPr lang="en-US" sz="2200" dirty="0" smtClean="0">
                <a:latin typeface="Times New Roman" pitchFamily="18" charset="0"/>
                <a:ea typeface="Times New Roman" pitchFamily="18" charset="0"/>
                <a:cs typeface="Times New Roman" pitchFamily="18" charset="0"/>
              </a:rPr>
              <a:t> exited from the oviduct and </a:t>
            </a:r>
            <a:r>
              <a:rPr lang="en-US" sz="2200" dirty="0" err="1" smtClean="0">
                <a:latin typeface="Times New Roman" pitchFamily="18" charset="0"/>
                <a:ea typeface="Times New Roman" pitchFamily="18" charset="0"/>
                <a:cs typeface="Times New Roman" pitchFamily="18" charset="0"/>
              </a:rPr>
              <a:t>surounded</a:t>
            </a:r>
            <a:r>
              <a:rPr lang="en-US" sz="2200" dirty="0" smtClean="0">
                <a:latin typeface="Times New Roman" pitchFamily="18" charset="0"/>
                <a:ea typeface="Times New Roman" pitchFamily="18" charset="0"/>
                <a:cs typeface="Times New Roman" pitchFamily="18" charset="0"/>
              </a:rPr>
              <a:t> with the cumulus cells.</a:t>
            </a:r>
          </a:p>
        </p:txBody>
      </p:sp>
      <p:sp>
        <p:nvSpPr>
          <p:cNvPr id="5" name="Rectangle 4"/>
          <p:cNvSpPr/>
          <p:nvPr/>
        </p:nvSpPr>
        <p:spPr>
          <a:xfrm>
            <a:off x="6781800" y="1002268"/>
            <a:ext cx="1886094" cy="369332"/>
          </a:xfrm>
          <a:prstGeom prst="rect">
            <a:avLst/>
          </a:prstGeom>
        </p:spPr>
        <p:txBody>
          <a:bodyPr wrap="none">
            <a:spAutoFit/>
          </a:bodyPr>
          <a:lstStyle/>
          <a:p>
            <a:r>
              <a:rPr lang="en-US" b="1" dirty="0" smtClean="0">
                <a:effectLst>
                  <a:outerShdw blurRad="38100" dist="38100" dir="2700000" algn="tl">
                    <a:srgbClr val="000000">
                      <a:alpha val="43137"/>
                    </a:srgbClr>
                  </a:outerShdw>
                </a:effectLst>
                <a:latin typeface="Times New Roman" pitchFamily="18" charset="0"/>
                <a:cs typeface="Times New Roman" pitchFamily="18" charset="0"/>
              </a:rPr>
              <a:t>From the oviduct</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26625"/>
                                        </p:tgtEl>
                                        <p:attrNameLst>
                                          <p:attrName>style.visibility</p:attrName>
                                        </p:attrNameLst>
                                      </p:cBhvr>
                                      <p:to>
                                        <p:strVal val="visible"/>
                                      </p:to>
                                    </p:set>
                                    <p:animEffect transition="in" filter="wheel(4)">
                                      <p:cBhvr>
                                        <p:cTn id="7" dur="2000"/>
                                        <p:tgtEl>
                                          <p:spTgt spid="2662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6627"/>
                                        </p:tgtEl>
                                        <p:attrNameLst>
                                          <p:attrName>style.visibility</p:attrName>
                                        </p:attrNameLst>
                                      </p:cBhvr>
                                      <p:to>
                                        <p:strVal val="visible"/>
                                      </p:to>
                                    </p:set>
                                    <p:animEffect transition="in" filter="dissolve">
                                      <p:cBhvr>
                                        <p:cTn id="10" dur="1000"/>
                                        <p:tgtEl>
                                          <p:spTgt spid="266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
          <p:cNvSpPr>
            <a:spLocks noChangeArrowheads="1"/>
          </p:cNvSpPr>
          <p:nvPr/>
        </p:nvSpPr>
        <p:spPr bwMode="auto">
          <a:xfrm>
            <a:off x="1066800" y="772954"/>
            <a:ext cx="8001000" cy="550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fontAlgn="base">
              <a:lnSpc>
                <a:spcPct val="200000"/>
              </a:lnSpc>
              <a:spcBef>
                <a:spcPct val="0"/>
              </a:spcBef>
              <a:spcAft>
                <a:spcPct val="0"/>
              </a:spcAft>
              <a:tabLst>
                <a:tab pos="457200" algn="l"/>
              </a:tabLst>
            </a:pPr>
            <a:r>
              <a:rPr lang="en-US" sz="2200" b="1" u="sng" dirty="0" smtClean="0">
                <a:solidFill>
                  <a:srgbClr val="FF0000"/>
                </a:solidFill>
                <a:effectLst>
                  <a:outerShdw blurRad="38100" dist="38100" dir="2700000" algn="tl">
                    <a:srgbClr val="000000">
                      <a:alpha val="43137"/>
                    </a:srgbClr>
                  </a:outerShdw>
                </a:effectLst>
                <a:latin typeface="Times New Roman" pitchFamily="18" charset="0"/>
                <a:ea typeface="Times New Roman" pitchFamily="18" charset="0"/>
                <a:cs typeface="Times New Roman" pitchFamily="18" charset="0"/>
              </a:rPr>
              <a:t>Collection requirements and evaluation of oocytes</a:t>
            </a:r>
          </a:p>
          <a:p>
            <a:pPr lvl="0" algn="just" eaLnBrk="0" fontAlgn="base" hangingPunct="0">
              <a:lnSpc>
                <a:spcPct val="200000"/>
              </a:lnSpc>
              <a:spcBef>
                <a:spcPct val="0"/>
              </a:spcBef>
              <a:spcAft>
                <a:spcPct val="0"/>
              </a:spcAft>
              <a:tabLst>
                <a:tab pos="457200" algn="l"/>
              </a:tabLst>
            </a:pPr>
            <a:r>
              <a:rPr lang="en-US" sz="2200" dirty="0" smtClean="0">
                <a:latin typeface="Times New Roman" pitchFamily="18" charset="0"/>
                <a:ea typeface="Times New Roman" pitchFamily="18" charset="0"/>
                <a:cs typeface="Times New Roman" pitchFamily="18" charset="0"/>
              </a:rPr>
              <a:t>1- Structure of the female reproductive system</a:t>
            </a:r>
          </a:p>
          <a:p>
            <a:pPr marL="339725" lvl="0" indent="-339725" algn="just" eaLnBrk="0" fontAlgn="base" hangingPunct="0">
              <a:lnSpc>
                <a:spcPct val="200000"/>
              </a:lnSpc>
              <a:spcBef>
                <a:spcPct val="0"/>
              </a:spcBef>
              <a:spcAft>
                <a:spcPct val="0"/>
              </a:spcAft>
            </a:pPr>
            <a:r>
              <a:rPr lang="en-US" sz="2200" dirty="0" smtClean="0">
                <a:latin typeface="Times New Roman" pitchFamily="18" charset="0"/>
                <a:ea typeface="Times New Roman" pitchFamily="18" charset="0"/>
                <a:cs typeface="Times New Roman" pitchFamily="18" charset="0"/>
              </a:rPr>
              <a:t>2- Knowledge of the reproductive cycle of the female and hormonal control way</a:t>
            </a:r>
          </a:p>
          <a:p>
            <a:pPr lvl="0" algn="just" eaLnBrk="0" fontAlgn="base" hangingPunct="0">
              <a:lnSpc>
                <a:spcPct val="200000"/>
              </a:lnSpc>
              <a:spcBef>
                <a:spcPct val="0"/>
              </a:spcBef>
              <a:spcAft>
                <a:spcPct val="0"/>
              </a:spcAft>
              <a:tabLst>
                <a:tab pos="457200" algn="l"/>
              </a:tabLst>
            </a:pPr>
            <a:r>
              <a:rPr lang="en-US" sz="2200" dirty="0" smtClean="0">
                <a:latin typeface="Times New Roman" pitchFamily="18" charset="0"/>
                <a:ea typeface="Times New Roman" pitchFamily="18" charset="0"/>
                <a:cs typeface="Times New Roman" pitchFamily="18" charset="0"/>
              </a:rPr>
              <a:t>3- How to maturate the oocytes and fertilized </a:t>
            </a:r>
            <a:r>
              <a:rPr lang="en-US" sz="2200" i="1" dirty="0" smtClean="0">
                <a:latin typeface="Times New Roman" pitchFamily="18" charset="0"/>
                <a:ea typeface="Times New Roman" pitchFamily="18" charset="0"/>
                <a:cs typeface="Times New Roman" pitchFamily="18" charset="0"/>
              </a:rPr>
              <a:t>in vitro</a:t>
            </a:r>
          </a:p>
          <a:p>
            <a:pPr marL="339725" lvl="0" indent="-339725" algn="just" eaLnBrk="0" fontAlgn="base" hangingPunct="0">
              <a:lnSpc>
                <a:spcPct val="200000"/>
              </a:lnSpc>
              <a:spcBef>
                <a:spcPct val="0"/>
              </a:spcBef>
              <a:spcAft>
                <a:spcPct val="0"/>
              </a:spcAft>
            </a:pPr>
            <a:r>
              <a:rPr lang="en-US" sz="2200" dirty="0" smtClean="0">
                <a:latin typeface="Times New Roman" pitchFamily="18" charset="0"/>
                <a:ea typeface="Times New Roman" pitchFamily="18" charset="0"/>
                <a:cs typeface="Times New Roman" pitchFamily="18" charset="0"/>
              </a:rPr>
              <a:t>4- How to evaluate and judge the oocytes quality (polar body, irregular cytoplasm, the number of layers of cumulus cells around the ova)</a:t>
            </a:r>
            <a:endParaRPr kumimoji="0" lang="en-US" sz="2200" b="0" i="0"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4577"/>
                                        </p:tgtEl>
                                        <p:attrNameLst>
                                          <p:attrName>style.visibility</p:attrName>
                                        </p:attrNameLst>
                                      </p:cBhvr>
                                      <p:to>
                                        <p:strVal val="visible"/>
                                      </p:to>
                                    </p:set>
                                    <p:animEffect transition="in" filter="wheel(4)">
                                      <p:cBhvr>
                                        <p:cTn id="7" dur="2000"/>
                                        <p:tgtEl>
                                          <p:spTgt spid="245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3000" y="298822"/>
            <a:ext cx="7467600" cy="539378"/>
          </a:xfrm>
          <a:prstGeom prst="rect">
            <a:avLst/>
          </a:prstGeom>
          <a:noFill/>
        </p:spPr>
        <p:txBody>
          <a:bodyPr wrap="square" rtlCol="0">
            <a:spAutoFit/>
          </a:bodyPr>
          <a:lstStyle/>
          <a:p>
            <a:pPr algn="just">
              <a:lnSpc>
                <a:spcPct val="150000"/>
              </a:lnSpc>
            </a:pPr>
            <a:r>
              <a:rPr lang="en-US" sz="2200" b="1" u="sng"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3- Artificial Insemination of large and laboratory animal</a:t>
            </a:r>
            <a:endParaRPr lang="en-US" sz="2200" u="sng"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TextBox 2"/>
          <p:cNvSpPr txBox="1"/>
          <p:nvPr/>
        </p:nvSpPr>
        <p:spPr>
          <a:xfrm>
            <a:off x="1219200" y="3352800"/>
            <a:ext cx="7772400" cy="3416320"/>
          </a:xfrm>
          <a:prstGeom prst="rect">
            <a:avLst/>
          </a:prstGeom>
          <a:noFill/>
        </p:spPr>
        <p:txBody>
          <a:bodyPr wrap="square" rtlCol="0">
            <a:spAutoFit/>
          </a:bodyPr>
          <a:lstStyle/>
          <a:p>
            <a:pPr algn="just">
              <a:lnSpc>
                <a:spcPct val="150000"/>
              </a:lnSpc>
            </a:pPr>
            <a:r>
              <a:rPr lang="en-US" sz="22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Artificial insemination procedure was done by using of sperm with special specifications, pure and free from disease, have been collected from male integrity and have same specifications and superior genetic, semen has been keeping and frozen in liquid nitrogen in straws with a capacity ranging between  10</a:t>
            </a:r>
            <a:r>
              <a:rPr lang="en-US" sz="2400" baseline="30000" dirty="0" smtClean="0">
                <a:latin typeface="Times New Roman" pitchFamily="18" charset="0"/>
                <a:cs typeface="Times New Roman" pitchFamily="18" charset="0"/>
              </a:rPr>
              <a:t> 6 </a:t>
            </a:r>
            <a:r>
              <a:rPr lang="en-US" sz="2400" dirty="0" smtClean="0">
                <a:latin typeface="Times New Roman" pitchFamily="18" charset="0"/>
                <a:cs typeface="Times New Roman" pitchFamily="18" charset="0"/>
              </a:rPr>
              <a:t>sperm in a quarter to one ml</a:t>
            </a:r>
            <a:r>
              <a:rPr lang="en-US" sz="2200" dirty="0" smtClean="0">
                <a:latin typeface="Times New Roman" pitchFamily="18" charset="0"/>
                <a:cs typeface="Times New Roman" pitchFamily="18" charset="0"/>
              </a:rPr>
              <a:t>.</a:t>
            </a:r>
          </a:p>
        </p:txBody>
      </p:sp>
      <p:sp>
        <p:nvSpPr>
          <p:cNvPr id="6" name="TextBox 5"/>
          <p:cNvSpPr txBox="1"/>
          <p:nvPr/>
        </p:nvSpPr>
        <p:spPr>
          <a:xfrm>
            <a:off x="2514600" y="1000036"/>
            <a:ext cx="5867400" cy="600164"/>
          </a:xfrm>
          <a:prstGeom prst="rect">
            <a:avLst/>
          </a:prstGeom>
          <a:noFill/>
        </p:spPr>
        <p:txBody>
          <a:bodyPr wrap="square" rtlCol="0">
            <a:spAutoFit/>
          </a:bodyPr>
          <a:lstStyle/>
          <a:p>
            <a:pPr algn="just" rtl="1">
              <a:lnSpc>
                <a:spcPct val="150000"/>
              </a:lnSpc>
            </a:pPr>
            <a:r>
              <a:rPr lang="ar-SA" sz="2400" b="1" dirty="0" smtClean="0">
                <a:solidFill>
                  <a:srgbClr val="0000FF"/>
                </a:solidFill>
                <a:latin typeface="Simplified Arabic" pitchFamily="18" charset="-78"/>
                <a:cs typeface="Simplified Arabic" pitchFamily="18" charset="-78"/>
              </a:rPr>
              <a:t>1- التلقيح الاصطناعي الداخلي ( </a:t>
            </a:r>
            <a:r>
              <a:rPr lang="en-US" sz="2400" b="1" dirty="0" smtClean="0">
                <a:solidFill>
                  <a:srgbClr val="0000FF"/>
                </a:solidFill>
                <a:latin typeface="Simplified Arabic" pitchFamily="18" charset="-78"/>
                <a:cs typeface="Simplified Arabic" pitchFamily="18" charset="-78"/>
              </a:rPr>
              <a:t>AI</a:t>
            </a:r>
            <a:r>
              <a:rPr lang="ar-SA" sz="2400" b="1" dirty="0" smtClean="0">
                <a:solidFill>
                  <a:srgbClr val="0000FF"/>
                </a:solidFill>
                <a:latin typeface="Simplified Arabic" pitchFamily="18" charset="-78"/>
                <a:cs typeface="Simplified Arabic" pitchFamily="18" charset="-78"/>
              </a:rPr>
              <a:t>)</a:t>
            </a:r>
            <a:endParaRPr lang="en-US" sz="2400" dirty="0" smtClean="0">
              <a:solidFill>
                <a:srgbClr val="0000FF"/>
              </a:solidFill>
              <a:latin typeface="Simplified Arabic" pitchFamily="18" charset="-78"/>
              <a:cs typeface="Simplified Arabic" pitchFamily="18" charset="-78"/>
            </a:endParaRPr>
          </a:p>
        </p:txBody>
      </p:sp>
      <p:sp>
        <p:nvSpPr>
          <p:cNvPr id="7" name="TextBox 6"/>
          <p:cNvSpPr txBox="1"/>
          <p:nvPr/>
        </p:nvSpPr>
        <p:spPr>
          <a:xfrm>
            <a:off x="990600" y="1752600"/>
            <a:ext cx="7848600" cy="1754326"/>
          </a:xfrm>
          <a:prstGeom prst="rect">
            <a:avLst/>
          </a:prstGeom>
          <a:noFill/>
        </p:spPr>
        <p:txBody>
          <a:bodyPr wrap="square" rtlCol="0">
            <a:spAutoFit/>
          </a:bodyPr>
          <a:lstStyle/>
          <a:p>
            <a:pPr algn="just">
              <a:lnSpc>
                <a:spcPct val="150000"/>
              </a:lnSpc>
            </a:pPr>
            <a:r>
              <a:rPr lang="en-US" sz="22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It is the deposit of the sperms in the uterus of the female to fertilize the oocyte inside of the female reproductive system ,usually oviduct.</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0481" name="Picture 1" descr="~LWF00571"/>
          <p:cNvPicPr>
            <a:picLocks noChangeAspect="1" noChangeArrowheads="1"/>
          </p:cNvPicPr>
          <p:nvPr/>
        </p:nvPicPr>
        <p:blipFill>
          <a:blip r:embed="rId3" cstate="print"/>
          <a:srcRect/>
          <a:stretch>
            <a:fillRect/>
          </a:stretch>
        </p:blipFill>
        <p:spPr bwMode="auto">
          <a:xfrm>
            <a:off x="1276349" y="1447800"/>
            <a:ext cx="6648451" cy="457200"/>
          </a:xfrm>
          <a:prstGeom prst="rect">
            <a:avLst/>
          </a:prstGeom>
          <a:noFill/>
        </p:spPr>
      </p:pic>
      <p:pic>
        <p:nvPicPr>
          <p:cNvPr id="20483" name="Picture 3" descr="~LWF00031"/>
          <p:cNvPicPr>
            <a:picLocks noChangeAspect="1" noChangeArrowheads="1"/>
          </p:cNvPicPr>
          <p:nvPr/>
        </p:nvPicPr>
        <p:blipFill>
          <a:blip r:embed="rId4" cstate="print"/>
          <a:srcRect/>
          <a:stretch>
            <a:fillRect/>
          </a:stretch>
        </p:blipFill>
        <p:spPr bwMode="auto">
          <a:xfrm>
            <a:off x="1828800" y="2286000"/>
            <a:ext cx="5943600" cy="3810000"/>
          </a:xfrm>
          <a:prstGeom prst="rect">
            <a:avLst/>
          </a:prstGeom>
          <a:noFill/>
          <a:ln w="9525">
            <a:noFill/>
            <a:miter lim="800000"/>
            <a:headEnd/>
            <a:tailEnd/>
          </a:ln>
        </p:spPr>
      </p:pic>
      <p:sp>
        <p:nvSpPr>
          <p:cNvPr id="5" name="TextBox 4"/>
          <p:cNvSpPr txBox="1"/>
          <p:nvPr/>
        </p:nvSpPr>
        <p:spPr>
          <a:xfrm>
            <a:off x="1524000" y="5156537"/>
            <a:ext cx="7010400" cy="1015663"/>
          </a:xfrm>
          <a:prstGeom prst="rect">
            <a:avLst/>
          </a:prstGeom>
          <a:noFill/>
        </p:spPr>
        <p:txBody>
          <a:bodyPr wrap="square" rtlCol="0">
            <a:spAutoFit/>
          </a:bodyPr>
          <a:lstStyle/>
          <a:p>
            <a:pPr algn="ctr" rtl="1">
              <a:lnSpc>
                <a:spcPct val="150000"/>
              </a:lnSpc>
            </a:pPr>
            <a:r>
              <a:rPr lang="ar-SA" sz="2000" b="1" dirty="0" smtClean="0">
                <a:solidFill>
                  <a:srgbClr val="0000FF"/>
                </a:solidFill>
                <a:latin typeface="Simplified Arabic" pitchFamily="18" charset="-78"/>
                <a:cs typeface="Simplified Arabic" pitchFamily="18" charset="-78"/>
              </a:rPr>
              <a:t>حاقنة خاصة تدفع عبر المهبل، تتجاوز منطقة عنق الرحم لقذف الحيوانات المنوية داخل الرحم أو لنقل الأجنة كما في طفل الأنبوب للمرأة. </a:t>
            </a:r>
            <a:endParaRPr lang="en-US" sz="2000" b="1" dirty="0">
              <a:solidFill>
                <a:srgbClr val="0000FF"/>
              </a:solidFill>
              <a:latin typeface="Simplified Arabic" pitchFamily="18" charset="-78"/>
              <a:cs typeface="Simplified Arabic" pitchFamily="18" charset="-78"/>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47800" y="1828800"/>
            <a:ext cx="7086600" cy="3673121"/>
          </a:xfrm>
          <a:prstGeom prst="rect">
            <a:avLst/>
          </a:prstGeom>
          <a:noFill/>
        </p:spPr>
        <p:txBody>
          <a:bodyPr wrap="square" rtlCol="0">
            <a:spAutoFit/>
          </a:bodyPr>
          <a:lstStyle/>
          <a:p>
            <a:pPr algn="just">
              <a:lnSpc>
                <a:spcPct val="200000"/>
              </a:lnSpc>
            </a:pPr>
            <a:r>
              <a:rPr lang="en-US" sz="22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In the laboratory animals such as mice, rat, and rabbit, semen collected from the </a:t>
            </a:r>
            <a:r>
              <a:rPr lang="en-US" sz="2400" dirty="0" err="1" smtClean="0">
                <a:latin typeface="Times New Roman" pitchFamily="18" charset="0"/>
                <a:cs typeface="Times New Roman" pitchFamily="18" charset="0"/>
              </a:rPr>
              <a:t>epididymis</a:t>
            </a:r>
            <a:r>
              <a:rPr lang="en-US" sz="2400" dirty="0" smtClean="0">
                <a:latin typeface="Times New Roman" pitchFamily="18" charset="0"/>
                <a:cs typeface="Times New Roman" pitchFamily="18" charset="0"/>
              </a:rPr>
              <a:t> in mice and rat while in rabbit collected by artificial vagina, then injected through the vagina using special tube to reach to the uterine horn and push the semen.</a:t>
            </a:r>
            <a:r>
              <a:rPr lang="ar-SA" sz="2400" dirty="0" smtClean="0">
                <a:latin typeface="Times New Roman" pitchFamily="18" charset="0"/>
                <a:cs typeface="Times New Roman" pitchFamily="18" charset="0"/>
              </a:rPr>
              <a:t> </a:t>
            </a:r>
            <a:endParaRPr lang="en-US"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صورة 8"/>
          <p:cNvPicPr>
            <a:picLocks noChangeAspect="1"/>
          </p:cNvPicPr>
          <p:nvPr/>
        </p:nvPicPr>
        <p:blipFill>
          <a:blip r:embed="rId3"/>
          <a:stretch>
            <a:fillRect/>
          </a:stretch>
        </p:blipFill>
        <p:spPr>
          <a:xfrm>
            <a:off x="985125" y="5486400"/>
            <a:ext cx="2215275" cy="1371600"/>
          </a:xfrm>
          <a:prstGeom prst="rect">
            <a:avLst/>
          </a:prstGeom>
        </p:spPr>
      </p:pic>
      <p:pic>
        <p:nvPicPr>
          <p:cNvPr id="8" name="Picture 1" descr="~LWF00481"/>
          <p:cNvPicPr>
            <a:picLocks noChangeAspect="1" noChangeArrowheads="1"/>
          </p:cNvPicPr>
          <p:nvPr/>
        </p:nvPicPr>
        <p:blipFill>
          <a:blip r:embed="rId4" cstate="print"/>
          <a:srcRect/>
          <a:stretch>
            <a:fillRect/>
          </a:stretch>
        </p:blipFill>
        <p:spPr bwMode="auto">
          <a:xfrm>
            <a:off x="3276600" y="5548700"/>
            <a:ext cx="2057400" cy="1309300"/>
          </a:xfrm>
          <a:prstGeom prst="rect">
            <a:avLst/>
          </a:prstGeom>
          <a:noFill/>
        </p:spPr>
      </p:pic>
      <p:pic>
        <p:nvPicPr>
          <p:cNvPr id="7" name="صورة 6"/>
          <p:cNvPicPr>
            <a:picLocks noChangeAspect="1"/>
          </p:cNvPicPr>
          <p:nvPr/>
        </p:nvPicPr>
        <p:blipFill>
          <a:blip r:embed="rId5"/>
          <a:stretch>
            <a:fillRect/>
          </a:stretch>
        </p:blipFill>
        <p:spPr>
          <a:xfrm>
            <a:off x="5410200" y="5562600"/>
            <a:ext cx="1828800" cy="1156900"/>
          </a:xfrm>
          <a:prstGeom prst="rect">
            <a:avLst/>
          </a:prstGeom>
        </p:spPr>
      </p:pic>
      <p:sp>
        <p:nvSpPr>
          <p:cNvPr id="3" name="TextBox 2"/>
          <p:cNvSpPr txBox="1"/>
          <p:nvPr/>
        </p:nvSpPr>
        <p:spPr>
          <a:xfrm>
            <a:off x="1752600" y="76200"/>
            <a:ext cx="6781800" cy="600164"/>
          </a:xfrm>
          <a:prstGeom prst="rect">
            <a:avLst/>
          </a:prstGeom>
          <a:noFill/>
        </p:spPr>
        <p:txBody>
          <a:bodyPr wrap="square" rtlCol="0">
            <a:spAutoFit/>
          </a:bodyPr>
          <a:lstStyle/>
          <a:p>
            <a:pPr algn="just" rtl="1">
              <a:lnSpc>
                <a:spcPct val="150000"/>
              </a:lnSpc>
            </a:pPr>
            <a:r>
              <a:rPr lang="ar-SA" sz="2400" b="1" dirty="0" smtClean="0">
                <a:solidFill>
                  <a:srgbClr val="0000FF"/>
                </a:solidFill>
                <a:latin typeface="Simplified Arabic" pitchFamily="18" charset="-78"/>
                <a:cs typeface="Simplified Arabic" pitchFamily="18" charset="-78"/>
              </a:rPr>
              <a:t>2- الطريقة العلمية للإخصاب الخارجي (في الطبق) </a:t>
            </a:r>
            <a:r>
              <a:rPr lang="en-US" sz="2400" b="1" dirty="0" smtClean="0">
                <a:solidFill>
                  <a:srgbClr val="0000FF"/>
                </a:solidFill>
                <a:latin typeface="Simplified Arabic" pitchFamily="18" charset="-78"/>
                <a:cs typeface="Simplified Arabic" pitchFamily="18" charset="-78"/>
              </a:rPr>
              <a:t>IVF </a:t>
            </a:r>
            <a:endParaRPr lang="en-US" sz="2400" dirty="0" smtClean="0">
              <a:solidFill>
                <a:srgbClr val="0000FF"/>
              </a:solidFill>
              <a:latin typeface="Simplified Arabic" pitchFamily="18" charset="-78"/>
              <a:cs typeface="Simplified Arabic" pitchFamily="18" charset="-78"/>
            </a:endParaRPr>
          </a:p>
        </p:txBody>
      </p:sp>
      <p:sp>
        <p:nvSpPr>
          <p:cNvPr id="4" name="TextBox 3"/>
          <p:cNvSpPr txBox="1"/>
          <p:nvPr/>
        </p:nvSpPr>
        <p:spPr>
          <a:xfrm>
            <a:off x="1371600" y="771942"/>
            <a:ext cx="7086600" cy="2123658"/>
          </a:xfrm>
          <a:prstGeom prst="rect">
            <a:avLst/>
          </a:prstGeom>
          <a:noFill/>
        </p:spPr>
        <p:txBody>
          <a:bodyPr wrap="square" rtlCol="0">
            <a:spAutoFit/>
          </a:bodyPr>
          <a:lstStyle/>
          <a:p>
            <a:pPr algn="just">
              <a:lnSpc>
                <a:spcPct val="150000"/>
              </a:lnSpc>
            </a:pPr>
            <a:r>
              <a:rPr lang="en-US" sz="2200" dirty="0" smtClean="0">
                <a:latin typeface="Times New Roman" pitchFamily="18" charset="0"/>
                <a:cs typeface="Times New Roman" pitchFamily="18" charset="0"/>
              </a:rPr>
              <a:t>	Summarized method of </a:t>
            </a:r>
            <a:r>
              <a:rPr lang="en-US" sz="2200" i="1" dirty="0" smtClean="0">
                <a:latin typeface="Times New Roman" pitchFamily="18" charset="0"/>
                <a:cs typeface="Times New Roman" pitchFamily="18" charset="0"/>
              </a:rPr>
              <a:t>in vitro </a:t>
            </a:r>
            <a:r>
              <a:rPr lang="en-US" sz="2200" dirty="0" smtClean="0">
                <a:latin typeface="Times New Roman" pitchFamily="18" charset="0"/>
                <a:cs typeface="Times New Roman" pitchFamily="18" charset="0"/>
              </a:rPr>
              <a:t>fertilization IVF in the outer dish after collecting the sperm as the appropriate way to the male, as well as collect the oocytes from the females by the above-mentioned methods. </a:t>
            </a:r>
            <a:endParaRPr lang="en-US" sz="2200" dirty="0">
              <a:latin typeface="Times New Roman" pitchFamily="18" charset="0"/>
              <a:cs typeface="Times New Roman" pitchFamily="18" charset="0"/>
            </a:endParaRPr>
          </a:p>
        </p:txBody>
      </p:sp>
      <p:sp>
        <p:nvSpPr>
          <p:cNvPr id="5" name="TextBox 4"/>
          <p:cNvSpPr txBox="1"/>
          <p:nvPr/>
        </p:nvSpPr>
        <p:spPr>
          <a:xfrm>
            <a:off x="914400" y="2819400"/>
            <a:ext cx="8001000" cy="2862322"/>
          </a:xfrm>
          <a:prstGeom prst="rect">
            <a:avLst/>
          </a:prstGeom>
          <a:noFill/>
        </p:spPr>
        <p:txBody>
          <a:bodyPr wrap="square" rtlCol="0">
            <a:spAutoFit/>
          </a:bodyPr>
          <a:lstStyle/>
          <a:p>
            <a:pPr marL="354013" lvl="0" indent="-354013" algn="just" rtl="1">
              <a:lnSpc>
                <a:spcPct val="150000"/>
              </a:lnSpc>
            </a:pPr>
            <a:r>
              <a:rPr lang="ar-SA" sz="2000" b="1" dirty="0" smtClean="0">
                <a:latin typeface="Simplified Arabic" pitchFamily="18" charset="-78"/>
                <a:cs typeface="Simplified Arabic" pitchFamily="18" charset="-78"/>
              </a:rPr>
              <a:t>1- تحقن إناث الفئران بالهرمون المحفز لنمو الحويصلات (</a:t>
            </a:r>
            <a:r>
              <a:rPr lang="en-US" sz="2000" b="1" dirty="0" smtClean="0">
                <a:latin typeface="Simplified Arabic" pitchFamily="18" charset="-78"/>
                <a:cs typeface="Simplified Arabic" pitchFamily="18" charset="-78"/>
              </a:rPr>
              <a:t>FSH</a:t>
            </a:r>
            <a:r>
              <a:rPr lang="ar-SA" sz="2000" b="1" dirty="0" smtClean="0">
                <a:latin typeface="Simplified Arabic" pitchFamily="18" charset="-78"/>
                <a:cs typeface="Simplified Arabic" pitchFamily="18" charset="-78"/>
              </a:rPr>
              <a:t>) بما يترواح بين 5-10 وحدة دولية (</a:t>
            </a:r>
            <a:r>
              <a:rPr lang="en-US" sz="2000" b="1" dirty="0" smtClean="0">
                <a:latin typeface="Simplified Arabic" pitchFamily="18" charset="-78"/>
                <a:cs typeface="Simplified Arabic" pitchFamily="18" charset="-78"/>
              </a:rPr>
              <a:t>IU</a:t>
            </a:r>
            <a:r>
              <a:rPr lang="ar-SA" sz="2000" b="1" dirty="0" smtClean="0">
                <a:latin typeface="Simplified Arabic" pitchFamily="18" charset="-78"/>
                <a:cs typeface="Simplified Arabic" pitchFamily="18" charset="-78"/>
              </a:rPr>
              <a:t>).</a:t>
            </a:r>
            <a:endParaRPr lang="en-US" sz="2000" b="1" dirty="0" smtClean="0">
              <a:latin typeface="Simplified Arabic" pitchFamily="18" charset="-78"/>
              <a:cs typeface="Simplified Arabic" pitchFamily="18" charset="-78"/>
            </a:endParaRPr>
          </a:p>
          <a:p>
            <a:pPr lvl="0" algn="just" rtl="1">
              <a:lnSpc>
                <a:spcPct val="150000"/>
              </a:lnSpc>
            </a:pPr>
            <a:r>
              <a:rPr lang="ar-SA" sz="2000" b="1" dirty="0" smtClean="0">
                <a:latin typeface="Simplified Arabic" pitchFamily="18" charset="-78"/>
                <a:cs typeface="Simplified Arabic" pitchFamily="18" charset="-78"/>
              </a:rPr>
              <a:t>2- بعد 48 ساعة يتم حقن الإناث بهرمون التبويض (</a:t>
            </a:r>
            <a:r>
              <a:rPr lang="en-US" sz="2000" b="1" dirty="0" smtClean="0">
                <a:latin typeface="Simplified Arabic" pitchFamily="18" charset="-78"/>
                <a:cs typeface="Simplified Arabic" pitchFamily="18" charset="-78"/>
              </a:rPr>
              <a:t>LH</a:t>
            </a:r>
            <a:r>
              <a:rPr lang="ar-SA" sz="2000" b="1" dirty="0" smtClean="0">
                <a:latin typeface="Simplified Arabic" pitchFamily="18" charset="-78"/>
                <a:cs typeface="Simplified Arabic" pitchFamily="18" charset="-78"/>
              </a:rPr>
              <a:t>) 5-10 وحدة دولية </a:t>
            </a:r>
            <a:endParaRPr lang="en-US" sz="2000" b="1" dirty="0" smtClean="0">
              <a:latin typeface="Simplified Arabic" pitchFamily="18" charset="-78"/>
              <a:cs typeface="Simplified Arabic" pitchFamily="18" charset="-78"/>
            </a:endParaRPr>
          </a:p>
          <a:p>
            <a:pPr marL="354013" lvl="0" indent="-354013" algn="just" rtl="1">
              <a:lnSpc>
                <a:spcPct val="150000"/>
              </a:lnSpc>
            </a:pPr>
            <a:r>
              <a:rPr lang="ar-SA" sz="2000" b="1" dirty="0" smtClean="0">
                <a:latin typeface="Simplified Arabic" pitchFamily="18" charset="-78"/>
                <a:cs typeface="Simplified Arabic" pitchFamily="18" charset="-78"/>
              </a:rPr>
              <a:t>3- بعد 14-16 ساعة يتم تشريح الإناث واستخراج البويضات من قناة البيض (شكل 88-أ).</a:t>
            </a:r>
          </a:p>
          <a:p>
            <a:pPr marL="354013" indent="-354013" algn="just" rtl="1">
              <a:lnSpc>
                <a:spcPct val="150000"/>
              </a:lnSpc>
            </a:pPr>
            <a:r>
              <a:rPr lang="ar-SA" sz="2000" b="1" dirty="0" smtClean="0">
                <a:latin typeface="Simplified Arabic" pitchFamily="18" charset="-78"/>
                <a:cs typeface="Simplified Arabic" pitchFamily="18" charset="-78"/>
              </a:rPr>
              <a:t>4- يتم التخلص من الخلايا الحويصلية حول البويضات بوضعها في بيئة تحتوي على 300 وحدة دولية تقريبا من أنزيم الهيالورونديز(</a:t>
            </a:r>
            <a:r>
              <a:rPr lang="en-US" sz="2000" b="1" dirty="0" err="1" smtClean="0">
                <a:latin typeface="Simplified Arabic" pitchFamily="18" charset="-78"/>
                <a:cs typeface="Simplified Arabic" pitchFamily="18" charset="-78"/>
              </a:rPr>
              <a:t>Hyaluronidase</a:t>
            </a:r>
            <a:r>
              <a:rPr lang="ar-SA" sz="2000" b="1" dirty="0" smtClean="0">
                <a:latin typeface="Simplified Arabic" pitchFamily="18" charset="-78"/>
                <a:cs typeface="Simplified Arabic" pitchFamily="18" charset="-78"/>
              </a:rPr>
              <a:t>) لمدة 3-5د</a:t>
            </a:r>
            <a:endParaRPr lang="en-US" sz="2000" b="1" dirty="0" smtClean="0">
              <a:latin typeface="Simplified Arabic" pitchFamily="18" charset="-78"/>
              <a:cs typeface="Simplified Arabic" pitchFamily="18" charset="-78"/>
            </a:endParaRPr>
          </a:p>
        </p:txBody>
      </p:sp>
      <p:pic>
        <p:nvPicPr>
          <p:cNvPr id="2" name="صورة 1"/>
          <p:cNvPicPr>
            <a:picLocks noChangeAspect="1"/>
          </p:cNvPicPr>
          <p:nvPr/>
        </p:nvPicPr>
        <p:blipFill>
          <a:blip r:embed="rId6"/>
          <a:stretch>
            <a:fillRect/>
          </a:stretch>
        </p:blipFill>
        <p:spPr>
          <a:xfrm>
            <a:off x="7239000" y="5628933"/>
            <a:ext cx="1828800" cy="107666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4)">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3" descr="145"/>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76201"/>
            <a:ext cx="8001000" cy="678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990600" y="838200"/>
            <a:ext cx="7772400" cy="5586145"/>
          </a:xfrm>
          <a:prstGeom prst="rect">
            <a:avLst/>
          </a:prstGeom>
          <a:noFill/>
        </p:spPr>
        <p:txBody>
          <a:bodyPr wrap="square" rtlCol="0">
            <a:spAutoFit/>
          </a:bodyPr>
          <a:lstStyle/>
          <a:p>
            <a:pPr lvl="0" algn="just" rtl="1">
              <a:lnSpc>
                <a:spcPct val="150000"/>
              </a:lnSpc>
            </a:pPr>
            <a:r>
              <a:rPr lang="ar-SA" sz="2000" b="1" dirty="0" smtClean="0">
                <a:latin typeface="Simplified Arabic" pitchFamily="18" charset="-78"/>
                <a:cs typeface="Simplified Arabic" pitchFamily="18" charset="-78"/>
              </a:rPr>
              <a:t>5- </a:t>
            </a:r>
            <a:r>
              <a:rPr lang="ar-SA" sz="2400" b="1" dirty="0" smtClean="0">
                <a:latin typeface="Simplified Arabic" pitchFamily="18" charset="-78"/>
                <a:cs typeface="Simplified Arabic" pitchFamily="18" charset="-78"/>
              </a:rPr>
              <a:t>ثم تغسل بوساطة البيئة ثلاث مرات </a:t>
            </a:r>
            <a:endParaRPr lang="en-US" sz="2400" b="1" dirty="0" smtClean="0">
              <a:latin typeface="Simplified Arabic" pitchFamily="18" charset="-78"/>
              <a:cs typeface="Simplified Arabic" pitchFamily="18" charset="-78"/>
            </a:endParaRPr>
          </a:p>
          <a:p>
            <a:pPr lvl="0" algn="just" rtl="1">
              <a:lnSpc>
                <a:spcPct val="150000"/>
              </a:lnSpc>
            </a:pPr>
            <a:r>
              <a:rPr lang="ar-SA" sz="2400" b="1" dirty="0" smtClean="0">
                <a:latin typeface="Simplified Arabic" pitchFamily="18" charset="-78"/>
                <a:cs typeface="Simplified Arabic" pitchFamily="18" charset="-78"/>
              </a:rPr>
              <a:t>6- يتم عمل الإخصاب الاصطناعي الخارجي بوضع كمية معينة من سائل الحيوانات المنوية على البويضات تحت قطرة من البيئة في طبق بتري(شكل 88-ب).</a:t>
            </a:r>
            <a:endParaRPr lang="en-US" sz="2400" b="1" dirty="0" smtClean="0">
              <a:latin typeface="Simplified Arabic" pitchFamily="18" charset="-78"/>
              <a:cs typeface="Simplified Arabic" pitchFamily="18" charset="-78"/>
            </a:endParaRPr>
          </a:p>
          <a:p>
            <a:pPr lvl="0" algn="just" rtl="1">
              <a:lnSpc>
                <a:spcPct val="150000"/>
              </a:lnSpc>
            </a:pPr>
            <a:r>
              <a:rPr lang="ar-SA" sz="2400" b="1" dirty="0" smtClean="0">
                <a:latin typeface="Simplified Arabic" pitchFamily="18" charset="-78"/>
                <a:cs typeface="Simplified Arabic" pitchFamily="18" charset="-78"/>
              </a:rPr>
              <a:t>7- تغطى قطرات البيئة بوساطة زيت البرافين ( </a:t>
            </a:r>
            <a:r>
              <a:rPr lang="en-US" sz="2400" b="1" dirty="0" smtClean="0">
                <a:latin typeface="Simplified Arabic" pitchFamily="18" charset="-78"/>
                <a:cs typeface="Simplified Arabic" pitchFamily="18" charset="-78"/>
              </a:rPr>
              <a:t>Paraffin-</a:t>
            </a:r>
            <a:r>
              <a:rPr lang="en-US" sz="2400" b="1" dirty="0" err="1" smtClean="0">
                <a:latin typeface="Simplified Arabic" pitchFamily="18" charset="-78"/>
                <a:cs typeface="Simplified Arabic" pitchFamily="18" charset="-78"/>
              </a:rPr>
              <a:t>Meneral</a:t>
            </a:r>
            <a:r>
              <a:rPr lang="en-US" sz="2400" b="1" dirty="0" smtClean="0">
                <a:latin typeface="Simplified Arabic" pitchFamily="18" charset="-78"/>
                <a:cs typeface="Simplified Arabic" pitchFamily="18" charset="-78"/>
              </a:rPr>
              <a:t> oil</a:t>
            </a:r>
            <a:r>
              <a:rPr lang="ar-SA" sz="2400" b="1" dirty="0" smtClean="0">
                <a:latin typeface="Simplified Arabic" pitchFamily="18" charset="-78"/>
                <a:cs typeface="Simplified Arabic" pitchFamily="18" charset="-78"/>
              </a:rPr>
              <a:t> ) لمنع التبخر والمحافظة على قطرات البيئة  .</a:t>
            </a:r>
            <a:endParaRPr lang="en-US" sz="2400" b="1" dirty="0" smtClean="0">
              <a:latin typeface="Simplified Arabic" pitchFamily="18" charset="-78"/>
              <a:cs typeface="Simplified Arabic" pitchFamily="18" charset="-78"/>
            </a:endParaRPr>
          </a:p>
          <a:p>
            <a:pPr lvl="0" algn="just" rtl="1">
              <a:lnSpc>
                <a:spcPct val="150000"/>
              </a:lnSpc>
            </a:pPr>
            <a:r>
              <a:rPr lang="ar-SA" sz="2400" b="1" dirty="0" smtClean="0">
                <a:latin typeface="Simplified Arabic" pitchFamily="18" charset="-78"/>
                <a:cs typeface="Simplified Arabic" pitchFamily="18" charset="-78"/>
              </a:rPr>
              <a:t>8- توضع الأطباق في الحضان المزود بالهواء 95% وثاني أكسيد الكربون 5%.</a:t>
            </a:r>
            <a:endParaRPr lang="en-US" sz="2400" b="1" dirty="0" smtClean="0">
              <a:latin typeface="Simplified Arabic" pitchFamily="18" charset="-78"/>
              <a:cs typeface="Simplified Arabic" pitchFamily="18" charset="-78"/>
            </a:endParaRPr>
          </a:p>
          <a:p>
            <a:pPr lvl="0" algn="just" rtl="1">
              <a:lnSpc>
                <a:spcPct val="150000"/>
              </a:lnSpc>
            </a:pPr>
            <a:r>
              <a:rPr lang="ar-SA" sz="2400" b="1" dirty="0" smtClean="0">
                <a:latin typeface="Simplified Arabic" pitchFamily="18" charset="-78"/>
                <a:cs typeface="Simplified Arabic" pitchFamily="18" charset="-78"/>
              </a:rPr>
              <a:t>9- يتم متابعة النمو للأجنة (شكل 88-ج)وتغير البيئة كل يوم للتغذية والتخلص من الفضلات. </a:t>
            </a:r>
            <a:endParaRPr lang="en-US" sz="2400" b="1" dirty="0" smtClean="0">
              <a:latin typeface="Simplified Arabic" pitchFamily="18" charset="-78"/>
              <a:cs typeface="Simplified Arabic" pitchFamily="18" charset="-78"/>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81200" y="152400"/>
            <a:ext cx="5943600" cy="461665"/>
          </a:xfrm>
          <a:prstGeom prst="rect">
            <a:avLst/>
          </a:prstGeom>
          <a:noFill/>
        </p:spPr>
        <p:txBody>
          <a:bodyPr wrap="square" rtlCol="0">
            <a:spAutoFit/>
          </a:bodyPr>
          <a:lstStyle/>
          <a:p>
            <a:pPr algn="ctr" rtl="1"/>
            <a:r>
              <a:rPr lang="ar-SA" sz="2400" b="1" dirty="0" smtClean="0">
                <a:solidFill>
                  <a:srgbClr val="FF0000"/>
                </a:solidFill>
                <a:latin typeface="Simplified Arabic" pitchFamily="18" charset="-78"/>
                <a:cs typeface="Simplified Arabic" pitchFamily="18" charset="-78"/>
              </a:rPr>
              <a:t>خطوات الإخصاب الخارجى فى الفئران</a:t>
            </a:r>
            <a:endParaRPr lang="en-US" sz="2400" b="1" dirty="0">
              <a:solidFill>
                <a:srgbClr val="FF0000"/>
              </a:solidFill>
              <a:latin typeface="Simplified Arabic" pitchFamily="18" charset="-78"/>
              <a:cs typeface="Simplified Arabic" pitchFamily="18" charset="-78"/>
            </a:endParaRPr>
          </a:p>
        </p:txBody>
      </p:sp>
      <p:pic>
        <p:nvPicPr>
          <p:cNvPr id="12289" name="Picture 1" descr="~LWF00081"/>
          <p:cNvPicPr>
            <a:picLocks noChangeAspect="1" noChangeArrowheads="1"/>
          </p:cNvPicPr>
          <p:nvPr/>
        </p:nvPicPr>
        <p:blipFill>
          <a:blip r:embed="rId3" cstate="print"/>
          <a:srcRect/>
          <a:stretch>
            <a:fillRect/>
          </a:stretch>
        </p:blipFill>
        <p:spPr bwMode="auto">
          <a:xfrm>
            <a:off x="3048000" y="1143000"/>
            <a:ext cx="4038600" cy="2371725"/>
          </a:xfrm>
          <a:prstGeom prst="rect">
            <a:avLst/>
          </a:prstGeom>
          <a:noFill/>
          <a:ln w="9525">
            <a:noFill/>
            <a:miter lim="800000"/>
            <a:headEnd/>
            <a:tailEnd/>
          </a:ln>
        </p:spPr>
      </p:pic>
      <p:sp>
        <p:nvSpPr>
          <p:cNvPr id="12290" name="Rectangle 2"/>
          <p:cNvSpPr>
            <a:spLocks noChangeArrowheads="1"/>
          </p:cNvSpPr>
          <p:nvPr/>
        </p:nvSpPr>
        <p:spPr bwMode="auto">
          <a:xfrm>
            <a:off x="2514600" y="714345"/>
            <a:ext cx="63246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dirty="0" smtClean="0">
                <a:ln>
                  <a:noFill/>
                </a:ln>
                <a:solidFill>
                  <a:srgbClr val="0000FF"/>
                </a:solidFill>
                <a:effectLst/>
                <a:latin typeface="Simplified Arabic" pitchFamily="18" charset="-78"/>
                <a:ea typeface="Times New Roman" pitchFamily="18" charset="0"/>
                <a:cs typeface="Simplified Arabic" pitchFamily="18" charset="-78"/>
              </a:rPr>
              <a:t>البويضات بعد استخراجها من قناة البيض وإزالة الخلايا الحويصلية عنها</a:t>
            </a:r>
            <a:endParaRPr kumimoji="0" lang="ar-SA" sz="2000" b="0" i="0" u="none" strike="noStrike" cap="none" normalizeH="0" baseline="0" dirty="0" smtClean="0">
              <a:ln>
                <a:noFill/>
              </a:ln>
              <a:solidFill>
                <a:srgbClr val="0000FF"/>
              </a:solidFill>
              <a:effectLst/>
              <a:latin typeface="Arial" pitchFamily="34" charset="0"/>
              <a:cs typeface="Arial" pitchFamily="34" charset="0"/>
            </a:endParaRPr>
          </a:p>
        </p:txBody>
      </p:sp>
      <p:pic>
        <p:nvPicPr>
          <p:cNvPr id="12291" name="Picture 3" descr="صورة 001"/>
          <p:cNvPicPr>
            <a:picLocks noChangeAspect="1" noChangeArrowheads="1"/>
          </p:cNvPicPr>
          <p:nvPr/>
        </p:nvPicPr>
        <p:blipFill>
          <a:blip r:embed="rId4" cstate="print"/>
          <a:srcRect/>
          <a:stretch>
            <a:fillRect/>
          </a:stretch>
        </p:blipFill>
        <p:spPr bwMode="auto">
          <a:xfrm>
            <a:off x="3733800" y="4267200"/>
            <a:ext cx="2828059" cy="2438400"/>
          </a:xfrm>
          <a:prstGeom prst="rect">
            <a:avLst/>
          </a:prstGeom>
          <a:noFill/>
          <a:ln w="9525">
            <a:noFill/>
            <a:miter lim="800000"/>
            <a:headEnd/>
            <a:tailEnd/>
          </a:ln>
        </p:spPr>
      </p:pic>
      <p:sp>
        <p:nvSpPr>
          <p:cNvPr id="6" name="Rectangle 5"/>
          <p:cNvSpPr/>
          <p:nvPr/>
        </p:nvSpPr>
        <p:spPr>
          <a:xfrm>
            <a:off x="1905000" y="3790890"/>
            <a:ext cx="6934200" cy="400110"/>
          </a:xfrm>
          <a:prstGeom prst="rect">
            <a:avLst/>
          </a:prstGeom>
        </p:spPr>
        <p:txBody>
          <a:bodyPr wrap="square">
            <a:spAutoFit/>
          </a:bodyPr>
          <a:lstStyle/>
          <a:p>
            <a:pPr algn="just" rtl="1"/>
            <a:r>
              <a:rPr lang="ar-SA" sz="2000" b="1" dirty="0" smtClean="0">
                <a:solidFill>
                  <a:srgbClr val="0000FF"/>
                </a:solidFill>
                <a:latin typeface="Simplified Arabic" pitchFamily="18" charset="-78"/>
                <a:cs typeface="Simplified Arabic" pitchFamily="18" charset="-78"/>
              </a:rPr>
              <a:t>البويضة وقد تمت إضافة الحيوانات المنوية إليها الإخصاب الخارجي (في الطبق)</a:t>
            </a:r>
            <a:endParaRPr lang="en-US" sz="2000" dirty="0">
              <a:solidFill>
                <a:srgbClr val="0000FF"/>
              </a:solidFill>
              <a:latin typeface="Simplified Arabic" pitchFamily="18" charset="-78"/>
              <a:cs typeface="Simplified Arabic" pitchFamily="18" charset="-78"/>
            </a:endParaRPr>
          </a:p>
        </p:txBody>
      </p:sp>
      <p:pic>
        <p:nvPicPr>
          <p:cNvPr id="7" name="Picture 15" descr="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53200" y="4191000"/>
            <a:ext cx="2482850" cy="2495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66801" y="1295400"/>
            <a:ext cx="18288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صورة 2"/>
          <p:cNvPicPr>
            <a:picLocks noChangeAspect="1"/>
          </p:cNvPicPr>
          <p:nvPr/>
        </p:nvPicPr>
        <p:blipFill>
          <a:blip r:embed="rId7"/>
          <a:stretch>
            <a:fillRect/>
          </a:stretch>
        </p:blipFill>
        <p:spPr>
          <a:xfrm>
            <a:off x="1219200" y="4276635"/>
            <a:ext cx="2514600" cy="2362200"/>
          </a:xfrm>
          <a:prstGeom prst="rect">
            <a:avLst/>
          </a:prstGeom>
        </p:spPr>
      </p:pic>
      <p:pic>
        <p:nvPicPr>
          <p:cNvPr id="11" name="Picture 6" descr="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62800" y="1390620"/>
            <a:ext cx="1763713" cy="1814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1" name="Picture 1" descr="~LWF00111"/>
          <p:cNvPicPr>
            <a:picLocks noChangeAspect="1" noChangeArrowheads="1"/>
          </p:cNvPicPr>
          <p:nvPr/>
        </p:nvPicPr>
        <p:blipFill>
          <a:blip r:embed="rId3" cstate="print"/>
          <a:srcRect/>
          <a:stretch>
            <a:fillRect/>
          </a:stretch>
        </p:blipFill>
        <p:spPr bwMode="auto">
          <a:xfrm>
            <a:off x="1905000" y="1143000"/>
            <a:ext cx="6095999" cy="5334000"/>
          </a:xfrm>
          <a:prstGeom prst="rect">
            <a:avLst/>
          </a:prstGeom>
          <a:noFill/>
          <a:ln w="9525">
            <a:noFill/>
            <a:miter lim="800000"/>
            <a:headEnd/>
            <a:tailEnd/>
          </a:ln>
        </p:spPr>
      </p:pic>
      <p:sp>
        <p:nvSpPr>
          <p:cNvPr id="3" name="Rectangle 2"/>
          <p:cNvSpPr/>
          <p:nvPr/>
        </p:nvSpPr>
        <p:spPr>
          <a:xfrm>
            <a:off x="3505200" y="457200"/>
            <a:ext cx="5223793" cy="400110"/>
          </a:xfrm>
          <a:prstGeom prst="rect">
            <a:avLst/>
          </a:prstGeom>
        </p:spPr>
        <p:txBody>
          <a:bodyPr wrap="square">
            <a:spAutoFit/>
          </a:bodyPr>
          <a:lstStyle/>
          <a:p>
            <a:pPr algn="r" rtl="1"/>
            <a:r>
              <a:rPr lang="ar-SA" sz="2000" b="1" dirty="0" smtClean="0">
                <a:solidFill>
                  <a:srgbClr val="0000FF"/>
                </a:solidFill>
                <a:latin typeface="Simplified Arabic" pitchFamily="18" charset="-78"/>
                <a:cs typeface="Simplified Arabic" pitchFamily="18" charset="-78"/>
              </a:rPr>
              <a:t>نمو البويضات المخصبة وتكوين الأجنة في مراحل التفلج</a:t>
            </a:r>
            <a:endParaRPr lang="en-US" sz="2000" dirty="0">
              <a:solidFill>
                <a:srgbClr val="0000FF"/>
              </a:solidFill>
              <a:latin typeface="Simplified Arabic" pitchFamily="18" charset="-78"/>
              <a:cs typeface="Simplified Arabic" pitchFamily="18" charset="-78"/>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143000" y="70222"/>
            <a:ext cx="5791200" cy="539378"/>
          </a:xfrm>
          <a:prstGeom prst="rect">
            <a:avLst/>
          </a:prstGeom>
          <a:noFill/>
        </p:spPr>
        <p:txBody>
          <a:bodyPr wrap="square" rtlCol="0">
            <a:spAutoFit/>
          </a:bodyPr>
          <a:lstStyle/>
          <a:p>
            <a:pPr algn="just">
              <a:lnSpc>
                <a:spcPct val="150000"/>
              </a:lnSpc>
            </a:pPr>
            <a:r>
              <a:rPr lang="en-US" sz="2200" b="1" dirty="0" smtClean="0">
                <a:solidFill>
                  <a:srgbClr val="FF0000"/>
                </a:solidFill>
                <a:latin typeface="Times New Roman" pitchFamily="18" charset="0"/>
                <a:cs typeface="Times New Roman" pitchFamily="18" charset="0"/>
              </a:rPr>
              <a:t>1- History of artificial insemination</a:t>
            </a:r>
          </a:p>
        </p:txBody>
      </p:sp>
      <p:graphicFrame>
        <p:nvGraphicFramePr>
          <p:cNvPr id="7" name="Table 6"/>
          <p:cNvGraphicFramePr>
            <a:graphicFrameLocks noGrp="1"/>
          </p:cNvGraphicFramePr>
          <p:nvPr>
            <p:extLst>
              <p:ext uri="{D42A27DB-BD31-4B8C-83A1-F6EECF244321}">
                <p14:modId xmlns:p14="http://schemas.microsoft.com/office/powerpoint/2010/main" val="3482979979"/>
              </p:ext>
            </p:extLst>
          </p:nvPr>
        </p:nvGraphicFramePr>
        <p:xfrm>
          <a:off x="1524000" y="704213"/>
          <a:ext cx="7010400" cy="5620387"/>
        </p:xfrm>
        <a:graphic>
          <a:graphicData uri="http://schemas.openxmlformats.org/drawingml/2006/table">
            <a:tbl>
              <a:tblPr firstRow="1" bandRow="1">
                <a:tableStyleId>{5C22544A-7EE6-4342-B048-85BDC9FD1C3A}</a:tableStyleId>
              </a:tblPr>
              <a:tblGrid>
                <a:gridCol w="2895600"/>
                <a:gridCol w="1828800"/>
                <a:gridCol w="2286000"/>
              </a:tblGrid>
              <a:tr h="499747">
                <a:tc>
                  <a:txBody>
                    <a:bodyPr/>
                    <a:lstStyle/>
                    <a:p>
                      <a:pPr algn="ctr" rtl="1"/>
                      <a:r>
                        <a:rPr lang="ar-SA" sz="2400" b="1" dirty="0" smtClean="0">
                          <a:solidFill>
                            <a:srgbClr val="FF0000"/>
                          </a:solidFill>
                          <a:latin typeface="Simplified Arabic" pitchFamily="18" charset="-78"/>
                          <a:cs typeface="Simplified Arabic" pitchFamily="18" charset="-78"/>
                        </a:rPr>
                        <a:t>الحدث</a:t>
                      </a:r>
                      <a:endParaRPr lang="en-US" sz="2400" b="1" dirty="0">
                        <a:solidFill>
                          <a:srgbClr val="FF0000"/>
                        </a:solidFill>
                        <a:latin typeface="Simplified Arabic" pitchFamily="18" charset="-78"/>
                        <a:cs typeface="Simplified Arabic" pitchFamily="18" charset="-78"/>
                      </a:endParaRPr>
                    </a:p>
                  </a:txBody>
                  <a:tcPr/>
                </a:tc>
                <a:tc>
                  <a:txBody>
                    <a:bodyPr/>
                    <a:lstStyle/>
                    <a:p>
                      <a:pPr algn="ctr" rtl="1"/>
                      <a:r>
                        <a:rPr lang="ar-SA" sz="2400" b="1" dirty="0" smtClean="0">
                          <a:solidFill>
                            <a:srgbClr val="FF0000"/>
                          </a:solidFill>
                          <a:latin typeface="Simplified Arabic" pitchFamily="18" charset="-78"/>
                          <a:cs typeface="Simplified Arabic" pitchFamily="18" charset="-78"/>
                        </a:rPr>
                        <a:t>السنه</a:t>
                      </a:r>
                      <a:endParaRPr lang="en-US" sz="2400" b="1" dirty="0">
                        <a:solidFill>
                          <a:srgbClr val="FF0000"/>
                        </a:solidFill>
                        <a:latin typeface="Simplified Arabic" pitchFamily="18" charset="-78"/>
                        <a:cs typeface="Simplified Arabic" pitchFamily="18" charset="-78"/>
                      </a:endParaRPr>
                    </a:p>
                  </a:txBody>
                  <a:tcPr/>
                </a:tc>
                <a:tc>
                  <a:txBody>
                    <a:bodyPr/>
                    <a:lstStyle/>
                    <a:p>
                      <a:pPr algn="ctr" rtl="1"/>
                      <a:r>
                        <a:rPr lang="ar-SA" sz="2400" b="1" dirty="0" smtClean="0">
                          <a:solidFill>
                            <a:srgbClr val="FF0000"/>
                          </a:solidFill>
                          <a:latin typeface="Simplified Arabic" pitchFamily="18" charset="-78"/>
                          <a:cs typeface="Simplified Arabic" pitchFamily="18" charset="-78"/>
                        </a:rPr>
                        <a:t>إسم</a:t>
                      </a:r>
                      <a:r>
                        <a:rPr lang="ar-SA" sz="2400" b="1" baseline="0" dirty="0" smtClean="0">
                          <a:solidFill>
                            <a:srgbClr val="FF0000"/>
                          </a:solidFill>
                          <a:latin typeface="Simplified Arabic" pitchFamily="18" charset="-78"/>
                          <a:cs typeface="Simplified Arabic" pitchFamily="18" charset="-78"/>
                        </a:rPr>
                        <a:t>  العالم</a:t>
                      </a:r>
                      <a:endParaRPr lang="en-US" sz="2400" b="1" dirty="0">
                        <a:solidFill>
                          <a:srgbClr val="FF0000"/>
                        </a:solidFill>
                        <a:latin typeface="Simplified Arabic" pitchFamily="18" charset="-78"/>
                        <a:cs typeface="Simplified Arabic" pitchFamily="18" charset="-78"/>
                      </a:endParaRPr>
                    </a:p>
                  </a:txBody>
                  <a:tcPr/>
                </a:tc>
              </a:tr>
              <a:tr h="440055">
                <a:tc>
                  <a:txBody>
                    <a:bodyPr/>
                    <a:lstStyle/>
                    <a:p>
                      <a:pPr algn="ctr" rtl="1"/>
                      <a:r>
                        <a:rPr lang="ar-SA" sz="2000" b="1" dirty="0" smtClean="0">
                          <a:latin typeface="Simplified Arabic" pitchFamily="18" charset="-78"/>
                          <a:cs typeface="Simplified Arabic" pitchFamily="18" charset="-78"/>
                        </a:rPr>
                        <a:t>أول من استخدموا فكرة </a:t>
                      </a:r>
                      <a:r>
                        <a:rPr lang="en-US" sz="2000" b="1" dirty="0" smtClean="0">
                          <a:latin typeface="Simplified Arabic" pitchFamily="18" charset="-78"/>
                          <a:cs typeface="Simplified Arabic" pitchFamily="18" charset="-78"/>
                        </a:rPr>
                        <a:t>Artificial</a:t>
                      </a:r>
                      <a:r>
                        <a:rPr lang="en-US" sz="2000" b="1" baseline="0" dirty="0" smtClean="0">
                          <a:latin typeface="Simplified Arabic" pitchFamily="18" charset="-78"/>
                          <a:cs typeface="Simplified Arabic" pitchFamily="18" charset="-78"/>
                        </a:rPr>
                        <a:t> Insemination</a:t>
                      </a:r>
                      <a:endParaRPr lang="en-US" sz="2000" b="1" dirty="0">
                        <a:latin typeface="Simplified Arabic" pitchFamily="18" charset="-78"/>
                        <a:cs typeface="Simplified Arabic" pitchFamily="18" charset="-78"/>
                      </a:endParaRPr>
                    </a:p>
                  </a:txBody>
                  <a:tcPr/>
                </a:tc>
                <a:tc>
                  <a:txBody>
                    <a:bodyPr/>
                    <a:lstStyle/>
                    <a:p>
                      <a:pPr algn="ctr" rtl="1"/>
                      <a:r>
                        <a:rPr lang="ar-SA" sz="2000" b="1" dirty="0" smtClean="0">
                          <a:latin typeface="Simplified Arabic" pitchFamily="18" charset="-78"/>
                          <a:cs typeface="Simplified Arabic" pitchFamily="18" charset="-78"/>
                        </a:rPr>
                        <a:t>القرن الـ</a:t>
                      </a:r>
                      <a:r>
                        <a:rPr lang="ar-SA" sz="2000" b="1" baseline="0" dirty="0" smtClean="0">
                          <a:latin typeface="Simplified Arabic" pitchFamily="18" charset="-78"/>
                          <a:cs typeface="Simplified Arabic" pitchFamily="18" charset="-78"/>
                        </a:rPr>
                        <a:t> 14</a:t>
                      </a:r>
                      <a:endParaRPr lang="en-US" sz="2000" b="1" dirty="0">
                        <a:latin typeface="Simplified Arabic" pitchFamily="18" charset="-78"/>
                        <a:cs typeface="Simplified Arabic" pitchFamily="18" charset="-78"/>
                      </a:endParaRPr>
                    </a:p>
                  </a:txBody>
                  <a:tcPr/>
                </a:tc>
                <a:tc>
                  <a:txBody>
                    <a:bodyPr/>
                    <a:lstStyle/>
                    <a:p>
                      <a:pPr algn="ctr" rtl="1"/>
                      <a:r>
                        <a:rPr lang="ar-SA" sz="2000" b="1" dirty="0" smtClean="0">
                          <a:latin typeface="Simplified Arabic" pitchFamily="18" charset="-78"/>
                          <a:cs typeface="Simplified Arabic" pitchFamily="18" charset="-78"/>
                        </a:rPr>
                        <a:t>العرب </a:t>
                      </a:r>
                      <a:endParaRPr lang="en-US" sz="2000" b="1" dirty="0">
                        <a:latin typeface="Simplified Arabic" pitchFamily="18" charset="-78"/>
                        <a:cs typeface="Simplified Arabic" pitchFamily="18" charset="-78"/>
                      </a:endParaRPr>
                    </a:p>
                  </a:txBody>
                  <a:tcPr/>
                </a:tc>
              </a:tr>
              <a:tr h="440055">
                <a:tc>
                  <a:txBody>
                    <a:bodyPr/>
                    <a:lstStyle/>
                    <a:p>
                      <a:pPr algn="ctr" rtl="1"/>
                      <a:r>
                        <a:rPr lang="ar-SA" sz="2000" b="1" dirty="0" smtClean="0">
                          <a:latin typeface="Simplified Arabic" pitchFamily="18" charset="-78"/>
                          <a:cs typeface="Simplified Arabic" pitchFamily="18" charset="-78"/>
                        </a:rPr>
                        <a:t>قام بتلقيح فرس فى حالة الشبق بقطعة قطن مستخرجة من مهبل فرس حديثة التلقيح</a:t>
                      </a:r>
                      <a:r>
                        <a:rPr lang="ar-SA" sz="2000" b="1" baseline="0" dirty="0" smtClean="0">
                          <a:latin typeface="Simplified Arabic" pitchFamily="18" charset="-78"/>
                          <a:cs typeface="Simplified Arabic" pitchFamily="18" charset="-78"/>
                        </a:rPr>
                        <a:t> </a:t>
                      </a:r>
                      <a:endParaRPr lang="en-US" sz="2000" b="1" dirty="0">
                        <a:latin typeface="Simplified Arabic" pitchFamily="18" charset="-78"/>
                        <a:cs typeface="Simplified Arabic" pitchFamily="18" charset="-78"/>
                      </a:endParaRPr>
                    </a:p>
                  </a:txBody>
                  <a:tcPr/>
                </a:tc>
                <a:tc>
                  <a:txBody>
                    <a:bodyPr/>
                    <a:lstStyle/>
                    <a:p>
                      <a:pPr algn="ctr" rtl="1"/>
                      <a:r>
                        <a:rPr kumimoji="0" lang="ar-SA" sz="2000" b="1" kern="1200" dirty="0" smtClean="0">
                          <a:solidFill>
                            <a:schemeClr val="dk1"/>
                          </a:solidFill>
                          <a:latin typeface="Simplified Arabic" pitchFamily="18" charset="-78"/>
                          <a:ea typeface="+mn-ea"/>
                          <a:cs typeface="Simplified Arabic" pitchFamily="18" charset="-78"/>
                        </a:rPr>
                        <a:t>1664م</a:t>
                      </a:r>
                      <a:endParaRPr lang="en-US" sz="2000" b="1" dirty="0">
                        <a:latin typeface="Simplified Arabic" pitchFamily="18" charset="-78"/>
                        <a:cs typeface="Simplified Arabic" pitchFamily="18" charset="-78"/>
                      </a:endParaRPr>
                    </a:p>
                  </a:txBody>
                  <a:tcPr/>
                </a:tc>
                <a:tc>
                  <a:txBody>
                    <a:bodyPr/>
                    <a:lstStyle/>
                    <a:p>
                      <a:pPr algn="ctr" rtl="1"/>
                      <a:r>
                        <a:rPr kumimoji="0" lang="ar-SA" sz="2000" b="1" kern="1200" dirty="0" smtClean="0">
                          <a:solidFill>
                            <a:schemeClr val="dk1"/>
                          </a:solidFill>
                          <a:latin typeface="Simplified Arabic" pitchFamily="18" charset="-78"/>
                          <a:ea typeface="+mn-ea"/>
                          <a:cs typeface="Simplified Arabic" pitchFamily="18" charset="-78"/>
                        </a:rPr>
                        <a:t>نيثي كاوا </a:t>
                      </a:r>
                      <a:endParaRPr lang="en-US" sz="2000" b="1" dirty="0">
                        <a:latin typeface="Simplified Arabic" pitchFamily="18" charset="-78"/>
                        <a:cs typeface="Simplified Arabic" pitchFamily="18" charset="-78"/>
                      </a:endParaRPr>
                    </a:p>
                  </a:txBody>
                  <a:tcPr/>
                </a:tc>
              </a:tr>
              <a:tr h="440055">
                <a:tc>
                  <a:txBody>
                    <a:bodyPr/>
                    <a:lstStyle/>
                    <a:p>
                      <a:pPr algn="ctr" rtl="1"/>
                      <a:r>
                        <a:rPr lang="ar-SA" sz="2000" b="1" dirty="0" smtClean="0">
                          <a:latin typeface="Simplified Arabic" pitchFamily="18" charset="-78"/>
                          <a:cs typeface="Simplified Arabic" pitchFamily="18" charset="-78"/>
                        </a:rPr>
                        <a:t>أول من اكتشف النطف</a:t>
                      </a:r>
                      <a:endParaRPr lang="en-US" sz="2000" b="1" dirty="0">
                        <a:latin typeface="Simplified Arabic" pitchFamily="18" charset="-78"/>
                        <a:cs typeface="Simplified Arabic" pitchFamily="18" charset="-78"/>
                      </a:endParaRPr>
                    </a:p>
                  </a:txBody>
                  <a:tcPr/>
                </a:tc>
                <a:tc>
                  <a:txBody>
                    <a:bodyPr/>
                    <a:lstStyle/>
                    <a:p>
                      <a:pPr algn="ctr" rtl="1"/>
                      <a:r>
                        <a:rPr kumimoji="0" lang="ar-SA" sz="2000" b="1" kern="1200" dirty="0" smtClean="0">
                          <a:solidFill>
                            <a:schemeClr val="dk1"/>
                          </a:solidFill>
                          <a:latin typeface="Simplified Arabic" pitchFamily="18" charset="-78"/>
                          <a:ea typeface="+mn-ea"/>
                          <a:cs typeface="Simplified Arabic" pitchFamily="18" charset="-78"/>
                        </a:rPr>
                        <a:t>1676م </a:t>
                      </a:r>
                    </a:p>
                    <a:p>
                      <a:pPr algn="ctr" rtl="1"/>
                      <a:r>
                        <a:rPr kumimoji="0" lang="ar-SA" sz="2000" b="1" kern="1200" dirty="0" smtClean="0">
                          <a:solidFill>
                            <a:schemeClr val="dk1"/>
                          </a:solidFill>
                          <a:latin typeface="Simplified Arabic" pitchFamily="18" charset="-78"/>
                          <a:ea typeface="+mn-ea"/>
                          <a:cs typeface="Simplified Arabic" pitchFamily="18" charset="-78"/>
                        </a:rPr>
                        <a:t>(القرن الـ</a:t>
                      </a:r>
                      <a:r>
                        <a:rPr kumimoji="0" lang="ar-SA" sz="2000" b="1" kern="1200" baseline="0" dirty="0" smtClean="0">
                          <a:solidFill>
                            <a:schemeClr val="dk1"/>
                          </a:solidFill>
                          <a:latin typeface="Simplified Arabic" pitchFamily="18" charset="-78"/>
                          <a:ea typeface="+mn-ea"/>
                          <a:cs typeface="Simplified Arabic" pitchFamily="18" charset="-78"/>
                        </a:rPr>
                        <a:t> 16)</a:t>
                      </a:r>
                      <a:endParaRPr lang="en-US" sz="2000" b="1" dirty="0">
                        <a:latin typeface="Simplified Arabic" pitchFamily="18" charset="-78"/>
                        <a:cs typeface="Simplified Arabic" pitchFamily="18" charset="-78"/>
                      </a:endParaRPr>
                    </a:p>
                  </a:txBody>
                  <a:tcPr/>
                </a:tc>
                <a:tc>
                  <a:txBody>
                    <a:bodyPr/>
                    <a:lstStyle/>
                    <a:p>
                      <a:pPr algn="ctr" rtl="1"/>
                      <a:r>
                        <a:rPr kumimoji="0" lang="ar-SA" sz="2000" b="1" kern="1200" dirty="0" smtClean="0">
                          <a:solidFill>
                            <a:schemeClr val="dk1"/>
                          </a:solidFill>
                          <a:latin typeface="Simplified Arabic" pitchFamily="18" charset="-78"/>
                          <a:ea typeface="+mn-ea"/>
                          <a:cs typeface="Simplified Arabic" pitchFamily="18" charset="-78"/>
                        </a:rPr>
                        <a:t>انتون فان وليونهوك</a:t>
                      </a:r>
                      <a:endParaRPr lang="en-US" sz="2000" b="1" dirty="0">
                        <a:latin typeface="Simplified Arabic" pitchFamily="18" charset="-78"/>
                        <a:cs typeface="Simplified Arabic" pitchFamily="18" charset="-78"/>
                      </a:endParaRPr>
                    </a:p>
                  </a:txBody>
                  <a:tcPr/>
                </a:tc>
              </a:tr>
              <a:tr h="440055">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kumimoji="0" lang="ar-SA" sz="2000" b="1" kern="1200" dirty="0" smtClean="0">
                          <a:solidFill>
                            <a:schemeClr val="dk1"/>
                          </a:solidFill>
                          <a:latin typeface="Simplified Arabic" pitchFamily="18" charset="-78"/>
                          <a:ea typeface="+mn-ea"/>
                          <a:cs typeface="Simplified Arabic" pitchFamily="18" charset="-78"/>
                        </a:rPr>
                        <a:t>أول من استخدم التلقيح الاصطناعي وجربه على الكلاب، وحصل على 10 %</a:t>
                      </a:r>
                      <a:endParaRPr kumimoji="0" lang="en-US" sz="2000" b="1" kern="1200" dirty="0" smtClean="0">
                        <a:solidFill>
                          <a:schemeClr val="dk1"/>
                        </a:solidFill>
                        <a:latin typeface="Simplified Arabic" pitchFamily="18" charset="-78"/>
                        <a:ea typeface="+mn-ea"/>
                        <a:cs typeface="Simplified Arabic" pitchFamily="18" charset="-78"/>
                      </a:endParaRPr>
                    </a:p>
                  </a:txBody>
                  <a:tcPr/>
                </a:tc>
                <a:tc>
                  <a:txBody>
                    <a:bodyPr/>
                    <a:lstStyle/>
                    <a:p>
                      <a:pPr algn="ctr" rtl="1"/>
                      <a:r>
                        <a:rPr kumimoji="0" lang="ar-SA" sz="2000" b="1" kern="1200" dirty="0" smtClean="0">
                          <a:solidFill>
                            <a:schemeClr val="dk1"/>
                          </a:solidFill>
                          <a:latin typeface="Simplified Arabic" pitchFamily="18" charset="-78"/>
                          <a:ea typeface="+mn-ea"/>
                          <a:cs typeface="Simplified Arabic" pitchFamily="18" charset="-78"/>
                        </a:rPr>
                        <a:t>1780م</a:t>
                      </a:r>
                      <a:endParaRPr lang="en-US" sz="2000" b="1" dirty="0">
                        <a:latin typeface="Simplified Arabic" pitchFamily="18" charset="-78"/>
                        <a:cs typeface="Simplified Arabic" pitchFamily="18" charset="-78"/>
                      </a:endParaRPr>
                    </a:p>
                  </a:txBody>
                  <a:tcPr/>
                </a:tc>
                <a:tc>
                  <a:txBody>
                    <a:bodyPr/>
                    <a:lstStyle/>
                    <a:p>
                      <a:pPr algn="ctr" rtl="1"/>
                      <a:r>
                        <a:rPr kumimoji="0" lang="ar-SA" sz="2000" b="1" kern="1200" dirty="0" smtClean="0">
                          <a:solidFill>
                            <a:schemeClr val="dk1"/>
                          </a:solidFill>
                          <a:latin typeface="Simplified Arabic" pitchFamily="18" charset="-78"/>
                          <a:ea typeface="+mn-ea"/>
                          <a:cs typeface="Simplified Arabic" pitchFamily="18" charset="-78"/>
                        </a:rPr>
                        <a:t>سبلانزي</a:t>
                      </a:r>
                      <a:endParaRPr lang="en-US" sz="2000" b="1" dirty="0">
                        <a:latin typeface="Simplified Arabic" pitchFamily="18" charset="-78"/>
                        <a:cs typeface="Simplified Arabic" pitchFamily="18" charset="-78"/>
                      </a:endParaRPr>
                    </a:p>
                  </a:txBody>
                  <a:tcPr/>
                </a:tc>
              </a:tr>
              <a:tr h="440055">
                <a:tc>
                  <a:txBody>
                    <a:bodyPr/>
                    <a:lstStyle/>
                    <a:p>
                      <a:pPr algn="ctr" rtl="1"/>
                      <a:r>
                        <a:rPr lang="ar-SA" sz="2000" b="1" dirty="0" smtClean="0">
                          <a:latin typeface="Simplified Arabic" pitchFamily="18" charset="-78"/>
                          <a:cs typeface="Simplified Arabic" pitchFamily="18" charset="-78"/>
                        </a:rPr>
                        <a:t>نجحوا </a:t>
                      </a:r>
                      <a:r>
                        <a:rPr kumimoji="0" lang="ar-SA" sz="2000" b="1" kern="1200" dirty="0" smtClean="0">
                          <a:solidFill>
                            <a:schemeClr val="dk1"/>
                          </a:solidFill>
                          <a:latin typeface="Simplified Arabic" pitchFamily="18" charset="-78"/>
                          <a:ea typeface="+mn-ea"/>
                          <a:cs typeface="Simplified Arabic" pitchFamily="18" charset="-78"/>
                        </a:rPr>
                        <a:t>في تحضير المخففات للسائل المنوي واستعمالها</a:t>
                      </a:r>
                      <a:endParaRPr lang="en-US" sz="2000" b="1" dirty="0">
                        <a:latin typeface="Simplified Arabic" pitchFamily="18" charset="-78"/>
                        <a:cs typeface="Simplified Arabic" pitchFamily="18" charset="-78"/>
                      </a:endParaRPr>
                    </a:p>
                  </a:txBody>
                  <a:tcPr/>
                </a:tc>
                <a:tc>
                  <a:txBody>
                    <a:bodyPr/>
                    <a:lstStyle/>
                    <a:p>
                      <a:pPr algn="ctr" rtl="1"/>
                      <a:r>
                        <a:rPr kumimoji="0" lang="ar-SA" sz="2000" b="1" kern="1200" dirty="0" smtClean="0">
                          <a:solidFill>
                            <a:schemeClr val="dk1"/>
                          </a:solidFill>
                          <a:latin typeface="Simplified Arabic" pitchFamily="18" charset="-78"/>
                          <a:ea typeface="+mn-ea"/>
                          <a:cs typeface="Simplified Arabic" pitchFamily="18" charset="-78"/>
                        </a:rPr>
                        <a:t>القرن 18 م</a:t>
                      </a:r>
                      <a:endParaRPr lang="en-US" sz="2000" b="1" dirty="0">
                        <a:latin typeface="Simplified Arabic" pitchFamily="18" charset="-78"/>
                        <a:cs typeface="Simplified Arabic" pitchFamily="18" charset="-78"/>
                      </a:endParaRPr>
                    </a:p>
                  </a:txBody>
                  <a:tcPr/>
                </a:tc>
                <a:tc>
                  <a:txBody>
                    <a:bodyPr/>
                    <a:lstStyle/>
                    <a:p>
                      <a:pPr algn="ctr" rtl="1"/>
                      <a:r>
                        <a:rPr lang="ar-SA" sz="2000" b="1" dirty="0" smtClean="0">
                          <a:latin typeface="Simplified Arabic" pitchFamily="18" charset="-78"/>
                          <a:cs typeface="Simplified Arabic" pitchFamily="18" charset="-78"/>
                        </a:rPr>
                        <a:t>الأسبان</a:t>
                      </a:r>
                      <a:endParaRPr lang="en-US" sz="2000" b="1" dirty="0">
                        <a:latin typeface="Simplified Arabic" pitchFamily="18" charset="-78"/>
                        <a:cs typeface="Simplified Arabic" pitchFamily="18" charset="-78"/>
                      </a:endParaRPr>
                    </a:p>
                  </a:txBody>
                  <a:tcPr/>
                </a:tc>
              </a:tr>
              <a:tr h="440055">
                <a:tc>
                  <a:txBody>
                    <a:bodyPr/>
                    <a:lstStyle/>
                    <a:p>
                      <a:pPr algn="ctr" rtl="1"/>
                      <a:r>
                        <a:rPr lang="ar-SA" sz="2000" b="1" dirty="0" err="1" smtClean="0">
                          <a:latin typeface="Simplified Arabic" pitchFamily="18" charset="-78"/>
                          <a:cs typeface="Simplified Arabic" pitchFamily="18" charset="-78"/>
                        </a:rPr>
                        <a:t>إبتكر</a:t>
                      </a:r>
                      <a:r>
                        <a:rPr lang="ar-SA" sz="2000" b="1" dirty="0" smtClean="0">
                          <a:latin typeface="Simplified Arabic" pitchFamily="18" charset="-78"/>
                          <a:cs typeface="Simplified Arabic" pitchFamily="18" charset="-78"/>
                        </a:rPr>
                        <a:t> </a:t>
                      </a:r>
                      <a:r>
                        <a:rPr kumimoji="0" lang="ar-SA" sz="2000" b="1" kern="1200" dirty="0" smtClean="0">
                          <a:solidFill>
                            <a:schemeClr val="dk1"/>
                          </a:solidFill>
                          <a:latin typeface="Simplified Arabic" pitchFamily="18" charset="-78"/>
                          <a:ea typeface="+mn-ea"/>
                          <a:cs typeface="Simplified Arabic" pitchFamily="18" charset="-78"/>
                        </a:rPr>
                        <a:t>أول مهبل اصطناعي </a:t>
                      </a:r>
                      <a:r>
                        <a:rPr kumimoji="0" lang="en-US" sz="2000" b="1" kern="1200" dirty="0" smtClean="0">
                          <a:solidFill>
                            <a:schemeClr val="dk1"/>
                          </a:solidFill>
                          <a:latin typeface="Simplified Arabic" pitchFamily="18" charset="-78"/>
                          <a:ea typeface="+mn-ea"/>
                          <a:cs typeface="Simplified Arabic" pitchFamily="18" charset="-78"/>
                        </a:rPr>
                        <a:t>Artificial Vagina</a:t>
                      </a:r>
                      <a:r>
                        <a:rPr kumimoji="0" lang="ar-SA" sz="2000" b="1" kern="1200" dirty="0" smtClean="0">
                          <a:solidFill>
                            <a:schemeClr val="dk1"/>
                          </a:solidFill>
                          <a:latin typeface="Simplified Arabic" pitchFamily="18" charset="-78"/>
                          <a:ea typeface="+mn-ea"/>
                          <a:cs typeface="Simplified Arabic" pitchFamily="18" charset="-78"/>
                        </a:rPr>
                        <a:t> للكلاب</a:t>
                      </a:r>
                      <a:endParaRPr lang="en-US" sz="2000" b="1" dirty="0">
                        <a:latin typeface="Simplified Arabic" pitchFamily="18" charset="-78"/>
                        <a:cs typeface="Simplified Arabic" pitchFamily="18" charset="-78"/>
                      </a:endParaRPr>
                    </a:p>
                  </a:txBody>
                  <a:tcPr/>
                </a:tc>
                <a:tc>
                  <a:txBody>
                    <a:bodyPr/>
                    <a:lstStyle/>
                    <a:p>
                      <a:pPr algn="ctr" rtl="1"/>
                      <a:r>
                        <a:rPr kumimoji="0" lang="ar-SA" sz="2000" b="1" kern="1200" dirty="0" smtClean="0">
                          <a:solidFill>
                            <a:schemeClr val="dk1"/>
                          </a:solidFill>
                          <a:latin typeface="Simplified Arabic" pitchFamily="18" charset="-78"/>
                          <a:ea typeface="+mn-ea"/>
                          <a:cs typeface="Simplified Arabic" pitchFamily="18" charset="-78"/>
                        </a:rPr>
                        <a:t>1914م</a:t>
                      </a:r>
                      <a:endParaRPr lang="en-US" sz="2000" b="1" dirty="0">
                        <a:latin typeface="Simplified Arabic" pitchFamily="18" charset="-78"/>
                        <a:cs typeface="Simplified Arabic" pitchFamily="18" charset="-78"/>
                      </a:endParaRPr>
                    </a:p>
                  </a:txBody>
                  <a:tcPr/>
                </a:tc>
                <a:tc>
                  <a:txBody>
                    <a:bodyPr/>
                    <a:lstStyle/>
                    <a:p>
                      <a:pPr algn="ctr" rtl="1"/>
                      <a:r>
                        <a:rPr kumimoji="0" lang="ar-SA" sz="2000" b="1" kern="1200" dirty="0" smtClean="0">
                          <a:solidFill>
                            <a:schemeClr val="dk1"/>
                          </a:solidFill>
                          <a:latin typeface="Simplified Arabic" pitchFamily="18" charset="-78"/>
                          <a:ea typeface="+mn-ea"/>
                          <a:cs typeface="Simplified Arabic" pitchFamily="18" charset="-78"/>
                        </a:rPr>
                        <a:t>العالم الإيطالى قلوسبي </a:t>
                      </a:r>
                      <a:r>
                        <a:rPr kumimoji="0" lang="ar-SA" sz="2000" b="1" kern="1200" dirty="0" err="1" smtClean="0">
                          <a:solidFill>
                            <a:schemeClr val="dk1"/>
                          </a:solidFill>
                          <a:latin typeface="Simplified Arabic" pitchFamily="18" charset="-78"/>
                          <a:ea typeface="+mn-ea"/>
                          <a:cs typeface="Simplified Arabic" pitchFamily="18" charset="-78"/>
                        </a:rPr>
                        <a:t>امانتيا</a:t>
                      </a:r>
                      <a:r>
                        <a:rPr kumimoji="0" lang="en-US" sz="2000" b="1" kern="1200" dirty="0" smtClean="0">
                          <a:solidFill>
                            <a:schemeClr val="dk1"/>
                          </a:solidFill>
                          <a:latin typeface="Simplified Arabic" pitchFamily="18" charset="-78"/>
                          <a:ea typeface="+mn-ea"/>
                          <a:cs typeface="Simplified Arabic" pitchFamily="18" charset="-78"/>
                        </a:rPr>
                        <a:t>  </a:t>
                      </a:r>
                      <a:r>
                        <a:rPr kumimoji="0" lang="en-US" sz="2000" b="1" kern="1200" dirty="0" err="1" smtClean="0">
                          <a:solidFill>
                            <a:schemeClr val="dk1"/>
                          </a:solidFill>
                          <a:latin typeface="Simplified Arabic" pitchFamily="18" charset="-78"/>
                          <a:ea typeface="+mn-ea"/>
                          <a:cs typeface="Simplified Arabic" pitchFamily="18" charset="-78"/>
                        </a:rPr>
                        <a:t>Gluseppe</a:t>
                      </a:r>
                      <a:r>
                        <a:rPr kumimoji="0" lang="en-US" sz="2000" b="1" kern="1200" baseline="0" dirty="0" smtClean="0">
                          <a:solidFill>
                            <a:schemeClr val="dk1"/>
                          </a:solidFill>
                          <a:latin typeface="Simplified Arabic" pitchFamily="18" charset="-78"/>
                          <a:ea typeface="+mn-ea"/>
                          <a:cs typeface="Simplified Arabic" pitchFamily="18" charset="-78"/>
                        </a:rPr>
                        <a:t> </a:t>
                      </a:r>
                      <a:r>
                        <a:rPr kumimoji="0" lang="en-US" sz="2000" b="1" kern="1200" dirty="0" err="1" smtClean="0">
                          <a:solidFill>
                            <a:schemeClr val="dk1"/>
                          </a:solidFill>
                          <a:latin typeface="Simplified Arabic" pitchFamily="18" charset="-78"/>
                          <a:ea typeface="+mn-ea"/>
                          <a:cs typeface="Simplified Arabic" pitchFamily="18" charset="-78"/>
                        </a:rPr>
                        <a:t>Amantea</a:t>
                      </a:r>
                      <a:endParaRPr lang="en-US" sz="2000" b="1" dirty="0">
                        <a:latin typeface="Simplified Arabic" pitchFamily="18" charset="-78"/>
                        <a:cs typeface="Simplified Arabic" pitchFamily="18" charset="-78"/>
                      </a:endParaRPr>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6"/>
                                        </p:tgtEl>
                                        <p:attrNameLst>
                                          <p:attrName>style.visibility</p:attrName>
                                        </p:attrNameLst>
                                      </p:cBhvr>
                                      <p:to>
                                        <p:strVal val="visible"/>
                                      </p:to>
                                    </p:set>
                                    <p:anim calcmode="discrete" valueType="clr">
                                      <p:cBhvr override="childStyle">
                                        <p:cTn id="7"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
                                        </p:tgtEl>
                                        <p:attrNameLst>
                                          <p:attrName>fillcolor</p:attrName>
                                        </p:attrNameLst>
                                      </p:cBhvr>
                                      <p:tavLst>
                                        <p:tav tm="0">
                                          <p:val>
                                            <p:clrVal>
                                              <a:schemeClr val="accent2"/>
                                            </p:clrVal>
                                          </p:val>
                                        </p:tav>
                                        <p:tav tm="50000">
                                          <p:val>
                                            <p:clrVal>
                                              <a:schemeClr val="hlink"/>
                                            </p:clrVal>
                                          </p:val>
                                        </p:tav>
                                      </p:tavLst>
                                    </p:anim>
                                    <p:set>
                                      <p:cBhvr>
                                        <p:cTn id="9" dur="80"/>
                                        <p:tgtEl>
                                          <p:spTgt spid="6"/>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1" presetClass="entr" presetSubtype="4"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4)">
                                      <p:cBhvr>
                                        <p:cTn id="14"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097" name="Picture 1" descr="~LWF00611"/>
          <p:cNvPicPr>
            <a:picLocks noChangeAspect="1" noChangeArrowheads="1"/>
          </p:cNvPicPr>
          <p:nvPr/>
        </p:nvPicPr>
        <p:blipFill>
          <a:blip r:embed="rId3" cstate="print"/>
          <a:srcRect/>
          <a:stretch>
            <a:fillRect/>
          </a:stretch>
        </p:blipFill>
        <p:spPr bwMode="auto">
          <a:xfrm>
            <a:off x="4419599" y="2209800"/>
            <a:ext cx="4572001" cy="3429000"/>
          </a:xfrm>
          <a:prstGeom prst="rect">
            <a:avLst/>
          </a:prstGeom>
          <a:noFill/>
        </p:spPr>
      </p:pic>
      <p:pic>
        <p:nvPicPr>
          <p:cNvPr id="4099" name="Picture 3" descr="~LWF00041"/>
          <p:cNvPicPr>
            <a:picLocks noChangeAspect="1" noChangeArrowheads="1"/>
          </p:cNvPicPr>
          <p:nvPr/>
        </p:nvPicPr>
        <p:blipFill>
          <a:blip r:embed="rId4" cstate="print"/>
          <a:srcRect/>
          <a:stretch>
            <a:fillRect/>
          </a:stretch>
        </p:blipFill>
        <p:spPr bwMode="auto">
          <a:xfrm rot="5400000">
            <a:off x="1662113" y="3443288"/>
            <a:ext cx="2943225" cy="3829050"/>
          </a:xfrm>
          <a:prstGeom prst="rect">
            <a:avLst/>
          </a:prstGeom>
          <a:noFill/>
          <a:ln w="9525">
            <a:noFill/>
            <a:miter lim="800000"/>
            <a:headEnd/>
            <a:tailEnd/>
          </a:ln>
        </p:spPr>
      </p:pic>
      <p:sp>
        <p:nvSpPr>
          <p:cNvPr id="5" name="Rectangle 4"/>
          <p:cNvSpPr/>
          <p:nvPr/>
        </p:nvSpPr>
        <p:spPr>
          <a:xfrm>
            <a:off x="1226841" y="392668"/>
            <a:ext cx="3116559" cy="369332"/>
          </a:xfrm>
          <a:prstGeom prst="rect">
            <a:avLst/>
          </a:prstGeom>
        </p:spPr>
        <p:txBody>
          <a:bodyPr wrap="none">
            <a:spAutoFit/>
          </a:bodyPr>
          <a:lstStyle/>
          <a:p>
            <a:r>
              <a:rPr lang="ar-SA" b="1" dirty="0" smtClean="0">
                <a:solidFill>
                  <a:srgbClr val="0000FF"/>
                </a:solidFill>
                <a:latin typeface="Simplified Arabic" pitchFamily="18" charset="-78"/>
                <a:cs typeface="Simplified Arabic" pitchFamily="18" charset="-78"/>
              </a:rPr>
              <a:t>طريقة جمع البويضات من مبيض المرأة</a:t>
            </a:r>
            <a:endParaRPr lang="en-US" dirty="0">
              <a:solidFill>
                <a:srgbClr val="0000FF"/>
              </a:solidFill>
              <a:latin typeface="Simplified Arabic" pitchFamily="18" charset="-78"/>
              <a:cs typeface="Simplified Arabic" pitchFamily="18" charset="-78"/>
            </a:endParaRPr>
          </a:p>
        </p:txBody>
      </p:sp>
      <p:sp>
        <p:nvSpPr>
          <p:cNvPr id="7" name="TextBox 6"/>
          <p:cNvSpPr txBox="1"/>
          <p:nvPr/>
        </p:nvSpPr>
        <p:spPr>
          <a:xfrm>
            <a:off x="1295400" y="795278"/>
            <a:ext cx="3048000" cy="2862322"/>
          </a:xfrm>
          <a:prstGeom prst="rect">
            <a:avLst/>
          </a:prstGeom>
          <a:noFill/>
        </p:spPr>
        <p:txBody>
          <a:bodyPr wrap="square" rtlCol="0">
            <a:spAutoFit/>
          </a:bodyPr>
          <a:lstStyle/>
          <a:p>
            <a:pPr algn="just" rtl="1">
              <a:lnSpc>
                <a:spcPct val="150000"/>
              </a:lnSpc>
            </a:pPr>
            <a:r>
              <a:rPr lang="ar-SA" sz="2000" b="1" dirty="0" smtClean="0">
                <a:latin typeface="Simplified Arabic" pitchFamily="18" charset="-78"/>
                <a:cs typeface="Simplified Arabic" pitchFamily="18" charset="-78"/>
              </a:rPr>
              <a:t>بوساطة المنظار أو اللابروسكوب؛ حيث يتم عمل فتحة صغيرة في البطن أو من خلال إبرة، تخترق جدار المهبل إلى تجويف البطن ثم على المبيض ليتم شفط الحويصلات  من سطحه.</a:t>
            </a:r>
            <a:endParaRPr lang="en-US" sz="2000" b="1" dirty="0" smtClean="0">
              <a:latin typeface="Simplified Arabic" pitchFamily="18" charset="-78"/>
              <a:cs typeface="Simplified Arabic" pitchFamily="18" charset="-78"/>
            </a:endParaRPr>
          </a:p>
        </p:txBody>
      </p:sp>
      <p:sp>
        <p:nvSpPr>
          <p:cNvPr id="8" name="TextBox 7"/>
          <p:cNvSpPr txBox="1"/>
          <p:nvPr/>
        </p:nvSpPr>
        <p:spPr>
          <a:xfrm>
            <a:off x="5105400" y="5652209"/>
            <a:ext cx="3505200" cy="977191"/>
          </a:xfrm>
          <a:prstGeom prst="rect">
            <a:avLst/>
          </a:prstGeom>
          <a:noFill/>
        </p:spPr>
        <p:txBody>
          <a:bodyPr wrap="square" rtlCol="0">
            <a:spAutoFit/>
          </a:bodyPr>
          <a:lstStyle/>
          <a:p>
            <a:pPr algn="ctr" rtl="1">
              <a:lnSpc>
                <a:spcPct val="150000"/>
              </a:lnSpc>
            </a:pPr>
            <a:r>
              <a:rPr lang="ar-SA" sz="2000" b="1" dirty="0" smtClean="0">
                <a:latin typeface="Simplified Arabic" pitchFamily="18" charset="-78"/>
                <a:cs typeface="Simplified Arabic" pitchFamily="18" charset="-78"/>
              </a:rPr>
              <a:t>نقل الأجنة بعد وصولها إلى مرحلة البلاستوسيست</a:t>
            </a:r>
            <a:endParaRPr lang="en-US" sz="2000" b="1" dirty="0">
              <a:latin typeface="Simplified Arabic" pitchFamily="18" charset="-78"/>
              <a:cs typeface="Simplified Arabic" pitchFamily="18" charset="-78"/>
            </a:endParaRPr>
          </a:p>
        </p:txBody>
      </p:sp>
      <p:sp>
        <p:nvSpPr>
          <p:cNvPr id="9" name="Rectangle 1"/>
          <p:cNvSpPr>
            <a:spLocks noChangeArrowheads="1"/>
          </p:cNvSpPr>
          <p:nvPr/>
        </p:nvSpPr>
        <p:spPr bwMode="auto">
          <a:xfrm>
            <a:off x="4495800" y="609600"/>
            <a:ext cx="4495800"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50000"/>
              </a:lnSpc>
              <a:spcBef>
                <a:spcPct val="0"/>
              </a:spcBef>
              <a:spcAft>
                <a:spcPct val="0"/>
              </a:spcAft>
              <a:buClrTx/>
              <a:buSzTx/>
              <a:buFontTx/>
              <a:buNone/>
              <a:tabLst/>
            </a:pPr>
            <a:r>
              <a:rPr kumimoji="0" lang="en-US" sz="2400" b="1" i="1" strike="noStrike" cap="none" normalizeH="0" baseline="0" dirty="0" smtClean="0">
                <a:ln>
                  <a:noFill/>
                </a:ln>
                <a:solidFill>
                  <a:srgbClr val="FF0000"/>
                </a:solidFill>
                <a:effectLst/>
                <a:latin typeface="Simplified Arabic" pitchFamily="18" charset="-78"/>
                <a:ea typeface="Times New Roman" pitchFamily="18" charset="0"/>
                <a:cs typeface="Simplified Arabic" pitchFamily="18" charset="-78"/>
              </a:rPr>
              <a:t>4- In vitro </a:t>
            </a:r>
            <a:r>
              <a:rPr kumimoji="0" lang="en-US" sz="2400" b="1" i="0" strike="noStrike" cap="none" normalizeH="0" baseline="0" dirty="0" smtClean="0">
                <a:ln>
                  <a:noFill/>
                </a:ln>
                <a:solidFill>
                  <a:srgbClr val="FF0000"/>
                </a:solidFill>
                <a:effectLst/>
                <a:latin typeface="Simplified Arabic" pitchFamily="18" charset="-78"/>
                <a:ea typeface="Times New Roman" pitchFamily="18" charset="0"/>
                <a:cs typeface="Simplified Arabic" pitchFamily="18" charset="-78"/>
              </a:rPr>
              <a:t>Fertilization-in-human-and-Test-Tube-Babies</a:t>
            </a:r>
            <a:endParaRPr kumimoji="0" lang="en-US" sz="2400" b="0" i="0" strike="noStrike" cap="none" normalizeH="0" baseline="0" dirty="0" smtClean="0">
              <a:ln>
                <a:noFill/>
              </a:ln>
              <a:solidFill>
                <a:srgbClr val="FF0000"/>
              </a:solidFill>
              <a:effectLst/>
              <a:latin typeface="Simplified Arabic" pitchFamily="18" charset="-78"/>
              <a:cs typeface="Simplified Arabic" pitchFamily="18" charset="-78"/>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3000" y="914400"/>
            <a:ext cx="7848600" cy="579967"/>
          </a:xfrm>
          <a:prstGeom prst="rect">
            <a:avLst/>
          </a:prstGeom>
          <a:noFill/>
        </p:spPr>
        <p:txBody>
          <a:bodyPr wrap="square" rtlCol="0">
            <a:spAutoFit/>
          </a:bodyPr>
          <a:lstStyle/>
          <a:p>
            <a:pPr algn="just">
              <a:lnSpc>
                <a:spcPct val="150000"/>
              </a:lnSpc>
            </a:pPr>
            <a:r>
              <a:rPr lang="en-US" sz="2400" b="1" u="sng"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5- The benefits of artificial insemination</a:t>
            </a:r>
            <a:r>
              <a:rPr lang="ar-SA" sz="2400" b="1" dirty="0" smtClean="0">
                <a:solidFill>
                  <a:srgbClr val="FF0000"/>
                </a:solidFill>
                <a:latin typeface="Times New Roman" pitchFamily="18" charset="0"/>
                <a:cs typeface="Times New Roman" pitchFamily="18" charset="0"/>
              </a:rPr>
              <a:t>فوائد التلقيح الاصطناعي </a:t>
            </a:r>
          </a:p>
        </p:txBody>
      </p:sp>
      <p:sp>
        <p:nvSpPr>
          <p:cNvPr id="4" name="TextBox 3"/>
          <p:cNvSpPr txBox="1"/>
          <p:nvPr/>
        </p:nvSpPr>
        <p:spPr>
          <a:xfrm>
            <a:off x="990600" y="1788616"/>
            <a:ext cx="8077200" cy="3970318"/>
          </a:xfrm>
          <a:prstGeom prst="rect">
            <a:avLst/>
          </a:prstGeom>
          <a:noFill/>
        </p:spPr>
        <p:txBody>
          <a:bodyPr wrap="square" rtlCol="0">
            <a:spAutoFit/>
          </a:bodyPr>
          <a:lstStyle/>
          <a:p>
            <a:pPr marL="398463" lvl="0" indent="-398463" algn="just">
              <a:lnSpc>
                <a:spcPct val="150000"/>
              </a:lnSpc>
            </a:pPr>
            <a:r>
              <a:rPr lang="en-US" sz="2400" dirty="0" smtClean="0">
                <a:latin typeface="Times New Roman" pitchFamily="18" charset="0"/>
                <a:cs typeface="Times New Roman" pitchFamily="18" charset="0"/>
              </a:rPr>
              <a:t>1- The right choice for the desired specifications through the use of semen from the male with the appropriate specifications desired.</a:t>
            </a:r>
          </a:p>
          <a:p>
            <a:pPr marL="398463" lvl="0" indent="-398463" algn="just">
              <a:lnSpc>
                <a:spcPct val="150000"/>
              </a:lnSpc>
            </a:pPr>
            <a:r>
              <a:rPr lang="en-US" sz="2400" dirty="0" smtClean="0">
                <a:latin typeface="Times New Roman" pitchFamily="18" charset="0"/>
                <a:cs typeface="Times New Roman" pitchFamily="18" charset="0"/>
              </a:rPr>
              <a:t>2- Reduce costs by reducing the amount of males in the farm.</a:t>
            </a:r>
          </a:p>
          <a:p>
            <a:pPr marL="398463" lvl="0" indent="-398463" algn="just">
              <a:lnSpc>
                <a:spcPct val="150000"/>
              </a:lnSpc>
            </a:pPr>
            <a:r>
              <a:rPr lang="en-US" sz="2400" dirty="0" smtClean="0">
                <a:latin typeface="Times New Roman" pitchFamily="18" charset="0"/>
                <a:cs typeface="Times New Roman" pitchFamily="18" charset="0"/>
              </a:rPr>
              <a:t>3- The possibility of fertilization in the best time for the females.</a:t>
            </a:r>
          </a:p>
          <a:p>
            <a:pPr marL="398463" lvl="0" indent="-398463" algn="just">
              <a:lnSpc>
                <a:spcPct val="150000"/>
              </a:lnSpc>
            </a:pPr>
            <a:r>
              <a:rPr lang="en-US" sz="2400" dirty="0" smtClean="0">
                <a:latin typeface="Times New Roman" pitchFamily="18" charset="0"/>
                <a:cs typeface="Times New Roman" pitchFamily="18" charset="0"/>
              </a:rPr>
              <a:t>4- Control of diseases transmitted through sexual intercourse.</a:t>
            </a:r>
          </a:p>
          <a:p>
            <a:pPr marL="398463" lvl="0" indent="-398463" algn="just">
              <a:lnSpc>
                <a:spcPct val="150000"/>
              </a:lnSpc>
            </a:pPr>
            <a:r>
              <a:rPr lang="en-US" sz="2400" dirty="0" smtClean="0">
                <a:latin typeface="Times New Roman" pitchFamily="18" charset="0"/>
                <a:cs typeface="Times New Roman" pitchFamily="18" charset="0"/>
              </a:rPr>
              <a:t>5- Solving the problems of infertility.</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2886670"/>
            <a:ext cx="5096267" cy="923330"/>
          </a:xfrm>
          <a:prstGeom prst="rect">
            <a:avLst/>
          </a:prstGeom>
          <a:noFill/>
          <a:effectLst>
            <a:glow rad="228600">
              <a:schemeClr val="accent3">
                <a:satMod val="175000"/>
                <a:alpha val="40000"/>
              </a:schemeClr>
            </a:glow>
          </a:effectLst>
        </p:spPr>
        <p:txBody>
          <a:bodyPr wrap="none" lIns="91440" tIns="45720" rIns="91440" bIns="45720">
            <a:prstTxWarp prst="textDoubleWave1">
              <a:avLst/>
            </a:prstTxWarp>
            <a:spAutoFit/>
            <a:scene3d>
              <a:camera prst="obliqueTopLef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ar-EG" sz="5400" b="1" cap="none" spc="0" dirty="0" smtClean="0">
                <a:ln/>
                <a:solidFill>
                  <a:schemeClr val="accent3"/>
                </a:solidFill>
                <a:effectLst>
                  <a:glow rad="228600">
                    <a:schemeClr val="accent1">
                      <a:satMod val="175000"/>
                      <a:alpha val="40000"/>
                    </a:schemeClr>
                  </a:glow>
                  <a:innerShdw blurRad="63500" dist="50800" dir="13500000">
                    <a:prstClr val="black">
                      <a:alpha val="50000"/>
                    </a:prstClr>
                  </a:innerShdw>
                </a:effectLst>
              </a:rPr>
              <a:t>شكراً لحسن إستماعكم</a:t>
            </a:r>
            <a:endParaRPr lang="en-US" sz="5400" b="1" cap="none" spc="0" dirty="0">
              <a:ln/>
              <a:solidFill>
                <a:schemeClr val="accent3"/>
              </a:solidFill>
              <a:effectLst>
                <a:glow rad="228600">
                  <a:schemeClr val="accent1">
                    <a:satMod val="175000"/>
                    <a:alpha val="40000"/>
                  </a:schemeClr>
                </a:glow>
                <a:innerShdw blurRad="63500" dist="50800" dir="13500000">
                  <a:prstClr val="black">
                    <a:alpha val="50000"/>
                  </a:prstClr>
                </a:inn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3000" fill="hold"/>
                                        <p:tgtEl>
                                          <p:spTgt spid="2"/>
                                        </p:tgtEl>
                                        <p:attrNameLst>
                                          <p:attrName>ppt_w</p:attrName>
                                        </p:attrNameLst>
                                      </p:cBhvr>
                                      <p:tavLst>
                                        <p:tav tm="0" fmla="#ppt_w*sin(2.5*pi*$)">
                                          <p:val>
                                            <p:fltVal val="0"/>
                                          </p:val>
                                        </p:tav>
                                        <p:tav tm="100000">
                                          <p:val>
                                            <p:fltVal val="1"/>
                                          </p:val>
                                        </p:tav>
                                      </p:tavLst>
                                    </p:anim>
                                    <p:anim calcmode="lin" valueType="num">
                                      <p:cBhvr>
                                        <p:cTn id="8" dur="3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644219432"/>
              </p:ext>
            </p:extLst>
          </p:nvPr>
        </p:nvGraphicFramePr>
        <p:xfrm>
          <a:off x="1295400" y="381000"/>
          <a:ext cx="7239000" cy="6195697"/>
        </p:xfrm>
        <a:graphic>
          <a:graphicData uri="http://schemas.openxmlformats.org/drawingml/2006/table">
            <a:tbl>
              <a:tblPr firstRow="1" bandRow="1">
                <a:tableStyleId>{5C22544A-7EE6-4342-B048-85BDC9FD1C3A}</a:tableStyleId>
              </a:tblPr>
              <a:tblGrid>
                <a:gridCol w="3429000"/>
                <a:gridCol w="1449457"/>
                <a:gridCol w="2360543"/>
              </a:tblGrid>
              <a:tr h="499747">
                <a:tc>
                  <a:txBody>
                    <a:bodyPr/>
                    <a:lstStyle/>
                    <a:p>
                      <a:pPr algn="ctr" rtl="1"/>
                      <a:r>
                        <a:rPr lang="ar-SA" sz="2400" b="1" dirty="0" smtClean="0">
                          <a:solidFill>
                            <a:srgbClr val="FF0000"/>
                          </a:solidFill>
                          <a:latin typeface="Simplified Arabic" pitchFamily="18" charset="-78"/>
                          <a:cs typeface="Simplified Arabic" pitchFamily="18" charset="-78"/>
                        </a:rPr>
                        <a:t>الحدث</a:t>
                      </a:r>
                      <a:endParaRPr lang="en-US" sz="2400" b="1" dirty="0">
                        <a:solidFill>
                          <a:srgbClr val="FF0000"/>
                        </a:solidFill>
                        <a:latin typeface="Simplified Arabic" pitchFamily="18" charset="-78"/>
                        <a:cs typeface="Simplified Arabic" pitchFamily="18" charset="-78"/>
                      </a:endParaRPr>
                    </a:p>
                  </a:txBody>
                  <a:tcPr/>
                </a:tc>
                <a:tc>
                  <a:txBody>
                    <a:bodyPr/>
                    <a:lstStyle/>
                    <a:p>
                      <a:pPr algn="ctr" rtl="1"/>
                      <a:r>
                        <a:rPr lang="ar-SA" sz="2400" b="1" dirty="0" smtClean="0">
                          <a:solidFill>
                            <a:srgbClr val="FF0000"/>
                          </a:solidFill>
                          <a:latin typeface="Simplified Arabic" pitchFamily="18" charset="-78"/>
                          <a:cs typeface="Simplified Arabic" pitchFamily="18" charset="-78"/>
                        </a:rPr>
                        <a:t>السنه</a:t>
                      </a:r>
                      <a:endParaRPr lang="en-US" sz="2400" b="1" dirty="0">
                        <a:solidFill>
                          <a:srgbClr val="FF0000"/>
                        </a:solidFill>
                        <a:latin typeface="Simplified Arabic" pitchFamily="18" charset="-78"/>
                        <a:cs typeface="Simplified Arabic" pitchFamily="18" charset="-78"/>
                      </a:endParaRPr>
                    </a:p>
                  </a:txBody>
                  <a:tcPr/>
                </a:tc>
                <a:tc>
                  <a:txBody>
                    <a:bodyPr/>
                    <a:lstStyle/>
                    <a:p>
                      <a:pPr algn="ctr" rtl="1"/>
                      <a:r>
                        <a:rPr lang="ar-SA" sz="2400" b="1" dirty="0" smtClean="0">
                          <a:solidFill>
                            <a:srgbClr val="FF0000"/>
                          </a:solidFill>
                          <a:latin typeface="Simplified Arabic" pitchFamily="18" charset="-78"/>
                          <a:cs typeface="Simplified Arabic" pitchFamily="18" charset="-78"/>
                        </a:rPr>
                        <a:t>إسم</a:t>
                      </a:r>
                      <a:r>
                        <a:rPr lang="ar-SA" sz="2400" b="1" baseline="0" dirty="0" smtClean="0">
                          <a:solidFill>
                            <a:srgbClr val="FF0000"/>
                          </a:solidFill>
                          <a:latin typeface="Simplified Arabic" pitchFamily="18" charset="-78"/>
                          <a:cs typeface="Simplified Arabic" pitchFamily="18" charset="-78"/>
                        </a:rPr>
                        <a:t>  العالم</a:t>
                      </a:r>
                      <a:endParaRPr lang="en-US" sz="2400" b="1" dirty="0">
                        <a:solidFill>
                          <a:srgbClr val="FF0000"/>
                        </a:solidFill>
                        <a:latin typeface="Simplified Arabic" pitchFamily="18" charset="-78"/>
                        <a:cs typeface="Simplified Arabic" pitchFamily="18" charset="-78"/>
                      </a:endParaRPr>
                    </a:p>
                  </a:txBody>
                  <a:tcPr/>
                </a:tc>
              </a:tr>
              <a:tr h="440055">
                <a:tc>
                  <a:txBody>
                    <a:bodyPr/>
                    <a:lstStyle/>
                    <a:p>
                      <a:pPr algn="ctr" rtl="1"/>
                      <a:r>
                        <a:rPr kumimoji="0" lang="ar-SA" sz="2000" b="1" kern="1200" dirty="0" smtClean="0">
                          <a:solidFill>
                            <a:schemeClr val="dk1"/>
                          </a:solidFill>
                          <a:latin typeface="Simplified Arabic" pitchFamily="18" charset="-78"/>
                          <a:ea typeface="+mn-ea"/>
                          <a:cs typeface="Simplified Arabic" pitchFamily="18" charset="-78"/>
                        </a:rPr>
                        <a:t>استخدم</a:t>
                      </a:r>
                      <a:r>
                        <a:rPr kumimoji="0" lang="ar-SA" sz="2000" b="1" kern="1200" baseline="0" dirty="0" smtClean="0">
                          <a:solidFill>
                            <a:schemeClr val="dk1"/>
                          </a:solidFill>
                          <a:latin typeface="Simplified Arabic" pitchFamily="18" charset="-78"/>
                          <a:ea typeface="+mn-ea"/>
                          <a:cs typeface="Simplified Arabic" pitchFamily="18" charset="-78"/>
                        </a:rPr>
                        <a:t> المهبل </a:t>
                      </a:r>
                      <a:r>
                        <a:rPr kumimoji="0" lang="ar-SA" sz="2000" b="1" kern="1200" baseline="0" dirty="0" err="1" smtClean="0">
                          <a:solidFill>
                            <a:schemeClr val="dk1"/>
                          </a:solidFill>
                          <a:latin typeface="Simplified Arabic" pitchFamily="18" charset="-78"/>
                          <a:ea typeface="+mn-ea"/>
                          <a:cs typeface="Simplified Arabic" pitchFamily="18" charset="-78"/>
                        </a:rPr>
                        <a:t>الإصنطاعى</a:t>
                      </a:r>
                      <a:r>
                        <a:rPr kumimoji="0" lang="ar-SA" sz="2000" b="1" kern="1200" dirty="0" smtClean="0">
                          <a:solidFill>
                            <a:schemeClr val="dk1"/>
                          </a:solidFill>
                          <a:latin typeface="Simplified Arabic" pitchFamily="18" charset="-78"/>
                          <a:ea typeface="+mn-ea"/>
                          <a:cs typeface="Simplified Arabic" pitchFamily="18" charset="-78"/>
                        </a:rPr>
                        <a:t> للخيل وللأبقار ولقحو</a:t>
                      </a:r>
                      <a:r>
                        <a:rPr kumimoji="0" lang="ar-SA" sz="2000" b="1" kern="1200" baseline="0" dirty="0" smtClean="0">
                          <a:solidFill>
                            <a:schemeClr val="dk1"/>
                          </a:solidFill>
                          <a:latin typeface="Simplified Arabic" pitchFamily="18" charset="-78"/>
                          <a:ea typeface="+mn-ea"/>
                          <a:cs typeface="Simplified Arabic" pitchFamily="18" charset="-78"/>
                        </a:rPr>
                        <a:t> 120الف فرس 1,200,000بقرة</a:t>
                      </a:r>
                      <a:r>
                        <a:rPr kumimoji="0" lang="ar-SA" sz="2000" b="1" kern="1200" dirty="0" smtClean="0">
                          <a:solidFill>
                            <a:schemeClr val="dk1"/>
                          </a:solidFill>
                          <a:latin typeface="Simplified Arabic" pitchFamily="18" charset="-78"/>
                          <a:ea typeface="+mn-ea"/>
                          <a:cs typeface="Simplified Arabic" pitchFamily="18" charset="-78"/>
                        </a:rPr>
                        <a:t> </a:t>
                      </a:r>
                      <a:endParaRPr lang="en-US" sz="2000" b="1" dirty="0">
                        <a:latin typeface="Simplified Arabic" pitchFamily="18" charset="-78"/>
                        <a:cs typeface="Simplified Arabic" pitchFamily="18" charset="-78"/>
                      </a:endParaRPr>
                    </a:p>
                  </a:txBody>
                  <a:tcPr/>
                </a:tc>
                <a:tc>
                  <a:txBody>
                    <a:bodyPr/>
                    <a:lstStyle/>
                    <a:p>
                      <a:pPr algn="ctr" rtl="1"/>
                      <a:r>
                        <a:rPr kumimoji="0" lang="ar-SA" sz="2000" b="1" kern="1200" dirty="0" smtClean="0">
                          <a:solidFill>
                            <a:schemeClr val="dk1"/>
                          </a:solidFill>
                          <a:latin typeface="Simplified Arabic" pitchFamily="18" charset="-78"/>
                          <a:ea typeface="+mn-ea"/>
                          <a:cs typeface="Simplified Arabic" pitchFamily="18" charset="-78"/>
                        </a:rPr>
                        <a:t>1922</a:t>
                      </a:r>
                    </a:p>
                    <a:p>
                      <a:pPr algn="ctr" rtl="1"/>
                      <a:r>
                        <a:rPr kumimoji="0" lang="ar-SA" sz="2000" b="1" kern="1200" dirty="0" smtClean="0">
                          <a:solidFill>
                            <a:schemeClr val="dk1"/>
                          </a:solidFill>
                          <a:latin typeface="Simplified Arabic" pitchFamily="18" charset="-78"/>
                          <a:ea typeface="+mn-ea"/>
                          <a:cs typeface="Simplified Arabic" pitchFamily="18" charset="-78"/>
                        </a:rPr>
                        <a:t>1928</a:t>
                      </a:r>
                      <a:endParaRPr lang="en-US" sz="2000" b="1" dirty="0">
                        <a:latin typeface="Simplified Arabic" pitchFamily="18" charset="-78"/>
                        <a:cs typeface="Simplified Arabic" pitchFamily="18" charset="-78"/>
                      </a:endParaRPr>
                    </a:p>
                  </a:txBody>
                  <a:tcPr/>
                </a:tc>
                <a:tc>
                  <a:txBody>
                    <a:bodyPr/>
                    <a:lstStyle/>
                    <a:p>
                      <a:pPr algn="ctr" rtl="1"/>
                      <a:r>
                        <a:rPr kumimoji="0" lang="ar-SA" sz="2000" b="1" kern="1200" dirty="0" smtClean="0">
                          <a:solidFill>
                            <a:schemeClr val="dk1"/>
                          </a:solidFill>
                          <a:latin typeface="Simplified Arabic" pitchFamily="18" charset="-78"/>
                          <a:ea typeface="+mn-ea"/>
                          <a:cs typeface="Simplified Arabic" pitchFamily="18" charset="-78"/>
                        </a:rPr>
                        <a:t>العلم</a:t>
                      </a:r>
                      <a:r>
                        <a:rPr kumimoji="0" lang="ar-SA" sz="2000" b="1" kern="1200" baseline="0" dirty="0" smtClean="0">
                          <a:solidFill>
                            <a:schemeClr val="dk1"/>
                          </a:solidFill>
                          <a:latin typeface="Simplified Arabic" pitchFamily="18" charset="-78"/>
                          <a:ea typeface="+mn-ea"/>
                          <a:cs typeface="Simplified Arabic" pitchFamily="18" charset="-78"/>
                        </a:rPr>
                        <a:t> الروسي ايفانوف ومساعدوه </a:t>
                      </a:r>
                      <a:endParaRPr kumimoji="0" lang="ar-SA" sz="2000" b="1" kern="1200" dirty="0" smtClean="0">
                        <a:solidFill>
                          <a:schemeClr val="dk1"/>
                        </a:solidFill>
                        <a:latin typeface="Simplified Arabic" pitchFamily="18" charset="-78"/>
                        <a:ea typeface="+mn-ea"/>
                        <a:cs typeface="Simplified Arabic" pitchFamily="18" charset="-78"/>
                      </a:endParaRPr>
                    </a:p>
                  </a:txBody>
                  <a:tcPr/>
                </a:tc>
              </a:tr>
              <a:tr h="440055">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ar-SA" sz="2000" b="1" dirty="0" smtClean="0">
                          <a:latin typeface="Simplified Arabic" pitchFamily="18" charset="-78"/>
                          <a:cs typeface="Simplified Arabic" pitchFamily="18" charset="-78"/>
                        </a:rPr>
                        <a:t>اكتشف جهاز التنبيه الكهربائي (</a:t>
                      </a:r>
                      <a:r>
                        <a:rPr kumimoji="0" lang="en-US" sz="2000" b="1" kern="1200" dirty="0" smtClean="0">
                          <a:solidFill>
                            <a:schemeClr val="dk1"/>
                          </a:solidFill>
                          <a:latin typeface="Simplified Arabic" pitchFamily="18" charset="-78"/>
                          <a:ea typeface="+mn-ea"/>
                          <a:cs typeface="Simplified Arabic" pitchFamily="18" charset="-78"/>
                        </a:rPr>
                        <a:t>Electric electrode </a:t>
                      </a:r>
                      <a:r>
                        <a:rPr kumimoji="0" lang="ar-SA" sz="2000" b="1" kern="1200" dirty="0" smtClean="0">
                          <a:solidFill>
                            <a:schemeClr val="dk1"/>
                          </a:solidFill>
                          <a:latin typeface="Simplified Arabic" pitchFamily="18" charset="-78"/>
                          <a:ea typeface="+mn-ea"/>
                          <a:cs typeface="Simplified Arabic" pitchFamily="18" charset="-78"/>
                        </a:rPr>
                        <a:t>لجمع المني</a:t>
                      </a:r>
                      <a:r>
                        <a:rPr lang="ar-SA" sz="2000" b="1" dirty="0" smtClean="0">
                          <a:latin typeface="Simplified Arabic" pitchFamily="18" charset="-78"/>
                          <a:cs typeface="Simplified Arabic" pitchFamily="18" charset="-78"/>
                        </a:rPr>
                        <a:t>)</a:t>
                      </a:r>
                    </a:p>
                  </a:txBody>
                  <a:tcPr/>
                </a:tc>
                <a:tc>
                  <a:txBody>
                    <a:bodyPr/>
                    <a:lstStyle/>
                    <a:p>
                      <a:pPr algn="ctr" rtl="1"/>
                      <a:r>
                        <a:rPr lang="ar-SA" sz="2000" b="1" dirty="0" smtClean="0">
                          <a:latin typeface="Simplified Arabic" pitchFamily="18" charset="-78"/>
                          <a:cs typeface="Simplified Arabic" pitchFamily="18" charset="-78"/>
                        </a:rPr>
                        <a:t>1936</a:t>
                      </a:r>
                      <a:endParaRPr lang="en-US" sz="2000" b="1" dirty="0">
                        <a:latin typeface="Simplified Arabic" pitchFamily="18" charset="-78"/>
                        <a:cs typeface="Simplified Arabic" pitchFamily="18" charset="-78"/>
                      </a:endParaRPr>
                    </a:p>
                  </a:txBody>
                  <a:tcPr/>
                </a:tc>
                <a:tc>
                  <a:txBody>
                    <a:bodyPr/>
                    <a:lstStyle/>
                    <a:p>
                      <a:pPr algn="ctr" rtl="1"/>
                      <a:r>
                        <a:rPr kumimoji="0" lang="ar-SA" sz="2000" b="1" kern="1200" dirty="0" smtClean="0">
                          <a:solidFill>
                            <a:schemeClr val="dk1"/>
                          </a:solidFill>
                          <a:latin typeface="Simplified Arabic" pitchFamily="18" charset="-78"/>
                          <a:ea typeface="+mn-ea"/>
                          <a:cs typeface="Simplified Arabic" pitchFamily="18" charset="-78"/>
                        </a:rPr>
                        <a:t>العالم قين </a:t>
                      </a:r>
                      <a:r>
                        <a:rPr kumimoji="0" lang="en-US" sz="2000" b="1" kern="1200" dirty="0" smtClean="0">
                          <a:solidFill>
                            <a:schemeClr val="dk1"/>
                          </a:solidFill>
                          <a:latin typeface="Simplified Arabic" pitchFamily="18" charset="-78"/>
                          <a:ea typeface="+mn-ea"/>
                          <a:cs typeface="Simplified Arabic" pitchFamily="18" charset="-78"/>
                        </a:rPr>
                        <a:t>Gunn</a:t>
                      </a:r>
                      <a:endParaRPr kumimoji="0" lang="ar-SA" sz="2000" b="1" kern="1200" dirty="0" smtClean="0">
                        <a:solidFill>
                          <a:schemeClr val="dk1"/>
                        </a:solidFill>
                        <a:latin typeface="Simplified Arabic" pitchFamily="18" charset="-78"/>
                        <a:ea typeface="+mn-ea"/>
                        <a:cs typeface="Simplified Arabic" pitchFamily="18" charset="-78"/>
                      </a:endParaRPr>
                    </a:p>
                  </a:txBody>
                  <a:tcPr/>
                </a:tc>
              </a:tr>
              <a:tr h="440055">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ar-SA" sz="2000" b="1" dirty="0" smtClean="0">
                          <a:latin typeface="Simplified Arabic" pitchFamily="18" charset="-78"/>
                          <a:cs typeface="Simplified Arabic" pitchFamily="18" charset="-78"/>
                        </a:rPr>
                        <a:t>استخدام المهبل </a:t>
                      </a:r>
                      <a:r>
                        <a:rPr lang="ar-SA" sz="2000" b="1" dirty="0" err="1" smtClean="0">
                          <a:latin typeface="Simplified Arabic" pitchFamily="18" charset="-78"/>
                          <a:cs typeface="Simplified Arabic" pitchFamily="18" charset="-78"/>
                        </a:rPr>
                        <a:t>الإصنطاعى</a:t>
                      </a:r>
                      <a:r>
                        <a:rPr lang="ar-SA" sz="2000" b="1" dirty="0" smtClean="0">
                          <a:latin typeface="Simplified Arabic" pitchFamily="18" charset="-78"/>
                          <a:cs typeface="Simplified Arabic" pitchFamily="18" charset="-78"/>
                        </a:rPr>
                        <a:t> على بقية</a:t>
                      </a:r>
                      <a:r>
                        <a:rPr lang="ar-SA" sz="2000" b="1" baseline="0" dirty="0" smtClean="0">
                          <a:latin typeface="Simplified Arabic" pitchFamily="18" charset="-78"/>
                          <a:cs typeface="Simplified Arabic" pitchFamily="18" charset="-78"/>
                        </a:rPr>
                        <a:t> الحيوانات </a:t>
                      </a:r>
                      <a:endParaRPr lang="en-US" sz="2000" b="1" dirty="0" smtClean="0">
                        <a:latin typeface="Simplified Arabic" pitchFamily="18" charset="-78"/>
                        <a:cs typeface="Simplified Arabic" pitchFamily="18" charset="-78"/>
                      </a:endParaRPr>
                    </a:p>
                  </a:txBody>
                  <a:tcPr/>
                </a:tc>
                <a:tc>
                  <a:txBody>
                    <a:bodyPr/>
                    <a:lstStyle/>
                    <a:p>
                      <a:pPr algn="ctr" rtl="1"/>
                      <a:r>
                        <a:rPr lang="ar-SA" sz="2000" b="1" dirty="0" smtClean="0">
                          <a:latin typeface="Simplified Arabic" pitchFamily="18" charset="-78"/>
                          <a:cs typeface="Simplified Arabic" pitchFamily="18" charset="-78"/>
                        </a:rPr>
                        <a:t>1937</a:t>
                      </a:r>
                      <a:endParaRPr lang="en-US" sz="2000" b="1" dirty="0">
                        <a:latin typeface="Simplified Arabic" pitchFamily="18" charset="-78"/>
                        <a:cs typeface="Simplified Arabic" pitchFamily="18" charset="-78"/>
                      </a:endParaRPr>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kumimoji="0" lang="ar-SA" sz="2000" b="1" kern="1200" dirty="0" smtClean="0">
                          <a:solidFill>
                            <a:schemeClr val="dk1"/>
                          </a:solidFill>
                          <a:latin typeface="Simplified Arabic" pitchFamily="18" charset="-78"/>
                          <a:ea typeface="+mn-ea"/>
                          <a:cs typeface="Simplified Arabic" pitchFamily="18" charset="-78"/>
                        </a:rPr>
                        <a:t>الباحث</a:t>
                      </a:r>
                      <a:r>
                        <a:rPr kumimoji="0" lang="ar-SA" sz="2000" b="1" kern="1200" baseline="0" dirty="0" smtClean="0">
                          <a:solidFill>
                            <a:schemeClr val="dk1"/>
                          </a:solidFill>
                          <a:latin typeface="Simplified Arabic" pitchFamily="18" charset="-78"/>
                          <a:ea typeface="+mn-ea"/>
                          <a:cs typeface="Simplified Arabic" pitchFamily="18" charset="-78"/>
                        </a:rPr>
                        <a:t> </a:t>
                      </a:r>
                      <a:r>
                        <a:rPr kumimoji="0" lang="ar-SA" sz="2000" b="1" kern="1200" baseline="0" dirty="0" err="1" smtClean="0">
                          <a:solidFill>
                            <a:schemeClr val="dk1"/>
                          </a:solidFill>
                          <a:latin typeface="Simplified Arabic" pitchFamily="18" charset="-78"/>
                          <a:ea typeface="+mn-ea"/>
                          <a:cs typeface="Simplified Arabic" pitchFamily="18" charset="-78"/>
                        </a:rPr>
                        <a:t>بونادونا</a:t>
                      </a:r>
                      <a:r>
                        <a:rPr kumimoji="0" lang="ar-SA" sz="2000" b="1" kern="1200" baseline="0" dirty="0" smtClean="0">
                          <a:solidFill>
                            <a:schemeClr val="dk1"/>
                          </a:solidFill>
                          <a:latin typeface="Simplified Arabic" pitchFamily="18" charset="-78"/>
                          <a:ea typeface="+mn-ea"/>
                          <a:cs typeface="Simplified Arabic" pitchFamily="18" charset="-78"/>
                        </a:rPr>
                        <a:t> </a:t>
                      </a:r>
                      <a:endParaRPr lang="en-US" sz="2000" b="1" dirty="0" smtClean="0">
                        <a:latin typeface="Simplified Arabic" pitchFamily="18" charset="-78"/>
                        <a:cs typeface="Simplified Arabic" pitchFamily="18" charset="-78"/>
                      </a:endParaRPr>
                    </a:p>
                    <a:p>
                      <a:pPr algn="ctr" rtl="1"/>
                      <a:endParaRPr lang="en-US" sz="2000" b="1" dirty="0">
                        <a:latin typeface="Simplified Arabic" pitchFamily="18" charset="-78"/>
                        <a:cs typeface="Simplified Arabic" pitchFamily="18" charset="-78"/>
                      </a:endParaRPr>
                    </a:p>
                  </a:txBody>
                  <a:tcPr/>
                </a:tc>
              </a:tr>
              <a:tr h="440055">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ar-SA" sz="2000" b="1" dirty="0" smtClean="0">
                          <a:latin typeface="Simplified Arabic" pitchFamily="18" charset="-78"/>
                          <a:cs typeface="Simplified Arabic" pitchFamily="18" charset="-78"/>
                        </a:rPr>
                        <a:t>استخدام المهبل </a:t>
                      </a:r>
                      <a:r>
                        <a:rPr lang="ar-SA" sz="2000" b="1" dirty="0" err="1" smtClean="0">
                          <a:latin typeface="Simplified Arabic" pitchFamily="18" charset="-78"/>
                          <a:cs typeface="Simplified Arabic" pitchFamily="18" charset="-78"/>
                        </a:rPr>
                        <a:t>الاصنطاعي</a:t>
                      </a:r>
                      <a:endParaRPr lang="en-US" sz="2000" b="1" dirty="0" smtClean="0">
                        <a:latin typeface="Simplified Arabic" pitchFamily="18" charset="-78"/>
                        <a:cs typeface="Simplified Arabic" pitchFamily="18" charset="-78"/>
                      </a:endParaRPr>
                    </a:p>
                  </a:txBody>
                  <a:tcPr/>
                </a:tc>
                <a:tc>
                  <a:txBody>
                    <a:bodyPr/>
                    <a:lstStyle/>
                    <a:p>
                      <a:pPr algn="ctr" rtl="1"/>
                      <a:r>
                        <a:rPr lang="ar-SA" sz="2000" b="1" dirty="0" smtClean="0">
                          <a:latin typeface="Simplified Arabic" pitchFamily="18" charset="-78"/>
                          <a:cs typeface="Simplified Arabic" pitchFamily="18" charset="-78"/>
                        </a:rPr>
                        <a:t>1938</a:t>
                      </a:r>
                      <a:endParaRPr lang="en-US" sz="2000" b="1" dirty="0">
                        <a:latin typeface="Simplified Arabic" pitchFamily="18" charset="-78"/>
                        <a:cs typeface="Simplified Arabic" pitchFamily="18" charset="-78"/>
                      </a:endParaRPr>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ar-SA" sz="2000" b="1" dirty="0" smtClean="0">
                          <a:latin typeface="Simplified Arabic" pitchFamily="18" charset="-78"/>
                          <a:cs typeface="Simplified Arabic" pitchFamily="18" charset="-78"/>
                        </a:rPr>
                        <a:t>العالم </a:t>
                      </a:r>
                      <a:r>
                        <a:rPr lang="ar-SA" sz="2000" b="1" dirty="0" err="1" smtClean="0">
                          <a:latin typeface="Simplified Arabic" pitchFamily="18" charset="-78"/>
                          <a:cs typeface="Simplified Arabic" pitchFamily="18" charset="-78"/>
                        </a:rPr>
                        <a:t>الروسى</a:t>
                      </a:r>
                      <a:r>
                        <a:rPr lang="ar-SA" sz="2000" b="1" dirty="0" smtClean="0">
                          <a:latin typeface="Simplified Arabic" pitchFamily="18" charset="-78"/>
                          <a:cs typeface="Simplified Arabic" pitchFamily="18" charset="-78"/>
                        </a:rPr>
                        <a:t> </a:t>
                      </a:r>
                      <a:r>
                        <a:rPr kumimoji="0" lang="ar-SA" sz="2000" b="1" kern="1200" dirty="0" err="1" smtClean="0">
                          <a:solidFill>
                            <a:schemeClr val="dk1"/>
                          </a:solidFill>
                          <a:latin typeface="Simplified Arabic" pitchFamily="18" charset="-78"/>
                          <a:ea typeface="+mn-ea"/>
                          <a:cs typeface="Simplified Arabic" pitchFamily="18" charset="-78"/>
                        </a:rPr>
                        <a:t>ميلوفانوف</a:t>
                      </a:r>
                      <a:endParaRPr kumimoji="0" lang="ar-SA" sz="2000" b="1" kern="1200" dirty="0" smtClean="0">
                        <a:solidFill>
                          <a:schemeClr val="dk1"/>
                        </a:solidFill>
                        <a:latin typeface="Simplified Arabic" pitchFamily="18" charset="-78"/>
                        <a:ea typeface="+mn-ea"/>
                        <a:cs typeface="Simplified Arabic" pitchFamily="18" charset="-78"/>
                      </a:endParaRPr>
                    </a:p>
                  </a:txBody>
                  <a:tcPr/>
                </a:tc>
              </a:tr>
              <a:tr h="440055">
                <a:tc>
                  <a:txBody>
                    <a:bodyPr/>
                    <a:lstStyle/>
                    <a:p>
                      <a:pPr algn="ctr" rtl="1"/>
                      <a:r>
                        <a:rPr lang="ar-SA" sz="2000" b="1" dirty="0" smtClean="0">
                          <a:latin typeface="Simplified Arabic" pitchFamily="18" charset="-78"/>
                          <a:cs typeface="Simplified Arabic" pitchFamily="18" charset="-78"/>
                        </a:rPr>
                        <a:t>تخفيف</a:t>
                      </a:r>
                      <a:r>
                        <a:rPr lang="ar-SA" sz="2000" b="1" baseline="0" dirty="0" smtClean="0">
                          <a:latin typeface="Simplified Arabic" pitchFamily="18" charset="-78"/>
                          <a:cs typeface="Simplified Arabic" pitchFamily="18" charset="-78"/>
                        </a:rPr>
                        <a:t> السائل المنوي بمح البيض</a:t>
                      </a:r>
                      <a:endParaRPr lang="en-US" sz="2000" b="1" dirty="0">
                        <a:latin typeface="Simplified Arabic" pitchFamily="18" charset="-78"/>
                        <a:cs typeface="Simplified Arabic" pitchFamily="18" charset="-78"/>
                      </a:endParaRPr>
                    </a:p>
                  </a:txBody>
                  <a:tcPr/>
                </a:tc>
                <a:tc>
                  <a:txBody>
                    <a:bodyPr/>
                    <a:lstStyle/>
                    <a:p>
                      <a:pPr algn="ctr" rtl="1"/>
                      <a:r>
                        <a:rPr kumimoji="0" lang="ar-SA" sz="2000" b="1" kern="1200" dirty="0" smtClean="0">
                          <a:solidFill>
                            <a:schemeClr val="dk1"/>
                          </a:solidFill>
                          <a:latin typeface="Simplified Arabic" pitchFamily="18" charset="-78"/>
                          <a:ea typeface="+mn-ea"/>
                          <a:cs typeface="Simplified Arabic" pitchFamily="18" charset="-78"/>
                        </a:rPr>
                        <a:t>1939م </a:t>
                      </a:r>
                      <a:endParaRPr lang="en-US" sz="2000" b="1" dirty="0">
                        <a:latin typeface="Simplified Arabic" pitchFamily="18" charset="-78"/>
                        <a:cs typeface="Simplified Arabic" pitchFamily="18" charset="-78"/>
                      </a:endParaRPr>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kumimoji="0" lang="ar-SA" sz="2000" b="1" kern="1200" dirty="0" smtClean="0">
                          <a:solidFill>
                            <a:schemeClr val="dk1"/>
                          </a:solidFill>
                          <a:latin typeface="Simplified Arabic" pitchFamily="18" charset="-78"/>
                          <a:ea typeface="+mn-ea"/>
                          <a:cs typeface="Simplified Arabic" pitchFamily="18" charset="-78"/>
                        </a:rPr>
                        <a:t>الباحثان</a:t>
                      </a:r>
                      <a:r>
                        <a:rPr kumimoji="0" lang="ar-SA" sz="2000" b="1" kern="1200" baseline="0" dirty="0" smtClean="0">
                          <a:solidFill>
                            <a:schemeClr val="dk1"/>
                          </a:solidFill>
                          <a:latin typeface="Simplified Arabic" pitchFamily="18" charset="-78"/>
                          <a:ea typeface="+mn-ea"/>
                          <a:cs typeface="Simplified Arabic" pitchFamily="18" charset="-78"/>
                        </a:rPr>
                        <a:t> لاري </a:t>
                      </a:r>
                      <a:r>
                        <a:rPr kumimoji="0" lang="ar-SA" sz="2000" b="1" kern="1200" baseline="0" dirty="0" err="1" smtClean="0">
                          <a:solidFill>
                            <a:schemeClr val="dk1"/>
                          </a:solidFill>
                          <a:latin typeface="Simplified Arabic" pitchFamily="18" charset="-78"/>
                          <a:ea typeface="+mn-ea"/>
                          <a:cs typeface="Simplified Arabic" pitchFamily="18" charset="-78"/>
                        </a:rPr>
                        <a:t>وفيلبس</a:t>
                      </a:r>
                      <a:endParaRPr lang="en-US" sz="2000" b="1" dirty="0" smtClean="0">
                        <a:latin typeface="Simplified Arabic" pitchFamily="18" charset="-78"/>
                        <a:cs typeface="Simplified Arabic" pitchFamily="18" charset="-78"/>
                      </a:endParaRPr>
                    </a:p>
                  </a:txBody>
                  <a:tcPr/>
                </a:tc>
              </a:tr>
              <a:tr h="440055">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ar-SA" sz="2000" b="1" dirty="0" smtClean="0">
                          <a:latin typeface="Simplified Arabic" pitchFamily="18" charset="-78"/>
                          <a:cs typeface="Simplified Arabic" pitchFamily="18" charset="-78"/>
                        </a:rPr>
                        <a:t>تجميد السائل المنوي للضفدع بواسطة سائل النيتروجين </a:t>
                      </a:r>
                      <a:r>
                        <a:rPr lang="en-US" sz="2000" b="1" dirty="0" smtClean="0">
                          <a:latin typeface="Simplified Arabic" pitchFamily="18" charset="-78"/>
                          <a:cs typeface="Simplified Arabic" pitchFamily="18" charset="-78"/>
                        </a:rPr>
                        <a:t>Liquid Nitrogen</a:t>
                      </a:r>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kumimoji="0" lang="ar-SA" sz="2000" b="1" kern="1200" dirty="0" smtClean="0">
                          <a:solidFill>
                            <a:schemeClr val="dk1"/>
                          </a:solidFill>
                          <a:latin typeface="Simplified Arabic" pitchFamily="18" charset="-78"/>
                          <a:ea typeface="+mn-ea"/>
                          <a:cs typeface="Simplified Arabic" pitchFamily="18" charset="-78"/>
                        </a:rPr>
                        <a:t>1946</a:t>
                      </a:r>
                      <a:endParaRPr lang="en-US" sz="2000" b="1" dirty="0" smtClean="0">
                        <a:latin typeface="Simplified Arabic" pitchFamily="18" charset="-78"/>
                        <a:cs typeface="Simplified Arabic" pitchFamily="18" charset="-78"/>
                      </a:endParaRPr>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kumimoji="0" lang="ar-SA" sz="2000" b="1" kern="1200" dirty="0" smtClean="0">
                          <a:solidFill>
                            <a:schemeClr val="dk1"/>
                          </a:solidFill>
                          <a:latin typeface="Simplified Arabic" pitchFamily="18" charset="-78"/>
                          <a:ea typeface="+mn-ea"/>
                          <a:cs typeface="Simplified Arabic" pitchFamily="18" charset="-78"/>
                        </a:rPr>
                        <a:t>العالمان ليت </a:t>
                      </a:r>
                      <a:r>
                        <a:rPr kumimoji="0" lang="ar-SA" sz="2000" b="1" kern="1200" dirty="0" err="1" smtClean="0">
                          <a:solidFill>
                            <a:schemeClr val="dk1"/>
                          </a:solidFill>
                          <a:latin typeface="Simplified Arabic" pitchFamily="18" charset="-78"/>
                          <a:ea typeface="+mn-ea"/>
                          <a:cs typeface="Simplified Arabic" pitchFamily="18" charset="-78"/>
                        </a:rPr>
                        <a:t>وهوداب</a:t>
                      </a:r>
                      <a:r>
                        <a:rPr kumimoji="0" lang="ar-SA" sz="2000" b="1" kern="1200" dirty="0" smtClean="0">
                          <a:solidFill>
                            <a:schemeClr val="dk1"/>
                          </a:solidFill>
                          <a:latin typeface="Simplified Arabic" pitchFamily="18" charset="-78"/>
                          <a:ea typeface="+mn-ea"/>
                          <a:cs typeface="Simplified Arabic" pitchFamily="18" charset="-78"/>
                        </a:rPr>
                        <a:t> </a:t>
                      </a:r>
                      <a:r>
                        <a:rPr kumimoji="0" lang="ar-SA" sz="2000" b="1" kern="1200" dirty="0" err="1" smtClean="0">
                          <a:solidFill>
                            <a:schemeClr val="dk1"/>
                          </a:solidFill>
                          <a:latin typeface="Simplified Arabic" pitchFamily="18" charset="-78"/>
                          <a:ea typeface="+mn-ea"/>
                          <a:cs typeface="Simplified Arabic" pitchFamily="18" charset="-78"/>
                        </a:rPr>
                        <a:t>وروستاند</a:t>
                      </a:r>
                      <a:endParaRPr kumimoji="0" lang="en-US" sz="2000" b="1" kern="1200" dirty="0" smtClean="0">
                        <a:solidFill>
                          <a:schemeClr val="dk1"/>
                        </a:solidFill>
                        <a:latin typeface="Simplified Arabic" pitchFamily="18" charset="-78"/>
                        <a:ea typeface="+mn-ea"/>
                        <a:cs typeface="Simplified Arabic" pitchFamily="18" charset="-78"/>
                      </a:endParaRPr>
                    </a:p>
                  </a:txBody>
                  <a:tcPr/>
                </a:tc>
              </a:tr>
              <a:tr h="440055">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kumimoji="0" lang="ar-SA" sz="2000" b="1" kern="1200" dirty="0" smtClean="0">
                          <a:solidFill>
                            <a:schemeClr val="dk1"/>
                          </a:solidFill>
                          <a:latin typeface="Simplified Arabic" pitchFamily="18" charset="-78"/>
                          <a:ea typeface="+mn-ea"/>
                          <a:cs typeface="Simplified Arabic" pitchFamily="18" charset="-78"/>
                        </a:rPr>
                        <a:t>استطاعوا أن يجمدوا السائل المنوي للثور بعد إضافة </a:t>
                      </a:r>
                      <a:r>
                        <a:rPr kumimoji="0" lang="ar-SA" sz="2000" b="1" kern="1200" dirty="0" err="1" smtClean="0">
                          <a:solidFill>
                            <a:schemeClr val="dk1"/>
                          </a:solidFill>
                          <a:latin typeface="Simplified Arabic" pitchFamily="18" charset="-78"/>
                          <a:ea typeface="+mn-ea"/>
                          <a:cs typeface="Simplified Arabic" pitchFamily="18" charset="-78"/>
                        </a:rPr>
                        <a:t>الجليسرول</a:t>
                      </a:r>
                      <a:r>
                        <a:rPr kumimoji="0" lang="ar-SA" sz="2000" b="1" kern="1200" dirty="0" smtClean="0">
                          <a:solidFill>
                            <a:schemeClr val="dk1"/>
                          </a:solidFill>
                          <a:latin typeface="Simplified Arabic" pitchFamily="18" charset="-78"/>
                          <a:ea typeface="+mn-ea"/>
                          <a:cs typeface="Simplified Arabic" pitchFamily="18" charset="-78"/>
                        </a:rPr>
                        <a:t> إليه للتجميد وأصبح السائل يتداول تجاريا</a:t>
                      </a:r>
                      <a:endParaRPr lang="en-US" sz="2000" b="1" dirty="0" smtClean="0">
                        <a:latin typeface="Simplified Arabic" pitchFamily="18" charset="-78"/>
                        <a:cs typeface="Simplified Arabic" pitchFamily="18" charset="-78"/>
                      </a:endParaRPr>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kumimoji="0" lang="ar-SA" sz="2000" b="1" kern="1200" baseline="0" dirty="0" err="1" smtClean="0">
                          <a:solidFill>
                            <a:schemeClr val="dk1"/>
                          </a:solidFill>
                          <a:latin typeface="Simplified Arabic" pitchFamily="18" charset="-78"/>
                          <a:ea typeface="+mn-ea"/>
                          <a:cs typeface="Simplified Arabic" pitchFamily="18" charset="-78"/>
                        </a:rPr>
                        <a:t>1950م</a:t>
                      </a:r>
                      <a:endParaRPr kumimoji="0" lang="ar-SA" sz="2000" b="1" kern="1200" dirty="0" smtClean="0">
                        <a:solidFill>
                          <a:schemeClr val="dk1"/>
                        </a:solidFill>
                        <a:latin typeface="Simplified Arabic" pitchFamily="18" charset="-78"/>
                        <a:ea typeface="+mn-ea"/>
                        <a:cs typeface="Simplified Arabic" pitchFamily="18" charset="-78"/>
                      </a:endParaRPr>
                    </a:p>
                  </a:txBody>
                  <a:tcPr/>
                </a:tc>
                <a:tc>
                  <a:txBody>
                    <a:bodyPr/>
                    <a:lstStyle/>
                    <a:p>
                      <a:pPr algn="ctr" rtl="1"/>
                      <a:r>
                        <a:rPr lang="ar-SA" sz="2000" b="1" dirty="0" smtClean="0">
                          <a:latin typeface="Simplified Arabic" pitchFamily="18" charset="-78"/>
                          <a:cs typeface="Simplified Arabic" pitchFamily="18" charset="-78"/>
                        </a:rPr>
                        <a:t>الباحث بلوج ومساعدوه</a:t>
                      </a:r>
                      <a:endParaRPr lang="en-US" sz="2000" b="1" dirty="0">
                        <a:latin typeface="Simplified Arabic" pitchFamily="18" charset="-78"/>
                        <a:cs typeface="Simplified Arabic" pitchFamily="18" charset="-78"/>
                      </a:endParaRPr>
                    </a:p>
                  </a:txBody>
                  <a:tcPr/>
                </a:tc>
              </a:tr>
              <a:tr h="440055">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ar-SA" sz="2000" b="1" dirty="0" smtClean="0">
                          <a:latin typeface="Simplified Arabic" pitchFamily="18" charset="-78"/>
                          <a:cs typeface="Simplified Arabic" pitchFamily="18" charset="-78"/>
                        </a:rPr>
                        <a:t>تطوير </a:t>
                      </a:r>
                      <a:r>
                        <a:rPr lang="ar-SA" sz="2000" b="1" dirty="0" err="1" smtClean="0">
                          <a:latin typeface="Simplified Arabic" pitchFamily="18" charset="-78"/>
                          <a:cs typeface="Simplified Arabic" pitchFamily="18" charset="-78"/>
                        </a:rPr>
                        <a:t>الإلكترود</a:t>
                      </a:r>
                      <a:r>
                        <a:rPr lang="ar-SA" sz="2000" b="1" dirty="0" smtClean="0">
                          <a:latin typeface="Simplified Arabic" pitchFamily="18" charset="-78"/>
                          <a:cs typeface="Simplified Arabic" pitchFamily="18" charset="-78"/>
                        </a:rPr>
                        <a:t> </a:t>
                      </a:r>
                      <a:r>
                        <a:rPr lang="ar-SA" sz="2000" b="1" dirty="0" err="1" smtClean="0">
                          <a:latin typeface="Simplified Arabic" pitchFamily="18" charset="-78"/>
                          <a:cs typeface="Simplified Arabic" pitchFamily="18" charset="-78"/>
                        </a:rPr>
                        <a:t>الكهربائى</a:t>
                      </a:r>
                      <a:endParaRPr lang="en-US" sz="2000" b="1" dirty="0" smtClean="0">
                        <a:latin typeface="Simplified Arabic" pitchFamily="18" charset="-78"/>
                        <a:cs typeface="Simplified Arabic" pitchFamily="18" charset="-78"/>
                      </a:endParaRPr>
                    </a:p>
                    <a:p>
                      <a:pPr marL="0" marR="0" indent="0" algn="ctr" defTabSz="914400" rtl="1" eaLnBrk="1" fontAlgn="auto" latinLnBrk="0" hangingPunct="1">
                        <a:lnSpc>
                          <a:spcPct val="100000"/>
                        </a:lnSpc>
                        <a:spcBef>
                          <a:spcPts val="0"/>
                        </a:spcBef>
                        <a:spcAft>
                          <a:spcPts val="0"/>
                        </a:spcAft>
                        <a:buClrTx/>
                        <a:buSzTx/>
                        <a:buFontTx/>
                        <a:buNone/>
                        <a:tabLst/>
                        <a:defRPr/>
                      </a:pPr>
                      <a:endParaRPr lang="en-US" sz="2000" b="1" dirty="0" smtClean="0">
                        <a:latin typeface="Simplified Arabic" pitchFamily="18" charset="-78"/>
                        <a:cs typeface="Simplified Arabic" pitchFamily="18" charset="-78"/>
                      </a:endParaRPr>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ar-SA" sz="2000" b="1" dirty="0" smtClean="0">
                          <a:latin typeface="Simplified Arabic" pitchFamily="18" charset="-78"/>
                          <a:cs typeface="Simplified Arabic" pitchFamily="18" charset="-78"/>
                        </a:rPr>
                        <a:t>1954-1958م</a:t>
                      </a:r>
                      <a:endParaRPr lang="en-US" sz="2000" b="1" dirty="0" smtClean="0">
                        <a:latin typeface="Simplified Arabic" pitchFamily="18" charset="-78"/>
                        <a:cs typeface="Simplified Arabic" pitchFamily="18" charset="-78"/>
                      </a:endParaRPr>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kumimoji="0" lang="ar-SA" sz="2000" b="1" kern="1200" dirty="0" smtClean="0">
                          <a:solidFill>
                            <a:schemeClr val="dk1"/>
                          </a:solidFill>
                          <a:latin typeface="Simplified Arabic" pitchFamily="18" charset="-78"/>
                          <a:ea typeface="+mn-ea"/>
                          <a:cs typeface="Simplified Arabic" pitchFamily="18" charset="-78"/>
                        </a:rPr>
                        <a:t>الباحثين </a:t>
                      </a:r>
                      <a:r>
                        <a:rPr kumimoji="0" lang="ar-SA" sz="2000" b="1" kern="1200" dirty="0" err="1" smtClean="0">
                          <a:solidFill>
                            <a:schemeClr val="dk1"/>
                          </a:solidFill>
                          <a:latin typeface="Simplified Arabic" pitchFamily="18" charset="-78"/>
                          <a:ea typeface="+mn-ea"/>
                          <a:cs typeface="Simplified Arabic" pitchFamily="18" charset="-78"/>
                        </a:rPr>
                        <a:t>بلاكشو</a:t>
                      </a:r>
                      <a:r>
                        <a:rPr kumimoji="0" lang="ar-SA" sz="2000" b="1" kern="1200" dirty="0" smtClean="0">
                          <a:solidFill>
                            <a:schemeClr val="dk1"/>
                          </a:solidFill>
                          <a:latin typeface="Simplified Arabic" pitchFamily="18" charset="-78"/>
                          <a:ea typeface="+mn-ea"/>
                          <a:cs typeface="Simplified Arabic" pitchFamily="18" charset="-78"/>
                        </a:rPr>
                        <a:t> </a:t>
                      </a:r>
                      <a:r>
                        <a:rPr kumimoji="0" lang="ar-SA" sz="2000" b="1" kern="1200" dirty="0" err="1" smtClean="0">
                          <a:solidFill>
                            <a:schemeClr val="dk1"/>
                          </a:solidFill>
                          <a:latin typeface="Simplified Arabic" pitchFamily="18" charset="-78"/>
                          <a:ea typeface="+mn-ea"/>
                          <a:cs typeface="Simplified Arabic" pitchFamily="18" charset="-78"/>
                        </a:rPr>
                        <a:t>ودزوك</a:t>
                      </a:r>
                      <a:r>
                        <a:rPr kumimoji="0" lang="ar-SA" sz="2000" b="1" kern="1200" dirty="0" smtClean="0">
                          <a:solidFill>
                            <a:schemeClr val="dk1"/>
                          </a:solidFill>
                          <a:latin typeface="Simplified Arabic" pitchFamily="18" charset="-78"/>
                          <a:ea typeface="+mn-ea"/>
                          <a:cs typeface="Simplified Arabic" pitchFamily="18" charset="-78"/>
                        </a:rPr>
                        <a:t> ومساعدوه</a:t>
                      </a:r>
                      <a:endParaRPr lang="en-US" sz="2000" b="1" dirty="0" smtClean="0">
                        <a:latin typeface="Simplified Arabic" pitchFamily="18" charset="-78"/>
                        <a:cs typeface="Simplified Arabic" pitchFamily="18" charset="-78"/>
                      </a:endParaRPr>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829650292"/>
              </p:ext>
            </p:extLst>
          </p:nvPr>
        </p:nvGraphicFramePr>
        <p:xfrm>
          <a:off x="1524000" y="1420493"/>
          <a:ext cx="7010400" cy="1901827"/>
        </p:xfrm>
        <a:graphic>
          <a:graphicData uri="http://schemas.openxmlformats.org/drawingml/2006/table">
            <a:tbl>
              <a:tblPr firstRow="1" bandRow="1">
                <a:tableStyleId>{5C22544A-7EE6-4342-B048-85BDC9FD1C3A}</a:tableStyleId>
              </a:tblPr>
              <a:tblGrid>
                <a:gridCol w="2895600"/>
                <a:gridCol w="1981200"/>
                <a:gridCol w="2133600"/>
              </a:tblGrid>
              <a:tr h="499747">
                <a:tc>
                  <a:txBody>
                    <a:bodyPr/>
                    <a:lstStyle/>
                    <a:p>
                      <a:pPr algn="ctr" rtl="1"/>
                      <a:r>
                        <a:rPr lang="ar-SA" sz="2400" b="1" dirty="0" smtClean="0">
                          <a:solidFill>
                            <a:srgbClr val="FF0000"/>
                          </a:solidFill>
                          <a:latin typeface="Simplified Arabic" pitchFamily="18" charset="-78"/>
                          <a:cs typeface="Simplified Arabic" pitchFamily="18" charset="-78"/>
                        </a:rPr>
                        <a:t>الحدث</a:t>
                      </a:r>
                      <a:endParaRPr lang="en-US" sz="2400" b="1" dirty="0">
                        <a:solidFill>
                          <a:srgbClr val="FF0000"/>
                        </a:solidFill>
                        <a:latin typeface="Simplified Arabic" pitchFamily="18" charset="-78"/>
                        <a:cs typeface="Simplified Arabic" pitchFamily="18" charset="-78"/>
                      </a:endParaRPr>
                    </a:p>
                  </a:txBody>
                  <a:tcPr/>
                </a:tc>
                <a:tc>
                  <a:txBody>
                    <a:bodyPr/>
                    <a:lstStyle/>
                    <a:p>
                      <a:pPr algn="ctr" rtl="1"/>
                      <a:r>
                        <a:rPr lang="ar-SA" sz="2400" b="1" dirty="0" smtClean="0">
                          <a:solidFill>
                            <a:srgbClr val="FF0000"/>
                          </a:solidFill>
                          <a:latin typeface="Simplified Arabic" pitchFamily="18" charset="-78"/>
                          <a:cs typeface="Simplified Arabic" pitchFamily="18" charset="-78"/>
                        </a:rPr>
                        <a:t>السنه</a:t>
                      </a:r>
                      <a:endParaRPr lang="en-US" sz="2400" b="1" dirty="0">
                        <a:solidFill>
                          <a:srgbClr val="FF0000"/>
                        </a:solidFill>
                        <a:latin typeface="Simplified Arabic" pitchFamily="18" charset="-78"/>
                        <a:cs typeface="Simplified Arabic" pitchFamily="18" charset="-78"/>
                      </a:endParaRPr>
                    </a:p>
                  </a:txBody>
                  <a:tcPr/>
                </a:tc>
                <a:tc>
                  <a:txBody>
                    <a:bodyPr/>
                    <a:lstStyle/>
                    <a:p>
                      <a:pPr algn="ctr" rtl="1"/>
                      <a:r>
                        <a:rPr lang="ar-SA" sz="2400" b="1" dirty="0" smtClean="0">
                          <a:solidFill>
                            <a:srgbClr val="FF0000"/>
                          </a:solidFill>
                          <a:latin typeface="Simplified Arabic" pitchFamily="18" charset="-78"/>
                          <a:cs typeface="Simplified Arabic" pitchFamily="18" charset="-78"/>
                        </a:rPr>
                        <a:t>إسم</a:t>
                      </a:r>
                      <a:r>
                        <a:rPr lang="ar-SA" sz="2400" b="1" baseline="0" dirty="0" smtClean="0">
                          <a:solidFill>
                            <a:srgbClr val="FF0000"/>
                          </a:solidFill>
                          <a:latin typeface="Simplified Arabic" pitchFamily="18" charset="-78"/>
                          <a:cs typeface="Simplified Arabic" pitchFamily="18" charset="-78"/>
                        </a:rPr>
                        <a:t>  العالم</a:t>
                      </a:r>
                      <a:endParaRPr lang="en-US" sz="2400" b="1" dirty="0">
                        <a:solidFill>
                          <a:srgbClr val="FF0000"/>
                        </a:solidFill>
                        <a:latin typeface="Simplified Arabic" pitchFamily="18" charset="-78"/>
                        <a:cs typeface="Simplified Arabic" pitchFamily="18" charset="-78"/>
                      </a:endParaRPr>
                    </a:p>
                  </a:txBody>
                  <a:tcPr/>
                </a:tc>
              </a:tr>
              <a:tr h="440055">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kumimoji="0" lang="ar-SA" sz="2000" b="1" kern="1200" dirty="0" smtClean="0">
                          <a:solidFill>
                            <a:schemeClr val="dk1"/>
                          </a:solidFill>
                          <a:latin typeface="Simplified Arabic" pitchFamily="18" charset="-78"/>
                          <a:ea typeface="+mn-ea"/>
                          <a:cs typeface="Simplified Arabic" pitchFamily="18" charset="-78"/>
                        </a:rPr>
                        <a:t>أن تطور حاويات القصبات أو القشات البلاستيكية  </a:t>
                      </a:r>
                      <a:r>
                        <a:rPr kumimoji="0" lang="en-US" sz="2000" b="1" kern="1200" dirty="0" err="1" smtClean="0">
                          <a:solidFill>
                            <a:schemeClr val="dk1"/>
                          </a:solidFill>
                          <a:latin typeface="Simplified Arabic" pitchFamily="18" charset="-78"/>
                          <a:ea typeface="+mn-ea"/>
                          <a:cs typeface="Simplified Arabic" pitchFamily="18" charset="-78"/>
                        </a:rPr>
                        <a:t>Strows</a:t>
                      </a:r>
                      <a:endParaRPr lang="en-US" sz="2000" b="1" dirty="0" smtClean="0">
                        <a:latin typeface="Simplified Arabic" pitchFamily="18" charset="-78"/>
                        <a:cs typeface="Simplified Arabic" pitchFamily="18" charset="-78"/>
                      </a:endParaRPr>
                    </a:p>
                  </a:txBody>
                  <a:tcPr/>
                </a:tc>
                <a:tc>
                  <a:txBody>
                    <a:bodyPr/>
                    <a:lstStyle/>
                    <a:p>
                      <a:pPr algn="ctr" rtl="1"/>
                      <a:r>
                        <a:rPr kumimoji="0" lang="ar-SA" sz="2000" b="1" kern="1200" dirty="0" smtClean="0">
                          <a:solidFill>
                            <a:schemeClr val="dk1"/>
                          </a:solidFill>
                          <a:latin typeface="Simplified Arabic" pitchFamily="18" charset="-78"/>
                          <a:ea typeface="+mn-ea"/>
                          <a:cs typeface="Simplified Arabic" pitchFamily="18" charset="-78"/>
                        </a:rPr>
                        <a:t>1964م</a:t>
                      </a:r>
                      <a:endParaRPr lang="en-US" sz="2000" b="1" dirty="0">
                        <a:latin typeface="Simplified Arabic" pitchFamily="18" charset="-78"/>
                        <a:cs typeface="Simplified Arabic" pitchFamily="18" charset="-78"/>
                      </a:endParaRPr>
                    </a:p>
                  </a:txBody>
                  <a:tcPr/>
                </a:tc>
                <a:tc>
                  <a:txBody>
                    <a:bodyPr/>
                    <a:lstStyle/>
                    <a:p>
                      <a:pPr algn="ctr" rtl="1"/>
                      <a:r>
                        <a:rPr lang="ar-SA" sz="2000" b="1" dirty="0" smtClean="0">
                          <a:latin typeface="Simplified Arabic" pitchFamily="18" charset="-78"/>
                          <a:cs typeface="Simplified Arabic" pitchFamily="18" charset="-78"/>
                        </a:rPr>
                        <a:t>استطاعت الشركة الفرنسية</a:t>
                      </a:r>
                      <a:endParaRPr lang="en-US" sz="2000" b="1" dirty="0">
                        <a:latin typeface="Simplified Arabic" pitchFamily="18" charset="-78"/>
                        <a:cs typeface="Simplified Arabic" pitchFamily="18" charset="-78"/>
                      </a:endParaRPr>
                    </a:p>
                  </a:txBody>
                  <a:tcPr/>
                </a:tc>
              </a:tr>
              <a:tr h="440055">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kumimoji="0" lang="ar-SA" sz="2000" b="1" kern="1200" dirty="0" smtClean="0">
                          <a:solidFill>
                            <a:schemeClr val="dk1"/>
                          </a:solidFill>
                          <a:latin typeface="Simplified Arabic" pitchFamily="18" charset="-78"/>
                          <a:ea typeface="+mn-ea"/>
                          <a:cs typeface="Simplified Arabic" pitchFamily="18" charset="-78"/>
                        </a:rPr>
                        <a:t>ميلاد أول مولودة لويزا براون بواسطة طفل الأنبوب</a:t>
                      </a:r>
                      <a:endParaRPr kumimoji="0" lang="en-US" sz="2000" b="1" kern="1200" dirty="0" smtClean="0">
                        <a:solidFill>
                          <a:schemeClr val="dk1"/>
                        </a:solidFill>
                        <a:latin typeface="Simplified Arabic" pitchFamily="18" charset="-78"/>
                        <a:ea typeface="+mn-ea"/>
                        <a:cs typeface="Simplified Arabic" pitchFamily="18" charset="-78"/>
                      </a:endParaRPr>
                    </a:p>
                  </a:txBody>
                  <a:tcPr/>
                </a:tc>
                <a:tc>
                  <a:txBody>
                    <a:bodyPr/>
                    <a:lstStyle/>
                    <a:p>
                      <a:pPr algn="ctr" rtl="1"/>
                      <a:r>
                        <a:rPr kumimoji="0" lang="ar-SA" sz="2000" b="1" kern="1200" dirty="0" smtClean="0">
                          <a:solidFill>
                            <a:schemeClr val="dk1"/>
                          </a:solidFill>
                          <a:latin typeface="Simplified Arabic" pitchFamily="18" charset="-78"/>
                          <a:ea typeface="+mn-ea"/>
                          <a:cs typeface="Simplified Arabic" pitchFamily="18" charset="-78"/>
                        </a:rPr>
                        <a:t>1978م</a:t>
                      </a:r>
                      <a:endParaRPr lang="en-US" sz="2000" b="1" dirty="0">
                        <a:latin typeface="Simplified Arabic" pitchFamily="18" charset="-78"/>
                        <a:cs typeface="Simplified Arabic" pitchFamily="18" charset="-78"/>
                      </a:endParaRPr>
                    </a:p>
                  </a:txBody>
                  <a:tcPr/>
                </a:tc>
                <a:tc>
                  <a:txBody>
                    <a:bodyPr/>
                    <a:lstStyle/>
                    <a:p>
                      <a:pPr algn="ctr" rtl="1"/>
                      <a:r>
                        <a:rPr kumimoji="0" lang="ar-SA" sz="2000" b="1" kern="1200" dirty="0" smtClean="0">
                          <a:solidFill>
                            <a:schemeClr val="dk1"/>
                          </a:solidFill>
                          <a:latin typeface="Simplified Arabic" pitchFamily="18" charset="-78"/>
                          <a:ea typeface="+mn-ea"/>
                          <a:cs typeface="Simplified Arabic" pitchFamily="18" charset="-78"/>
                        </a:rPr>
                        <a:t>العالمين باتريك ستبتو  وروبرت ادوارد </a:t>
                      </a:r>
                      <a:endParaRPr lang="en-US" sz="2000" b="1" dirty="0">
                        <a:latin typeface="Simplified Arabic" pitchFamily="18" charset="-78"/>
                        <a:cs typeface="Simplified Arabic" pitchFamily="18" charset="-78"/>
                      </a:endParaRPr>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13" descr="167"/>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1719264" y="-576263"/>
            <a:ext cx="6584950" cy="819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295400" y="228600"/>
            <a:ext cx="7543800" cy="579967"/>
          </a:xfrm>
          <a:prstGeom prst="rect">
            <a:avLst/>
          </a:prstGeom>
          <a:noFill/>
        </p:spPr>
        <p:txBody>
          <a:bodyPr wrap="square" rtlCol="0">
            <a:spAutoFit/>
          </a:bodyPr>
          <a:lstStyle/>
          <a:p>
            <a:pPr algn="just">
              <a:lnSpc>
                <a:spcPct val="150000"/>
              </a:lnSpc>
            </a:pPr>
            <a:r>
              <a:rPr lang="en-US" sz="2400" b="1" dirty="0" smtClean="0">
                <a:solidFill>
                  <a:srgbClr val="FF0000"/>
                </a:solidFill>
                <a:latin typeface="Times New Roman" pitchFamily="18" charset="0"/>
                <a:cs typeface="Times New Roman" pitchFamily="18" charset="0"/>
              </a:rPr>
              <a:t>2- </a:t>
            </a:r>
            <a:r>
              <a:rPr lang="en-US" sz="2400" b="1" u="sng"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Types of artificial insemination</a:t>
            </a:r>
            <a:r>
              <a:rPr lang="ar-SA" sz="2400" b="1" u="sng"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انواع التلقيح الاصطناعي </a:t>
            </a:r>
            <a:endParaRPr lang="en-US" sz="2400" b="1" u="sng"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TextBox 2"/>
          <p:cNvSpPr txBox="1"/>
          <p:nvPr/>
        </p:nvSpPr>
        <p:spPr>
          <a:xfrm>
            <a:off x="1371600" y="914400"/>
            <a:ext cx="7467600" cy="646331"/>
          </a:xfrm>
          <a:prstGeom prst="rect">
            <a:avLst/>
          </a:prstGeom>
          <a:noFill/>
        </p:spPr>
        <p:txBody>
          <a:bodyPr wrap="square" rtlCol="0">
            <a:spAutoFit/>
          </a:bodyPr>
          <a:lstStyle/>
          <a:p>
            <a:pPr algn="just" rtl="1">
              <a:lnSpc>
                <a:spcPct val="150000"/>
              </a:lnSpc>
            </a:pPr>
            <a:r>
              <a:rPr lang="ar-SA" sz="2400" b="1" u="sng" dirty="0" smtClean="0">
                <a:solidFill>
                  <a:srgbClr val="0000FF"/>
                </a:solidFill>
                <a:effectLst>
                  <a:outerShdw blurRad="38100" dist="38100" dir="2700000" algn="tl">
                    <a:srgbClr val="000000">
                      <a:alpha val="43137"/>
                    </a:srgbClr>
                  </a:outerShdw>
                </a:effectLst>
                <a:latin typeface="Simplified Arabic" pitchFamily="18" charset="-78"/>
                <a:cs typeface="Simplified Arabic" pitchFamily="18" charset="-78"/>
              </a:rPr>
              <a:t>أ- التلقيح الاصطناعي الداخلي      </a:t>
            </a:r>
            <a:r>
              <a:rPr lang="en-US" sz="2400" b="1" u="sng" dirty="0" smtClean="0">
                <a:solidFill>
                  <a:srgbClr val="0000FF"/>
                </a:solidFill>
                <a:effectLst>
                  <a:outerShdw blurRad="38100" dist="38100" dir="2700000" algn="tl">
                    <a:srgbClr val="000000">
                      <a:alpha val="43137"/>
                    </a:srgbClr>
                  </a:outerShdw>
                </a:effectLst>
                <a:latin typeface="Simplified Arabic" pitchFamily="18" charset="-78"/>
                <a:cs typeface="Simplified Arabic" pitchFamily="18" charset="-78"/>
              </a:rPr>
              <a:t>Artificial insemination (AI</a:t>
            </a:r>
            <a:r>
              <a:rPr lang="en-US" sz="2400" b="1" dirty="0" smtClean="0">
                <a:solidFill>
                  <a:srgbClr val="0000FF"/>
                </a:solidFill>
                <a:latin typeface="Simplified Arabic" pitchFamily="18" charset="-78"/>
                <a:cs typeface="Simplified Arabic" pitchFamily="18" charset="-78"/>
              </a:rPr>
              <a:t>)</a:t>
            </a:r>
            <a:r>
              <a:rPr lang="ar-SA" sz="2400" b="1" dirty="0" smtClean="0">
                <a:solidFill>
                  <a:srgbClr val="0000FF"/>
                </a:solidFill>
                <a:latin typeface="Simplified Arabic" pitchFamily="18" charset="-78"/>
                <a:cs typeface="Simplified Arabic" pitchFamily="18" charset="-78"/>
              </a:rPr>
              <a:t> </a:t>
            </a:r>
          </a:p>
        </p:txBody>
      </p:sp>
      <p:sp>
        <p:nvSpPr>
          <p:cNvPr id="4" name="TextBox 3"/>
          <p:cNvSpPr txBox="1"/>
          <p:nvPr/>
        </p:nvSpPr>
        <p:spPr>
          <a:xfrm>
            <a:off x="1066800" y="1447800"/>
            <a:ext cx="7772400" cy="2195794"/>
          </a:xfrm>
          <a:prstGeom prst="rect">
            <a:avLst/>
          </a:prstGeom>
          <a:noFill/>
        </p:spPr>
        <p:txBody>
          <a:bodyPr wrap="square" rtlCol="0">
            <a:spAutoFit/>
          </a:bodyPr>
          <a:lstStyle/>
          <a:p>
            <a:pPr algn="just">
              <a:lnSpc>
                <a:spcPct val="200000"/>
              </a:lnSpc>
            </a:pPr>
            <a:r>
              <a:rPr lang="en-US" sz="2200" dirty="0">
                <a:latin typeface="Times New Roman" pitchFamily="18" charset="0"/>
                <a:cs typeface="Times New Roman" pitchFamily="18" charset="0"/>
              </a:rPr>
              <a:t> </a:t>
            </a:r>
            <a:r>
              <a:rPr lang="en-US" sz="22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It is the collection of semen from the male and diluted it ,  then inject the semen in the uterus of the female later by special injectors </a:t>
            </a:r>
            <a:r>
              <a:rPr lang="en-US" sz="2400" dirty="0">
                <a:latin typeface="Times New Roman" pitchFamily="18" charset="0"/>
                <a:cs typeface="Times New Roman" pitchFamily="18" charset="0"/>
              </a:rPr>
              <a:t>tube (IUT) .</a:t>
            </a:r>
            <a:endParaRPr lang="en-US" sz="2400" dirty="0" smtClean="0">
              <a:latin typeface="Times New Roman" pitchFamily="18" charset="0"/>
              <a:cs typeface="Times New Roman" pitchFamily="18" charset="0"/>
            </a:endParaRPr>
          </a:p>
        </p:txBody>
      </p:sp>
      <p:sp>
        <p:nvSpPr>
          <p:cNvPr id="5" name="TextBox 4"/>
          <p:cNvSpPr txBox="1"/>
          <p:nvPr/>
        </p:nvSpPr>
        <p:spPr>
          <a:xfrm>
            <a:off x="914400" y="3657600"/>
            <a:ext cx="8077200" cy="646331"/>
          </a:xfrm>
          <a:prstGeom prst="rect">
            <a:avLst/>
          </a:prstGeom>
          <a:noFill/>
        </p:spPr>
        <p:txBody>
          <a:bodyPr wrap="square" rtlCol="0">
            <a:spAutoFit/>
          </a:bodyPr>
          <a:lstStyle/>
          <a:p>
            <a:pPr algn="just" rtl="1">
              <a:lnSpc>
                <a:spcPct val="150000"/>
              </a:lnSpc>
            </a:pPr>
            <a:r>
              <a:rPr lang="ar-SA" sz="2400" b="1" u="sng" dirty="0" smtClean="0">
                <a:solidFill>
                  <a:srgbClr val="0000FF"/>
                </a:solidFill>
                <a:effectLst>
                  <a:outerShdw blurRad="38100" dist="38100" dir="2700000" algn="tl">
                    <a:srgbClr val="000000">
                      <a:alpha val="43137"/>
                    </a:srgbClr>
                  </a:outerShdw>
                </a:effectLst>
                <a:latin typeface="Simplified Arabic" pitchFamily="18" charset="-78"/>
                <a:cs typeface="Simplified Arabic" pitchFamily="18" charset="-78"/>
              </a:rPr>
              <a:t>ب- التلقيح الاصطناعي الخارجي (في الطبق)</a:t>
            </a:r>
            <a:r>
              <a:rPr lang="en-US" sz="2400" b="1" u="sng" dirty="0" smtClean="0">
                <a:solidFill>
                  <a:srgbClr val="0000FF"/>
                </a:solidFill>
                <a:effectLst>
                  <a:outerShdw blurRad="38100" dist="38100" dir="2700000" algn="tl">
                    <a:srgbClr val="000000">
                      <a:alpha val="43137"/>
                    </a:srgbClr>
                  </a:outerShdw>
                </a:effectLst>
                <a:latin typeface="Simplified Arabic" pitchFamily="18" charset="-78"/>
                <a:cs typeface="Simplified Arabic" pitchFamily="18" charset="-78"/>
              </a:rPr>
              <a:t>IVF)</a:t>
            </a:r>
            <a:r>
              <a:rPr lang="ar-SA" sz="2400" b="1" u="sng" dirty="0" smtClean="0">
                <a:solidFill>
                  <a:srgbClr val="0000FF"/>
                </a:solidFill>
                <a:effectLst>
                  <a:outerShdw blurRad="38100" dist="38100" dir="2700000" algn="tl">
                    <a:srgbClr val="000000">
                      <a:alpha val="43137"/>
                    </a:srgbClr>
                  </a:outerShdw>
                </a:effectLst>
                <a:latin typeface="Simplified Arabic" pitchFamily="18" charset="-78"/>
                <a:cs typeface="Simplified Arabic" pitchFamily="18" charset="-78"/>
              </a:rPr>
              <a:t> </a:t>
            </a:r>
            <a:r>
              <a:rPr lang="en-US" sz="2400" b="1" i="1" u="sng" dirty="0" smtClean="0">
                <a:solidFill>
                  <a:srgbClr val="0000FF"/>
                </a:solidFill>
                <a:effectLst>
                  <a:outerShdw blurRad="38100" dist="38100" dir="2700000" algn="tl">
                    <a:srgbClr val="000000">
                      <a:alpha val="43137"/>
                    </a:srgbClr>
                  </a:outerShdw>
                </a:effectLst>
                <a:latin typeface="Simplified Arabic" pitchFamily="18" charset="-78"/>
                <a:cs typeface="Simplified Arabic" pitchFamily="18" charset="-78"/>
              </a:rPr>
              <a:t>In Vitro</a:t>
            </a:r>
            <a:r>
              <a:rPr lang="en-US" sz="2400" b="1" u="sng" dirty="0" smtClean="0">
                <a:solidFill>
                  <a:srgbClr val="0000FF"/>
                </a:solidFill>
                <a:effectLst>
                  <a:outerShdw blurRad="38100" dist="38100" dir="2700000" algn="tl">
                    <a:srgbClr val="000000">
                      <a:alpha val="43137"/>
                    </a:srgbClr>
                  </a:outerShdw>
                </a:effectLst>
                <a:latin typeface="Simplified Arabic" pitchFamily="18" charset="-78"/>
                <a:cs typeface="Simplified Arabic" pitchFamily="18" charset="-78"/>
              </a:rPr>
              <a:t> Fertilization </a:t>
            </a:r>
            <a:r>
              <a:rPr lang="en-US" sz="2400" b="1" dirty="0" smtClean="0">
                <a:solidFill>
                  <a:srgbClr val="0000FF"/>
                </a:solidFill>
                <a:latin typeface="Simplified Arabic" pitchFamily="18" charset="-78"/>
                <a:cs typeface="Simplified Arabic" pitchFamily="18" charset="-78"/>
              </a:rPr>
              <a:t>(</a:t>
            </a:r>
          </a:p>
        </p:txBody>
      </p:sp>
      <p:sp>
        <p:nvSpPr>
          <p:cNvPr id="6" name="TextBox 5"/>
          <p:cNvSpPr txBox="1"/>
          <p:nvPr/>
        </p:nvSpPr>
        <p:spPr>
          <a:xfrm>
            <a:off x="1219200" y="4392305"/>
            <a:ext cx="7620000" cy="2308324"/>
          </a:xfrm>
          <a:prstGeom prst="rect">
            <a:avLst/>
          </a:prstGeom>
          <a:noFill/>
        </p:spPr>
        <p:txBody>
          <a:bodyPr wrap="square" rtlCol="0">
            <a:spAutoFit/>
          </a:bodyPr>
          <a:lstStyle/>
          <a:p>
            <a:pPr algn="just">
              <a:lnSpc>
                <a:spcPct val="200000"/>
              </a:lnSpc>
            </a:pPr>
            <a:r>
              <a:rPr lang="en-US" sz="22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Is the collection of semen from the male, and collect the oocytes from the female, and fertilize the oocytes </a:t>
            </a:r>
            <a:r>
              <a:rPr lang="en-US" sz="2400" i="1" dirty="0" smtClean="0">
                <a:latin typeface="Times New Roman" pitchFamily="18" charset="0"/>
                <a:cs typeface="Times New Roman" pitchFamily="18" charset="0"/>
              </a:rPr>
              <a:t>in vitro</a:t>
            </a:r>
            <a:r>
              <a:rPr lang="en-US" sz="2400" dirty="0" smtClean="0">
                <a:latin typeface="Times New Roman" pitchFamily="18" charset="0"/>
                <a:cs typeface="Times New Roman" pitchFamily="18" charset="0"/>
              </a:rPr>
              <a:t> (externally or in the petri dish).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3"/>
                                        </p:tgtEl>
                                        <p:attrNameLst>
                                          <p:attrName>style.visibility</p:attrName>
                                        </p:attrNameLst>
                                      </p:cBhvr>
                                      <p:to>
                                        <p:strVal val="visible"/>
                                      </p:to>
                                    </p:set>
                                    <p:anim calcmode="discrete" valueType="clr">
                                      <p:cBhvr override="childStyle">
                                        <p:cTn id="14"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
                                        </p:tgtEl>
                                        <p:attrNameLst>
                                          <p:attrName>fillcolor</p:attrName>
                                        </p:attrNameLst>
                                      </p:cBhvr>
                                      <p:tavLst>
                                        <p:tav tm="0">
                                          <p:val>
                                            <p:clrVal>
                                              <a:schemeClr val="accent2"/>
                                            </p:clrVal>
                                          </p:val>
                                        </p:tav>
                                        <p:tav tm="50000">
                                          <p:val>
                                            <p:clrVal>
                                              <a:schemeClr val="hlink"/>
                                            </p:clrVal>
                                          </p:val>
                                        </p:tav>
                                      </p:tavLst>
                                    </p:anim>
                                    <p:set>
                                      <p:cBhvr>
                                        <p:cTn id="16" dur="80"/>
                                        <p:tgtEl>
                                          <p:spTgt spid="3"/>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strVal val="#ppt_w*0.70"/>
                                          </p:val>
                                        </p:tav>
                                        <p:tav tm="100000">
                                          <p:val>
                                            <p:strVal val="#ppt_w"/>
                                          </p:val>
                                        </p:tav>
                                      </p:tavLst>
                                    </p:anim>
                                    <p:anim calcmode="lin" valueType="num">
                                      <p:cBhvr>
                                        <p:cTn id="22" dur="1000" fill="hold"/>
                                        <p:tgtEl>
                                          <p:spTgt spid="4"/>
                                        </p:tgtEl>
                                        <p:attrNameLst>
                                          <p:attrName>ppt_h</p:attrName>
                                        </p:attrNameLst>
                                      </p:cBhvr>
                                      <p:tavLst>
                                        <p:tav tm="0">
                                          <p:val>
                                            <p:strVal val="#ppt_h"/>
                                          </p:val>
                                        </p:tav>
                                        <p:tav tm="100000">
                                          <p:val>
                                            <p:strVal val="#ppt_h"/>
                                          </p:val>
                                        </p:tav>
                                      </p:tavLst>
                                    </p:anim>
                                    <p:animEffect transition="in" filter="fade">
                                      <p:cBhvr>
                                        <p:cTn id="23" dur="1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5"/>
                                        </p:tgtEl>
                                        <p:attrNameLst>
                                          <p:attrName>style.visibility</p:attrName>
                                        </p:attrNameLst>
                                      </p:cBhvr>
                                      <p:to>
                                        <p:strVal val="visible"/>
                                      </p:to>
                                    </p:set>
                                    <p:anim calcmode="discrete" valueType="clr">
                                      <p:cBhvr override="childStyle">
                                        <p:cTn id="28"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5"/>
                                        </p:tgtEl>
                                        <p:attrNameLst>
                                          <p:attrName>fillcolor</p:attrName>
                                        </p:attrNameLst>
                                      </p:cBhvr>
                                      <p:tavLst>
                                        <p:tav tm="0">
                                          <p:val>
                                            <p:clrVal>
                                              <a:schemeClr val="accent2"/>
                                            </p:clrVal>
                                          </p:val>
                                        </p:tav>
                                        <p:tav tm="50000">
                                          <p:val>
                                            <p:clrVal>
                                              <a:schemeClr val="hlink"/>
                                            </p:clrVal>
                                          </p:val>
                                        </p:tav>
                                      </p:tavLst>
                                    </p:anim>
                                    <p:set>
                                      <p:cBhvr>
                                        <p:cTn id="30" dur="80"/>
                                        <p:tgtEl>
                                          <p:spTgt spid="5"/>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1000" fill="hold"/>
                                        <p:tgtEl>
                                          <p:spTgt spid="6"/>
                                        </p:tgtEl>
                                        <p:attrNameLst>
                                          <p:attrName>ppt_w</p:attrName>
                                        </p:attrNameLst>
                                      </p:cBhvr>
                                      <p:tavLst>
                                        <p:tav tm="0">
                                          <p:val>
                                            <p:strVal val="#ppt_w*0.70"/>
                                          </p:val>
                                        </p:tav>
                                        <p:tav tm="100000">
                                          <p:val>
                                            <p:strVal val="#ppt_w"/>
                                          </p:val>
                                        </p:tav>
                                      </p:tavLst>
                                    </p:anim>
                                    <p:anim calcmode="lin" valueType="num">
                                      <p:cBhvr>
                                        <p:cTn id="36" dur="1000" fill="hold"/>
                                        <p:tgtEl>
                                          <p:spTgt spid="6"/>
                                        </p:tgtEl>
                                        <p:attrNameLst>
                                          <p:attrName>ppt_h</p:attrName>
                                        </p:attrNameLst>
                                      </p:cBhvr>
                                      <p:tavLst>
                                        <p:tav tm="0">
                                          <p:val>
                                            <p:strVal val="#ppt_h"/>
                                          </p:val>
                                        </p:tav>
                                        <p:tav tm="100000">
                                          <p:val>
                                            <p:strVal val="#ppt_h"/>
                                          </p:val>
                                        </p:tav>
                                      </p:tavLst>
                                    </p:anim>
                                    <p:animEffect transition="in" filter="fade">
                                      <p:cBhvr>
                                        <p:cTn id="3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user\Desktop\ملف بحث السكربتيد\Pictures IVM IVF\شغلى\Sperm\img_163!100118011924.jpg"/>
          <p:cNvPicPr>
            <a:picLocks noChangeAspect="1" noChangeArrowheads="1"/>
          </p:cNvPicPr>
          <p:nvPr/>
        </p:nvPicPr>
        <p:blipFill>
          <a:blip r:embed="rId3"/>
          <a:srcRect/>
          <a:stretch>
            <a:fillRect/>
          </a:stretch>
        </p:blipFill>
        <p:spPr bwMode="auto">
          <a:xfrm>
            <a:off x="457200" y="76200"/>
            <a:ext cx="8572500" cy="6553200"/>
          </a:xfrm>
          <a:prstGeom prst="rect">
            <a:avLst/>
          </a:prstGeom>
          <a:noFill/>
        </p:spPr>
      </p:pic>
      <p:sp>
        <p:nvSpPr>
          <p:cNvPr id="2" name="TextBox 1"/>
          <p:cNvSpPr txBox="1"/>
          <p:nvPr/>
        </p:nvSpPr>
        <p:spPr>
          <a:xfrm>
            <a:off x="381000" y="685800"/>
            <a:ext cx="8686800" cy="1692771"/>
          </a:xfrm>
          <a:prstGeom prst="rect">
            <a:avLst/>
          </a:prstGeom>
          <a:noFill/>
        </p:spPr>
        <p:txBody>
          <a:bodyPr wrap="square" rtlCol="0">
            <a:spAutoFit/>
          </a:bodyPr>
          <a:lstStyle/>
          <a:p>
            <a:pPr algn="just">
              <a:lnSpc>
                <a:spcPct val="200000"/>
              </a:lnSpc>
            </a:pPr>
            <a:r>
              <a:rPr lang="en-US" sz="2800" b="1" u="sng"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Semen collection methods</a:t>
            </a:r>
            <a:r>
              <a:rPr lang="ar-SA" sz="2800" b="1" u="sng"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طرق جمع السائل المنوي</a:t>
            </a:r>
            <a:r>
              <a:rPr lang="ar-SA" sz="28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p>
          <a:p>
            <a:pPr algn="just">
              <a:lnSpc>
                <a:spcPct val="200000"/>
              </a:lnSpc>
            </a:pPr>
            <a:r>
              <a:rPr lang="en-US" sz="2400" b="1" u="sng" dirty="0" smtClean="0">
                <a:effectLst>
                  <a:outerShdw blurRad="38100" dist="38100" dir="2700000" algn="tl">
                    <a:srgbClr val="000000">
                      <a:alpha val="43137"/>
                    </a:srgbClr>
                  </a:outerShdw>
                </a:effectLst>
                <a:latin typeface="Times New Roman" pitchFamily="18" charset="0"/>
                <a:cs typeface="Times New Roman" pitchFamily="18" charset="0"/>
              </a:rPr>
              <a:t>Semen collection from male using one of the following methods</a:t>
            </a:r>
            <a:r>
              <a:rPr lang="en-US" sz="2400" b="1" dirty="0" smtClean="0">
                <a:effectLst>
                  <a:outerShdw blurRad="38100" dist="38100" dir="2700000" algn="tl">
                    <a:srgbClr val="000000">
                      <a:alpha val="43137"/>
                    </a:srgbClr>
                  </a:outerShdw>
                </a:effectLst>
                <a:latin typeface="Times New Roman" pitchFamily="18" charset="0"/>
                <a:cs typeface="Times New Roman" pitchFamily="18" charset="0"/>
              </a:rPr>
              <a:t>:-</a:t>
            </a:r>
            <a:endParaRPr lang="ar-SA" sz="2400" b="1" dirty="0" smtClean="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TextBox 2"/>
          <p:cNvSpPr txBox="1"/>
          <p:nvPr/>
        </p:nvSpPr>
        <p:spPr>
          <a:xfrm>
            <a:off x="685800" y="2057400"/>
            <a:ext cx="7924800" cy="4401205"/>
          </a:xfrm>
          <a:prstGeom prst="rect">
            <a:avLst/>
          </a:prstGeom>
          <a:noFill/>
        </p:spPr>
        <p:txBody>
          <a:bodyPr wrap="square" rtlCol="0">
            <a:spAutoFit/>
          </a:bodyPr>
          <a:lstStyle/>
          <a:p>
            <a:pPr algn="just" rtl="1">
              <a:lnSpc>
                <a:spcPct val="200000"/>
              </a:lnSpc>
            </a:pPr>
            <a:r>
              <a:rPr lang="ar-SA" sz="2000" b="1" dirty="0" smtClean="0">
                <a:latin typeface="Simplified Arabic" pitchFamily="18" charset="-78"/>
                <a:cs typeface="Simplified Arabic" pitchFamily="18" charset="-78"/>
              </a:rPr>
              <a:t>1- </a:t>
            </a:r>
            <a:r>
              <a:rPr lang="ar-SA" sz="2800" b="1" dirty="0" smtClean="0">
                <a:latin typeface="Simplified Arabic" pitchFamily="18" charset="-78"/>
                <a:cs typeface="Simplified Arabic" pitchFamily="18" charset="-78"/>
              </a:rPr>
              <a:t>المهبل الاصطناعي      </a:t>
            </a:r>
            <a:r>
              <a:rPr lang="en-US" sz="2800" b="1" dirty="0" smtClean="0">
                <a:latin typeface="Simplified Arabic" pitchFamily="18" charset="-78"/>
                <a:cs typeface="Simplified Arabic" pitchFamily="18" charset="-78"/>
              </a:rPr>
              <a:t>    </a:t>
            </a:r>
            <a:r>
              <a:rPr lang="ar-SA" sz="2800" b="1" dirty="0" smtClean="0">
                <a:latin typeface="Simplified Arabic" pitchFamily="18" charset="-78"/>
                <a:cs typeface="Simplified Arabic" pitchFamily="18" charset="-78"/>
              </a:rPr>
              <a:t>       </a:t>
            </a:r>
            <a:r>
              <a:rPr lang="en-US" sz="2800" b="1" dirty="0" smtClean="0">
                <a:latin typeface="Simplified Arabic" pitchFamily="18" charset="-78"/>
                <a:cs typeface="Simplified Arabic" pitchFamily="18" charset="-78"/>
              </a:rPr>
              <a:t>Artificial Vagina</a:t>
            </a:r>
            <a:r>
              <a:rPr lang="ar-SA" sz="2800" b="1" dirty="0" smtClean="0">
                <a:latin typeface="Simplified Arabic" pitchFamily="18" charset="-78"/>
                <a:cs typeface="Simplified Arabic" pitchFamily="18" charset="-78"/>
              </a:rPr>
              <a:t> </a:t>
            </a:r>
            <a:endParaRPr lang="en-US" sz="2800" b="1" dirty="0" smtClean="0">
              <a:latin typeface="Simplified Arabic" pitchFamily="18" charset="-78"/>
              <a:cs typeface="Simplified Arabic" pitchFamily="18" charset="-78"/>
            </a:endParaRPr>
          </a:p>
          <a:p>
            <a:pPr algn="just" rtl="1">
              <a:lnSpc>
                <a:spcPct val="200000"/>
              </a:lnSpc>
            </a:pPr>
            <a:r>
              <a:rPr lang="ar-SA" sz="2800" b="1" dirty="0" smtClean="0">
                <a:latin typeface="Simplified Arabic" pitchFamily="18" charset="-78"/>
                <a:cs typeface="Simplified Arabic" pitchFamily="18" charset="-78"/>
              </a:rPr>
              <a:t>2- التدليك المباشر للقضيب        </a:t>
            </a:r>
            <a:r>
              <a:rPr lang="en-US" sz="2800" b="1" dirty="0" smtClean="0">
                <a:latin typeface="Simplified Arabic" pitchFamily="18" charset="-78"/>
                <a:cs typeface="Simplified Arabic" pitchFamily="18" charset="-78"/>
              </a:rPr>
              <a:t>Massage of penis </a:t>
            </a:r>
          </a:p>
          <a:p>
            <a:pPr algn="just" rtl="1">
              <a:lnSpc>
                <a:spcPct val="200000"/>
              </a:lnSpc>
            </a:pPr>
            <a:r>
              <a:rPr lang="ar-SA" sz="2800" b="1" dirty="0" smtClean="0">
                <a:latin typeface="Simplified Arabic" pitchFamily="18" charset="-78"/>
                <a:cs typeface="Simplified Arabic" pitchFamily="18" charset="-78"/>
              </a:rPr>
              <a:t>3- جهاز التنبيه الكهربائي       </a:t>
            </a:r>
            <a:r>
              <a:rPr lang="en-US" sz="2800" b="1" dirty="0" smtClean="0">
                <a:latin typeface="Simplified Arabic" pitchFamily="18" charset="-78"/>
                <a:cs typeface="Simplified Arabic" pitchFamily="18" charset="-78"/>
              </a:rPr>
              <a:t>Electro-Ejaculator</a:t>
            </a:r>
          </a:p>
          <a:p>
            <a:pPr algn="just" rtl="1">
              <a:lnSpc>
                <a:spcPct val="200000"/>
              </a:lnSpc>
            </a:pPr>
            <a:r>
              <a:rPr lang="ar-SA" sz="2800" b="1" dirty="0" smtClean="0">
                <a:latin typeface="Simplified Arabic" pitchFamily="18" charset="-78"/>
                <a:cs typeface="Simplified Arabic" pitchFamily="18" charset="-78"/>
              </a:rPr>
              <a:t>4- الملعقة المهبلية      </a:t>
            </a:r>
            <a:r>
              <a:rPr lang="en-US" sz="2800" b="1" dirty="0" smtClean="0">
                <a:latin typeface="Simplified Arabic" pitchFamily="18" charset="-78"/>
                <a:cs typeface="Simplified Arabic" pitchFamily="18" charset="-78"/>
              </a:rPr>
              <a:t> </a:t>
            </a:r>
            <a:r>
              <a:rPr lang="ar-SA" sz="2800" b="1" dirty="0" smtClean="0">
                <a:latin typeface="Simplified Arabic" pitchFamily="18" charset="-78"/>
                <a:cs typeface="Simplified Arabic" pitchFamily="18" charset="-78"/>
              </a:rPr>
              <a:t>         </a:t>
            </a:r>
            <a:r>
              <a:rPr lang="en-US" sz="2800" b="1" dirty="0" smtClean="0">
                <a:latin typeface="Simplified Arabic" pitchFamily="18" charset="-78"/>
                <a:cs typeface="Simplified Arabic" pitchFamily="18" charset="-78"/>
              </a:rPr>
              <a:t>Vaginal spongy</a:t>
            </a:r>
          </a:p>
          <a:p>
            <a:pPr algn="just" rtl="1">
              <a:lnSpc>
                <a:spcPct val="200000"/>
              </a:lnSpc>
            </a:pPr>
            <a:r>
              <a:rPr lang="ar-SA" sz="2800" b="1" dirty="0" smtClean="0">
                <a:latin typeface="Simplified Arabic" pitchFamily="18" charset="-78"/>
                <a:cs typeface="Simplified Arabic" pitchFamily="18" charset="-78"/>
              </a:rPr>
              <a:t>5- من </a:t>
            </a:r>
            <a:r>
              <a:rPr lang="ar-SA" sz="2800" b="1" dirty="0" err="1" smtClean="0">
                <a:latin typeface="Simplified Arabic" pitchFamily="18" charset="-78"/>
                <a:cs typeface="Simplified Arabic" pitchFamily="18" charset="-78"/>
              </a:rPr>
              <a:t>البربخ</a:t>
            </a:r>
            <a:r>
              <a:rPr lang="ar-SA" sz="2800" b="1" dirty="0" smtClean="0">
                <a:latin typeface="Simplified Arabic" pitchFamily="18" charset="-78"/>
                <a:cs typeface="Simplified Arabic" pitchFamily="18" charset="-78"/>
              </a:rPr>
              <a:t>           </a:t>
            </a:r>
            <a:r>
              <a:rPr lang="en-US" sz="2800" b="1" dirty="0" smtClean="0">
                <a:latin typeface="Simplified Arabic" pitchFamily="18" charset="-78"/>
                <a:cs typeface="Simplified Arabic" pitchFamily="18" charset="-78"/>
              </a:rPr>
              <a:t>    </a:t>
            </a:r>
            <a:r>
              <a:rPr lang="ar-SA" sz="2800" b="1" dirty="0" smtClean="0">
                <a:latin typeface="Simplified Arabic" pitchFamily="18" charset="-78"/>
                <a:cs typeface="Simplified Arabic" pitchFamily="18" charset="-78"/>
              </a:rPr>
              <a:t>    </a:t>
            </a:r>
            <a:r>
              <a:rPr lang="en-US" sz="2800" b="1" dirty="0" err="1" smtClean="0">
                <a:latin typeface="Simplified Arabic" pitchFamily="18" charset="-78"/>
                <a:cs typeface="Simplified Arabic" pitchFamily="18" charset="-78"/>
              </a:rPr>
              <a:t>Cauda</a:t>
            </a:r>
            <a:r>
              <a:rPr lang="en-US" sz="2800" b="1" dirty="0" smtClean="0">
                <a:latin typeface="Simplified Arabic" pitchFamily="18" charset="-78"/>
                <a:cs typeface="Simplified Arabic" pitchFamily="18" charset="-78"/>
              </a:rPr>
              <a:t> </a:t>
            </a:r>
            <a:r>
              <a:rPr lang="en-US" sz="2800" b="1" dirty="0" err="1" smtClean="0">
                <a:latin typeface="Simplified Arabic" pitchFamily="18" charset="-78"/>
                <a:cs typeface="Simplified Arabic" pitchFamily="18" charset="-78"/>
              </a:rPr>
              <a:t>Epididymis</a:t>
            </a:r>
            <a:r>
              <a:rPr lang="ar-SA" sz="2800" b="1" dirty="0" smtClean="0">
                <a:latin typeface="Simplified Arabic" pitchFamily="18" charset="-78"/>
                <a:cs typeface="Simplified Arabic" pitchFamily="18" charset="-78"/>
              </a:rPr>
              <a:t>  </a:t>
            </a:r>
            <a:endParaRPr lang="en-US" sz="2800" b="1" dirty="0" smtClean="0">
              <a:latin typeface="Simplified Arabic" pitchFamily="18" charset="-78"/>
              <a:cs typeface="Simplified Arabic" pitchFamily="18"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ssolve">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066800" y="815876"/>
            <a:ext cx="7772400" cy="2308324"/>
          </a:xfrm>
          <a:prstGeom prst="rect">
            <a:avLst/>
          </a:prstGeom>
          <a:noFill/>
        </p:spPr>
        <p:txBody>
          <a:bodyPr wrap="square" rtlCol="0">
            <a:spAutoFit/>
          </a:bodyPr>
          <a:lstStyle/>
          <a:p>
            <a:pPr algn="just">
              <a:lnSpc>
                <a:spcPct val="150000"/>
              </a:lnSpc>
            </a:pPr>
            <a:r>
              <a:rPr lang="en-US" sz="22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It is </a:t>
            </a:r>
            <a:r>
              <a:rPr lang="en-US" sz="2400" dirty="0">
                <a:latin typeface="Times New Roman" pitchFamily="18" charset="0"/>
                <a:cs typeface="Times New Roman" pitchFamily="18" charset="0"/>
              </a:rPr>
              <a:t>a</a:t>
            </a:r>
            <a:r>
              <a:rPr lang="en-US" sz="2400" dirty="0" smtClean="0">
                <a:latin typeface="Times New Roman" pitchFamily="18" charset="0"/>
                <a:cs typeface="Times New Roman" pitchFamily="18" charset="0"/>
              </a:rPr>
              <a:t> rubber tube connected with steel valve, lining with inner soft membrane, rubbery funnel cone shape, rubber bands, glass tube and is used in large animals, sheep, rabbits, and each has its own vagina due to the length of the penis</a:t>
            </a:r>
            <a:r>
              <a:rPr lang="en-US" sz="2200" dirty="0" smtClean="0">
                <a:latin typeface="Times New Roman" pitchFamily="18" charset="0"/>
                <a:cs typeface="Times New Roman" pitchFamily="18" charset="0"/>
              </a:rPr>
              <a:t>.</a:t>
            </a:r>
          </a:p>
        </p:txBody>
      </p:sp>
      <p:sp>
        <p:nvSpPr>
          <p:cNvPr id="7" name="TextBox 6"/>
          <p:cNvSpPr txBox="1"/>
          <p:nvPr/>
        </p:nvSpPr>
        <p:spPr>
          <a:xfrm>
            <a:off x="1066800" y="4109328"/>
            <a:ext cx="7924800" cy="2308324"/>
          </a:xfrm>
          <a:prstGeom prst="rect">
            <a:avLst/>
          </a:prstGeom>
          <a:noFill/>
        </p:spPr>
        <p:txBody>
          <a:bodyPr wrap="square" rtlCol="0">
            <a:spAutoFit/>
          </a:bodyPr>
          <a:lstStyle/>
          <a:p>
            <a:pPr algn="just">
              <a:lnSpc>
                <a:spcPct val="150000"/>
              </a:lnSpc>
            </a:pP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   It is the most convenient and less side effects on animals. Direct massage was done for assistant gland by hand </a:t>
            </a:r>
          </a:p>
          <a:p>
            <a:pPr algn="just">
              <a:lnSpc>
                <a:spcPct val="150000"/>
              </a:lnSpc>
            </a:pPr>
            <a:r>
              <a:rPr lang="en-US" sz="2400" dirty="0" smtClean="0">
                <a:latin typeface="Times New Roman" pitchFamily="18" charset="0"/>
                <a:cs typeface="Times New Roman" pitchFamily="18" charset="0"/>
              </a:rPr>
              <a:t>Used for humans and some animal species like dogs and cats. Some animals need training for collection semen like </a:t>
            </a:r>
            <a:r>
              <a:rPr lang="en-US" sz="2400" dirty="0" err="1" smtClean="0">
                <a:latin typeface="Times New Roman" pitchFamily="18" charset="0"/>
                <a:cs typeface="Times New Roman" pitchFamily="18" charset="0"/>
              </a:rPr>
              <a:t>monky</a:t>
            </a:r>
            <a:r>
              <a:rPr lang="en-US" sz="2400" dirty="0" smtClean="0">
                <a:latin typeface="Times New Roman" pitchFamily="18" charset="0"/>
                <a:cs typeface="Times New Roman" pitchFamily="18" charset="0"/>
              </a:rPr>
              <a:t>. </a:t>
            </a:r>
          </a:p>
        </p:txBody>
      </p:sp>
      <p:sp>
        <p:nvSpPr>
          <p:cNvPr id="8" name="Rectangle 7"/>
          <p:cNvSpPr/>
          <p:nvPr/>
        </p:nvSpPr>
        <p:spPr>
          <a:xfrm>
            <a:off x="1371600" y="304800"/>
            <a:ext cx="6629400" cy="584775"/>
          </a:xfrm>
          <a:prstGeom prst="rect">
            <a:avLst/>
          </a:prstGeom>
        </p:spPr>
        <p:txBody>
          <a:bodyPr wrap="square">
            <a:spAutoFit/>
          </a:bodyPr>
          <a:lstStyle/>
          <a:p>
            <a:pPr algn="r" rtl="1"/>
            <a:r>
              <a:rPr lang="ar-SA" sz="2400" b="1" dirty="0" smtClean="0">
                <a:latin typeface="Simplified Arabic" pitchFamily="18" charset="-78"/>
                <a:cs typeface="Simplified Arabic" pitchFamily="18" charset="-78"/>
              </a:rPr>
              <a:t>- المهبل الاصطناعي  </a:t>
            </a:r>
            <a:r>
              <a:rPr lang="en-US" sz="2400" b="1" dirty="0" smtClean="0">
                <a:latin typeface="Simplified Arabic" pitchFamily="18" charset="-78"/>
                <a:cs typeface="Simplified Arabic" pitchFamily="18" charset="-78"/>
              </a:rPr>
              <a:t>  </a:t>
            </a:r>
            <a:r>
              <a:rPr lang="ar-SA" sz="2400" b="1" dirty="0" smtClean="0">
                <a:latin typeface="Simplified Arabic" pitchFamily="18" charset="-78"/>
                <a:cs typeface="Simplified Arabic" pitchFamily="18" charset="-78"/>
              </a:rPr>
              <a:t>     </a:t>
            </a:r>
            <a:r>
              <a:rPr lang="en-US" sz="3200" b="1" u="sng" dirty="0" smtClean="0">
                <a:effectLst>
                  <a:outerShdw blurRad="38100" dist="38100" dir="2700000" algn="tl">
                    <a:srgbClr val="000000">
                      <a:alpha val="43137"/>
                    </a:srgbClr>
                  </a:outerShdw>
                </a:effectLst>
                <a:latin typeface="Simplified Arabic" pitchFamily="18" charset="-78"/>
                <a:cs typeface="Simplified Arabic" pitchFamily="18" charset="-78"/>
              </a:rPr>
              <a:t>1- Artificial Vagina</a:t>
            </a:r>
            <a:r>
              <a:rPr lang="ar-SA" sz="3200" b="1" u="sng" dirty="0" smtClean="0">
                <a:effectLst>
                  <a:outerShdw blurRad="38100" dist="38100" dir="2700000" algn="tl">
                    <a:srgbClr val="000000">
                      <a:alpha val="43137"/>
                    </a:srgbClr>
                  </a:outerShdw>
                </a:effectLst>
                <a:latin typeface="Simplified Arabic" pitchFamily="18" charset="-78"/>
                <a:cs typeface="Simplified Arabic" pitchFamily="18" charset="-78"/>
              </a:rPr>
              <a:t> </a:t>
            </a:r>
            <a:endParaRPr lang="en-US" sz="2400" u="sng" dirty="0">
              <a:effectLst>
                <a:outerShdw blurRad="38100" dist="38100" dir="2700000" algn="tl">
                  <a:srgbClr val="000000">
                    <a:alpha val="43137"/>
                  </a:srgbClr>
                </a:outerShdw>
              </a:effectLst>
            </a:endParaRPr>
          </a:p>
        </p:txBody>
      </p:sp>
      <p:sp>
        <p:nvSpPr>
          <p:cNvPr id="9" name="Rectangle 8"/>
          <p:cNvSpPr/>
          <p:nvPr/>
        </p:nvSpPr>
        <p:spPr>
          <a:xfrm>
            <a:off x="1371600" y="3124200"/>
            <a:ext cx="7086600" cy="846386"/>
          </a:xfrm>
          <a:prstGeom prst="rect">
            <a:avLst/>
          </a:prstGeom>
        </p:spPr>
        <p:txBody>
          <a:bodyPr wrap="square">
            <a:spAutoFit/>
          </a:bodyPr>
          <a:lstStyle/>
          <a:p>
            <a:pPr algn="just" rtl="1">
              <a:lnSpc>
                <a:spcPct val="200000"/>
              </a:lnSpc>
            </a:pPr>
            <a:r>
              <a:rPr lang="ar-SA" b="1" dirty="0" smtClean="0">
                <a:latin typeface="Simplified Arabic" pitchFamily="18" charset="-78"/>
                <a:cs typeface="Simplified Arabic" pitchFamily="18" charset="-78"/>
              </a:rPr>
              <a:t>2</a:t>
            </a:r>
            <a:r>
              <a:rPr lang="ar-SA" sz="2000" b="1" dirty="0" smtClean="0">
                <a:latin typeface="Simplified Arabic" pitchFamily="18" charset="-78"/>
                <a:cs typeface="Simplified Arabic" pitchFamily="18" charset="-78"/>
              </a:rPr>
              <a:t>- التدليك </a:t>
            </a:r>
            <a:r>
              <a:rPr lang="ar-SA" sz="2000" b="1" u="sng" dirty="0" smtClean="0">
                <a:latin typeface="Simplified Arabic" pitchFamily="18" charset="-78"/>
                <a:cs typeface="Simplified Arabic" pitchFamily="18" charset="-78"/>
              </a:rPr>
              <a:t>المباشر للقضيب   </a:t>
            </a:r>
            <a:r>
              <a:rPr lang="en-US" sz="2800" b="1" u="sng" dirty="0" smtClean="0">
                <a:effectLst>
                  <a:outerShdw blurRad="38100" dist="38100" dir="2700000" algn="tl">
                    <a:srgbClr val="000000">
                      <a:alpha val="43137"/>
                    </a:srgbClr>
                  </a:outerShdw>
                </a:effectLst>
                <a:latin typeface="Simplified Arabic" pitchFamily="18" charset="-78"/>
                <a:cs typeface="Simplified Arabic" pitchFamily="18" charset="-78"/>
              </a:rPr>
              <a:t>2-Direct Massage of penis</a:t>
            </a:r>
            <a:endParaRPr lang="en-US" sz="2400" b="1" u="sng" dirty="0" smtClean="0">
              <a:effectLst>
                <a:outerShdw blurRad="38100" dist="38100" dir="2700000" algn="tl">
                  <a:srgbClr val="000000">
                    <a:alpha val="43137"/>
                  </a:srgbClr>
                </a:outerShdw>
              </a:effectLst>
              <a:latin typeface="Simplified Arabic" pitchFamily="18" charset="-78"/>
              <a:cs typeface="Simplified Arabic" pitchFamily="18"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strVal val="#ppt_w*0.70"/>
                                          </p:val>
                                        </p:tav>
                                        <p:tav tm="100000">
                                          <p:val>
                                            <p:strVal val="#ppt_w"/>
                                          </p:val>
                                        </p:tav>
                                      </p:tavLst>
                                    </p:anim>
                                    <p:anim calcmode="lin" valueType="num">
                                      <p:cBhvr>
                                        <p:cTn id="13" dur="1000" fill="hold"/>
                                        <p:tgtEl>
                                          <p:spTgt spid="7"/>
                                        </p:tgtEl>
                                        <p:attrNameLst>
                                          <p:attrName>ppt_h</p:attrName>
                                        </p:attrNameLst>
                                      </p:cBhvr>
                                      <p:tavLst>
                                        <p:tav tm="0">
                                          <p:val>
                                            <p:strVal val="#ppt_h"/>
                                          </p:val>
                                        </p:tav>
                                        <p:tav tm="100000">
                                          <p:val>
                                            <p:strVal val="#ppt_h"/>
                                          </p:val>
                                        </p:tav>
                                      </p:tavLst>
                                    </p:anim>
                                    <p:animEffect transition="in" filter="fade">
                                      <p:cBhvr>
                                        <p:cTn id="1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8" descr="~LWF00411"/>
          <p:cNvPicPr>
            <a:picLocks noChangeAspect="1" noChangeArrowheads="1"/>
          </p:cNvPicPr>
          <p:nvPr/>
        </p:nvPicPr>
        <p:blipFill>
          <a:blip r:embed="rId2"/>
          <a:srcRect/>
          <a:stretch>
            <a:fillRect/>
          </a:stretch>
        </p:blipFill>
        <p:spPr bwMode="auto">
          <a:xfrm>
            <a:off x="838200" y="1020762"/>
            <a:ext cx="7974013" cy="5532438"/>
          </a:xfrm>
          <a:prstGeom prst="rect">
            <a:avLst/>
          </a:prstGeom>
          <a:noFill/>
          <a:ln w="9525">
            <a:noFill/>
            <a:miter lim="800000"/>
            <a:headEnd/>
            <a:tailEnd/>
          </a:ln>
        </p:spPr>
      </p:pic>
      <p:sp>
        <p:nvSpPr>
          <p:cNvPr id="9" name="Rectangle 8"/>
          <p:cNvSpPr/>
          <p:nvPr/>
        </p:nvSpPr>
        <p:spPr>
          <a:xfrm>
            <a:off x="1828800" y="457200"/>
            <a:ext cx="6553200" cy="523220"/>
          </a:xfrm>
          <a:prstGeom prst="rect">
            <a:avLst/>
          </a:prstGeom>
        </p:spPr>
        <p:txBody>
          <a:bodyPr wrap="square">
            <a:spAutoFit/>
          </a:bodyPr>
          <a:lstStyle/>
          <a:p>
            <a:pPr algn="r" rtl="1"/>
            <a:r>
              <a:rPr lang="ar-SA" sz="2000" b="1" dirty="0" smtClean="0">
                <a:latin typeface="Simplified Arabic" pitchFamily="18" charset="-78"/>
                <a:cs typeface="Simplified Arabic" pitchFamily="18" charset="-78"/>
              </a:rPr>
              <a:t>- اشكال المهبل الاصطناعي  </a:t>
            </a:r>
            <a:r>
              <a:rPr lang="en-US" sz="2000" b="1" dirty="0" smtClean="0">
                <a:latin typeface="Simplified Arabic" pitchFamily="18" charset="-78"/>
                <a:cs typeface="Simplified Arabic" pitchFamily="18" charset="-78"/>
              </a:rPr>
              <a:t>  </a:t>
            </a:r>
            <a:r>
              <a:rPr lang="ar-SA" sz="2000" b="1" dirty="0" smtClean="0">
                <a:latin typeface="Simplified Arabic" pitchFamily="18" charset="-78"/>
                <a:cs typeface="Simplified Arabic" pitchFamily="18" charset="-78"/>
              </a:rPr>
              <a:t>     </a:t>
            </a:r>
            <a:r>
              <a:rPr lang="en-US" sz="2800" b="1" u="sng" dirty="0" smtClean="0">
                <a:effectLst>
                  <a:outerShdw blurRad="38100" dist="38100" dir="2700000" algn="tl">
                    <a:srgbClr val="000000">
                      <a:alpha val="43137"/>
                    </a:srgbClr>
                  </a:outerShdw>
                </a:effectLst>
                <a:latin typeface="Simplified Arabic" pitchFamily="18" charset="-78"/>
                <a:cs typeface="Simplified Arabic" pitchFamily="18" charset="-78"/>
              </a:rPr>
              <a:t>1- Artificial Vagina</a:t>
            </a: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3837</TotalTime>
  <Words>1298</Words>
  <Application>Microsoft Office PowerPoint</Application>
  <PresentationFormat>عرض على الشاشة (3:4)‏</PresentationFormat>
  <Paragraphs>202</Paragraphs>
  <Slides>32</Slides>
  <Notes>28</Notes>
  <HiddenSlides>0</HiddenSlides>
  <MMClips>0</MMClips>
  <ScaleCrop>false</ScaleCrop>
  <HeadingPairs>
    <vt:vector size="6" baseType="variant">
      <vt:variant>
        <vt:lpstr>الخطوط المستخدمة</vt:lpstr>
      </vt:variant>
      <vt:variant>
        <vt:i4>8</vt:i4>
      </vt:variant>
      <vt:variant>
        <vt:lpstr>نسق</vt:lpstr>
      </vt:variant>
      <vt:variant>
        <vt:i4>1</vt:i4>
      </vt:variant>
      <vt:variant>
        <vt:lpstr>عناوين الشرائح</vt:lpstr>
      </vt:variant>
      <vt:variant>
        <vt:i4>32</vt:i4>
      </vt:variant>
    </vt:vector>
  </HeadingPairs>
  <TitlesOfParts>
    <vt:vector size="41" baseType="lpstr">
      <vt:lpstr>Arial</vt:lpstr>
      <vt:lpstr>Calibri</vt:lpstr>
      <vt:lpstr>Gill Sans MT</vt:lpstr>
      <vt:lpstr>Majalla UI</vt:lpstr>
      <vt:lpstr>Simplified Arabic</vt:lpstr>
      <vt:lpstr>Times New Roman</vt:lpstr>
      <vt:lpstr>Verdana</vt:lpstr>
      <vt:lpstr>Wingdings 2</vt:lpstr>
      <vt:lpstr>Solstice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Ibrahim Barakat</dc:creator>
  <cp:lastModifiedBy>NM</cp:lastModifiedBy>
  <cp:revision>392</cp:revision>
  <dcterms:created xsi:type="dcterms:W3CDTF">2006-08-16T00:00:00Z</dcterms:created>
  <dcterms:modified xsi:type="dcterms:W3CDTF">2017-12-02T04:44:01Z</dcterms:modified>
</cp:coreProperties>
</file>