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notesMasterIdLst>
    <p:notesMasterId r:id="rId14"/>
  </p:notesMasterIdLst>
  <p:handoutMasterIdLst>
    <p:handoutMasterId r:id="rId15"/>
  </p:handoutMasterIdLst>
  <p:sldIdLst>
    <p:sldId id="311" r:id="rId2"/>
    <p:sldId id="322" r:id="rId3"/>
    <p:sldId id="312" r:id="rId4"/>
    <p:sldId id="313" r:id="rId5"/>
    <p:sldId id="314" r:id="rId6"/>
    <p:sldId id="315" r:id="rId7"/>
    <p:sldId id="316" r:id="rId8"/>
    <p:sldId id="317" r:id="rId9"/>
    <p:sldId id="319" r:id="rId10"/>
    <p:sldId id="320" r:id="rId11"/>
    <p:sldId id="318" r:id="rId12"/>
    <p:sldId id="321" r:id="rId13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6" autoAdjust="0"/>
    <p:restoredTop sz="90409" autoAdjust="0"/>
  </p:normalViewPr>
  <p:slideViewPr>
    <p:cSldViewPr>
      <p:cViewPr varScale="1">
        <p:scale>
          <a:sx n="66" d="100"/>
          <a:sy n="66" d="100"/>
        </p:scale>
        <p:origin x="-1506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quarter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D9B7AF20-4B11-481D-A472-DF8A4E6C6085}" type="datetimeFigureOut">
              <a:rPr lang="ar-SA" smtClean="0"/>
              <a:pPr/>
              <a:t>11/02/1437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2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3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A8182E63-CD6B-4CF2-9639-253841FD301F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6142445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F5C58FC6-B0EA-4E44-9208-05FA5FE32EAB}" type="datetimeFigureOut">
              <a:rPr lang="ar-SA" smtClean="0"/>
              <a:pPr/>
              <a:t>11/02/1437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1B6E6889-4F1F-444D-B384-655343D5E8EC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640821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fld id="{49421948-3A82-4CF0-85A9-E502E09E9EFA}" type="slidenum">
              <a:rPr lang="en-AU" altLang="en-US" sz="1200" smtClean="0"/>
              <a:pPr/>
              <a:t>2</a:t>
            </a:fld>
            <a:endParaRPr lang="en-AU" altLang="en-US" sz="1200" smtClean="0"/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fld id="{49421948-3A82-4CF0-85A9-E502E09E9EFA}" type="slidenum">
              <a:rPr lang="en-AU" altLang="en-US" sz="1200" smtClean="0"/>
              <a:pPr/>
              <a:t>11</a:t>
            </a:fld>
            <a:endParaRPr lang="en-AU" altLang="en-US" sz="1200" smtClean="0"/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fld id="{49421948-3A82-4CF0-85A9-E502E09E9EFA}" type="slidenum">
              <a:rPr lang="en-AU" altLang="en-US" sz="1200" smtClean="0"/>
              <a:pPr/>
              <a:t>12</a:t>
            </a:fld>
            <a:endParaRPr lang="en-AU" altLang="en-US" sz="1200" smtClean="0"/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fld id="{49421948-3A82-4CF0-85A9-E502E09E9EFA}" type="slidenum">
              <a:rPr lang="en-AU" altLang="en-US" sz="1200" smtClean="0"/>
              <a:pPr/>
              <a:t>3</a:t>
            </a:fld>
            <a:endParaRPr lang="en-AU" altLang="en-US" sz="1200" smtClean="0"/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fld id="{49421948-3A82-4CF0-85A9-E502E09E9EFA}" type="slidenum">
              <a:rPr lang="en-AU" altLang="en-US" sz="1200" smtClean="0"/>
              <a:pPr/>
              <a:t>4</a:t>
            </a:fld>
            <a:endParaRPr lang="en-AU" altLang="en-US" sz="1200" smtClean="0"/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fld id="{49421948-3A82-4CF0-85A9-E502E09E9EFA}" type="slidenum">
              <a:rPr lang="en-AU" altLang="en-US" sz="1200" smtClean="0"/>
              <a:pPr/>
              <a:t>5</a:t>
            </a:fld>
            <a:endParaRPr lang="en-AU" altLang="en-US" sz="1200" smtClean="0"/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fld id="{49421948-3A82-4CF0-85A9-E502E09E9EFA}" type="slidenum">
              <a:rPr lang="en-AU" altLang="en-US" sz="1200" smtClean="0"/>
              <a:pPr/>
              <a:t>6</a:t>
            </a:fld>
            <a:endParaRPr lang="en-AU" altLang="en-US" sz="1200" smtClean="0"/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fld id="{49421948-3A82-4CF0-85A9-E502E09E9EFA}" type="slidenum">
              <a:rPr lang="en-AU" altLang="en-US" sz="1200" smtClean="0"/>
              <a:pPr/>
              <a:t>7</a:t>
            </a:fld>
            <a:endParaRPr lang="en-AU" altLang="en-US" sz="1200" smtClean="0"/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fld id="{49421948-3A82-4CF0-85A9-E502E09E9EFA}" type="slidenum">
              <a:rPr lang="en-AU" altLang="en-US" sz="1200" smtClean="0"/>
              <a:pPr/>
              <a:t>8</a:t>
            </a:fld>
            <a:endParaRPr lang="en-AU" altLang="en-US" sz="1200" smtClean="0"/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fld id="{49421948-3A82-4CF0-85A9-E502E09E9EFA}" type="slidenum">
              <a:rPr lang="en-AU" altLang="en-US" sz="1200" smtClean="0"/>
              <a:pPr/>
              <a:t>9</a:t>
            </a:fld>
            <a:endParaRPr lang="en-AU" altLang="en-US" sz="1200" smtClean="0"/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fld id="{49421948-3A82-4CF0-85A9-E502E09E9EFA}" type="slidenum">
              <a:rPr lang="en-AU" altLang="en-US" sz="1200" smtClean="0"/>
              <a:pPr/>
              <a:t>10</a:t>
            </a:fld>
            <a:endParaRPr lang="en-AU" altLang="en-US" sz="1200" smtClean="0"/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مستطيل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مستطيل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28" name="عنصر نائب للتاريخ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401C17A5-F73D-4FC8-8801-224AAB5F1C03}" type="datetimeFigureOut">
              <a:rPr lang="ar-SA" smtClean="0"/>
              <a:pPr/>
              <a:t>11/02/1437</a:t>
            </a:fld>
            <a:endParaRPr lang="ar-SA"/>
          </a:p>
        </p:txBody>
      </p:sp>
      <p:sp>
        <p:nvSpPr>
          <p:cNvPr id="17" name="عنصر نائب للتذييل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ar-SA"/>
          </a:p>
        </p:txBody>
      </p:sp>
      <p:sp>
        <p:nvSpPr>
          <p:cNvPr id="29" name="عنصر نائب لرقم الشريحة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187106A-ED4A-44CB-82DF-EE3AAE4D4AA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C17A5-F73D-4FC8-8801-224AAB5F1C03}" type="datetimeFigureOut">
              <a:rPr lang="ar-SA" smtClean="0"/>
              <a:pPr/>
              <a:t>11/02/1437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7106A-ED4A-44CB-82DF-EE3AAE4D4AA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عنوان ونص عموديان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401C17A5-F73D-4FC8-8801-224AAB5F1C03}" type="datetimeFigureOut">
              <a:rPr lang="ar-SA" smtClean="0"/>
              <a:pPr/>
              <a:t>11/02/1437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ar-SA"/>
          </a:p>
        </p:txBody>
      </p:sp>
      <p:sp>
        <p:nvSpPr>
          <p:cNvPr id="7" name="مستطيل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مستطيل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مستطيل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3187106A-ED4A-44CB-82DF-EE3AAE4D4AA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C17A5-F73D-4FC8-8801-224AAB5F1C03}" type="datetimeFigureOut">
              <a:rPr lang="ar-SA" smtClean="0"/>
              <a:pPr/>
              <a:t>11/02/1437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187106A-ED4A-44CB-82DF-EE3AAE4D4AA3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عنصر نائب للمحتوى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7" name="مستطيل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مستطيل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مستطيل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2" name="عنصر نائب للتاريخ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C17A5-F73D-4FC8-8801-224AAB5F1C03}" type="datetimeFigureOut">
              <a:rPr lang="ar-SA" smtClean="0"/>
              <a:pPr/>
              <a:t>11/02/1437</a:t>
            </a:fld>
            <a:endParaRPr lang="ar-SA"/>
          </a:p>
        </p:txBody>
      </p:sp>
      <p:sp>
        <p:nvSpPr>
          <p:cNvPr id="13" name="عنصر نائب لرقم الشريحة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3187106A-ED4A-44CB-82DF-EE3AAE4D4AA3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4" name="عنصر نائب للتذييل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صر نائب للمحتوى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8" name="عنصر نائب للتاريخ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401C17A5-F73D-4FC8-8801-224AAB5F1C03}" type="datetimeFigureOut">
              <a:rPr lang="ar-SA" smtClean="0"/>
              <a:pPr/>
              <a:t>11/02/1437</a:t>
            </a:fld>
            <a:endParaRPr lang="ar-SA"/>
          </a:p>
        </p:txBody>
      </p:sp>
      <p:sp>
        <p:nvSpPr>
          <p:cNvPr id="10" name="عنصر نائب لرقم الشريحة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3187106A-ED4A-44CB-82DF-EE3AAE4D4AA3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2" name="عنصر نائب للتذييل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ar-SA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3" name="عنصر نائب للمحتوى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0" name="عنصر نائب للتاريخ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401C17A5-F73D-4FC8-8801-224AAB5F1C03}" type="datetimeFigureOut">
              <a:rPr lang="ar-SA" smtClean="0"/>
              <a:pPr/>
              <a:t>11/02/1437</a:t>
            </a:fld>
            <a:endParaRPr lang="ar-SA"/>
          </a:p>
        </p:txBody>
      </p:sp>
      <p:sp>
        <p:nvSpPr>
          <p:cNvPr id="12" name="عنصر نائب لرقم الشريحة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3187106A-ED4A-44CB-82DF-EE3AAE4D4AA3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4" name="عنصر نائب للتذييل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ar-SA"/>
          </a:p>
        </p:txBody>
      </p:sp>
      <p:sp>
        <p:nvSpPr>
          <p:cNvPr id="16" name="عنصر نائب للنص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15" name="عنصر نائب للنص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C17A5-F73D-4FC8-8801-224AAB5F1C03}" type="datetimeFigureOut">
              <a:rPr lang="ar-SA" smtClean="0"/>
              <a:pPr/>
              <a:t>11/02/1437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187106A-ED4A-44CB-82DF-EE3AAE4D4AA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C17A5-F73D-4FC8-8801-224AAB5F1C03}" type="datetimeFigureOut">
              <a:rPr lang="ar-SA" smtClean="0"/>
              <a:pPr/>
              <a:t>11/02/1437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187106A-ED4A-44CB-82DF-EE3AAE4D4AA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C17A5-F73D-4FC8-8801-224AAB5F1C03}" type="datetimeFigureOut">
              <a:rPr lang="ar-SA" smtClean="0"/>
              <a:pPr/>
              <a:t>11/02/1437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187106A-ED4A-44CB-82DF-EE3AAE4D4AA3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9" name="عنصر نائب للمحتوى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8" name="مستطيل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مستطيل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مستطيل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1" name="مستطيل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عنصر نائب للتاريخ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401C17A5-F73D-4FC8-8801-224AAB5F1C03}" type="datetimeFigureOut">
              <a:rPr lang="ar-SA" smtClean="0"/>
              <a:pPr/>
              <a:t>11/02/1437</a:t>
            </a:fld>
            <a:endParaRPr lang="ar-SA"/>
          </a:p>
        </p:txBody>
      </p:sp>
      <p:sp>
        <p:nvSpPr>
          <p:cNvPr id="13" name="عنصر نائب لرقم الشريحة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3187106A-ED4A-44CB-82DF-EE3AAE4D4AA3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4" name="عنصر نائب للتذييل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عنصر نائب للعنوان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401C17A5-F73D-4FC8-8801-224AAB5F1C03}" type="datetimeFigureOut">
              <a:rPr lang="ar-SA" smtClean="0"/>
              <a:pPr/>
              <a:t>11/02/1437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ar-SA"/>
          </a:p>
        </p:txBody>
      </p:sp>
      <p:sp>
        <p:nvSpPr>
          <p:cNvPr id="7" name="مستطيل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مستطيل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مستطيل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3187106A-ED4A-44CB-82DF-EE3AAE4D4AA3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xStyles>
    <p:titleStyle>
      <a:lvl1pPr algn="l" rtl="1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r" rtl="1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r" rtl="1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r" rtl="1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r" rtl="1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r" rtl="1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r" rtl="1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r" rtl="1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r" rtl="1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r" rtl="1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file:///C:\Program%20Files\FlexSim7.5\help\ModelingViews\ViewSettings.html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1"/>
          <p:cNvSpPr txBox="1">
            <a:spLocks/>
          </p:cNvSpPr>
          <p:nvPr/>
        </p:nvSpPr>
        <p:spPr>
          <a:xfrm>
            <a:off x="642910" y="2786058"/>
            <a:ext cx="8153400" cy="9906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pPr algn="ctr" rtl="0"/>
            <a:r>
              <a:rPr lang="en-US" sz="4000" dirty="0" smtClean="0"/>
              <a:t>Second Model: “Model2”</a:t>
            </a:r>
            <a:endParaRPr lang="en-US" sz="4000" dirty="0"/>
          </a:p>
        </p:txBody>
      </p:sp>
      <p:sp>
        <p:nvSpPr>
          <p:cNvPr id="3" name="عنوان 1"/>
          <p:cNvSpPr txBox="1">
            <a:spLocks/>
          </p:cNvSpPr>
          <p:nvPr/>
        </p:nvSpPr>
        <p:spPr>
          <a:xfrm>
            <a:off x="2411760" y="6021288"/>
            <a:ext cx="6320926" cy="648072"/>
          </a:xfrm>
          <a:prstGeom prst="rect">
            <a:avLst/>
          </a:prstGeom>
        </p:spPr>
        <p:txBody>
          <a:bodyPr vert="horz" anchor="b">
            <a:normAutofit lnSpcReduction="10000"/>
          </a:bodyPr>
          <a:lstStyle/>
          <a:p>
            <a:pPr algn="ctr" rtl="0"/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422998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470372"/>
            <a:ext cx="8670925" cy="1014412"/>
          </a:xfrm>
        </p:spPr>
        <p:txBody>
          <a:bodyPr>
            <a:normAutofit/>
          </a:bodyPr>
          <a:lstStyle/>
          <a:p>
            <a:r>
              <a:rPr lang="en-US" sz="3600" b="1" dirty="0"/>
              <a:t>Building the Model</a:t>
            </a:r>
            <a:endParaRPr lang="en-US" altLang="en-US" sz="3600" b="1" dirty="0" smtClean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8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1628800"/>
            <a:ext cx="8784976" cy="5040560"/>
          </a:xfrm>
        </p:spPr>
        <p:txBody>
          <a:bodyPr>
            <a:noAutofit/>
          </a:bodyPr>
          <a:lstStyle/>
          <a:p>
            <a:pPr marL="0" indent="0" algn="just" rtl="0">
              <a:buNone/>
            </a:pPr>
            <a:r>
              <a:rPr lang="en-US" sz="24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Step 7: Define the Process Time</a:t>
            </a:r>
          </a:p>
          <a:p>
            <a:pPr algn="just" rtl="0">
              <a:buFont typeface="Wingdings" panose="05000000000000000000" pitchFamily="2" charset="2"/>
              <a:buChar char="§"/>
            </a:pP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Double-click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en-US" sz="2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Processor1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to open its </a:t>
            </a:r>
            <a:r>
              <a:rPr lang="en-US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Properties </a:t>
            </a: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window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 rtl="0">
              <a:buFont typeface="Wingdings" panose="05000000000000000000" pitchFamily="2" charset="2"/>
              <a:buChar char="§"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On the </a:t>
            </a:r>
            <a:r>
              <a:rPr lang="en-US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Processor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tab, in the </a:t>
            </a:r>
            <a:r>
              <a:rPr lang="en-US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Process Time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section, select </a:t>
            </a:r>
            <a:r>
              <a:rPr lang="en-US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Statistical Distribution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from the </a:t>
            </a:r>
            <a:r>
              <a:rPr lang="en-US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Time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list. The statistical distribution popup will appear.</a:t>
            </a:r>
          </a:p>
          <a:p>
            <a:pPr algn="just" rtl="0">
              <a:buFont typeface="Wingdings" panose="05000000000000000000" pitchFamily="2" charset="2"/>
              <a:buChar char="§"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Set </a:t>
            </a:r>
            <a:r>
              <a:rPr lang="en-US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Distribution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to exponential.</a:t>
            </a:r>
          </a:p>
          <a:p>
            <a:pPr algn="just" rtl="0">
              <a:buFont typeface="Wingdings" panose="05000000000000000000" pitchFamily="2" charset="2"/>
              <a:buChar char="§"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Set </a:t>
            </a:r>
            <a:r>
              <a:rPr lang="en-US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Location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to 0</a:t>
            </a:r>
          </a:p>
          <a:p>
            <a:pPr algn="just" rtl="0">
              <a:buFont typeface="Wingdings" panose="05000000000000000000" pitchFamily="2" charset="2"/>
              <a:buChar char="§"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Set </a:t>
            </a:r>
            <a:r>
              <a:rPr lang="en-US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Scale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to 30.</a:t>
            </a:r>
          </a:p>
          <a:p>
            <a:pPr algn="just" rtl="0">
              <a:buFont typeface="Wingdings" panose="05000000000000000000" pitchFamily="2" charset="2"/>
              <a:buChar char="§"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Set </a:t>
            </a:r>
            <a:r>
              <a:rPr lang="en-US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Stream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to 0.</a:t>
            </a:r>
          </a:p>
          <a:p>
            <a:pPr algn="just" rtl="0">
              <a:buFont typeface="Wingdings" panose="05000000000000000000" pitchFamily="2" charset="2"/>
              <a:buChar char="§"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Repeat this for the other 2 processors</a:t>
            </a: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 algn="just" rtl="0">
              <a:buNone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default speed for the conveyors is already set to 1 length unit per time unit so there is no need to modify the conveyors at this time. </a:t>
            </a:r>
          </a:p>
        </p:txBody>
      </p:sp>
    </p:spTree>
    <p:extLst>
      <p:ext uri="{BB962C8B-B14F-4D97-AF65-F5344CB8AC3E}">
        <p14:creationId xmlns:p14="http://schemas.microsoft.com/office/powerpoint/2010/main" val="3415452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470372"/>
            <a:ext cx="8670925" cy="1014412"/>
          </a:xfrm>
        </p:spPr>
        <p:txBody>
          <a:bodyPr>
            <a:normAutofit/>
          </a:bodyPr>
          <a:lstStyle/>
          <a:p>
            <a:r>
              <a:rPr lang="en-US" sz="3600" b="1" dirty="0"/>
              <a:t>Building the Model</a:t>
            </a:r>
            <a:endParaRPr lang="en-US" altLang="en-US" sz="3600" b="1" dirty="0" smtClean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8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1628800"/>
            <a:ext cx="8784976" cy="5112568"/>
          </a:xfrm>
        </p:spPr>
        <p:txBody>
          <a:bodyPr>
            <a:noAutofit/>
          </a:bodyPr>
          <a:lstStyle/>
          <a:p>
            <a:pPr marL="0" indent="0" algn="just" rtl="0">
              <a:buNone/>
            </a:pPr>
            <a:r>
              <a:rPr lang="en-US" sz="24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Step 8: Reset and Run the model</a:t>
            </a:r>
          </a:p>
          <a:p>
            <a:pPr algn="just" rtl="0">
              <a:buFont typeface="Wingdings" panose="05000000000000000000" pitchFamily="2" charset="2"/>
              <a:buChar char="§"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Always </a:t>
            </a: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reset the system 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</a:t>
            </a: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model 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parameters to their initial state before running a model.</a:t>
            </a:r>
          </a:p>
          <a:p>
            <a:pPr algn="just" rtl="0">
              <a:buFont typeface="Wingdings" panose="05000000000000000000" pitchFamily="2" charset="2"/>
              <a:buChar char="§"/>
            </a:pP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Start 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simulation</a:t>
            </a: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 rtl="0">
              <a:buFont typeface="Wingdings" panose="05000000000000000000" pitchFamily="2" charset="2"/>
              <a:buChar char="§"/>
            </a:pPr>
            <a:endParaRPr 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 rtl="0">
              <a:buNone/>
            </a:pPr>
            <a:r>
              <a:rPr lang="en-US" sz="24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Step </a:t>
            </a:r>
            <a:r>
              <a:rPr lang="en-US" sz="24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9: Viewing simple </a:t>
            </a:r>
            <a:r>
              <a:rPr lang="en-US" sz="24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statistics</a:t>
            </a:r>
          </a:p>
          <a:p>
            <a:pPr algn="just" rtl="0">
              <a:buFont typeface="Wingdings" panose="05000000000000000000" pitchFamily="2" charset="2"/>
              <a:buChar char="§"/>
            </a:pP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You can view 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simple statistics for each object. If nothing is showing or only the names are showing, you can change the 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  <a:hlinkClick r:id="rId3" action="ppaction://hlinkfile"/>
              </a:rPr>
              <a:t>View Settings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to show the statistics. To change the </a:t>
            </a:r>
            <a:r>
              <a:rPr lang="en-US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View Settings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click somewhere in the background of the view and in the Quick Properties window to the right, change the Show Names combo box to Show Names and Stats.</a:t>
            </a:r>
          </a:p>
          <a:p>
            <a:pPr algn="just" rtl="0">
              <a:buFont typeface="Wingdings" panose="05000000000000000000" pitchFamily="2" charset="2"/>
              <a:buChar char="§"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You can view more statistics of an object by clicking on the object and viewing the statistics tab in the Quick Properties.</a:t>
            </a:r>
          </a:p>
          <a:p>
            <a:pPr algn="just" rtl="0"/>
            <a:endParaRPr 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5452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470372"/>
            <a:ext cx="8670925" cy="1014412"/>
          </a:xfrm>
        </p:spPr>
        <p:txBody>
          <a:bodyPr>
            <a:normAutofit/>
          </a:bodyPr>
          <a:lstStyle/>
          <a:p>
            <a:r>
              <a:rPr lang="en-US" sz="3600" b="1" dirty="0"/>
              <a:t>Building the Model</a:t>
            </a:r>
            <a:endParaRPr lang="en-US" altLang="en-US" sz="3600" b="1" dirty="0" smtClean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8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1628800"/>
            <a:ext cx="8784976" cy="5040560"/>
          </a:xfrm>
        </p:spPr>
        <p:txBody>
          <a:bodyPr>
            <a:noAutofit/>
          </a:bodyPr>
          <a:lstStyle/>
          <a:p>
            <a:pPr marL="0" indent="0" algn="just" rtl="0">
              <a:buNone/>
            </a:pPr>
            <a:r>
              <a:rPr lang="en-US" sz="24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Step 10: Save Model</a:t>
            </a:r>
          </a:p>
          <a:p>
            <a:pPr algn="just" rtl="0">
              <a:buFont typeface="Wingdings" panose="05000000000000000000" pitchFamily="2" charset="2"/>
              <a:buChar char="§"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Save your model by clicking the Save button on the main toolbar. The "Save </a:t>
            </a:r>
            <a:r>
              <a:rPr lang="en-US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FlexSim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Model file" window will appear allowing you to navigate to the folder where you want to save your model. Change the "File name" to an appropriate name </a:t>
            </a: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(Model2.fsm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and select save. Remember that the file name extension must be .</a:t>
            </a:r>
            <a:r>
              <a:rPr lang="en-US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fsm</a:t>
            </a: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 rtl="0">
              <a:buFont typeface="Wingdings" panose="05000000000000000000" pitchFamily="2" charset="2"/>
              <a:buChar char="§"/>
            </a:pPr>
            <a:endParaRPr 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rtl="0">
              <a:buFont typeface="Wingdings" panose="05000000000000000000" pitchFamily="2" charset="2"/>
              <a:buChar char="§"/>
            </a:pPr>
            <a:endParaRPr lang="en-US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rtl="0">
              <a:buFont typeface="Wingdings" panose="05000000000000000000" pitchFamily="2" charset="2"/>
              <a:buChar char="§"/>
            </a:pP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End of Model2</a:t>
            </a:r>
            <a:endParaRPr 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5452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470372"/>
            <a:ext cx="8670925" cy="1014412"/>
          </a:xfrm>
        </p:spPr>
        <p:txBody>
          <a:bodyPr>
            <a:normAutofit/>
          </a:bodyPr>
          <a:lstStyle/>
          <a:p>
            <a:pPr rtl="0"/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What You Will Learn</a:t>
            </a:r>
          </a:p>
        </p:txBody>
      </p:sp>
      <p:sp>
        <p:nvSpPr>
          <p:cNvPr id="288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1628800"/>
            <a:ext cx="8784976" cy="5040560"/>
          </a:xfrm>
        </p:spPr>
        <p:txBody>
          <a:bodyPr>
            <a:noAutofit/>
          </a:bodyPr>
          <a:lstStyle/>
          <a:p>
            <a:pPr algn="just" rtl="0">
              <a:buFont typeface="Wingdings" panose="05000000000000000000" pitchFamily="2" charset="2"/>
              <a:buChar char="§"/>
            </a:pP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How 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build a simple layout </a:t>
            </a:r>
          </a:p>
          <a:p>
            <a:pPr algn="just" rtl="0">
              <a:buFont typeface="Wingdings" panose="05000000000000000000" pitchFamily="2" charset="2"/>
              <a:buChar char="§"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How to connect ports for routing </a:t>
            </a:r>
            <a:r>
              <a:rPr lang="en-US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flowitems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algn="just" rtl="0">
              <a:buFont typeface="Wingdings" panose="05000000000000000000" pitchFamily="2" charset="2"/>
              <a:buChar char="§"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How to detail and enter data into </a:t>
            </a:r>
            <a:r>
              <a:rPr lang="en-US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FlexSim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objects </a:t>
            </a:r>
          </a:p>
          <a:p>
            <a:pPr algn="just" rtl="0">
              <a:buFont typeface="Wingdings" panose="05000000000000000000" pitchFamily="2" charset="2"/>
              <a:buChar char="§"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How to navigate in the animation views </a:t>
            </a:r>
          </a:p>
          <a:p>
            <a:pPr algn="just" rtl="0">
              <a:buFont typeface="Wingdings" panose="05000000000000000000" pitchFamily="2" charset="2"/>
              <a:buChar char="§"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How to view simple statistics on each </a:t>
            </a:r>
            <a:r>
              <a:rPr lang="en-US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FlexSim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object</a:t>
            </a:r>
          </a:p>
        </p:txBody>
      </p:sp>
    </p:spTree>
    <p:extLst>
      <p:ext uri="{BB962C8B-B14F-4D97-AF65-F5344CB8AC3E}">
        <p14:creationId xmlns:p14="http://schemas.microsoft.com/office/powerpoint/2010/main" val="3957348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470372"/>
            <a:ext cx="8670925" cy="1014412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en-US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Description</a:t>
            </a:r>
            <a:endParaRPr lang="en-US" altLang="en-US" sz="3600" b="1" dirty="0" smtClean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8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1628800"/>
            <a:ext cx="8784976" cy="5040560"/>
          </a:xfrm>
        </p:spPr>
        <p:txBody>
          <a:bodyPr>
            <a:noAutofit/>
          </a:bodyPr>
          <a:lstStyle/>
          <a:p>
            <a:pPr marL="0" indent="0" algn="just" rtl="0">
              <a:buNone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this model we will look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at the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process of testing three products coming off a manufacturing line. There are three different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flowitem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itemtypes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that will arrive based on a normal distribution.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Itemtypes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will be uniformly distributed between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itemtypes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1, 2, and 3. As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flowitems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arrive they will be placed in a queue and wait to be tested. Three testers will be available for testing. One tester will be used for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itemtype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1, another for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itemtype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2, and the third for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itemtype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3. Once the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flowitem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is tested it will be placed on a conveyor. At the end of the conveyor the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flowitem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will be sent to a sink where it will exit the model. 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2031353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470372"/>
            <a:ext cx="8670925" cy="1014412"/>
          </a:xfrm>
        </p:spPr>
        <p:txBody>
          <a:bodyPr>
            <a:normAutofit/>
          </a:bodyPr>
          <a:lstStyle/>
          <a:p>
            <a:r>
              <a:rPr lang="en-US" sz="3600" b="1" dirty="0"/>
              <a:t>Building the Model</a:t>
            </a:r>
            <a:endParaRPr lang="en-US" altLang="en-US" sz="3600" b="1" dirty="0" smtClean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8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1628800"/>
            <a:ext cx="8784976" cy="5040560"/>
          </a:xfrm>
        </p:spPr>
        <p:txBody>
          <a:bodyPr>
            <a:noAutofit/>
          </a:bodyPr>
          <a:lstStyle/>
          <a:p>
            <a:pPr marL="0" indent="0" algn="just" rtl="0">
              <a:buNone/>
            </a:pPr>
            <a:r>
              <a:rPr lang="en-US" sz="24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Model Data</a:t>
            </a:r>
            <a:endParaRPr lang="en-US" sz="2400" b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 rtl="0">
              <a:buFont typeface="Wingdings" panose="05000000000000000000" pitchFamily="2" charset="2"/>
              <a:buChar char="§"/>
            </a:pPr>
            <a:r>
              <a:rPr lang="en-US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Source arrival rate: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exponential(0,20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seconds</a:t>
            </a:r>
            <a:endParaRPr 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 rtl="0">
              <a:buFont typeface="Wingdings" panose="05000000000000000000" pitchFamily="2" charset="2"/>
              <a:buChar char="§"/>
            </a:pPr>
            <a:r>
              <a:rPr lang="en-US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Queue maximum size: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25 </a:t>
            </a:r>
            <a:r>
              <a:rPr lang="en-US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flowitems</a:t>
            </a:r>
            <a:endParaRPr 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 rtl="0">
              <a:buFont typeface="Wingdings" panose="05000000000000000000" pitchFamily="2" charset="2"/>
              <a:buChar char="§"/>
            </a:pPr>
            <a:r>
              <a:rPr lang="en-US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Testing time: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exponential(0,30) seconds</a:t>
            </a:r>
          </a:p>
          <a:p>
            <a:pPr algn="l" rtl="0">
              <a:buFont typeface="Wingdings" panose="05000000000000000000" pitchFamily="2" charset="2"/>
              <a:buChar char="§"/>
            </a:pPr>
            <a:r>
              <a:rPr lang="en-US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Conveyor speed: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1 meter per second</a:t>
            </a:r>
          </a:p>
          <a:p>
            <a:pPr algn="l" rtl="0">
              <a:buFont typeface="Wingdings" panose="05000000000000000000" pitchFamily="2" charset="2"/>
              <a:buChar char="§"/>
            </a:pPr>
            <a:r>
              <a:rPr lang="en-US" sz="2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Flowitem</a:t>
            </a:r>
            <a:r>
              <a:rPr lang="en-US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routing: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en-US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Itemtype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1 to Tester 1, </a:t>
            </a:r>
            <a:r>
              <a:rPr lang="en-US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Itemtype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2 to Tester 2, </a:t>
            </a:r>
            <a:r>
              <a:rPr lang="en-US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Itemtype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3 to Tester 3</a:t>
            </a: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00873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470372"/>
            <a:ext cx="8670925" cy="1014412"/>
          </a:xfrm>
        </p:spPr>
        <p:txBody>
          <a:bodyPr>
            <a:normAutofit/>
          </a:bodyPr>
          <a:lstStyle/>
          <a:p>
            <a:r>
              <a:rPr lang="en-US" sz="3600" b="1" dirty="0"/>
              <a:t>Building the Model</a:t>
            </a:r>
            <a:endParaRPr lang="en-US" altLang="en-US" sz="3600" b="1" dirty="0" smtClean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8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1628800"/>
            <a:ext cx="8784976" cy="1656184"/>
          </a:xfrm>
        </p:spPr>
        <p:txBody>
          <a:bodyPr>
            <a:noAutofit/>
          </a:bodyPr>
          <a:lstStyle/>
          <a:p>
            <a:pPr marL="0" indent="0" algn="just" rtl="0">
              <a:buNone/>
            </a:pPr>
            <a:r>
              <a:rPr lang="en-US" sz="24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Step 1: Create the Objects</a:t>
            </a:r>
          </a:p>
          <a:p>
            <a:pPr algn="just" rtl="0">
              <a:buFont typeface="Wingdings" panose="05000000000000000000" pitchFamily="2" charset="2"/>
              <a:buChar char="§"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Create a </a:t>
            </a:r>
            <a:r>
              <a:rPr lang="en-US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Source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in the model and name it </a:t>
            </a:r>
            <a:r>
              <a:rPr lang="en-US" sz="2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Source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US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rtl="0">
              <a:buFont typeface="Wingdings" panose="05000000000000000000" pitchFamily="2" charset="2"/>
              <a:buChar char="§"/>
            </a:pP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Create 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 </a:t>
            </a:r>
            <a:r>
              <a:rPr lang="en-US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Queue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3 </a:t>
            </a:r>
            <a:r>
              <a:rPr lang="en-US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Processors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3 </a:t>
            </a:r>
            <a:r>
              <a:rPr lang="en-US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Conveyors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and 1 </a:t>
            </a:r>
            <a:r>
              <a:rPr lang="en-US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Sink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in the model. Place and name them as shown below. 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3356992"/>
            <a:ext cx="5616624" cy="2952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06045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470372"/>
            <a:ext cx="8670925" cy="1014412"/>
          </a:xfrm>
        </p:spPr>
        <p:txBody>
          <a:bodyPr>
            <a:normAutofit/>
          </a:bodyPr>
          <a:lstStyle/>
          <a:p>
            <a:r>
              <a:rPr lang="en-US" sz="3600" b="1" dirty="0"/>
              <a:t>Building the Model</a:t>
            </a:r>
            <a:endParaRPr lang="en-US" altLang="en-US" sz="3600" b="1" dirty="0" smtClean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8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1628800"/>
            <a:ext cx="8856984" cy="2592288"/>
          </a:xfrm>
        </p:spPr>
        <p:txBody>
          <a:bodyPr>
            <a:noAutofit/>
          </a:bodyPr>
          <a:lstStyle/>
          <a:p>
            <a:pPr marL="0" indent="0" algn="just" rtl="0">
              <a:buNone/>
            </a:pPr>
            <a:r>
              <a:rPr lang="en-US" sz="24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Step 2: Connect the ports</a:t>
            </a:r>
          </a:p>
          <a:p>
            <a:pPr algn="just" rtl="0">
              <a:buFont typeface="Wingdings" panose="05000000000000000000" pitchFamily="2" charset="2"/>
              <a:buChar char="§"/>
            </a:pP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Connect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en-US" sz="2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Source 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 </a:t>
            </a:r>
            <a:r>
              <a:rPr lang="en-US" sz="2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Queue.</a:t>
            </a:r>
            <a:endParaRPr 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rtl="0">
              <a:buFont typeface="Wingdings" panose="05000000000000000000" pitchFamily="2" charset="2"/>
              <a:buChar char="§"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Connect Queue to </a:t>
            </a:r>
            <a:r>
              <a:rPr lang="en-US" sz="2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Processor1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 </a:t>
            </a:r>
            <a:r>
              <a:rPr lang="en-US" sz="2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Processor2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and</a:t>
            </a:r>
            <a:r>
              <a:rPr lang="en-US" sz="2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Processor3.</a:t>
            </a:r>
            <a:endParaRPr 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rtl="0">
              <a:buFont typeface="Wingdings" panose="05000000000000000000" pitchFamily="2" charset="2"/>
              <a:buChar char="§"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Connect </a:t>
            </a:r>
            <a:r>
              <a:rPr lang="en-US" sz="2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Processor1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 </a:t>
            </a:r>
            <a:r>
              <a:rPr lang="en-US" sz="2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Processor2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and </a:t>
            </a:r>
            <a:r>
              <a:rPr lang="en-US" sz="2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Processor3 </a:t>
            </a: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each 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its </a:t>
            </a: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adjacent conveyor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 rtl="0">
              <a:buFont typeface="Wingdings" panose="05000000000000000000" pitchFamily="2" charset="2"/>
              <a:buChar char="§"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Connect each of the three conveyors to </a:t>
            </a:r>
            <a:r>
              <a:rPr lang="en-US" sz="2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Sink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4149080"/>
            <a:ext cx="5760640" cy="2505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06045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470372"/>
            <a:ext cx="8670925" cy="1014412"/>
          </a:xfrm>
        </p:spPr>
        <p:txBody>
          <a:bodyPr>
            <a:normAutofit/>
          </a:bodyPr>
          <a:lstStyle/>
          <a:p>
            <a:r>
              <a:rPr lang="en-US" sz="3600" b="1" dirty="0"/>
              <a:t>Building the Model</a:t>
            </a:r>
            <a:endParaRPr lang="en-US" altLang="en-US" sz="3600" b="1" dirty="0" smtClean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8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1628800"/>
            <a:ext cx="8784976" cy="5040560"/>
          </a:xfrm>
        </p:spPr>
        <p:txBody>
          <a:bodyPr>
            <a:noAutofit/>
          </a:bodyPr>
          <a:lstStyle/>
          <a:p>
            <a:pPr marL="0" indent="0" algn="just" rtl="0">
              <a:buNone/>
            </a:pPr>
            <a:r>
              <a:rPr lang="en-US" sz="24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Step 3: Assign the arrival rate</a:t>
            </a:r>
          </a:p>
          <a:p>
            <a:pPr algn="just" rtl="0">
              <a:buFont typeface="Wingdings" panose="05000000000000000000" pitchFamily="2" charset="2"/>
              <a:buChar char="§"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this model we need to change the Inter-Arrival time and the </a:t>
            </a:r>
            <a:r>
              <a:rPr lang="en-US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itemtype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to generate 3 types of items.</a:t>
            </a:r>
          </a:p>
          <a:p>
            <a:pPr algn="just" rtl="0">
              <a:buFont typeface="Wingdings" panose="05000000000000000000" pitchFamily="2" charset="2"/>
              <a:buChar char="§"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Double-click on the </a:t>
            </a:r>
            <a:r>
              <a:rPr lang="en-US" sz="2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Source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to open its </a:t>
            </a:r>
            <a:r>
              <a:rPr lang="en-US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Properties </a:t>
            </a: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window</a:t>
            </a:r>
            <a:endParaRPr 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rtl="0">
              <a:buFont typeface="Wingdings" panose="05000000000000000000" pitchFamily="2" charset="2"/>
              <a:buChar char="§"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On the </a:t>
            </a:r>
            <a:r>
              <a:rPr lang="en-US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Source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tab, select </a:t>
            </a:r>
            <a:r>
              <a:rPr lang="en-US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Statistical </a:t>
            </a:r>
            <a:r>
              <a:rPr lang="en-US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Distribution </a:t>
            </a: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from 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 </a:t>
            </a:r>
            <a:r>
              <a:rPr lang="en-US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Inter-</a:t>
            </a:r>
            <a:r>
              <a:rPr lang="en-US" sz="2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Arrivaltime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list. A statistical distribution popup will appear.</a:t>
            </a:r>
          </a:p>
          <a:p>
            <a:pPr algn="just" rtl="0">
              <a:buFont typeface="Wingdings" panose="05000000000000000000" pitchFamily="2" charset="2"/>
              <a:buChar char="§"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Set </a:t>
            </a:r>
            <a:r>
              <a:rPr lang="en-US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Distribution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to exponential.</a:t>
            </a:r>
          </a:p>
          <a:p>
            <a:pPr algn="just" rtl="0">
              <a:buFont typeface="Wingdings" panose="05000000000000000000" pitchFamily="2" charset="2"/>
              <a:buChar char="§"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Set </a:t>
            </a:r>
            <a:r>
              <a:rPr lang="en-US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Location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to 0.</a:t>
            </a:r>
          </a:p>
          <a:p>
            <a:pPr algn="just" rtl="0">
              <a:buFont typeface="Wingdings" panose="05000000000000000000" pitchFamily="2" charset="2"/>
              <a:buChar char="§"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Set </a:t>
            </a:r>
            <a:r>
              <a:rPr lang="en-US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Scale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to 20.</a:t>
            </a:r>
          </a:p>
          <a:p>
            <a:pPr algn="just" rtl="0">
              <a:buFont typeface="Wingdings" panose="05000000000000000000" pitchFamily="2" charset="2"/>
              <a:buChar char="§"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Set </a:t>
            </a:r>
            <a:r>
              <a:rPr lang="en-US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Stream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to 0.</a:t>
            </a:r>
          </a:p>
        </p:txBody>
      </p:sp>
    </p:spTree>
    <p:extLst>
      <p:ext uri="{BB962C8B-B14F-4D97-AF65-F5344CB8AC3E}">
        <p14:creationId xmlns:p14="http://schemas.microsoft.com/office/powerpoint/2010/main" val="3415452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470372"/>
            <a:ext cx="8670925" cy="1014412"/>
          </a:xfrm>
        </p:spPr>
        <p:txBody>
          <a:bodyPr>
            <a:normAutofit/>
          </a:bodyPr>
          <a:lstStyle/>
          <a:p>
            <a:r>
              <a:rPr lang="en-US" sz="3600" b="1" dirty="0"/>
              <a:t>Building the Model</a:t>
            </a:r>
            <a:endParaRPr lang="en-US" altLang="en-US" sz="3600" b="1" dirty="0" smtClean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8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1628800"/>
            <a:ext cx="8784976" cy="4536504"/>
          </a:xfrm>
        </p:spPr>
        <p:txBody>
          <a:bodyPr>
            <a:noAutofit/>
          </a:bodyPr>
          <a:lstStyle/>
          <a:p>
            <a:pPr marL="0" indent="0" algn="just" rtl="0">
              <a:buNone/>
            </a:pPr>
            <a:r>
              <a:rPr lang="en-US" sz="24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Step 4: Set </a:t>
            </a:r>
            <a:r>
              <a:rPr lang="en-US" sz="2400" b="1" u="sng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Itemtype</a:t>
            </a:r>
            <a:r>
              <a:rPr lang="en-US" sz="24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Color</a:t>
            </a:r>
          </a:p>
          <a:p>
            <a:pPr marL="0" indent="0" algn="just" rtl="0">
              <a:buNone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next thing we need to do is assign an </a:t>
            </a:r>
            <a:r>
              <a:rPr lang="en-US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itemtype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number to the </a:t>
            </a:r>
            <a:r>
              <a:rPr lang="en-US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flowitems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as they enter the system. This will be uniformly distributed between 1 and 3. </a:t>
            </a:r>
            <a:endParaRPr lang="en-US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rtl="0">
              <a:buFont typeface="Wingdings" panose="05000000000000000000" pitchFamily="2" charset="2"/>
              <a:buChar char="§"/>
            </a:pP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Click 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 </a:t>
            </a:r>
            <a:r>
              <a:rPr lang="en-US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Triggers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tab in the Source 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Properties window</a:t>
            </a: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, 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add a function (click </a:t>
            </a: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green plus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button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to the </a:t>
            </a:r>
            <a:r>
              <a:rPr lang="en-US" sz="2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OnCreation</a:t>
            </a:r>
            <a:r>
              <a:rPr lang="en-US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trigger and select </a:t>
            </a: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Set </a:t>
            </a:r>
            <a:r>
              <a:rPr lang="en-US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Item Type and Color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option. The code template popup will appear.</a:t>
            </a:r>
          </a:p>
          <a:p>
            <a:pPr algn="just" rtl="0">
              <a:buFont typeface="Wingdings" panose="05000000000000000000" pitchFamily="2" charset="2"/>
              <a:buChar char="§"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duniform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distribution is similar to a uniform distribution except that instead of returning any real number between the given parameters, only discrete integer values will be returned. The default values will be used in this example.</a:t>
            </a:r>
          </a:p>
          <a:p>
            <a:pPr algn="just" rtl="0">
              <a:buFont typeface="Wingdings" panose="05000000000000000000" pitchFamily="2" charset="2"/>
              <a:buChar char="§"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Click </a:t>
            </a:r>
            <a:r>
              <a:rPr lang="en-US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OK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to apply the changes and close </a:t>
            </a: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Properties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window.</a:t>
            </a:r>
          </a:p>
        </p:txBody>
      </p:sp>
    </p:spTree>
    <p:extLst>
      <p:ext uri="{BB962C8B-B14F-4D97-AF65-F5344CB8AC3E}">
        <p14:creationId xmlns:p14="http://schemas.microsoft.com/office/powerpoint/2010/main" val="3415452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470372"/>
            <a:ext cx="8670925" cy="1014412"/>
          </a:xfrm>
        </p:spPr>
        <p:txBody>
          <a:bodyPr>
            <a:normAutofit/>
          </a:bodyPr>
          <a:lstStyle/>
          <a:p>
            <a:r>
              <a:rPr lang="en-US" sz="3600" b="1" dirty="0"/>
              <a:t>Building the Model</a:t>
            </a:r>
            <a:endParaRPr lang="en-US" altLang="en-US" sz="3600" b="1" dirty="0" smtClean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8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1628800"/>
            <a:ext cx="8784976" cy="5040560"/>
          </a:xfrm>
        </p:spPr>
        <p:txBody>
          <a:bodyPr>
            <a:noAutofit/>
          </a:bodyPr>
          <a:lstStyle/>
          <a:p>
            <a:pPr marL="0" indent="0" algn="just" rtl="0">
              <a:buNone/>
            </a:pPr>
            <a:r>
              <a:rPr lang="en-US" sz="24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Step 5: Setting the Queue Capacity</a:t>
            </a:r>
          </a:p>
          <a:p>
            <a:pPr algn="just" rtl="0">
              <a:buFont typeface="Wingdings" panose="05000000000000000000" pitchFamily="2" charset="2"/>
              <a:buChar char="§"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Double-click on the queue to open it's </a:t>
            </a:r>
            <a:r>
              <a:rPr lang="en-US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Properties </a:t>
            </a: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window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 rtl="0">
              <a:buFont typeface="Wingdings" panose="05000000000000000000" pitchFamily="2" charset="2"/>
              <a:buChar char="§"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Change the </a:t>
            </a:r>
            <a:r>
              <a:rPr lang="en-US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Maximum Content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to 25.</a:t>
            </a:r>
          </a:p>
          <a:p>
            <a:pPr marL="0" indent="0" algn="just" rtl="0">
              <a:buNone/>
            </a:pPr>
            <a:r>
              <a:rPr lang="en-US" sz="24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Step </a:t>
            </a:r>
            <a:r>
              <a:rPr lang="en-US" sz="24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6: Define the Flow for the Queue</a:t>
            </a:r>
          </a:p>
          <a:p>
            <a:pPr algn="just" rtl="0">
              <a:buFont typeface="Wingdings" panose="05000000000000000000" pitchFamily="2" charset="2"/>
              <a:buChar char="§"/>
            </a:pP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Click 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 </a:t>
            </a:r>
            <a:r>
              <a:rPr lang="en-US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Flow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tab </a:t>
            </a: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 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set the flow options for the queue.</a:t>
            </a:r>
          </a:p>
          <a:p>
            <a:pPr algn="just" rtl="0">
              <a:buFont typeface="Wingdings" panose="05000000000000000000" pitchFamily="2" charset="2"/>
              <a:buChar char="§"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On the </a:t>
            </a:r>
            <a:r>
              <a:rPr lang="en-US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Send To Port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list, select </a:t>
            </a:r>
            <a:r>
              <a:rPr lang="en-US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By Expression</a:t>
            </a:r>
            <a:endParaRPr 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rtl="0">
              <a:buFont typeface="Wingdings" panose="05000000000000000000" pitchFamily="2" charset="2"/>
              <a:buChar char="§"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Since we have assigned an </a:t>
            </a:r>
            <a:r>
              <a:rPr lang="en-US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itemtype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number equal to 1, 2, or 3, we can now use the </a:t>
            </a:r>
            <a:r>
              <a:rPr lang="en-US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itemtype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to specify the port number through which </a:t>
            </a:r>
            <a:r>
              <a:rPr lang="en-US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flowitems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will pass. Notice that the default output port is: </a:t>
            </a:r>
            <a:r>
              <a:rPr lang="en-US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getitemtype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(item). Leave this as it is. Processor 1 should be connected to port 1, processor 2 should be connected to port 2 and so on. </a:t>
            </a:r>
          </a:p>
          <a:p>
            <a:pPr algn="just" rtl="0">
              <a:buFont typeface="Wingdings" panose="05000000000000000000" pitchFamily="2" charset="2"/>
              <a:buChar char="§"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Click the </a:t>
            </a:r>
            <a:r>
              <a:rPr lang="en-US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OK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button to apply and close the queue's properties window.</a:t>
            </a:r>
          </a:p>
        </p:txBody>
      </p:sp>
    </p:spTree>
    <p:extLst>
      <p:ext uri="{BB962C8B-B14F-4D97-AF65-F5344CB8AC3E}">
        <p14:creationId xmlns:p14="http://schemas.microsoft.com/office/powerpoint/2010/main" val="3415452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ألوان متوسطة">
  <a:themeElements>
    <a:clrScheme name="ألوان متوسطة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ألوان متوسطة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ألوان متوسطة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6599</TotalTime>
  <Words>428</Words>
  <Application>Microsoft Office PowerPoint</Application>
  <PresentationFormat>On-screen Show (4:3)</PresentationFormat>
  <Paragraphs>85</Paragraphs>
  <Slides>12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ألوان متوسطة</vt:lpstr>
      <vt:lpstr>PowerPoint Presentation</vt:lpstr>
      <vt:lpstr>What You Will Learn</vt:lpstr>
      <vt:lpstr>Description</vt:lpstr>
      <vt:lpstr>Building the Model</vt:lpstr>
      <vt:lpstr>Building the Model</vt:lpstr>
      <vt:lpstr>Building the Model</vt:lpstr>
      <vt:lpstr>Building the Model</vt:lpstr>
      <vt:lpstr>Building the Model</vt:lpstr>
      <vt:lpstr>Building the Model</vt:lpstr>
      <vt:lpstr>Building the Model</vt:lpstr>
      <vt:lpstr>Building the Model</vt:lpstr>
      <vt:lpstr>Building the Model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User</dc:creator>
  <cp:lastModifiedBy>User</cp:lastModifiedBy>
  <cp:revision>419</cp:revision>
  <dcterms:created xsi:type="dcterms:W3CDTF">2013-09-17T19:13:54Z</dcterms:created>
  <dcterms:modified xsi:type="dcterms:W3CDTF">2015-11-23T00:07:08Z</dcterms:modified>
</cp:coreProperties>
</file>