
<file path=[Content_Types].xml><?xml version="1.0" encoding="utf-8"?>
<Types xmlns="http://schemas.openxmlformats.org/package/2006/content-types">
  <Default Extension="xml" ContentType="application/xml"/>
  <Default Extension="wdp" ContentType="image/vnd.ms-photo"/>
  <Default Extension="docx" ContentType="application/vnd.openxmlformats-officedocument.wordprocessingml.document"/>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8" r:id="rId3"/>
    <p:sldId id="269" r:id="rId4"/>
    <p:sldId id="270" r:id="rId5"/>
    <p:sldId id="271" r:id="rId6"/>
    <p:sldId id="286" r:id="rId7"/>
    <p:sldId id="273" r:id="rId8"/>
    <p:sldId id="293" r:id="rId9"/>
    <p:sldId id="274" r:id="rId10"/>
    <p:sldId id="275" r:id="rId11"/>
    <p:sldId id="276" r:id="rId12"/>
    <p:sldId id="290" r:id="rId13"/>
    <p:sldId id="289" r:id="rId14"/>
    <p:sldId id="291" r:id="rId15"/>
    <p:sldId id="292" r:id="rId16"/>
    <p:sldId id="281" r:id="rId17"/>
    <p:sldId id="287" r:id="rId18"/>
    <p:sldId id="279"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417E"/>
    <a:srgbClr val="5C4F93"/>
    <a:srgbClr val="CF93C1"/>
    <a:srgbClr val="A19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6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5AF8A-69BA-48ED-B94B-84D0D9AECA0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81F9DBC-6CFD-42AB-A15C-90049BD099B3}">
      <dgm:prSet phldrT="[Text]"/>
      <dgm:spPr>
        <a:solidFill>
          <a:srgbClr val="7030A0"/>
        </a:solidFill>
      </dgm:spPr>
      <dgm:t>
        <a:bodyPr/>
        <a:lstStyle/>
        <a:p>
          <a:r>
            <a:rPr lang="en-US" dirty="0" smtClean="0">
              <a:latin typeface="+mj-lt"/>
            </a:rPr>
            <a:t>Acid phosphatase kinetics</a:t>
          </a:r>
          <a:endParaRPr lang="en-US" dirty="0">
            <a:latin typeface="+mj-lt"/>
          </a:endParaRPr>
        </a:p>
      </dgm:t>
    </dgm:pt>
    <dgm:pt modelId="{66E2432B-73E0-4A51-8A06-9A0FDBE35CFB}" type="parTrans" cxnId="{0F865B63-DFB9-4989-9C3F-31FB617488EA}">
      <dgm:prSet/>
      <dgm:spPr/>
      <dgm:t>
        <a:bodyPr/>
        <a:lstStyle/>
        <a:p>
          <a:endParaRPr lang="en-US"/>
        </a:p>
      </dgm:t>
    </dgm:pt>
    <dgm:pt modelId="{5638154F-14BA-4956-B336-AA9D491185E9}" type="sibTrans" cxnId="{0F865B63-DFB9-4989-9C3F-31FB617488EA}">
      <dgm:prSet/>
      <dgm:spPr/>
      <dgm:t>
        <a:bodyPr/>
        <a:lstStyle/>
        <a:p>
          <a:endParaRPr lang="en-US"/>
        </a:p>
      </dgm:t>
    </dgm:pt>
    <dgm:pt modelId="{3E368F1B-64CE-4058-98A5-BF836475C89D}">
      <dgm:prSet phldrT="[Text]"/>
      <dgm:spPr>
        <a:solidFill>
          <a:schemeClr val="accent1">
            <a:lumMod val="50000"/>
          </a:schemeClr>
        </a:solidFill>
      </dgm:spPr>
      <dgm:t>
        <a:bodyPr/>
        <a:lstStyle/>
        <a:p>
          <a:r>
            <a:rPr lang="en-US" dirty="0" smtClean="0">
              <a:latin typeface="+mj-lt"/>
            </a:rPr>
            <a:t>Time</a:t>
          </a:r>
          <a:endParaRPr lang="en-US" dirty="0">
            <a:latin typeface="+mj-lt"/>
          </a:endParaRPr>
        </a:p>
      </dgm:t>
    </dgm:pt>
    <dgm:pt modelId="{D04826DC-28B9-4DEF-BADF-2D3CC8DEE2C5}" type="parTrans" cxnId="{DF2E31AC-B884-44BD-B09E-41C9785BB09D}">
      <dgm:prSet/>
      <dgm:spPr/>
      <dgm:t>
        <a:bodyPr/>
        <a:lstStyle/>
        <a:p>
          <a:endParaRPr lang="en-US"/>
        </a:p>
      </dgm:t>
    </dgm:pt>
    <dgm:pt modelId="{CA772CF2-F626-4B9E-AD54-88D787C5760E}" type="sibTrans" cxnId="{DF2E31AC-B884-44BD-B09E-41C9785BB09D}">
      <dgm:prSet/>
      <dgm:spPr/>
      <dgm:t>
        <a:bodyPr/>
        <a:lstStyle/>
        <a:p>
          <a:endParaRPr lang="en-US"/>
        </a:p>
      </dgm:t>
    </dgm:pt>
    <dgm:pt modelId="{4B8FDDEC-632D-47D2-8CE3-9B059971F91D}">
      <dgm:prSet phldrT="[Text]"/>
      <dgm:spPr>
        <a:solidFill>
          <a:schemeClr val="accent1">
            <a:lumMod val="50000"/>
          </a:schemeClr>
        </a:solidFill>
        <a:ln w="76200">
          <a:noFill/>
        </a:ln>
      </dgm:spPr>
      <dgm:t>
        <a:bodyPr/>
        <a:lstStyle/>
        <a:p>
          <a:r>
            <a:rPr lang="en-US" dirty="0" smtClean="0">
              <a:latin typeface="+mj-lt"/>
            </a:rPr>
            <a:t>Enzyme concentration</a:t>
          </a:r>
          <a:endParaRPr lang="en-US" dirty="0">
            <a:latin typeface="+mj-lt"/>
          </a:endParaRPr>
        </a:p>
      </dgm:t>
    </dgm:pt>
    <dgm:pt modelId="{2C8EB516-DB2A-41CB-939C-351D6A8AE107}" type="parTrans" cxnId="{537B2CB1-F617-4B61-8AB7-1781E9EAEC64}">
      <dgm:prSet/>
      <dgm:spPr/>
      <dgm:t>
        <a:bodyPr/>
        <a:lstStyle/>
        <a:p>
          <a:endParaRPr lang="en-US"/>
        </a:p>
      </dgm:t>
    </dgm:pt>
    <dgm:pt modelId="{2EEF7F01-2563-4115-B5C7-BD29BC4005E4}" type="sibTrans" cxnId="{537B2CB1-F617-4B61-8AB7-1781E9EAEC64}">
      <dgm:prSet/>
      <dgm:spPr/>
      <dgm:t>
        <a:bodyPr/>
        <a:lstStyle/>
        <a:p>
          <a:endParaRPr lang="en-US"/>
        </a:p>
      </dgm:t>
    </dgm:pt>
    <dgm:pt modelId="{E841278C-29CB-48A9-ADFD-E026F94B9AA4}">
      <dgm:prSet phldrT="[Text]"/>
      <dgm:spPr>
        <a:solidFill>
          <a:schemeClr val="accent1">
            <a:lumMod val="50000"/>
          </a:schemeClr>
        </a:solidFill>
        <a:ln w="57150" cmpd="sng">
          <a:noFill/>
        </a:ln>
      </dgm:spPr>
      <dgm:t>
        <a:bodyPr/>
        <a:lstStyle/>
        <a:p>
          <a:r>
            <a:rPr lang="en-US" dirty="0" smtClean="0">
              <a:latin typeface="+mj-lt"/>
            </a:rPr>
            <a:t>pH</a:t>
          </a:r>
          <a:endParaRPr lang="en-US" dirty="0">
            <a:latin typeface="+mj-lt"/>
          </a:endParaRPr>
        </a:p>
      </dgm:t>
    </dgm:pt>
    <dgm:pt modelId="{3EAB2A4E-53AC-4591-9FBE-E57E6633CF30}" type="parTrans" cxnId="{0448FDB9-414D-4032-BB65-499172064B9F}">
      <dgm:prSet/>
      <dgm:spPr/>
      <dgm:t>
        <a:bodyPr/>
        <a:lstStyle/>
        <a:p>
          <a:endParaRPr lang="en-US"/>
        </a:p>
      </dgm:t>
    </dgm:pt>
    <dgm:pt modelId="{C5DB8F4A-0D15-4CBC-B882-8A8665CD5778}" type="sibTrans" cxnId="{0448FDB9-414D-4032-BB65-499172064B9F}">
      <dgm:prSet/>
      <dgm:spPr/>
      <dgm:t>
        <a:bodyPr/>
        <a:lstStyle/>
        <a:p>
          <a:endParaRPr lang="en-US"/>
        </a:p>
      </dgm:t>
    </dgm:pt>
    <dgm:pt modelId="{86DED3D7-1E61-4CBD-A96F-8FFB589F69F2}">
      <dgm:prSet/>
      <dgm:spPr>
        <a:solidFill>
          <a:schemeClr val="accent2"/>
        </a:solidFill>
        <a:ln w="57150">
          <a:solidFill>
            <a:srgbClr val="C00000"/>
          </a:solidFill>
        </a:ln>
      </dgm:spPr>
      <dgm:t>
        <a:bodyPr/>
        <a:lstStyle/>
        <a:p>
          <a:r>
            <a:rPr lang="en-US" dirty="0" smtClean="0">
              <a:latin typeface="+mj-lt"/>
            </a:rPr>
            <a:t>Substrate concentration</a:t>
          </a:r>
          <a:endParaRPr lang="en-US" dirty="0">
            <a:latin typeface="+mj-lt"/>
          </a:endParaRPr>
        </a:p>
      </dgm:t>
    </dgm:pt>
    <dgm:pt modelId="{A3F47F06-7DA2-4A9B-9F60-9DB1B20D0CC3}" type="parTrans" cxnId="{B0D8BE5C-6363-4604-8049-C30EC3601F48}">
      <dgm:prSet/>
      <dgm:spPr/>
      <dgm:t>
        <a:bodyPr/>
        <a:lstStyle/>
        <a:p>
          <a:endParaRPr lang="en-US"/>
        </a:p>
      </dgm:t>
    </dgm:pt>
    <dgm:pt modelId="{98A3191A-EBCA-4CF0-9F58-10485182F326}" type="sibTrans" cxnId="{B0D8BE5C-6363-4604-8049-C30EC3601F48}">
      <dgm:prSet/>
      <dgm:spPr/>
      <dgm:t>
        <a:bodyPr/>
        <a:lstStyle/>
        <a:p>
          <a:endParaRPr lang="en-US"/>
        </a:p>
      </dgm:t>
    </dgm:pt>
    <dgm:pt modelId="{67D4BBF1-8D5E-471E-8979-578A1EC3E048}">
      <dgm:prSet/>
      <dgm:spPr>
        <a:solidFill>
          <a:schemeClr val="accent2"/>
        </a:solidFill>
      </dgm:spPr>
      <dgm:t>
        <a:bodyPr/>
        <a:lstStyle/>
        <a:p>
          <a:r>
            <a:rPr lang="en-US" dirty="0" smtClean="0">
              <a:latin typeface="+mj-lt"/>
            </a:rPr>
            <a:t>Inhibitor </a:t>
          </a:r>
          <a:endParaRPr lang="en-US" dirty="0">
            <a:latin typeface="+mj-lt"/>
          </a:endParaRPr>
        </a:p>
      </dgm:t>
    </dgm:pt>
    <dgm:pt modelId="{562D5F1B-2265-4A1D-932D-F14E99103F6C}" type="parTrans" cxnId="{FFF4AECD-8AA4-4321-A66A-C76781952316}">
      <dgm:prSet/>
      <dgm:spPr/>
      <dgm:t>
        <a:bodyPr/>
        <a:lstStyle/>
        <a:p>
          <a:endParaRPr lang="en-US"/>
        </a:p>
      </dgm:t>
    </dgm:pt>
    <dgm:pt modelId="{EF128721-094E-45F1-8E65-71B5B7DE2486}" type="sibTrans" cxnId="{FFF4AECD-8AA4-4321-A66A-C76781952316}">
      <dgm:prSet/>
      <dgm:spPr/>
      <dgm:t>
        <a:bodyPr/>
        <a:lstStyle/>
        <a:p>
          <a:endParaRPr lang="en-US"/>
        </a:p>
      </dgm:t>
    </dgm:pt>
    <dgm:pt modelId="{E5EFF9D3-14C2-49F2-BEFF-4FDB27FC1977}">
      <dgm:prSet/>
      <dgm:spPr>
        <a:solidFill>
          <a:schemeClr val="accent1">
            <a:lumMod val="50000"/>
          </a:schemeClr>
        </a:solidFill>
        <a:ln w="3175" cmpd="sng">
          <a:solidFill>
            <a:srgbClr val="002060"/>
          </a:solidFill>
        </a:ln>
      </dgm:spPr>
      <dgm:t>
        <a:bodyPr/>
        <a:lstStyle/>
        <a:p>
          <a:r>
            <a:rPr lang="en-US" dirty="0" smtClean="0">
              <a:latin typeface="+mj-lt"/>
            </a:rPr>
            <a:t>Temperature</a:t>
          </a:r>
          <a:endParaRPr lang="en-US" dirty="0">
            <a:latin typeface="+mj-lt"/>
          </a:endParaRPr>
        </a:p>
      </dgm:t>
    </dgm:pt>
    <dgm:pt modelId="{42908F70-4022-42DE-B2D5-2CC69BB7AC47}" type="parTrans" cxnId="{35F1ABBF-0B6A-4CE0-9D73-2B5D7128D163}">
      <dgm:prSet/>
      <dgm:spPr/>
      <dgm:t>
        <a:bodyPr/>
        <a:lstStyle/>
        <a:p>
          <a:endParaRPr lang="en-US"/>
        </a:p>
      </dgm:t>
    </dgm:pt>
    <dgm:pt modelId="{F8522FA0-1D98-41E5-B743-E2A2FEF54986}" type="sibTrans" cxnId="{35F1ABBF-0B6A-4CE0-9D73-2B5D7128D163}">
      <dgm:prSet/>
      <dgm:spPr/>
      <dgm:t>
        <a:bodyPr/>
        <a:lstStyle/>
        <a:p>
          <a:endParaRPr lang="en-US"/>
        </a:p>
      </dgm:t>
    </dgm:pt>
    <dgm:pt modelId="{5EFDA3AD-A150-44E9-A50C-C0086A87BA7E}" type="pres">
      <dgm:prSet presAssocID="{5865AF8A-69BA-48ED-B94B-84D0D9AECA0E}" presName="hierChild1" presStyleCnt="0">
        <dgm:presLayoutVars>
          <dgm:orgChart val="1"/>
          <dgm:chPref val="1"/>
          <dgm:dir/>
          <dgm:animOne val="branch"/>
          <dgm:animLvl val="lvl"/>
          <dgm:resizeHandles/>
        </dgm:presLayoutVars>
      </dgm:prSet>
      <dgm:spPr/>
      <dgm:t>
        <a:bodyPr/>
        <a:lstStyle/>
        <a:p>
          <a:endParaRPr lang="en-US"/>
        </a:p>
      </dgm:t>
    </dgm:pt>
    <dgm:pt modelId="{E566CB5C-C575-4C34-9449-8C4309BBF848}" type="pres">
      <dgm:prSet presAssocID="{581F9DBC-6CFD-42AB-A15C-90049BD099B3}" presName="hierRoot1" presStyleCnt="0">
        <dgm:presLayoutVars>
          <dgm:hierBranch val="init"/>
        </dgm:presLayoutVars>
      </dgm:prSet>
      <dgm:spPr/>
    </dgm:pt>
    <dgm:pt modelId="{9C83B18E-C1BA-4BAD-B4D3-BA63C71F22C5}" type="pres">
      <dgm:prSet presAssocID="{581F9DBC-6CFD-42AB-A15C-90049BD099B3}" presName="rootComposite1" presStyleCnt="0"/>
      <dgm:spPr/>
    </dgm:pt>
    <dgm:pt modelId="{2FE78FDC-0625-44FE-B655-3CB321B10C55}" type="pres">
      <dgm:prSet presAssocID="{581F9DBC-6CFD-42AB-A15C-90049BD099B3}" presName="rootText1" presStyleLbl="node0" presStyleIdx="0" presStyleCnt="1" custScaleX="316771">
        <dgm:presLayoutVars>
          <dgm:chPref val="3"/>
        </dgm:presLayoutVars>
      </dgm:prSet>
      <dgm:spPr/>
      <dgm:t>
        <a:bodyPr/>
        <a:lstStyle/>
        <a:p>
          <a:endParaRPr lang="en-US"/>
        </a:p>
      </dgm:t>
    </dgm:pt>
    <dgm:pt modelId="{0A0CF694-F75E-4F0E-BA94-9DEA781D53CA}" type="pres">
      <dgm:prSet presAssocID="{581F9DBC-6CFD-42AB-A15C-90049BD099B3}" presName="rootConnector1" presStyleLbl="node1" presStyleIdx="0" presStyleCnt="0"/>
      <dgm:spPr/>
      <dgm:t>
        <a:bodyPr/>
        <a:lstStyle/>
        <a:p>
          <a:endParaRPr lang="en-US"/>
        </a:p>
      </dgm:t>
    </dgm:pt>
    <dgm:pt modelId="{1709E087-1962-4555-AF6E-B3A5626AA27F}" type="pres">
      <dgm:prSet presAssocID="{581F9DBC-6CFD-42AB-A15C-90049BD099B3}" presName="hierChild2" presStyleCnt="0"/>
      <dgm:spPr/>
    </dgm:pt>
    <dgm:pt modelId="{636CB7CD-EFC6-4BD8-A8AF-B6D83631AE31}" type="pres">
      <dgm:prSet presAssocID="{D04826DC-28B9-4DEF-BADF-2D3CC8DEE2C5}" presName="Name37" presStyleLbl="parChTrans1D2" presStyleIdx="0" presStyleCnt="6"/>
      <dgm:spPr/>
      <dgm:t>
        <a:bodyPr/>
        <a:lstStyle/>
        <a:p>
          <a:endParaRPr lang="en-US"/>
        </a:p>
      </dgm:t>
    </dgm:pt>
    <dgm:pt modelId="{EA013EAE-D515-4555-BA97-85C5803C4BF8}" type="pres">
      <dgm:prSet presAssocID="{3E368F1B-64CE-4058-98A5-BF836475C89D}" presName="hierRoot2" presStyleCnt="0">
        <dgm:presLayoutVars>
          <dgm:hierBranch val="init"/>
        </dgm:presLayoutVars>
      </dgm:prSet>
      <dgm:spPr/>
    </dgm:pt>
    <dgm:pt modelId="{C08ECB12-6E86-4021-9EDC-93299E6ACF1E}" type="pres">
      <dgm:prSet presAssocID="{3E368F1B-64CE-4058-98A5-BF836475C89D}" presName="rootComposite" presStyleCnt="0"/>
      <dgm:spPr/>
    </dgm:pt>
    <dgm:pt modelId="{B80427E5-03AA-49EB-B3D2-CB6057DD03B5}" type="pres">
      <dgm:prSet presAssocID="{3E368F1B-64CE-4058-98A5-BF836475C89D}" presName="rootText" presStyleLbl="node2" presStyleIdx="0" presStyleCnt="6">
        <dgm:presLayoutVars>
          <dgm:chPref val="3"/>
        </dgm:presLayoutVars>
      </dgm:prSet>
      <dgm:spPr/>
      <dgm:t>
        <a:bodyPr/>
        <a:lstStyle/>
        <a:p>
          <a:endParaRPr lang="en-US"/>
        </a:p>
      </dgm:t>
    </dgm:pt>
    <dgm:pt modelId="{641B9A82-BEE5-48A1-A7A9-41D70B70D16B}" type="pres">
      <dgm:prSet presAssocID="{3E368F1B-64CE-4058-98A5-BF836475C89D}" presName="rootConnector" presStyleLbl="node2" presStyleIdx="0" presStyleCnt="6"/>
      <dgm:spPr/>
      <dgm:t>
        <a:bodyPr/>
        <a:lstStyle/>
        <a:p>
          <a:endParaRPr lang="en-US"/>
        </a:p>
      </dgm:t>
    </dgm:pt>
    <dgm:pt modelId="{F0E47F77-9862-40BD-BAD2-1D31A3844A27}" type="pres">
      <dgm:prSet presAssocID="{3E368F1B-64CE-4058-98A5-BF836475C89D}" presName="hierChild4" presStyleCnt="0"/>
      <dgm:spPr/>
    </dgm:pt>
    <dgm:pt modelId="{71EE15E5-7708-4FEE-A8FB-817A2826015B}" type="pres">
      <dgm:prSet presAssocID="{3E368F1B-64CE-4058-98A5-BF836475C89D}" presName="hierChild5" presStyleCnt="0"/>
      <dgm:spPr/>
    </dgm:pt>
    <dgm:pt modelId="{478C8ACF-1DA4-478B-85A2-7FE0D2F5C01A}" type="pres">
      <dgm:prSet presAssocID="{2C8EB516-DB2A-41CB-939C-351D6A8AE107}" presName="Name37" presStyleLbl="parChTrans1D2" presStyleIdx="1" presStyleCnt="6"/>
      <dgm:spPr/>
      <dgm:t>
        <a:bodyPr/>
        <a:lstStyle/>
        <a:p>
          <a:endParaRPr lang="en-US"/>
        </a:p>
      </dgm:t>
    </dgm:pt>
    <dgm:pt modelId="{AE53B876-A90F-4BA9-ABFF-F526285C6D94}" type="pres">
      <dgm:prSet presAssocID="{4B8FDDEC-632D-47D2-8CE3-9B059971F91D}" presName="hierRoot2" presStyleCnt="0">
        <dgm:presLayoutVars>
          <dgm:hierBranch val="init"/>
        </dgm:presLayoutVars>
      </dgm:prSet>
      <dgm:spPr/>
    </dgm:pt>
    <dgm:pt modelId="{70615029-DF1E-499A-BEB9-CB52AF1136E9}" type="pres">
      <dgm:prSet presAssocID="{4B8FDDEC-632D-47D2-8CE3-9B059971F91D}" presName="rootComposite" presStyleCnt="0"/>
      <dgm:spPr/>
    </dgm:pt>
    <dgm:pt modelId="{3D2750C3-3D90-4AAB-8007-5BFE5C8FEEDC}" type="pres">
      <dgm:prSet presAssocID="{4B8FDDEC-632D-47D2-8CE3-9B059971F91D}" presName="rootText" presStyleLbl="node2" presStyleIdx="1" presStyleCnt="6">
        <dgm:presLayoutVars>
          <dgm:chPref val="3"/>
        </dgm:presLayoutVars>
      </dgm:prSet>
      <dgm:spPr/>
      <dgm:t>
        <a:bodyPr/>
        <a:lstStyle/>
        <a:p>
          <a:endParaRPr lang="en-US"/>
        </a:p>
      </dgm:t>
    </dgm:pt>
    <dgm:pt modelId="{DB7666B1-321E-445E-B82D-251732D56AB7}" type="pres">
      <dgm:prSet presAssocID="{4B8FDDEC-632D-47D2-8CE3-9B059971F91D}" presName="rootConnector" presStyleLbl="node2" presStyleIdx="1" presStyleCnt="6"/>
      <dgm:spPr/>
      <dgm:t>
        <a:bodyPr/>
        <a:lstStyle/>
        <a:p>
          <a:endParaRPr lang="en-US"/>
        </a:p>
      </dgm:t>
    </dgm:pt>
    <dgm:pt modelId="{926A1E46-CE76-4487-AEEE-C57DEA1B663D}" type="pres">
      <dgm:prSet presAssocID="{4B8FDDEC-632D-47D2-8CE3-9B059971F91D}" presName="hierChild4" presStyleCnt="0"/>
      <dgm:spPr/>
    </dgm:pt>
    <dgm:pt modelId="{07E66EE7-7513-4400-9566-D7EB04A46787}" type="pres">
      <dgm:prSet presAssocID="{4B8FDDEC-632D-47D2-8CE3-9B059971F91D}" presName="hierChild5" presStyleCnt="0"/>
      <dgm:spPr/>
    </dgm:pt>
    <dgm:pt modelId="{837F4E41-7C63-42AB-B5A9-6C148E71E1A7}" type="pres">
      <dgm:prSet presAssocID="{42908F70-4022-42DE-B2D5-2CC69BB7AC47}" presName="Name37" presStyleLbl="parChTrans1D2" presStyleIdx="2" presStyleCnt="6"/>
      <dgm:spPr/>
      <dgm:t>
        <a:bodyPr/>
        <a:lstStyle/>
        <a:p>
          <a:endParaRPr lang="en-US"/>
        </a:p>
      </dgm:t>
    </dgm:pt>
    <dgm:pt modelId="{4D855B59-7920-421C-B8BC-8BC1D8A1B4C6}" type="pres">
      <dgm:prSet presAssocID="{E5EFF9D3-14C2-49F2-BEFF-4FDB27FC1977}" presName="hierRoot2" presStyleCnt="0">
        <dgm:presLayoutVars>
          <dgm:hierBranch val="init"/>
        </dgm:presLayoutVars>
      </dgm:prSet>
      <dgm:spPr/>
    </dgm:pt>
    <dgm:pt modelId="{2F73D358-DA9F-4670-BFA9-23CC75D48365}" type="pres">
      <dgm:prSet presAssocID="{E5EFF9D3-14C2-49F2-BEFF-4FDB27FC1977}" presName="rootComposite" presStyleCnt="0"/>
      <dgm:spPr/>
    </dgm:pt>
    <dgm:pt modelId="{C73D4A30-7E7A-47EF-B49F-7B37B548BD56}" type="pres">
      <dgm:prSet presAssocID="{E5EFF9D3-14C2-49F2-BEFF-4FDB27FC1977}" presName="rootText" presStyleLbl="node2" presStyleIdx="2" presStyleCnt="6">
        <dgm:presLayoutVars>
          <dgm:chPref val="3"/>
        </dgm:presLayoutVars>
      </dgm:prSet>
      <dgm:spPr/>
      <dgm:t>
        <a:bodyPr/>
        <a:lstStyle/>
        <a:p>
          <a:endParaRPr lang="en-US"/>
        </a:p>
      </dgm:t>
    </dgm:pt>
    <dgm:pt modelId="{4A61A7B5-4741-4764-8356-9665F7469484}" type="pres">
      <dgm:prSet presAssocID="{E5EFF9D3-14C2-49F2-BEFF-4FDB27FC1977}" presName="rootConnector" presStyleLbl="node2" presStyleIdx="2" presStyleCnt="6"/>
      <dgm:spPr/>
      <dgm:t>
        <a:bodyPr/>
        <a:lstStyle/>
        <a:p>
          <a:endParaRPr lang="en-US"/>
        </a:p>
      </dgm:t>
    </dgm:pt>
    <dgm:pt modelId="{9CC116F0-AE76-4990-AFDE-8FFDD8C147C6}" type="pres">
      <dgm:prSet presAssocID="{E5EFF9D3-14C2-49F2-BEFF-4FDB27FC1977}" presName="hierChild4" presStyleCnt="0"/>
      <dgm:spPr/>
    </dgm:pt>
    <dgm:pt modelId="{F8E5B070-E0FA-4ACE-B7B0-43810024FB56}" type="pres">
      <dgm:prSet presAssocID="{E5EFF9D3-14C2-49F2-BEFF-4FDB27FC1977}" presName="hierChild5" presStyleCnt="0"/>
      <dgm:spPr/>
    </dgm:pt>
    <dgm:pt modelId="{AF4D32A8-37CA-48B4-BCCD-BF014252D770}" type="pres">
      <dgm:prSet presAssocID="{3EAB2A4E-53AC-4591-9FBE-E57E6633CF30}" presName="Name37" presStyleLbl="parChTrans1D2" presStyleIdx="3" presStyleCnt="6"/>
      <dgm:spPr/>
      <dgm:t>
        <a:bodyPr/>
        <a:lstStyle/>
        <a:p>
          <a:endParaRPr lang="en-US"/>
        </a:p>
      </dgm:t>
    </dgm:pt>
    <dgm:pt modelId="{52A83331-DE10-4E55-9368-6988CFA83A78}" type="pres">
      <dgm:prSet presAssocID="{E841278C-29CB-48A9-ADFD-E026F94B9AA4}" presName="hierRoot2" presStyleCnt="0">
        <dgm:presLayoutVars>
          <dgm:hierBranch val="init"/>
        </dgm:presLayoutVars>
      </dgm:prSet>
      <dgm:spPr/>
    </dgm:pt>
    <dgm:pt modelId="{EB0BA250-CF2B-4C24-AE40-0046C72669DC}" type="pres">
      <dgm:prSet presAssocID="{E841278C-29CB-48A9-ADFD-E026F94B9AA4}" presName="rootComposite" presStyleCnt="0"/>
      <dgm:spPr/>
    </dgm:pt>
    <dgm:pt modelId="{0E615A96-A03A-4E93-994A-9AB174C4581D}" type="pres">
      <dgm:prSet presAssocID="{E841278C-29CB-48A9-ADFD-E026F94B9AA4}" presName="rootText" presStyleLbl="node2" presStyleIdx="3" presStyleCnt="6">
        <dgm:presLayoutVars>
          <dgm:chPref val="3"/>
        </dgm:presLayoutVars>
      </dgm:prSet>
      <dgm:spPr/>
      <dgm:t>
        <a:bodyPr/>
        <a:lstStyle/>
        <a:p>
          <a:endParaRPr lang="en-US"/>
        </a:p>
      </dgm:t>
    </dgm:pt>
    <dgm:pt modelId="{CF60D6DF-3369-41C6-84FA-9E448AB18D4D}" type="pres">
      <dgm:prSet presAssocID="{E841278C-29CB-48A9-ADFD-E026F94B9AA4}" presName="rootConnector" presStyleLbl="node2" presStyleIdx="3" presStyleCnt="6"/>
      <dgm:spPr/>
      <dgm:t>
        <a:bodyPr/>
        <a:lstStyle/>
        <a:p>
          <a:endParaRPr lang="en-US"/>
        </a:p>
      </dgm:t>
    </dgm:pt>
    <dgm:pt modelId="{AC234957-680B-43E4-BCAC-AE3C507BB09D}" type="pres">
      <dgm:prSet presAssocID="{E841278C-29CB-48A9-ADFD-E026F94B9AA4}" presName="hierChild4" presStyleCnt="0"/>
      <dgm:spPr/>
    </dgm:pt>
    <dgm:pt modelId="{275A4618-F9AA-4520-873F-37F2430A645E}" type="pres">
      <dgm:prSet presAssocID="{E841278C-29CB-48A9-ADFD-E026F94B9AA4}" presName="hierChild5" presStyleCnt="0"/>
      <dgm:spPr/>
    </dgm:pt>
    <dgm:pt modelId="{5921131F-C208-462C-A069-54D279F093CA}" type="pres">
      <dgm:prSet presAssocID="{A3F47F06-7DA2-4A9B-9F60-9DB1B20D0CC3}" presName="Name37" presStyleLbl="parChTrans1D2" presStyleIdx="4" presStyleCnt="6"/>
      <dgm:spPr/>
      <dgm:t>
        <a:bodyPr/>
        <a:lstStyle/>
        <a:p>
          <a:endParaRPr lang="en-US"/>
        </a:p>
      </dgm:t>
    </dgm:pt>
    <dgm:pt modelId="{55ADC992-248A-4B9B-9DC7-E878B5D40656}" type="pres">
      <dgm:prSet presAssocID="{86DED3D7-1E61-4CBD-A96F-8FFB589F69F2}" presName="hierRoot2" presStyleCnt="0">
        <dgm:presLayoutVars>
          <dgm:hierBranch val="init"/>
        </dgm:presLayoutVars>
      </dgm:prSet>
      <dgm:spPr/>
    </dgm:pt>
    <dgm:pt modelId="{5EE08C5C-7E4D-4C5F-B163-1E4048AA937D}" type="pres">
      <dgm:prSet presAssocID="{86DED3D7-1E61-4CBD-A96F-8FFB589F69F2}" presName="rootComposite" presStyleCnt="0"/>
      <dgm:spPr/>
    </dgm:pt>
    <dgm:pt modelId="{51D34D70-DAC3-467C-92E1-D8E44ED704A6}" type="pres">
      <dgm:prSet presAssocID="{86DED3D7-1E61-4CBD-A96F-8FFB589F69F2}" presName="rootText" presStyleLbl="node2" presStyleIdx="4" presStyleCnt="6">
        <dgm:presLayoutVars>
          <dgm:chPref val="3"/>
        </dgm:presLayoutVars>
      </dgm:prSet>
      <dgm:spPr/>
      <dgm:t>
        <a:bodyPr/>
        <a:lstStyle/>
        <a:p>
          <a:endParaRPr lang="en-US"/>
        </a:p>
      </dgm:t>
    </dgm:pt>
    <dgm:pt modelId="{C31C1973-5E3C-4749-AD68-958F2E571164}" type="pres">
      <dgm:prSet presAssocID="{86DED3D7-1E61-4CBD-A96F-8FFB589F69F2}" presName="rootConnector" presStyleLbl="node2" presStyleIdx="4" presStyleCnt="6"/>
      <dgm:spPr/>
      <dgm:t>
        <a:bodyPr/>
        <a:lstStyle/>
        <a:p>
          <a:endParaRPr lang="en-US"/>
        </a:p>
      </dgm:t>
    </dgm:pt>
    <dgm:pt modelId="{233F3371-BDB2-4066-8CBB-27BC5962A3D4}" type="pres">
      <dgm:prSet presAssocID="{86DED3D7-1E61-4CBD-A96F-8FFB589F69F2}" presName="hierChild4" presStyleCnt="0"/>
      <dgm:spPr/>
    </dgm:pt>
    <dgm:pt modelId="{4D9FF0C8-A38C-434D-816E-6505680AC146}" type="pres">
      <dgm:prSet presAssocID="{86DED3D7-1E61-4CBD-A96F-8FFB589F69F2}" presName="hierChild5" presStyleCnt="0"/>
      <dgm:spPr/>
    </dgm:pt>
    <dgm:pt modelId="{A4301389-B4D7-46D9-981E-2F18EA191A19}" type="pres">
      <dgm:prSet presAssocID="{562D5F1B-2265-4A1D-932D-F14E99103F6C}" presName="Name37" presStyleLbl="parChTrans1D2" presStyleIdx="5" presStyleCnt="6"/>
      <dgm:spPr/>
      <dgm:t>
        <a:bodyPr/>
        <a:lstStyle/>
        <a:p>
          <a:endParaRPr lang="en-US"/>
        </a:p>
      </dgm:t>
    </dgm:pt>
    <dgm:pt modelId="{422A6488-DAFD-4C83-A43A-6F86ADE6A504}" type="pres">
      <dgm:prSet presAssocID="{67D4BBF1-8D5E-471E-8979-578A1EC3E048}" presName="hierRoot2" presStyleCnt="0">
        <dgm:presLayoutVars>
          <dgm:hierBranch val="init"/>
        </dgm:presLayoutVars>
      </dgm:prSet>
      <dgm:spPr/>
    </dgm:pt>
    <dgm:pt modelId="{A3E69DE4-879E-4A86-A37B-138BD2CA8C64}" type="pres">
      <dgm:prSet presAssocID="{67D4BBF1-8D5E-471E-8979-578A1EC3E048}" presName="rootComposite" presStyleCnt="0"/>
      <dgm:spPr/>
    </dgm:pt>
    <dgm:pt modelId="{FBC1E6D3-6138-4564-8C20-6C575791D6E6}" type="pres">
      <dgm:prSet presAssocID="{67D4BBF1-8D5E-471E-8979-578A1EC3E048}" presName="rootText" presStyleLbl="node2" presStyleIdx="5" presStyleCnt="6">
        <dgm:presLayoutVars>
          <dgm:chPref val="3"/>
        </dgm:presLayoutVars>
      </dgm:prSet>
      <dgm:spPr/>
      <dgm:t>
        <a:bodyPr/>
        <a:lstStyle/>
        <a:p>
          <a:endParaRPr lang="en-US"/>
        </a:p>
      </dgm:t>
    </dgm:pt>
    <dgm:pt modelId="{8E3BE1C4-A290-4BBF-AFFA-6A02216574E6}" type="pres">
      <dgm:prSet presAssocID="{67D4BBF1-8D5E-471E-8979-578A1EC3E048}" presName="rootConnector" presStyleLbl="node2" presStyleIdx="5" presStyleCnt="6"/>
      <dgm:spPr/>
      <dgm:t>
        <a:bodyPr/>
        <a:lstStyle/>
        <a:p>
          <a:endParaRPr lang="en-US"/>
        </a:p>
      </dgm:t>
    </dgm:pt>
    <dgm:pt modelId="{FE43E378-B660-4E14-BF79-F3595ECEAB0E}" type="pres">
      <dgm:prSet presAssocID="{67D4BBF1-8D5E-471E-8979-578A1EC3E048}" presName="hierChild4" presStyleCnt="0"/>
      <dgm:spPr/>
    </dgm:pt>
    <dgm:pt modelId="{996277A8-B997-4E93-9C20-8C14A4B14AB0}" type="pres">
      <dgm:prSet presAssocID="{67D4BBF1-8D5E-471E-8979-578A1EC3E048}" presName="hierChild5" presStyleCnt="0"/>
      <dgm:spPr/>
    </dgm:pt>
    <dgm:pt modelId="{81CADACD-F972-42A0-A458-124CFEB62C22}" type="pres">
      <dgm:prSet presAssocID="{581F9DBC-6CFD-42AB-A15C-90049BD099B3}" presName="hierChild3" presStyleCnt="0"/>
      <dgm:spPr/>
    </dgm:pt>
  </dgm:ptLst>
  <dgm:cxnLst>
    <dgm:cxn modelId="{47F8B81B-D5B0-4E04-A348-DA7F655E94CD}" type="presOf" srcId="{3EAB2A4E-53AC-4591-9FBE-E57E6633CF30}" destId="{AF4D32A8-37CA-48B4-BCCD-BF014252D770}" srcOrd="0" destOrd="0" presId="urn:microsoft.com/office/officeart/2005/8/layout/orgChart1"/>
    <dgm:cxn modelId="{7D987B4B-39B9-4991-BF5D-E7E79E45FC4C}" type="presOf" srcId="{E5EFF9D3-14C2-49F2-BEFF-4FDB27FC1977}" destId="{4A61A7B5-4741-4764-8356-9665F7469484}" srcOrd="1" destOrd="0" presId="urn:microsoft.com/office/officeart/2005/8/layout/orgChart1"/>
    <dgm:cxn modelId="{FD180469-B69F-41F6-BD1D-8BFE5DF9BB79}" type="presOf" srcId="{D04826DC-28B9-4DEF-BADF-2D3CC8DEE2C5}" destId="{636CB7CD-EFC6-4BD8-A8AF-B6D83631AE31}" srcOrd="0" destOrd="0" presId="urn:microsoft.com/office/officeart/2005/8/layout/orgChart1"/>
    <dgm:cxn modelId="{0A8597F4-EBA7-45B5-B9B0-81FD02CB5F63}" type="presOf" srcId="{E841278C-29CB-48A9-ADFD-E026F94B9AA4}" destId="{0E615A96-A03A-4E93-994A-9AB174C4581D}" srcOrd="0" destOrd="0" presId="urn:microsoft.com/office/officeart/2005/8/layout/orgChart1"/>
    <dgm:cxn modelId="{C1E24BB5-5C09-4EE2-AFEA-CB5DD3EC210B}" type="presOf" srcId="{42908F70-4022-42DE-B2D5-2CC69BB7AC47}" destId="{837F4E41-7C63-42AB-B5A9-6C148E71E1A7}" srcOrd="0" destOrd="0" presId="urn:microsoft.com/office/officeart/2005/8/layout/orgChart1"/>
    <dgm:cxn modelId="{76620A1C-2AD2-40E9-ACB8-3D7008DE869F}" type="presOf" srcId="{86DED3D7-1E61-4CBD-A96F-8FFB589F69F2}" destId="{C31C1973-5E3C-4749-AD68-958F2E571164}" srcOrd="1" destOrd="0" presId="urn:microsoft.com/office/officeart/2005/8/layout/orgChart1"/>
    <dgm:cxn modelId="{55C8C8B5-06A0-487F-B506-BCC0156510FD}" type="presOf" srcId="{5865AF8A-69BA-48ED-B94B-84D0D9AECA0E}" destId="{5EFDA3AD-A150-44E9-A50C-C0086A87BA7E}" srcOrd="0" destOrd="0" presId="urn:microsoft.com/office/officeart/2005/8/layout/orgChart1"/>
    <dgm:cxn modelId="{74509819-9588-4990-9B7D-5A9DEC5AE57E}" type="presOf" srcId="{4B8FDDEC-632D-47D2-8CE3-9B059971F91D}" destId="{DB7666B1-321E-445E-B82D-251732D56AB7}" srcOrd="1" destOrd="0" presId="urn:microsoft.com/office/officeart/2005/8/layout/orgChart1"/>
    <dgm:cxn modelId="{5B398F84-207A-45EB-91F2-17A1A5D2804B}" type="presOf" srcId="{562D5F1B-2265-4A1D-932D-F14E99103F6C}" destId="{A4301389-B4D7-46D9-981E-2F18EA191A19}" srcOrd="0" destOrd="0" presId="urn:microsoft.com/office/officeart/2005/8/layout/orgChart1"/>
    <dgm:cxn modelId="{945DB95D-EF48-42B5-9A90-8BC8784C4498}" type="presOf" srcId="{4B8FDDEC-632D-47D2-8CE3-9B059971F91D}" destId="{3D2750C3-3D90-4AAB-8007-5BFE5C8FEEDC}" srcOrd="0" destOrd="0" presId="urn:microsoft.com/office/officeart/2005/8/layout/orgChart1"/>
    <dgm:cxn modelId="{BAA9A3D0-954C-42E1-952E-D3E8A9F30378}" type="presOf" srcId="{67D4BBF1-8D5E-471E-8979-578A1EC3E048}" destId="{8E3BE1C4-A290-4BBF-AFFA-6A02216574E6}" srcOrd="1" destOrd="0" presId="urn:microsoft.com/office/officeart/2005/8/layout/orgChart1"/>
    <dgm:cxn modelId="{40881420-88D9-447E-8E12-1CD1EE2D3D92}" type="presOf" srcId="{86DED3D7-1E61-4CBD-A96F-8FFB589F69F2}" destId="{51D34D70-DAC3-467C-92E1-D8E44ED704A6}" srcOrd="0" destOrd="0" presId="urn:microsoft.com/office/officeart/2005/8/layout/orgChart1"/>
    <dgm:cxn modelId="{EB47346E-8594-4E4D-93FB-20CB0833722B}" type="presOf" srcId="{3E368F1B-64CE-4058-98A5-BF836475C89D}" destId="{641B9A82-BEE5-48A1-A7A9-41D70B70D16B}" srcOrd="1" destOrd="0" presId="urn:microsoft.com/office/officeart/2005/8/layout/orgChart1"/>
    <dgm:cxn modelId="{F353A6EB-CBC3-4510-8208-5EF67C1516AA}" type="presOf" srcId="{2C8EB516-DB2A-41CB-939C-351D6A8AE107}" destId="{478C8ACF-1DA4-478B-85A2-7FE0D2F5C01A}" srcOrd="0" destOrd="0" presId="urn:microsoft.com/office/officeart/2005/8/layout/orgChart1"/>
    <dgm:cxn modelId="{8C5CBEBE-47AB-4A1D-8F89-2BAC6EC5D5C7}" type="presOf" srcId="{67D4BBF1-8D5E-471E-8979-578A1EC3E048}" destId="{FBC1E6D3-6138-4564-8C20-6C575791D6E6}" srcOrd="0" destOrd="0" presId="urn:microsoft.com/office/officeart/2005/8/layout/orgChart1"/>
    <dgm:cxn modelId="{02210340-2D9D-4EF1-A77D-D43E22165F3A}" type="presOf" srcId="{E841278C-29CB-48A9-ADFD-E026F94B9AA4}" destId="{CF60D6DF-3369-41C6-84FA-9E448AB18D4D}" srcOrd="1" destOrd="0" presId="urn:microsoft.com/office/officeart/2005/8/layout/orgChart1"/>
    <dgm:cxn modelId="{FEBA0343-CCDE-4DF8-BD09-B1226A9F04DD}" type="presOf" srcId="{E5EFF9D3-14C2-49F2-BEFF-4FDB27FC1977}" destId="{C73D4A30-7E7A-47EF-B49F-7B37B548BD56}" srcOrd="0" destOrd="0" presId="urn:microsoft.com/office/officeart/2005/8/layout/orgChart1"/>
    <dgm:cxn modelId="{FFF4AECD-8AA4-4321-A66A-C76781952316}" srcId="{581F9DBC-6CFD-42AB-A15C-90049BD099B3}" destId="{67D4BBF1-8D5E-471E-8979-578A1EC3E048}" srcOrd="5" destOrd="0" parTransId="{562D5F1B-2265-4A1D-932D-F14E99103F6C}" sibTransId="{EF128721-094E-45F1-8E65-71B5B7DE2486}"/>
    <dgm:cxn modelId="{0448FDB9-414D-4032-BB65-499172064B9F}" srcId="{581F9DBC-6CFD-42AB-A15C-90049BD099B3}" destId="{E841278C-29CB-48A9-ADFD-E026F94B9AA4}" srcOrd="3" destOrd="0" parTransId="{3EAB2A4E-53AC-4591-9FBE-E57E6633CF30}" sibTransId="{C5DB8F4A-0D15-4CBC-B882-8A8665CD5778}"/>
    <dgm:cxn modelId="{3C56395D-88DA-4BB5-9B85-AD96AA54B4A9}" type="presOf" srcId="{581F9DBC-6CFD-42AB-A15C-90049BD099B3}" destId="{0A0CF694-F75E-4F0E-BA94-9DEA781D53CA}" srcOrd="1" destOrd="0" presId="urn:microsoft.com/office/officeart/2005/8/layout/orgChart1"/>
    <dgm:cxn modelId="{AE16ADAE-5B4E-42B3-A5C0-500834FF1A41}" type="presOf" srcId="{3E368F1B-64CE-4058-98A5-BF836475C89D}" destId="{B80427E5-03AA-49EB-B3D2-CB6057DD03B5}" srcOrd="0" destOrd="0" presId="urn:microsoft.com/office/officeart/2005/8/layout/orgChart1"/>
    <dgm:cxn modelId="{B0D8BE5C-6363-4604-8049-C30EC3601F48}" srcId="{581F9DBC-6CFD-42AB-A15C-90049BD099B3}" destId="{86DED3D7-1E61-4CBD-A96F-8FFB589F69F2}" srcOrd="4" destOrd="0" parTransId="{A3F47F06-7DA2-4A9B-9F60-9DB1B20D0CC3}" sibTransId="{98A3191A-EBCA-4CF0-9F58-10485182F326}"/>
    <dgm:cxn modelId="{35F1ABBF-0B6A-4CE0-9D73-2B5D7128D163}" srcId="{581F9DBC-6CFD-42AB-A15C-90049BD099B3}" destId="{E5EFF9D3-14C2-49F2-BEFF-4FDB27FC1977}" srcOrd="2" destOrd="0" parTransId="{42908F70-4022-42DE-B2D5-2CC69BB7AC47}" sibTransId="{F8522FA0-1D98-41E5-B743-E2A2FEF54986}"/>
    <dgm:cxn modelId="{537B2CB1-F617-4B61-8AB7-1781E9EAEC64}" srcId="{581F9DBC-6CFD-42AB-A15C-90049BD099B3}" destId="{4B8FDDEC-632D-47D2-8CE3-9B059971F91D}" srcOrd="1" destOrd="0" parTransId="{2C8EB516-DB2A-41CB-939C-351D6A8AE107}" sibTransId="{2EEF7F01-2563-4115-B5C7-BD29BC4005E4}"/>
    <dgm:cxn modelId="{08B3A4EA-47B1-4BAC-9CA5-D1B198775ED5}" type="presOf" srcId="{581F9DBC-6CFD-42AB-A15C-90049BD099B3}" destId="{2FE78FDC-0625-44FE-B655-3CB321B10C55}" srcOrd="0" destOrd="0" presId="urn:microsoft.com/office/officeart/2005/8/layout/orgChart1"/>
    <dgm:cxn modelId="{DF2E31AC-B884-44BD-B09E-41C9785BB09D}" srcId="{581F9DBC-6CFD-42AB-A15C-90049BD099B3}" destId="{3E368F1B-64CE-4058-98A5-BF836475C89D}" srcOrd="0" destOrd="0" parTransId="{D04826DC-28B9-4DEF-BADF-2D3CC8DEE2C5}" sibTransId="{CA772CF2-F626-4B9E-AD54-88D787C5760E}"/>
    <dgm:cxn modelId="{43C3B4CE-D277-4C03-B44C-939D00462A20}" type="presOf" srcId="{A3F47F06-7DA2-4A9B-9F60-9DB1B20D0CC3}" destId="{5921131F-C208-462C-A069-54D279F093CA}" srcOrd="0" destOrd="0" presId="urn:microsoft.com/office/officeart/2005/8/layout/orgChart1"/>
    <dgm:cxn modelId="{0F865B63-DFB9-4989-9C3F-31FB617488EA}" srcId="{5865AF8A-69BA-48ED-B94B-84D0D9AECA0E}" destId="{581F9DBC-6CFD-42AB-A15C-90049BD099B3}" srcOrd="0" destOrd="0" parTransId="{66E2432B-73E0-4A51-8A06-9A0FDBE35CFB}" sibTransId="{5638154F-14BA-4956-B336-AA9D491185E9}"/>
    <dgm:cxn modelId="{4CC2F105-0376-4A72-AD9A-3F83A96E3196}" type="presParOf" srcId="{5EFDA3AD-A150-44E9-A50C-C0086A87BA7E}" destId="{E566CB5C-C575-4C34-9449-8C4309BBF848}" srcOrd="0" destOrd="0" presId="urn:microsoft.com/office/officeart/2005/8/layout/orgChart1"/>
    <dgm:cxn modelId="{60026154-CDE3-480B-914F-825DE9394536}" type="presParOf" srcId="{E566CB5C-C575-4C34-9449-8C4309BBF848}" destId="{9C83B18E-C1BA-4BAD-B4D3-BA63C71F22C5}" srcOrd="0" destOrd="0" presId="urn:microsoft.com/office/officeart/2005/8/layout/orgChart1"/>
    <dgm:cxn modelId="{9F0C922A-1114-490E-8A85-6C32C7053EC1}" type="presParOf" srcId="{9C83B18E-C1BA-4BAD-B4D3-BA63C71F22C5}" destId="{2FE78FDC-0625-44FE-B655-3CB321B10C55}" srcOrd="0" destOrd="0" presId="urn:microsoft.com/office/officeart/2005/8/layout/orgChart1"/>
    <dgm:cxn modelId="{E24336B3-676A-43DB-A8E3-97E03E5F2B00}" type="presParOf" srcId="{9C83B18E-C1BA-4BAD-B4D3-BA63C71F22C5}" destId="{0A0CF694-F75E-4F0E-BA94-9DEA781D53CA}" srcOrd="1" destOrd="0" presId="urn:microsoft.com/office/officeart/2005/8/layout/orgChart1"/>
    <dgm:cxn modelId="{2CE8A3B5-AA6E-48ED-8578-736958802C51}" type="presParOf" srcId="{E566CB5C-C575-4C34-9449-8C4309BBF848}" destId="{1709E087-1962-4555-AF6E-B3A5626AA27F}" srcOrd="1" destOrd="0" presId="urn:microsoft.com/office/officeart/2005/8/layout/orgChart1"/>
    <dgm:cxn modelId="{2150FA42-1BBF-46A8-87CE-A34A85D83B02}" type="presParOf" srcId="{1709E087-1962-4555-AF6E-B3A5626AA27F}" destId="{636CB7CD-EFC6-4BD8-A8AF-B6D83631AE31}" srcOrd="0" destOrd="0" presId="urn:microsoft.com/office/officeart/2005/8/layout/orgChart1"/>
    <dgm:cxn modelId="{9CE39480-71C8-4B30-852C-962F471FDA5F}" type="presParOf" srcId="{1709E087-1962-4555-AF6E-B3A5626AA27F}" destId="{EA013EAE-D515-4555-BA97-85C5803C4BF8}" srcOrd="1" destOrd="0" presId="urn:microsoft.com/office/officeart/2005/8/layout/orgChart1"/>
    <dgm:cxn modelId="{E95446B6-6A28-4EE9-9C93-E372A4196118}" type="presParOf" srcId="{EA013EAE-D515-4555-BA97-85C5803C4BF8}" destId="{C08ECB12-6E86-4021-9EDC-93299E6ACF1E}" srcOrd="0" destOrd="0" presId="urn:microsoft.com/office/officeart/2005/8/layout/orgChart1"/>
    <dgm:cxn modelId="{30BF088E-FD44-497D-8B48-C3E0AD432C19}" type="presParOf" srcId="{C08ECB12-6E86-4021-9EDC-93299E6ACF1E}" destId="{B80427E5-03AA-49EB-B3D2-CB6057DD03B5}" srcOrd="0" destOrd="0" presId="urn:microsoft.com/office/officeart/2005/8/layout/orgChart1"/>
    <dgm:cxn modelId="{A26ACE5F-289F-4DE6-9D4F-E43368F10CEE}" type="presParOf" srcId="{C08ECB12-6E86-4021-9EDC-93299E6ACF1E}" destId="{641B9A82-BEE5-48A1-A7A9-41D70B70D16B}" srcOrd="1" destOrd="0" presId="urn:microsoft.com/office/officeart/2005/8/layout/orgChart1"/>
    <dgm:cxn modelId="{66AE1CF5-7B52-4F21-9EF0-C8680399E9E9}" type="presParOf" srcId="{EA013EAE-D515-4555-BA97-85C5803C4BF8}" destId="{F0E47F77-9862-40BD-BAD2-1D31A3844A27}" srcOrd="1" destOrd="0" presId="urn:microsoft.com/office/officeart/2005/8/layout/orgChart1"/>
    <dgm:cxn modelId="{525869BE-BA3D-4391-A7BF-C9C4E5E8266E}" type="presParOf" srcId="{EA013EAE-D515-4555-BA97-85C5803C4BF8}" destId="{71EE15E5-7708-4FEE-A8FB-817A2826015B}" srcOrd="2" destOrd="0" presId="urn:microsoft.com/office/officeart/2005/8/layout/orgChart1"/>
    <dgm:cxn modelId="{6196850E-3DDB-4572-A7B5-75B61D2DB094}" type="presParOf" srcId="{1709E087-1962-4555-AF6E-B3A5626AA27F}" destId="{478C8ACF-1DA4-478B-85A2-7FE0D2F5C01A}" srcOrd="2" destOrd="0" presId="urn:microsoft.com/office/officeart/2005/8/layout/orgChart1"/>
    <dgm:cxn modelId="{3DAF8640-B631-4204-BBC3-0CD84800910F}" type="presParOf" srcId="{1709E087-1962-4555-AF6E-B3A5626AA27F}" destId="{AE53B876-A90F-4BA9-ABFF-F526285C6D94}" srcOrd="3" destOrd="0" presId="urn:microsoft.com/office/officeart/2005/8/layout/orgChart1"/>
    <dgm:cxn modelId="{87667C80-CB78-4750-83E0-96FD68C7B5C3}" type="presParOf" srcId="{AE53B876-A90F-4BA9-ABFF-F526285C6D94}" destId="{70615029-DF1E-499A-BEB9-CB52AF1136E9}" srcOrd="0" destOrd="0" presId="urn:microsoft.com/office/officeart/2005/8/layout/orgChart1"/>
    <dgm:cxn modelId="{A1C0E75B-A928-411F-A24D-790194CC25CF}" type="presParOf" srcId="{70615029-DF1E-499A-BEB9-CB52AF1136E9}" destId="{3D2750C3-3D90-4AAB-8007-5BFE5C8FEEDC}" srcOrd="0" destOrd="0" presId="urn:microsoft.com/office/officeart/2005/8/layout/orgChart1"/>
    <dgm:cxn modelId="{3E78FD63-C85F-42BE-BF24-85670862573A}" type="presParOf" srcId="{70615029-DF1E-499A-BEB9-CB52AF1136E9}" destId="{DB7666B1-321E-445E-B82D-251732D56AB7}" srcOrd="1" destOrd="0" presId="urn:microsoft.com/office/officeart/2005/8/layout/orgChart1"/>
    <dgm:cxn modelId="{632971EA-EFAE-4607-AA7E-8B5ED06371CF}" type="presParOf" srcId="{AE53B876-A90F-4BA9-ABFF-F526285C6D94}" destId="{926A1E46-CE76-4487-AEEE-C57DEA1B663D}" srcOrd="1" destOrd="0" presId="urn:microsoft.com/office/officeart/2005/8/layout/orgChart1"/>
    <dgm:cxn modelId="{F0129E9A-A9F8-4C7D-B3DD-3F4B7BADDE35}" type="presParOf" srcId="{AE53B876-A90F-4BA9-ABFF-F526285C6D94}" destId="{07E66EE7-7513-4400-9566-D7EB04A46787}" srcOrd="2" destOrd="0" presId="urn:microsoft.com/office/officeart/2005/8/layout/orgChart1"/>
    <dgm:cxn modelId="{0FA2A584-9F35-425B-81F0-475014AF04EC}" type="presParOf" srcId="{1709E087-1962-4555-AF6E-B3A5626AA27F}" destId="{837F4E41-7C63-42AB-B5A9-6C148E71E1A7}" srcOrd="4" destOrd="0" presId="urn:microsoft.com/office/officeart/2005/8/layout/orgChart1"/>
    <dgm:cxn modelId="{6AADD6CA-29BA-41A1-B7F7-9889D0679F87}" type="presParOf" srcId="{1709E087-1962-4555-AF6E-B3A5626AA27F}" destId="{4D855B59-7920-421C-B8BC-8BC1D8A1B4C6}" srcOrd="5" destOrd="0" presId="urn:microsoft.com/office/officeart/2005/8/layout/orgChart1"/>
    <dgm:cxn modelId="{297BF6D7-5567-492F-904C-A844F33F60B3}" type="presParOf" srcId="{4D855B59-7920-421C-B8BC-8BC1D8A1B4C6}" destId="{2F73D358-DA9F-4670-BFA9-23CC75D48365}" srcOrd="0" destOrd="0" presId="urn:microsoft.com/office/officeart/2005/8/layout/orgChart1"/>
    <dgm:cxn modelId="{E35E3F14-3A15-412E-9E4F-DDF5A24753BB}" type="presParOf" srcId="{2F73D358-DA9F-4670-BFA9-23CC75D48365}" destId="{C73D4A30-7E7A-47EF-B49F-7B37B548BD56}" srcOrd="0" destOrd="0" presId="urn:microsoft.com/office/officeart/2005/8/layout/orgChart1"/>
    <dgm:cxn modelId="{A5F6C8C9-C61F-405B-8A80-FB96759C9810}" type="presParOf" srcId="{2F73D358-DA9F-4670-BFA9-23CC75D48365}" destId="{4A61A7B5-4741-4764-8356-9665F7469484}" srcOrd="1" destOrd="0" presId="urn:microsoft.com/office/officeart/2005/8/layout/orgChart1"/>
    <dgm:cxn modelId="{687F39C2-C19E-4825-A3EB-4E70C6BAE522}" type="presParOf" srcId="{4D855B59-7920-421C-B8BC-8BC1D8A1B4C6}" destId="{9CC116F0-AE76-4990-AFDE-8FFDD8C147C6}" srcOrd="1" destOrd="0" presId="urn:microsoft.com/office/officeart/2005/8/layout/orgChart1"/>
    <dgm:cxn modelId="{FF9A1FD1-ECF5-40CF-914F-96C996096966}" type="presParOf" srcId="{4D855B59-7920-421C-B8BC-8BC1D8A1B4C6}" destId="{F8E5B070-E0FA-4ACE-B7B0-43810024FB56}" srcOrd="2" destOrd="0" presId="urn:microsoft.com/office/officeart/2005/8/layout/orgChart1"/>
    <dgm:cxn modelId="{099862B7-22BC-4DF6-BD3E-4291B7959FFB}" type="presParOf" srcId="{1709E087-1962-4555-AF6E-B3A5626AA27F}" destId="{AF4D32A8-37CA-48B4-BCCD-BF014252D770}" srcOrd="6" destOrd="0" presId="urn:microsoft.com/office/officeart/2005/8/layout/orgChart1"/>
    <dgm:cxn modelId="{C509F150-0A2D-4183-9F0D-DC0B820948F4}" type="presParOf" srcId="{1709E087-1962-4555-AF6E-B3A5626AA27F}" destId="{52A83331-DE10-4E55-9368-6988CFA83A78}" srcOrd="7" destOrd="0" presId="urn:microsoft.com/office/officeart/2005/8/layout/orgChart1"/>
    <dgm:cxn modelId="{6C2FCC48-D94E-4647-933E-B24196D9C05E}" type="presParOf" srcId="{52A83331-DE10-4E55-9368-6988CFA83A78}" destId="{EB0BA250-CF2B-4C24-AE40-0046C72669DC}" srcOrd="0" destOrd="0" presId="urn:microsoft.com/office/officeart/2005/8/layout/orgChart1"/>
    <dgm:cxn modelId="{F3935F42-00E6-41F5-B579-BC463A580971}" type="presParOf" srcId="{EB0BA250-CF2B-4C24-AE40-0046C72669DC}" destId="{0E615A96-A03A-4E93-994A-9AB174C4581D}" srcOrd="0" destOrd="0" presId="urn:microsoft.com/office/officeart/2005/8/layout/orgChart1"/>
    <dgm:cxn modelId="{4B87829B-EC14-4164-AE8C-1F121DDABCE7}" type="presParOf" srcId="{EB0BA250-CF2B-4C24-AE40-0046C72669DC}" destId="{CF60D6DF-3369-41C6-84FA-9E448AB18D4D}" srcOrd="1" destOrd="0" presId="urn:microsoft.com/office/officeart/2005/8/layout/orgChart1"/>
    <dgm:cxn modelId="{21627CF2-F14D-43C2-89EE-1E74902EBEB5}" type="presParOf" srcId="{52A83331-DE10-4E55-9368-6988CFA83A78}" destId="{AC234957-680B-43E4-BCAC-AE3C507BB09D}" srcOrd="1" destOrd="0" presId="urn:microsoft.com/office/officeart/2005/8/layout/orgChart1"/>
    <dgm:cxn modelId="{8443F904-D01F-4B86-B9E6-1508A5A309CA}" type="presParOf" srcId="{52A83331-DE10-4E55-9368-6988CFA83A78}" destId="{275A4618-F9AA-4520-873F-37F2430A645E}" srcOrd="2" destOrd="0" presId="urn:microsoft.com/office/officeart/2005/8/layout/orgChart1"/>
    <dgm:cxn modelId="{D07798B1-2C76-4B43-A6C8-83789F7B9AAC}" type="presParOf" srcId="{1709E087-1962-4555-AF6E-B3A5626AA27F}" destId="{5921131F-C208-462C-A069-54D279F093CA}" srcOrd="8" destOrd="0" presId="urn:microsoft.com/office/officeart/2005/8/layout/orgChart1"/>
    <dgm:cxn modelId="{76390D52-51CB-40D3-A1BD-A3A75B3D6C3B}" type="presParOf" srcId="{1709E087-1962-4555-AF6E-B3A5626AA27F}" destId="{55ADC992-248A-4B9B-9DC7-E878B5D40656}" srcOrd="9" destOrd="0" presId="urn:microsoft.com/office/officeart/2005/8/layout/orgChart1"/>
    <dgm:cxn modelId="{0008AB99-C870-4475-8749-670A4C32F578}" type="presParOf" srcId="{55ADC992-248A-4B9B-9DC7-E878B5D40656}" destId="{5EE08C5C-7E4D-4C5F-B163-1E4048AA937D}" srcOrd="0" destOrd="0" presId="urn:microsoft.com/office/officeart/2005/8/layout/orgChart1"/>
    <dgm:cxn modelId="{76B127B7-A520-4F76-82BE-BC0D0F74484A}" type="presParOf" srcId="{5EE08C5C-7E4D-4C5F-B163-1E4048AA937D}" destId="{51D34D70-DAC3-467C-92E1-D8E44ED704A6}" srcOrd="0" destOrd="0" presId="urn:microsoft.com/office/officeart/2005/8/layout/orgChart1"/>
    <dgm:cxn modelId="{3C008C2E-9C25-4A23-8497-C305C46A2012}" type="presParOf" srcId="{5EE08C5C-7E4D-4C5F-B163-1E4048AA937D}" destId="{C31C1973-5E3C-4749-AD68-958F2E571164}" srcOrd="1" destOrd="0" presId="urn:microsoft.com/office/officeart/2005/8/layout/orgChart1"/>
    <dgm:cxn modelId="{D11146A7-7BA5-4831-8BB0-AB5DB574463E}" type="presParOf" srcId="{55ADC992-248A-4B9B-9DC7-E878B5D40656}" destId="{233F3371-BDB2-4066-8CBB-27BC5962A3D4}" srcOrd="1" destOrd="0" presId="urn:microsoft.com/office/officeart/2005/8/layout/orgChart1"/>
    <dgm:cxn modelId="{7B84B7E1-BBF4-4A23-996E-97843D6F000C}" type="presParOf" srcId="{55ADC992-248A-4B9B-9DC7-E878B5D40656}" destId="{4D9FF0C8-A38C-434D-816E-6505680AC146}" srcOrd="2" destOrd="0" presId="urn:microsoft.com/office/officeart/2005/8/layout/orgChart1"/>
    <dgm:cxn modelId="{F4FA3E5F-609B-4353-9C97-2121F4C6B6D1}" type="presParOf" srcId="{1709E087-1962-4555-AF6E-B3A5626AA27F}" destId="{A4301389-B4D7-46D9-981E-2F18EA191A19}" srcOrd="10" destOrd="0" presId="urn:microsoft.com/office/officeart/2005/8/layout/orgChart1"/>
    <dgm:cxn modelId="{8ECC281F-9A66-48C5-AC71-8D33F516C6E1}" type="presParOf" srcId="{1709E087-1962-4555-AF6E-B3A5626AA27F}" destId="{422A6488-DAFD-4C83-A43A-6F86ADE6A504}" srcOrd="11" destOrd="0" presId="urn:microsoft.com/office/officeart/2005/8/layout/orgChart1"/>
    <dgm:cxn modelId="{68F9F6C2-B9AC-4E95-B2C0-9ECD932F05CD}" type="presParOf" srcId="{422A6488-DAFD-4C83-A43A-6F86ADE6A504}" destId="{A3E69DE4-879E-4A86-A37B-138BD2CA8C64}" srcOrd="0" destOrd="0" presId="urn:microsoft.com/office/officeart/2005/8/layout/orgChart1"/>
    <dgm:cxn modelId="{4CF61F71-F7D1-4905-9629-7CB99466B6DA}" type="presParOf" srcId="{A3E69DE4-879E-4A86-A37B-138BD2CA8C64}" destId="{FBC1E6D3-6138-4564-8C20-6C575791D6E6}" srcOrd="0" destOrd="0" presId="urn:microsoft.com/office/officeart/2005/8/layout/orgChart1"/>
    <dgm:cxn modelId="{CCAFC86B-288C-4E13-907C-B3150E9D522D}" type="presParOf" srcId="{A3E69DE4-879E-4A86-A37B-138BD2CA8C64}" destId="{8E3BE1C4-A290-4BBF-AFFA-6A02216574E6}" srcOrd="1" destOrd="0" presId="urn:microsoft.com/office/officeart/2005/8/layout/orgChart1"/>
    <dgm:cxn modelId="{70151679-FD08-4122-846D-691236368D4A}" type="presParOf" srcId="{422A6488-DAFD-4C83-A43A-6F86ADE6A504}" destId="{FE43E378-B660-4E14-BF79-F3595ECEAB0E}" srcOrd="1" destOrd="0" presId="urn:microsoft.com/office/officeart/2005/8/layout/orgChart1"/>
    <dgm:cxn modelId="{3EEFEB9D-86D7-4228-8854-68CC6777CCFC}" type="presParOf" srcId="{422A6488-DAFD-4C83-A43A-6F86ADE6A504}" destId="{996277A8-B997-4E93-9C20-8C14A4B14AB0}" srcOrd="2" destOrd="0" presId="urn:microsoft.com/office/officeart/2005/8/layout/orgChart1"/>
    <dgm:cxn modelId="{20DFCD40-F64D-4AE8-BDF8-44C79F02C835}" type="presParOf" srcId="{E566CB5C-C575-4C34-9449-8C4309BBF848}" destId="{81CADACD-F972-42A0-A458-124CFEB62C2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01389-B4D7-46D9-981E-2F18EA191A19}">
      <dsp:nvSpPr>
        <dsp:cNvPr id="0" name=""/>
        <dsp:cNvSpPr/>
      </dsp:nvSpPr>
      <dsp:spPr>
        <a:xfrm>
          <a:off x="5514975" y="1674946"/>
          <a:ext cx="4729712" cy="328343"/>
        </a:xfrm>
        <a:custGeom>
          <a:avLst/>
          <a:gdLst/>
          <a:ahLst/>
          <a:cxnLst/>
          <a:rect l="0" t="0" r="0" b="0"/>
          <a:pathLst>
            <a:path>
              <a:moveTo>
                <a:pt x="0" y="0"/>
              </a:moveTo>
              <a:lnTo>
                <a:pt x="0" y="164171"/>
              </a:lnTo>
              <a:lnTo>
                <a:pt x="4729712" y="164171"/>
              </a:lnTo>
              <a:lnTo>
                <a:pt x="4729712"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1131F-C208-462C-A069-54D279F093CA}">
      <dsp:nvSpPr>
        <dsp:cNvPr id="0" name=""/>
        <dsp:cNvSpPr/>
      </dsp:nvSpPr>
      <dsp:spPr>
        <a:xfrm>
          <a:off x="5514975" y="1674946"/>
          <a:ext cx="2837827" cy="328343"/>
        </a:xfrm>
        <a:custGeom>
          <a:avLst/>
          <a:gdLst/>
          <a:ahLst/>
          <a:cxnLst/>
          <a:rect l="0" t="0" r="0" b="0"/>
          <a:pathLst>
            <a:path>
              <a:moveTo>
                <a:pt x="0" y="0"/>
              </a:moveTo>
              <a:lnTo>
                <a:pt x="0" y="164171"/>
              </a:lnTo>
              <a:lnTo>
                <a:pt x="2837827" y="164171"/>
              </a:lnTo>
              <a:lnTo>
                <a:pt x="2837827"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D32A8-37CA-48B4-BCCD-BF014252D770}">
      <dsp:nvSpPr>
        <dsp:cNvPr id="0" name=""/>
        <dsp:cNvSpPr/>
      </dsp:nvSpPr>
      <dsp:spPr>
        <a:xfrm>
          <a:off x="5514975" y="1674946"/>
          <a:ext cx="945942" cy="328343"/>
        </a:xfrm>
        <a:custGeom>
          <a:avLst/>
          <a:gdLst/>
          <a:ahLst/>
          <a:cxnLst/>
          <a:rect l="0" t="0" r="0" b="0"/>
          <a:pathLst>
            <a:path>
              <a:moveTo>
                <a:pt x="0" y="0"/>
              </a:moveTo>
              <a:lnTo>
                <a:pt x="0" y="164171"/>
              </a:lnTo>
              <a:lnTo>
                <a:pt x="945942" y="164171"/>
              </a:lnTo>
              <a:lnTo>
                <a:pt x="945942"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F4E41-7C63-42AB-B5A9-6C148E71E1A7}">
      <dsp:nvSpPr>
        <dsp:cNvPr id="0" name=""/>
        <dsp:cNvSpPr/>
      </dsp:nvSpPr>
      <dsp:spPr>
        <a:xfrm>
          <a:off x="4569032" y="1674946"/>
          <a:ext cx="945942" cy="328343"/>
        </a:xfrm>
        <a:custGeom>
          <a:avLst/>
          <a:gdLst/>
          <a:ahLst/>
          <a:cxnLst/>
          <a:rect l="0" t="0" r="0" b="0"/>
          <a:pathLst>
            <a:path>
              <a:moveTo>
                <a:pt x="945942" y="0"/>
              </a:moveTo>
              <a:lnTo>
                <a:pt x="945942" y="164171"/>
              </a:lnTo>
              <a:lnTo>
                <a:pt x="0" y="164171"/>
              </a:lnTo>
              <a:lnTo>
                <a:pt x="0"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C8ACF-1DA4-478B-85A2-7FE0D2F5C01A}">
      <dsp:nvSpPr>
        <dsp:cNvPr id="0" name=""/>
        <dsp:cNvSpPr/>
      </dsp:nvSpPr>
      <dsp:spPr>
        <a:xfrm>
          <a:off x="2677147" y="1674946"/>
          <a:ext cx="2837827" cy="328343"/>
        </a:xfrm>
        <a:custGeom>
          <a:avLst/>
          <a:gdLst/>
          <a:ahLst/>
          <a:cxnLst/>
          <a:rect l="0" t="0" r="0" b="0"/>
          <a:pathLst>
            <a:path>
              <a:moveTo>
                <a:pt x="2837827" y="0"/>
              </a:moveTo>
              <a:lnTo>
                <a:pt x="2837827" y="164171"/>
              </a:lnTo>
              <a:lnTo>
                <a:pt x="0" y="164171"/>
              </a:lnTo>
              <a:lnTo>
                <a:pt x="0"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6CB7CD-EFC6-4BD8-A8AF-B6D83631AE31}">
      <dsp:nvSpPr>
        <dsp:cNvPr id="0" name=""/>
        <dsp:cNvSpPr/>
      </dsp:nvSpPr>
      <dsp:spPr>
        <a:xfrm>
          <a:off x="785262" y="1674946"/>
          <a:ext cx="4729712" cy="328343"/>
        </a:xfrm>
        <a:custGeom>
          <a:avLst/>
          <a:gdLst/>
          <a:ahLst/>
          <a:cxnLst/>
          <a:rect l="0" t="0" r="0" b="0"/>
          <a:pathLst>
            <a:path>
              <a:moveTo>
                <a:pt x="4729712" y="0"/>
              </a:moveTo>
              <a:lnTo>
                <a:pt x="4729712" y="164171"/>
              </a:lnTo>
              <a:lnTo>
                <a:pt x="0" y="164171"/>
              </a:lnTo>
              <a:lnTo>
                <a:pt x="0" y="32834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78FDC-0625-44FE-B655-3CB321B10C55}">
      <dsp:nvSpPr>
        <dsp:cNvPr id="0" name=""/>
        <dsp:cNvSpPr/>
      </dsp:nvSpPr>
      <dsp:spPr>
        <a:xfrm>
          <a:off x="3038552" y="893176"/>
          <a:ext cx="4952845" cy="781770"/>
        </a:xfrm>
        <a:prstGeom prst="rect">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Acid phosphatase kinetics</a:t>
          </a:r>
          <a:endParaRPr lang="en-US" sz="2100" kern="1200" dirty="0">
            <a:latin typeface="+mj-lt"/>
          </a:endParaRPr>
        </a:p>
      </dsp:txBody>
      <dsp:txXfrm>
        <a:off x="3038552" y="893176"/>
        <a:ext cx="4952845" cy="781770"/>
      </dsp:txXfrm>
    </dsp:sp>
    <dsp:sp modelId="{B80427E5-03AA-49EB-B3D2-CB6057DD03B5}">
      <dsp:nvSpPr>
        <dsp:cNvPr id="0" name=""/>
        <dsp:cNvSpPr/>
      </dsp:nvSpPr>
      <dsp:spPr>
        <a:xfrm>
          <a:off x="3492" y="2003290"/>
          <a:ext cx="1563541" cy="781770"/>
        </a:xfrm>
        <a:prstGeom prst="rect">
          <a:avLst/>
        </a:prstGeom>
        <a:solidFill>
          <a:schemeClr val="accent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Time</a:t>
          </a:r>
          <a:endParaRPr lang="en-US" sz="2100" kern="1200" dirty="0">
            <a:latin typeface="+mj-lt"/>
          </a:endParaRPr>
        </a:p>
      </dsp:txBody>
      <dsp:txXfrm>
        <a:off x="3492" y="2003290"/>
        <a:ext cx="1563541" cy="781770"/>
      </dsp:txXfrm>
    </dsp:sp>
    <dsp:sp modelId="{3D2750C3-3D90-4AAB-8007-5BFE5C8FEEDC}">
      <dsp:nvSpPr>
        <dsp:cNvPr id="0" name=""/>
        <dsp:cNvSpPr/>
      </dsp:nvSpPr>
      <dsp:spPr>
        <a:xfrm>
          <a:off x="1895377" y="2003290"/>
          <a:ext cx="1563541" cy="781770"/>
        </a:xfrm>
        <a:prstGeom prst="rect">
          <a:avLst/>
        </a:prstGeom>
        <a:solidFill>
          <a:schemeClr val="accent1">
            <a:lumMod val="50000"/>
          </a:schemeClr>
        </a:solidFill>
        <a:ln w="7620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Enzyme concentration</a:t>
          </a:r>
          <a:endParaRPr lang="en-US" sz="2100" kern="1200" dirty="0">
            <a:latin typeface="+mj-lt"/>
          </a:endParaRPr>
        </a:p>
      </dsp:txBody>
      <dsp:txXfrm>
        <a:off x="1895377" y="2003290"/>
        <a:ext cx="1563541" cy="781770"/>
      </dsp:txXfrm>
    </dsp:sp>
    <dsp:sp modelId="{C73D4A30-7E7A-47EF-B49F-7B37B548BD56}">
      <dsp:nvSpPr>
        <dsp:cNvPr id="0" name=""/>
        <dsp:cNvSpPr/>
      </dsp:nvSpPr>
      <dsp:spPr>
        <a:xfrm>
          <a:off x="3787261" y="2003290"/>
          <a:ext cx="1563541" cy="781770"/>
        </a:xfrm>
        <a:prstGeom prst="rect">
          <a:avLst/>
        </a:prstGeom>
        <a:solidFill>
          <a:schemeClr val="accent1">
            <a:lumMod val="50000"/>
          </a:schemeClr>
        </a:solidFill>
        <a:ln w="3175"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Temperature</a:t>
          </a:r>
          <a:endParaRPr lang="en-US" sz="2100" kern="1200" dirty="0">
            <a:latin typeface="+mj-lt"/>
          </a:endParaRPr>
        </a:p>
      </dsp:txBody>
      <dsp:txXfrm>
        <a:off x="3787261" y="2003290"/>
        <a:ext cx="1563541" cy="781770"/>
      </dsp:txXfrm>
    </dsp:sp>
    <dsp:sp modelId="{0E615A96-A03A-4E93-994A-9AB174C4581D}">
      <dsp:nvSpPr>
        <dsp:cNvPr id="0" name=""/>
        <dsp:cNvSpPr/>
      </dsp:nvSpPr>
      <dsp:spPr>
        <a:xfrm>
          <a:off x="5679146" y="2003290"/>
          <a:ext cx="1563541" cy="781770"/>
        </a:xfrm>
        <a:prstGeom prst="rect">
          <a:avLst/>
        </a:prstGeom>
        <a:solidFill>
          <a:schemeClr val="accent1">
            <a:lumMod val="50000"/>
          </a:schemeClr>
        </a:solidFill>
        <a:ln w="571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pH</a:t>
          </a:r>
          <a:endParaRPr lang="en-US" sz="2100" kern="1200" dirty="0">
            <a:latin typeface="+mj-lt"/>
          </a:endParaRPr>
        </a:p>
      </dsp:txBody>
      <dsp:txXfrm>
        <a:off x="5679146" y="2003290"/>
        <a:ext cx="1563541" cy="781770"/>
      </dsp:txXfrm>
    </dsp:sp>
    <dsp:sp modelId="{51D34D70-DAC3-467C-92E1-D8E44ED704A6}">
      <dsp:nvSpPr>
        <dsp:cNvPr id="0" name=""/>
        <dsp:cNvSpPr/>
      </dsp:nvSpPr>
      <dsp:spPr>
        <a:xfrm>
          <a:off x="7571031" y="2003290"/>
          <a:ext cx="1563541" cy="781770"/>
        </a:xfrm>
        <a:prstGeom prst="rect">
          <a:avLst/>
        </a:prstGeom>
        <a:solidFill>
          <a:schemeClr val="accent2"/>
        </a:solidFill>
        <a:ln w="57150" cap="rnd"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Substrate concentration</a:t>
          </a:r>
          <a:endParaRPr lang="en-US" sz="2100" kern="1200" dirty="0">
            <a:latin typeface="+mj-lt"/>
          </a:endParaRPr>
        </a:p>
      </dsp:txBody>
      <dsp:txXfrm>
        <a:off x="7571031" y="2003290"/>
        <a:ext cx="1563541" cy="781770"/>
      </dsp:txXfrm>
    </dsp:sp>
    <dsp:sp modelId="{FBC1E6D3-6138-4564-8C20-6C575791D6E6}">
      <dsp:nvSpPr>
        <dsp:cNvPr id="0" name=""/>
        <dsp:cNvSpPr/>
      </dsp:nvSpPr>
      <dsp:spPr>
        <a:xfrm>
          <a:off x="9462916" y="2003290"/>
          <a:ext cx="1563541" cy="781770"/>
        </a:xfrm>
        <a:prstGeom prst="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Inhibitor </a:t>
          </a:r>
          <a:endParaRPr lang="en-US" sz="2100" kern="1200" dirty="0">
            <a:latin typeface="+mj-lt"/>
          </a:endParaRPr>
        </a:p>
      </dsp:txBody>
      <dsp:txXfrm>
        <a:off x="9462916" y="2003290"/>
        <a:ext cx="1563541" cy="7817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DF72B-B407-A54B-B2D4-9E12EB414D41}" type="datetimeFigureOut">
              <a:rPr lang="en-US" smtClean="0"/>
              <a:t>11/29/16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66C73-1335-5643-8FC2-602E0D0BAAC0}" type="slidenum">
              <a:rPr lang="en-US" smtClean="0"/>
              <a:t>‹#›</a:t>
            </a:fld>
            <a:endParaRPr lang="en-US"/>
          </a:p>
        </p:txBody>
      </p:sp>
    </p:spTree>
    <p:extLst>
      <p:ext uri="{BB962C8B-B14F-4D97-AF65-F5344CB8AC3E}">
        <p14:creationId xmlns:p14="http://schemas.microsoft.com/office/powerpoint/2010/main" val="1075962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4933B-9C34-2343-A2ED-9413A04C0B69}" type="slidenum">
              <a:rPr lang="ar-sa" smtClean="0"/>
              <a:pPr/>
              <a:t>13</a:t>
            </a:fld>
            <a:endParaRPr lang="ar-sa"/>
          </a:p>
        </p:txBody>
      </p:sp>
    </p:spTree>
    <p:extLst>
      <p:ext uri="{BB962C8B-B14F-4D97-AF65-F5344CB8AC3E}">
        <p14:creationId xmlns:p14="http://schemas.microsoft.com/office/powerpoint/2010/main" val="109251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4933B-9C34-2343-A2ED-9413A04C0B69}" type="slidenum">
              <a:rPr lang="ar-sa" smtClean="0"/>
              <a:pPr/>
              <a:t>14</a:t>
            </a:fld>
            <a:endParaRPr lang="ar-sa"/>
          </a:p>
        </p:txBody>
      </p:sp>
    </p:spTree>
    <p:extLst>
      <p:ext uri="{BB962C8B-B14F-4D97-AF65-F5344CB8AC3E}">
        <p14:creationId xmlns:p14="http://schemas.microsoft.com/office/powerpoint/2010/main" val="109251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4F05916-3BA7-4227-B5D6-07D50017FEB4}" type="datetimeFigureOut">
              <a:rPr lang="en-US" smtClean="0"/>
              <a:t>11/29/16</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AB26981-542D-4768-979E-F041875E71AE}" type="slidenum">
              <a:rPr lang="en-US" smtClean="0"/>
              <a:t>‹#›</a:t>
            </a:fld>
            <a:endParaRPr lang="en-US"/>
          </a:p>
        </p:txBody>
      </p:sp>
    </p:spTree>
    <p:extLst>
      <p:ext uri="{BB962C8B-B14F-4D97-AF65-F5344CB8AC3E}">
        <p14:creationId xmlns:p14="http://schemas.microsoft.com/office/powerpoint/2010/main" val="362441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05916-3BA7-4227-B5D6-07D50017FEB4}"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324444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4F05916-3BA7-4227-B5D6-07D50017FEB4}" type="datetimeFigureOut">
              <a:rPr lang="en-US" smtClean="0"/>
              <a:t>11/29/16</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AB26981-542D-4768-979E-F041875E71AE}" type="slidenum">
              <a:rPr lang="en-US" smtClean="0"/>
              <a:t>‹#›</a:t>
            </a:fld>
            <a:endParaRPr lang="en-US"/>
          </a:p>
        </p:txBody>
      </p:sp>
    </p:spTree>
    <p:extLst>
      <p:ext uri="{BB962C8B-B14F-4D97-AF65-F5344CB8AC3E}">
        <p14:creationId xmlns:p14="http://schemas.microsoft.com/office/powerpoint/2010/main" val="90863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F05916-3BA7-4227-B5D6-07D50017FEB4}"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28124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4F05916-3BA7-4227-B5D6-07D50017FEB4}" type="datetimeFigureOut">
              <a:rPr lang="en-US" smtClean="0"/>
              <a:t>11/29/16</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AB26981-542D-4768-979E-F041875E71AE}" type="slidenum">
              <a:rPr lang="en-US" smtClean="0"/>
              <a:t>‹#›</a:t>
            </a:fld>
            <a:endParaRPr lang="en-US"/>
          </a:p>
        </p:txBody>
      </p:sp>
    </p:spTree>
    <p:extLst>
      <p:ext uri="{BB962C8B-B14F-4D97-AF65-F5344CB8AC3E}">
        <p14:creationId xmlns:p14="http://schemas.microsoft.com/office/powerpoint/2010/main" val="14322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F05916-3BA7-4227-B5D6-07D50017FEB4}"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83829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F05916-3BA7-4227-B5D6-07D50017FEB4}" type="datetimeFigureOut">
              <a:rPr lang="en-US" smtClean="0"/>
              <a:t>11/29/16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154850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F05916-3BA7-4227-B5D6-07D50017FEB4}" type="datetimeFigureOut">
              <a:rPr lang="en-US" smtClean="0"/>
              <a:t>11/29/16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B26981-542D-4768-979E-F041875E71AE}"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7228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05916-3BA7-4227-B5D6-07D50017FEB4}" type="datetimeFigureOut">
              <a:rPr lang="en-US" smtClean="0"/>
              <a:t>11/29/16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310175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4F05916-3BA7-4227-B5D6-07D50017FEB4}" type="datetimeFigureOut">
              <a:rPr lang="en-US" smtClean="0"/>
              <a:t>11/29/16</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AB26981-542D-4768-979E-F041875E71AE}" type="slidenum">
              <a:rPr lang="en-US" smtClean="0"/>
              <a:t>‹#›</a:t>
            </a:fld>
            <a:endParaRPr lang="en-US"/>
          </a:p>
        </p:txBody>
      </p:sp>
    </p:spTree>
    <p:extLst>
      <p:ext uri="{BB962C8B-B14F-4D97-AF65-F5344CB8AC3E}">
        <p14:creationId xmlns:p14="http://schemas.microsoft.com/office/powerpoint/2010/main" val="80997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05916-3BA7-4227-B5D6-07D50017FEB4}"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B26981-542D-4768-979E-F041875E71AE}" type="slidenum">
              <a:rPr lang="en-US" smtClean="0"/>
              <a:t>‹#›</a:t>
            </a:fld>
            <a:endParaRPr lang="en-US"/>
          </a:p>
        </p:txBody>
      </p:sp>
    </p:spTree>
    <p:extLst>
      <p:ext uri="{BB962C8B-B14F-4D97-AF65-F5344CB8AC3E}">
        <p14:creationId xmlns:p14="http://schemas.microsoft.com/office/powerpoint/2010/main" val="40402900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4F05916-3BA7-4227-B5D6-07D50017FEB4}" type="datetimeFigureOut">
              <a:rPr lang="en-US" smtClean="0"/>
              <a:t>11/29/16</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AB26981-542D-4768-979E-F041875E71A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89792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6.emf"/><Relationship Id="rId5" Type="http://schemas.openxmlformats.org/officeDocument/2006/relationships/image" Target="../media/image1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4.png"/><Relationship Id="rId1" Type="http://schemas.microsoft.com/office/2007/relationships/media" Target="../media/media1.mov"/><Relationship Id="rId2" Type="http://schemas.openxmlformats.org/officeDocument/2006/relationships/video" Target="../media/media1.mo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102" y="4149207"/>
            <a:ext cx="5474545" cy="1475013"/>
          </a:xfrm>
        </p:spPr>
        <p:txBody>
          <a:bodyPr>
            <a:normAutofit fontScale="90000"/>
          </a:bodyPr>
          <a:lstStyle/>
          <a:p>
            <a:pPr algn="just"/>
            <a:r>
              <a:rPr lang="en-US" dirty="0" smtClean="0">
                <a:solidFill>
                  <a:srgbClr val="FFFFFF"/>
                </a:solidFill>
              </a:rPr>
              <a:t>The effect of substrate concentration on the rate of an enzyme catalyzed reaction </a:t>
            </a:r>
            <a:endParaRPr lang="en-US" dirty="0">
              <a:solidFill>
                <a:srgbClr val="FFFFFF"/>
              </a:solidFill>
            </a:endParaRPr>
          </a:p>
        </p:txBody>
      </p:sp>
      <p:sp>
        <p:nvSpPr>
          <p:cNvPr id="3" name="Subtitle 2"/>
          <p:cNvSpPr>
            <a:spLocks noGrp="1"/>
          </p:cNvSpPr>
          <p:nvPr>
            <p:ph type="subTitle" idx="1"/>
          </p:nvPr>
        </p:nvSpPr>
        <p:spPr>
          <a:xfrm>
            <a:off x="562788" y="986271"/>
            <a:ext cx="10993546" cy="590321"/>
          </a:xfrm>
        </p:spPr>
        <p:txBody>
          <a:bodyPr>
            <a:noAutofit/>
          </a:bodyPr>
          <a:lstStyle/>
          <a:p>
            <a:pPr algn="ctr"/>
            <a:r>
              <a:rPr lang="en-US" sz="3600" dirty="0" smtClean="0"/>
              <a:t>322 BCH</a:t>
            </a:r>
          </a:p>
          <a:p>
            <a:pPr algn="ctr"/>
            <a:r>
              <a:rPr lang="en-US" sz="3600" dirty="0" err="1" smtClean="0"/>
              <a:t>Exp</a:t>
            </a:r>
            <a:r>
              <a:rPr lang="en-US" sz="3600" dirty="0" smtClean="0"/>
              <a:t> (7)</a:t>
            </a:r>
            <a:endParaRPr lang="en-US" sz="3600" dirty="0"/>
          </a:p>
        </p:txBody>
      </p:sp>
      <p:pic>
        <p:nvPicPr>
          <p:cNvPr id="1026" name="Picture 2" descr="http://alevelnotes.com/content_images/i73_Im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544" y="3509791"/>
            <a:ext cx="3221915" cy="2470618"/>
          </a:xfrm>
          <a:prstGeom prst="rect">
            <a:avLst/>
          </a:prstGeom>
          <a:solidFill>
            <a:schemeClr val="accent3">
              <a:lumMod val="60000"/>
              <a:lumOff val="40000"/>
            </a:schemeClr>
          </a:solidFill>
        </p:spPr>
      </p:pic>
    </p:spTree>
    <p:extLst>
      <p:ext uri="{BB962C8B-B14F-4D97-AF65-F5344CB8AC3E}">
        <p14:creationId xmlns:p14="http://schemas.microsoft.com/office/powerpoint/2010/main" val="20608361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err="1" smtClean="0"/>
              <a:t>Michaelis</a:t>
            </a:r>
            <a:r>
              <a:rPr lang="en-US" sz="3200" dirty="0" smtClean="0"/>
              <a:t> constant (K</a:t>
            </a:r>
            <a:r>
              <a:rPr lang="en-US" sz="3200" cap="none" dirty="0" smtClean="0"/>
              <a:t>m)</a:t>
            </a:r>
            <a:endParaRPr lang="en-US" sz="3200" dirty="0"/>
          </a:p>
        </p:txBody>
      </p:sp>
      <p:sp>
        <p:nvSpPr>
          <p:cNvPr id="5" name="Content Placeholder 4"/>
          <p:cNvSpPr>
            <a:spLocks noGrp="1"/>
          </p:cNvSpPr>
          <p:nvPr>
            <p:ph sz="half" idx="1"/>
          </p:nvPr>
        </p:nvSpPr>
        <p:spPr>
          <a:xfrm>
            <a:off x="277931" y="1308091"/>
            <a:ext cx="6753910" cy="6162793"/>
          </a:xfrm>
        </p:spPr>
        <p:txBody>
          <a:bodyPr>
            <a:normAutofit/>
          </a:bodyPr>
          <a:lstStyle/>
          <a:p>
            <a:pPr algn="just">
              <a:lnSpc>
                <a:spcPct val="140000"/>
              </a:lnSpc>
              <a:buFont typeface="Arial" charset="0"/>
              <a:buChar char="•"/>
            </a:pPr>
            <a:r>
              <a:rPr lang="en-US" sz="2000" dirty="0" smtClean="0"/>
              <a:t>Km is the </a:t>
            </a:r>
            <a:r>
              <a:rPr lang="en-US" sz="2000" dirty="0"/>
              <a:t>substrate concentration at half V max</a:t>
            </a:r>
            <a:r>
              <a:rPr lang="en-US" sz="2000" dirty="0" smtClean="0"/>
              <a:t>.</a:t>
            </a:r>
          </a:p>
          <a:p>
            <a:pPr algn="just">
              <a:lnSpc>
                <a:spcPct val="140000"/>
              </a:lnSpc>
              <a:buFont typeface="Arial" charset="0"/>
              <a:buChar char="•"/>
            </a:pPr>
            <a:r>
              <a:rPr lang="en-US" sz="2000" dirty="0"/>
              <a:t>The relationship between rate of reaction and concentration of substrate depends on the affinity of the enzyme for its substrate. This is usually expressed as the </a:t>
            </a:r>
            <a:r>
              <a:rPr lang="en-US" sz="2000" b="1" dirty="0" smtClean="0"/>
              <a:t>Km</a:t>
            </a:r>
            <a:r>
              <a:rPr lang="en-US" sz="2000" dirty="0" smtClean="0"/>
              <a:t> </a:t>
            </a:r>
            <a:r>
              <a:rPr lang="en-US" sz="2000" dirty="0"/>
              <a:t>of the enzyme, an inverse measure of affinity</a:t>
            </a:r>
            <a:endParaRPr lang="en-US" sz="2000" dirty="0" smtClean="0"/>
          </a:p>
          <a:p>
            <a:pPr algn="just">
              <a:lnSpc>
                <a:spcPct val="140000"/>
              </a:lnSpc>
              <a:buFont typeface="Wingdings" panose="05000000000000000000" pitchFamily="2" charset="2"/>
              <a:buChar char="§"/>
            </a:pPr>
            <a:r>
              <a:rPr lang="en-US" sz="2000" b="1" dirty="0">
                <a:solidFill>
                  <a:schemeClr val="accent1">
                    <a:lumMod val="60000"/>
                    <a:lumOff val="40000"/>
                  </a:schemeClr>
                </a:solidFill>
              </a:rPr>
              <a:t>T</a:t>
            </a:r>
            <a:r>
              <a:rPr lang="en-US" sz="2000" b="1" dirty="0" smtClean="0">
                <a:solidFill>
                  <a:schemeClr val="accent1">
                    <a:lumMod val="60000"/>
                    <a:lumOff val="40000"/>
                  </a:schemeClr>
                </a:solidFill>
              </a:rPr>
              <a:t>he larger the km, the weaker the binding and the larger the [S] needed to reach the half the maximum rate</a:t>
            </a:r>
          </a:p>
          <a:p>
            <a:pPr algn="just">
              <a:lnSpc>
                <a:spcPct val="140000"/>
              </a:lnSpc>
              <a:buFont typeface="Wingdings" panose="05000000000000000000" pitchFamily="2" charset="2"/>
              <a:buChar char="§"/>
            </a:pPr>
            <a:r>
              <a:rPr lang="en-US" sz="2000" dirty="0"/>
              <a:t>The Km  can vary greatly from enzyme to enzyme, and even for different substrates of the same enzyme</a:t>
            </a:r>
          </a:p>
        </p:txBody>
      </p:sp>
      <p:pic>
        <p:nvPicPr>
          <p:cNvPr id="3076" name="Picture 4" descr="http://www.biologydiscussion.com/wp-content/uploads/2014/09/clip_image0192.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8" t="-1403" r="14338" b="46338"/>
          <a:stretch/>
        </p:blipFill>
        <p:spPr bwMode="auto">
          <a:xfrm>
            <a:off x="7304740" y="2232287"/>
            <a:ext cx="4641074" cy="4360304"/>
          </a:xfrm>
          <a:prstGeom prst="rect">
            <a:avLst/>
          </a:prstGeom>
          <a:noFill/>
          <a:ln>
            <a:solidFill>
              <a:srgbClr val="66336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106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86" y="596708"/>
            <a:ext cx="11029616" cy="1013800"/>
          </a:xfrm>
        </p:spPr>
        <p:txBody>
          <a:bodyPr>
            <a:normAutofit/>
          </a:bodyPr>
          <a:lstStyle/>
          <a:p>
            <a:r>
              <a:rPr lang="en-US" sz="3200" dirty="0" err="1"/>
              <a:t>Lineweaver</a:t>
            </a:r>
            <a:r>
              <a:rPr lang="en-US" sz="3200" dirty="0"/>
              <a:t> – Burk </a:t>
            </a:r>
            <a:r>
              <a:rPr lang="en-US" sz="3200" dirty="0" smtClean="0"/>
              <a:t>equation</a:t>
            </a:r>
            <a:endParaRPr lang="en-US" sz="3200" dirty="0"/>
          </a:p>
        </p:txBody>
      </p:sp>
      <p:sp>
        <p:nvSpPr>
          <p:cNvPr id="3" name="Content Placeholder 2"/>
          <p:cNvSpPr>
            <a:spLocks noGrp="1"/>
          </p:cNvSpPr>
          <p:nvPr>
            <p:ph idx="1"/>
          </p:nvPr>
        </p:nvSpPr>
        <p:spPr>
          <a:xfrm>
            <a:off x="259210" y="1834812"/>
            <a:ext cx="6201467" cy="4569927"/>
          </a:xfrm>
        </p:spPr>
        <p:txBody>
          <a:bodyPr>
            <a:normAutofit/>
          </a:bodyPr>
          <a:lstStyle/>
          <a:p>
            <a:pPr algn="just">
              <a:lnSpc>
                <a:spcPct val="140000"/>
              </a:lnSpc>
            </a:pPr>
            <a:r>
              <a:rPr lang="en-US" sz="2200" dirty="0" smtClean="0"/>
              <a:t>The </a:t>
            </a:r>
            <a:r>
              <a:rPr lang="en-US" sz="2200" dirty="0" err="1"/>
              <a:t>Michaelis</a:t>
            </a:r>
            <a:r>
              <a:rPr lang="en-US" sz="2200" dirty="0"/>
              <a:t> -</a:t>
            </a:r>
            <a:r>
              <a:rPr lang="en-US" sz="2200" dirty="0" err="1"/>
              <a:t>Menten</a:t>
            </a:r>
            <a:r>
              <a:rPr lang="en-US" sz="2200" dirty="0"/>
              <a:t> equation can be algebraically transformed into forms that are useful in the practical determination of Km an V max. </a:t>
            </a:r>
            <a:endParaRPr lang="en-US" sz="2200" dirty="0" smtClean="0"/>
          </a:p>
          <a:p>
            <a:pPr algn="just">
              <a:lnSpc>
                <a:spcPct val="140000"/>
              </a:lnSpc>
            </a:pPr>
            <a:r>
              <a:rPr lang="en-US" sz="2200" dirty="0" smtClean="0"/>
              <a:t>One </a:t>
            </a:r>
            <a:r>
              <a:rPr lang="en-US" sz="2200" dirty="0"/>
              <a:t>common transformation is derived simply by taking the reciprocal of both sides of the </a:t>
            </a:r>
            <a:r>
              <a:rPr lang="en-US" sz="2200" dirty="0" err="1"/>
              <a:t>Michaelis</a:t>
            </a:r>
            <a:r>
              <a:rPr lang="en-US" sz="2200" dirty="0"/>
              <a:t> -</a:t>
            </a:r>
            <a:r>
              <a:rPr lang="en-US" sz="2200" dirty="0" err="1"/>
              <a:t>Menten</a:t>
            </a:r>
            <a:r>
              <a:rPr lang="en-US" sz="2200" dirty="0"/>
              <a:t> equation to give </a:t>
            </a:r>
            <a:r>
              <a:rPr lang="en-US" sz="2200" dirty="0" err="1"/>
              <a:t>Lineweaver</a:t>
            </a:r>
            <a:r>
              <a:rPr lang="en-US" sz="2200" dirty="0"/>
              <a:t> – Burk </a:t>
            </a:r>
            <a:r>
              <a:rPr lang="en-US" sz="2200" dirty="0" smtClean="0"/>
              <a:t>equation:</a:t>
            </a:r>
            <a:endParaRPr lang="en-US" sz="2200" dirty="0"/>
          </a:p>
        </p:txBody>
      </p:sp>
      <p:pic>
        <p:nvPicPr>
          <p:cNvPr id="4" name="Picture 3"/>
          <p:cNvPicPr>
            <a:picLocks noChangeAspect="1"/>
          </p:cNvPicPr>
          <p:nvPr/>
        </p:nvPicPr>
        <p:blipFill rotWithShape="1">
          <a:blip r:embed="rId2"/>
          <a:srcRect l="29916" t="47978" r="29157" b="29044"/>
          <a:stretch/>
        </p:blipFill>
        <p:spPr>
          <a:xfrm>
            <a:off x="1969364" y="5667139"/>
            <a:ext cx="4012746" cy="1190861"/>
          </a:xfrm>
          <a:prstGeom prst="rect">
            <a:avLst/>
          </a:prstGeom>
        </p:spPr>
      </p:pic>
      <p:pic>
        <p:nvPicPr>
          <p:cNvPr id="5" name="Picture 2" descr="http://users.rcn.com/jkimball.ma.ultranet/BiologyPages/L/Lineweaver_Bur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242" y="1932479"/>
            <a:ext cx="3905437" cy="28158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17816" y="5018979"/>
            <a:ext cx="4454372" cy="1745093"/>
          </a:xfrm>
          <a:prstGeom prst="rect">
            <a:avLst/>
          </a:prstGeom>
        </p:spPr>
        <p:txBody>
          <a:bodyPr wrap="square">
            <a:spAutoFit/>
          </a:bodyPr>
          <a:lstStyle/>
          <a:p>
            <a:pPr marL="285750" indent="-285750" algn="just">
              <a:lnSpc>
                <a:spcPct val="120000"/>
              </a:lnSpc>
              <a:buFont typeface="Arial"/>
              <a:buChar char="•"/>
            </a:pPr>
            <a:r>
              <a:rPr lang="en-US" dirty="0"/>
              <a:t>By plotting </a:t>
            </a:r>
            <a:r>
              <a:rPr lang="en-US" dirty="0" smtClean="0"/>
              <a:t>1/</a:t>
            </a:r>
            <a:r>
              <a:rPr lang="en-US" dirty="0"/>
              <a:t>v against 1/ [S] a straight line plot, </a:t>
            </a:r>
            <a:r>
              <a:rPr lang="en-US" dirty="0" err="1"/>
              <a:t>Lineweaver</a:t>
            </a:r>
            <a:r>
              <a:rPr lang="en-US" dirty="0"/>
              <a:t> – Burk plot is obtained. </a:t>
            </a:r>
            <a:endParaRPr lang="en-US" dirty="0" smtClean="0"/>
          </a:p>
          <a:p>
            <a:pPr marL="285750" indent="-285750" algn="just">
              <a:lnSpc>
                <a:spcPct val="120000"/>
              </a:lnSpc>
              <a:buFont typeface="Arial"/>
              <a:buChar char="•"/>
            </a:pPr>
            <a:r>
              <a:rPr lang="en-US" dirty="0" smtClean="0"/>
              <a:t>Both </a:t>
            </a:r>
            <a:r>
              <a:rPr lang="en-US" dirty="0"/>
              <a:t>V max and Km can be obtained accurately from intercepts of the straight line with the y – axis and x-axis </a:t>
            </a:r>
          </a:p>
        </p:txBody>
      </p:sp>
    </p:spTree>
    <p:extLst>
      <p:ext uri="{BB962C8B-B14F-4D97-AF65-F5344CB8AC3E}">
        <p14:creationId xmlns:p14="http://schemas.microsoft.com/office/powerpoint/2010/main" val="32110356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35" y="208536"/>
            <a:ext cx="12031472" cy="1499616"/>
          </a:xfrm>
        </p:spPr>
        <p:txBody>
          <a:bodyPr>
            <a:normAutofit/>
          </a:bodyPr>
          <a:lstStyle/>
          <a:p>
            <a:r>
              <a:rPr lang="en-US" sz="3600" dirty="0" smtClean="0">
                <a:cs typeface="Century Gothic"/>
              </a:rPr>
              <a:t>Principal</a:t>
            </a:r>
            <a:endParaRPr lang="en-US" sz="3600" dirty="0">
              <a:cs typeface="Century Gothic"/>
            </a:endParaRPr>
          </a:p>
        </p:txBody>
      </p:sp>
      <p:sp>
        <p:nvSpPr>
          <p:cNvPr id="3" name="Content Placeholder 2"/>
          <p:cNvSpPr>
            <a:spLocks noGrp="1"/>
          </p:cNvSpPr>
          <p:nvPr>
            <p:ph idx="1"/>
          </p:nvPr>
        </p:nvSpPr>
        <p:spPr>
          <a:xfrm>
            <a:off x="166423" y="2982558"/>
            <a:ext cx="11734799" cy="3875442"/>
          </a:xfrm>
        </p:spPr>
        <p:txBody>
          <a:bodyPr>
            <a:normAutofit/>
          </a:bodyPr>
          <a:lstStyle/>
          <a:p>
            <a:pPr marL="0" indent="0">
              <a:lnSpc>
                <a:spcPct val="130000"/>
              </a:lnSpc>
              <a:buNone/>
            </a:pPr>
            <a:endParaRPr lang="en-US" sz="2400" dirty="0" smtClean="0">
              <a:latin typeface="Century Gothic"/>
              <a:cs typeface="Century Gothic"/>
            </a:endParaRPr>
          </a:p>
          <a:p>
            <a:endParaRPr lang="en-US" altLang="en-US" sz="2400" dirty="0">
              <a:latin typeface="Century Gothic"/>
              <a:cs typeface="Century Gothic"/>
            </a:endParaRPr>
          </a:p>
        </p:txBody>
      </p:sp>
      <p:pic>
        <p:nvPicPr>
          <p:cNvPr id="4" name="Picture 2" descr="http://www.bio.mtu.edu/campbell/bl482/lectures/lec2/482pnp1.gif"/>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saturation sat="400000"/>
                    </a14:imgEffect>
                  </a14:imgLayer>
                </a14:imgProps>
              </a:ext>
            </a:extLst>
          </a:blip>
          <a:srcRect t="7259" r="-43" b="51608"/>
          <a:stretch>
            <a:fillRect/>
          </a:stretch>
        </p:blipFill>
        <p:spPr bwMode="auto">
          <a:xfrm>
            <a:off x="1270927" y="3151990"/>
            <a:ext cx="3587056" cy="2702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http://www.bio.mtu.edu/campbell/bl482/lectures/lec2/482pnp1.gif"/>
          <p:cNvPicPr>
            <a:picLocks noChangeAspect="1" noChangeArrowheads="1"/>
          </p:cNvPicPr>
          <p:nvPr/>
        </p:nvPicPr>
        <p:blipFill rotWithShape="1">
          <a:blip r:embed="rId4" cstate="print">
            <a:biLevel thresh="75000"/>
          </a:blip>
          <a:srcRect t="58069" r="-464" b="-171"/>
          <a:stretch/>
        </p:blipFill>
        <p:spPr bwMode="auto">
          <a:xfrm>
            <a:off x="6119396" y="3115815"/>
            <a:ext cx="3818965" cy="2629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231757" y="3165812"/>
            <a:ext cx="619706"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1.</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6087576" y="3108346"/>
            <a:ext cx="619706"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2.</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2436553" y="3426789"/>
            <a:ext cx="930321" cy="338554"/>
          </a:xfrm>
          <a:prstGeom prst="rect">
            <a:avLst/>
          </a:prstGeom>
          <a:noFill/>
          <a:ln>
            <a:noFill/>
          </a:ln>
        </p:spPr>
        <p:txBody>
          <a:bodyPr wrap="square" rtlCol="0" anchor="ctr" anchorCtr="1">
            <a:spAutoFit/>
          </a:bodyPr>
          <a:lstStyle/>
          <a:p>
            <a:r>
              <a:rPr lang="en-US" sz="1600" b="1" dirty="0" smtClean="0"/>
              <a:t>ACP</a:t>
            </a:r>
            <a:endParaRPr lang="en-US" sz="1600" b="1" dirty="0"/>
          </a:p>
        </p:txBody>
      </p:sp>
      <p:cxnSp>
        <p:nvCxnSpPr>
          <p:cNvPr id="10" name="Straight Arrow Connector 9"/>
          <p:cNvCxnSpPr/>
          <p:nvPr/>
        </p:nvCxnSpPr>
        <p:spPr>
          <a:xfrm>
            <a:off x="4991244" y="4550807"/>
            <a:ext cx="959855" cy="0"/>
          </a:xfrm>
          <a:prstGeom prst="straightConnector1">
            <a:avLst/>
          </a:prstGeom>
          <a:ln w="76200" cmpd="sng">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476721" y="3131239"/>
            <a:ext cx="1240428" cy="2082321"/>
          </a:xfrm>
          <a:prstGeom prst="ellipse">
            <a:avLst/>
          </a:prstGeom>
          <a:noFill/>
          <a:ln w="57150" cmpd="sng">
            <a:solidFill>
              <a:schemeClr val="accent4"/>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13" name="Straight Arrow Connector 12"/>
          <p:cNvCxnSpPr/>
          <p:nvPr/>
        </p:nvCxnSpPr>
        <p:spPr>
          <a:xfrm flipH="1">
            <a:off x="9507197" y="2904108"/>
            <a:ext cx="782649" cy="1225764"/>
          </a:xfrm>
          <a:prstGeom prst="straightConnector1">
            <a:avLst/>
          </a:prstGeom>
          <a:ln w="76200" cmpd="sng">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501177" y="2037701"/>
            <a:ext cx="3509007" cy="877163"/>
          </a:xfrm>
          <a:prstGeom prst="rect">
            <a:avLst/>
          </a:prstGeom>
          <a:noFill/>
          <a:ln>
            <a:noFill/>
          </a:ln>
        </p:spPr>
        <p:txBody>
          <a:bodyPr wrap="square" rtlCol="0" anchor="ctr" anchorCtr="1">
            <a:spAutoFit/>
          </a:bodyPr>
          <a:lstStyle/>
          <a:p>
            <a:pPr algn="just">
              <a:lnSpc>
                <a:spcPct val="130000"/>
              </a:lnSpc>
            </a:pPr>
            <a:r>
              <a:rPr lang="en-US" sz="2000" dirty="0" smtClean="0">
                <a:latin typeface="+mj-lt"/>
                <a:cs typeface="Century Gothic"/>
              </a:rPr>
              <a:t>Its concentration </a:t>
            </a:r>
            <a:r>
              <a:rPr lang="en-US" sz="2000" dirty="0">
                <a:latin typeface="+mj-lt"/>
                <a:cs typeface="Century Gothic"/>
              </a:rPr>
              <a:t>can be measured at </a:t>
            </a:r>
            <a:r>
              <a:rPr lang="en-US" sz="2000" b="1" dirty="0">
                <a:solidFill>
                  <a:schemeClr val="accent1">
                    <a:lumMod val="50000"/>
                  </a:schemeClr>
                </a:solidFill>
                <a:latin typeface="+mj-lt"/>
                <a:cs typeface="Century Gothic"/>
              </a:rPr>
              <a:t>405 nm.</a:t>
            </a:r>
          </a:p>
        </p:txBody>
      </p:sp>
    </p:spTree>
    <p:extLst>
      <p:ext uri="{BB962C8B-B14F-4D97-AF65-F5344CB8AC3E}">
        <p14:creationId xmlns:p14="http://schemas.microsoft.com/office/powerpoint/2010/main" val="145770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creen Shot 2016-10-17 at 6.38.40 PM.png"/>
          <p:cNvPicPr>
            <a:picLocks noChangeAspect="1"/>
          </p:cNvPicPr>
          <p:nvPr/>
        </p:nvPicPr>
        <p:blipFill rotWithShape="1">
          <a:blip r:embed="rId3">
            <a:extLst>
              <a:ext uri="{28A0092B-C50C-407E-A947-70E740481C1C}">
                <a14:useLocalDpi xmlns:a14="http://schemas.microsoft.com/office/drawing/2010/main" val="0"/>
              </a:ext>
            </a:extLst>
          </a:blip>
          <a:srcRect r="90758"/>
          <a:stretch/>
        </p:blipFill>
        <p:spPr>
          <a:xfrm>
            <a:off x="3901287" y="1697584"/>
            <a:ext cx="632613" cy="3441700"/>
          </a:xfrm>
          <a:prstGeom prst="rect">
            <a:avLst/>
          </a:prstGeom>
        </p:spPr>
      </p:pic>
      <p:pic>
        <p:nvPicPr>
          <p:cNvPr id="4" name="Picture 3" descr="Screen Shot 2016-10-17 at 6.38.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446" y="1696009"/>
            <a:ext cx="6845300" cy="3441700"/>
          </a:xfrm>
          <a:prstGeom prst="rect">
            <a:avLst/>
          </a:prstGeom>
        </p:spPr>
      </p:pic>
      <p:pic>
        <p:nvPicPr>
          <p:cNvPr id="30" name="Picture 29" descr="Screen Shot 2016-10-17 at 6.38.40 PM.png"/>
          <p:cNvPicPr>
            <a:picLocks noChangeAspect="1"/>
          </p:cNvPicPr>
          <p:nvPr/>
        </p:nvPicPr>
        <p:blipFill rotWithShape="1">
          <a:blip r:embed="rId3">
            <a:extLst>
              <a:ext uri="{28A0092B-C50C-407E-A947-70E740481C1C}">
                <a14:useLocalDpi xmlns:a14="http://schemas.microsoft.com/office/drawing/2010/main" val="0"/>
              </a:ext>
            </a:extLst>
          </a:blip>
          <a:srcRect r="90758"/>
          <a:stretch/>
        </p:blipFill>
        <p:spPr>
          <a:xfrm>
            <a:off x="3240887" y="1719809"/>
            <a:ext cx="632613" cy="3441700"/>
          </a:xfrm>
          <a:prstGeom prst="rect">
            <a:avLst/>
          </a:prstGeom>
        </p:spPr>
      </p:pic>
      <p:sp>
        <p:nvSpPr>
          <p:cNvPr id="22" name="Freeform 21"/>
          <p:cNvSpPr/>
          <p:nvPr/>
        </p:nvSpPr>
        <p:spPr>
          <a:xfrm rot="10800000">
            <a:off x="2990224" y="4542894"/>
            <a:ext cx="5723227" cy="719201"/>
          </a:xfrm>
          <a:custGeom>
            <a:avLst/>
            <a:gdLst>
              <a:gd name="connsiteX0" fmla="*/ 0 w 6832879"/>
              <a:gd name="connsiteY0" fmla="*/ 546551 h 643001"/>
              <a:gd name="connsiteX1" fmla="*/ 0 w 6832879"/>
              <a:gd name="connsiteY1" fmla="*/ 0 h 643001"/>
              <a:gd name="connsiteX2" fmla="*/ 6832879 w 6832879"/>
              <a:gd name="connsiteY2" fmla="*/ 48225 h 643001"/>
              <a:gd name="connsiteX3" fmla="*/ 6832879 w 6832879"/>
              <a:gd name="connsiteY3" fmla="*/ 643001 h 643001"/>
              <a:gd name="connsiteX4" fmla="*/ 6832879 w 6832879"/>
              <a:gd name="connsiteY4" fmla="*/ 643001 h 64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879" h="643001">
                <a:moveTo>
                  <a:pt x="0" y="546551"/>
                </a:moveTo>
                <a:lnTo>
                  <a:pt x="0" y="0"/>
                </a:lnTo>
                <a:lnTo>
                  <a:pt x="6832879" y="48225"/>
                </a:lnTo>
                <a:lnTo>
                  <a:pt x="6832879" y="643001"/>
                </a:lnTo>
                <a:lnTo>
                  <a:pt x="6832879" y="643001"/>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Rectangle 23"/>
          <p:cNvSpPr/>
          <p:nvPr/>
        </p:nvSpPr>
        <p:spPr>
          <a:xfrm>
            <a:off x="2233443" y="5301850"/>
            <a:ext cx="8198628" cy="1237262"/>
          </a:xfrm>
          <a:prstGeom prst="rect">
            <a:avLst/>
          </a:prstGeom>
        </p:spPr>
        <p:txBody>
          <a:bodyPr wrap="square">
            <a:spAutoFit/>
          </a:bodyPr>
          <a:lstStyle/>
          <a:p>
            <a:pPr algn="ctr">
              <a:lnSpc>
                <a:spcPct val="140000"/>
              </a:lnSpc>
            </a:pPr>
            <a:r>
              <a:rPr lang="en-US" dirty="0" smtClean="0">
                <a:solidFill>
                  <a:schemeClr val="accent1">
                    <a:lumMod val="75000"/>
                  </a:schemeClr>
                </a:solidFill>
                <a:latin typeface="Rockwell"/>
                <a:cs typeface="Rockwell"/>
              </a:rPr>
              <a:t>All the factors </a:t>
            </a:r>
            <a:r>
              <a:rPr lang="en-US" dirty="0">
                <a:solidFill>
                  <a:schemeClr val="accent1">
                    <a:lumMod val="75000"/>
                  </a:schemeClr>
                </a:solidFill>
                <a:latin typeface="Rockwell"/>
                <a:cs typeface="Rockwell"/>
              </a:rPr>
              <a:t>that affect enzyme </a:t>
            </a:r>
            <a:r>
              <a:rPr lang="en-US" dirty="0" smtClean="0">
                <a:solidFill>
                  <a:schemeClr val="accent1">
                    <a:lumMod val="75000"/>
                  </a:schemeClr>
                </a:solidFill>
                <a:latin typeface="Rockwell"/>
                <a:cs typeface="Rockwell"/>
              </a:rPr>
              <a:t>kinetics are constant [S] where it varies in each tube</a:t>
            </a:r>
          </a:p>
          <a:p>
            <a:pPr algn="ctr">
              <a:lnSpc>
                <a:spcPct val="140000"/>
              </a:lnSpc>
            </a:pPr>
            <a:r>
              <a:rPr lang="en-US" b="1" dirty="0" smtClean="0">
                <a:latin typeface="Rockwell"/>
                <a:cs typeface="Rockwell"/>
              </a:rPr>
              <a:t>Time = 5 min       Temp= 37 </a:t>
            </a:r>
            <a:r>
              <a:rPr lang="en-US" b="1" baseline="30000" dirty="0" err="1" smtClean="0">
                <a:latin typeface="Rockwell"/>
                <a:cs typeface="Rockwell"/>
              </a:rPr>
              <a:t>o</a:t>
            </a:r>
            <a:r>
              <a:rPr lang="en-US" b="1" dirty="0" err="1" smtClean="0">
                <a:latin typeface="Rockwell"/>
                <a:cs typeface="Rockwell"/>
              </a:rPr>
              <a:t>C</a:t>
            </a:r>
            <a:r>
              <a:rPr lang="en-US" b="1" dirty="0" smtClean="0">
                <a:latin typeface="Rockwell"/>
                <a:cs typeface="Rockwell"/>
              </a:rPr>
              <a:t>     pH= 5.7 </a:t>
            </a:r>
            <a:endParaRPr lang="en-US" b="1" dirty="0" smtClean="0">
              <a:solidFill>
                <a:schemeClr val="accent1">
                  <a:lumMod val="75000"/>
                </a:schemeClr>
              </a:solidFill>
              <a:latin typeface="Rockwell"/>
              <a:cs typeface="Rockwell"/>
            </a:endParaRPr>
          </a:p>
        </p:txBody>
      </p:sp>
      <p:sp>
        <p:nvSpPr>
          <p:cNvPr id="33" name="Rectangle 32"/>
          <p:cNvSpPr/>
          <p:nvPr/>
        </p:nvSpPr>
        <p:spPr>
          <a:xfrm>
            <a:off x="409939" y="691599"/>
            <a:ext cx="2133918" cy="707886"/>
          </a:xfrm>
          <a:prstGeom prst="rect">
            <a:avLst/>
          </a:prstGeom>
        </p:spPr>
        <p:txBody>
          <a:bodyPr wrap="none">
            <a:spAutoFit/>
          </a:bodyPr>
          <a:lstStyle/>
          <a:p>
            <a:r>
              <a:rPr lang="en-US" sz="4000" b="1" dirty="0">
                <a:solidFill>
                  <a:schemeClr val="accent1">
                    <a:lumMod val="75000"/>
                  </a:schemeClr>
                </a:solidFill>
                <a:latin typeface="+mj-lt"/>
                <a:cs typeface="Rockwell"/>
              </a:rPr>
              <a:t>Method: </a:t>
            </a:r>
          </a:p>
        </p:txBody>
      </p:sp>
      <p:sp>
        <p:nvSpPr>
          <p:cNvPr id="48" name="TextBox 47"/>
          <p:cNvSpPr txBox="1"/>
          <p:nvPr/>
        </p:nvSpPr>
        <p:spPr>
          <a:xfrm>
            <a:off x="3241230" y="841003"/>
            <a:ext cx="6292123" cy="369332"/>
          </a:xfrm>
          <a:prstGeom prst="rect">
            <a:avLst/>
          </a:prstGeom>
          <a:noFill/>
        </p:spPr>
        <p:txBody>
          <a:bodyPr wrap="square" rtlCol="0">
            <a:spAutoFit/>
          </a:bodyPr>
          <a:lstStyle/>
          <a:p>
            <a:r>
              <a:rPr lang="en-US" b="1" dirty="0">
                <a:latin typeface="+mj-lt"/>
                <a:cs typeface="Rockwell"/>
              </a:rPr>
              <a:t>Place in a water bath maintained at 37 ºC for 5 minutes</a:t>
            </a:r>
            <a:r>
              <a:rPr lang="en-US" b="1" dirty="0" smtClean="0">
                <a:latin typeface="+mj-lt"/>
                <a:cs typeface="Rockwell"/>
              </a:rPr>
              <a:t>. </a:t>
            </a:r>
            <a:endParaRPr lang="en-US" b="1" dirty="0">
              <a:latin typeface="+mj-lt"/>
              <a:cs typeface="Rockwell"/>
            </a:endParaRPr>
          </a:p>
        </p:txBody>
      </p:sp>
      <p:sp>
        <p:nvSpPr>
          <p:cNvPr id="5" name="TextBox 4"/>
          <p:cNvSpPr txBox="1"/>
          <p:nvPr/>
        </p:nvSpPr>
        <p:spPr>
          <a:xfrm rot="16200000">
            <a:off x="2636133" y="4037421"/>
            <a:ext cx="1616953" cy="400110"/>
          </a:xfrm>
          <a:prstGeom prst="rect">
            <a:avLst/>
          </a:prstGeom>
          <a:noFill/>
          <a:ln>
            <a:noFill/>
          </a:ln>
        </p:spPr>
        <p:txBody>
          <a:bodyPr wrap="square" rtlCol="0" anchor="ctr" anchorCtr="1">
            <a:spAutoFit/>
          </a:bodyPr>
          <a:lstStyle/>
          <a:p>
            <a:r>
              <a:rPr lang="en-US" sz="2000" b="1" dirty="0" smtClean="0"/>
              <a:t>A </a:t>
            </a:r>
            <a:r>
              <a:rPr lang="en-US" b="1" dirty="0" smtClean="0"/>
              <a:t>(Blank)</a:t>
            </a:r>
            <a:endParaRPr lang="en-US" b="1" dirty="0"/>
          </a:p>
        </p:txBody>
      </p:sp>
      <p:sp>
        <p:nvSpPr>
          <p:cNvPr id="67" name="TextBox 66"/>
          <p:cNvSpPr txBox="1"/>
          <p:nvPr/>
        </p:nvSpPr>
        <p:spPr>
          <a:xfrm>
            <a:off x="5249340" y="4035674"/>
            <a:ext cx="599344" cy="400110"/>
          </a:xfrm>
          <a:prstGeom prst="rect">
            <a:avLst/>
          </a:prstGeom>
          <a:noFill/>
          <a:ln>
            <a:noFill/>
          </a:ln>
        </p:spPr>
        <p:txBody>
          <a:bodyPr wrap="square" rtlCol="0" anchor="ctr" anchorCtr="1">
            <a:spAutoFit/>
          </a:bodyPr>
          <a:lstStyle/>
          <a:p>
            <a:r>
              <a:rPr lang="en-US" sz="2000" b="1" dirty="0" smtClean="0"/>
              <a:t>D</a:t>
            </a:r>
            <a:endParaRPr lang="en-US" sz="2000" b="1" dirty="0"/>
          </a:p>
        </p:txBody>
      </p:sp>
      <p:sp>
        <p:nvSpPr>
          <p:cNvPr id="68" name="TextBox 67"/>
          <p:cNvSpPr txBox="1"/>
          <p:nvPr/>
        </p:nvSpPr>
        <p:spPr>
          <a:xfrm>
            <a:off x="4518801" y="4013234"/>
            <a:ext cx="599344" cy="400110"/>
          </a:xfrm>
          <a:prstGeom prst="rect">
            <a:avLst/>
          </a:prstGeom>
          <a:noFill/>
          <a:ln>
            <a:noFill/>
          </a:ln>
        </p:spPr>
        <p:txBody>
          <a:bodyPr wrap="square" rtlCol="0" anchor="ctr" anchorCtr="1">
            <a:spAutoFit/>
          </a:bodyPr>
          <a:lstStyle/>
          <a:p>
            <a:r>
              <a:rPr lang="en-US" sz="2000" b="1" dirty="0" smtClean="0"/>
              <a:t>C</a:t>
            </a:r>
            <a:endParaRPr lang="en-US" sz="2000" b="1" dirty="0"/>
          </a:p>
        </p:txBody>
      </p:sp>
      <p:sp>
        <p:nvSpPr>
          <p:cNvPr id="69" name="TextBox 68"/>
          <p:cNvSpPr txBox="1"/>
          <p:nvPr/>
        </p:nvSpPr>
        <p:spPr>
          <a:xfrm>
            <a:off x="3856181" y="4026556"/>
            <a:ext cx="599344" cy="400110"/>
          </a:xfrm>
          <a:prstGeom prst="rect">
            <a:avLst/>
          </a:prstGeom>
          <a:noFill/>
          <a:ln>
            <a:noFill/>
          </a:ln>
        </p:spPr>
        <p:txBody>
          <a:bodyPr wrap="square" rtlCol="0" anchor="ctr" anchorCtr="1">
            <a:spAutoFit/>
          </a:bodyPr>
          <a:lstStyle/>
          <a:p>
            <a:r>
              <a:rPr lang="en-US" sz="2000" b="1" dirty="0" smtClean="0"/>
              <a:t>B</a:t>
            </a:r>
            <a:endParaRPr lang="en-US" sz="2000" b="1" dirty="0"/>
          </a:p>
        </p:txBody>
      </p:sp>
      <p:sp>
        <p:nvSpPr>
          <p:cNvPr id="70" name="TextBox 69"/>
          <p:cNvSpPr txBox="1"/>
          <p:nvPr/>
        </p:nvSpPr>
        <p:spPr>
          <a:xfrm>
            <a:off x="5897580" y="4027504"/>
            <a:ext cx="599344" cy="400110"/>
          </a:xfrm>
          <a:prstGeom prst="rect">
            <a:avLst/>
          </a:prstGeom>
          <a:noFill/>
          <a:ln>
            <a:noFill/>
          </a:ln>
        </p:spPr>
        <p:txBody>
          <a:bodyPr wrap="square" rtlCol="0" anchor="ctr" anchorCtr="1">
            <a:spAutoFit/>
          </a:bodyPr>
          <a:lstStyle/>
          <a:p>
            <a:r>
              <a:rPr lang="en-US" sz="2000" b="1" dirty="0" smtClean="0"/>
              <a:t>E</a:t>
            </a:r>
            <a:endParaRPr lang="en-US" sz="2000" b="1" dirty="0"/>
          </a:p>
        </p:txBody>
      </p:sp>
      <p:sp>
        <p:nvSpPr>
          <p:cNvPr id="71" name="TextBox 70"/>
          <p:cNvSpPr txBox="1"/>
          <p:nvPr/>
        </p:nvSpPr>
        <p:spPr>
          <a:xfrm>
            <a:off x="6565328" y="4105126"/>
            <a:ext cx="599344" cy="400110"/>
          </a:xfrm>
          <a:prstGeom prst="rect">
            <a:avLst/>
          </a:prstGeom>
          <a:noFill/>
          <a:ln>
            <a:noFill/>
          </a:ln>
        </p:spPr>
        <p:txBody>
          <a:bodyPr wrap="square" rtlCol="0" anchor="ctr" anchorCtr="1">
            <a:spAutoFit/>
          </a:bodyPr>
          <a:lstStyle/>
          <a:p>
            <a:r>
              <a:rPr lang="en-US" sz="2000" b="1" dirty="0" smtClean="0"/>
              <a:t>F</a:t>
            </a:r>
            <a:endParaRPr lang="en-US" sz="2000" b="1" dirty="0"/>
          </a:p>
        </p:txBody>
      </p:sp>
      <p:sp>
        <p:nvSpPr>
          <p:cNvPr id="72" name="TextBox 71"/>
          <p:cNvSpPr txBox="1"/>
          <p:nvPr/>
        </p:nvSpPr>
        <p:spPr>
          <a:xfrm>
            <a:off x="7258187" y="4227362"/>
            <a:ext cx="599344" cy="400110"/>
          </a:xfrm>
          <a:prstGeom prst="rect">
            <a:avLst/>
          </a:prstGeom>
          <a:noFill/>
          <a:ln>
            <a:noFill/>
          </a:ln>
        </p:spPr>
        <p:txBody>
          <a:bodyPr wrap="square" rtlCol="0" anchor="ctr" anchorCtr="1">
            <a:spAutoFit/>
          </a:bodyPr>
          <a:lstStyle/>
          <a:p>
            <a:r>
              <a:rPr lang="en-US" sz="2000" b="1" dirty="0" smtClean="0"/>
              <a:t>G</a:t>
            </a:r>
            <a:endParaRPr lang="en-US" sz="2000" b="1" dirty="0"/>
          </a:p>
        </p:txBody>
      </p:sp>
      <p:sp>
        <p:nvSpPr>
          <p:cNvPr id="73" name="TextBox 72"/>
          <p:cNvSpPr txBox="1"/>
          <p:nvPr/>
        </p:nvSpPr>
        <p:spPr>
          <a:xfrm>
            <a:off x="7933159" y="4212147"/>
            <a:ext cx="599344" cy="400110"/>
          </a:xfrm>
          <a:prstGeom prst="rect">
            <a:avLst/>
          </a:prstGeom>
          <a:noFill/>
          <a:ln>
            <a:noFill/>
          </a:ln>
        </p:spPr>
        <p:txBody>
          <a:bodyPr wrap="square" rtlCol="0" anchor="ctr" anchorCtr="1">
            <a:spAutoFit/>
          </a:bodyPr>
          <a:lstStyle/>
          <a:p>
            <a:r>
              <a:rPr lang="en-US" sz="2000" b="1" dirty="0" smtClean="0"/>
              <a:t>H</a:t>
            </a:r>
            <a:endParaRPr lang="en-US" sz="2000" b="1" dirty="0"/>
          </a:p>
        </p:txBody>
      </p:sp>
      <p:sp>
        <p:nvSpPr>
          <p:cNvPr id="75" name="TextBox 74"/>
          <p:cNvSpPr txBox="1"/>
          <p:nvPr/>
        </p:nvSpPr>
        <p:spPr>
          <a:xfrm>
            <a:off x="3339318" y="1310703"/>
            <a:ext cx="599344" cy="400110"/>
          </a:xfrm>
          <a:prstGeom prst="rect">
            <a:avLst/>
          </a:prstGeom>
          <a:noFill/>
          <a:ln>
            <a:noFill/>
          </a:ln>
        </p:spPr>
        <p:txBody>
          <a:bodyPr wrap="square" rtlCol="0" anchor="ctr" anchorCtr="1">
            <a:spAutoFit/>
          </a:bodyPr>
          <a:lstStyle/>
          <a:p>
            <a:r>
              <a:rPr lang="en-US" sz="2000" b="1" dirty="0" smtClean="0"/>
              <a:t>0</a:t>
            </a:r>
            <a:endParaRPr lang="en-US" sz="2000" b="1" dirty="0"/>
          </a:p>
        </p:txBody>
      </p:sp>
      <p:sp>
        <p:nvSpPr>
          <p:cNvPr id="76" name="TextBox 75"/>
          <p:cNvSpPr txBox="1"/>
          <p:nvPr/>
        </p:nvSpPr>
        <p:spPr>
          <a:xfrm>
            <a:off x="4049320" y="1311264"/>
            <a:ext cx="599344" cy="400110"/>
          </a:xfrm>
          <a:prstGeom prst="rect">
            <a:avLst/>
          </a:prstGeom>
          <a:noFill/>
          <a:ln>
            <a:noFill/>
          </a:ln>
        </p:spPr>
        <p:txBody>
          <a:bodyPr wrap="square" rtlCol="0" anchor="ctr" anchorCtr="1">
            <a:spAutoFit/>
          </a:bodyPr>
          <a:lstStyle/>
          <a:p>
            <a:r>
              <a:rPr lang="en-US" sz="2000" b="1" dirty="0" smtClean="0"/>
              <a:t>0.5</a:t>
            </a:r>
            <a:endParaRPr lang="en-US" sz="2000" b="1" dirty="0"/>
          </a:p>
        </p:txBody>
      </p:sp>
      <p:sp>
        <p:nvSpPr>
          <p:cNvPr id="77" name="TextBox 76"/>
          <p:cNvSpPr txBox="1"/>
          <p:nvPr/>
        </p:nvSpPr>
        <p:spPr>
          <a:xfrm>
            <a:off x="4694510" y="1331957"/>
            <a:ext cx="599344" cy="400110"/>
          </a:xfrm>
          <a:prstGeom prst="rect">
            <a:avLst/>
          </a:prstGeom>
          <a:noFill/>
          <a:ln>
            <a:noFill/>
          </a:ln>
        </p:spPr>
        <p:txBody>
          <a:bodyPr wrap="square" rtlCol="0" anchor="ctr" anchorCtr="1">
            <a:spAutoFit/>
          </a:bodyPr>
          <a:lstStyle/>
          <a:p>
            <a:r>
              <a:rPr lang="en-US" sz="2000" b="1" dirty="0" smtClean="0"/>
              <a:t>1</a:t>
            </a:r>
            <a:endParaRPr lang="en-US" sz="2000" b="1" dirty="0"/>
          </a:p>
        </p:txBody>
      </p:sp>
      <p:sp>
        <p:nvSpPr>
          <p:cNvPr id="78" name="TextBox 77"/>
          <p:cNvSpPr txBox="1"/>
          <p:nvPr/>
        </p:nvSpPr>
        <p:spPr>
          <a:xfrm>
            <a:off x="5327278" y="1297255"/>
            <a:ext cx="599344" cy="400110"/>
          </a:xfrm>
          <a:prstGeom prst="rect">
            <a:avLst/>
          </a:prstGeom>
          <a:noFill/>
          <a:ln>
            <a:noFill/>
          </a:ln>
        </p:spPr>
        <p:txBody>
          <a:bodyPr wrap="square" rtlCol="0" anchor="ctr" anchorCtr="1">
            <a:spAutoFit/>
          </a:bodyPr>
          <a:lstStyle/>
          <a:p>
            <a:r>
              <a:rPr lang="en-US" sz="2000" b="1" dirty="0" smtClean="0"/>
              <a:t>2.5</a:t>
            </a:r>
            <a:endParaRPr lang="en-US" sz="2000" b="1" dirty="0"/>
          </a:p>
        </p:txBody>
      </p:sp>
      <p:sp>
        <p:nvSpPr>
          <p:cNvPr id="79" name="TextBox 78"/>
          <p:cNvSpPr txBox="1"/>
          <p:nvPr/>
        </p:nvSpPr>
        <p:spPr>
          <a:xfrm>
            <a:off x="6034606" y="1303754"/>
            <a:ext cx="599344" cy="400110"/>
          </a:xfrm>
          <a:prstGeom prst="rect">
            <a:avLst/>
          </a:prstGeom>
          <a:noFill/>
          <a:ln>
            <a:noFill/>
          </a:ln>
        </p:spPr>
        <p:txBody>
          <a:bodyPr wrap="square" rtlCol="0" anchor="ctr" anchorCtr="1">
            <a:spAutoFit/>
          </a:bodyPr>
          <a:lstStyle/>
          <a:p>
            <a:r>
              <a:rPr lang="en-US" sz="2000" b="1" dirty="0" smtClean="0"/>
              <a:t>5</a:t>
            </a:r>
            <a:endParaRPr lang="en-US" sz="2000" b="1" dirty="0"/>
          </a:p>
        </p:txBody>
      </p:sp>
      <p:sp>
        <p:nvSpPr>
          <p:cNvPr id="81" name="TextBox 80"/>
          <p:cNvSpPr txBox="1"/>
          <p:nvPr/>
        </p:nvSpPr>
        <p:spPr>
          <a:xfrm>
            <a:off x="6684610" y="1289485"/>
            <a:ext cx="599344" cy="400110"/>
          </a:xfrm>
          <a:prstGeom prst="rect">
            <a:avLst/>
          </a:prstGeom>
          <a:noFill/>
          <a:ln>
            <a:noFill/>
          </a:ln>
        </p:spPr>
        <p:txBody>
          <a:bodyPr wrap="square" rtlCol="0" anchor="ctr" anchorCtr="1">
            <a:spAutoFit/>
          </a:bodyPr>
          <a:lstStyle/>
          <a:p>
            <a:r>
              <a:rPr lang="en-US" sz="2000" b="1" dirty="0" smtClean="0"/>
              <a:t>10</a:t>
            </a:r>
            <a:endParaRPr lang="en-US" sz="2000" b="1" dirty="0"/>
          </a:p>
        </p:txBody>
      </p:sp>
      <p:sp>
        <p:nvSpPr>
          <p:cNvPr id="83" name="TextBox 82"/>
          <p:cNvSpPr txBox="1"/>
          <p:nvPr/>
        </p:nvSpPr>
        <p:spPr>
          <a:xfrm>
            <a:off x="7405337" y="1304014"/>
            <a:ext cx="599344" cy="400110"/>
          </a:xfrm>
          <a:prstGeom prst="rect">
            <a:avLst/>
          </a:prstGeom>
          <a:noFill/>
          <a:ln>
            <a:noFill/>
          </a:ln>
        </p:spPr>
        <p:txBody>
          <a:bodyPr wrap="square" rtlCol="0" anchor="ctr" anchorCtr="1">
            <a:spAutoFit/>
          </a:bodyPr>
          <a:lstStyle/>
          <a:p>
            <a:r>
              <a:rPr lang="en-US" sz="2000" b="1" dirty="0" smtClean="0"/>
              <a:t>25</a:t>
            </a:r>
            <a:endParaRPr lang="en-US" sz="2000" b="1" dirty="0"/>
          </a:p>
        </p:txBody>
      </p:sp>
      <p:sp>
        <p:nvSpPr>
          <p:cNvPr id="84" name="TextBox 83"/>
          <p:cNvSpPr txBox="1"/>
          <p:nvPr/>
        </p:nvSpPr>
        <p:spPr>
          <a:xfrm>
            <a:off x="8036256" y="1289745"/>
            <a:ext cx="599344" cy="400110"/>
          </a:xfrm>
          <a:prstGeom prst="rect">
            <a:avLst/>
          </a:prstGeom>
          <a:noFill/>
          <a:ln>
            <a:noFill/>
          </a:ln>
        </p:spPr>
        <p:txBody>
          <a:bodyPr wrap="square" rtlCol="0" anchor="ctr" anchorCtr="1">
            <a:spAutoFit/>
          </a:bodyPr>
          <a:lstStyle/>
          <a:p>
            <a:r>
              <a:rPr lang="en-US" sz="2000" b="1" dirty="0" smtClean="0"/>
              <a:t>50</a:t>
            </a:r>
            <a:endParaRPr lang="en-US" sz="2000" b="1" dirty="0"/>
          </a:p>
        </p:txBody>
      </p:sp>
      <p:sp>
        <p:nvSpPr>
          <p:cNvPr id="32" name="TextBox 31"/>
          <p:cNvSpPr txBox="1"/>
          <p:nvPr/>
        </p:nvSpPr>
        <p:spPr>
          <a:xfrm>
            <a:off x="9012719" y="3621736"/>
            <a:ext cx="2674882" cy="1549142"/>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l">
              <a:lnSpc>
                <a:spcPct val="150000"/>
              </a:lnSpc>
            </a:pPr>
            <a:r>
              <a:rPr lang="en-US" sz="1600" b="1" dirty="0" smtClean="0">
                <a:latin typeface="+mj-lt"/>
                <a:cs typeface="Rockwell"/>
              </a:rPr>
              <a:t>Add to each tube </a:t>
            </a:r>
          </a:p>
          <a:p>
            <a:pPr marL="285750" indent="-285750" algn="l">
              <a:lnSpc>
                <a:spcPct val="150000"/>
              </a:lnSpc>
              <a:buFontTx/>
              <a:buChar char="-"/>
            </a:pPr>
            <a:r>
              <a:rPr lang="en-US" sz="1600" dirty="0" smtClean="0">
                <a:latin typeface="+mj-lt"/>
                <a:cs typeface="Rockwell"/>
              </a:rPr>
              <a:t>0.5 ml of </a:t>
            </a:r>
            <a:r>
              <a:rPr lang="en-US" sz="1600" dirty="0">
                <a:latin typeface="+mj-lt"/>
                <a:cs typeface="Rockwell"/>
              </a:rPr>
              <a:t> </a:t>
            </a:r>
            <a:r>
              <a:rPr lang="en-US" sz="1600" dirty="0" smtClean="0">
                <a:latin typeface="+mj-lt"/>
                <a:cs typeface="Rockwell"/>
              </a:rPr>
              <a:t>buffer</a:t>
            </a:r>
          </a:p>
          <a:p>
            <a:pPr marL="285750" indent="-285750" algn="l">
              <a:lnSpc>
                <a:spcPct val="150000"/>
              </a:lnSpc>
              <a:buFontTx/>
              <a:buChar char="-"/>
            </a:pPr>
            <a:r>
              <a:rPr lang="en-US" sz="1600" dirty="0" smtClean="0">
                <a:latin typeface="+mj-lt"/>
                <a:cs typeface="Rockwell"/>
              </a:rPr>
              <a:t>0.5 ml MgCl</a:t>
            </a:r>
            <a:r>
              <a:rPr lang="en-US" sz="1600" baseline="-25000" dirty="0" smtClean="0">
                <a:latin typeface="+mj-lt"/>
                <a:cs typeface="Rockwell"/>
              </a:rPr>
              <a:t>2 </a:t>
            </a:r>
          </a:p>
          <a:p>
            <a:pPr marL="285750" indent="-285750" algn="l">
              <a:lnSpc>
                <a:spcPct val="150000"/>
              </a:lnSpc>
              <a:buFontTx/>
              <a:buChar char="-"/>
            </a:pPr>
            <a:r>
              <a:rPr lang="en-US" sz="1600" dirty="0" smtClean="0">
                <a:latin typeface="+mj-lt"/>
                <a:cs typeface="Rockwell"/>
              </a:rPr>
              <a:t>5 ml water</a:t>
            </a:r>
          </a:p>
        </p:txBody>
      </p:sp>
      <p:sp>
        <p:nvSpPr>
          <p:cNvPr id="34" name="TextBox 33"/>
          <p:cNvSpPr txBox="1"/>
          <p:nvPr/>
        </p:nvSpPr>
        <p:spPr>
          <a:xfrm>
            <a:off x="2032000" y="1304353"/>
            <a:ext cx="1614562" cy="400110"/>
          </a:xfrm>
          <a:prstGeom prst="rect">
            <a:avLst/>
          </a:prstGeom>
          <a:noFill/>
          <a:ln>
            <a:noFill/>
          </a:ln>
        </p:spPr>
        <p:txBody>
          <a:bodyPr wrap="square" rtlCol="0" anchor="ctr" anchorCtr="1">
            <a:spAutoFit/>
          </a:bodyPr>
          <a:lstStyle/>
          <a:p>
            <a:r>
              <a:rPr lang="en-US" sz="2000" b="1" dirty="0" smtClean="0"/>
              <a:t>[S] </a:t>
            </a:r>
            <a:r>
              <a:rPr lang="en-US" sz="2000" b="1" dirty="0" err="1" smtClean="0"/>
              <a:t>mM</a:t>
            </a:r>
            <a:endParaRPr lang="en-US" sz="2000" b="1" dirty="0"/>
          </a:p>
        </p:txBody>
      </p:sp>
      <p:sp>
        <p:nvSpPr>
          <p:cNvPr id="35" name="TextBox 34"/>
          <p:cNvSpPr txBox="1"/>
          <p:nvPr/>
        </p:nvSpPr>
        <p:spPr>
          <a:xfrm>
            <a:off x="9053994" y="2077911"/>
            <a:ext cx="2826524" cy="1179810"/>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l">
              <a:lnSpc>
                <a:spcPct val="150000"/>
              </a:lnSpc>
            </a:pPr>
            <a:r>
              <a:rPr lang="en-US" sz="1600" b="1" dirty="0" smtClean="0">
                <a:latin typeface="+mj-lt"/>
                <a:cs typeface="Rockwell"/>
              </a:rPr>
              <a:t>Add to each tube </a:t>
            </a:r>
          </a:p>
          <a:p>
            <a:pPr marL="285750" indent="-285750">
              <a:lnSpc>
                <a:spcPct val="150000"/>
              </a:lnSpc>
              <a:buFontTx/>
              <a:buChar char="-"/>
            </a:pPr>
            <a:r>
              <a:rPr lang="en-US" sz="1600" dirty="0" smtClean="0">
                <a:latin typeface="+mj-lt"/>
                <a:cs typeface="Rockwell"/>
              </a:rPr>
              <a:t>0.5 ml </a:t>
            </a:r>
            <a:r>
              <a:rPr lang="en-US" sz="1600" dirty="0">
                <a:solidFill>
                  <a:schemeClr val="accent2">
                    <a:lumMod val="75000"/>
                  </a:schemeClr>
                </a:solidFill>
              </a:rPr>
              <a:t>Corresponding </a:t>
            </a:r>
            <a:r>
              <a:rPr lang="en-US" sz="1600" dirty="0" err="1" smtClean="0">
                <a:solidFill>
                  <a:schemeClr val="accent2">
                    <a:lumMod val="75000"/>
                  </a:schemeClr>
                </a:solidFill>
              </a:rPr>
              <a:t>pNPP</a:t>
            </a:r>
            <a:endParaRPr lang="en-US" sz="1200" dirty="0">
              <a:solidFill>
                <a:schemeClr val="accent2">
                  <a:lumMod val="75000"/>
                </a:schemeClr>
              </a:solidFill>
              <a:ea typeface="Calibri" panose="020F0502020204030204" pitchFamily="34" charset="0"/>
              <a:cs typeface="Arial" panose="020B0604020202020204" pitchFamily="34" charset="0"/>
            </a:endParaRPr>
          </a:p>
          <a:p>
            <a:pPr marL="285750" indent="-285750" algn="l">
              <a:lnSpc>
                <a:spcPct val="150000"/>
              </a:lnSpc>
              <a:buFontTx/>
              <a:buChar char="-"/>
            </a:pPr>
            <a:endParaRPr lang="en-US" sz="1600" dirty="0" smtClean="0">
              <a:latin typeface="+mj-lt"/>
              <a:cs typeface="Rockwell"/>
            </a:endParaRPr>
          </a:p>
        </p:txBody>
      </p:sp>
    </p:spTree>
    <p:extLst>
      <p:ext uri="{BB962C8B-B14F-4D97-AF65-F5344CB8AC3E}">
        <p14:creationId xmlns:p14="http://schemas.microsoft.com/office/powerpoint/2010/main" val="30113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09939" y="691599"/>
            <a:ext cx="2133918" cy="707886"/>
          </a:xfrm>
          <a:prstGeom prst="rect">
            <a:avLst/>
          </a:prstGeom>
        </p:spPr>
        <p:txBody>
          <a:bodyPr wrap="none">
            <a:spAutoFit/>
          </a:bodyPr>
          <a:lstStyle/>
          <a:p>
            <a:r>
              <a:rPr lang="en-US" sz="4000" b="1" dirty="0">
                <a:solidFill>
                  <a:schemeClr val="accent1">
                    <a:lumMod val="75000"/>
                  </a:schemeClr>
                </a:solidFill>
                <a:latin typeface="+mj-lt"/>
                <a:cs typeface="Rockwell"/>
              </a:rPr>
              <a:t>Method: </a:t>
            </a:r>
          </a:p>
        </p:txBody>
      </p:sp>
      <p:pic>
        <p:nvPicPr>
          <p:cNvPr id="6" name="Picture 5" descr="Screen Shot 2016-11-29 at 11.46.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618" y="1732473"/>
            <a:ext cx="7199756" cy="1861327"/>
          </a:xfrm>
          <a:prstGeom prst="rect">
            <a:avLst/>
          </a:prstGeom>
        </p:spPr>
      </p:pic>
      <p:pic>
        <p:nvPicPr>
          <p:cNvPr id="7" name="Picture 6" descr="Screen Shot 2016-10-17 at 6.39.03 PM.png"/>
          <p:cNvPicPr>
            <a:picLocks noChangeAspect="1"/>
          </p:cNvPicPr>
          <p:nvPr/>
        </p:nvPicPr>
        <p:blipFill rotWithShape="1">
          <a:blip r:embed="rId4">
            <a:extLst>
              <a:ext uri="{28A0092B-C50C-407E-A947-70E740481C1C}">
                <a14:useLocalDpi xmlns:a14="http://schemas.microsoft.com/office/drawing/2010/main" val="0"/>
              </a:ext>
            </a:extLst>
          </a:blip>
          <a:srcRect l="62310" r="18350" b="34750"/>
          <a:stretch/>
        </p:blipFill>
        <p:spPr>
          <a:xfrm>
            <a:off x="980666" y="1350300"/>
            <a:ext cx="1768412" cy="2137976"/>
          </a:xfrm>
          <a:prstGeom prst="rect">
            <a:avLst/>
          </a:prstGeom>
        </p:spPr>
      </p:pic>
      <p:graphicFrame>
        <p:nvGraphicFramePr>
          <p:cNvPr id="38" name="Table 37"/>
          <p:cNvGraphicFramePr>
            <a:graphicFrameLocks noGrp="1"/>
          </p:cNvGraphicFramePr>
          <p:nvPr>
            <p:extLst>
              <p:ext uri="{D42A27DB-BD31-4B8C-83A1-F6EECF244321}">
                <p14:modId xmlns:p14="http://schemas.microsoft.com/office/powerpoint/2010/main" val="2514040641"/>
              </p:ext>
            </p:extLst>
          </p:nvPr>
        </p:nvGraphicFramePr>
        <p:xfrm>
          <a:off x="3036962" y="3538061"/>
          <a:ext cx="7621541" cy="736600"/>
        </p:xfrm>
        <a:graphic>
          <a:graphicData uri="http://schemas.openxmlformats.org/drawingml/2006/table">
            <a:tbl>
              <a:tblPr firstRow="1" bandRow="1">
                <a:tableStyleId>{0505E3EF-67EA-436B-97B2-0124C06EBD24}</a:tableStyleId>
              </a:tblPr>
              <a:tblGrid>
                <a:gridCol w="1078595"/>
                <a:gridCol w="730242"/>
                <a:gridCol w="796844"/>
                <a:gridCol w="819900"/>
                <a:gridCol w="884207"/>
                <a:gridCol w="755594"/>
                <a:gridCol w="835977"/>
                <a:gridCol w="948512"/>
                <a:gridCol w="771670"/>
              </a:tblGrid>
              <a:tr h="222742">
                <a:tc>
                  <a:txBody>
                    <a:bodyPr/>
                    <a:lstStyle/>
                    <a:p>
                      <a:r>
                        <a:rPr lang="en-US" sz="1800" b="1" dirty="0" smtClean="0">
                          <a:solidFill>
                            <a:srgbClr val="008000"/>
                          </a:solidFill>
                        </a:rPr>
                        <a:t>Start at</a:t>
                      </a:r>
                      <a:endParaRPr lang="en-US" sz="1800" b="1" dirty="0"/>
                    </a:p>
                  </a:txBody>
                  <a:tcPr/>
                </a:tc>
                <a:tc>
                  <a:txBody>
                    <a:bodyPr/>
                    <a:lstStyle/>
                    <a:p>
                      <a:pPr algn="ctr"/>
                      <a:r>
                        <a:rPr lang="en-US" sz="1800" b="1" dirty="0" smtClean="0"/>
                        <a:t>0</a:t>
                      </a:r>
                      <a:endParaRPr lang="en-US" sz="1800" b="1" dirty="0"/>
                    </a:p>
                  </a:txBody>
                  <a:tcPr/>
                </a:tc>
                <a:tc>
                  <a:txBody>
                    <a:bodyPr/>
                    <a:lstStyle/>
                    <a:p>
                      <a:pPr algn="ctr"/>
                      <a:r>
                        <a:rPr lang="en-US" sz="1800" b="1" dirty="0" smtClean="0"/>
                        <a:t>0</a:t>
                      </a:r>
                      <a:endParaRPr lang="en-US" sz="1800" b="1" dirty="0"/>
                    </a:p>
                  </a:txBody>
                  <a:tcPr/>
                </a:tc>
                <a:tc>
                  <a:txBody>
                    <a:bodyPr/>
                    <a:lstStyle/>
                    <a:p>
                      <a:pPr algn="ctr"/>
                      <a:r>
                        <a:rPr lang="en-US" sz="1800" b="1" dirty="0" smtClean="0"/>
                        <a:t>2</a:t>
                      </a:r>
                      <a:endParaRPr lang="en-US" sz="1800" b="1" dirty="0"/>
                    </a:p>
                  </a:txBody>
                  <a:tcPr/>
                </a:tc>
                <a:tc>
                  <a:txBody>
                    <a:bodyPr/>
                    <a:lstStyle/>
                    <a:p>
                      <a:pPr algn="ctr"/>
                      <a:r>
                        <a:rPr lang="en-US" sz="1800" b="1" dirty="0" smtClean="0"/>
                        <a:t>4</a:t>
                      </a:r>
                      <a:endParaRPr lang="en-US" sz="1800" b="1" dirty="0"/>
                    </a:p>
                  </a:txBody>
                  <a:tcPr/>
                </a:tc>
                <a:tc>
                  <a:txBody>
                    <a:bodyPr/>
                    <a:lstStyle/>
                    <a:p>
                      <a:pPr algn="ctr"/>
                      <a:r>
                        <a:rPr lang="en-US" sz="1800" b="1" dirty="0" smtClean="0"/>
                        <a:t>6</a:t>
                      </a:r>
                      <a:endParaRPr lang="en-US" sz="1800" b="1" dirty="0"/>
                    </a:p>
                  </a:txBody>
                  <a:tcPr/>
                </a:tc>
                <a:tc>
                  <a:txBody>
                    <a:bodyPr/>
                    <a:lstStyle/>
                    <a:p>
                      <a:pPr algn="ctr"/>
                      <a:r>
                        <a:rPr lang="en-US" sz="1800" b="1" dirty="0" smtClean="0"/>
                        <a:t>8</a:t>
                      </a:r>
                      <a:endParaRPr lang="en-US" sz="1800" b="1" dirty="0"/>
                    </a:p>
                  </a:txBody>
                  <a:tcPr/>
                </a:tc>
                <a:tc>
                  <a:txBody>
                    <a:bodyPr/>
                    <a:lstStyle/>
                    <a:p>
                      <a:pPr algn="ctr"/>
                      <a:r>
                        <a:rPr lang="en-US" sz="1800" b="1" dirty="0" smtClean="0"/>
                        <a:t>10</a:t>
                      </a:r>
                      <a:endParaRPr lang="en-US" sz="1800" b="1" dirty="0"/>
                    </a:p>
                  </a:txBody>
                  <a:tcPr/>
                </a:tc>
                <a:tc>
                  <a:txBody>
                    <a:bodyPr/>
                    <a:lstStyle/>
                    <a:p>
                      <a:pPr algn="ctr"/>
                      <a:r>
                        <a:rPr lang="en-US" sz="1800" dirty="0" smtClean="0"/>
                        <a:t>12</a:t>
                      </a:r>
                      <a:endParaRPr lang="en-US" sz="1800" dirty="0"/>
                    </a:p>
                  </a:txBody>
                  <a:tcPr/>
                </a:tc>
              </a:tr>
              <a:tr h="370840">
                <a:tc>
                  <a:txBody>
                    <a:bodyPr/>
                    <a:lstStyle/>
                    <a:p>
                      <a:r>
                        <a:rPr lang="en-US" sz="1800" b="1" dirty="0" smtClean="0">
                          <a:solidFill>
                            <a:srgbClr val="FF0000"/>
                          </a:solidFill>
                        </a:rPr>
                        <a:t>Stop at</a:t>
                      </a:r>
                      <a:endParaRPr lang="en-US" sz="1800" b="1" dirty="0"/>
                    </a:p>
                  </a:txBody>
                  <a:tcPr/>
                </a:tc>
                <a:tc>
                  <a:txBody>
                    <a:bodyPr/>
                    <a:lstStyle/>
                    <a:p>
                      <a:pPr algn="ctr"/>
                      <a:r>
                        <a:rPr lang="en-US" sz="1800" b="1" dirty="0" smtClean="0"/>
                        <a:t>0</a:t>
                      </a:r>
                      <a:endParaRPr lang="en-US" sz="1800" b="1" dirty="0"/>
                    </a:p>
                  </a:txBody>
                  <a:tcPr/>
                </a:tc>
                <a:tc>
                  <a:txBody>
                    <a:bodyPr/>
                    <a:lstStyle/>
                    <a:p>
                      <a:pPr algn="ctr"/>
                      <a:r>
                        <a:rPr lang="en-US" sz="1800" b="1" dirty="0" smtClean="0"/>
                        <a:t>5</a:t>
                      </a:r>
                      <a:endParaRPr lang="en-US" sz="1800" b="1" dirty="0"/>
                    </a:p>
                  </a:txBody>
                  <a:tcPr/>
                </a:tc>
                <a:tc>
                  <a:txBody>
                    <a:bodyPr/>
                    <a:lstStyle/>
                    <a:p>
                      <a:pPr algn="ctr"/>
                      <a:r>
                        <a:rPr lang="en-US" sz="1800" b="1" dirty="0" smtClean="0"/>
                        <a:t>7</a:t>
                      </a:r>
                      <a:endParaRPr lang="en-US" sz="1800" b="1" dirty="0"/>
                    </a:p>
                  </a:txBody>
                  <a:tcPr/>
                </a:tc>
                <a:tc>
                  <a:txBody>
                    <a:bodyPr/>
                    <a:lstStyle/>
                    <a:p>
                      <a:pPr algn="ctr"/>
                      <a:r>
                        <a:rPr lang="en-US" sz="1800" b="1" dirty="0" smtClean="0"/>
                        <a:t>9</a:t>
                      </a:r>
                      <a:endParaRPr lang="en-US" sz="1800" b="1" dirty="0"/>
                    </a:p>
                  </a:txBody>
                  <a:tcPr/>
                </a:tc>
                <a:tc>
                  <a:txBody>
                    <a:bodyPr/>
                    <a:lstStyle/>
                    <a:p>
                      <a:pPr algn="ctr"/>
                      <a:r>
                        <a:rPr lang="en-US" sz="1800" b="1" dirty="0" smtClean="0"/>
                        <a:t>11</a:t>
                      </a:r>
                      <a:endParaRPr lang="en-US" sz="1800" b="1" dirty="0"/>
                    </a:p>
                  </a:txBody>
                  <a:tcPr/>
                </a:tc>
                <a:tc>
                  <a:txBody>
                    <a:bodyPr/>
                    <a:lstStyle/>
                    <a:p>
                      <a:pPr algn="ctr"/>
                      <a:r>
                        <a:rPr lang="en-US" sz="1800" b="1" dirty="0" smtClean="0"/>
                        <a:t>13</a:t>
                      </a:r>
                      <a:endParaRPr lang="en-US" sz="1800" b="1" dirty="0"/>
                    </a:p>
                  </a:txBody>
                  <a:tcPr/>
                </a:tc>
                <a:tc>
                  <a:txBody>
                    <a:bodyPr/>
                    <a:lstStyle/>
                    <a:p>
                      <a:pPr algn="ctr"/>
                      <a:r>
                        <a:rPr lang="en-US" sz="1800" b="1" dirty="0" smtClean="0"/>
                        <a:t>15</a:t>
                      </a:r>
                      <a:endParaRPr lang="en-US" sz="1800" b="1" dirty="0"/>
                    </a:p>
                  </a:txBody>
                  <a:tcPr/>
                </a:tc>
                <a:tc>
                  <a:txBody>
                    <a:bodyPr/>
                    <a:lstStyle/>
                    <a:p>
                      <a:pPr algn="ctr"/>
                      <a:r>
                        <a:rPr lang="en-US" sz="1800" b="1" dirty="0" smtClean="0"/>
                        <a:t>17</a:t>
                      </a:r>
                      <a:endParaRPr lang="en-US" sz="1800" b="1" dirty="0"/>
                    </a:p>
                  </a:txBody>
                  <a:tcPr/>
                </a:tc>
              </a:tr>
            </a:tbl>
          </a:graphicData>
        </a:graphic>
      </p:graphicFrame>
      <p:sp>
        <p:nvSpPr>
          <p:cNvPr id="39" name="TextBox 38"/>
          <p:cNvSpPr txBox="1"/>
          <p:nvPr/>
        </p:nvSpPr>
        <p:spPr>
          <a:xfrm>
            <a:off x="4246835" y="754254"/>
            <a:ext cx="6223365" cy="747897"/>
          </a:xfrm>
          <a:prstGeom prst="rect">
            <a:avLst/>
          </a:prstGeom>
          <a:noFill/>
          <a:ln>
            <a:noFill/>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20000"/>
              </a:lnSpc>
            </a:pPr>
            <a:r>
              <a:rPr lang="en-US" b="1" dirty="0" smtClean="0">
                <a:solidFill>
                  <a:srgbClr val="008000"/>
                </a:solidFill>
                <a:latin typeface="Rockwell"/>
                <a:cs typeface="Rockwell"/>
              </a:rPr>
              <a:t>To start the reaction </a:t>
            </a:r>
            <a:r>
              <a:rPr lang="en-US" dirty="0" smtClean="0">
                <a:latin typeface="Rockwell"/>
                <a:cs typeface="Rockwell"/>
              </a:rPr>
              <a:t>add </a:t>
            </a:r>
            <a:r>
              <a:rPr lang="en-US" dirty="0">
                <a:latin typeface="Rockwell"/>
                <a:cs typeface="Rockwell"/>
              </a:rPr>
              <a:t>add </a:t>
            </a:r>
            <a:r>
              <a:rPr lang="en-US" b="1" dirty="0">
                <a:latin typeface="Rockwell"/>
                <a:cs typeface="Rockwell"/>
              </a:rPr>
              <a:t>0.5ml of </a:t>
            </a:r>
            <a:r>
              <a:rPr lang="en-US" b="1" dirty="0" smtClean="0">
                <a:latin typeface="Rockwell"/>
                <a:cs typeface="Rockwell"/>
              </a:rPr>
              <a:t>enzyme</a:t>
            </a:r>
            <a:endParaRPr lang="en-US" dirty="0">
              <a:latin typeface="Rockwell"/>
              <a:cs typeface="Rockwell"/>
            </a:endParaRPr>
          </a:p>
          <a:p>
            <a:pPr algn="l">
              <a:lnSpc>
                <a:spcPct val="120000"/>
              </a:lnSpc>
            </a:pPr>
            <a:r>
              <a:rPr lang="en-US" b="1" dirty="0" smtClean="0">
                <a:solidFill>
                  <a:srgbClr val="FF0000"/>
                </a:solidFill>
                <a:latin typeface="Rockwell"/>
                <a:cs typeface="Rockwell"/>
              </a:rPr>
              <a:t>To </a:t>
            </a:r>
            <a:r>
              <a:rPr lang="en-US" b="1" dirty="0">
                <a:solidFill>
                  <a:srgbClr val="FF0000"/>
                </a:solidFill>
                <a:latin typeface="Rockwell"/>
                <a:cs typeface="Rockwell"/>
              </a:rPr>
              <a:t>stop the reaction </a:t>
            </a:r>
            <a:r>
              <a:rPr lang="en-US" b="1" dirty="0">
                <a:latin typeface="Rockwell"/>
                <a:cs typeface="Rockwell"/>
                <a:sym typeface="Wingdings"/>
              </a:rPr>
              <a:t> </a:t>
            </a:r>
            <a:r>
              <a:rPr lang="en-US" b="1" dirty="0">
                <a:latin typeface="Rockwell"/>
                <a:cs typeface="Rockwell"/>
              </a:rPr>
              <a:t> </a:t>
            </a:r>
            <a:r>
              <a:rPr lang="en-US" dirty="0">
                <a:latin typeface="Rockwell"/>
                <a:cs typeface="Rockwell"/>
              </a:rPr>
              <a:t>add </a:t>
            </a:r>
            <a:r>
              <a:rPr lang="en-US" b="1" dirty="0">
                <a:latin typeface="Rockwell"/>
                <a:cs typeface="Rockwell"/>
              </a:rPr>
              <a:t>0.5ml of KOH</a:t>
            </a:r>
            <a:r>
              <a:rPr lang="en-US" dirty="0">
                <a:latin typeface="Rockwell"/>
                <a:cs typeface="Rockwell"/>
              </a:rPr>
              <a:t> </a:t>
            </a:r>
          </a:p>
        </p:txBody>
      </p:sp>
      <p:sp>
        <p:nvSpPr>
          <p:cNvPr id="41" name="TextBox 40"/>
          <p:cNvSpPr txBox="1"/>
          <p:nvPr/>
        </p:nvSpPr>
        <p:spPr>
          <a:xfrm>
            <a:off x="2639179" y="4310861"/>
            <a:ext cx="8457043" cy="392415"/>
          </a:xfrm>
          <a:prstGeom prst="rect">
            <a:avLst/>
          </a:prstGeom>
          <a:gradFill rotWithShape="1">
            <a:gsLst>
              <a:gs pos="0">
                <a:srgbClr val="FFC000">
                  <a:tint val="10000"/>
                  <a:satMod val="300000"/>
                </a:srgbClr>
              </a:gs>
              <a:gs pos="34000">
                <a:srgbClr val="FFC000">
                  <a:tint val="13500"/>
                  <a:satMod val="250000"/>
                </a:srgbClr>
              </a:gs>
              <a:gs pos="100000">
                <a:srgbClr val="FFC000">
                  <a:tint val="60000"/>
                  <a:satMod val="200000"/>
                </a:srgbClr>
              </a:gs>
            </a:gsLst>
            <a:path path="circle">
              <a:fillToRect l="50000" t="155000" r="50000" b="-55000"/>
            </a:path>
          </a:gradFill>
          <a:ln w="9525" cap="flat" cmpd="sng" algn="ctr">
            <a:solidFill>
              <a:srgbClr val="FFC000">
                <a:satMod val="120000"/>
              </a:srgbClr>
            </a:solidFill>
            <a:prstDash val="solid"/>
          </a:ln>
          <a:effectLst>
            <a:outerShdw blurRad="63500" dist="25400" dir="14700000" algn="t" rotWithShape="0">
              <a:srgbClr val="000000">
                <a:alpha val="50000"/>
              </a:srgbClr>
            </a:outerShdw>
          </a:effectLst>
        </p:spPr>
        <p:txBody>
          <a:bodyPr wrap="square" rtlCol="0">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800" b="1" i="0" u="sng" strike="noStrike" kern="0" cap="none" spc="0" normalizeH="0" baseline="0" noProof="0" dirty="0" smtClean="0">
                <a:ln>
                  <a:noFill/>
                </a:ln>
                <a:solidFill>
                  <a:sysClr val="windowText" lastClr="000000"/>
                </a:solidFill>
                <a:effectLst/>
                <a:uLnTx/>
                <a:uFillTx/>
                <a:latin typeface="Cambria"/>
                <a:ea typeface="+mn-ea"/>
                <a:cs typeface="+mn-cs"/>
              </a:rPr>
              <a:t>For Blank:</a:t>
            </a:r>
            <a:r>
              <a:rPr kumimoji="0" lang="en-US" sz="1800" b="1" i="0" u="none" strike="noStrike" kern="0" cap="none" spc="0" normalizeH="0" baseline="0" noProof="0" dirty="0" smtClean="0">
                <a:ln>
                  <a:noFill/>
                </a:ln>
                <a:solidFill>
                  <a:sysClr val="windowText" lastClr="000000"/>
                </a:solidFill>
                <a:effectLst/>
                <a:uLnTx/>
                <a:uFillTx/>
                <a:latin typeface="Cambria"/>
                <a:ea typeface="+mn-ea"/>
                <a:cs typeface="+mn-cs"/>
              </a:rPr>
              <a:t>  </a:t>
            </a:r>
            <a:r>
              <a:rPr kumimoji="0" lang="en-US" sz="1800" b="0" i="0" u="none" strike="noStrike" kern="0" cap="none" spc="0" normalizeH="0" baseline="0" noProof="0" dirty="0" smtClean="0">
                <a:ln>
                  <a:noFill/>
                </a:ln>
                <a:solidFill>
                  <a:sysClr val="windowText" lastClr="000000"/>
                </a:solidFill>
                <a:effectLst/>
                <a:uLnTx/>
                <a:uFillTx/>
                <a:latin typeface="Cambria"/>
                <a:ea typeface="+mn-ea"/>
                <a:cs typeface="+mn-cs"/>
              </a:rPr>
              <a:t>Add KOH ((FIRST)) then E, </a:t>
            </a:r>
            <a:r>
              <a:rPr kumimoji="0" lang="en-US" sz="1800" b="1" i="0" u="sng" strike="noStrike" kern="0" cap="none" spc="0" normalizeH="0" baseline="0" noProof="0" dirty="0">
                <a:ln>
                  <a:noFill/>
                </a:ln>
                <a:solidFill>
                  <a:sysClr val="windowText" lastClr="000000"/>
                </a:solidFill>
                <a:effectLst/>
                <a:uLnTx/>
                <a:uFillTx/>
                <a:latin typeface="Cambria"/>
                <a:ea typeface="+mn-ea"/>
                <a:cs typeface="+mn-cs"/>
              </a:rPr>
              <a:t>to prevent the reaction from happening</a:t>
            </a:r>
            <a:r>
              <a:rPr kumimoji="0" lang="en-US" sz="1800" b="1" i="0" u="sng" strike="noStrike" kern="0" cap="none" spc="0" normalizeH="0" baseline="0" noProof="0" dirty="0" smtClean="0">
                <a:ln>
                  <a:noFill/>
                </a:ln>
                <a:solidFill>
                  <a:sysClr val="windowText" lastClr="000000"/>
                </a:solidFill>
                <a:effectLst/>
                <a:uLnTx/>
                <a:uFillTx/>
                <a:latin typeface="Cambria"/>
                <a:ea typeface="+mn-ea"/>
                <a:cs typeface="+mn-cs"/>
              </a:rPr>
              <a:t>.</a:t>
            </a:r>
            <a:endParaRPr kumimoji="0" lang="en-US" sz="1800" b="1" i="0" u="sng" strike="noStrike" kern="0" cap="none" spc="0" normalizeH="0" baseline="0" noProof="0" dirty="0">
              <a:ln>
                <a:noFill/>
              </a:ln>
              <a:solidFill>
                <a:sysClr val="windowText" lastClr="000000"/>
              </a:solidFill>
              <a:effectLst/>
              <a:uLnTx/>
              <a:uFillTx/>
              <a:latin typeface="Cambria"/>
              <a:ea typeface="+mn-ea"/>
              <a:cs typeface="+mn-cs"/>
            </a:endParaRPr>
          </a:p>
        </p:txBody>
      </p:sp>
      <p:sp>
        <p:nvSpPr>
          <p:cNvPr id="42" name="Rectangle 41"/>
          <p:cNvSpPr/>
          <p:nvPr/>
        </p:nvSpPr>
        <p:spPr>
          <a:xfrm>
            <a:off x="337607" y="5727601"/>
            <a:ext cx="11269612" cy="798680"/>
          </a:xfrm>
          <a:prstGeom prst="rect">
            <a:avLst/>
          </a:prstGeom>
        </p:spPr>
        <p:txBody>
          <a:bodyPr wrap="square">
            <a:spAutoFit/>
          </a:bodyPr>
          <a:lstStyle/>
          <a:p>
            <a:pPr lvl="0" algn="just">
              <a:lnSpc>
                <a:spcPct val="130000"/>
              </a:lnSpc>
            </a:pPr>
            <a:r>
              <a:rPr lang="en-US" dirty="0">
                <a:latin typeface="Rockwell"/>
                <a:cs typeface="Rockwell"/>
              </a:rPr>
              <a:t>After all the reactions have been terminated, determine the absorbance at </a:t>
            </a:r>
            <a:r>
              <a:rPr lang="en-US" b="1" u="sng" dirty="0">
                <a:latin typeface="Rockwell"/>
                <a:cs typeface="Rockwell"/>
              </a:rPr>
              <a:t>405 nm</a:t>
            </a:r>
            <a:r>
              <a:rPr lang="en-US" dirty="0">
                <a:latin typeface="Rockwell"/>
                <a:cs typeface="Rockwell"/>
              </a:rPr>
              <a:t> for each </a:t>
            </a:r>
            <a:r>
              <a:rPr lang="en-US" dirty="0" smtClean="0">
                <a:latin typeface="Rockwell"/>
                <a:cs typeface="Rockwell"/>
              </a:rPr>
              <a:t>sample against blank.</a:t>
            </a:r>
            <a:endParaRPr lang="en-US" dirty="0">
              <a:latin typeface="Rockwell"/>
              <a:cs typeface="Rockwell"/>
            </a:endParaRPr>
          </a:p>
        </p:txBody>
      </p:sp>
      <p:pic>
        <p:nvPicPr>
          <p:cNvPr id="43" name="Picture 42"/>
          <p:cNvPicPr>
            <a:picLocks noChangeAspect="1"/>
          </p:cNvPicPr>
          <p:nvPr/>
        </p:nvPicPr>
        <p:blipFill>
          <a:blip r:embed="rId5">
            <a:alphaModFix amt="42000"/>
          </a:blip>
          <a:stretch>
            <a:fillRect/>
          </a:stretch>
        </p:blipFill>
        <p:spPr>
          <a:xfrm>
            <a:off x="4344736" y="5604696"/>
            <a:ext cx="898274" cy="773761"/>
          </a:xfrm>
          <a:prstGeom prst="rect">
            <a:avLst/>
          </a:prstGeom>
        </p:spPr>
      </p:pic>
    </p:spTree>
    <p:extLst>
      <p:ext uri="{BB962C8B-B14F-4D97-AF65-F5344CB8AC3E}">
        <p14:creationId xmlns:p14="http://schemas.microsoft.com/office/powerpoint/2010/main" val="25216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8450" y="849313"/>
            <a:ext cx="11893550" cy="6008687"/>
          </a:xfrm>
        </p:spPr>
        <p:txBody>
          <a:bodyPr>
            <a:normAutofit/>
          </a:bodyPr>
          <a:lstStyle/>
          <a:p>
            <a:pPr marL="0" indent="0" algn="just">
              <a:lnSpc>
                <a:spcPct val="130000"/>
              </a:lnSpc>
              <a:buNone/>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457200" indent="-457200" algn="just">
              <a:lnSpc>
                <a:spcPct val="130000"/>
              </a:lnSpc>
              <a:buFont typeface="+mj-lt"/>
              <a:buAutoNum type="arabicPeriod" startAt="4"/>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457200" indent="-457200" algn="just">
              <a:lnSpc>
                <a:spcPct val="130000"/>
              </a:lnSpc>
              <a:buFont typeface="+mj-lt"/>
              <a:buAutoNum type="arabicPeriod" startAt="4"/>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0" indent="0" algn="just">
              <a:lnSpc>
                <a:spcPct val="130000"/>
              </a:lnSpc>
              <a:buNone/>
            </a:pPr>
            <a:endParaRPr lang="en-US" sz="2000" dirty="0">
              <a:latin typeface="Century Gothic"/>
              <a:cs typeface="Century Gothic"/>
            </a:endParaRPr>
          </a:p>
          <a:p>
            <a:pPr marL="0" lvl="0" indent="0" algn="just">
              <a:lnSpc>
                <a:spcPct val="130000"/>
              </a:lnSpc>
              <a:buNone/>
            </a:pPr>
            <a:r>
              <a:rPr lang="en-US" sz="2000" b="1" dirty="0" smtClean="0">
                <a:latin typeface="Century Gothic"/>
                <a:cs typeface="Century Gothic"/>
              </a:rPr>
              <a:t>       </a:t>
            </a:r>
          </a:p>
          <a:p>
            <a:pPr marL="457200" indent="-457200" algn="just">
              <a:lnSpc>
                <a:spcPct val="130000"/>
              </a:lnSpc>
              <a:buFont typeface="+mj-lt"/>
              <a:buAutoNum type="arabicPeriod" startAt="4"/>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457200" indent="-457200" algn="just">
              <a:lnSpc>
                <a:spcPct val="130000"/>
              </a:lnSpc>
              <a:buFont typeface="+mj-lt"/>
              <a:buAutoNum type="arabicPeriod" startAt="4"/>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457200" indent="-457200" algn="just">
              <a:lnSpc>
                <a:spcPct val="130000"/>
              </a:lnSpc>
              <a:buFont typeface="+mj-lt"/>
              <a:buAutoNum type="arabicPeriod" startAt="4"/>
            </a:pPr>
            <a:endParaRPr lang="en-US" sz="2000" dirty="0">
              <a:latin typeface="Century Gothic"/>
              <a:cs typeface="Century Gothic"/>
            </a:endParaRPr>
          </a:p>
          <a:p>
            <a:pPr marL="457200" indent="-457200" algn="just">
              <a:lnSpc>
                <a:spcPct val="130000"/>
              </a:lnSpc>
              <a:buFont typeface="+mj-lt"/>
              <a:buAutoNum type="arabicPeriod" startAt="4"/>
            </a:pPr>
            <a:endParaRPr lang="en-US" sz="2000" dirty="0" smtClean="0">
              <a:latin typeface="Century Gothic"/>
              <a:cs typeface="Century Gothic"/>
            </a:endParaRPr>
          </a:p>
          <a:p>
            <a:pPr marL="0" indent="0" algn="just">
              <a:lnSpc>
                <a:spcPct val="130000"/>
              </a:lnSpc>
              <a:buNone/>
            </a:pPr>
            <a:endParaRPr lang="en-US" sz="2000" dirty="0" smtClean="0">
              <a:latin typeface="Century Gothic"/>
              <a:cs typeface="Century Gothic"/>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732519624"/>
              </p:ext>
            </p:extLst>
          </p:nvPr>
        </p:nvGraphicFramePr>
        <p:xfrm>
          <a:off x="508000" y="1835151"/>
          <a:ext cx="4800600" cy="4518025"/>
        </p:xfrm>
        <a:graphic>
          <a:graphicData uri="http://schemas.openxmlformats.org/presentationml/2006/ole">
            <mc:AlternateContent xmlns:mc="http://schemas.openxmlformats.org/markup-compatibility/2006">
              <mc:Choice xmlns:v="urn:schemas-microsoft-com:vml" Requires="v">
                <p:oleObj spid="_x0000_s2053" name="Document" r:id="rId3" imgW="5905500" imgH="6502400" progId="Word.Document.12">
                  <p:embed/>
                </p:oleObj>
              </mc:Choice>
              <mc:Fallback>
                <p:oleObj name="Document" r:id="rId3" imgW="5905500" imgH="6502400" progId="Word.Document.12">
                  <p:embed/>
                  <p:pic>
                    <p:nvPicPr>
                      <p:cNvPr id="0" name=""/>
                      <p:cNvPicPr/>
                      <p:nvPr/>
                    </p:nvPicPr>
                    <p:blipFill>
                      <a:blip r:embed="rId4"/>
                      <a:stretch>
                        <a:fillRect/>
                      </a:stretch>
                    </p:blipFill>
                    <p:spPr>
                      <a:xfrm>
                        <a:off x="508000" y="1835151"/>
                        <a:ext cx="4800600" cy="4518025"/>
                      </a:xfrm>
                      <a:prstGeom prst="rect">
                        <a:avLst/>
                      </a:prstGeom>
                    </p:spPr>
                  </p:pic>
                </p:oleObj>
              </mc:Fallback>
            </mc:AlternateContent>
          </a:graphicData>
        </a:graphic>
      </p:graphicFrame>
      <p:sp>
        <p:nvSpPr>
          <p:cNvPr id="8" name="Curved Left Arrow 7"/>
          <p:cNvSpPr/>
          <p:nvPr/>
        </p:nvSpPr>
        <p:spPr>
          <a:xfrm rot="2813400">
            <a:off x="6086087" y="1786184"/>
            <a:ext cx="2053287" cy="3562671"/>
          </a:xfrm>
          <a:prstGeom prst="curvedLeftArrow">
            <a:avLst>
              <a:gd name="adj1" fmla="val 23805"/>
              <a:gd name="adj2" fmla="val 50000"/>
              <a:gd name="adj3" fmla="val 305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8737600" y="2438401"/>
            <a:ext cx="2946400" cy="1190069"/>
          </a:xfrm>
          <a:prstGeom prst="rect">
            <a:avLst/>
          </a:prstGeom>
          <a:noFill/>
        </p:spPr>
        <p:txBody>
          <a:bodyPr wrap="square" rtlCol="0">
            <a:spAutoFit/>
          </a:bodyPr>
          <a:lstStyle/>
          <a:p>
            <a:pPr algn="just">
              <a:lnSpc>
                <a:spcPct val="120000"/>
              </a:lnSpc>
            </a:pPr>
            <a:r>
              <a:rPr lang="en-US" sz="2000" b="1" dirty="0">
                <a:solidFill>
                  <a:srgbClr val="0000FF"/>
                </a:solidFill>
                <a:latin typeface="Rockwell"/>
                <a:cs typeface="Rockwell"/>
              </a:rPr>
              <a:t>T</a:t>
            </a:r>
            <a:r>
              <a:rPr lang="en-US" sz="2000" b="1" dirty="0" smtClean="0">
                <a:solidFill>
                  <a:srgbClr val="0000FF"/>
                </a:solidFill>
                <a:latin typeface="Rockwell"/>
                <a:cs typeface="Rockwell"/>
              </a:rPr>
              <a:t>o convert the time table to an easier way try the following</a:t>
            </a:r>
            <a:endParaRPr lang="en-US" sz="2000" b="1" dirty="0">
              <a:solidFill>
                <a:srgbClr val="0000FF"/>
              </a:solidFill>
              <a:latin typeface="Rockwell"/>
              <a:cs typeface="Rockwell"/>
            </a:endParaRPr>
          </a:p>
        </p:txBody>
      </p:sp>
      <p:pic>
        <p:nvPicPr>
          <p:cNvPr id="25" name="Picture 24"/>
          <p:cNvPicPr>
            <a:picLocks noChangeAspect="1"/>
          </p:cNvPicPr>
          <p:nvPr/>
        </p:nvPicPr>
        <p:blipFill>
          <a:blip r:embed="rId5"/>
          <a:stretch>
            <a:fillRect/>
          </a:stretch>
        </p:blipFill>
        <p:spPr>
          <a:xfrm rot="813786">
            <a:off x="7698079" y="4338423"/>
            <a:ext cx="2829463" cy="2237356"/>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2292393562"/>
              </p:ext>
            </p:extLst>
          </p:nvPr>
        </p:nvGraphicFramePr>
        <p:xfrm>
          <a:off x="1266825" y="619125"/>
          <a:ext cx="9209024" cy="1102360"/>
        </p:xfrm>
        <a:graphic>
          <a:graphicData uri="http://schemas.openxmlformats.org/drawingml/2006/table">
            <a:tbl>
              <a:tblPr firstRow="1" bandRow="1">
                <a:tableStyleId>{0505E3EF-67EA-436B-97B2-0124C06EBD24}</a:tableStyleId>
              </a:tblPr>
              <a:tblGrid>
                <a:gridCol w="1569720"/>
                <a:gridCol w="1151128"/>
                <a:gridCol w="1151128"/>
                <a:gridCol w="1255776"/>
                <a:gridCol w="1151128"/>
                <a:gridCol w="1046480"/>
                <a:gridCol w="1046480"/>
                <a:gridCol w="837184"/>
              </a:tblGrid>
              <a:tr h="222742">
                <a:tc>
                  <a:txBody>
                    <a:bodyPr/>
                    <a:lstStyle/>
                    <a:p>
                      <a:r>
                        <a:rPr lang="en-US" sz="1800" b="1" dirty="0" smtClean="0"/>
                        <a:t>Tube</a:t>
                      </a:r>
                      <a:endParaRPr lang="en-US" sz="1800" b="1" dirty="0"/>
                    </a:p>
                  </a:txBody>
                  <a:tcPr marL="121920" marR="121920"/>
                </a:tc>
                <a:tc>
                  <a:txBody>
                    <a:bodyPr/>
                    <a:lstStyle/>
                    <a:p>
                      <a:pPr algn="ctr"/>
                      <a:r>
                        <a:rPr lang="en-US" sz="1800" b="1" dirty="0" smtClean="0"/>
                        <a:t>A</a:t>
                      </a:r>
                      <a:endParaRPr lang="en-US" sz="1800" b="1" dirty="0"/>
                    </a:p>
                  </a:txBody>
                  <a:tcPr marL="121920" marR="121920"/>
                </a:tc>
                <a:tc>
                  <a:txBody>
                    <a:bodyPr/>
                    <a:lstStyle/>
                    <a:p>
                      <a:pPr algn="ctr"/>
                      <a:r>
                        <a:rPr lang="en-US" sz="1800" b="1" dirty="0" smtClean="0"/>
                        <a:t>B</a:t>
                      </a:r>
                      <a:endParaRPr lang="en-US" sz="1800" b="1" dirty="0"/>
                    </a:p>
                  </a:txBody>
                  <a:tcPr marL="121920" marR="121920"/>
                </a:tc>
                <a:tc>
                  <a:txBody>
                    <a:bodyPr/>
                    <a:lstStyle/>
                    <a:p>
                      <a:pPr algn="ctr"/>
                      <a:r>
                        <a:rPr lang="en-US" sz="1800" b="1" dirty="0" smtClean="0"/>
                        <a:t>C</a:t>
                      </a:r>
                      <a:endParaRPr lang="en-US" sz="1800" b="1" dirty="0"/>
                    </a:p>
                  </a:txBody>
                  <a:tcPr marL="121920" marR="121920"/>
                </a:tc>
                <a:tc>
                  <a:txBody>
                    <a:bodyPr/>
                    <a:lstStyle/>
                    <a:p>
                      <a:pPr algn="ctr"/>
                      <a:r>
                        <a:rPr lang="en-US" sz="1800" b="1" dirty="0" smtClean="0"/>
                        <a:t>D</a:t>
                      </a:r>
                      <a:endParaRPr lang="en-US" sz="1800" b="1" dirty="0"/>
                    </a:p>
                  </a:txBody>
                  <a:tcPr marL="121920" marR="121920"/>
                </a:tc>
                <a:tc>
                  <a:txBody>
                    <a:bodyPr/>
                    <a:lstStyle/>
                    <a:p>
                      <a:pPr algn="ctr"/>
                      <a:r>
                        <a:rPr lang="en-US" sz="1800" b="1" dirty="0" smtClean="0"/>
                        <a:t>E</a:t>
                      </a:r>
                      <a:endParaRPr lang="en-US" sz="1800" b="1" dirty="0"/>
                    </a:p>
                  </a:txBody>
                  <a:tcPr marL="121920" marR="121920"/>
                </a:tc>
                <a:tc>
                  <a:txBody>
                    <a:bodyPr/>
                    <a:lstStyle/>
                    <a:p>
                      <a:pPr algn="ctr"/>
                      <a:r>
                        <a:rPr lang="en-US" sz="1800" dirty="0" smtClean="0"/>
                        <a:t>F</a:t>
                      </a:r>
                      <a:endParaRPr lang="en-US" sz="1800" dirty="0"/>
                    </a:p>
                  </a:txBody>
                  <a:tcPr marL="121920" marR="121920"/>
                </a:tc>
                <a:tc>
                  <a:txBody>
                    <a:bodyPr/>
                    <a:lstStyle/>
                    <a:p>
                      <a:pPr algn="ctr"/>
                      <a:r>
                        <a:rPr lang="en-US" sz="1800" dirty="0" smtClean="0"/>
                        <a:t>G</a:t>
                      </a:r>
                      <a:endParaRPr lang="en-US" sz="1800" dirty="0"/>
                    </a:p>
                  </a:txBody>
                  <a:tcPr marL="121920" marR="121920"/>
                </a:tc>
              </a:tr>
              <a:tr h="222742">
                <a:tc>
                  <a:txBody>
                    <a:bodyPr/>
                    <a:lstStyle/>
                    <a:p>
                      <a:r>
                        <a:rPr lang="en-US" sz="1800" b="1" dirty="0" smtClean="0">
                          <a:solidFill>
                            <a:srgbClr val="008000"/>
                          </a:solidFill>
                        </a:rPr>
                        <a:t>Start at</a:t>
                      </a:r>
                      <a:endParaRPr lang="en-US" sz="1800" b="1" dirty="0"/>
                    </a:p>
                  </a:txBody>
                  <a:tcPr marL="121920" marR="121920"/>
                </a:tc>
                <a:tc>
                  <a:txBody>
                    <a:bodyPr/>
                    <a:lstStyle/>
                    <a:p>
                      <a:pPr algn="ctr"/>
                      <a:r>
                        <a:rPr lang="en-US" sz="1800" b="1" dirty="0" smtClean="0"/>
                        <a:t>0</a:t>
                      </a:r>
                      <a:endParaRPr lang="en-US" sz="1800" b="1" dirty="0"/>
                    </a:p>
                  </a:txBody>
                  <a:tcPr marL="121920" marR="121920"/>
                </a:tc>
                <a:tc>
                  <a:txBody>
                    <a:bodyPr/>
                    <a:lstStyle/>
                    <a:p>
                      <a:pPr algn="ctr"/>
                      <a:r>
                        <a:rPr lang="en-US" sz="1800" b="1" dirty="0" smtClean="0"/>
                        <a:t>2</a:t>
                      </a:r>
                      <a:endParaRPr lang="en-US" sz="1800" b="1" dirty="0"/>
                    </a:p>
                  </a:txBody>
                  <a:tcPr marL="121920" marR="121920"/>
                </a:tc>
                <a:tc>
                  <a:txBody>
                    <a:bodyPr/>
                    <a:lstStyle/>
                    <a:p>
                      <a:pPr algn="ctr"/>
                      <a:r>
                        <a:rPr lang="en-US" sz="1800" b="1" dirty="0" smtClean="0"/>
                        <a:t>4</a:t>
                      </a:r>
                      <a:endParaRPr lang="en-US" sz="1800" b="1" dirty="0"/>
                    </a:p>
                  </a:txBody>
                  <a:tcPr marL="121920" marR="121920"/>
                </a:tc>
                <a:tc>
                  <a:txBody>
                    <a:bodyPr/>
                    <a:lstStyle/>
                    <a:p>
                      <a:pPr algn="ctr"/>
                      <a:r>
                        <a:rPr lang="en-US" sz="1800" b="1" dirty="0" smtClean="0"/>
                        <a:t>6</a:t>
                      </a:r>
                      <a:endParaRPr lang="en-US" sz="1800" b="1" dirty="0"/>
                    </a:p>
                  </a:txBody>
                  <a:tcPr marL="121920" marR="121920"/>
                </a:tc>
                <a:tc>
                  <a:txBody>
                    <a:bodyPr/>
                    <a:lstStyle/>
                    <a:p>
                      <a:pPr algn="ctr"/>
                      <a:r>
                        <a:rPr lang="en-US" sz="1800" b="1" dirty="0" smtClean="0"/>
                        <a:t>8</a:t>
                      </a:r>
                      <a:endParaRPr lang="en-US" sz="1800" b="1" dirty="0"/>
                    </a:p>
                  </a:txBody>
                  <a:tcPr marL="121920" marR="121920"/>
                </a:tc>
                <a:tc>
                  <a:txBody>
                    <a:bodyPr/>
                    <a:lstStyle/>
                    <a:p>
                      <a:pPr algn="ctr"/>
                      <a:r>
                        <a:rPr lang="en-US" sz="1800" dirty="0" smtClean="0"/>
                        <a:t>10</a:t>
                      </a:r>
                      <a:endParaRPr lang="en-US" sz="1800" dirty="0"/>
                    </a:p>
                  </a:txBody>
                  <a:tcPr marL="121920" marR="121920"/>
                </a:tc>
                <a:tc>
                  <a:txBody>
                    <a:bodyPr/>
                    <a:lstStyle/>
                    <a:p>
                      <a:pPr algn="ctr"/>
                      <a:r>
                        <a:rPr lang="en-US" sz="1800" dirty="0" smtClean="0"/>
                        <a:t>12</a:t>
                      </a:r>
                      <a:endParaRPr lang="en-US" sz="1800" dirty="0"/>
                    </a:p>
                  </a:txBody>
                  <a:tcPr marL="121920" marR="121920"/>
                </a:tc>
              </a:tr>
              <a:tr h="370840">
                <a:tc>
                  <a:txBody>
                    <a:bodyPr/>
                    <a:lstStyle/>
                    <a:p>
                      <a:r>
                        <a:rPr lang="en-US" sz="1800" b="1" dirty="0" smtClean="0">
                          <a:solidFill>
                            <a:srgbClr val="FF0000"/>
                          </a:solidFill>
                        </a:rPr>
                        <a:t>Stop at</a:t>
                      </a:r>
                      <a:endParaRPr lang="en-US" sz="1800" b="1" dirty="0"/>
                    </a:p>
                  </a:txBody>
                  <a:tcPr marL="121920" marR="121920"/>
                </a:tc>
                <a:tc>
                  <a:txBody>
                    <a:bodyPr/>
                    <a:lstStyle/>
                    <a:p>
                      <a:pPr algn="ctr"/>
                      <a:r>
                        <a:rPr lang="en-US" sz="1800" b="1" dirty="0" smtClean="0"/>
                        <a:t>5</a:t>
                      </a:r>
                      <a:endParaRPr lang="en-US" sz="1800" b="1" dirty="0"/>
                    </a:p>
                  </a:txBody>
                  <a:tcPr marL="121920" marR="121920"/>
                </a:tc>
                <a:tc>
                  <a:txBody>
                    <a:bodyPr/>
                    <a:lstStyle/>
                    <a:p>
                      <a:pPr algn="ctr"/>
                      <a:r>
                        <a:rPr lang="en-US" sz="1800" b="1" dirty="0" smtClean="0"/>
                        <a:t>7</a:t>
                      </a:r>
                      <a:endParaRPr lang="en-US" sz="1800" b="1" dirty="0"/>
                    </a:p>
                  </a:txBody>
                  <a:tcPr marL="121920" marR="121920"/>
                </a:tc>
                <a:tc>
                  <a:txBody>
                    <a:bodyPr/>
                    <a:lstStyle/>
                    <a:p>
                      <a:pPr algn="ctr"/>
                      <a:r>
                        <a:rPr lang="en-US" sz="1800" b="1" dirty="0" smtClean="0"/>
                        <a:t>9</a:t>
                      </a:r>
                      <a:endParaRPr lang="en-US" sz="1800" b="1" dirty="0"/>
                    </a:p>
                  </a:txBody>
                  <a:tcPr marL="121920" marR="121920"/>
                </a:tc>
                <a:tc>
                  <a:txBody>
                    <a:bodyPr/>
                    <a:lstStyle/>
                    <a:p>
                      <a:pPr algn="ctr"/>
                      <a:r>
                        <a:rPr lang="en-US" sz="1800" b="1" dirty="0" smtClean="0"/>
                        <a:t>11</a:t>
                      </a:r>
                      <a:endParaRPr lang="en-US" sz="1800" b="1" dirty="0"/>
                    </a:p>
                  </a:txBody>
                  <a:tcPr marL="121920" marR="121920"/>
                </a:tc>
                <a:tc>
                  <a:txBody>
                    <a:bodyPr/>
                    <a:lstStyle/>
                    <a:p>
                      <a:pPr algn="ctr"/>
                      <a:r>
                        <a:rPr lang="en-US" sz="1800" b="1" dirty="0" smtClean="0"/>
                        <a:t>13</a:t>
                      </a:r>
                      <a:endParaRPr lang="en-US" sz="1800" b="1" dirty="0"/>
                    </a:p>
                  </a:txBody>
                  <a:tcPr marL="121920" marR="121920"/>
                </a:tc>
                <a:tc>
                  <a:txBody>
                    <a:bodyPr/>
                    <a:lstStyle/>
                    <a:p>
                      <a:pPr algn="ctr"/>
                      <a:r>
                        <a:rPr lang="en-US" sz="1800" b="1" dirty="0" smtClean="0"/>
                        <a:t>15</a:t>
                      </a:r>
                      <a:endParaRPr lang="en-US" sz="1800" b="1" dirty="0"/>
                    </a:p>
                  </a:txBody>
                  <a:tcPr marL="121920" marR="121920"/>
                </a:tc>
                <a:tc>
                  <a:txBody>
                    <a:bodyPr/>
                    <a:lstStyle/>
                    <a:p>
                      <a:pPr algn="ctr"/>
                      <a:r>
                        <a:rPr lang="en-US" sz="1800" b="1" dirty="0" smtClean="0"/>
                        <a:t>17</a:t>
                      </a:r>
                      <a:endParaRPr lang="en-US" sz="1800" b="1" dirty="0"/>
                    </a:p>
                  </a:txBody>
                  <a:tcPr marL="121920" marR="121920"/>
                </a:tc>
              </a:tr>
            </a:tbl>
          </a:graphicData>
        </a:graphic>
      </p:graphicFrame>
    </p:spTree>
    <p:extLst>
      <p:ext uri="{BB962C8B-B14F-4D97-AF65-F5344CB8AC3E}">
        <p14:creationId xmlns:p14="http://schemas.microsoft.com/office/powerpoint/2010/main" val="27203013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Results</a:t>
            </a:r>
            <a:endParaRPr lang="en-US" sz="3200" dirty="0"/>
          </a:p>
        </p:txBody>
      </p:sp>
      <p:sp>
        <p:nvSpPr>
          <p:cNvPr id="3" name="Text Placeholder 2"/>
          <p:cNvSpPr>
            <a:spLocks noGrp="1"/>
          </p:cNvSpPr>
          <p:nvPr>
            <p:ph type="body" idx="1"/>
          </p:nvPr>
        </p:nvSpPr>
        <p:spPr>
          <a:xfrm>
            <a:off x="581193" y="2250892"/>
            <a:ext cx="5393101" cy="536005"/>
          </a:xfrm>
        </p:spPr>
        <p:txBody>
          <a:bodyPr/>
          <a:lstStyle/>
          <a:p>
            <a:r>
              <a:rPr lang="en-US" dirty="0" smtClean="0"/>
              <a:t>Record the absorbance and calculate the velocity:</a:t>
            </a:r>
            <a:endParaRPr lang="en-US" dirty="0"/>
          </a:p>
        </p:txBody>
      </p:sp>
      <p:pic>
        <p:nvPicPr>
          <p:cNvPr id="7" name="Content Placeholder 6"/>
          <p:cNvPicPr>
            <a:picLocks noGrp="1" noChangeAspect="1"/>
          </p:cNvPicPr>
          <p:nvPr>
            <p:ph sz="half" idx="2"/>
          </p:nvPr>
        </p:nvPicPr>
        <p:blipFill>
          <a:blip r:embed="rId2"/>
          <a:stretch>
            <a:fillRect/>
          </a:stretch>
        </p:blipFill>
        <p:spPr>
          <a:xfrm>
            <a:off x="939079" y="2907358"/>
            <a:ext cx="4529084" cy="3434696"/>
          </a:xfrm>
          <a:prstGeom prst="rect">
            <a:avLst/>
          </a:prstGeom>
        </p:spPr>
      </p:pic>
      <p:sp>
        <p:nvSpPr>
          <p:cNvPr id="5" name="Text Placeholder 4"/>
          <p:cNvSpPr>
            <a:spLocks noGrp="1"/>
          </p:cNvSpPr>
          <p:nvPr>
            <p:ph type="body" sz="quarter" idx="3"/>
          </p:nvPr>
        </p:nvSpPr>
        <p:spPr/>
        <p:txBody>
          <a:bodyPr/>
          <a:lstStyle/>
          <a:p>
            <a:r>
              <a:rPr lang="en-US" dirty="0" smtClean="0"/>
              <a:t>In order to draw using </a:t>
            </a:r>
            <a:r>
              <a:rPr lang="en-US" dirty="0" err="1"/>
              <a:t>Lineweaver</a:t>
            </a:r>
            <a:r>
              <a:rPr lang="en-US" dirty="0"/>
              <a:t> – </a:t>
            </a:r>
            <a:r>
              <a:rPr lang="en-US" dirty="0" smtClean="0"/>
              <a:t>Burk: calculate the following: </a:t>
            </a:r>
            <a:endParaRPr lang="en-US" dirty="0"/>
          </a:p>
        </p:txBody>
      </p:sp>
      <p:pic>
        <p:nvPicPr>
          <p:cNvPr id="8" name="Content Placeholder 7"/>
          <p:cNvPicPr>
            <a:picLocks noGrp="1" noChangeAspect="1"/>
          </p:cNvPicPr>
          <p:nvPr>
            <p:ph sz="quarter" idx="4"/>
          </p:nvPr>
        </p:nvPicPr>
        <p:blipFill>
          <a:blip r:embed="rId3"/>
          <a:stretch>
            <a:fillRect/>
          </a:stretch>
        </p:blipFill>
        <p:spPr>
          <a:xfrm>
            <a:off x="7949377" y="2925763"/>
            <a:ext cx="2258906" cy="3434696"/>
          </a:xfrm>
          <a:prstGeom prst="rect">
            <a:avLst/>
          </a:prstGeom>
        </p:spPr>
      </p:pic>
    </p:spTree>
    <p:extLst>
      <p:ext uri="{BB962C8B-B14F-4D97-AF65-F5344CB8AC3E}">
        <p14:creationId xmlns:p14="http://schemas.microsoft.com/office/powerpoint/2010/main" val="31443400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7567" y="1264419"/>
            <a:ext cx="10972800" cy="1447800"/>
          </a:xfrm>
        </p:spPr>
        <p:txBody>
          <a:bodyPr>
            <a:normAutofit fontScale="90000"/>
          </a:bodyPr>
          <a:lstStyle/>
          <a:p>
            <a:pPr algn="l" eaLnBrk="1" hangingPunct="1"/>
            <a:r>
              <a:rPr lang="en-US" sz="2500" b="1" dirty="0">
                <a:solidFill>
                  <a:srgbClr val="FF0000"/>
                </a:solidFill>
              </a:rPr>
              <a:t/>
            </a:r>
            <a:br>
              <a:rPr lang="en-US" sz="2500" b="1" dirty="0">
                <a:solidFill>
                  <a:srgbClr val="FF0000"/>
                </a:solidFill>
              </a:rPr>
            </a:br>
            <a:r>
              <a:rPr lang="en-US" sz="3600" dirty="0" smtClean="0"/>
              <a:t>Calculations</a:t>
            </a:r>
            <a:r>
              <a:rPr lang="en-US" sz="4000" dirty="0"/>
              <a:t/>
            </a:r>
            <a:br>
              <a:rPr lang="en-US" sz="4000" dirty="0"/>
            </a:br>
            <a:r>
              <a:rPr lang="en-US" sz="3200" b="1" u="sng" dirty="0">
                <a:solidFill>
                  <a:srgbClr val="92D050"/>
                </a:solidFill>
              </a:rPr>
              <a:t/>
            </a:r>
            <a:br>
              <a:rPr lang="en-US" sz="3200" b="1" u="sng" dirty="0">
                <a:solidFill>
                  <a:srgbClr val="92D050"/>
                </a:solidFill>
              </a:rPr>
            </a:br>
            <a:r>
              <a:rPr lang="en-US" sz="2500" b="1" dirty="0">
                <a:solidFill>
                  <a:srgbClr val="FF0000"/>
                </a:solidFill>
              </a:rPr>
              <a:t> </a:t>
            </a:r>
            <a:br>
              <a:rPr lang="en-US" sz="2500" b="1" dirty="0">
                <a:solidFill>
                  <a:srgbClr val="FF0000"/>
                </a:solidFill>
              </a:rPr>
            </a:br>
            <a:endParaRPr lang="ar-sa" sz="2500" b="1" dirty="0">
              <a:solidFill>
                <a:srgbClr val="FF0000"/>
              </a:solidFill>
            </a:endParaRPr>
          </a:p>
        </p:txBody>
      </p:sp>
      <p:sp>
        <p:nvSpPr>
          <p:cNvPr id="10243" name="مستطيل 2"/>
          <p:cNvSpPr>
            <a:spLocks noChangeArrowheads="1"/>
          </p:cNvSpPr>
          <p:nvPr/>
        </p:nvSpPr>
        <p:spPr bwMode="auto">
          <a:xfrm>
            <a:off x="607415" y="1954859"/>
            <a:ext cx="12801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en-US" sz="2400" dirty="0" smtClean="0">
                <a:latin typeface="+mn-lt"/>
              </a:rPr>
              <a:t>Velocity (V) = (A x 10</a:t>
            </a:r>
            <a:r>
              <a:rPr lang="en-US" sz="2400" baseline="30000" dirty="0" smtClean="0">
                <a:latin typeface="+mn-lt"/>
              </a:rPr>
              <a:t>6</a:t>
            </a:r>
            <a:r>
              <a:rPr lang="en-US" sz="2400" dirty="0" smtClean="0">
                <a:latin typeface="+mn-lt"/>
              </a:rPr>
              <a:t>)  </a:t>
            </a:r>
            <a:r>
              <a:rPr lang="en-US" sz="2400" dirty="0">
                <a:latin typeface="+mn-lt"/>
              </a:rPr>
              <a:t>/(</a:t>
            </a:r>
            <a:r>
              <a:rPr lang="en-US" sz="2400" dirty="0" smtClean="0">
                <a:latin typeface="+mn-lt"/>
              </a:rPr>
              <a:t>E x  time)=       </a:t>
            </a:r>
            <a:r>
              <a:rPr lang="en-US" sz="2400" b="1" dirty="0" smtClean="0">
                <a:solidFill>
                  <a:srgbClr val="772399"/>
                </a:solidFill>
                <a:latin typeface="+mn-lt"/>
              </a:rPr>
              <a:t>µmole of PNP/</a:t>
            </a:r>
            <a:r>
              <a:rPr lang="en-US" sz="2400" b="1" dirty="0">
                <a:solidFill>
                  <a:srgbClr val="772399"/>
                </a:solidFill>
                <a:latin typeface="+mn-lt"/>
              </a:rPr>
              <a:t>min      </a:t>
            </a:r>
            <a:endParaRPr lang="en-US" sz="2400" b="1" dirty="0" smtClean="0">
              <a:solidFill>
                <a:srgbClr val="772399"/>
              </a:solidFill>
              <a:latin typeface="+mn-lt"/>
            </a:endParaRPr>
          </a:p>
          <a:p>
            <a:pPr algn="l">
              <a:lnSpc>
                <a:spcPct val="150000"/>
              </a:lnSpc>
            </a:pPr>
            <a:endParaRPr lang="en-US" sz="2400" b="1" dirty="0" smtClean="0">
              <a:solidFill>
                <a:srgbClr val="772399"/>
              </a:solidFill>
              <a:latin typeface="+mn-lt"/>
            </a:endParaRPr>
          </a:p>
          <a:p>
            <a:pPr algn="l">
              <a:lnSpc>
                <a:spcPct val="150000"/>
              </a:lnSpc>
            </a:pPr>
            <a:r>
              <a:rPr lang="en-US" sz="2400" dirty="0" smtClean="0">
                <a:solidFill>
                  <a:srgbClr val="772399"/>
                </a:solidFill>
                <a:latin typeface="+mn-lt"/>
              </a:rPr>
              <a:t>A= absorbance</a:t>
            </a:r>
            <a:endParaRPr lang="en-US" sz="2400" dirty="0">
              <a:solidFill>
                <a:srgbClr val="772399"/>
              </a:solidFill>
              <a:latin typeface="+mn-lt"/>
            </a:endParaRPr>
          </a:p>
          <a:p>
            <a:pPr algn="l">
              <a:lnSpc>
                <a:spcPct val="150000"/>
              </a:lnSpc>
            </a:pPr>
            <a:r>
              <a:rPr lang="en-US" sz="2400" dirty="0">
                <a:solidFill>
                  <a:srgbClr val="772399"/>
                </a:solidFill>
                <a:latin typeface="+mn-lt"/>
              </a:rPr>
              <a:t>E=  extension coefficient=</a:t>
            </a:r>
            <a:r>
              <a:rPr lang="en-US" sz="2400" dirty="0" smtClean="0">
                <a:solidFill>
                  <a:srgbClr val="772399"/>
                </a:solidFill>
                <a:latin typeface="+mn-lt"/>
              </a:rPr>
              <a:t>18.8 x 10</a:t>
            </a:r>
            <a:r>
              <a:rPr lang="en-US" sz="2400" baseline="30000" dirty="0">
                <a:solidFill>
                  <a:srgbClr val="772399"/>
                </a:solidFill>
                <a:latin typeface="+mn-lt"/>
              </a:rPr>
              <a:t>3</a:t>
            </a:r>
            <a:endParaRPr lang="en-US" sz="2400" baseline="30000" dirty="0" smtClean="0">
              <a:solidFill>
                <a:srgbClr val="772399"/>
              </a:solidFill>
              <a:latin typeface="+mn-lt"/>
            </a:endParaRPr>
          </a:p>
          <a:p>
            <a:pPr algn="l">
              <a:lnSpc>
                <a:spcPct val="150000"/>
              </a:lnSpc>
            </a:pPr>
            <a:r>
              <a:rPr lang="en-US" sz="2400" dirty="0" smtClean="0">
                <a:solidFill>
                  <a:srgbClr val="772399"/>
                </a:solidFill>
                <a:latin typeface="+mn-lt"/>
              </a:rPr>
              <a:t>Time = 5 min</a:t>
            </a:r>
            <a:endParaRPr lang="en-US" sz="2400" dirty="0">
              <a:solidFill>
                <a:srgbClr val="772399"/>
              </a:solidFill>
              <a:latin typeface="+mn-lt"/>
            </a:endParaRPr>
          </a:p>
          <a:p>
            <a:pPr algn="l"/>
            <a:endParaRPr lang="en-US" sz="3600" dirty="0">
              <a:latin typeface="Calibri" charset="0"/>
            </a:endParaRPr>
          </a:p>
          <a:p>
            <a:pPr algn="l"/>
            <a:endParaRPr lang="ar-sa" sz="3600" dirty="0">
              <a:latin typeface="Calibri" charset="0"/>
            </a:endParaRPr>
          </a:p>
        </p:txBody>
      </p:sp>
    </p:spTree>
    <p:extLst>
      <p:ext uri="{BB962C8B-B14F-4D97-AF65-F5344CB8AC3E}">
        <p14:creationId xmlns:p14="http://schemas.microsoft.com/office/powerpoint/2010/main" val="4186623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Results</a:t>
            </a:r>
            <a:endParaRPr lang="en-US" sz="3600" dirty="0"/>
          </a:p>
        </p:txBody>
      </p:sp>
      <p:sp>
        <p:nvSpPr>
          <p:cNvPr id="3" name="Content Placeholder 2"/>
          <p:cNvSpPr>
            <a:spLocks noGrp="1"/>
          </p:cNvSpPr>
          <p:nvPr>
            <p:ph idx="1"/>
          </p:nvPr>
        </p:nvSpPr>
        <p:spPr/>
        <p:txBody>
          <a:bodyPr/>
          <a:lstStyle/>
          <a:p>
            <a:pPr>
              <a:lnSpc>
                <a:spcPct val="140000"/>
              </a:lnSpc>
            </a:pPr>
            <a:r>
              <a:rPr lang="en-US" sz="2400" dirty="0" smtClean="0"/>
              <a:t>Draw the curve using </a:t>
            </a:r>
            <a:r>
              <a:rPr lang="en-US" sz="2400" dirty="0" err="1"/>
              <a:t>Michaelis</a:t>
            </a:r>
            <a:r>
              <a:rPr lang="en-US" sz="2400" dirty="0"/>
              <a:t> -</a:t>
            </a:r>
            <a:r>
              <a:rPr lang="en-US" sz="2400" dirty="0" err="1"/>
              <a:t>Menten</a:t>
            </a:r>
            <a:r>
              <a:rPr lang="en-US" sz="2400" dirty="0"/>
              <a:t> </a:t>
            </a:r>
            <a:r>
              <a:rPr lang="en-US" sz="2400" dirty="0" smtClean="0"/>
              <a:t>and determine </a:t>
            </a:r>
            <a:r>
              <a:rPr lang="en-US" sz="2400" dirty="0"/>
              <a:t>Vmax and Km for acid phosphatase</a:t>
            </a:r>
            <a:r>
              <a:rPr lang="en-US" sz="2400" dirty="0" smtClean="0"/>
              <a:t>.</a:t>
            </a:r>
          </a:p>
          <a:p>
            <a:pPr>
              <a:lnSpc>
                <a:spcPct val="140000"/>
              </a:lnSpc>
            </a:pPr>
            <a:r>
              <a:rPr lang="en-US" sz="2400" dirty="0"/>
              <a:t>Prepare the double –reciprocal plot of </a:t>
            </a:r>
            <a:r>
              <a:rPr lang="en-US" sz="2400" dirty="0" err="1"/>
              <a:t>Lineweaver</a:t>
            </a:r>
            <a:r>
              <a:rPr lang="en-US" sz="2400" dirty="0"/>
              <a:t> and Burk and determine the Km and V max from the x and y intercepts</a:t>
            </a:r>
            <a:r>
              <a:rPr lang="en-US" sz="2400" dirty="0" smtClean="0"/>
              <a:t>.</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481503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discussion</a:t>
            </a:r>
            <a:endParaRPr lang="en-US" sz="3600" dirty="0"/>
          </a:p>
        </p:txBody>
      </p:sp>
      <p:sp>
        <p:nvSpPr>
          <p:cNvPr id="3" name="Content Placeholder 2"/>
          <p:cNvSpPr>
            <a:spLocks noGrp="1"/>
          </p:cNvSpPr>
          <p:nvPr>
            <p:ph idx="1"/>
          </p:nvPr>
        </p:nvSpPr>
        <p:spPr/>
        <p:txBody>
          <a:bodyPr/>
          <a:lstStyle/>
          <a:p>
            <a:pPr algn="just">
              <a:lnSpc>
                <a:spcPct val="130000"/>
              </a:lnSpc>
            </a:pPr>
            <a:r>
              <a:rPr lang="en-US" sz="3200" dirty="0" smtClean="0"/>
              <a:t>Describe the curve of the effect of </a:t>
            </a:r>
            <a:r>
              <a:rPr lang="en-US" sz="3200" dirty="0" err="1" smtClean="0"/>
              <a:t>substate</a:t>
            </a:r>
            <a:r>
              <a:rPr lang="en-US" sz="3200" dirty="0" smtClean="0"/>
              <a:t> concentration on the enzymatic activity</a:t>
            </a:r>
          </a:p>
          <a:p>
            <a:pPr algn="just">
              <a:lnSpc>
                <a:spcPct val="130000"/>
              </a:lnSpc>
            </a:pPr>
            <a:r>
              <a:rPr lang="en-US" sz="3200" dirty="0" smtClean="0"/>
              <a:t>Comment on the value of  Vmax and km and define each of them </a:t>
            </a:r>
          </a:p>
          <a:p>
            <a:endParaRPr lang="en-US" dirty="0"/>
          </a:p>
        </p:txBody>
      </p:sp>
    </p:spTree>
    <p:extLst>
      <p:ext uri="{BB962C8B-B14F-4D97-AF65-F5344CB8AC3E}">
        <p14:creationId xmlns:p14="http://schemas.microsoft.com/office/powerpoint/2010/main" val="1567978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74984079"/>
              </p:ext>
            </p:extLst>
          </p:nvPr>
        </p:nvGraphicFramePr>
        <p:xfrm>
          <a:off x="551329" y="2669454"/>
          <a:ext cx="11029950" cy="367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57250" y="1456814"/>
            <a:ext cx="9804796" cy="1212640"/>
          </a:xfrm>
          <a:prstGeom prst="rect">
            <a:avLst/>
          </a:prstGeom>
        </p:spPr>
        <p:txBody>
          <a:bodyPr wrap="square">
            <a:spAutoFit/>
          </a:bodyPr>
          <a:lstStyle/>
          <a:p>
            <a:pPr algn="just">
              <a:lnSpc>
                <a:spcPct val="130000"/>
              </a:lnSpc>
            </a:pPr>
            <a:r>
              <a:rPr lang="en-US" sz="2800" b="1" dirty="0" smtClean="0">
                <a:latin typeface="+mj-lt"/>
              </a:rPr>
              <a:t>In this experiment, we will continue to study </a:t>
            </a:r>
            <a:r>
              <a:rPr lang="en-US" sz="2800" b="1" dirty="0">
                <a:latin typeface="+mj-lt"/>
              </a:rPr>
              <a:t>acid phosphatase </a:t>
            </a:r>
            <a:r>
              <a:rPr lang="en-US" sz="2800" b="1" dirty="0" smtClean="0">
                <a:latin typeface="+mj-lt"/>
              </a:rPr>
              <a:t>kinetics.</a:t>
            </a:r>
            <a:endParaRPr lang="en-US" sz="2800" b="1" dirty="0">
              <a:latin typeface="+mj-lt"/>
            </a:endParaRPr>
          </a:p>
        </p:txBody>
      </p:sp>
    </p:spTree>
    <p:extLst>
      <p:ext uri="{BB962C8B-B14F-4D97-AF65-F5344CB8AC3E}">
        <p14:creationId xmlns:p14="http://schemas.microsoft.com/office/powerpoint/2010/main" val="185921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Objectives</a:t>
            </a:r>
            <a:endParaRPr lang="en-US" sz="3200" dirty="0"/>
          </a:p>
        </p:txBody>
      </p:sp>
      <p:sp>
        <p:nvSpPr>
          <p:cNvPr id="3" name="Content Placeholder 2"/>
          <p:cNvSpPr>
            <a:spLocks noGrp="1"/>
          </p:cNvSpPr>
          <p:nvPr>
            <p:ph idx="1"/>
          </p:nvPr>
        </p:nvSpPr>
        <p:spPr/>
        <p:txBody>
          <a:bodyPr>
            <a:normAutofit/>
          </a:bodyPr>
          <a:lstStyle/>
          <a:p>
            <a:pPr algn="just">
              <a:lnSpc>
                <a:spcPct val="140000"/>
              </a:lnSpc>
            </a:pPr>
            <a:r>
              <a:rPr lang="en-US" sz="2800" dirty="0" smtClean="0"/>
              <a:t>To establish the relationship between substrate concentration and the rate of an enzyme catalyzed reaction.</a:t>
            </a:r>
          </a:p>
          <a:p>
            <a:pPr marL="0" indent="0" algn="just">
              <a:lnSpc>
                <a:spcPct val="140000"/>
              </a:lnSpc>
              <a:buNone/>
            </a:pPr>
            <a:endParaRPr lang="en-US" sz="2800" dirty="0" smtClean="0"/>
          </a:p>
          <a:p>
            <a:pPr algn="just">
              <a:lnSpc>
                <a:spcPct val="140000"/>
              </a:lnSpc>
            </a:pPr>
            <a:r>
              <a:rPr lang="en-US" sz="2800" dirty="0" smtClean="0"/>
              <a:t>To determine the Km and Vmax of the enzyme for a particular substrate. </a:t>
            </a:r>
            <a:endParaRPr lang="en-US" sz="2800" dirty="0"/>
          </a:p>
        </p:txBody>
      </p:sp>
    </p:spTree>
    <p:extLst>
      <p:ext uri="{BB962C8B-B14F-4D97-AF65-F5344CB8AC3E}">
        <p14:creationId xmlns:p14="http://schemas.microsoft.com/office/powerpoint/2010/main" val="26270731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effect of substrate concentration</a:t>
            </a:r>
            <a:endParaRPr lang="en-US" sz="3200" dirty="0"/>
          </a:p>
        </p:txBody>
      </p:sp>
      <p:sp>
        <p:nvSpPr>
          <p:cNvPr id="3" name="Content Placeholder 2"/>
          <p:cNvSpPr>
            <a:spLocks noGrp="1"/>
          </p:cNvSpPr>
          <p:nvPr>
            <p:ph idx="1"/>
          </p:nvPr>
        </p:nvSpPr>
        <p:spPr>
          <a:xfrm>
            <a:off x="473617" y="2728207"/>
            <a:ext cx="5876624" cy="3017409"/>
          </a:xfrm>
        </p:spPr>
        <p:txBody>
          <a:bodyPr>
            <a:noAutofit/>
          </a:bodyPr>
          <a:lstStyle/>
          <a:p>
            <a:pPr algn="just">
              <a:lnSpc>
                <a:spcPct val="140000"/>
              </a:lnSpc>
            </a:pPr>
            <a:r>
              <a:rPr lang="en-US" sz="2400" dirty="0"/>
              <a:t>One of the important parameters affecting the rate of a reaction catalyzed by an enzyme is the substrate concentration, [S]. </a:t>
            </a:r>
            <a:endParaRPr lang="en-US" sz="2400" dirty="0" smtClean="0"/>
          </a:p>
          <a:p>
            <a:pPr algn="just">
              <a:lnSpc>
                <a:spcPct val="140000"/>
              </a:lnSpc>
            </a:pPr>
            <a:r>
              <a:rPr lang="en-US" sz="2400" dirty="0" smtClean="0"/>
              <a:t>During </a:t>
            </a:r>
            <a:r>
              <a:rPr lang="en-US" sz="2400" dirty="0"/>
              <a:t>enzyme substrate reaction, the initial velocity V</a:t>
            </a:r>
            <a:r>
              <a:rPr lang="en-US" sz="2400" baseline="-25000" dirty="0"/>
              <a:t>0</a:t>
            </a:r>
            <a:r>
              <a:rPr lang="en-US" sz="2400" dirty="0"/>
              <a:t> gradually increases with increasing concentration of the substrate. Finally a point is reached, beyond which the increase in V</a:t>
            </a:r>
            <a:r>
              <a:rPr lang="en-US" sz="2400" baseline="-25000" dirty="0"/>
              <a:t>0 </a:t>
            </a:r>
            <a:r>
              <a:rPr lang="en-US" sz="2400" dirty="0"/>
              <a:t>will not depend on the [S</a:t>
            </a:r>
            <a:r>
              <a:rPr lang="en-US" sz="2400" dirty="0" smtClean="0"/>
              <a:t>].</a:t>
            </a:r>
            <a:endParaRPr lang="en-US" sz="2400" dirty="0"/>
          </a:p>
        </p:txBody>
      </p:sp>
      <p:pic>
        <p:nvPicPr>
          <p:cNvPr id="1026" name="Picture 2" descr="http://www.biology.arizona.edu/biochemistry/problem_sets/energy_enzymes_catalysis/graphics/q15q.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783" y="2318975"/>
            <a:ext cx="4204601" cy="379133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57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The effect of substrate concentration</a:t>
            </a:r>
            <a:endParaRPr lang="en-US" sz="3200" dirty="0"/>
          </a:p>
        </p:txBody>
      </p:sp>
      <p:sp>
        <p:nvSpPr>
          <p:cNvPr id="8" name="Content Placeholder 7"/>
          <p:cNvSpPr>
            <a:spLocks noGrp="1"/>
          </p:cNvSpPr>
          <p:nvPr>
            <p:ph sz="half" idx="1"/>
          </p:nvPr>
        </p:nvSpPr>
        <p:spPr>
          <a:xfrm>
            <a:off x="228601" y="2098120"/>
            <a:ext cx="5748337" cy="4331254"/>
          </a:xfrm>
        </p:spPr>
        <p:txBody>
          <a:bodyPr>
            <a:normAutofit fontScale="85000" lnSpcReduction="10000"/>
          </a:bodyPr>
          <a:lstStyle/>
          <a:p>
            <a:pPr algn="just">
              <a:lnSpc>
                <a:spcPct val="150000"/>
              </a:lnSpc>
            </a:pPr>
            <a:r>
              <a:rPr lang="en-US" sz="2400" b="1" dirty="0">
                <a:solidFill>
                  <a:srgbClr val="91417E"/>
                </a:solidFill>
              </a:rPr>
              <a:t>At relatively low concentration of substrate, the rate of reaction increase </a:t>
            </a:r>
            <a:r>
              <a:rPr lang="en-US" sz="2400" b="1" dirty="0" smtClean="0">
                <a:solidFill>
                  <a:srgbClr val="91417E"/>
                </a:solidFill>
              </a:rPr>
              <a:t>linearly </a:t>
            </a:r>
            <a:r>
              <a:rPr lang="en-US" sz="2400" b="1" dirty="0">
                <a:solidFill>
                  <a:srgbClr val="91417E"/>
                </a:solidFill>
              </a:rPr>
              <a:t>with an increase in substrate concentration.</a:t>
            </a:r>
            <a:br>
              <a:rPr lang="en-US" sz="2400" b="1" dirty="0">
                <a:solidFill>
                  <a:srgbClr val="91417E"/>
                </a:solidFill>
              </a:rPr>
            </a:br>
            <a:endParaRPr lang="en-US" sz="2400" b="1" dirty="0">
              <a:solidFill>
                <a:srgbClr val="91417E"/>
              </a:solidFill>
            </a:endParaRPr>
          </a:p>
          <a:p>
            <a:pPr marL="400050" indent="-400050" algn="just">
              <a:lnSpc>
                <a:spcPct val="150000"/>
              </a:lnSpc>
              <a:buNone/>
            </a:pPr>
            <a:r>
              <a:rPr lang="en-US" sz="2400" dirty="0" smtClean="0">
                <a:sym typeface="Wingdings"/>
              </a:rPr>
              <a:t></a:t>
            </a:r>
            <a:r>
              <a:rPr lang="en-US" sz="2400" dirty="0" smtClean="0"/>
              <a:t>The catalytic site of the enzyme is empty,      waiting for substrate to bind, for much of the time, and the rate at which product can be formed is limited by the concentration of substrate which is available.</a:t>
            </a:r>
            <a:endParaRPr lang="en-US" sz="2400" dirty="0"/>
          </a:p>
        </p:txBody>
      </p:sp>
      <p:pic>
        <p:nvPicPr>
          <p:cNvPr id="10" name="Picture 2" descr="http://bioserv.fiu.edu/~walterm/Fund_Sp2004/lec3_cell_metab/cell_metabolism_files/image0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80200" y="2553494"/>
            <a:ext cx="4438650" cy="2981325"/>
          </a:xfrm>
          <a:prstGeom prst="rect">
            <a:avLst/>
          </a:prstGeom>
          <a:noFill/>
          <a:ln>
            <a:solidFill>
              <a:srgbClr val="5C4F93"/>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6500813" y="1871663"/>
            <a:ext cx="1757362" cy="38719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99740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lgn="just">
              <a:lnSpc>
                <a:spcPct val="140000"/>
              </a:lnSpc>
            </a:pPr>
            <a:r>
              <a:rPr lang="en-US" sz="2400" b="1" dirty="0">
                <a:solidFill>
                  <a:srgbClr val="660066"/>
                </a:solidFill>
              </a:rPr>
              <a:t>At higher substrate concentration, the rate of reaction increases by </a:t>
            </a:r>
            <a:r>
              <a:rPr lang="en-US" sz="2400" b="1" dirty="0" smtClean="0">
                <a:solidFill>
                  <a:srgbClr val="660066"/>
                </a:solidFill>
              </a:rPr>
              <a:t>smaller </a:t>
            </a:r>
            <a:r>
              <a:rPr lang="en-US" sz="2400" b="1" dirty="0">
                <a:solidFill>
                  <a:srgbClr val="660066"/>
                </a:solidFill>
              </a:rPr>
              <a:t>and smaller amounts in response to increase in substrate </a:t>
            </a:r>
            <a:r>
              <a:rPr lang="en-US" sz="2400" b="1" dirty="0" smtClean="0">
                <a:solidFill>
                  <a:srgbClr val="660066"/>
                </a:solidFill>
              </a:rPr>
              <a:t>concentration</a:t>
            </a:r>
            <a:r>
              <a:rPr lang="en-US" sz="2400" b="1" dirty="0">
                <a:solidFill>
                  <a:srgbClr val="660066"/>
                </a:solidFill>
              </a:rPr>
              <a:t>.</a:t>
            </a:r>
            <a:br>
              <a:rPr lang="en-US" sz="2400" b="1" dirty="0">
                <a:solidFill>
                  <a:srgbClr val="660066"/>
                </a:solidFill>
              </a:rPr>
            </a:br>
            <a:endParaRPr lang="en-US" sz="2400" b="1" dirty="0">
              <a:solidFill>
                <a:srgbClr val="660066"/>
              </a:solidFill>
            </a:endParaRPr>
          </a:p>
          <a:p>
            <a:endParaRPr lang="en-US" dirty="0"/>
          </a:p>
        </p:txBody>
      </p:sp>
      <p:sp>
        <p:nvSpPr>
          <p:cNvPr id="4" name="Content Placeholder 3"/>
          <p:cNvSpPr>
            <a:spLocks noGrp="1"/>
          </p:cNvSpPr>
          <p:nvPr>
            <p:ph sz="half" idx="2"/>
          </p:nvPr>
        </p:nvSpPr>
        <p:spPr/>
        <p:txBody>
          <a:bodyPr/>
          <a:lstStyle/>
          <a:p>
            <a:endParaRPr lang="en-US"/>
          </a:p>
        </p:txBody>
      </p:sp>
      <p:sp>
        <p:nvSpPr>
          <p:cNvPr id="5" name="Title 6"/>
          <p:cNvSpPr>
            <a:spLocks noGrp="1"/>
          </p:cNvSpPr>
          <p:nvPr>
            <p:ph type="title"/>
          </p:nvPr>
        </p:nvSpPr>
        <p:spPr/>
        <p:txBody>
          <a:bodyPr>
            <a:normAutofit/>
          </a:bodyPr>
          <a:lstStyle/>
          <a:p>
            <a:r>
              <a:rPr lang="en-US" sz="3200" dirty="0" smtClean="0"/>
              <a:t>The effect of substrate concentration</a:t>
            </a:r>
            <a:endParaRPr lang="en-US" sz="3200" dirty="0"/>
          </a:p>
        </p:txBody>
      </p:sp>
      <p:pic>
        <p:nvPicPr>
          <p:cNvPr id="6" name="Picture 2" descr="http://bioserv.fiu.edu/~walterm/Fund_Sp2004/lec3_cell_metab/cell_metabolism_files/image014.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80200" y="2553494"/>
            <a:ext cx="4438650" cy="2981325"/>
          </a:xfrm>
          <a:prstGeom prst="rect">
            <a:avLst/>
          </a:prstGeom>
          <a:noFill/>
          <a:ln>
            <a:solidFill>
              <a:srgbClr val="5C4F93"/>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157398" y="2166136"/>
            <a:ext cx="1757362" cy="38719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3329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The effect of substrate concentration</a:t>
            </a:r>
            <a:endParaRPr lang="en-US" sz="3200" dirty="0"/>
          </a:p>
        </p:txBody>
      </p:sp>
      <p:sp>
        <p:nvSpPr>
          <p:cNvPr id="8" name="Content Placeholder 7"/>
          <p:cNvSpPr>
            <a:spLocks noGrp="1"/>
          </p:cNvSpPr>
          <p:nvPr>
            <p:ph sz="half" idx="1"/>
          </p:nvPr>
        </p:nvSpPr>
        <p:spPr>
          <a:xfrm>
            <a:off x="247008" y="1950884"/>
            <a:ext cx="5748337" cy="5072757"/>
          </a:xfrm>
        </p:spPr>
        <p:txBody>
          <a:bodyPr>
            <a:normAutofit fontScale="62500" lnSpcReduction="20000"/>
          </a:bodyPr>
          <a:lstStyle/>
          <a:p>
            <a:pPr algn="just">
              <a:lnSpc>
                <a:spcPct val="160000"/>
              </a:lnSpc>
            </a:pPr>
            <a:r>
              <a:rPr lang="en-US" sz="2900" b="1" i="1" dirty="0" smtClean="0">
                <a:solidFill>
                  <a:srgbClr val="91417E"/>
                </a:solidFill>
              </a:rPr>
              <a:t>However</a:t>
            </a:r>
            <a:r>
              <a:rPr lang="en-US" sz="2900" dirty="0" smtClean="0">
                <a:solidFill>
                  <a:srgbClr val="91417E"/>
                </a:solidFill>
              </a:rPr>
              <a:t> </a:t>
            </a:r>
            <a:r>
              <a:rPr lang="en-US" sz="2900" b="1" dirty="0" smtClean="0">
                <a:solidFill>
                  <a:srgbClr val="91417E"/>
                </a:solidFill>
              </a:rPr>
              <a:t>beyond  a particular substrate concentration, the velocity remains constant without any further </a:t>
            </a:r>
            <a:r>
              <a:rPr lang="en-US" sz="2900" b="1" dirty="0">
                <a:solidFill>
                  <a:srgbClr val="91417E"/>
                </a:solidFill>
              </a:rPr>
              <a:t>increase. This plateau is called the maximum velocity, </a:t>
            </a:r>
            <a:r>
              <a:rPr lang="en-US" sz="2900" b="1" dirty="0" err="1">
                <a:solidFill>
                  <a:srgbClr val="91417E"/>
                </a:solidFill>
              </a:rPr>
              <a:t>Vmax</a:t>
            </a:r>
            <a:r>
              <a:rPr lang="en-US" sz="2900" b="1" dirty="0">
                <a:solidFill>
                  <a:srgbClr val="91417E"/>
                </a:solidFill>
              </a:rPr>
              <a:t> </a:t>
            </a:r>
            <a:endParaRPr lang="en-US" sz="2900" b="1" dirty="0" smtClean="0">
              <a:solidFill>
                <a:srgbClr val="91417E"/>
              </a:solidFill>
            </a:endParaRPr>
          </a:p>
          <a:p>
            <a:pPr algn="just">
              <a:lnSpc>
                <a:spcPct val="160000"/>
              </a:lnSpc>
              <a:buFont typeface="Wingdings" charset="0"/>
              <a:buChar char="à"/>
            </a:pPr>
            <a:r>
              <a:rPr lang="en-US" sz="2900" dirty="0" smtClean="0"/>
              <a:t>This is because as the concentration of substrate increases, the enzyme becomes saturated with substrate.</a:t>
            </a:r>
          </a:p>
          <a:p>
            <a:pPr algn="just">
              <a:lnSpc>
                <a:spcPct val="160000"/>
              </a:lnSpc>
              <a:buFont typeface="Wingdings" charset="0"/>
              <a:buChar char="à"/>
            </a:pPr>
            <a:endParaRPr lang="en-US" sz="2900" dirty="0"/>
          </a:p>
          <a:p>
            <a:pPr marL="457200" indent="0" algn="just">
              <a:lnSpc>
                <a:spcPct val="160000"/>
              </a:lnSpc>
              <a:buNone/>
            </a:pPr>
            <a:r>
              <a:rPr lang="en-US" sz="2900" b="1" dirty="0" smtClean="0"/>
              <a:t>So there is usually </a:t>
            </a:r>
            <a:r>
              <a:rPr lang="en-US" sz="2900" b="1" dirty="0" smtClean="0">
                <a:solidFill>
                  <a:srgbClr val="C00000"/>
                </a:solidFill>
              </a:rPr>
              <a:t>a hyperbolic </a:t>
            </a:r>
            <a:r>
              <a:rPr lang="en-US" sz="2900" b="1" dirty="0" smtClean="0"/>
              <a:t>relationship between the rate of reaction and the concentration of substrate</a:t>
            </a:r>
            <a:r>
              <a:rPr lang="en-US" sz="2900" dirty="0" smtClean="0"/>
              <a:t> </a:t>
            </a:r>
          </a:p>
          <a:p>
            <a:pPr marL="457200" indent="0">
              <a:buNone/>
            </a:pPr>
            <a:endParaRPr lang="en-US" sz="2400" dirty="0"/>
          </a:p>
        </p:txBody>
      </p:sp>
      <p:pic>
        <p:nvPicPr>
          <p:cNvPr id="10" name="Picture 2" descr="http://bioserv.fiu.edu/~walterm/Fund_Sp2004/lec3_cell_metab/cell_metabolism_files/image014.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680200" y="2553494"/>
            <a:ext cx="4438650" cy="2981325"/>
          </a:xfrm>
          <a:prstGeom prst="rect">
            <a:avLst/>
          </a:prstGeom>
          <a:noFill/>
          <a:ln>
            <a:solidFill>
              <a:srgbClr val="5C4F93"/>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9519478" y="2202946"/>
            <a:ext cx="1757362" cy="38719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625821" y="5263705"/>
            <a:ext cx="5466728" cy="1398747"/>
          </a:xfrm>
          <a:prstGeom prst="roundRect">
            <a:avLst/>
          </a:prstGeom>
          <a:gradFill flip="none" rotWithShape="1">
            <a:gsLst>
              <a:gs pos="0">
                <a:schemeClr val="accent1">
                  <a:tint val="98000"/>
                  <a:lumMod val="110000"/>
                  <a:alpha val="16000"/>
                </a:schemeClr>
              </a:gs>
              <a:gs pos="84000">
                <a:schemeClr val="accent1">
                  <a:shade val="90000"/>
                  <a:lumMod val="88000"/>
                  <a:alpha val="16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1393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Animation</a:t>
            </a:r>
            <a:endParaRPr lang="en-US" sz="3200" dirty="0"/>
          </a:p>
        </p:txBody>
      </p:sp>
      <p:pic>
        <p:nvPicPr>
          <p:cNvPr id="5" name="animationm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6026" y="1966181"/>
            <a:ext cx="10061819" cy="4090742"/>
          </a:xfrm>
          <a:prstGeom prst="rect">
            <a:avLst/>
          </a:prstGeom>
        </p:spPr>
      </p:pic>
    </p:spTree>
    <p:extLst>
      <p:ext uri="{BB962C8B-B14F-4D97-AF65-F5344CB8AC3E}">
        <p14:creationId xmlns:p14="http://schemas.microsoft.com/office/powerpoint/2010/main" val="255226365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36515"/>
            <a:ext cx="11029616" cy="1013800"/>
          </a:xfrm>
        </p:spPr>
        <p:txBody>
          <a:bodyPr/>
          <a:lstStyle/>
          <a:p>
            <a:r>
              <a:rPr lang="en-US" dirty="0" err="1"/>
              <a:t>Michaelis</a:t>
            </a:r>
            <a:r>
              <a:rPr lang="en-US" dirty="0"/>
              <a:t>–</a:t>
            </a:r>
            <a:r>
              <a:rPr lang="en-US" dirty="0" err="1"/>
              <a:t>Menten</a:t>
            </a:r>
            <a:r>
              <a:rPr lang="en-US" dirty="0"/>
              <a:t> equation</a:t>
            </a:r>
          </a:p>
        </p:txBody>
      </p:sp>
      <p:sp>
        <p:nvSpPr>
          <p:cNvPr id="3" name="Content Placeholder 2"/>
          <p:cNvSpPr>
            <a:spLocks noGrp="1"/>
          </p:cNvSpPr>
          <p:nvPr>
            <p:ph idx="1"/>
          </p:nvPr>
        </p:nvSpPr>
        <p:spPr>
          <a:xfrm>
            <a:off x="439450" y="1700811"/>
            <a:ext cx="6196126" cy="5513777"/>
          </a:xfrm>
        </p:spPr>
        <p:txBody>
          <a:bodyPr>
            <a:normAutofit/>
          </a:bodyPr>
          <a:lstStyle/>
          <a:p>
            <a:pPr algn="just">
              <a:lnSpc>
                <a:spcPct val="140000"/>
              </a:lnSpc>
            </a:pPr>
            <a:r>
              <a:rPr lang="en-US" sz="2000" dirty="0" err="1">
                <a:cs typeface="Times New Roman" charset="0"/>
              </a:rPr>
              <a:t>Michaelis-Menten</a:t>
            </a:r>
            <a:r>
              <a:rPr lang="en-US" sz="2000" dirty="0">
                <a:cs typeface="Times New Roman" charset="0"/>
              </a:rPr>
              <a:t> equation give the relationship between [S] and velocity of enzymatic reaction</a:t>
            </a:r>
            <a:r>
              <a:rPr lang="en-US" sz="2000" dirty="0" smtClean="0">
                <a:cs typeface="Times New Roman" charset="0"/>
              </a:rPr>
              <a:t>.</a:t>
            </a:r>
          </a:p>
          <a:p>
            <a:pPr algn="just">
              <a:lnSpc>
                <a:spcPct val="140000"/>
              </a:lnSpc>
            </a:pPr>
            <a:r>
              <a:rPr lang="en-US" sz="2000" dirty="0" smtClean="0"/>
              <a:t> </a:t>
            </a:r>
            <a:r>
              <a:rPr lang="en-US" sz="2000" dirty="0"/>
              <a:t>The hyperbolic shape of this curve can be expressed algebraically by the </a:t>
            </a:r>
            <a:r>
              <a:rPr lang="en-US" sz="2000" dirty="0" err="1"/>
              <a:t>Michaelis</a:t>
            </a:r>
            <a:r>
              <a:rPr lang="en-US" sz="2000" dirty="0"/>
              <a:t> – </a:t>
            </a:r>
            <a:r>
              <a:rPr lang="en-US" sz="2000" dirty="0" err="1"/>
              <a:t>Menten</a:t>
            </a:r>
            <a:r>
              <a:rPr lang="en-US" sz="2000" dirty="0"/>
              <a:t> equation: </a:t>
            </a:r>
          </a:p>
          <a:p>
            <a:pPr marL="0" indent="0">
              <a:buNone/>
            </a:pPr>
            <a:endParaRPr lang="en-US" sz="2000" dirty="0" smtClean="0">
              <a:cs typeface="Times New Roman" charset="0"/>
            </a:endParaRPr>
          </a:p>
          <a:p>
            <a:pPr marL="0" indent="0">
              <a:buNone/>
            </a:pPr>
            <a:endParaRPr lang="en-US" sz="2000" dirty="0">
              <a:cs typeface="Times New Roman" charset="0"/>
            </a:endParaRPr>
          </a:p>
          <a:p>
            <a:pPr marL="324000" lvl="1" indent="0">
              <a:buNone/>
            </a:pPr>
            <a:r>
              <a:rPr lang="en-US" dirty="0"/>
              <a:t>Vi= </a:t>
            </a:r>
            <a:r>
              <a:rPr lang="en-US" dirty="0" err="1"/>
              <a:t>intial</a:t>
            </a:r>
            <a:r>
              <a:rPr lang="en-US" dirty="0"/>
              <a:t> </a:t>
            </a:r>
            <a:r>
              <a:rPr lang="en-US" dirty="0" smtClean="0"/>
              <a:t>velocity</a:t>
            </a:r>
          </a:p>
          <a:p>
            <a:pPr marL="324000" lvl="1" indent="0">
              <a:buNone/>
            </a:pPr>
            <a:r>
              <a:rPr lang="en-US" dirty="0" smtClean="0"/>
              <a:t> </a:t>
            </a:r>
            <a:r>
              <a:rPr lang="en-US" dirty="0"/>
              <a:t>V max= </a:t>
            </a:r>
            <a:r>
              <a:rPr lang="en-US" dirty="0" err="1"/>
              <a:t>maxiumm</a:t>
            </a:r>
            <a:r>
              <a:rPr lang="en-US" dirty="0"/>
              <a:t> velocity </a:t>
            </a:r>
            <a:endParaRPr lang="en-US" dirty="0" smtClean="0"/>
          </a:p>
          <a:p>
            <a:pPr marL="324000" lvl="1" indent="0">
              <a:buNone/>
            </a:pPr>
            <a:r>
              <a:rPr lang="en-US" dirty="0" smtClean="0"/>
              <a:t>[</a:t>
            </a:r>
            <a:r>
              <a:rPr lang="en-US" dirty="0"/>
              <a:t>S] = substrate </a:t>
            </a:r>
            <a:r>
              <a:rPr lang="en-US" dirty="0" smtClean="0"/>
              <a:t>concentration</a:t>
            </a:r>
          </a:p>
          <a:p>
            <a:pPr marL="324000" lvl="1" indent="0">
              <a:buNone/>
            </a:pPr>
            <a:r>
              <a:rPr lang="en-US" dirty="0" smtClean="0"/>
              <a:t>Km</a:t>
            </a:r>
            <a:r>
              <a:rPr lang="en-US" dirty="0"/>
              <a:t>= </a:t>
            </a:r>
            <a:r>
              <a:rPr lang="en-US" dirty="0" err="1"/>
              <a:t>Michaelis</a:t>
            </a:r>
            <a:r>
              <a:rPr lang="en-US" dirty="0"/>
              <a:t> </a:t>
            </a:r>
            <a:r>
              <a:rPr lang="en-US" dirty="0" smtClean="0"/>
              <a:t>constant </a:t>
            </a:r>
          </a:p>
          <a:p>
            <a:pPr marL="594000" lvl="2" indent="0">
              <a:buNone/>
            </a:pPr>
            <a:endParaRPr lang="en-US" dirty="0" smtClean="0"/>
          </a:p>
        </p:txBody>
      </p:sp>
      <p:pic>
        <p:nvPicPr>
          <p:cNvPr id="2054" name="Picture 6" descr="http://plantphys.info/plant_physiology/images/enzmichael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681" y="1946415"/>
            <a:ext cx="4881283" cy="4319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875" y="4166511"/>
            <a:ext cx="1748617" cy="729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299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914</TotalTime>
  <Words>718</Words>
  <Application>Microsoft Macintosh PowerPoint</Application>
  <PresentationFormat>Custom</PresentationFormat>
  <Paragraphs>160</Paragraphs>
  <Slides>19</Slides>
  <Notes>2</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Dividend</vt:lpstr>
      <vt:lpstr>Document</vt:lpstr>
      <vt:lpstr>The effect of substrate concentration on the rate of an enzyme catalyzed reaction </vt:lpstr>
      <vt:lpstr>PowerPoint Presentation</vt:lpstr>
      <vt:lpstr>Objectives</vt:lpstr>
      <vt:lpstr>The effect of substrate concentration</vt:lpstr>
      <vt:lpstr>The effect of substrate concentration</vt:lpstr>
      <vt:lpstr>The effect of substrate concentration</vt:lpstr>
      <vt:lpstr>The effect of substrate concentration</vt:lpstr>
      <vt:lpstr>Animation</vt:lpstr>
      <vt:lpstr>Michaelis–Menten equation</vt:lpstr>
      <vt:lpstr>Michaelis constant (Km)</vt:lpstr>
      <vt:lpstr>Lineweaver – Burk equation</vt:lpstr>
      <vt:lpstr>Principal</vt:lpstr>
      <vt:lpstr>PowerPoint Presentation</vt:lpstr>
      <vt:lpstr>PowerPoint Presentation</vt:lpstr>
      <vt:lpstr>PowerPoint Presentation</vt:lpstr>
      <vt:lpstr>Results</vt:lpstr>
      <vt:lpstr> Calculations    </vt:lpstr>
      <vt:lpstr>Results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 first</dc:creator>
  <cp:lastModifiedBy>Nora Saleh</cp:lastModifiedBy>
  <cp:revision>56</cp:revision>
  <dcterms:created xsi:type="dcterms:W3CDTF">2015-11-13T15:09:50Z</dcterms:created>
  <dcterms:modified xsi:type="dcterms:W3CDTF">2016-11-29T09:24:25Z</dcterms:modified>
</cp:coreProperties>
</file>