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256" r:id="rId2"/>
    <p:sldId id="269" r:id="rId3"/>
    <p:sldId id="288" r:id="rId4"/>
    <p:sldId id="285" r:id="rId5"/>
    <p:sldId id="286" r:id="rId6"/>
    <p:sldId id="287" r:id="rId7"/>
    <p:sldId id="272" r:id="rId8"/>
    <p:sldId id="257" r:id="rId9"/>
    <p:sldId id="258" r:id="rId10"/>
    <p:sldId id="259" r:id="rId11"/>
    <p:sldId id="260" r:id="rId12"/>
    <p:sldId id="261" r:id="rId13"/>
    <p:sldId id="262" r:id="rId14"/>
    <p:sldId id="263" r:id="rId15"/>
    <p:sldId id="264" r:id="rId16"/>
    <p:sldId id="271" r:id="rId17"/>
    <p:sldId id="267" r:id="rId18"/>
    <p:sldId id="268" r:id="rId19"/>
    <p:sldId id="270" r:id="rId20"/>
    <p:sldId id="273" r:id="rId21"/>
    <p:sldId id="274" r:id="rId22"/>
    <p:sldId id="275" r:id="rId23"/>
    <p:sldId id="276" r:id="rId24"/>
    <p:sldId id="265" r:id="rId25"/>
    <p:sldId id="277" r:id="rId26"/>
    <p:sldId id="278" r:id="rId27"/>
    <p:sldId id="279" r:id="rId28"/>
    <p:sldId id="281" r:id="rId29"/>
    <p:sldId id="280" r:id="rId30"/>
    <p:sldId id="282" r:id="rId31"/>
    <p:sldId id="284"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9" d="100"/>
          <a:sy n="99" d="100"/>
        </p:scale>
        <p:origin x="-240"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868E68D-720D-4FB8-A84D-3D2865648618}" type="datetimeFigureOut">
              <a:rPr lang="en-US" smtClean="0"/>
              <a:pPr/>
              <a:t>3/11/2015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43671B-25AF-47D2-99A6-AC6DAE8ABA8E}" type="slidenum">
              <a:rPr lang="en-US" smtClean="0"/>
              <a:pPr/>
              <a:t>‹#›</a:t>
            </a:fld>
            <a:endParaRPr lang="en-US"/>
          </a:p>
        </p:txBody>
      </p:sp>
    </p:spTree>
    <p:extLst>
      <p:ext uri="{BB962C8B-B14F-4D97-AF65-F5344CB8AC3E}">
        <p14:creationId xmlns:p14="http://schemas.microsoft.com/office/powerpoint/2010/main" val="11878889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043671B-25AF-47D2-99A6-AC6DAE8ABA8E}" type="slidenum">
              <a:rPr lang="en-US" smtClean="0"/>
              <a:pPr/>
              <a:t>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043671B-25AF-47D2-99A6-AC6DAE8ABA8E}" type="slidenum">
              <a:rPr lang="en-US" smtClean="0"/>
              <a:pPr/>
              <a:t>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043671B-25AF-47D2-99A6-AC6DAE8ABA8E}" type="slidenum">
              <a:rPr lang="en-US" smtClean="0"/>
              <a:pPr/>
              <a:t>16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043671B-25AF-47D2-99A6-AC6DAE8ABA8E}" type="slidenum">
              <a:rPr lang="en-US" smtClean="0"/>
              <a:pPr/>
              <a:t>28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B115715E-5F2D-4401-8B63-38797B7B5664}" type="datetimeFigureOut">
              <a:rPr lang="en-US" smtClean="0"/>
              <a:pPr/>
              <a:t>3/11/2015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5FD11A38-7B58-4196-974C-FA4F222BE90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115715E-5F2D-4401-8B63-38797B7B5664}" type="datetimeFigureOut">
              <a:rPr lang="en-US" smtClean="0"/>
              <a:pPr/>
              <a:t>3/11/2015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D11A38-7B58-4196-974C-FA4F222BE90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115715E-5F2D-4401-8B63-38797B7B5664}" type="datetimeFigureOut">
              <a:rPr lang="en-US" smtClean="0"/>
              <a:pPr/>
              <a:t>3/11/2015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D11A38-7B58-4196-974C-FA4F222BE90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B115715E-5F2D-4401-8B63-38797B7B5664}" type="datetimeFigureOut">
              <a:rPr lang="en-US" smtClean="0"/>
              <a:pPr/>
              <a:t>3/11/2015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5FD11A38-7B58-4196-974C-FA4F222BE90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B115715E-5F2D-4401-8B63-38797B7B5664}" type="datetimeFigureOut">
              <a:rPr lang="en-US" smtClean="0"/>
              <a:pPr/>
              <a:t>3/11/2015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5FD11A38-7B58-4196-974C-FA4F222BE90C}"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B115715E-5F2D-4401-8B63-38797B7B5664}" type="datetimeFigureOut">
              <a:rPr lang="en-US" smtClean="0"/>
              <a:pPr/>
              <a:t>3/11/2015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5FD11A38-7B58-4196-974C-FA4F222BE90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B115715E-5F2D-4401-8B63-38797B7B5664}" type="datetimeFigureOut">
              <a:rPr lang="en-US" smtClean="0"/>
              <a:pPr/>
              <a:t>3/11/2015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5FD11A38-7B58-4196-974C-FA4F222BE90C}"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B115715E-5F2D-4401-8B63-38797B7B5664}" type="datetimeFigureOut">
              <a:rPr lang="en-US" smtClean="0"/>
              <a:pPr/>
              <a:t>3/11/2015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D11A38-7B58-4196-974C-FA4F222BE90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115715E-5F2D-4401-8B63-38797B7B5664}" type="datetimeFigureOut">
              <a:rPr lang="en-US" smtClean="0"/>
              <a:pPr/>
              <a:t>3/11/2015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D11A38-7B58-4196-974C-FA4F222BE90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B115715E-5F2D-4401-8B63-38797B7B5664}" type="datetimeFigureOut">
              <a:rPr lang="en-US" smtClean="0"/>
              <a:pPr/>
              <a:t>3/11/2015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D11A38-7B58-4196-974C-FA4F222BE90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B115715E-5F2D-4401-8B63-38797B7B5664}" type="datetimeFigureOut">
              <a:rPr lang="en-US" smtClean="0"/>
              <a:pPr/>
              <a:t>3/11/2015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5FD11A38-7B58-4196-974C-FA4F222BE90C}"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B115715E-5F2D-4401-8B63-38797B7B5664}" type="datetimeFigureOut">
              <a:rPr lang="en-US" smtClean="0"/>
              <a:pPr/>
              <a:t>3/11/2015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5FD11A38-7B58-4196-974C-FA4F222BE90C}"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upload.wikimedia.org/wikipedia/commons/8/8a/Plates_tect2_en.svg"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upload.wikimedia.org/wikipedia/commons/4/40/Tectonic_plate_boundaries.png"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2.bp.blogspot.com/_ejqMoM1Uaa4/Sh6ZE5I2tiI/AAAAAAAAADU/7jMa6rVEIXU/s1600-h/db.jpg" TargetMode="Externa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gif"/><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PLATE TECTONICS</a:t>
            </a:r>
            <a:endParaRPr lang="en-US" dirty="0"/>
          </a:p>
        </p:txBody>
      </p:sp>
      <p:sp>
        <p:nvSpPr>
          <p:cNvPr id="3" name="Subtitle 2"/>
          <p:cNvSpPr>
            <a:spLocks noGrp="1"/>
          </p:cNvSpPr>
          <p:nvPr>
            <p:ph type="subTitle" idx="1"/>
          </p:nvPr>
        </p:nvSpPr>
        <p:spPr/>
        <p:txBody>
          <a:bodyPr/>
          <a:lstStyle/>
          <a:p>
            <a:r>
              <a:rPr lang="en-US" smtClean="0"/>
              <a:t>UNIT </a:t>
            </a:r>
            <a:r>
              <a:rPr lang="en-US" smtClean="0"/>
              <a:t>7</a:t>
            </a:r>
            <a:endParaRPr lang="en-US" dirty="0"/>
          </a:p>
        </p:txBody>
      </p:sp>
      <p:pic>
        <p:nvPicPr>
          <p:cNvPr id="1026" name="Picture 2"/>
          <p:cNvPicPr>
            <a:picLocks noChangeAspect="1" noChangeArrowheads="1"/>
          </p:cNvPicPr>
          <p:nvPr/>
        </p:nvPicPr>
        <p:blipFill>
          <a:blip r:embed="rId2" cstate="print"/>
          <a:srcRect l="2757" t="13760" r="2573" b="15912"/>
          <a:stretch>
            <a:fillRect/>
          </a:stretch>
        </p:blipFill>
        <p:spPr bwMode="auto">
          <a:xfrm>
            <a:off x="19050" y="352424"/>
            <a:ext cx="9100930" cy="406449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dirty="0" smtClean="0"/>
              <a:t>The Earth Layers</a:t>
            </a:r>
            <a:endParaRPr lang="en-US" dirty="0"/>
          </a:p>
        </p:txBody>
      </p:sp>
      <p:sp>
        <p:nvSpPr>
          <p:cNvPr id="3" name="Content Placeholder 2"/>
          <p:cNvSpPr>
            <a:spLocks noGrp="1"/>
          </p:cNvSpPr>
          <p:nvPr>
            <p:ph idx="1"/>
          </p:nvPr>
        </p:nvSpPr>
        <p:spPr>
          <a:xfrm>
            <a:off x="152400" y="1600200"/>
            <a:ext cx="3810000" cy="4525963"/>
          </a:xfrm>
        </p:spPr>
        <p:txBody>
          <a:bodyPr>
            <a:normAutofit fontScale="47500" lnSpcReduction="20000"/>
          </a:bodyPr>
          <a:lstStyle/>
          <a:p>
            <a:pPr algn="just">
              <a:buFont typeface="Wingdings" pitchFamily="2" charset="2"/>
              <a:buChar char="Ø"/>
            </a:pPr>
            <a:r>
              <a:rPr lang="en-US" b="1" dirty="0">
                <a:solidFill>
                  <a:srgbClr val="FF0000"/>
                </a:solidFill>
              </a:rPr>
              <a:t>The Lithosphere:</a:t>
            </a:r>
            <a:r>
              <a:rPr lang="en-US" dirty="0"/>
              <a:t> The uppermost mantle is relatively cool and consequently is hard, strong </a:t>
            </a:r>
            <a:r>
              <a:rPr lang="en-US" dirty="0" smtClean="0"/>
              <a:t>rock. </a:t>
            </a:r>
          </a:p>
          <a:p>
            <a:pPr algn="just">
              <a:buFont typeface="Wingdings" pitchFamily="2" charset="2"/>
              <a:buChar char="Ø"/>
            </a:pPr>
            <a:endParaRPr lang="en-US" dirty="0" smtClean="0"/>
          </a:p>
          <a:p>
            <a:pPr algn="just">
              <a:buFont typeface="Wingdings" pitchFamily="2" charset="2"/>
              <a:buChar char="Ø"/>
            </a:pPr>
            <a:r>
              <a:rPr lang="en-US" dirty="0" smtClean="0"/>
              <a:t>The </a:t>
            </a:r>
            <a:r>
              <a:rPr lang="en-US" dirty="0"/>
              <a:t>outer part of the Earth, including both the uppermost mantle and the crust, make up the lithosphere (Greek for “rock layer”).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The </a:t>
            </a:r>
            <a:r>
              <a:rPr lang="en-US" dirty="0"/>
              <a:t>lithosphere can be as thin as 10 kilometers where tectonic plates separate.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However</a:t>
            </a:r>
            <a:r>
              <a:rPr lang="en-US" dirty="0"/>
              <a:t>, in most regions, the lithosphere varies from about 75 kilometers thick beneath ocean basins to about 125 kilometers under the continents.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A </a:t>
            </a:r>
            <a:r>
              <a:rPr lang="en-US" dirty="0"/>
              <a:t>tectonic (or </a:t>
            </a:r>
            <a:r>
              <a:rPr lang="en-US" dirty="0" err="1"/>
              <a:t>lithospheric</a:t>
            </a:r>
            <a:r>
              <a:rPr lang="en-US" dirty="0"/>
              <a:t>) plate is a segment of the lithosphere.</a:t>
            </a:r>
          </a:p>
          <a:p>
            <a:pPr algn="just"/>
            <a:endParaRPr lang="en-US" dirty="0"/>
          </a:p>
        </p:txBody>
      </p:sp>
      <p:pic>
        <p:nvPicPr>
          <p:cNvPr id="11266" name="Picture 2" descr="http://go2add.com/images/LookingAtCrusts/earth_structure.jpg"/>
          <p:cNvPicPr>
            <a:picLocks noChangeAspect="1" noChangeArrowheads="1"/>
          </p:cNvPicPr>
          <p:nvPr/>
        </p:nvPicPr>
        <p:blipFill>
          <a:blip r:embed="rId2" cstate="print"/>
          <a:srcRect/>
          <a:stretch>
            <a:fillRect/>
          </a:stretch>
        </p:blipFill>
        <p:spPr bwMode="auto">
          <a:xfrm>
            <a:off x="4029075" y="1752600"/>
            <a:ext cx="5114925" cy="3533776"/>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normAutofit/>
          </a:bodyPr>
          <a:lstStyle/>
          <a:p>
            <a:r>
              <a:rPr lang="en-US" dirty="0" smtClean="0"/>
              <a:t>The Earth Layers</a:t>
            </a:r>
            <a:endParaRPr lang="en-US" dirty="0"/>
          </a:p>
        </p:txBody>
      </p:sp>
      <p:sp>
        <p:nvSpPr>
          <p:cNvPr id="6" name="Content Placeholder 5"/>
          <p:cNvSpPr>
            <a:spLocks noGrp="1"/>
          </p:cNvSpPr>
          <p:nvPr>
            <p:ph idx="1"/>
          </p:nvPr>
        </p:nvSpPr>
        <p:spPr>
          <a:xfrm>
            <a:off x="228600" y="1600200"/>
            <a:ext cx="3657600" cy="4525963"/>
          </a:xfrm>
        </p:spPr>
        <p:txBody>
          <a:bodyPr>
            <a:normAutofit fontScale="77500" lnSpcReduction="20000"/>
          </a:bodyPr>
          <a:lstStyle/>
          <a:p>
            <a:pPr algn="just">
              <a:buFont typeface="Wingdings" pitchFamily="2" charset="2"/>
              <a:buChar char="Ø"/>
            </a:pPr>
            <a:r>
              <a:rPr lang="en-US" b="1" dirty="0">
                <a:solidFill>
                  <a:srgbClr val="FF0000"/>
                </a:solidFill>
              </a:rPr>
              <a:t>The </a:t>
            </a:r>
            <a:r>
              <a:rPr lang="en-US" b="1" dirty="0" err="1">
                <a:solidFill>
                  <a:srgbClr val="FF0000"/>
                </a:solidFill>
              </a:rPr>
              <a:t>Asthenosphere</a:t>
            </a:r>
            <a:r>
              <a:rPr lang="en-US" dirty="0"/>
              <a:t>:  At a depth varying from about 75 to 125 kilometers, the strong, hard rock of the lithosphere gives way to the weak, plastic </a:t>
            </a:r>
            <a:r>
              <a:rPr lang="en-US" dirty="0" err="1"/>
              <a:t>asthenosphere</a:t>
            </a:r>
            <a:r>
              <a:rPr lang="en-US" dirty="0"/>
              <a:t>.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The </a:t>
            </a:r>
            <a:r>
              <a:rPr lang="en-US" dirty="0" err="1"/>
              <a:t>asthenosphere</a:t>
            </a:r>
            <a:r>
              <a:rPr lang="en-US" dirty="0"/>
              <a:t> extends from the base of the lithosphere to a depth of about 350 kilometers.</a:t>
            </a:r>
          </a:p>
          <a:p>
            <a:pPr algn="just"/>
            <a:endParaRPr lang="en-US" dirty="0"/>
          </a:p>
        </p:txBody>
      </p:sp>
      <p:pic>
        <p:nvPicPr>
          <p:cNvPr id="1028" name="Picture 4" descr="http://go2add.com/images/LookingAtCrusts/earth_structure.jpg"/>
          <p:cNvPicPr>
            <a:picLocks noChangeAspect="1" noChangeArrowheads="1"/>
          </p:cNvPicPr>
          <p:nvPr/>
        </p:nvPicPr>
        <p:blipFill>
          <a:blip r:embed="rId2" cstate="print"/>
          <a:srcRect/>
          <a:stretch>
            <a:fillRect/>
          </a:stretch>
        </p:blipFill>
        <p:spPr bwMode="auto">
          <a:xfrm>
            <a:off x="3962400" y="1752600"/>
            <a:ext cx="5114925" cy="3533776"/>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dirty="0" smtClean="0"/>
              <a:t>The Earth Layers</a:t>
            </a:r>
            <a:endParaRPr lang="en-US" dirty="0"/>
          </a:p>
        </p:txBody>
      </p:sp>
      <p:sp>
        <p:nvSpPr>
          <p:cNvPr id="3" name="Content Placeholder 2"/>
          <p:cNvSpPr>
            <a:spLocks noGrp="1"/>
          </p:cNvSpPr>
          <p:nvPr>
            <p:ph idx="1"/>
          </p:nvPr>
        </p:nvSpPr>
        <p:spPr>
          <a:xfrm>
            <a:off x="304800" y="1524000"/>
            <a:ext cx="3581400" cy="5181600"/>
          </a:xfrm>
        </p:spPr>
        <p:txBody>
          <a:bodyPr>
            <a:normAutofit fontScale="47500" lnSpcReduction="20000"/>
          </a:bodyPr>
          <a:lstStyle/>
          <a:p>
            <a:pPr algn="just">
              <a:buFont typeface="Wingdings" pitchFamily="2" charset="2"/>
              <a:buChar char="Ø"/>
            </a:pPr>
            <a:r>
              <a:rPr lang="en-US" sz="3400" b="1" dirty="0">
                <a:solidFill>
                  <a:srgbClr val="FF0000"/>
                </a:solidFill>
              </a:rPr>
              <a:t>The Core</a:t>
            </a:r>
            <a:r>
              <a:rPr lang="en-US" sz="3400" dirty="0"/>
              <a:t>: The core is the innermost of the Earth’s layers</a:t>
            </a:r>
            <a:r>
              <a:rPr lang="en-US" sz="3400" dirty="0" smtClean="0"/>
              <a:t>.</a:t>
            </a:r>
          </a:p>
          <a:p>
            <a:pPr marL="0" indent="0" algn="just">
              <a:buNone/>
            </a:pPr>
            <a:r>
              <a:rPr lang="en-US" sz="3400" dirty="0" smtClean="0"/>
              <a:t> </a:t>
            </a:r>
          </a:p>
          <a:p>
            <a:pPr algn="just">
              <a:buFont typeface="Wingdings" pitchFamily="2" charset="2"/>
              <a:buChar char="Ø"/>
            </a:pPr>
            <a:r>
              <a:rPr lang="en-US" sz="3400" dirty="0" smtClean="0"/>
              <a:t>It </a:t>
            </a:r>
            <a:r>
              <a:rPr lang="en-US" sz="3400" dirty="0"/>
              <a:t>is a sphere with a radius of about 3470 kilometers and is composed largely of iron and nickel. </a:t>
            </a:r>
            <a:endParaRPr lang="en-US" sz="3400" dirty="0" smtClean="0"/>
          </a:p>
          <a:p>
            <a:pPr algn="just">
              <a:buFont typeface="Wingdings" pitchFamily="2" charset="2"/>
              <a:buChar char="Ø"/>
            </a:pPr>
            <a:endParaRPr lang="en-US" sz="3400" dirty="0" smtClean="0"/>
          </a:p>
          <a:p>
            <a:pPr algn="just">
              <a:buFont typeface="Wingdings" pitchFamily="2" charset="2"/>
              <a:buChar char="Ø"/>
            </a:pPr>
            <a:r>
              <a:rPr lang="en-US" sz="3400" dirty="0" smtClean="0"/>
              <a:t>The </a:t>
            </a:r>
            <a:r>
              <a:rPr lang="en-US" sz="3400" dirty="0"/>
              <a:t>outer core is molten because of the high temperature in that region. </a:t>
            </a:r>
            <a:endParaRPr lang="en-US" sz="3400" dirty="0" smtClean="0"/>
          </a:p>
          <a:p>
            <a:pPr algn="just">
              <a:buFont typeface="Wingdings" pitchFamily="2" charset="2"/>
              <a:buChar char="Ø"/>
            </a:pPr>
            <a:endParaRPr lang="en-US" sz="3400" dirty="0" smtClean="0"/>
          </a:p>
          <a:p>
            <a:pPr algn="just">
              <a:buFont typeface="Wingdings" pitchFamily="2" charset="2"/>
              <a:buChar char="Ø"/>
            </a:pPr>
            <a:r>
              <a:rPr lang="en-US" sz="3400" dirty="0" smtClean="0"/>
              <a:t>Near </a:t>
            </a:r>
            <a:r>
              <a:rPr lang="en-US" sz="3400" dirty="0"/>
              <a:t>its center, the core’s temperature is about 6000ºC, as hot as the Sun’s surface. </a:t>
            </a:r>
            <a:endParaRPr lang="en-US" sz="3400" dirty="0" smtClean="0"/>
          </a:p>
          <a:p>
            <a:pPr algn="just">
              <a:buFont typeface="Wingdings" pitchFamily="2" charset="2"/>
              <a:buChar char="Ø"/>
            </a:pPr>
            <a:endParaRPr lang="en-US" sz="3400" dirty="0" smtClean="0"/>
          </a:p>
          <a:p>
            <a:pPr algn="just">
              <a:buFont typeface="Wingdings" pitchFamily="2" charset="2"/>
              <a:buChar char="Ø"/>
            </a:pPr>
            <a:r>
              <a:rPr lang="en-US" sz="3400" dirty="0" smtClean="0"/>
              <a:t>The </a:t>
            </a:r>
            <a:r>
              <a:rPr lang="en-US" sz="3400" dirty="0"/>
              <a:t>pressure is greater than 1 million times that of the Earth’s atmosphere at sea level. </a:t>
            </a:r>
            <a:endParaRPr lang="en-US" sz="3400" dirty="0" smtClean="0"/>
          </a:p>
          <a:p>
            <a:pPr algn="just">
              <a:buFont typeface="Wingdings" pitchFamily="2" charset="2"/>
              <a:buChar char="Ø"/>
            </a:pPr>
            <a:endParaRPr lang="en-US" sz="3400" dirty="0" smtClean="0"/>
          </a:p>
          <a:p>
            <a:pPr algn="just">
              <a:buFont typeface="Wingdings" pitchFamily="2" charset="2"/>
              <a:buChar char="Ø"/>
            </a:pPr>
            <a:r>
              <a:rPr lang="en-US" sz="3400" dirty="0" smtClean="0"/>
              <a:t>The </a:t>
            </a:r>
            <a:r>
              <a:rPr lang="en-US" sz="3400" dirty="0"/>
              <a:t>extreme pressure overwhelms the temperature effect and compresses the inner core to a solid.</a:t>
            </a:r>
          </a:p>
          <a:p>
            <a:pPr algn="just">
              <a:buFont typeface="Wingdings" pitchFamily="2" charset="2"/>
              <a:buChar char="Ø"/>
            </a:pPr>
            <a:endParaRPr lang="en-US" dirty="0"/>
          </a:p>
        </p:txBody>
      </p:sp>
      <p:pic>
        <p:nvPicPr>
          <p:cNvPr id="21506" name="Picture 2" descr="http://go2add.com/images/LookingAtCrusts/earth_structure.jpg"/>
          <p:cNvPicPr>
            <a:picLocks noChangeAspect="1" noChangeArrowheads="1"/>
          </p:cNvPicPr>
          <p:nvPr/>
        </p:nvPicPr>
        <p:blipFill>
          <a:blip r:embed="rId2" cstate="print"/>
          <a:srcRect/>
          <a:stretch>
            <a:fillRect/>
          </a:stretch>
        </p:blipFill>
        <p:spPr bwMode="auto">
          <a:xfrm>
            <a:off x="4029075" y="1524000"/>
            <a:ext cx="5114925" cy="3533776"/>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srcRect/>
          <a:stretch>
            <a:fillRect/>
          </a:stretch>
        </p:blipFill>
        <p:spPr bwMode="auto">
          <a:xfrm>
            <a:off x="914400" y="1447800"/>
            <a:ext cx="7295159" cy="4267200"/>
          </a:xfrm>
          <a:prstGeom prst="rect">
            <a:avLst/>
          </a:prstGeom>
          <a:noFill/>
          <a:ln w="9525">
            <a:noFill/>
            <a:miter lim="800000"/>
            <a:headEnd/>
            <a:tailEnd/>
          </a:ln>
        </p:spPr>
      </p:pic>
      <p:sp>
        <p:nvSpPr>
          <p:cNvPr id="5" name="Title 1"/>
          <p:cNvSpPr>
            <a:spLocks noGrp="1"/>
          </p:cNvSpPr>
          <p:nvPr>
            <p:ph type="title"/>
          </p:nvPr>
        </p:nvSpPr>
        <p:spPr/>
        <p:txBody>
          <a:bodyPr>
            <a:normAutofit/>
          </a:bodyPr>
          <a:lstStyle/>
          <a:p>
            <a:r>
              <a:rPr lang="en-US" dirty="0" smtClean="0"/>
              <a:t>The Earth Layers</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Plates and Plate Tectonics</a:t>
            </a:r>
            <a:endParaRPr lang="en-US" dirty="0"/>
          </a:p>
        </p:txBody>
      </p:sp>
      <p:sp>
        <p:nvSpPr>
          <p:cNvPr id="3" name="Content Placeholder 2"/>
          <p:cNvSpPr>
            <a:spLocks noGrp="1"/>
          </p:cNvSpPr>
          <p:nvPr>
            <p:ph idx="1"/>
          </p:nvPr>
        </p:nvSpPr>
        <p:spPr/>
        <p:txBody>
          <a:bodyPr>
            <a:normAutofit fontScale="62500" lnSpcReduction="20000"/>
          </a:bodyPr>
          <a:lstStyle/>
          <a:p>
            <a:pPr algn="just">
              <a:buNone/>
            </a:pPr>
            <a:endParaRPr lang="en-US" dirty="0"/>
          </a:p>
          <a:p>
            <a:pPr algn="just">
              <a:buFont typeface="Wingdings" pitchFamily="2" charset="2"/>
              <a:buChar char="Ø"/>
            </a:pPr>
            <a:r>
              <a:rPr lang="en-US" dirty="0"/>
              <a:t>In most places, the lithosphere is less dense than the </a:t>
            </a:r>
            <a:r>
              <a:rPr lang="en-US" dirty="0" err="1"/>
              <a:t>asthenosphere</a:t>
            </a:r>
            <a:r>
              <a:rPr lang="en-US" dirty="0"/>
              <a:t>. Consequently, it floats on the </a:t>
            </a:r>
            <a:r>
              <a:rPr lang="en-US" dirty="0" err="1"/>
              <a:t>asthenosphere</a:t>
            </a:r>
            <a:r>
              <a:rPr lang="en-US" dirty="0"/>
              <a:t> much as ice floats on water.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The </a:t>
            </a:r>
            <a:r>
              <a:rPr lang="en-US" dirty="0"/>
              <a:t>lithosphere is broken into seven large </a:t>
            </a:r>
            <a:r>
              <a:rPr lang="en-US" b="1" dirty="0">
                <a:solidFill>
                  <a:srgbClr val="FF0000"/>
                </a:solidFill>
              </a:rPr>
              <a:t>tectonic plates</a:t>
            </a:r>
            <a:r>
              <a:rPr lang="en-US" dirty="0"/>
              <a:t> and several smaller ones. </a:t>
            </a:r>
            <a:endParaRPr lang="en-US" dirty="0" smtClean="0"/>
          </a:p>
          <a:p>
            <a:pPr algn="just">
              <a:buFont typeface="Wingdings" pitchFamily="2" charset="2"/>
              <a:buChar char="Ø"/>
            </a:pPr>
            <a:endParaRPr lang="en-US" dirty="0"/>
          </a:p>
          <a:p>
            <a:pPr algn="just">
              <a:buFont typeface="Wingdings" pitchFamily="2" charset="2"/>
              <a:buChar char="Ø"/>
            </a:pPr>
            <a:r>
              <a:rPr lang="en-US" dirty="0"/>
              <a:t>The plates move slowly, at rates ranging from less than 1 to about 16 centimeters per year.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The </a:t>
            </a:r>
            <a:r>
              <a:rPr lang="en-US" dirty="0"/>
              <a:t>great forces generated at a plate boundary build mountain ranges and cause volcanic eruptions and earthquakes.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These </a:t>
            </a:r>
            <a:r>
              <a:rPr lang="en-US" dirty="0"/>
              <a:t>processes and events are called </a:t>
            </a:r>
            <a:r>
              <a:rPr lang="en-US" b="1" dirty="0">
                <a:solidFill>
                  <a:srgbClr val="FF0000"/>
                </a:solidFill>
              </a:rPr>
              <a:t>tectonic activity</a:t>
            </a:r>
            <a:r>
              <a:rPr lang="en-US" dirty="0"/>
              <a:t>. </a:t>
            </a:r>
          </a:p>
          <a:p>
            <a:pPr algn="just"/>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Tectonic Plates</a:t>
            </a:r>
            <a:endParaRPr lang="en-US" dirty="0"/>
          </a:p>
        </p:txBody>
      </p:sp>
      <p:pic>
        <p:nvPicPr>
          <p:cNvPr id="19458" name="Picture 2" descr="File:Plates tect2 en.svg">
            <a:hlinkClick r:id="rId2"/>
          </p:cNvPr>
          <p:cNvPicPr>
            <a:picLocks noChangeAspect="1" noChangeArrowheads="1"/>
          </p:cNvPicPr>
          <p:nvPr/>
        </p:nvPicPr>
        <p:blipFill>
          <a:blip r:embed="rId3" cstate="print"/>
          <a:srcRect/>
          <a:stretch>
            <a:fillRect/>
          </a:stretch>
        </p:blipFill>
        <p:spPr bwMode="auto">
          <a:xfrm>
            <a:off x="752475" y="1504950"/>
            <a:ext cx="7620000" cy="5200651"/>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Plate Boundaries</a:t>
            </a:r>
            <a:endParaRPr lang="en-US" dirty="0"/>
          </a:p>
        </p:txBody>
      </p:sp>
      <p:sp>
        <p:nvSpPr>
          <p:cNvPr id="3" name="Content Placeholder 2"/>
          <p:cNvSpPr>
            <a:spLocks noGrp="1"/>
          </p:cNvSpPr>
          <p:nvPr>
            <p:ph idx="1"/>
          </p:nvPr>
        </p:nvSpPr>
        <p:spPr>
          <a:xfrm>
            <a:off x="457200" y="1600200"/>
            <a:ext cx="4419600" cy="5029200"/>
          </a:xfrm>
        </p:spPr>
        <p:txBody>
          <a:bodyPr>
            <a:normAutofit fontScale="55000" lnSpcReduction="20000"/>
          </a:bodyPr>
          <a:lstStyle/>
          <a:p>
            <a:pPr algn="just">
              <a:buFont typeface="Wingdings" pitchFamily="2" charset="2"/>
              <a:buChar char="Ø"/>
            </a:pPr>
            <a:r>
              <a:rPr lang="en-US" dirty="0"/>
              <a:t>Neighboring plates can move relative to one another in three different ways. </a:t>
            </a:r>
          </a:p>
          <a:p>
            <a:pPr algn="just">
              <a:buFont typeface="Wingdings" pitchFamily="2" charset="2"/>
              <a:buChar char="Ø"/>
            </a:pPr>
            <a:endParaRPr lang="en-US" dirty="0"/>
          </a:p>
          <a:p>
            <a:pPr algn="just">
              <a:buFont typeface="Wingdings" pitchFamily="2" charset="2"/>
              <a:buChar char="Ø"/>
            </a:pPr>
            <a:r>
              <a:rPr lang="en-US" b="1" dirty="0">
                <a:solidFill>
                  <a:srgbClr val="FF0000"/>
                </a:solidFill>
              </a:rPr>
              <a:t>Divergent boundaries (Constructive) </a:t>
            </a:r>
            <a:r>
              <a:rPr lang="en-US" dirty="0"/>
              <a:t>occur where two plates slide apart from each other. </a:t>
            </a:r>
            <a:r>
              <a:rPr lang="en-US" dirty="0" smtClean="0"/>
              <a:t>(A)</a:t>
            </a:r>
            <a:endParaRPr lang="en-US" dirty="0"/>
          </a:p>
          <a:p>
            <a:pPr algn="just">
              <a:buFont typeface="Wingdings" pitchFamily="2" charset="2"/>
              <a:buChar char="Ø"/>
            </a:pPr>
            <a:endParaRPr lang="en-US" dirty="0"/>
          </a:p>
          <a:p>
            <a:pPr algn="just">
              <a:buFont typeface="Wingdings" pitchFamily="2" charset="2"/>
              <a:buChar char="Ø"/>
            </a:pPr>
            <a:r>
              <a:rPr lang="en-US" b="1" dirty="0">
                <a:solidFill>
                  <a:srgbClr val="FF0000"/>
                </a:solidFill>
              </a:rPr>
              <a:t>Convergent boundaries (Destructive) (or active margins) </a:t>
            </a:r>
            <a:r>
              <a:rPr lang="en-US" dirty="0"/>
              <a:t>occur where two plates slide towards each other commonly forming either a </a:t>
            </a:r>
            <a:r>
              <a:rPr lang="en-US" dirty="0" err="1" smtClean="0"/>
              <a:t>subduction</a:t>
            </a:r>
            <a:r>
              <a:rPr lang="en-US" dirty="0" smtClean="0"/>
              <a:t> </a:t>
            </a:r>
            <a:r>
              <a:rPr lang="en-US" dirty="0"/>
              <a:t>zone (if one plate moves underneath the other) or a continental collision (if the two plates contain continental crust). </a:t>
            </a:r>
            <a:r>
              <a:rPr lang="en-US" dirty="0" smtClean="0"/>
              <a:t>(B)</a:t>
            </a:r>
          </a:p>
          <a:p>
            <a:pPr algn="just">
              <a:buFont typeface="Wingdings" pitchFamily="2" charset="2"/>
              <a:buChar char="Ø"/>
            </a:pPr>
            <a:endParaRPr lang="en-US" dirty="0"/>
          </a:p>
          <a:p>
            <a:pPr algn="just">
              <a:buFont typeface="Wingdings" pitchFamily="2" charset="2"/>
              <a:buChar char="Ø"/>
            </a:pPr>
            <a:r>
              <a:rPr lang="en-US" b="1" dirty="0">
                <a:solidFill>
                  <a:srgbClr val="FF0000"/>
                </a:solidFill>
              </a:rPr>
              <a:t>Transform boundaries (Conservative) </a:t>
            </a:r>
            <a:r>
              <a:rPr lang="en-US" dirty="0"/>
              <a:t>occur where plates slide or, perhaps more accurately, grind past each other along transform faults. </a:t>
            </a:r>
            <a:r>
              <a:rPr lang="en-US" dirty="0" smtClean="0"/>
              <a:t>(C)</a:t>
            </a:r>
            <a:endParaRPr lang="en-US" dirty="0"/>
          </a:p>
        </p:txBody>
      </p:sp>
      <p:pic>
        <p:nvPicPr>
          <p:cNvPr id="29698" name="Picture 2" descr="http://www.belmont.sd62.bc.ca/teacher/geology12/photos/tectonics/Plate%20Boundaries.jpg"/>
          <p:cNvPicPr>
            <a:picLocks noChangeAspect="1" noChangeArrowheads="1"/>
          </p:cNvPicPr>
          <p:nvPr/>
        </p:nvPicPr>
        <p:blipFill>
          <a:blip r:embed="rId3" cstate="print"/>
          <a:srcRect l="17500" r="27500"/>
          <a:stretch>
            <a:fillRect/>
          </a:stretch>
        </p:blipFill>
        <p:spPr bwMode="auto">
          <a:xfrm>
            <a:off x="5257800" y="1676400"/>
            <a:ext cx="3352800" cy="457200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 of Plate Boundaries</a:t>
            </a:r>
            <a:endParaRPr lang="en-US" dirty="0"/>
          </a:p>
        </p:txBody>
      </p:sp>
      <p:pic>
        <p:nvPicPr>
          <p:cNvPr id="24578" name="Picture 2" descr="File:Tectonic plate boundaries.png">
            <a:hlinkClick r:id="rId2"/>
          </p:cNvPr>
          <p:cNvPicPr>
            <a:picLocks noChangeAspect="1" noChangeArrowheads="1"/>
          </p:cNvPicPr>
          <p:nvPr/>
        </p:nvPicPr>
        <p:blipFill>
          <a:blip r:embed="rId3" cstate="print"/>
          <a:srcRect/>
          <a:stretch>
            <a:fillRect/>
          </a:stretch>
        </p:blipFill>
        <p:spPr bwMode="auto">
          <a:xfrm>
            <a:off x="838200" y="2057400"/>
            <a:ext cx="7381875" cy="4086226"/>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www.earth.northwestern.edu/people/seth/107/Intro/Image34.gif"/>
          <p:cNvPicPr>
            <a:picLocks noChangeAspect="1" noChangeArrowheads="1"/>
          </p:cNvPicPr>
          <p:nvPr/>
        </p:nvPicPr>
        <p:blipFill>
          <a:blip r:embed="rId2" cstate="print"/>
          <a:srcRect/>
          <a:stretch>
            <a:fillRect/>
          </a:stretch>
        </p:blipFill>
        <p:spPr bwMode="auto">
          <a:xfrm>
            <a:off x="914400" y="1771650"/>
            <a:ext cx="7324725" cy="3800476"/>
          </a:xfrm>
          <a:prstGeom prst="rect">
            <a:avLst/>
          </a:prstGeom>
          <a:noFill/>
        </p:spPr>
      </p:pic>
      <p:sp>
        <p:nvSpPr>
          <p:cNvPr id="5" name="Title 1"/>
          <p:cNvSpPr>
            <a:spLocks noGrp="1"/>
          </p:cNvSpPr>
          <p:nvPr>
            <p:ph type="title"/>
          </p:nvPr>
        </p:nvSpPr>
        <p:spPr/>
        <p:txBody>
          <a:bodyPr/>
          <a:lstStyle/>
          <a:p>
            <a:r>
              <a:rPr lang="en-US" dirty="0" smtClean="0"/>
              <a:t>Type of Plate Boundaries</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www.uwsp.edu/geo/faculty/ozsvath/images/plate%20boundaries.jpg"/>
          <p:cNvPicPr>
            <a:picLocks noChangeAspect="1" noChangeArrowheads="1"/>
          </p:cNvPicPr>
          <p:nvPr/>
        </p:nvPicPr>
        <p:blipFill>
          <a:blip r:embed="rId2" cstate="print"/>
          <a:srcRect/>
          <a:stretch>
            <a:fillRect/>
          </a:stretch>
        </p:blipFill>
        <p:spPr bwMode="auto">
          <a:xfrm>
            <a:off x="609600" y="2057400"/>
            <a:ext cx="7848600" cy="3543300"/>
          </a:xfrm>
          <a:prstGeom prst="rect">
            <a:avLst/>
          </a:prstGeom>
          <a:noFill/>
        </p:spPr>
      </p:pic>
      <p:sp>
        <p:nvSpPr>
          <p:cNvPr id="5" name="Title 1"/>
          <p:cNvSpPr>
            <a:spLocks noGrp="1"/>
          </p:cNvSpPr>
          <p:nvPr>
            <p:ph type="title"/>
          </p:nvPr>
        </p:nvSpPr>
        <p:spPr/>
        <p:txBody>
          <a:bodyPr/>
          <a:lstStyle/>
          <a:p>
            <a:r>
              <a:rPr lang="en-US" dirty="0" smtClean="0"/>
              <a:t>Type of Plate Boundaries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Continental Drift</a:t>
            </a:r>
            <a:endParaRPr lang="en-US" dirty="0"/>
          </a:p>
        </p:txBody>
      </p:sp>
      <p:sp>
        <p:nvSpPr>
          <p:cNvPr id="4" name="Text Box 8"/>
          <p:cNvSpPr txBox="1">
            <a:spLocks noGrp="1" noChangeArrowheads="1"/>
          </p:cNvSpPr>
          <p:nvPr>
            <p:ph idx="1"/>
          </p:nvPr>
        </p:nvSpPr>
        <p:spPr bwMode="auto">
          <a:xfrm>
            <a:off x="152400" y="1524000"/>
            <a:ext cx="4419600" cy="4770537"/>
          </a:xfrm>
          <a:prstGeom prst="rect">
            <a:avLst/>
          </a:prstGeom>
          <a:noFill/>
          <a:ln w="9525">
            <a:noFill/>
            <a:miter lim="800000"/>
            <a:headEnd/>
            <a:tailEnd/>
          </a:ln>
          <a:effectLst/>
        </p:spPr>
        <p:txBody>
          <a:bodyPr wrap="square">
            <a:spAutoFit/>
          </a:bodyPr>
          <a:lstStyle/>
          <a:p>
            <a:pPr algn="just">
              <a:spcBef>
                <a:spcPct val="50000"/>
              </a:spcBef>
              <a:buFont typeface="Wingdings" pitchFamily="2" charset="2"/>
              <a:buChar char="Ø"/>
            </a:pPr>
            <a:r>
              <a:rPr lang="en-US" sz="1600" dirty="0" smtClean="0"/>
              <a:t>Alfred Wegner </a:t>
            </a:r>
            <a:r>
              <a:rPr lang="en-US" sz="1600" dirty="0"/>
              <a:t>proposed the theory that the crustal plates are moving over the mantle. </a:t>
            </a:r>
            <a:endParaRPr lang="en-US" sz="1600" dirty="0" smtClean="0"/>
          </a:p>
          <a:p>
            <a:pPr algn="just">
              <a:spcBef>
                <a:spcPct val="50000"/>
              </a:spcBef>
              <a:buFont typeface="Wingdings" pitchFamily="2" charset="2"/>
              <a:buChar char="Ø"/>
            </a:pPr>
            <a:endParaRPr lang="en-US" sz="1600" dirty="0" smtClean="0"/>
          </a:p>
          <a:p>
            <a:pPr algn="just">
              <a:spcBef>
                <a:spcPct val="50000"/>
              </a:spcBef>
              <a:buFont typeface="Wingdings" pitchFamily="2" charset="2"/>
              <a:buChar char="Ø"/>
            </a:pPr>
            <a:r>
              <a:rPr lang="en-US" sz="1600" dirty="0" smtClean="0"/>
              <a:t>He argued that today’s continents once formed a single landmass, called </a:t>
            </a:r>
            <a:r>
              <a:rPr lang="en-US" sz="1600" b="1" dirty="0" smtClean="0">
                <a:solidFill>
                  <a:srgbClr val="FF0000"/>
                </a:solidFill>
              </a:rPr>
              <a:t>Pangaea</a:t>
            </a:r>
            <a:r>
              <a:rPr lang="en-US" sz="1600" dirty="0" smtClean="0"/>
              <a:t> (Greek for "all land").  </a:t>
            </a:r>
          </a:p>
          <a:p>
            <a:pPr algn="just">
              <a:spcBef>
                <a:spcPct val="50000"/>
              </a:spcBef>
              <a:buFont typeface="Wingdings" pitchFamily="2" charset="2"/>
              <a:buChar char="Ø"/>
            </a:pPr>
            <a:endParaRPr lang="en-US" sz="1600" dirty="0" smtClean="0"/>
          </a:p>
          <a:p>
            <a:pPr algn="just">
              <a:spcBef>
                <a:spcPct val="50000"/>
              </a:spcBef>
              <a:buFont typeface="Wingdings" pitchFamily="2" charset="2"/>
              <a:buChar char="Ø"/>
            </a:pPr>
            <a:r>
              <a:rPr lang="en-US" sz="1600" dirty="0" smtClean="0"/>
              <a:t>It broke into pieces due to the weaknesses in the earth's crust as they were made up of less dense materials, which drifted centimeter by centimeter over millions of years until they arrived at where they are now. </a:t>
            </a:r>
          </a:p>
          <a:p>
            <a:pPr algn="just">
              <a:spcBef>
                <a:spcPct val="50000"/>
              </a:spcBef>
              <a:buFont typeface="Wingdings" pitchFamily="2" charset="2"/>
              <a:buChar char="Ø"/>
            </a:pPr>
            <a:endParaRPr lang="en-US" sz="1600" dirty="0" smtClean="0"/>
          </a:p>
          <a:p>
            <a:pPr algn="just">
              <a:spcBef>
                <a:spcPct val="50000"/>
              </a:spcBef>
              <a:buFont typeface="Wingdings" pitchFamily="2" charset="2"/>
              <a:buChar char="Ø"/>
            </a:pPr>
            <a:r>
              <a:rPr lang="en-US" sz="1600" dirty="0" smtClean="0"/>
              <a:t>This </a:t>
            </a:r>
            <a:r>
              <a:rPr lang="en-US" sz="1600" dirty="0"/>
              <a:t>was supported by fossil and rock type evidence; also matching of coastline shapes.</a:t>
            </a:r>
          </a:p>
        </p:txBody>
      </p:sp>
      <p:pic>
        <p:nvPicPr>
          <p:cNvPr id="27650" name="Picture 2" descr="http://exoplanet.as.arizona.edu/~lclose/teaching/a202/continental_drift.gif"/>
          <p:cNvPicPr>
            <a:picLocks noChangeAspect="1" noChangeArrowheads="1"/>
          </p:cNvPicPr>
          <p:nvPr/>
        </p:nvPicPr>
        <p:blipFill>
          <a:blip r:embed="rId2" cstate="print"/>
          <a:srcRect/>
          <a:stretch>
            <a:fillRect/>
          </a:stretch>
        </p:blipFill>
        <p:spPr bwMode="auto">
          <a:xfrm>
            <a:off x="4724400" y="1133475"/>
            <a:ext cx="4191000" cy="5279131"/>
          </a:xfrm>
          <a:prstGeom prst="rect">
            <a:avLst/>
          </a:prstGeom>
          <a:noFill/>
        </p:spPr>
      </p:pic>
      <p:pic>
        <p:nvPicPr>
          <p:cNvPr id="1026" name="Picture 2"/>
          <p:cNvPicPr>
            <a:picLocks noChangeAspect="1" noChangeArrowheads="1"/>
          </p:cNvPicPr>
          <p:nvPr/>
        </p:nvPicPr>
        <p:blipFill>
          <a:blip r:embed="rId3" cstate="print"/>
          <a:srcRect b="59133"/>
          <a:stretch>
            <a:fillRect/>
          </a:stretch>
        </p:blipFill>
        <p:spPr bwMode="auto">
          <a:xfrm>
            <a:off x="-228600" y="-7848600"/>
            <a:ext cx="8639175" cy="502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Divergent Plate Boundaries</a:t>
            </a:r>
            <a:endParaRPr lang="en-US" dirty="0"/>
          </a:p>
        </p:txBody>
      </p:sp>
      <p:sp>
        <p:nvSpPr>
          <p:cNvPr id="3" name="Content Placeholder 2"/>
          <p:cNvSpPr>
            <a:spLocks noGrp="1"/>
          </p:cNvSpPr>
          <p:nvPr>
            <p:ph idx="1"/>
          </p:nvPr>
        </p:nvSpPr>
        <p:spPr>
          <a:xfrm>
            <a:off x="457200" y="1600200"/>
            <a:ext cx="4114800" cy="4953000"/>
          </a:xfrm>
        </p:spPr>
        <p:txBody>
          <a:bodyPr>
            <a:normAutofit fontScale="55000" lnSpcReduction="20000"/>
          </a:bodyPr>
          <a:lstStyle/>
          <a:p>
            <a:pPr algn="just">
              <a:buNone/>
            </a:pPr>
            <a:endParaRPr lang="en-US" dirty="0"/>
          </a:p>
          <a:p>
            <a:pPr algn="just">
              <a:buFont typeface="Wingdings" pitchFamily="2" charset="2"/>
              <a:buChar char="Ø"/>
            </a:pPr>
            <a:r>
              <a:rPr lang="en-US" dirty="0"/>
              <a:t>At a divergent plate boundary, also called a spreading center and a rift zone, two </a:t>
            </a:r>
            <a:r>
              <a:rPr lang="en-US" dirty="0" err="1"/>
              <a:t>lithospheric</a:t>
            </a:r>
            <a:r>
              <a:rPr lang="en-US" dirty="0"/>
              <a:t> plates spread apart.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The </a:t>
            </a:r>
            <a:r>
              <a:rPr lang="en-US" dirty="0"/>
              <a:t>underlying </a:t>
            </a:r>
            <a:r>
              <a:rPr lang="en-US" dirty="0" err="1"/>
              <a:t>asthenosphere</a:t>
            </a:r>
            <a:r>
              <a:rPr lang="en-US" dirty="0"/>
              <a:t> then rises upward to fill the gap between the separating plates.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As </a:t>
            </a:r>
            <a:r>
              <a:rPr lang="en-US" dirty="0"/>
              <a:t>the </a:t>
            </a:r>
            <a:r>
              <a:rPr lang="en-US" dirty="0" err="1"/>
              <a:t>asthenosphere</a:t>
            </a:r>
            <a:r>
              <a:rPr lang="en-US" dirty="0"/>
              <a:t> rises between separating plates, some of it melts to form molten rock called magma. </a:t>
            </a:r>
            <a:endParaRPr lang="en-US" dirty="0" smtClean="0"/>
          </a:p>
          <a:p>
            <a:pPr algn="just">
              <a:buFont typeface="Wingdings" pitchFamily="2" charset="2"/>
              <a:buChar char="Ø"/>
            </a:pPr>
            <a:endParaRPr lang="en-US" dirty="0"/>
          </a:p>
          <a:p>
            <a:pPr algn="just">
              <a:buFont typeface="Wingdings" pitchFamily="2" charset="2"/>
              <a:buChar char="Ø"/>
            </a:pPr>
            <a:r>
              <a:rPr lang="en-US" dirty="0"/>
              <a:t>Most of this activity occurs beneath the seas because most divergent plate boundaries lie in the ocean basins</a:t>
            </a:r>
            <a:r>
              <a:rPr lang="en-US" dirty="0" smtClean="0"/>
              <a:t>.</a:t>
            </a:r>
            <a:r>
              <a:rPr lang="en-US" dirty="0"/>
              <a:t> </a:t>
            </a:r>
          </a:p>
          <a:p>
            <a:pPr algn="just"/>
            <a:endParaRPr lang="en-US" dirty="0"/>
          </a:p>
          <a:p>
            <a:pPr algn="just"/>
            <a:endParaRPr lang="en-US" dirty="0"/>
          </a:p>
        </p:txBody>
      </p:sp>
      <p:pic>
        <p:nvPicPr>
          <p:cNvPr id="33794" name="Picture 2" descr="https://thegeosphere.pbworks.com/f/1269229385/diverg.jpg"/>
          <p:cNvPicPr>
            <a:picLocks noChangeAspect="1" noChangeArrowheads="1"/>
          </p:cNvPicPr>
          <p:nvPr/>
        </p:nvPicPr>
        <p:blipFill>
          <a:blip r:embed="rId2" cstate="print"/>
          <a:srcRect/>
          <a:stretch>
            <a:fillRect/>
          </a:stretch>
        </p:blipFill>
        <p:spPr bwMode="auto">
          <a:xfrm>
            <a:off x="4637314" y="2057400"/>
            <a:ext cx="4354286" cy="381000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Mid-Oceanic Ridge: Rifting in the Oceans</a:t>
            </a:r>
            <a:endParaRPr lang="en-US" dirty="0"/>
          </a:p>
        </p:txBody>
      </p:sp>
      <p:sp>
        <p:nvSpPr>
          <p:cNvPr id="3" name="Content Placeholder 2"/>
          <p:cNvSpPr>
            <a:spLocks noGrp="1"/>
          </p:cNvSpPr>
          <p:nvPr>
            <p:ph idx="1"/>
          </p:nvPr>
        </p:nvSpPr>
        <p:spPr>
          <a:xfrm>
            <a:off x="457200" y="1600200"/>
            <a:ext cx="4419600" cy="5105400"/>
          </a:xfrm>
        </p:spPr>
        <p:txBody>
          <a:bodyPr>
            <a:normAutofit fontScale="77500" lnSpcReduction="20000"/>
          </a:bodyPr>
          <a:lstStyle/>
          <a:p>
            <a:pPr algn="just">
              <a:buFont typeface="Wingdings" pitchFamily="2" charset="2"/>
              <a:buChar char="Ø"/>
            </a:pPr>
            <a:r>
              <a:rPr lang="en-US" dirty="0" smtClean="0"/>
              <a:t>A spreading center lies directly above the hot, rising </a:t>
            </a:r>
            <a:r>
              <a:rPr lang="en-US" dirty="0" err="1" smtClean="0"/>
              <a:t>asthenosphere</a:t>
            </a:r>
            <a:r>
              <a:rPr lang="en-US" dirty="0" smtClean="0"/>
              <a:t>. </a:t>
            </a:r>
          </a:p>
          <a:p>
            <a:pPr algn="just">
              <a:buFont typeface="Wingdings" pitchFamily="2" charset="2"/>
              <a:buChar char="Ø"/>
            </a:pPr>
            <a:endParaRPr lang="en-US" dirty="0" smtClean="0"/>
          </a:p>
          <a:p>
            <a:pPr algn="just">
              <a:buFont typeface="Wingdings" pitchFamily="2" charset="2"/>
              <a:buChar char="Ø"/>
            </a:pPr>
            <a:r>
              <a:rPr lang="en-US" dirty="0" smtClean="0"/>
              <a:t>The newly formed lithosphere at an oceanic spreading center is hot and therefore of low density. </a:t>
            </a:r>
          </a:p>
          <a:p>
            <a:pPr algn="just">
              <a:buFont typeface="Wingdings" pitchFamily="2" charset="2"/>
              <a:buChar char="Ø"/>
            </a:pPr>
            <a:endParaRPr lang="en-US" dirty="0" smtClean="0"/>
          </a:p>
          <a:p>
            <a:pPr algn="just">
              <a:buFont typeface="Wingdings" pitchFamily="2" charset="2"/>
              <a:buChar char="Ø"/>
            </a:pPr>
            <a:r>
              <a:rPr lang="en-US" dirty="0" smtClean="0"/>
              <a:t>As a results, the sea floor at a spreading center floats to a high elevation, forming an undersea mountain chain called the </a:t>
            </a:r>
            <a:r>
              <a:rPr lang="en-US" b="1" dirty="0" smtClean="0">
                <a:solidFill>
                  <a:srgbClr val="FF0000"/>
                </a:solidFill>
              </a:rPr>
              <a:t>mid-oceanic ridge.</a:t>
            </a:r>
          </a:p>
          <a:p>
            <a:pPr algn="just"/>
            <a:endParaRPr lang="en-US" dirty="0"/>
          </a:p>
        </p:txBody>
      </p:sp>
      <p:pic>
        <p:nvPicPr>
          <p:cNvPr id="32770" name="Picture 2" descr="http://2.bp.blogspot.com/_ejqMoM1Uaa4/Sh6ZE5I2tiI/AAAAAAAAADU/7jMa6rVEIXU/s320/db.jpg">
            <a:hlinkClick r:id="rId2"/>
          </p:cNvPr>
          <p:cNvPicPr>
            <a:picLocks noChangeAspect="1" noChangeArrowheads="1"/>
          </p:cNvPicPr>
          <p:nvPr/>
        </p:nvPicPr>
        <p:blipFill>
          <a:blip r:embed="rId3" cstate="print"/>
          <a:srcRect/>
          <a:stretch>
            <a:fillRect/>
          </a:stretch>
        </p:blipFill>
        <p:spPr bwMode="auto">
          <a:xfrm>
            <a:off x="5562600" y="1524000"/>
            <a:ext cx="2752725" cy="2057401"/>
          </a:xfrm>
          <a:prstGeom prst="rect">
            <a:avLst/>
          </a:prstGeom>
          <a:noFill/>
        </p:spPr>
      </p:pic>
      <p:pic>
        <p:nvPicPr>
          <p:cNvPr id="32772" name="Picture 4" descr="http://www.proprofs.com/flashcards/upload/q6746585.jpg"/>
          <p:cNvPicPr>
            <a:picLocks noChangeAspect="1" noChangeArrowheads="1"/>
          </p:cNvPicPr>
          <p:nvPr/>
        </p:nvPicPr>
        <p:blipFill>
          <a:blip r:embed="rId4" cstate="print"/>
          <a:srcRect/>
          <a:stretch>
            <a:fillRect/>
          </a:stretch>
        </p:blipFill>
        <p:spPr bwMode="auto">
          <a:xfrm>
            <a:off x="5029200" y="4038600"/>
            <a:ext cx="3866928" cy="2409825"/>
          </a:xfrm>
          <a:prstGeom prst="rect">
            <a:avLst/>
          </a:prstGeom>
          <a:noFill/>
        </p:spPr>
      </p:pic>
      <p:sp>
        <p:nvSpPr>
          <p:cNvPr id="6" name="Rectangle 5"/>
          <p:cNvSpPr/>
          <p:nvPr/>
        </p:nvSpPr>
        <p:spPr>
          <a:xfrm>
            <a:off x="5029200" y="4038600"/>
            <a:ext cx="7620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Splitting Continents: Rifting in Continental Crust</a:t>
            </a:r>
            <a:endParaRPr lang="en-US" dirty="0"/>
          </a:p>
        </p:txBody>
      </p:sp>
      <p:sp>
        <p:nvSpPr>
          <p:cNvPr id="3" name="Content Placeholder 2"/>
          <p:cNvSpPr>
            <a:spLocks noGrp="1"/>
          </p:cNvSpPr>
          <p:nvPr>
            <p:ph idx="1"/>
          </p:nvPr>
        </p:nvSpPr>
        <p:spPr>
          <a:xfrm>
            <a:off x="457200" y="1874837"/>
            <a:ext cx="4648200" cy="4525963"/>
          </a:xfrm>
        </p:spPr>
        <p:txBody>
          <a:bodyPr>
            <a:normAutofit fontScale="70000" lnSpcReduction="20000"/>
          </a:bodyPr>
          <a:lstStyle/>
          <a:p>
            <a:pPr algn="just">
              <a:buFont typeface="Wingdings" pitchFamily="2" charset="2"/>
              <a:buChar char="Ø"/>
            </a:pPr>
            <a:r>
              <a:rPr lang="en-US" dirty="0" smtClean="0"/>
              <a:t> A divergent plate boundary can rip a continent in half in a process called continental rifting. </a:t>
            </a:r>
          </a:p>
          <a:p>
            <a:pPr algn="just">
              <a:buFont typeface="Wingdings" pitchFamily="2" charset="2"/>
              <a:buChar char="Ø"/>
            </a:pPr>
            <a:endParaRPr lang="en-US" dirty="0" smtClean="0"/>
          </a:p>
          <a:p>
            <a:pPr algn="just">
              <a:buFont typeface="Wingdings" pitchFamily="2" charset="2"/>
              <a:buChar char="Ø"/>
            </a:pPr>
            <a:r>
              <a:rPr lang="en-US" dirty="0" smtClean="0"/>
              <a:t>A </a:t>
            </a:r>
            <a:r>
              <a:rPr lang="en-US" b="1" dirty="0" smtClean="0">
                <a:solidFill>
                  <a:srgbClr val="FF0000"/>
                </a:solidFill>
              </a:rPr>
              <a:t>rift valley </a:t>
            </a:r>
            <a:r>
              <a:rPr lang="en-US" dirty="0" smtClean="0"/>
              <a:t>develops in a continental rift zone because continental crust stretches, fractures, and sinks as it is pulled apart. </a:t>
            </a:r>
          </a:p>
          <a:p>
            <a:pPr algn="just">
              <a:buFont typeface="Wingdings" pitchFamily="2" charset="2"/>
              <a:buChar char="Ø"/>
            </a:pPr>
            <a:endParaRPr lang="en-US" dirty="0" smtClean="0"/>
          </a:p>
          <a:p>
            <a:pPr algn="just">
              <a:buFont typeface="Wingdings" pitchFamily="2" charset="2"/>
              <a:buChar char="Ø"/>
            </a:pPr>
            <a:r>
              <a:rPr lang="en-US" dirty="0" smtClean="0"/>
              <a:t>Continental rifting is now taking place along a zone called the East African rift</a:t>
            </a:r>
          </a:p>
          <a:p>
            <a:pPr algn="just"/>
            <a:endParaRPr lang="en-US" dirty="0"/>
          </a:p>
        </p:txBody>
      </p:sp>
      <p:pic>
        <p:nvPicPr>
          <p:cNvPr id="34818" name="Picture 2" descr="rift valley"/>
          <p:cNvPicPr>
            <a:picLocks noChangeAspect="1" noChangeArrowheads="1"/>
          </p:cNvPicPr>
          <p:nvPr/>
        </p:nvPicPr>
        <p:blipFill>
          <a:blip r:embed="rId2" cstate="print"/>
          <a:srcRect/>
          <a:stretch>
            <a:fillRect/>
          </a:stretch>
        </p:blipFill>
        <p:spPr bwMode="auto">
          <a:xfrm>
            <a:off x="5512747" y="1828800"/>
            <a:ext cx="2735903" cy="2057400"/>
          </a:xfrm>
          <a:prstGeom prst="rect">
            <a:avLst/>
          </a:prstGeom>
          <a:noFill/>
        </p:spPr>
      </p:pic>
      <p:pic>
        <p:nvPicPr>
          <p:cNvPr id="5" name="Picture 5" descr="scan0002"/>
          <p:cNvPicPr>
            <a:picLocks noChangeAspect="1" noChangeArrowheads="1"/>
          </p:cNvPicPr>
          <p:nvPr/>
        </p:nvPicPr>
        <p:blipFill>
          <a:blip r:embed="rId3" cstate="print"/>
          <a:srcRect/>
          <a:stretch>
            <a:fillRect/>
          </a:stretch>
        </p:blipFill>
        <p:spPr bwMode="auto">
          <a:xfrm>
            <a:off x="5562600" y="4114800"/>
            <a:ext cx="3413124" cy="205740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Convergent Plate Boundaries</a:t>
            </a:r>
            <a:endParaRPr lang="en-US" dirty="0"/>
          </a:p>
        </p:txBody>
      </p:sp>
      <p:sp>
        <p:nvSpPr>
          <p:cNvPr id="5" name="Content Placeholder 4"/>
          <p:cNvSpPr>
            <a:spLocks noGrp="1"/>
          </p:cNvSpPr>
          <p:nvPr>
            <p:ph idx="1"/>
          </p:nvPr>
        </p:nvSpPr>
        <p:spPr>
          <a:xfrm>
            <a:off x="457200" y="1600200"/>
            <a:ext cx="4419600" cy="5105400"/>
          </a:xfrm>
        </p:spPr>
        <p:txBody>
          <a:bodyPr>
            <a:normAutofit fontScale="47500" lnSpcReduction="20000"/>
          </a:bodyPr>
          <a:lstStyle/>
          <a:p>
            <a:pPr algn="just">
              <a:buFont typeface="Wingdings" pitchFamily="2" charset="2"/>
              <a:buChar char="Ø"/>
            </a:pPr>
            <a:r>
              <a:rPr lang="en-US" dirty="0" smtClean="0"/>
              <a:t>At a convergent plate boundary, two </a:t>
            </a:r>
            <a:r>
              <a:rPr lang="en-US" dirty="0" err="1" smtClean="0"/>
              <a:t>lithospheric</a:t>
            </a:r>
            <a:r>
              <a:rPr lang="en-US" dirty="0" smtClean="0"/>
              <a:t> plates move toward each other. Convergence can occur in three different ways</a:t>
            </a:r>
          </a:p>
          <a:p>
            <a:pPr algn="just">
              <a:buFont typeface="Wingdings" pitchFamily="2" charset="2"/>
              <a:buChar char="Ø"/>
            </a:pPr>
            <a:endParaRPr lang="en-US" dirty="0" smtClean="0"/>
          </a:p>
          <a:p>
            <a:pPr algn="just">
              <a:buFont typeface="Wingdings" pitchFamily="2" charset="2"/>
              <a:buChar char="Ø"/>
            </a:pPr>
            <a:r>
              <a:rPr lang="en-US" dirty="0" smtClean="0"/>
              <a:t>(1) between a plate carrying oceanic crust and another carrying continental crust, </a:t>
            </a:r>
          </a:p>
          <a:p>
            <a:pPr algn="just">
              <a:buFont typeface="Wingdings" pitchFamily="2" charset="2"/>
              <a:buChar char="Ø"/>
            </a:pPr>
            <a:endParaRPr lang="en-US" dirty="0" smtClean="0"/>
          </a:p>
          <a:p>
            <a:pPr algn="just">
              <a:buFont typeface="Wingdings" pitchFamily="2" charset="2"/>
              <a:buChar char="Ø"/>
            </a:pPr>
            <a:r>
              <a:rPr lang="en-US" dirty="0" smtClean="0"/>
              <a:t>(2) between two plates carrying oceanic crust, and </a:t>
            </a:r>
          </a:p>
          <a:p>
            <a:pPr algn="just">
              <a:buFont typeface="Wingdings" pitchFamily="2" charset="2"/>
              <a:buChar char="Ø"/>
            </a:pPr>
            <a:endParaRPr lang="en-US" dirty="0" smtClean="0"/>
          </a:p>
          <a:p>
            <a:pPr algn="just">
              <a:buFont typeface="Wingdings" pitchFamily="2" charset="2"/>
              <a:buChar char="Ø"/>
            </a:pPr>
            <a:r>
              <a:rPr lang="en-US" dirty="0" smtClean="0"/>
              <a:t>(3) between two plates carrying continental crust. </a:t>
            </a:r>
          </a:p>
          <a:p>
            <a:pPr algn="just">
              <a:buFont typeface="Wingdings" pitchFamily="2" charset="2"/>
              <a:buChar char="Ø"/>
            </a:pPr>
            <a:endParaRPr lang="en-US" dirty="0" smtClean="0"/>
          </a:p>
          <a:p>
            <a:pPr algn="just">
              <a:buFont typeface="Wingdings" pitchFamily="2" charset="2"/>
              <a:buChar char="Ø"/>
            </a:pPr>
            <a:r>
              <a:rPr lang="en-US" dirty="0" smtClean="0"/>
              <a:t>Differences in density determine what happens where two plates converge. When two plates converge, the denser plate dives beneath the lighter one and sinks into the mantle. This process is called </a:t>
            </a:r>
            <a:r>
              <a:rPr lang="en-US" b="1" dirty="0" err="1" smtClean="0">
                <a:solidFill>
                  <a:srgbClr val="FF0000"/>
                </a:solidFill>
              </a:rPr>
              <a:t>subduction</a:t>
            </a:r>
            <a:r>
              <a:rPr lang="en-US" b="1" dirty="0" smtClean="0">
                <a:solidFill>
                  <a:srgbClr val="FF0000"/>
                </a:solidFill>
              </a:rPr>
              <a:t>.</a:t>
            </a:r>
          </a:p>
          <a:p>
            <a:pPr algn="just">
              <a:buFont typeface="Wingdings" pitchFamily="2" charset="2"/>
              <a:buChar char="Ø"/>
            </a:pPr>
            <a:endParaRPr lang="en-US" dirty="0" smtClean="0"/>
          </a:p>
          <a:p>
            <a:pPr algn="just">
              <a:buFont typeface="Wingdings" pitchFamily="2" charset="2"/>
              <a:buChar char="Ø"/>
            </a:pPr>
            <a:r>
              <a:rPr lang="en-US" dirty="0" smtClean="0"/>
              <a:t>A </a:t>
            </a:r>
            <a:r>
              <a:rPr lang="en-US" b="1" dirty="0" err="1" smtClean="0">
                <a:solidFill>
                  <a:srgbClr val="FF0000"/>
                </a:solidFill>
              </a:rPr>
              <a:t>subduction</a:t>
            </a:r>
            <a:r>
              <a:rPr lang="en-US" b="1" dirty="0" smtClean="0">
                <a:solidFill>
                  <a:srgbClr val="FF0000"/>
                </a:solidFill>
              </a:rPr>
              <a:t> zone </a:t>
            </a:r>
            <a:r>
              <a:rPr lang="en-US" dirty="0" smtClean="0"/>
              <a:t>is a long, narrow belt where a </a:t>
            </a:r>
            <a:r>
              <a:rPr lang="en-US" dirty="0" err="1" smtClean="0"/>
              <a:t>lithospheric</a:t>
            </a:r>
            <a:r>
              <a:rPr lang="en-US" dirty="0" smtClean="0"/>
              <a:t> plate is sinking into the mantle.</a:t>
            </a:r>
          </a:p>
          <a:p>
            <a:pPr>
              <a:buFont typeface="Wingdings" pitchFamily="2" charset="2"/>
              <a:buChar char="Ø"/>
            </a:pPr>
            <a:endParaRPr lang="en-US" dirty="0"/>
          </a:p>
        </p:txBody>
      </p:sp>
      <p:pic>
        <p:nvPicPr>
          <p:cNvPr id="37890" name="Picture 2" descr="http://explanet.info/images/Ch08/08_20.png"/>
          <p:cNvPicPr>
            <a:picLocks noChangeAspect="1" noChangeArrowheads="1"/>
          </p:cNvPicPr>
          <p:nvPr/>
        </p:nvPicPr>
        <p:blipFill>
          <a:blip r:embed="rId2" cstate="print"/>
          <a:srcRect/>
          <a:stretch>
            <a:fillRect/>
          </a:stretch>
        </p:blipFill>
        <p:spPr bwMode="auto">
          <a:xfrm>
            <a:off x="5105400" y="1266825"/>
            <a:ext cx="3810000" cy="5438775"/>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descr="http://pubs.usgs.gov/gip/dynamic/graphics/Fig21oceanocean.gif"/>
          <p:cNvPicPr>
            <a:picLocks noChangeAspect="1" noChangeArrowheads="1"/>
          </p:cNvPicPr>
          <p:nvPr/>
        </p:nvPicPr>
        <p:blipFill>
          <a:blip r:embed="rId2" cstate="print"/>
          <a:srcRect/>
          <a:stretch>
            <a:fillRect/>
          </a:stretch>
        </p:blipFill>
        <p:spPr bwMode="auto">
          <a:xfrm>
            <a:off x="5334000" y="1676400"/>
            <a:ext cx="2876550" cy="1657350"/>
          </a:xfrm>
          <a:prstGeom prst="rect">
            <a:avLst/>
          </a:prstGeom>
          <a:noFill/>
        </p:spPr>
      </p:pic>
      <p:pic>
        <p:nvPicPr>
          <p:cNvPr id="8" name="Picture 5" descr="scan0003"/>
          <p:cNvPicPr>
            <a:picLocks noChangeAspect="1" noChangeArrowheads="1"/>
          </p:cNvPicPr>
          <p:nvPr/>
        </p:nvPicPr>
        <p:blipFill>
          <a:blip r:embed="rId3" cstate="print"/>
          <a:srcRect/>
          <a:stretch>
            <a:fillRect/>
          </a:stretch>
        </p:blipFill>
        <p:spPr bwMode="auto">
          <a:xfrm>
            <a:off x="5257800" y="3657600"/>
            <a:ext cx="3505200" cy="2818765"/>
          </a:xfrm>
          <a:prstGeom prst="rect">
            <a:avLst/>
          </a:prstGeom>
          <a:noFill/>
        </p:spPr>
      </p:pic>
      <p:sp>
        <p:nvSpPr>
          <p:cNvPr id="5" name="Title 1"/>
          <p:cNvSpPr>
            <a:spLocks noGrp="1"/>
          </p:cNvSpPr>
          <p:nvPr>
            <p:ph type="title"/>
          </p:nvPr>
        </p:nvSpPr>
        <p:spPr/>
        <p:txBody>
          <a:bodyPr>
            <a:normAutofit fontScale="90000"/>
          </a:bodyPr>
          <a:lstStyle/>
          <a:p>
            <a:r>
              <a:rPr lang="en-US" dirty="0" smtClean="0"/>
              <a:t>Convergence of Two Plates Carrying Oceanic Crust</a:t>
            </a:r>
            <a:endParaRPr lang="en-US" dirty="0"/>
          </a:p>
        </p:txBody>
      </p:sp>
      <p:sp>
        <p:nvSpPr>
          <p:cNvPr id="6" name="Content Placeholder 5"/>
          <p:cNvSpPr>
            <a:spLocks noGrp="1"/>
          </p:cNvSpPr>
          <p:nvPr>
            <p:ph sz="half" idx="1"/>
          </p:nvPr>
        </p:nvSpPr>
        <p:spPr/>
        <p:txBody>
          <a:bodyPr>
            <a:normAutofit fontScale="70000" lnSpcReduction="20000"/>
          </a:bodyPr>
          <a:lstStyle/>
          <a:p>
            <a:pPr algn="just">
              <a:buFont typeface="Wingdings" pitchFamily="2" charset="2"/>
              <a:buChar char="Ø"/>
            </a:pPr>
            <a:r>
              <a:rPr lang="en-US" dirty="0" smtClean="0"/>
              <a:t>Newly formed oceanic lithosphere is hot, thin, and light.</a:t>
            </a:r>
          </a:p>
          <a:p>
            <a:pPr algn="just">
              <a:buFont typeface="Wingdings" pitchFamily="2" charset="2"/>
              <a:buChar char="Ø"/>
            </a:pPr>
            <a:endParaRPr lang="en-US" dirty="0" smtClean="0"/>
          </a:p>
          <a:p>
            <a:pPr algn="just">
              <a:buFont typeface="Wingdings" pitchFamily="2" charset="2"/>
              <a:buChar char="Ø"/>
            </a:pPr>
            <a:r>
              <a:rPr lang="en-US" dirty="0" smtClean="0"/>
              <a:t>As it spreads away from the mid-oceanic ridge, it becomes older, cooler, thicker, and denser. </a:t>
            </a:r>
          </a:p>
          <a:p>
            <a:pPr algn="just">
              <a:buFont typeface="Wingdings" pitchFamily="2" charset="2"/>
              <a:buChar char="Ø"/>
            </a:pPr>
            <a:endParaRPr lang="en-US" dirty="0" smtClean="0"/>
          </a:p>
          <a:p>
            <a:pPr algn="just">
              <a:buFont typeface="Wingdings" pitchFamily="2" charset="2"/>
              <a:buChar char="Ø"/>
            </a:pPr>
            <a:r>
              <a:rPr lang="en-US" dirty="0" smtClean="0"/>
              <a:t>Thus the density of oceanic lithosphere increases with its age. When two oceanic plates converge, the denser one sinks into the mantle.</a:t>
            </a:r>
          </a:p>
          <a:p>
            <a:pPr algn="just">
              <a:buFont typeface="Wingdings" pitchFamily="2" charset="2"/>
              <a:buChar char="Ø"/>
            </a:pPr>
            <a:endParaRPr lang="en-US" dirty="0" smtClean="0"/>
          </a:p>
          <a:p>
            <a:pPr algn="just">
              <a:buFont typeface="Wingdings" pitchFamily="2" charset="2"/>
              <a:buChar char="Ø"/>
            </a:pPr>
            <a:r>
              <a:rPr lang="en-US" dirty="0" smtClean="0"/>
              <a:t>Convergence of two oceanic plates creates and </a:t>
            </a:r>
            <a:r>
              <a:rPr lang="en-US" b="1" dirty="0" smtClean="0">
                <a:solidFill>
                  <a:srgbClr val="FF0000"/>
                </a:solidFill>
              </a:rPr>
              <a:t>island arc </a:t>
            </a:r>
            <a:r>
              <a:rPr lang="en-US" dirty="0" smtClean="0"/>
              <a:t>and </a:t>
            </a:r>
            <a:r>
              <a:rPr lang="en-US" b="1" dirty="0" smtClean="0">
                <a:solidFill>
                  <a:srgbClr val="FF0000"/>
                </a:solidFill>
              </a:rPr>
              <a:t>trench</a:t>
            </a:r>
            <a:r>
              <a:rPr lang="en-US" dirty="0" smtClean="0"/>
              <a:t>. e.g. </a:t>
            </a:r>
            <a:r>
              <a:rPr lang="en-US" b="1" dirty="0" smtClean="0">
                <a:solidFill>
                  <a:srgbClr val="FF0000"/>
                </a:solidFill>
              </a:rPr>
              <a:t>Japan</a:t>
            </a:r>
          </a:p>
          <a:p>
            <a:pPr algn="just"/>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Convergence of Oceanic Crust with Continental Crust</a:t>
            </a:r>
            <a:endParaRPr lang="en-US" dirty="0"/>
          </a:p>
        </p:txBody>
      </p:sp>
      <p:sp>
        <p:nvSpPr>
          <p:cNvPr id="3" name="Content Placeholder 2"/>
          <p:cNvSpPr>
            <a:spLocks noGrp="1"/>
          </p:cNvSpPr>
          <p:nvPr>
            <p:ph idx="1"/>
          </p:nvPr>
        </p:nvSpPr>
        <p:spPr>
          <a:xfrm>
            <a:off x="457200" y="1600200"/>
            <a:ext cx="4419600" cy="4876800"/>
          </a:xfrm>
        </p:spPr>
        <p:txBody>
          <a:bodyPr>
            <a:normAutofit fontScale="70000" lnSpcReduction="20000"/>
          </a:bodyPr>
          <a:lstStyle/>
          <a:p>
            <a:pPr algn="just">
              <a:buFont typeface="Wingdings" pitchFamily="2" charset="2"/>
              <a:buChar char="Ø"/>
            </a:pPr>
            <a:r>
              <a:rPr lang="en-US" dirty="0" smtClean="0"/>
              <a:t>When an oceanic plate converges with a continental plate, the denser oceanic plate sinks into the mantle beneath the edge of the continent. </a:t>
            </a:r>
          </a:p>
          <a:p>
            <a:pPr algn="just">
              <a:buFont typeface="Wingdings" pitchFamily="2" charset="2"/>
              <a:buChar char="Ø"/>
            </a:pPr>
            <a:endParaRPr lang="en-US" dirty="0" smtClean="0"/>
          </a:p>
          <a:p>
            <a:pPr algn="just">
              <a:buFont typeface="Wingdings" pitchFamily="2" charset="2"/>
              <a:buChar char="Ø"/>
            </a:pPr>
            <a:r>
              <a:rPr lang="en-US" dirty="0" smtClean="0"/>
              <a:t>As a result, many </a:t>
            </a:r>
            <a:r>
              <a:rPr lang="en-US" dirty="0" err="1" smtClean="0"/>
              <a:t>subduction</a:t>
            </a:r>
            <a:r>
              <a:rPr lang="en-US" dirty="0" smtClean="0"/>
              <a:t> zones are located at continental margins.</a:t>
            </a:r>
          </a:p>
          <a:p>
            <a:pPr algn="just">
              <a:buFont typeface="Wingdings" pitchFamily="2" charset="2"/>
              <a:buChar char="Ø"/>
            </a:pPr>
            <a:endParaRPr lang="en-US" dirty="0" smtClean="0"/>
          </a:p>
          <a:p>
            <a:pPr algn="just">
              <a:buFont typeface="Wingdings" pitchFamily="2" charset="2"/>
              <a:buChar char="Ø"/>
            </a:pPr>
            <a:r>
              <a:rPr lang="en-US" dirty="0" smtClean="0"/>
              <a:t>Convergent boundary of an oceanic and continental plates forms a </a:t>
            </a:r>
            <a:r>
              <a:rPr lang="en-US" b="1" dirty="0" smtClean="0">
                <a:solidFill>
                  <a:srgbClr val="FF0000"/>
                </a:solidFill>
              </a:rPr>
              <a:t>volcanic mountain range</a:t>
            </a:r>
            <a:r>
              <a:rPr lang="en-US" dirty="0" smtClean="0"/>
              <a:t> and </a:t>
            </a:r>
            <a:r>
              <a:rPr lang="en-US" b="1" dirty="0" smtClean="0">
                <a:solidFill>
                  <a:srgbClr val="FF0000"/>
                </a:solidFill>
              </a:rPr>
              <a:t>trenches</a:t>
            </a:r>
            <a:r>
              <a:rPr lang="en-US" dirty="0" smtClean="0"/>
              <a:t>.</a:t>
            </a:r>
            <a:r>
              <a:rPr lang="en-US" dirty="0"/>
              <a:t> </a:t>
            </a:r>
            <a:r>
              <a:rPr lang="en-US" dirty="0" smtClean="0"/>
              <a:t>e.g. </a:t>
            </a:r>
            <a:r>
              <a:rPr lang="en-US" b="1" dirty="0" smtClean="0">
                <a:solidFill>
                  <a:srgbClr val="FF0000"/>
                </a:solidFill>
              </a:rPr>
              <a:t>Andes Mountains</a:t>
            </a:r>
          </a:p>
        </p:txBody>
      </p:sp>
      <p:pic>
        <p:nvPicPr>
          <p:cNvPr id="4" name="Picture 8" descr="http://pubs.usgs.gov/gip/dynamic/graphics/Fig21oceancont.gif"/>
          <p:cNvPicPr>
            <a:picLocks noChangeAspect="1" noChangeArrowheads="1"/>
          </p:cNvPicPr>
          <p:nvPr/>
        </p:nvPicPr>
        <p:blipFill>
          <a:blip r:embed="rId2" cstate="print"/>
          <a:srcRect/>
          <a:stretch>
            <a:fillRect/>
          </a:stretch>
        </p:blipFill>
        <p:spPr bwMode="auto">
          <a:xfrm>
            <a:off x="5486400" y="1828800"/>
            <a:ext cx="3102796" cy="1828800"/>
          </a:xfrm>
          <a:prstGeom prst="rect">
            <a:avLst/>
          </a:prstGeom>
          <a:noFill/>
        </p:spPr>
      </p:pic>
      <p:pic>
        <p:nvPicPr>
          <p:cNvPr id="5" name="Picture 5" descr="scan0004"/>
          <p:cNvPicPr>
            <a:picLocks noChangeAspect="1" noChangeArrowheads="1"/>
          </p:cNvPicPr>
          <p:nvPr/>
        </p:nvPicPr>
        <p:blipFill>
          <a:blip r:embed="rId3" cstate="print"/>
          <a:srcRect/>
          <a:stretch>
            <a:fillRect/>
          </a:stretch>
        </p:blipFill>
        <p:spPr bwMode="auto">
          <a:xfrm>
            <a:off x="5486400" y="3962400"/>
            <a:ext cx="3223447" cy="236220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Convergence of Two Plates Carrying Continents </a:t>
            </a:r>
            <a:endParaRPr lang="en-US" dirty="0"/>
          </a:p>
        </p:txBody>
      </p:sp>
      <p:sp>
        <p:nvSpPr>
          <p:cNvPr id="3" name="Content Placeholder 2"/>
          <p:cNvSpPr>
            <a:spLocks noGrp="1"/>
          </p:cNvSpPr>
          <p:nvPr>
            <p:ph idx="1"/>
          </p:nvPr>
        </p:nvSpPr>
        <p:spPr>
          <a:xfrm>
            <a:off x="457200" y="1722437"/>
            <a:ext cx="4495800" cy="4525963"/>
          </a:xfrm>
        </p:spPr>
        <p:txBody>
          <a:bodyPr>
            <a:normAutofit fontScale="70000" lnSpcReduction="20000"/>
          </a:bodyPr>
          <a:lstStyle/>
          <a:p>
            <a:pPr algn="just">
              <a:buFont typeface="Wingdings" pitchFamily="2" charset="2"/>
              <a:buChar char="Ø"/>
            </a:pPr>
            <a:r>
              <a:rPr lang="en-US" dirty="0" smtClean="0"/>
              <a:t>If two converging plates carry continents, neither can sink into the mantle because of their low densities. </a:t>
            </a:r>
          </a:p>
          <a:p>
            <a:pPr algn="just">
              <a:buFont typeface="Wingdings" pitchFamily="2" charset="2"/>
              <a:buChar char="Ø"/>
            </a:pPr>
            <a:endParaRPr lang="en-US" dirty="0" smtClean="0"/>
          </a:p>
          <a:p>
            <a:pPr algn="just">
              <a:buFont typeface="Wingdings" pitchFamily="2" charset="2"/>
              <a:buChar char="Ø"/>
            </a:pPr>
            <a:r>
              <a:rPr lang="en-US" dirty="0" smtClean="0"/>
              <a:t>In this case, the two continents collide and crumple against each other, forming a huge </a:t>
            </a:r>
            <a:r>
              <a:rPr lang="en-US" b="1" dirty="0" smtClean="0">
                <a:solidFill>
                  <a:srgbClr val="FF0000"/>
                </a:solidFill>
              </a:rPr>
              <a:t>mountain chain. </a:t>
            </a:r>
          </a:p>
          <a:p>
            <a:pPr algn="just">
              <a:buFont typeface="Wingdings" pitchFamily="2" charset="2"/>
              <a:buChar char="Ø"/>
            </a:pPr>
            <a:endParaRPr lang="en-US" b="1" dirty="0" smtClean="0">
              <a:solidFill>
                <a:srgbClr val="FF0000"/>
              </a:solidFill>
            </a:endParaRPr>
          </a:p>
          <a:p>
            <a:pPr algn="just">
              <a:buFont typeface="Wingdings" pitchFamily="2" charset="2"/>
              <a:buChar char="Ø"/>
            </a:pPr>
            <a:r>
              <a:rPr lang="en-US" dirty="0" smtClean="0"/>
              <a:t>The </a:t>
            </a:r>
            <a:r>
              <a:rPr lang="en-US" b="1" dirty="0" smtClean="0">
                <a:solidFill>
                  <a:srgbClr val="FF0000"/>
                </a:solidFill>
              </a:rPr>
              <a:t>Himalayas</a:t>
            </a:r>
            <a:r>
              <a:rPr lang="en-US" dirty="0" smtClean="0"/>
              <a:t>, the </a:t>
            </a:r>
            <a:r>
              <a:rPr lang="en-US" b="1" dirty="0" smtClean="0">
                <a:solidFill>
                  <a:srgbClr val="FF0000"/>
                </a:solidFill>
              </a:rPr>
              <a:t>Alps</a:t>
            </a:r>
            <a:r>
              <a:rPr lang="en-US" dirty="0" smtClean="0"/>
              <a:t>, and the </a:t>
            </a:r>
            <a:r>
              <a:rPr lang="en-US" b="1" dirty="0" smtClean="0">
                <a:solidFill>
                  <a:srgbClr val="FF0000"/>
                </a:solidFill>
              </a:rPr>
              <a:t>Appalachians</a:t>
            </a:r>
            <a:r>
              <a:rPr lang="en-US" dirty="0" smtClean="0"/>
              <a:t> all formed as results of continental collisions.</a:t>
            </a:r>
          </a:p>
          <a:p>
            <a:pPr algn="just"/>
            <a:endParaRPr lang="en-US" dirty="0"/>
          </a:p>
        </p:txBody>
      </p:sp>
      <p:pic>
        <p:nvPicPr>
          <p:cNvPr id="4" name="Picture 6" descr="http://pubs.usgs.gov/gip/dynamic/graphics/Fig21contcont.gif"/>
          <p:cNvPicPr>
            <a:picLocks noChangeAspect="1" noChangeArrowheads="1"/>
          </p:cNvPicPr>
          <p:nvPr/>
        </p:nvPicPr>
        <p:blipFill>
          <a:blip r:embed="rId2" cstate="print"/>
          <a:srcRect/>
          <a:stretch>
            <a:fillRect/>
          </a:stretch>
        </p:blipFill>
        <p:spPr bwMode="auto">
          <a:xfrm>
            <a:off x="5486400" y="1981200"/>
            <a:ext cx="2867025" cy="1647825"/>
          </a:xfrm>
          <a:prstGeom prst="rect">
            <a:avLst/>
          </a:prstGeom>
          <a:noFill/>
        </p:spPr>
      </p:pic>
      <p:pic>
        <p:nvPicPr>
          <p:cNvPr id="5" name="Picture 5" descr="scan0005"/>
          <p:cNvPicPr>
            <a:picLocks noChangeAspect="1" noChangeArrowheads="1"/>
          </p:cNvPicPr>
          <p:nvPr/>
        </p:nvPicPr>
        <p:blipFill>
          <a:blip r:embed="rId3" cstate="print"/>
          <a:srcRect/>
          <a:stretch>
            <a:fillRect/>
          </a:stretch>
        </p:blipFill>
        <p:spPr bwMode="auto">
          <a:xfrm>
            <a:off x="5562600" y="3886200"/>
            <a:ext cx="3200400" cy="2594491"/>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Transform Plate Boundaries</a:t>
            </a:r>
            <a:endParaRPr lang="en-US" dirty="0"/>
          </a:p>
        </p:txBody>
      </p:sp>
      <p:sp>
        <p:nvSpPr>
          <p:cNvPr id="5" name="Content Placeholder 4"/>
          <p:cNvSpPr>
            <a:spLocks noGrp="1"/>
          </p:cNvSpPr>
          <p:nvPr>
            <p:ph sz="half" idx="1"/>
          </p:nvPr>
        </p:nvSpPr>
        <p:spPr/>
        <p:txBody>
          <a:bodyPr>
            <a:normAutofit fontScale="77500" lnSpcReduction="20000"/>
          </a:bodyPr>
          <a:lstStyle/>
          <a:p>
            <a:pPr algn="just">
              <a:buFont typeface="Wingdings" pitchFamily="2" charset="2"/>
              <a:buChar char="Ø"/>
            </a:pPr>
            <a:r>
              <a:rPr lang="en-US" dirty="0" smtClean="0"/>
              <a:t>A transform plate boundary forms where two plates slide horizontally past one another as they move in opposite directions.</a:t>
            </a:r>
          </a:p>
          <a:p>
            <a:pPr algn="just">
              <a:buFont typeface="Wingdings" pitchFamily="2" charset="2"/>
              <a:buChar char="Ø"/>
            </a:pPr>
            <a:endParaRPr lang="en-US" dirty="0" smtClean="0"/>
          </a:p>
          <a:p>
            <a:pPr algn="just">
              <a:buFont typeface="Wingdings" pitchFamily="2" charset="2"/>
              <a:buChar char="Ø"/>
            </a:pPr>
            <a:r>
              <a:rPr lang="en-US" b="1" dirty="0" smtClean="0">
                <a:solidFill>
                  <a:srgbClr val="FF0000"/>
                </a:solidFill>
              </a:rPr>
              <a:t>California’s San Andreas fault</a:t>
            </a:r>
            <a:r>
              <a:rPr lang="en-US" dirty="0" smtClean="0"/>
              <a:t> is the transform boundary between the North American plate and the Pacific plate. </a:t>
            </a:r>
          </a:p>
          <a:p>
            <a:pPr algn="just">
              <a:buFont typeface="Wingdings" pitchFamily="2" charset="2"/>
              <a:buChar char="Ø"/>
            </a:pPr>
            <a:endParaRPr lang="en-US" dirty="0" smtClean="0"/>
          </a:p>
          <a:p>
            <a:pPr algn="just">
              <a:buFont typeface="Wingdings" pitchFamily="2" charset="2"/>
              <a:buChar char="Ø"/>
            </a:pPr>
            <a:r>
              <a:rPr lang="en-US" dirty="0" smtClean="0"/>
              <a:t>This type of boundary can occur in both oceans and continents.</a:t>
            </a:r>
          </a:p>
          <a:p>
            <a:pPr algn="just"/>
            <a:endParaRPr lang="en-US" dirty="0"/>
          </a:p>
        </p:txBody>
      </p:sp>
      <p:pic>
        <p:nvPicPr>
          <p:cNvPr id="7" name="Picture 5" descr="scan0006"/>
          <p:cNvPicPr>
            <a:picLocks noChangeAspect="1" noChangeArrowheads="1"/>
          </p:cNvPicPr>
          <p:nvPr/>
        </p:nvPicPr>
        <p:blipFill>
          <a:blip r:embed="rId2" cstate="print"/>
          <a:srcRect/>
          <a:stretch>
            <a:fillRect/>
          </a:stretch>
        </p:blipFill>
        <p:spPr bwMode="auto">
          <a:xfrm>
            <a:off x="5562600" y="4419600"/>
            <a:ext cx="3124200" cy="2280208"/>
          </a:xfrm>
          <a:prstGeom prst="rect">
            <a:avLst/>
          </a:prstGeom>
          <a:noFill/>
        </p:spPr>
      </p:pic>
      <p:pic>
        <p:nvPicPr>
          <p:cNvPr id="1026" name="Picture 2" descr="http://www.explorevolcanoes.com/volcanoimages/conservative%20margin%20st.vincent%20college.gif"/>
          <p:cNvPicPr>
            <a:picLocks noChangeAspect="1" noChangeArrowheads="1"/>
          </p:cNvPicPr>
          <p:nvPr/>
        </p:nvPicPr>
        <p:blipFill>
          <a:blip r:embed="rId3" cstate="print"/>
          <a:srcRect/>
          <a:stretch>
            <a:fillRect/>
          </a:stretch>
        </p:blipFill>
        <p:spPr bwMode="auto">
          <a:xfrm>
            <a:off x="5562600" y="1524000"/>
            <a:ext cx="2667000" cy="2782570"/>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Characteristics of </a:t>
            </a:r>
            <a:r>
              <a:rPr lang="en-US" dirty="0" err="1" smtClean="0"/>
              <a:t>lithospheric</a:t>
            </a:r>
            <a:r>
              <a:rPr lang="en-US" dirty="0" smtClean="0"/>
              <a:t> plates</a:t>
            </a:r>
            <a:endParaRPr lang="en-US" dirty="0"/>
          </a:p>
        </p:txBody>
      </p:sp>
      <p:sp>
        <p:nvSpPr>
          <p:cNvPr id="3" name="Content Placeholder 2"/>
          <p:cNvSpPr>
            <a:spLocks noGrp="1"/>
          </p:cNvSpPr>
          <p:nvPr>
            <p:ph idx="1"/>
          </p:nvPr>
        </p:nvSpPr>
        <p:spPr>
          <a:xfrm>
            <a:off x="304800" y="1554162"/>
            <a:ext cx="8686800" cy="5151438"/>
          </a:xfrm>
        </p:spPr>
        <p:txBody>
          <a:bodyPr>
            <a:normAutofit fontScale="55000" lnSpcReduction="20000"/>
          </a:bodyPr>
          <a:lstStyle/>
          <a:p>
            <a:pPr lvl="0" algn="just">
              <a:buFont typeface="Wingdings" pitchFamily="2" charset="2"/>
              <a:buChar char="Ø"/>
            </a:pPr>
            <a:r>
              <a:rPr lang="en-US" dirty="0" smtClean="0"/>
              <a:t>A plate is a </a:t>
            </a:r>
            <a:r>
              <a:rPr lang="en-US" b="1" dirty="0" smtClean="0">
                <a:solidFill>
                  <a:srgbClr val="FF0000"/>
                </a:solidFill>
              </a:rPr>
              <a:t>segment of the lithosphere</a:t>
            </a:r>
            <a:r>
              <a:rPr lang="en-US" dirty="0" smtClean="0"/>
              <a:t>; thus, it includes the </a:t>
            </a:r>
            <a:r>
              <a:rPr lang="en-US" b="1" dirty="0" smtClean="0">
                <a:solidFill>
                  <a:srgbClr val="FF0000"/>
                </a:solidFill>
              </a:rPr>
              <a:t>uppermost mantle and all of the overlying crust</a:t>
            </a:r>
            <a:r>
              <a:rPr lang="en-US" dirty="0" smtClean="0"/>
              <a:t>.</a:t>
            </a:r>
          </a:p>
          <a:p>
            <a:pPr lvl="0" algn="just">
              <a:buFont typeface="Wingdings" pitchFamily="2" charset="2"/>
              <a:buChar char="Ø"/>
            </a:pPr>
            <a:endParaRPr lang="en-US" dirty="0" smtClean="0"/>
          </a:p>
          <a:p>
            <a:pPr lvl="0" algn="just">
              <a:buFont typeface="Wingdings" pitchFamily="2" charset="2"/>
              <a:buChar char="Ø"/>
            </a:pPr>
            <a:r>
              <a:rPr lang="en-US" dirty="0" smtClean="0"/>
              <a:t>A single plate can carry both </a:t>
            </a:r>
            <a:r>
              <a:rPr lang="en-US" b="1" dirty="0" smtClean="0">
                <a:solidFill>
                  <a:srgbClr val="FF0000"/>
                </a:solidFill>
              </a:rPr>
              <a:t>oceanic and continental crust</a:t>
            </a:r>
            <a:r>
              <a:rPr lang="en-US" dirty="0" smtClean="0"/>
              <a:t>. </a:t>
            </a:r>
          </a:p>
          <a:p>
            <a:pPr lvl="0" algn="just">
              <a:buFont typeface="Wingdings" pitchFamily="2" charset="2"/>
              <a:buChar char="Ø"/>
            </a:pPr>
            <a:endParaRPr lang="en-US" dirty="0" smtClean="0"/>
          </a:p>
          <a:p>
            <a:pPr lvl="0" algn="just">
              <a:buFont typeface="Wingdings" pitchFamily="2" charset="2"/>
              <a:buChar char="Ø"/>
            </a:pPr>
            <a:r>
              <a:rPr lang="en-US" dirty="0" smtClean="0"/>
              <a:t> A plate is composed of </a:t>
            </a:r>
            <a:r>
              <a:rPr lang="en-US" b="1" dirty="0" smtClean="0">
                <a:solidFill>
                  <a:srgbClr val="FF0000"/>
                </a:solidFill>
              </a:rPr>
              <a:t>hard, mechanically strong rock</a:t>
            </a:r>
            <a:r>
              <a:rPr lang="en-US" dirty="0" smtClean="0"/>
              <a:t>.</a:t>
            </a:r>
          </a:p>
          <a:p>
            <a:pPr lvl="0" algn="just">
              <a:buFont typeface="Wingdings" pitchFamily="2" charset="2"/>
              <a:buChar char="Ø"/>
            </a:pPr>
            <a:endParaRPr lang="en-US" dirty="0" smtClean="0"/>
          </a:p>
          <a:p>
            <a:pPr lvl="0" algn="just">
              <a:buFont typeface="Wingdings" pitchFamily="2" charset="2"/>
              <a:buChar char="Ø"/>
            </a:pPr>
            <a:r>
              <a:rPr lang="en-US" dirty="0" smtClean="0"/>
              <a:t>A plate floats on the underlying hot, plastic </a:t>
            </a:r>
            <a:r>
              <a:rPr lang="en-US" dirty="0" err="1" smtClean="0"/>
              <a:t>asthenosphere</a:t>
            </a:r>
            <a:r>
              <a:rPr lang="en-US" dirty="0" smtClean="0"/>
              <a:t> and glides horizontally over it.</a:t>
            </a:r>
          </a:p>
          <a:p>
            <a:pPr lvl="0" algn="just">
              <a:buFont typeface="Wingdings" pitchFamily="2" charset="2"/>
              <a:buChar char="Ø"/>
            </a:pPr>
            <a:endParaRPr lang="en-US" dirty="0" smtClean="0"/>
          </a:p>
          <a:p>
            <a:pPr lvl="0" algn="just">
              <a:buFont typeface="Wingdings" pitchFamily="2" charset="2"/>
              <a:buChar char="Ø"/>
            </a:pPr>
            <a:r>
              <a:rPr lang="en-US" dirty="0" smtClean="0"/>
              <a:t>A plate behaves like a large slab of ice floating on a pond. In general, however, each plate moves as a large, intact sheet of rock.</a:t>
            </a:r>
          </a:p>
          <a:p>
            <a:pPr lvl="0" algn="just">
              <a:buFont typeface="Wingdings" pitchFamily="2" charset="2"/>
              <a:buChar char="Ø"/>
            </a:pPr>
            <a:endParaRPr lang="en-US" dirty="0" smtClean="0"/>
          </a:p>
          <a:p>
            <a:pPr lvl="0" algn="just">
              <a:buFont typeface="Wingdings" pitchFamily="2" charset="2"/>
              <a:buChar char="Ø"/>
            </a:pPr>
            <a:r>
              <a:rPr lang="en-US" dirty="0" smtClean="0"/>
              <a:t>A </a:t>
            </a:r>
            <a:r>
              <a:rPr lang="en-US" b="1" dirty="0" smtClean="0">
                <a:solidFill>
                  <a:srgbClr val="FF0000"/>
                </a:solidFill>
              </a:rPr>
              <a:t>plate margin is tectonically active</a:t>
            </a:r>
            <a:r>
              <a:rPr lang="en-US" dirty="0" smtClean="0"/>
              <a:t>. </a:t>
            </a:r>
            <a:r>
              <a:rPr lang="en-US" b="1" dirty="0" smtClean="0">
                <a:solidFill>
                  <a:srgbClr val="FF0000"/>
                </a:solidFill>
              </a:rPr>
              <a:t>Earthquakes and volcanoes </a:t>
            </a:r>
            <a:r>
              <a:rPr lang="en-US" dirty="0" smtClean="0"/>
              <a:t>are common at plate boundaries. In contrast, the interior of a </a:t>
            </a:r>
            <a:r>
              <a:rPr lang="en-US" dirty="0" err="1" smtClean="0"/>
              <a:t>lithospheric</a:t>
            </a:r>
            <a:r>
              <a:rPr lang="en-US" dirty="0" smtClean="0"/>
              <a:t> plate is normally tectonically stable.</a:t>
            </a:r>
          </a:p>
          <a:p>
            <a:pPr lvl="0" algn="just">
              <a:buFont typeface="Wingdings" pitchFamily="2" charset="2"/>
              <a:buChar char="Ø"/>
            </a:pPr>
            <a:endParaRPr lang="en-US" dirty="0" smtClean="0"/>
          </a:p>
          <a:p>
            <a:pPr lvl="0" algn="just">
              <a:buFont typeface="Wingdings" pitchFamily="2" charset="2"/>
              <a:buChar char="Ø"/>
            </a:pPr>
            <a:r>
              <a:rPr lang="en-US" dirty="0" smtClean="0"/>
              <a:t>Tectonic plates move at rates that vary from less than </a:t>
            </a:r>
            <a:r>
              <a:rPr lang="en-US" b="1" dirty="0" smtClean="0">
                <a:solidFill>
                  <a:srgbClr val="FF0000"/>
                </a:solidFill>
              </a:rPr>
              <a:t>1 to 16 centimeters per year</a:t>
            </a:r>
            <a:r>
              <a:rPr lang="en-US" dirty="0" smtClean="0"/>
              <a:t>.</a:t>
            </a:r>
          </a:p>
          <a:p>
            <a:pPr algn="just">
              <a:buNone/>
            </a:pPr>
            <a:endParaRPr lang="en-US"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Consequences of moving plates</a:t>
            </a:r>
            <a:endParaRPr lang="en-US" dirty="0"/>
          </a:p>
        </p:txBody>
      </p:sp>
      <p:sp>
        <p:nvSpPr>
          <p:cNvPr id="6" name="Content Placeholder 5"/>
          <p:cNvSpPr>
            <a:spLocks noGrp="1"/>
          </p:cNvSpPr>
          <p:nvPr>
            <p:ph idx="1"/>
          </p:nvPr>
        </p:nvSpPr>
        <p:spPr/>
        <p:txBody>
          <a:bodyPr>
            <a:normAutofit fontScale="55000" lnSpcReduction="20000"/>
          </a:bodyPr>
          <a:lstStyle/>
          <a:p>
            <a:pPr algn="just">
              <a:buNone/>
            </a:pPr>
            <a:r>
              <a:rPr lang="en-US" dirty="0" smtClean="0"/>
              <a:t> </a:t>
            </a:r>
          </a:p>
          <a:p>
            <a:pPr algn="just">
              <a:buFont typeface="Wingdings" pitchFamily="2" charset="2"/>
              <a:buChar char="Ø"/>
            </a:pPr>
            <a:r>
              <a:rPr lang="en-US" b="1" dirty="0" smtClean="0">
                <a:solidFill>
                  <a:srgbClr val="FF0000"/>
                </a:solidFill>
              </a:rPr>
              <a:t>Volcanoes</a:t>
            </a:r>
          </a:p>
          <a:p>
            <a:pPr algn="just">
              <a:buFont typeface="Wingdings" pitchFamily="2" charset="2"/>
              <a:buChar char="Ø"/>
            </a:pPr>
            <a:endParaRPr lang="en-US" dirty="0" smtClean="0"/>
          </a:p>
          <a:p>
            <a:pPr lvl="1" algn="just">
              <a:buFont typeface="Wingdings" pitchFamily="2" charset="2"/>
              <a:buChar char="Ø"/>
            </a:pPr>
            <a:r>
              <a:rPr lang="en-US" dirty="0" smtClean="0"/>
              <a:t>A volcanic eruption occurs where hot magma rises to the Earth’s surface. </a:t>
            </a:r>
          </a:p>
          <a:p>
            <a:pPr lvl="1" algn="just">
              <a:buFont typeface="Wingdings" pitchFamily="2" charset="2"/>
              <a:buChar char="Ø"/>
            </a:pPr>
            <a:r>
              <a:rPr lang="en-US" dirty="0" smtClean="0"/>
              <a:t>Volcanic eruptions are common at both divergent and convergent plate boundaries. </a:t>
            </a:r>
          </a:p>
          <a:p>
            <a:pPr algn="just">
              <a:buFont typeface="Wingdings" pitchFamily="2" charset="2"/>
              <a:buChar char="Ø"/>
            </a:pPr>
            <a:endParaRPr lang="en-US" dirty="0" smtClean="0"/>
          </a:p>
          <a:p>
            <a:pPr algn="just">
              <a:buFont typeface="Wingdings" pitchFamily="2" charset="2"/>
              <a:buChar char="Ø"/>
            </a:pPr>
            <a:r>
              <a:rPr lang="en-US" b="1" dirty="0" smtClean="0">
                <a:solidFill>
                  <a:srgbClr val="FF0000"/>
                </a:solidFill>
              </a:rPr>
              <a:t>Earthquakes</a:t>
            </a:r>
          </a:p>
          <a:p>
            <a:pPr algn="just">
              <a:buFont typeface="Wingdings" pitchFamily="2" charset="2"/>
              <a:buChar char="Ø"/>
            </a:pPr>
            <a:endParaRPr lang="en-US" b="1" dirty="0" smtClean="0">
              <a:solidFill>
                <a:srgbClr val="FF0000"/>
              </a:solidFill>
            </a:endParaRPr>
          </a:p>
          <a:p>
            <a:pPr lvl="1" algn="just">
              <a:buFont typeface="Wingdings" pitchFamily="2" charset="2"/>
              <a:buChar char="Ø"/>
            </a:pPr>
            <a:r>
              <a:rPr lang="en-US" dirty="0" smtClean="0"/>
              <a:t>Earthquakes are common at all three types of plate boundaries, but less common within the interior of a tectonic plate. </a:t>
            </a:r>
          </a:p>
          <a:p>
            <a:pPr lvl="1" algn="just">
              <a:buFont typeface="Wingdings" pitchFamily="2" charset="2"/>
              <a:buChar char="Ø"/>
            </a:pPr>
            <a:r>
              <a:rPr lang="en-US" dirty="0" smtClean="0"/>
              <a:t>Quakes concentrate at plate boundaries simply because those boundaries are zones of deep fractures in the lithosphere where one plate slips past another. </a:t>
            </a:r>
          </a:p>
          <a:p>
            <a:pPr algn="just">
              <a:buFont typeface="Wingdings" pitchFamily="2" charset="2"/>
              <a:buChar char="Ø"/>
            </a:pPr>
            <a:endParaRPr lang="en-US" dirty="0" smtClean="0"/>
          </a:p>
          <a:p>
            <a:pPr algn="just">
              <a:buFont typeface="Wingdings" pitchFamily="2" charset="2"/>
              <a:buChar char="Ø"/>
            </a:pPr>
            <a:r>
              <a:rPr lang="en-US" b="1" dirty="0" smtClean="0">
                <a:solidFill>
                  <a:srgbClr val="FF0000"/>
                </a:solidFill>
              </a:rPr>
              <a:t>Mountain Building</a:t>
            </a:r>
          </a:p>
          <a:p>
            <a:pPr algn="just">
              <a:buFont typeface="Wingdings" pitchFamily="2" charset="2"/>
              <a:buChar char="Ø"/>
            </a:pPr>
            <a:endParaRPr lang="en-US" dirty="0" smtClean="0"/>
          </a:p>
          <a:p>
            <a:pPr lvl="1" algn="just">
              <a:buFont typeface="Wingdings" pitchFamily="2" charset="2"/>
              <a:buChar char="Ø"/>
            </a:pPr>
            <a:r>
              <a:rPr lang="en-US" dirty="0" smtClean="0"/>
              <a:t>Mountains can be formed both at divergent as well as convergent plate margins.  </a:t>
            </a:r>
          </a:p>
          <a:p>
            <a:pPr lvl="1" algn="just">
              <a:buFont typeface="Wingdings" pitchFamily="2" charset="2"/>
              <a:buChar char="Ø"/>
            </a:pPr>
            <a:r>
              <a:rPr lang="en-US" dirty="0" smtClean="0"/>
              <a:t>Several processes combine to build a mountain chain at a </a:t>
            </a:r>
            <a:r>
              <a:rPr lang="en-US" dirty="0" err="1" smtClean="0"/>
              <a:t>subduction</a:t>
            </a:r>
            <a:r>
              <a:rPr lang="en-US" dirty="0" smtClean="0"/>
              <a:t> zone.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r="39140" b="59133"/>
          <a:stretch>
            <a:fillRect/>
          </a:stretch>
        </p:blipFill>
        <p:spPr bwMode="auto">
          <a:xfrm>
            <a:off x="-1" y="1684504"/>
            <a:ext cx="5185511" cy="4960054"/>
          </a:xfrm>
          <a:prstGeom prst="rect">
            <a:avLst/>
          </a:prstGeom>
          <a:noFill/>
          <a:ln w="9525">
            <a:noFill/>
            <a:miter lim="800000"/>
            <a:headEnd/>
            <a:tailEnd/>
          </a:ln>
        </p:spPr>
      </p:pic>
      <p:pic>
        <p:nvPicPr>
          <p:cNvPr id="4" name="Picture 3"/>
          <p:cNvPicPr>
            <a:picLocks noChangeAspect="1" noChangeArrowheads="1"/>
          </p:cNvPicPr>
          <p:nvPr/>
        </p:nvPicPr>
        <p:blipFill>
          <a:blip r:embed="rId2" cstate="print"/>
          <a:srcRect l="29989" t="40867"/>
          <a:stretch>
            <a:fillRect/>
          </a:stretch>
        </p:blipFill>
        <p:spPr bwMode="auto">
          <a:xfrm>
            <a:off x="4419600" y="291840"/>
            <a:ext cx="4708792" cy="5665382"/>
          </a:xfrm>
          <a:prstGeom prst="rect">
            <a:avLst/>
          </a:prstGeom>
          <a:noFill/>
          <a:ln w="9525">
            <a:noFill/>
            <a:miter lim="800000"/>
            <a:headEnd/>
            <a:tailEnd/>
          </a:ln>
        </p:spPr>
      </p:pic>
      <p:sp>
        <p:nvSpPr>
          <p:cNvPr id="6" name="Title 1"/>
          <p:cNvSpPr>
            <a:spLocks noGrp="1"/>
          </p:cNvSpPr>
          <p:nvPr>
            <p:ph type="title"/>
          </p:nvPr>
        </p:nvSpPr>
        <p:spPr>
          <a:xfrm>
            <a:off x="304800" y="457200"/>
            <a:ext cx="8686800" cy="838200"/>
          </a:xfrm>
        </p:spPr>
        <p:txBody>
          <a:bodyPr/>
          <a:lstStyle/>
          <a:p>
            <a:r>
              <a:rPr lang="en-US" dirty="0" smtClean="0"/>
              <a:t>Continental Drift</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p:txBody>
          <a:bodyPr>
            <a:normAutofit/>
          </a:bodyPr>
          <a:lstStyle/>
          <a:p>
            <a:r>
              <a:rPr lang="en-US" dirty="0" smtClean="0"/>
              <a:t>Consequences of moving plates</a:t>
            </a:r>
            <a:endParaRPr lang="en-US" dirty="0"/>
          </a:p>
        </p:txBody>
      </p:sp>
      <p:sp>
        <p:nvSpPr>
          <p:cNvPr id="3" name="Content Placeholder 2"/>
          <p:cNvSpPr>
            <a:spLocks noGrp="1"/>
          </p:cNvSpPr>
          <p:nvPr>
            <p:ph idx="1"/>
          </p:nvPr>
        </p:nvSpPr>
        <p:spPr>
          <a:xfrm>
            <a:off x="457200" y="1600200"/>
            <a:ext cx="8229600" cy="4876800"/>
          </a:xfrm>
        </p:spPr>
        <p:txBody>
          <a:bodyPr>
            <a:normAutofit fontScale="55000" lnSpcReduction="20000"/>
          </a:bodyPr>
          <a:lstStyle/>
          <a:p>
            <a:pPr algn="just">
              <a:buFont typeface="Wingdings" pitchFamily="2" charset="2"/>
              <a:buChar char="Ø"/>
            </a:pPr>
            <a:r>
              <a:rPr lang="en-US" b="1" dirty="0" smtClean="0">
                <a:solidFill>
                  <a:srgbClr val="FF0000"/>
                </a:solidFill>
              </a:rPr>
              <a:t>Oceanic Trenches</a:t>
            </a:r>
          </a:p>
          <a:p>
            <a:pPr algn="just">
              <a:buNone/>
            </a:pPr>
            <a:endParaRPr lang="en-US" dirty="0" smtClean="0"/>
          </a:p>
          <a:p>
            <a:pPr lvl="1" algn="just"/>
            <a:r>
              <a:rPr lang="en-US" dirty="0" smtClean="0"/>
              <a:t>An oceanic trench is a long, narrow trough in the sea floor that develops where a </a:t>
            </a:r>
            <a:r>
              <a:rPr lang="en-US" dirty="0" err="1" smtClean="0"/>
              <a:t>subducting</a:t>
            </a:r>
            <a:r>
              <a:rPr lang="en-US" dirty="0" smtClean="0"/>
              <a:t> plate sinks into the mantle. </a:t>
            </a:r>
          </a:p>
          <a:p>
            <a:pPr lvl="1" algn="just"/>
            <a:r>
              <a:rPr lang="en-US" dirty="0" smtClean="0"/>
              <a:t>A trench can form wherever </a:t>
            </a:r>
            <a:r>
              <a:rPr lang="en-US" dirty="0" err="1" smtClean="0"/>
              <a:t>subduction</a:t>
            </a:r>
            <a:r>
              <a:rPr lang="en-US" dirty="0" smtClean="0"/>
              <a:t> occurs—where oceanic crust sinks beneath the edge of a continent, or where it sinks beneath another oceanic plate. </a:t>
            </a:r>
          </a:p>
          <a:p>
            <a:pPr lvl="1" algn="just"/>
            <a:r>
              <a:rPr lang="en-US" dirty="0" smtClean="0"/>
              <a:t>Trenches are the deepest parts of the ocean basins. </a:t>
            </a:r>
          </a:p>
          <a:p>
            <a:pPr lvl="1" algn="just"/>
            <a:r>
              <a:rPr lang="en-US" dirty="0" smtClean="0"/>
              <a:t>The deepest point on Earth is in the Mariana trench in the southwestern Pacific Ocean, where the sea floor is as much as 10.9 kilometers below sea level (compared with the average sea-floor depth of about 5 kilometers).</a:t>
            </a:r>
          </a:p>
          <a:p>
            <a:pPr algn="just">
              <a:buNone/>
            </a:pPr>
            <a:r>
              <a:rPr lang="en-US" dirty="0" smtClean="0"/>
              <a:t> </a:t>
            </a:r>
          </a:p>
          <a:p>
            <a:pPr algn="just">
              <a:buFont typeface="Wingdings" pitchFamily="2" charset="2"/>
              <a:buChar char="Ø"/>
            </a:pPr>
            <a:r>
              <a:rPr lang="en-US" b="1" dirty="0" smtClean="0">
                <a:solidFill>
                  <a:srgbClr val="FF0000"/>
                </a:solidFill>
              </a:rPr>
              <a:t>Migrating Continents and Oceans</a:t>
            </a:r>
          </a:p>
          <a:p>
            <a:pPr algn="just">
              <a:buNone/>
            </a:pPr>
            <a:r>
              <a:rPr lang="en-US" dirty="0" smtClean="0"/>
              <a:t> </a:t>
            </a:r>
          </a:p>
          <a:p>
            <a:pPr lvl="1" algn="just"/>
            <a:r>
              <a:rPr lang="en-US" dirty="0" smtClean="0"/>
              <a:t>Continents migrate over the Earth’s surface because they are integral parts of the moving </a:t>
            </a:r>
            <a:r>
              <a:rPr lang="en-US" dirty="0" err="1" smtClean="0"/>
              <a:t>lithospheric</a:t>
            </a:r>
            <a:r>
              <a:rPr lang="en-US" dirty="0" smtClean="0"/>
              <a:t> plates.</a:t>
            </a:r>
          </a:p>
          <a:p>
            <a:pPr lvl="1" algn="just"/>
            <a:r>
              <a:rPr lang="en-US" dirty="0" smtClean="0"/>
              <a:t>Measurements of these movements show that North America is now moving away from Europe at about 2.5 centimeters per year, as the mid-Atlantic ridge continues to separate. </a:t>
            </a:r>
          </a:p>
          <a:p>
            <a:pPr lvl="1" algn="just"/>
            <a:r>
              <a:rPr lang="en-US" dirty="0" smtClean="0"/>
              <a:t>South America is drawing away from Africa at a rate of about 3.5 centimeters per year. </a:t>
            </a:r>
          </a:p>
          <a:p>
            <a:pPr lvl="1" algn="just"/>
            <a:r>
              <a:rPr lang="en-US" dirty="0" smtClean="0"/>
              <a:t>As the Atlantic Ocean widens, the Pacific is shrinking at the same rate. </a:t>
            </a:r>
          </a:p>
          <a:p>
            <a:pPr lvl="1" algn="just"/>
            <a:r>
              <a:rPr lang="en-US" dirty="0" smtClean="0"/>
              <a:t>Thus, as continents move, ocean basins open and close over geologic time.</a:t>
            </a:r>
          </a:p>
          <a:p>
            <a:pPr algn="just"/>
            <a:endParaRPr lang="en-US" dirty="0" smtClean="0"/>
          </a:p>
          <a:p>
            <a:pPr algn="just"/>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Force behind plate tectonics</a:t>
            </a:r>
            <a:endParaRPr lang="en-US" dirty="0"/>
          </a:p>
        </p:txBody>
      </p:sp>
      <p:sp>
        <p:nvSpPr>
          <p:cNvPr id="3" name="Content Placeholder 2"/>
          <p:cNvSpPr>
            <a:spLocks noGrp="1"/>
          </p:cNvSpPr>
          <p:nvPr>
            <p:ph sz="half" idx="1"/>
          </p:nvPr>
        </p:nvSpPr>
        <p:spPr>
          <a:xfrm>
            <a:off x="457200" y="1600200"/>
            <a:ext cx="4038600" cy="5257800"/>
          </a:xfrm>
        </p:spPr>
        <p:txBody>
          <a:bodyPr>
            <a:normAutofit fontScale="62500" lnSpcReduction="20000"/>
          </a:bodyPr>
          <a:lstStyle/>
          <a:p>
            <a:pPr algn="just">
              <a:buFont typeface="Wingdings" pitchFamily="2" charset="2"/>
              <a:buChar char="Ø"/>
            </a:pPr>
            <a:r>
              <a:rPr lang="en-US" b="1" dirty="0" smtClean="0">
                <a:solidFill>
                  <a:srgbClr val="FF0000"/>
                </a:solidFill>
              </a:rPr>
              <a:t>Mantle convection </a:t>
            </a:r>
            <a:r>
              <a:rPr lang="en-US" dirty="0" smtClean="0"/>
              <a:t>may cause plate movement. </a:t>
            </a:r>
          </a:p>
          <a:p>
            <a:pPr algn="just">
              <a:buFont typeface="Wingdings" pitchFamily="2" charset="2"/>
              <a:buChar char="Ø"/>
            </a:pPr>
            <a:endParaRPr lang="en-US" dirty="0" smtClean="0"/>
          </a:p>
          <a:p>
            <a:pPr algn="just">
              <a:buFont typeface="Wingdings" pitchFamily="2" charset="2"/>
              <a:buChar char="Ø"/>
            </a:pPr>
            <a:r>
              <a:rPr lang="en-US" dirty="0" smtClean="0"/>
              <a:t>Alternatively, a plate may move because it slides downhill from a spreading center, as its cold leading edge sinks into the mantle and drags the rest of the plate along.</a:t>
            </a:r>
          </a:p>
          <a:p>
            <a:pPr algn="just">
              <a:buFont typeface="Wingdings" pitchFamily="2" charset="2"/>
              <a:buChar char="Ø"/>
            </a:pPr>
            <a:endParaRPr lang="en-US" dirty="0" smtClean="0"/>
          </a:p>
          <a:p>
            <a:pPr algn="just">
              <a:buFont typeface="Wingdings" pitchFamily="2" charset="2"/>
              <a:buChar char="Ø"/>
            </a:pPr>
            <a:r>
              <a:rPr lang="en-US" dirty="0" smtClean="0"/>
              <a:t>The concept that the lithosphere floats on the </a:t>
            </a:r>
            <a:r>
              <a:rPr lang="en-US" dirty="0" err="1" smtClean="0"/>
              <a:t>asthenosphere</a:t>
            </a:r>
            <a:r>
              <a:rPr lang="en-US" dirty="0" smtClean="0"/>
              <a:t> is called </a:t>
            </a:r>
            <a:r>
              <a:rPr lang="en-US" b="1" dirty="0" err="1" smtClean="0">
                <a:solidFill>
                  <a:srgbClr val="FF0000"/>
                </a:solidFill>
              </a:rPr>
              <a:t>isostasy</a:t>
            </a:r>
            <a:r>
              <a:rPr lang="en-US" b="1" dirty="0" smtClean="0">
                <a:solidFill>
                  <a:srgbClr val="FF0000"/>
                </a:solidFill>
              </a:rPr>
              <a:t>.</a:t>
            </a:r>
            <a:r>
              <a:rPr lang="en-US" dirty="0" smtClean="0"/>
              <a:t> </a:t>
            </a:r>
          </a:p>
          <a:p>
            <a:pPr algn="just">
              <a:buFont typeface="Wingdings" pitchFamily="2" charset="2"/>
              <a:buChar char="Ø"/>
            </a:pPr>
            <a:endParaRPr lang="en-US" dirty="0" smtClean="0"/>
          </a:p>
          <a:p>
            <a:pPr algn="just">
              <a:buFont typeface="Wingdings" pitchFamily="2" charset="2"/>
              <a:buChar char="Ø"/>
            </a:pPr>
            <a:r>
              <a:rPr lang="en-US" dirty="0" smtClean="0"/>
              <a:t>When weight such as a glacier is added to or removed from the Earth’s surface, the lithosphere sinks or rises.</a:t>
            </a:r>
          </a:p>
          <a:p>
            <a:pPr algn="just">
              <a:buFont typeface="Wingdings" pitchFamily="2" charset="2"/>
              <a:buChar char="Ø"/>
            </a:pPr>
            <a:endParaRPr lang="en-US" dirty="0" smtClean="0"/>
          </a:p>
          <a:p>
            <a:pPr algn="just">
              <a:buFont typeface="Wingdings" pitchFamily="2" charset="2"/>
              <a:buChar char="Ø"/>
            </a:pPr>
            <a:r>
              <a:rPr lang="en-US" dirty="0" smtClean="0"/>
              <a:t> This vertical movement in response to changing burdens is called </a:t>
            </a:r>
            <a:r>
              <a:rPr lang="en-US" b="1" dirty="0" err="1" smtClean="0">
                <a:solidFill>
                  <a:srgbClr val="FF0000"/>
                </a:solidFill>
              </a:rPr>
              <a:t>isostatic</a:t>
            </a:r>
            <a:r>
              <a:rPr lang="en-US" b="1" dirty="0" smtClean="0">
                <a:solidFill>
                  <a:srgbClr val="FF0000"/>
                </a:solidFill>
              </a:rPr>
              <a:t> adjustment</a:t>
            </a:r>
            <a:r>
              <a:rPr lang="en-US" dirty="0" smtClean="0"/>
              <a:t>.</a:t>
            </a:r>
          </a:p>
          <a:p>
            <a:pPr algn="just"/>
            <a:endParaRPr lang="en-US" dirty="0"/>
          </a:p>
        </p:txBody>
      </p:sp>
      <p:pic>
        <p:nvPicPr>
          <p:cNvPr id="5" name="Picture 8" descr="scan0008"/>
          <p:cNvPicPr>
            <a:picLocks noGrp="1" noChangeAspect="1" noChangeArrowheads="1"/>
          </p:cNvPicPr>
          <p:nvPr>
            <p:ph sz="half" idx="2"/>
          </p:nvPr>
        </p:nvPicPr>
        <p:blipFill>
          <a:blip r:embed="rId2" cstate="print"/>
          <a:srcRect/>
          <a:stretch>
            <a:fillRect/>
          </a:stretch>
        </p:blipFill>
        <p:spPr>
          <a:xfrm>
            <a:off x="4616679" y="2362200"/>
            <a:ext cx="4374921" cy="2590800"/>
          </a:xfrm>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Evidences of continental drift</a:t>
            </a:r>
            <a:endParaRPr lang="en-US" dirty="0"/>
          </a:p>
        </p:txBody>
      </p:sp>
      <p:pic>
        <p:nvPicPr>
          <p:cNvPr id="2051" name="Picture 3"/>
          <p:cNvPicPr>
            <a:picLocks noChangeAspect="1" noChangeArrowheads="1"/>
          </p:cNvPicPr>
          <p:nvPr/>
        </p:nvPicPr>
        <p:blipFill>
          <a:blip r:embed="rId3" cstate="print"/>
          <a:srcRect/>
          <a:stretch>
            <a:fillRect/>
          </a:stretch>
        </p:blipFill>
        <p:spPr bwMode="auto">
          <a:xfrm>
            <a:off x="228600" y="1371600"/>
            <a:ext cx="2514600" cy="2479916"/>
          </a:xfrm>
          <a:prstGeom prst="rect">
            <a:avLst/>
          </a:prstGeom>
          <a:noFill/>
          <a:ln w="9525">
            <a:noFill/>
            <a:miter lim="800000"/>
            <a:headEnd/>
            <a:tailEnd/>
          </a:ln>
        </p:spPr>
      </p:pic>
      <p:pic>
        <p:nvPicPr>
          <p:cNvPr id="2052" name="Picture 4"/>
          <p:cNvPicPr>
            <a:picLocks noChangeAspect="1" noChangeArrowheads="1"/>
          </p:cNvPicPr>
          <p:nvPr/>
        </p:nvPicPr>
        <p:blipFill>
          <a:blip r:embed="rId4" cstate="print"/>
          <a:srcRect/>
          <a:stretch>
            <a:fillRect/>
          </a:stretch>
        </p:blipFill>
        <p:spPr bwMode="auto">
          <a:xfrm>
            <a:off x="5715000" y="1295400"/>
            <a:ext cx="3200400" cy="2114978"/>
          </a:xfrm>
          <a:prstGeom prst="rect">
            <a:avLst/>
          </a:prstGeom>
          <a:noFill/>
          <a:ln w="9525">
            <a:noFill/>
            <a:miter lim="800000"/>
            <a:headEnd/>
            <a:tailEnd/>
          </a:ln>
        </p:spPr>
      </p:pic>
      <p:sp>
        <p:nvSpPr>
          <p:cNvPr id="7" name="Rectangle 6"/>
          <p:cNvSpPr/>
          <p:nvPr/>
        </p:nvSpPr>
        <p:spPr>
          <a:xfrm>
            <a:off x="2657475" y="2295525"/>
            <a:ext cx="2439707" cy="307777"/>
          </a:xfrm>
          <a:prstGeom prst="rect">
            <a:avLst/>
          </a:prstGeom>
        </p:spPr>
        <p:txBody>
          <a:bodyPr wrap="none">
            <a:spAutoFit/>
          </a:bodyPr>
          <a:lstStyle/>
          <a:p>
            <a:r>
              <a:rPr lang="en-US" sz="1400" dirty="0" smtClean="0"/>
              <a:t>The Continental Jigsaw Puzzle</a:t>
            </a:r>
          </a:p>
        </p:txBody>
      </p:sp>
      <p:sp>
        <p:nvSpPr>
          <p:cNvPr id="8" name="Rectangle 7"/>
          <p:cNvSpPr/>
          <p:nvPr/>
        </p:nvSpPr>
        <p:spPr>
          <a:xfrm>
            <a:off x="3324225" y="2771775"/>
            <a:ext cx="2463880" cy="307777"/>
          </a:xfrm>
          <a:prstGeom prst="rect">
            <a:avLst/>
          </a:prstGeom>
        </p:spPr>
        <p:txBody>
          <a:bodyPr wrap="none">
            <a:spAutoFit/>
          </a:bodyPr>
          <a:lstStyle/>
          <a:p>
            <a:r>
              <a:rPr lang="en-US" sz="1400" dirty="0" smtClean="0"/>
              <a:t>Fossils Match across the Seas</a:t>
            </a:r>
          </a:p>
        </p:txBody>
      </p:sp>
      <p:sp>
        <p:nvSpPr>
          <p:cNvPr id="9" name="Rectangle 8"/>
          <p:cNvSpPr/>
          <p:nvPr/>
        </p:nvSpPr>
        <p:spPr>
          <a:xfrm>
            <a:off x="5637036" y="5334000"/>
            <a:ext cx="1449564" cy="307777"/>
          </a:xfrm>
          <a:prstGeom prst="rect">
            <a:avLst/>
          </a:prstGeom>
        </p:spPr>
        <p:txBody>
          <a:bodyPr wrap="none">
            <a:spAutoFit/>
          </a:bodyPr>
          <a:lstStyle/>
          <a:p>
            <a:r>
              <a:rPr lang="en-US" sz="1400" dirty="0" smtClean="0"/>
              <a:t>Ancient Climates</a:t>
            </a:r>
          </a:p>
        </p:txBody>
      </p:sp>
      <p:sp>
        <p:nvSpPr>
          <p:cNvPr id="10" name="Rectangle 9"/>
          <p:cNvSpPr/>
          <p:nvPr/>
        </p:nvSpPr>
        <p:spPr>
          <a:xfrm>
            <a:off x="3581400" y="4962525"/>
            <a:ext cx="2760371" cy="307777"/>
          </a:xfrm>
          <a:prstGeom prst="rect">
            <a:avLst/>
          </a:prstGeom>
        </p:spPr>
        <p:txBody>
          <a:bodyPr wrap="none">
            <a:spAutoFit/>
          </a:bodyPr>
          <a:lstStyle/>
          <a:p>
            <a:r>
              <a:rPr lang="en-US" sz="1400" dirty="0" smtClean="0"/>
              <a:t>Rock Types and Geologic Features</a:t>
            </a:r>
          </a:p>
        </p:txBody>
      </p:sp>
      <p:grpSp>
        <p:nvGrpSpPr>
          <p:cNvPr id="13" name="Group 12"/>
          <p:cNvGrpSpPr/>
          <p:nvPr/>
        </p:nvGrpSpPr>
        <p:grpSpPr>
          <a:xfrm>
            <a:off x="7077075" y="4105275"/>
            <a:ext cx="1905000" cy="2667000"/>
            <a:chOff x="6400800" y="3762374"/>
            <a:chExt cx="2590800" cy="3095626"/>
          </a:xfrm>
        </p:grpSpPr>
        <p:pic>
          <p:nvPicPr>
            <p:cNvPr id="2050" name="Picture 2"/>
            <p:cNvPicPr>
              <a:picLocks noChangeAspect="1" noChangeArrowheads="1"/>
            </p:cNvPicPr>
            <p:nvPr/>
          </p:nvPicPr>
          <p:blipFill>
            <a:blip r:embed="rId5" cstate="print"/>
            <a:srcRect l="775" r="50853"/>
            <a:stretch>
              <a:fillRect/>
            </a:stretch>
          </p:blipFill>
          <p:spPr bwMode="auto">
            <a:xfrm>
              <a:off x="6400800" y="3762374"/>
              <a:ext cx="2590800" cy="1552819"/>
            </a:xfrm>
            <a:prstGeom prst="rect">
              <a:avLst/>
            </a:prstGeom>
            <a:noFill/>
            <a:ln w="9525">
              <a:noFill/>
              <a:miter lim="800000"/>
              <a:headEnd/>
              <a:tailEnd/>
            </a:ln>
          </p:spPr>
        </p:pic>
        <p:pic>
          <p:nvPicPr>
            <p:cNvPr id="12" name="Picture 2"/>
            <p:cNvPicPr>
              <a:picLocks noChangeAspect="1" noChangeArrowheads="1"/>
            </p:cNvPicPr>
            <p:nvPr/>
          </p:nvPicPr>
          <p:blipFill>
            <a:blip r:embed="rId5" cstate="print"/>
            <a:srcRect l="51628"/>
            <a:stretch>
              <a:fillRect/>
            </a:stretch>
          </p:blipFill>
          <p:spPr bwMode="auto">
            <a:xfrm>
              <a:off x="6400800" y="5305425"/>
              <a:ext cx="2590393" cy="1552575"/>
            </a:xfrm>
            <a:prstGeom prst="rect">
              <a:avLst/>
            </a:prstGeom>
            <a:noFill/>
            <a:ln w="9525">
              <a:noFill/>
              <a:miter lim="800000"/>
              <a:headEnd/>
              <a:tailEnd/>
            </a:ln>
          </p:spPr>
        </p:pic>
      </p:grpSp>
      <p:grpSp>
        <p:nvGrpSpPr>
          <p:cNvPr id="17" name="Group 16"/>
          <p:cNvGrpSpPr/>
          <p:nvPr/>
        </p:nvGrpSpPr>
        <p:grpSpPr>
          <a:xfrm>
            <a:off x="152400" y="4191000"/>
            <a:ext cx="3505200" cy="2463906"/>
            <a:chOff x="152400" y="4191000"/>
            <a:chExt cx="3505200" cy="2463906"/>
          </a:xfrm>
        </p:grpSpPr>
        <p:pic>
          <p:nvPicPr>
            <p:cNvPr id="2053" name="Picture 5"/>
            <p:cNvPicPr>
              <a:picLocks noChangeAspect="1" noChangeArrowheads="1"/>
            </p:cNvPicPr>
            <p:nvPr/>
          </p:nvPicPr>
          <p:blipFill>
            <a:blip r:embed="rId6" cstate="print"/>
            <a:srcRect/>
            <a:stretch>
              <a:fillRect/>
            </a:stretch>
          </p:blipFill>
          <p:spPr bwMode="auto">
            <a:xfrm>
              <a:off x="152400" y="4191000"/>
              <a:ext cx="3505200" cy="2463906"/>
            </a:xfrm>
            <a:prstGeom prst="rect">
              <a:avLst/>
            </a:prstGeom>
            <a:noFill/>
            <a:ln w="9525">
              <a:noFill/>
              <a:miter lim="800000"/>
              <a:headEnd/>
              <a:tailEnd/>
            </a:ln>
          </p:spPr>
        </p:pic>
        <p:sp>
          <p:nvSpPr>
            <p:cNvPr id="15" name="Rectangle 14"/>
            <p:cNvSpPr/>
            <p:nvPr/>
          </p:nvSpPr>
          <p:spPr>
            <a:xfrm>
              <a:off x="2286000" y="4191000"/>
              <a:ext cx="1371600" cy="685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28600" y="5791200"/>
              <a:ext cx="1524000" cy="838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Drawbacks of continental drift Hypothesis</a:t>
            </a:r>
            <a:endParaRPr lang="en-US" dirty="0"/>
          </a:p>
        </p:txBody>
      </p:sp>
      <p:sp>
        <p:nvSpPr>
          <p:cNvPr id="3" name="Content Placeholder 2"/>
          <p:cNvSpPr>
            <a:spLocks noGrp="1"/>
          </p:cNvSpPr>
          <p:nvPr>
            <p:ph idx="1"/>
          </p:nvPr>
        </p:nvSpPr>
        <p:spPr/>
        <p:txBody>
          <a:bodyPr>
            <a:normAutofit fontScale="55000" lnSpcReduction="20000"/>
          </a:bodyPr>
          <a:lstStyle/>
          <a:p>
            <a:pPr algn="just">
              <a:buFont typeface="Wingdings" pitchFamily="2" charset="2"/>
              <a:buChar char="Ø"/>
            </a:pPr>
            <a:r>
              <a:rPr lang="en-US" dirty="0" smtClean="0"/>
              <a:t>One of the main objections to Wegener’s hypothesis was his inability to identify a credible mechanism for continental drift. </a:t>
            </a:r>
          </a:p>
          <a:p>
            <a:pPr algn="just">
              <a:buFont typeface="Wingdings" pitchFamily="2" charset="2"/>
              <a:buChar char="Ø"/>
            </a:pPr>
            <a:endParaRPr lang="en-US" dirty="0" smtClean="0"/>
          </a:p>
          <a:p>
            <a:pPr algn="just">
              <a:buFont typeface="Wingdings" pitchFamily="2" charset="2"/>
              <a:buChar char="Ø"/>
            </a:pPr>
            <a:r>
              <a:rPr lang="en-US" dirty="0" smtClean="0"/>
              <a:t>Wegener proposed that gravitational forces of the Moon and Sun that produce Earth’s tides were also capable of gradually moving the continents across the globe. </a:t>
            </a:r>
          </a:p>
          <a:p>
            <a:pPr algn="just">
              <a:buFont typeface="Wingdings" pitchFamily="2" charset="2"/>
              <a:buChar char="Ø"/>
            </a:pPr>
            <a:endParaRPr lang="en-US" dirty="0" smtClean="0"/>
          </a:p>
          <a:p>
            <a:pPr algn="just">
              <a:buFont typeface="Wingdings" pitchFamily="2" charset="2"/>
              <a:buChar char="Ø"/>
            </a:pPr>
            <a:r>
              <a:rPr lang="en-US" dirty="0" smtClean="0"/>
              <a:t>However, the prominent physicist Harold </a:t>
            </a:r>
            <a:r>
              <a:rPr lang="en-US" dirty="0" err="1" smtClean="0"/>
              <a:t>Jeffreys</a:t>
            </a:r>
            <a:r>
              <a:rPr lang="en-US" dirty="0" smtClean="0"/>
              <a:t> correctly countered that tidal forces of the magnitude needed to displace the continents would bring Earth’s rotation to a halt in a matter of a few years.</a:t>
            </a:r>
          </a:p>
          <a:p>
            <a:pPr algn="just">
              <a:buFont typeface="Wingdings" pitchFamily="2" charset="2"/>
              <a:buChar char="Ø"/>
            </a:pPr>
            <a:endParaRPr lang="en-US" dirty="0" smtClean="0"/>
          </a:p>
          <a:p>
            <a:pPr algn="just">
              <a:buFont typeface="Wingdings" pitchFamily="2" charset="2"/>
              <a:buChar char="Ø"/>
            </a:pPr>
            <a:r>
              <a:rPr lang="en-US" dirty="0" smtClean="0"/>
              <a:t>Wegener also incorrectly suggested that the larger and sturdier continents broke through thinner oceanic crust, much like ice breakers cut through ice.</a:t>
            </a:r>
          </a:p>
          <a:p>
            <a:pPr marL="0" indent="0" algn="just">
              <a:buNone/>
            </a:pPr>
            <a:r>
              <a:rPr lang="en-US" dirty="0" smtClean="0"/>
              <a:t> </a:t>
            </a:r>
          </a:p>
          <a:p>
            <a:pPr algn="just">
              <a:buFont typeface="Wingdings" pitchFamily="2" charset="2"/>
              <a:buChar char="Ø"/>
            </a:pPr>
            <a:r>
              <a:rPr lang="en-US" dirty="0" smtClean="0"/>
              <a:t>However, no evidence existed to suggest that the ocean floor was weak enough to permit passage of the continents without the continents being appreciably deformed in the process.</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plate tectonic theory</a:t>
            </a:r>
            <a:endParaRPr lang="en-US" dirty="0"/>
          </a:p>
        </p:txBody>
      </p:sp>
      <p:sp>
        <p:nvSpPr>
          <p:cNvPr id="3" name="Content Placeholder 2"/>
          <p:cNvSpPr>
            <a:spLocks noGrp="1"/>
          </p:cNvSpPr>
          <p:nvPr>
            <p:ph idx="1"/>
          </p:nvPr>
        </p:nvSpPr>
        <p:spPr/>
        <p:txBody>
          <a:bodyPr>
            <a:normAutofit fontScale="47500" lnSpcReduction="20000"/>
          </a:bodyPr>
          <a:lstStyle/>
          <a:p>
            <a:pPr algn="just">
              <a:buFont typeface="Wingdings" pitchFamily="2" charset="2"/>
              <a:buChar char="Ø"/>
            </a:pPr>
            <a:r>
              <a:rPr lang="en-US" dirty="0" smtClean="0"/>
              <a:t>By 1968, a far more encompassing theory than continental drift, known as plate tectonics. </a:t>
            </a:r>
          </a:p>
          <a:p>
            <a:pPr algn="just">
              <a:buFont typeface="Wingdings" pitchFamily="2" charset="2"/>
              <a:buChar char="Ø"/>
            </a:pPr>
            <a:endParaRPr lang="en-US" dirty="0" smtClean="0"/>
          </a:p>
          <a:p>
            <a:pPr algn="just">
              <a:buFont typeface="Wingdings" pitchFamily="2" charset="2"/>
              <a:buChar char="Ø"/>
            </a:pPr>
            <a:r>
              <a:rPr lang="en-US" dirty="0" smtClean="0"/>
              <a:t>According to the plate tectonics model, the uppermost mantle and the overlying crust behave as a strong, rigid layer, known as the lithosphere, which is broken into segments commonly referred to as plates.</a:t>
            </a:r>
          </a:p>
          <a:p>
            <a:pPr algn="just">
              <a:buFont typeface="Wingdings" pitchFamily="2" charset="2"/>
              <a:buChar char="Ø"/>
            </a:pPr>
            <a:endParaRPr lang="en-US" dirty="0" smtClean="0"/>
          </a:p>
          <a:p>
            <a:pPr algn="just">
              <a:buFont typeface="Wingdings" pitchFamily="2" charset="2"/>
              <a:buChar char="Ø"/>
            </a:pPr>
            <a:r>
              <a:rPr lang="en-US" dirty="0" smtClean="0"/>
              <a:t>The lithosphere is thinnest in the oceans where it varies from as little as a few kilometers along the axis of the oceanic ridge system to about 100 kilometers in the deep-ocean basins.</a:t>
            </a:r>
          </a:p>
          <a:p>
            <a:pPr algn="just">
              <a:buFont typeface="Wingdings" pitchFamily="2" charset="2"/>
              <a:buChar char="Ø"/>
            </a:pPr>
            <a:endParaRPr lang="en-US" dirty="0" smtClean="0"/>
          </a:p>
          <a:p>
            <a:pPr algn="just">
              <a:buFont typeface="Wingdings" pitchFamily="2" charset="2"/>
              <a:buChar char="Ø"/>
            </a:pPr>
            <a:r>
              <a:rPr lang="en-US" dirty="0" smtClean="0"/>
              <a:t>By contrast, continental lithosphere is generally thicker than 100 kilometers and may extend to a depth of 200 to 300 kilometers beneath stable continental </a:t>
            </a:r>
            <a:r>
              <a:rPr lang="en-US" dirty="0" err="1" smtClean="0"/>
              <a:t>cratons</a:t>
            </a:r>
            <a:r>
              <a:rPr lang="en-US" dirty="0" smtClean="0"/>
              <a:t>.</a:t>
            </a:r>
          </a:p>
          <a:p>
            <a:pPr algn="just">
              <a:buFont typeface="Wingdings" pitchFamily="2" charset="2"/>
              <a:buChar char="Ø"/>
            </a:pPr>
            <a:endParaRPr lang="en-US" dirty="0" smtClean="0"/>
          </a:p>
          <a:p>
            <a:pPr algn="just">
              <a:buFont typeface="Wingdings" pitchFamily="2" charset="2"/>
              <a:buChar char="Ø"/>
            </a:pPr>
            <a:r>
              <a:rPr lang="en-US" dirty="0" smtClean="0"/>
              <a:t>The lithosphere, in turn, overlies a weak region in the mantle known as the </a:t>
            </a:r>
            <a:r>
              <a:rPr lang="en-US" dirty="0" err="1" smtClean="0"/>
              <a:t>asthenosphere</a:t>
            </a:r>
            <a:r>
              <a:rPr lang="en-US" dirty="0" smtClean="0"/>
              <a:t>. </a:t>
            </a:r>
          </a:p>
          <a:p>
            <a:pPr algn="just">
              <a:buFont typeface="Wingdings" pitchFamily="2" charset="2"/>
              <a:buChar char="Ø"/>
            </a:pPr>
            <a:endParaRPr lang="en-US" dirty="0" smtClean="0"/>
          </a:p>
          <a:p>
            <a:pPr algn="just">
              <a:buFont typeface="Wingdings" pitchFamily="2" charset="2"/>
              <a:buChar char="Ø"/>
            </a:pPr>
            <a:r>
              <a:rPr lang="en-US" dirty="0" smtClean="0"/>
              <a:t>The temperatures and pressures in the upper </a:t>
            </a:r>
            <a:r>
              <a:rPr lang="en-US" dirty="0" err="1" smtClean="0"/>
              <a:t>asthenosphere</a:t>
            </a:r>
            <a:r>
              <a:rPr lang="en-US" dirty="0" smtClean="0"/>
              <a:t> (100 to 200 kilometers in depth) are such that the rocks there are very near their melting temperatures and, hence, respond to stress by flowing. </a:t>
            </a:r>
          </a:p>
          <a:p>
            <a:pPr algn="just">
              <a:buFont typeface="Wingdings" pitchFamily="2" charset="2"/>
              <a:buChar char="Ø"/>
            </a:pPr>
            <a:endParaRPr lang="en-US" dirty="0" smtClean="0"/>
          </a:p>
          <a:p>
            <a:pPr algn="just">
              <a:buFont typeface="Wingdings" pitchFamily="2" charset="2"/>
              <a:buChar char="Ø"/>
            </a:pPr>
            <a:r>
              <a:rPr lang="en-US" dirty="0" smtClean="0"/>
              <a:t>As a result, Earth’s rigid outer shell is effectively detached from the layers below, which permits it to move independently.</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Earth Layers</a:t>
            </a:r>
            <a:endParaRPr lang="en-US" dirty="0"/>
          </a:p>
        </p:txBody>
      </p:sp>
      <p:pic>
        <p:nvPicPr>
          <p:cNvPr id="28674" name="Picture 2" descr="http://www.weirdwarp.com/wp-content/uploads/2010/02/the-Earth-make-up2.jpg"/>
          <p:cNvPicPr>
            <a:picLocks noChangeAspect="1" noChangeArrowheads="1"/>
          </p:cNvPicPr>
          <p:nvPr/>
        </p:nvPicPr>
        <p:blipFill>
          <a:blip r:embed="rId3" cstate="print"/>
          <a:srcRect/>
          <a:stretch>
            <a:fillRect/>
          </a:stretch>
        </p:blipFill>
        <p:spPr bwMode="auto">
          <a:xfrm>
            <a:off x="1438275" y="1228725"/>
            <a:ext cx="6248400" cy="5407054"/>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Earth Layers</a:t>
            </a:r>
            <a:endParaRPr lang="en-US" dirty="0"/>
          </a:p>
        </p:txBody>
      </p:sp>
      <p:sp>
        <p:nvSpPr>
          <p:cNvPr id="3" name="Content Placeholder 2"/>
          <p:cNvSpPr>
            <a:spLocks noGrp="1"/>
          </p:cNvSpPr>
          <p:nvPr>
            <p:ph idx="1"/>
          </p:nvPr>
        </p:nvSpPr>
        <p:spPr>
          <a:xfrm>
            <a:off x="228600" y="1600201"/>
            <a:ext cx="8686800" cy="2133600"/>
          </a:xfrm>
        </p:spPr>
        <p:txBody>
          <a:bodyPr>
            <a:normAutofit fontScale="47500" lnSpcReduction="20000"/>
          </a:bodyPr>
          <a:lstStyle/>
          <a:p>
            <a:pPr algn="just">
              <a:buFont typeface="Wingdings" pitchFamily="2" charset="2"/>
              <a:buChar char="Ø"/>
            </a:pPr>
            <a:r>
              <a:rPr lang="en-US" b="1" dirty="0" smtClean="0">
                <a:solidFill>
                  <a:srgbClr val="FF0000"/>
                </a:solidFill>
              </a:rPr>
              <a:t>Crust</a:t>
            </a:r>
            <a:r>
              <a:rPr lang="en-US" b="1" dirty="0">
                <a:solidFill>
                  <a:srgbClr val="FF0000"/>
                </a:solidFill>
              </a:rPr>
              <a:t>: </a:t>
            </a:r>
            <a:r>
              <a:rPr lang="en-US" dirty="0"/>
              <a:t>The crust is the outermost and thinnest layer. Because the crust is relatively cool, it consists of hard, strong rock. Crust beneath the oceans differs from that of continents. </a:t>
            </a:r>
            <a:endParaRPr lang="en-US" dirty="0" smtClean="0"/>
          </a:p>
          <a:p>
            <a:pPr algn="just">
              <a:buFont typeface="Wingdings" pitchFamily="2" charset="2"/>
              <a:buChar char="Ø"/>
            </a:pPr>
            <a:endParaRPr lang="en-US" dirty="0" smtClean="0"/>
          </a:p>
          <a:p>
            <a:pPr algn="just">
              <a:buFont typeface="Wingdings" pitchFamily="2" charset="2"/>
              <a:buChar char="Ø"/>
            </a:pPr>
            <a:r>
              <a:rPr lang="en-US" b="1" dirty="0" smtClean="0">
                <a:solidFill>
                  <a:srgbClr val="FF0000"/>
                </a:solidFill>
              </a:rPr>
              <a:t>Oceanic </a:t>
            </a:r>
            <a:r>
              <a:rPr lang="en-US" b="1" dirty="0">
                <a:solidFill>
                  <a:srgbClr val="FF0000"/>
                </a:solidFill>
              </a:rPr>
              <a:t>crust </a:t>
            </a:r>
            <a:r>
              <a:rPr lang="en-US" dirty="0"/>
              <a:t>is 5 to 10 kilometers thick and is composed mostly of a dark, dense rock called </a:t>
            </a:r>
            <a:r>
              <a:rPr lang="en-US" b="1" dirty="0">
                <a:solidFill>
                  <a:srgbClr val="0070C0"/>
                </a:solidFill>
              </a:rPr>
              <a:t>basalt</a:t>
            </a:r>
            <a:r>
              <a:rPr lang="en-US" dirty="0"/>
              <a:t>.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In contrast</a:t>
            </a:r>
            <a:r>
              <a:rPr lang="en-US" dirty="0"/>
              <a:t>, the average thickness of </a:t>
            </a:r>
            <a:r>
              <a:rPr lang="en-US" b="1" dirty="0">
                <a:solidFill>
                  <a:srgbClr val="FF0000"/>
                </a:solidFill>
              </a:rPr>
              <a:t>continental crust </a:t>
            </a:r>
            <a:r>
              <a:rPr lang="en-US" dirty="0"/>
              <a:t>is about 20 to 40 kilometers, although under mountain ranges it can be as much as 70 kilometers thick</a:t>
            </a:r>
            <a:r>
              <a:rPr lang="en-US" dirty="0" smtClean="0"/>
              <a:t>.</a:t>
            </a:r>
          </a:p>
          <a:p>
            <a:pPr algn="just">
              <a:buFont typeface="Wingdings" pitchFamily="2" charset="2"/>
              <a:buChar char="Ø"/>
            </a:pPr>
            <a:endParaRPr lang="en-US" dirty="0" smtClean="0"/>
          </a:p>
          <a:p>
            <a:pPr algn="just">
              <a:buFont typeface="Wingdings" pitchFamily="2" charset="2"/>
              <a:buChar char="Ø"/>
            </a:pPr>
            <a:r>
              <a:rPr lang="en-US" dirty="0" smtClean="0"/>
              <a:t>Continents </a:t>
            </a:r>
            <a:r>
              <a:rPr lang="en-US" dirty="0"/>
              <a:t>are composed primarily of a light-colored, less dense rock called </a:t>
            </a:r>
            <a:r>
              <a:rPr lang="en-US" b="1" dirty="0">
                <a:solidFill>
                  <a:srgbClr val="0070C0"/>
                </a:solidFill>
              </a:rPr>
              <a:t>granite</a:t>
            </a:r>
            <a:r>
              <a:rPr lang="en-US" dirty="0"/>
              <a:t>. </a:t>
            </a:r>
          </a:p>
          <a:p>
            <a:pPr algn="just"/>
            <a:endParaRPr lang="en-US" dirty="0"/>
          </a:p>
        </p:txBody>
      </p:sp>
      <p:pic>
        <p:nvPicPr>
          <p:cNvPr id="5" name="Picture 9"/>
          <p:cNvPicPr>
            <a:picLocks noChangeAspect="1" noChangeArrowheads="1"/>
          </p:cNvPicPr>
          <p:nvPr/>
        </p:nvPicPr>
        <p:blipFill>
          <a:blip r:embed="rId2" cstate="print"/>
          <a:srcRect l="2222" r="3334" b="6479"/>
          <a:stretch>
            <a:fillRect/>
          </a:stretch>
        </p:blipFill>
        <p:spPr bwMode="auto">
          <a:xfrm>
            <a:off x="1276350" y="3733800"/>
            <a:ext cx="6629400" cy="297815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dirty="0" smtClean="0"/>
              <a:t>The Earth Layers</a:t>
            </a:r>
            <a:endParaRPr lang="en-US" dirty="0"/>
          </a:p>
        </p:txBody>
      </p:sp>
      <p:sp>
        <p:nvSpPr>
          <p:cNvPr id="3" name="Content Placeholder 2"/>
          <p:cNvSpPr>
            <a:spLocks noGrp="1"/>
          </p:cNvSpPr>
          <p:nvPr>
            <p:ph idx="1"/>
          </p:nvPr>
        </p:nvSpPr>
        <p:spPr>
          <a:xfrm>
            <a:off x="152400" y="1600200"/>
            <a:ext cx="3810000" cy="5105400"/>
          </a:xfrm>
        </p:spPr>
        <p:txBody>
          <a:bodyPr>
            <a:normAutofit fontScale="55000" lnSpcReduction="20000"/>
          </a:bodyPr>
          <a:lstStyle/>
          <a:p>
            <a:pPr algn="just">
              <a:buFont typeface="Wingdings" pitchFamily="2" charset="2"/>
              <a:buChar char="Ø"/>
            </a:pPr>
            <a:r>
              <a:rPr lang="en-US" b="1" dirty="0">
                <a:solidFill>
                  <a:srgbClr val="FF0000"/>
                </a:solidFill>
              </a:rPr>
              <a:t>Mantle: </a:t>
            </a:r>
            <a:r>
              <a:rPr lang="en-US" dirty="0"/>
              <a:t>The mantle lies directly below the crust.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It </a:t>
            </a:r>
            <a:r>
              <a:rPr lang="en-US" dirty="0"/>
              <a:t>is almost 2900 kilometers thick and makes up 80 percent of the Earth’s volume.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Although </a:t>
            </a:r>
            <a:r>
              <a:rPr lang="en-US" dirty="0"/>
              <a:t>the chemical composition may be similar throughout the mantle, Earth temperature and pressure increase with depth.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These </a:t>
            </a:r>
            <a:r>
              <a:rPr lang="en-US" dirty="0"/>
              <a:t>changes cause the strength of mantle rock to vary with depth, and thus they create layering within the mantle.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The </a:t>
            </a:r>
            <a:r>
              <a:rPr lang="en-US" dirty="0"/>
              <a:t>upper part of the mantle consists of two layers.</a:t>
            </a:r>
          </a:p>
          <a:p>
            <a:pPr algn="just"/>
            <a:endParaRPr lang="en-US" dirty="0"/>
          </a:p>
        </p:txBody>
      </p:sp>
      <p:pic>
        <p:nvPicPr>
          <p:cNvPr id="12290" name="Picture 2" descr="http://go2add.com/images/LookingAtCrusts/earth_structure.jpg"/>
          <p:cNvPicPr>
            <a:picLocks noChangeAspect="1" noChangeArrowheads="1"/>
          </p:cNvPicPr>
          <p:nvPr/>
        </p:nvPicPr>
        <p:blipFill>
          <a:blip r:embed="rId2" cstate="print"/>
          <a:srcRect/>
          <a:stretch>
            <a:fillRect/>
          </a:stretch>
        </p:blipFill>
        <p:spPr bwMode="auto">
          <a:xfrm>
            <a:off x="4029075" y="1752600"/>
            <a:ext cx="5114925" cy="3533776"/>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1603</TotalTime>
  <Words>1993</Words>
  <Application>Microsoft Office PowerPoint</Application>
  <PresentationFormat>On-screen Show (4:3)</PresentationFormat>
  <Paragraphs>227</Paragraphs>
  <Slides>31</Slides>
  <Notes>4</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Trek</vt:lpstr>
      <vt:lpstr>PLATE TECTONICS</vt:lpstr>
      <vt:lpstr>Continental Drift</vt:lpstr>
      <vt:lpstr>Continental Drift</vt:lpstr>
      <vt:lpstr>Evidences of continental drift</vt:lpstr>
      <vt:lpstr>Drawbacks of continental drift Hypothesis</vt:lpstr>
      <vt:lpstr>The plate tectonic theory</vt:lpstr>
      <vt:lpstr>The Earth Layers</vt:lpstr>
      <vt:lpstr>The Earth Layers</vt:lpstr>
      <vt:lpstr>The Earth Layers</vt:lpstr>
      <vt:lpstr>The Earth Layers</vt:lpstr>
      <vt:lpstr>The Earth Layers</vt:lpstr>
      <vt:lpstr>The Earth Layers</vt:lpstr>
      <vt:lpstr>The Earth Layers</vt:lpstr>
      <vt:lpstr>Plates and Plate Tectonics</vt:lpstr>
      <vt:lpstr>Tectonic Plates</vt:lpstr>
      <vt:lpstr>Types of Plate Boundaries</vt:lpstr>
      <vt:lpstr>Type of Plate Boundaries</vt:lpstr>
      <vt:lpstr>Type of Plate Boundaries</vt:lpstr>
      <vt:lpstr>Type of Plate Boundaries</vt:lpstr>
      <vt:lpstr>Divergent Plate Boundaries</vt:lpstr>
      <vt:lpstr>The Mid-Oceanic Ridge: Rifting in the Oceans</vt:lpstr>
      <vt:lpstr>Splitting Continents: Rifting in Continental Crust</vt:lpstr>
      <vt:lpstr>Convergent Plate Boundaries</vt:lpstr>
      <vt:lpstr>Convergence of Two Plates Carrying Oceanic Crust</vt:lpstr>
      <vt:lpstr>Convergence of Oceanic Crust with Continental Crust</vt:lpstr>
      <vt:lpstr>Convergence of Two Plates Carrying Continents </vt:lpstr>
      <vt:lpstr>Transform Plate Boundaries</vt:lpstr>
      <vt:lpstr>Characteristics of lithospheric plates</vt:lpstr>
      <vt:lpstr>Consequences of moving plates</vt:lpstr>
      <vt:lpstr>Consequences of moving plates</vt:lpstr>
      <vt:lpstr>Force behind plate tectonics</vt:lpstr>
    </vt:vector>
  </TitlesOfParts>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PLATE TECTONICS</dc:title>
  <dc:creator>----------</dc:creator>
  <cp:lastModifiedBy>User</cp:lastModifiedBy>
  <cp:revision>36</cp:revision>
  <dcterms:created xsi:type="dcterms:W3CDTF">2011-05-01T07:37:03Z</dcterms:created>
  <dcterms:modified xsi:type="dcterms:W3CDTF">2015-11-03T06:21:32Z</dcterms:modified>
</cp:coreProperties>
</file>