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0"/>
  </p:notesMasterIdLst>
  <p:sldIdLst>
    <p:sldId id="256" r:id="rId2"/>
    <p:sldId id="288" r:id="rId3"/>
    <p:sldId id="270" r:id="rId4"/>
    <p:sldId id="274" r:id="rId5"/>
    <p:sldId id="275" r:id="rId6"/>
    <p:sldId id="276" r:id="rId7"/>
    <p:sldId id="279" r:id="rId8"/>
    <p:sldId id="280" r:id="rId9"/>
    <p:sldId id="287" r:id="rId10"/>
    <p:sldId id="281" r:id="rId11"/>
    <p:sldId id="282" r:id="rId12"/>
    <p:sldId id="283" r:id="rId13"/>
    <p:sldId id="284" r:id="rId14"/>
    <p:sldId id="285" r:id="rId15"/>
    <p:sldId id="289" r:id="rId16"/>
    <p:sldId id="273" r:id="rId17"/>
    <p:sldId id="286" r:id="rId18"/>
    <p:sldId id="290"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67" autoAdjust="0"/>
  </p:normalViewPr>
  <p:slideViewPr>
    <p:cSldViewPr>
      <p:cViewPr>
        <p:scale>
          <a:sx n="80" d="100"/>
          <a:sy n="80" d="100"/>
        </p:scale>
        <p:origin x="-1188" y="-156"/>
      </p:cViewPr>
      <p:guideLst>
        <p:guide orient="horz" pos="2160"/>
        <p:guide pos="2880"/>
      </p:guideLst>
    </p:cSldViewPr>
  </p:slideViewPr>
  <p:outlineViewPr>
    <p:cViewPr>
      <p:scale>
        <a:sx n="33" d="100"/>
        <a:sy n="33" d="100"/>
      </p:scale>
      <p:origin x="0" y="45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3B8C9D-32A8-4FEF-B477-C69CAA351CF7}" type="datetimeFigureOut">
              <a:rPr lang="en-US" smtClean="0"/>
              <a:t>8/12/2014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5CEE59-4034-4561-8275-D5491D0EBA2C}" type="slidenum">
              <a:rPr lang="en-US" smtClean="0"/>
              <a:t>‹#›</a:t>
            </a:fld>
            <a:endParaRPr lang="en-US"/>
          </a:p>
        </p:txBody>
      </p:sp>
    </p:spTree>
    <p:extLst>
      <p:ext uri="{BB962C8B-B14F-4D97-AF65-F5344CB8AC3E}">
        <p14:creationId xmlns:p14="http://schemas.microsoft.com/office/powerpoint/2010/main" val="443103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A62A166-3B0A-4EAB-90D0-CE26F3ED0716}" type="slidenum">
              <a:rPr lang="en-US"/>
              <a:pPr eaLnBrk="1" hangingPunct="1"/>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fld id="{FC42A07F-3FF0-4046-A352-8B1E988BDF4D}" type="datetimeFigureOut">
              <a:rPr lang="en-US" smtClean="0"/>
              <a:pPr>
                <a:defRPr/>
              </a:pPr>
              <a:t>8/12/2014</a:t>
            </a:fld>
            <a:endParaRPr lang="en-US"/>
          </a:p>
        </p:txBody>
      </p:sp>
      <p:sp>
        <p:nvSpPr>
          <p:cNvPr id="17" name="Footer Placeholder 16"/>
          <p:cNvSpPr>
            <a:spLocks noGrp="1"/>
          </p:cNvSpPr>
          <p:nvPr>
            <p:ph type="ftr" sz="quarter" idx="11"/>
          </p:nvPr>
        </p:nvSpPr>
        <p:spPr/>
        <p:txBody>
          <a:bodyPr/>
          <a:lstStyle/>
          <a:p>
            <a:pPr>
              <a:defRPr/>
            </a:pP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C141C2E5-D9F8-490D-AF38-EFBE3D6660AD}" type="slidenum">
              <a:rPr lang="en-US" smtClean="0"/>
              <a:pPr>
                <a:defRPr/>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B650EAAC-DA52-4EC5-ABAD-0B57EA69EF7C}" type="datetimeFigureOut">
              <a:rPr lang="en-US" smtClean="0"/>
              <a:pPr>
                <a:defRPr/>
              </a:pPr>
              <a:t>8/12/2014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1C3F993-A8A7-4B61-BF35-8E9AF6E4B3CE}"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pPr>
              <a:defRPr/>
            </a:pPr>
            <a:fld id="{374E6D5F-6A23-4AC8-8BEB-57828329A078}" type="slidenum">
              <a:rPr lang="en-US" smtClean="0"/>
              <a:pPr>
                <a:defRPr/>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5124FCD2-427F-42D7-9E78-3CB57CBAE4DA}" type="datetimeFigureOut">
              <a:rPr lang="en-US" smtClean="0"/>
              <a:pPr>
                <a:defRPr/>
              </a:pPr>
              <a:t>8/12/2014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FEA88F98-59E5-4D16-AB69-99063F4CB81D}" type="datetimeFigureOut">
              <a:rPr lang="en-US" smtClean="0"/>
              <a:pPr>
                <a:defRPr/>
              </a:pPr>
              <a:t>8/12/2014</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4361688" y="1026372"/>
            <a:ext cx="457200" cy="441325"/>
          </a:xfrm>
        </p:spPr>
        <p:txBody>
          <a:bodyPr/>
          <a:lstStyle/>
          <a:p>
            <a:pPr>
              <a:defRPr/>
            </a:pPr>
            <a:fld id="{B4AC68E5-2C66-4ACC-A9B0-66F86C7734AB}" type="slidenum">
              <a:rPr lang="en-US" smtClean="0"/>
              <a:pPr>
                <a:defRPr/>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pPr>
              <a:defRPr/>
            </a:pPr>
            <a:endParaRPr lang="en-US"/>
          </a:p>
        </p:txBody>
      </p:sp>
      <p:sp>
        <p:nvSpPr>
          <p:cNvPr id="4" name="Date Placeholder 3"/>
          <p:cNvSpPr>
            <a:spLocks noGrp="1"/>
          </p:cNvSpPr>
          <p:nvPr>
            <p:ph type="dt" sz="half" idx="10"/>
          </p:nvPr>
        </p:nvSpPr>
        <p:spPr/>
        <p:txBody>
          <a:bodyPr/>
          <a:lstStyle/>
          <a:p>
            <a:pPr>
              <a:defRPr/>
            </a:pPr>
            <a:fld id="{B61A944F-64D5-4D9C-AD54-C714F2C40544}" type="datetimeFigureOut">
              <a:rPr lang="en-US" smtClean="0"/>
              <a:pPr>
                <a:defRPr/>
              </a:pPr>
              <a:t>8/12/2014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4F8C61D0-FF11-4798-B80D-55887677C0B4}" type="slidenum">
              <a:rPr lang="en-US" smtClean="0"/>
              <a:pPr>
                <a:defRPr/>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a:defRPr/>
            </a:pPr>
            <a:fld id="{2F147318-E076-4AE1-AE57-0B0DA578E582}" type="datetimeFigureOut">
              <a:rPr lang="en-US" smtClean="0"/>
              <a:pPr>
                <a:defRPr/>
              </a:pPr>
              <a:t>8/12/2014</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A172008-478A-43A4-9AEF-63998578FA8C}" type="slidenum">
              <a:rPr lang="en-US" smtClean="0"/>
              <a:pPr>
                <a:defRPr/>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fld id="{5529E31A-B1AC-4C70-A3C1-592211146967}" type="datetimeFigureOut">
              <a:rPr lang="en-US" smtClean="0"/>
              <a:pPr>
                <a:defRPr/>
              </a:pPr>
              <a:t>8/12/2014</a:t>
            </a:fld>
            <a:endParaRPr lang="en-US"/>
          </a:p>
        </p:txBody>
      </p:sp>
      <p:sp>
        <p:nvSpPr>
          <p:cNvPr id="8" name="Footer Placeholder 7"/>
          <p:cNvSpPr>
            <a:spLocks noGrp="1"/>
          </p:cNvSpPr>
          <p:nvPr>
            <p:ph type="ftr" sz="quarter" idx="11"/>
          </p:nvPr>
        </p:nvSpPr>
        <p:spPr>
          <a:xfrm>
            <a:off x="304800" y="6409944"/>
            <a:ext cx="3581400" cy="365760"/>
          </a:xfrm>
        </p:spPr>
        <p:txBody>
          <a:bodyPr/>
          <a:lstStyle/>
          <a:p>
            <a:pPr>
              <a:defRPr/>
            </a:pP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defRPr/>
            </a:pPr>
            <a:fld id="{2B5517BC-E62A-47CB-8E16-47DCF66D0E8C}" type="slidenum">
              <a:rPr lang="en-US" smtClean="0"/>
              <a:pPr>
                <a:defRPr/>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EA985B18-C435-4D19-939E-437BAF36BDE4}" type="datetimeFigureOut">
              <a:rPr lang="en-US" smtClean="0"/>
              <a:pPr>
                <a:defRPr/>
              </a:pPr>
              <a:t>8/12/2014</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a:xfrm>
            <a:off x="4343400" y="1036020"/>
            <a:ext cx="457200" cy="441325"/>
          </a:xfrm>
        </p:spPr>
        <p:txBody>
          <a:bodyPr/>
          <a:lstStyle/>
          <a:p>
            <a:pPr>
              <a:defRPr/>
            </a:pPr>
            <a:fld id="{155BE30D-0542-4B6B-B396-E1A9C1A0C88C}"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a:defRPr/>
            </a:pPr>
            <a:fld id="{23368167-D4C8-42D7-83ED-61E9BE8C4064}" type="datetimeFigureOut">
              <a:rPr lang="en-US" smtClean="0"/>
              <a:pPr>
                <a:defRPr/>
              </a:pPr>
              <a:t>8/12/2014</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pPr>
              <a:defRPr/>
            </a:pPr>
            <a:fld id="{8173AADA-B16E-443E-96ED-DDB0D0452AA8}"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pPr>
              <a:defRPr/>
            </a:pPr>
            <a:fld id="{4063A589-9411-421D-90FE-55E46276BBCF}" type="slidenum">
              <a:rPr lang="en-US" smtClean="0"/>
              <a:pPr>
                <a:defRPr/>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a:defRPr/>
            </a:pPr>
            <a:fld id="{BF789A5B-86B0-46B2-9D75-25D67AC13419}" type="datetimeFigureOut">
              <a:rPr lang="en-US" smtClean="0"/>
              <a:pPr>
                <a:defRPr/>
              </a:pPr>
              <a:t>8/12/2014</a:t>
            </a:fld>
            <a:endParaRPr lang="en-US"/>
          </a:p>
        </p:txBody>
      </p:sp>
      <p:sp>
        <p:nvSpPr>
          <p:cNvPr id="6" name="Footer Placeholder 5"/>
          <p:cNvSpPr>
            <a:spLocks noGrp="1"/>
          </p:cNvSpPr>
          <p:nvPr>
            <p:ph type="ftr" sz="quarter" idx="11"/>
          </p:nvPr>
        </p:nvSpPr>
        <p:spPr>
          <a:xfrm>
            <a:off x="301752" y="6410848"/>
            <a:ext cx="3383280" cy="365760"/>
          </a:xfrm>
        </p:spPr>
        <p:txBody>
          <a:body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pPr>
              <a:defRPr/>
            </a:pPr>
            <a:fld id="{90EFB80D-7E3A-4184-B3A4-0B57BDAB43FA}" type="slidenum">
              <a:rPr lang="en-US" smtClean="0"/>
              <a:pPr>
                <a:defRPr/>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a:defRPr/>
            </a:pPr>
            <a:fld id="{C1D92263-13F4-40C8-85C9-789037390068}" type="datetimeFigureOut">
              <a:rPr lang="en-US" smtClean="0"/>
              <a:pPr>
                <a:defRPr/>
              </a:pPr>
              <a:t>8/12/2014</a:t>
            </a:fld>
            <a:endParaRPr lang="en-US"/>
          </a:p>
        </p:txBody>
      </p:sp>
      <p:sp>
        <p:nvSpPr>
          <p:cNvPr id="6" name="Footer Placeholder 5"/>
          <p:cNvSpPr>
            <a:spLocks noGrp="1"/>
          </p:cNvSpPr>
          <p:nvPr>
            <p:ph type="ftr" sz="quarter" idx="11"/>
          </p:nvPr>
        </p:nvSpPr>
        <p:spPr>
          <a:xfrm>
            <a:off x="301752" y="6410848"/>
            <a:ext cx="3584448" cy="365760"/>
          </a:xfrm>
        </p:spPr>
        <p:txBody>
          <a:body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defRPr/>
            </a:pPr>
            <a:fld id="{6BAF4159-FB8D-4A9E-9ED6-3E431C042862}" type="datetimeFigureOut">
              <a:rPr lang="en-US" smtClean="0"/>
              <a:pPr>
                <a:defRPr/>
              </a:pPr>
              <a:t>8/12/2014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defRPr/>
            </a:pP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2B937E62-CE14-4E79-8CC8-2845B69088E7}" type="slidenum">
              <a:rPr lang="en-US" smtClean="0"/>
              <a:pPr>
                <a:defRPr/>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Subtitle 2"/>
          <p:cNvSpPr>
            <a:spLocks noGrp="1"/>
          </p:cNvSpPr>
          <p:nvPr>
            <p:ph type="subTitle" idx="1"/>
          </p:nvPr>
        </p:nvSpPr>
        <p:spPr>
          <a:xfrm>
            <a:off x="1371600" y="2060848"/>
            <a:ext cx="6400800" cy="1752600"/>
          </a:xfrm>
        </p:spPr>
        <p:txBody>
          <a:bodyPr/>
          <a:lstStyle/>
          <a:p>
            <a:pPr eaLnBrk="1" hangingPunct="1"/>
            <a:r>
              <a:rPr lang="en-US" dirty="0" smtClean="0"/>
              <a:t>UNIT - 7</a:t>
            </a:r>
          </a:p>
        </p:txBody>
      </p:sp>
      <p:sp>
        <p:nvSpPr>
          <p:cNvPr id="2" name="Title 1"/>
          <p:cNvSpPr>
            <a:spLocks noGrp="1"/>
          </p:cNvSpPr>
          <p:nvPr>
            <p:ph type="ctrTitle"/>
          </p:nvPr>
        </p:nvSpPr>
        <p:spPr/>
        <p:txBody>
          <a:bodyPr/>
          <a:lstStyle/>
          <a:p>
            <a:pPr>
              <a:defRPr/>
            </a:pPr>
            <a:r>
              <a:rPr lang="en-US" dirty="0"/>
              <a:t>Dating and Correlation techniques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4340" y="2708920"/>
            <a:ext cx="2952328"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ABSOLUTE GEOLOGIC TIME</a:t>
            </a:r>
            <a:endParaRPr lang="en-US" b="0" dirty="0"/>
          </a:p>
        </p:txBody>
      </p:sp>
      <p:sp>
        <p:nvSpPr>
          <p:cNvPr id="26627" name="Content Placeholder 2"/>
          <p:cNvSpPr>
            <a:spLocks noGrp="1"/>
          </p:cNvSpPr>
          <p:nvPr>
            <p:ph sz="quarter" idx="1"/>
          </p:nvPr>
        </p:nvSpPr>
        <p:spPr/>
        <p:txBody>
          <a:bodyPr/>
          <a:lstStyle/>
          <a:p>
            <a:pPr algn="just"/>
            <a:r>
              <a:rPr lang="en-US" smtClean="0">
                <a:solidFill>
                  <a:srgbClr val="FF0000"/>
                </a:solidFill>
              </a:rPr>
              <a:t>Natural Radioactivity </a:t>
            </a:r>
            <a:r>
              <a:rPr lang="en-US" smtClean="0"/>
              <a:t>of the elements present in rocks provides a way for measuring the absolute geologic time</a:t>
            </a:r>
          </a:p>
        </p:txBody>
      </p:sp>
      <p:sp>
        <p:nvSpPr>
          <p:cNvPr id="26628" name="AutoShape 2" descr="http://ldtstudio.coe.uga.edu/file.php/216/carbon_isotopes.jpg"/>
          <p:cNvSpPr>
            <a:spLocks noChangeAspect="1" noChangeArrowheads="1"/>
          </p:cNvSpPr>
          <p:nvPr/>
        </p:nvSpPr>
        <p:spPr bwMode="auto">
          <a:xfrm>
            <a:off x="155575" y="-1714500"/>
            <a:ext cx="2667000" cy="3581400"/>
          </a:xfrm>
          <a:prstGeom prst="rect">
            <a:avLst/>
          </a:prstGeom>
          <a:noFill/>
          <a:ln w="9525">
            <a:noFill/>
            <a:miter lim="800000"/>
            <a:headEnd/>
            <a:tailEnd/>
          </a:ln>
        </p:spPr>
        <p:txBody>
          <a:bodyPr/>
          <a:lstStyle/>
          <a:p>
            <a:endParaRPr lang="en-US"/>
          </a:p>
        </p:txBody>
      </p:sp>
      <p:pic>
        <p:nvPicPr>
          <p:cNvPr id="26629" name="Picture 4" descr="http://ldtstudio.coe.uga.edu/file.php/216/carbon_isotopes.jpg"/>
          <p:cNvPicPr>
            <a:picLocks noChangeAspect="1" noChangeArrowheads="1"/>
          </p:cNvPicPr>
          <p:nvPr/>
        </p:nvPicPr>
        <p:blipFill>
          <a:blip r:embed="rId2" cstate="print"/>
          <a:srcRect/>
          <a:stretch>
            <a:fillRect/>
          </a:stretch>
        </p:blipFill>
        <p:spPr bwMode="auto">
          <a:xfrm>
            <a:off x="5786438" y="3143250"/>
            <a:ext cx="2667000" cy="3581400"/>
          </a:xfrm>
          <a:prstGeom prst="rect">
            <a:avLst/>
          </a:prstGeom>
          <a:noFill/>
          <a:ln w="9525">
            <a:noFill/>
            <a:miter lim="800000"/>
            <a:headEnd/>
            <a:tailEnd/>
          </a:ln>
        </p:spPr>
      </p:pic>
      <p:sp>
        <p:nvSpPr>
          <p:cNvPr id="26630" name="Rectangle 5"/>
          <p:cNvSpPr>
            <a:spLocks noChangeArrowheads="1"/>
          </p:cNvSpPr>
          <p:nvPr/>
        </p:nvSpPr>
        <p:spPr bwMode="auto">
          <a:xfrm>
            <a:off x="428625" y="3429000"/>
            <a:ext cx="4857750" cy="2678113"/>
          </a:xfrm>
          <a:prstGeom prst="rect">
            <a:avLst/>
          </a:prstGeom>
          <a:noFill/>
          <a:ln w="9525">
            <a:noFill/>
            <a:miter lim="800000"/>
            <a:headEnd/>
            <a:tailEnd/>
          </a:ln>
        </p:spPr>
        <p:txBody>
          <a:bodyPr anchor="ctr">
            <a:spAutoFit/>
          </a:bodyPr>
          <a:lstStyle/>
          <a:p>
            <a:pPr algn="justLow" eaLnBrk="0" hangingPunct="0">
              <a:buFont typeface="Arial" charset="0"/>
              <a:buChar char="•"/>
            </a:pPr>
            <a:r>
              <a:rPr lang="en-US" sz="2400" dirty="0">
                <a:latin typeface="Book Antiqua" pitchFamily="18" charset="0"/>
              </a:rPr>
              <a:t>Elements having the same atomic number but different atomic mass are known as </a:t>
            </a:r>
            <a:r>
              <a:rPr lang="en-US" sz="2400" b="1" dirty="0">
                <a:solidFill>
                  <a:srgbClr val="FF0000"/>
                </a:solidFill>
                <a:latin typeface="Book Antiqua" pitchFamily="18" charset="0"/>
              </a:rPr>
              <a:t>Isotopes</a:t>
            </a:r>
            <a:endParaRPr lang="en-US" sz="2400" b="1" dirty="0">
              <a:latin typeface="Book Antiqua" pitchFamily="18" charset="0"/>
            </a:endParaRPr>
          </a:p>
          <a:p>
            <a:pPr algn="justLow" eaLnBrk="0" hangingPunct="0"/>
            <a:endParaRPr lang="en-US" sz="2400" dirty="0">
              <a:latin typeface="Book Antiqua" pitchFamily="18" charset="0"/>
            </a:endParaRPr>
          </a:p>
          <a:p>
            <a:pPr algn="justLow" eaLnBrk="0" hangingPunct="0">
              <a:buFont typeface="Arial" charset="0"/>
              <a:buChar char="•"/>
            </a:pPr>
            <a:r>
              <a:rPr lang="en-US" sz="2400" dirty="0">
                <a:latin typeface="Book Antiqua" pitchFamily="18" charset="0"/>
              </a:rPr>
              <a:t>The difference in mass is due to the difference in the number of neutrons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ABSOLUTE GEOLOGIC TIME</a:t>
            </a:r>
            <a:endParaRPr lang="en-US" dirty="0"/>
          </a:p>
        </p:txBody>
      </p:sp>
      <p:sp>
        <p:nvSpPr>
          <p:cNvPr id="27651" name="Content Placeholder 2"/>
          <p:cNvSpPr>
            <a:spLocks noGrp="1"/>
          </p:cNvSpPr>
          <p:nvPr>
            <p:ph sz="quarter" idx="1"/>
          </p:nvPr>
        </p:nvSpPr>
        <p:spPr/>
        <p:txBody>
          <a:bodyPr/>
          <a:lstStyle/>
          <a:p>
            <a:pPr algn="just"/>
            <a:r>
              <a:rPr lang="en-US" smtClean="0"/>
              <a:t>Many isotopes are stable and do not change with time. For example potassium-39 remains unchanged even after 10 billion years</a:t>
            </a:r>
          </a:p>
          <a:p>
            <a:pPr algn="just"/>
            <a:endParaRPr lang="en-US" smtClean="0"/>
          </a:p>
          <a:p>
            <a:pPr algn="just">
              <a:buFont typeface="Wingdings 2" pitchFamily="18" charset="2"/>
              <a:buNone/>
            </a:pPr>
            <a:endParaRPr lang="en-US" sz="2600" smtClean="0"/>
          </a:p>
        </p:txBody>
      </p:sp>
      <p:pic>
        <p:nvPicPr>
          <p:cNvPr id="27652" name="Picture 2"/>
          <p:cNvPicPr>
            <a:picLocks noChangeAspect="1" noChangeArrowheads="1"/>
          </p:cNvPicPr>
          <p:nvPr/>
        </p:nvPicPr>
        <p:blipFill>
          <a:blip r:embed="rId2" cstate="print"/>
          <a:srcRect/>
          <a:stretch>
            <a:fillRect/>
          </a:stretch>
        </p:blipFill>
        <p:spPr bwMode="auto">
          <a:xfrm>
            <a:off x="4929188" y="2986088"/>
            <a:ext cx="3981450" cy="3800475"/>
          </a:xfrm>
          <a:prstGeom prst="rect">
            <a:avLst/>
          </a:prstGeom>
          <a:noFill/>
          <a:ln w="9525">
            <a:noFill/>
            <a:miter lim="800000"/>
            <a:headEnd/>
            <a:tailEnd/>
          </a:ln>
        </p:spPr>
      </p:pic>
      <p:sp>
        <p:nvSpPr>
          <p:cNvPr id="5" name="Rectangle 4"/>
          <p:cNvSpPr/>
          <p:nvPr/>
        </p:nvSpPr>
        <p:spPr>
          <a:xfrm>
            <a:off x="214313" y="3143250"/>
            <a:ext cx="4572000" cy="2677656"/>
          </a:xfrm>
          <a:prstGeom prst="rect">
            <a:avLst/>
          </a:prstGeom>
        </p:spPr>
        <p:txBody>
          <a:bodyPr>
            <a:spAutoFit/>
          </a:bodyPr>
          <a:lstStyle/>
          <a:p>
            <a:pPr algn="just">
              <a:buFont typeface="Arial" pitchFamily="34" charset="0"/>
              <a:buChar char="•"/>
              <a:defRPr/>
            </a:pPr>
            <a:r>
              <a:rPr lang="en-US" sz="2400" dirty="0">
                <a:latin typeface="+mn-lt"/>
              </a:rPr>
              <a:t>Other isotopes are </a:t>
            </a:r>
            <a:r>
              <a:rPr lang="en-US" sz="2400" b="1" dirty="0">
                <a:solidFill>
                  <a:srgbClr val="FF0000"/>
                </a:solidFill>
                <a:latin typeface="+mn-lt"/>
              </a:rPr>
              <a:t>unstable</a:t>
            </a:r>
            <a:r>
              <a:rPr lang="en-US" sz="2400" dirty="0">
                <a:latin typeface="+mn-lt"/>
              </a:rPr>
              <a:t> or </a:t>
            </a:r>
            <a:r>
              <a:rPr lang="en-US" sz="2400" b="1" dirty="0">
                <a:solidFill>
                  <a:srgbClr val="FF0000"/>
                </a:solidFill>
                <a:latin typeface="+mn-lt"/>
              </a:rPr>
              <a:t>radioactive</a:t>
            </a:r>
            <a:r>
              <a:rPr lang="en-US" sz="2400" dirty="0">
                <a:latin typeface="+mn-lt"/>
              </a:rPr>
              <a:t>. Given time, their nuclei spontaneously break apart </a:t>
            </a:r>
          </a:p>
          <a:p>
            <a:pPr algn="just">
              <a:defRPr/>
            </a:pPr>
            <a:endParaRPr lang="en-US" sz="2400" dirty="0">
              <a:latin typeface="+mn-lt"/>
            </a:endParaRPr>
          </a:p>
          <a:p>
            <a:pPr algn="just">
              <a:buFont typeface="Arial" pitchFamily="34" charset="0"/>
              <a:buChar char="•"/>
              <a:defRPr/>
            </a:pPr>
            <a:r>
              <a:rPr lang="en-US" sz="2400" b="1" dirty="0">
                <a:solidFill>
                  <a:srgbClr val="00B0F0"/>
                </a:solidFill>
                <a:latin typeface="+mn-lt"/>
              </a:rPr>
              <a:t>Potassium-40</a:t>
            </a:r>
            <a:r>
              <a:rPr lang="en-US" sz="2400" dirty="0">
                <a:latin typeface="+mn-lt"/>
              </a:rPr>
              <a:t> decomposes naturally to form two other isotopes, </a:t>
            </a:r>
            <a:r>
              <a:rPr lang="en-US" sz="2400" b="1" dirty="0">
                <a:solidFill>
                  <a:srgbClr val="FF0000"/>
                </a:solidFill>
                <a:latin typeface="+mn-lt"/>
              </a:rPr>
              <a:t>argon-40</a:t>
            </a:r>
            <a:r>
              <a:rPr lang="en-US" sz="2400" dirty="0">
                <a:latin typeface="+mn-lt"/>
              </a:rPr>
              <a:t> and </a:t>
            </a:r>
            <a:r>
              <a:rPr lang="en-US" sz="2400" b="1" dirty="0">
                <a:solidFill>
                  <a:srgbClr val="FF0000"/>
                </a:solidFill>
                <a:latin typeface="+mn-lt"/>
              </a:rPr>
              <a:t>calcium-40</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ABSOLUTE GEOLOGIC TIME</a:t>
            </a:r>
            <a:endParaRPr lang="en-US" dirty="0"/>
          </a:p>
        </p:txBody>
      </p:sp>
      <p:sp>
        <p:nvSpPr>
          <p:cNvPr id="28675" name="Content Placeholder 2"/>
          <p:cNvSpPr>
            <a:spLocks noGrp="1"/>
          </p:cNvSpPr>
          <p:nvPr>
            <p:ph sz="quarter" idx="1"/>
          </p:nvPr>
        </p:nvSpPr>
        <p:spPr/>
        <p:txBody>
          <a:bodyPr/>
          <a:lstStyle/>
          <a:p>
            <a:pPr algn="just"/>
            <a:r>
              <a:rPr lang="en-US" dirty="0" smtClean="0"/>
              <a:t>A radioactive isotope such as potassium-40 is known as a </a:t>
            </a:r>
            <a:r>
              <a:rPr lang="en-US" b="1" dirty="0" smtClean="0">
                <a:solidFill>
                  <a:srgbClr val="FF0000"/>
                </a:solidFill>
              </a:rPr>
              <a:t>parent isotope</a:t>
            </a:r>
          </a:p>
          <a:p>
            <a:pPr algn="just"/>
            <a:endParaRPr lang="en-US" dirty="0" smtClean="0"/>
          </a:p>
          <a:p>
            <a:pPr algn="just"/>
            <a:r>
              <a:rPr lang="en-US" dirty="0" smtClean="0"/>
              <a:t>An isotope created by radioactivity, such as argon-40 or calcium-40, is called a </a:t>
            </a:r>
            <a:r>
              <a:rPr lang="en-US" b="1" dirty="0" smtClean="0">
                <a:solidFill>
                  <a:srgbClr val="FF0000"/>
                </a:solidFill>
              </a:rPr>
              <a:t>daughter isotope</a:t>
            </a:r>
          </a:p>
          <a:p>
            <a:pPr>
              <a:buFont typeface="Wingdings 2" pitchFamily="18" charset="2"/>
              <a:buNone/>
            </a:pPr>
            <a:endParaRPr lang="en-US" dirty="0" smtClean="0"/>
          </a:p>
        </p:txBody>
      </p:sp>
      <p:pic>
        <p:nvPicPr>
          <p:cNvPr id="28676" name="Picture 2" descr="http://www.montereyinstitute.org/noaa/lesson15/images/radiodecay.jpg"/>
          <p:cNvPicPr>
            <a:picLocks noChangeAspect="1" noChangeArrowheads="1"/>
          </p:cNvPicPr>
          <p:nvPr/>
        </p:nvPicPr>
        <p:blipFill>
          <a:blip r:embed="rId2" cstate="print"/>
          <a:srcRect/>
          <a:stretch>
            <a:fillRect/>
          </a:stretch>
        </p:blipFill>
        <p:spPr bwMode="auto">
          <a:xfrm>
            <a:off x="2692400" y="4572000"/>
            <a:ext cx="3759200" cy="1928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ABSOLUTE GEOLOGIC TIME</a:t>
            </a:r>
            <a:endParaRPr lang="en-US" dirty="0"/>
          </a:p>
        </p:txBody>
      </p:sp>
      <p:sp>
        <p:nvSpPr>
          <p:cNvPr id="29699" name="Content Placeholder 2"/>
          <p:cNvSpPr>
            <a:spLocks noGrp="1"/>
          </p:cNvSpPr>
          <p:nvPr>
            <p:ph sz="quarter" idx="1"/>
          </p:nvPr>
        </p:nvSpPr>
        <p:spPr/>
        <p:txBody>
          <a:bodyPr/>
          <a:lstStyle/>
          <a:p>
            <a:pPr algn="just"/>
            <a:r>
              <a:rPr lang="en-US" dirty="0" smtClean="0"/>
              <a:t>The </a:t>
            </a:r>
            <a:r>
              <a:rPr lang="en-US" b="1" dirty="0" smtClean="0">
                <a:solidFill>
                  <a:srgbClr val="FF0000"/>
                </a:solidFill>
              </a:rPr>
              <a:t>half-life</a:t>
            </a:r>
            <a:r>
              <a:rPr lang="en-US" dirty="0" smtClean="0"/>
              <a:t> is the time it takes for half of the atoms in a sample to decompose.</a:t>
            </a:r>
          </a:p>
          <a:p>
            <a:pPr algn="just">
              <a:buFont typeface="Wingdings 2" pitchFamily="18" charset="2"/>
              <a:buNone/>
            </a:pPr>
            <a:endParaRPr lang="en-US" dirty="0" smtClean="0"/>
          </a:p>
        </p:txBody>
      </p:sp>
      <p:pic>
        <p:nvPicPr>
          <p:cNvPr id="54276" name="Picture 4" descr="http://schoolworkhelper.net/wp-content/uploads/2010/08/halflife.gif"/>
          <p:cNvPicPr>
            <a:picLocks noChangeAspect="1" noChangeArrowheads="1"/>
          </p:cNvPicPr>
          <p:nvPr/>
        </p:nvPicPr>
        <p:blipFill>
          <a:blip r:embed="rId2" cstate="print"/>
          <a:srcRect/>
          <a:stretch>
            <a:fillRect/>
          </a:stretch>
        </p:blipFill>
        <p:spPr bwMode="auto">
          <a:xfrm>
            <a:off x="5072066" y="3071810"/>
            <a:ext cx="3886200" cy="3562351"/>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785813" y="2571750"/>
            <a:ext cx="3857625" cy="4094163"/>
          </a:xfrm>
          <a:prstGeom prst="rect">
            <a:avLst/>
          </a:prstGeom>
        </p:spPr>
        <p:txBody>
          <a:bodyPr>
            <a:spAutoFit/>
          </a:bodyPr>
          <a:lstStyle/>
          <a:p>
            <a:pPr algn="just">
              <a:buFont typeface="Arial" pitchFamily="34" charset="0"/>
              <a:buChar char="•"/>
              <a:defRPr/>
            </a:pPr>
            <a:r>
              <a:rPr lang="en-US" sz="2000" dirty="0">
                <a:latin typeface="+mn-lt"/>
              </a:rPr>
              <a:t>The half-life of potassium- 40 is 1.3 billion years. Therefore, if 1 gram of potassium-40 were placed in a container, 0.5 gram would remain after 1.3 billion years, 0.25 gram after 2.6 billion years, and so on.</a:t>
            </a:r>
          </a:p>
          <a:p>
            <a:pPr algn="just">
              <a:defRPr/>
            </a:pPr>
            <a:endParaRPr lang="en-US" sz="2000" dirty="0">
              <a:latin typeface="+mn-lt"/>
            </a:endParaRPr>
          </a:p>
          <a:p>
            <a:pPr algn="just">
              <a:defRPr/>
            </a:pPr>
            <a:r>
              <a:rPr lang="en-US" sz="2000" dirty="0">
                <a:latin typeface="+mn-lt"/>
              </a:rPr>
              <a:t>Each radioactive isotope has its own half-life; some half-lives are fractions of a second and others are measured in billions of years</a:t>
            </a:r>
            <a:r>
              <a:rPr lang="en-US" dirty="0"/>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defRPr/>
            </a:pPr>
            <a:r>
              <a:rPr lang="en-US" dirty="0" smtClean="0"/>
              <a:t>ABSOLUTE GEOLOGIC TIME</a:t>
            </a:r>
            <a:endParaRPr lang="en-US" dirty="0"/>
          </a:p>
        </p:txBody>
      </p:sp>
      <p:sp>
        <p:nvSpPr>
          <p:cNvPr id="30722" name="Content Placeholder 2"/>
          <p:cNvSpPr>
            <a:spLocks noGrp="1"/>
          </p:cNvSpPr>
          <p:nvPr>
            <p:ph sz="quarter" idx="1"/>
          </p:nvPr>
        </p:nvSpPr>
        <p:spPr/>
        <p:txBody>
          <a:bodyPr>
            <a:normAutofit fontScale="92500"/>
          </a:bodyPr>
          <a:lstStyle/>
          <a:p>
            <a:pPr algn="just"/>
            <a:r>
              <a:rPr lang="en-US" sz="2400" b="1" dirty="0" smtClean="0">
                <a:solidFill>
                  <a:srgbClr val="FF0000"/>
                </a:solidFill>
              </a:rPr>
              <a:t>Two aspects of radioactivity </a:t>
            </a:r>
            <a:r>
              <a:rPr lang="en-US" sz="2400" dirty="0" smtClean="0"/>
              <a:t>are essential to the calendars in rocks</a:t>
            </a:r>
          </a:p>
          <a:p>
            <a:pPr algn="just"/>
            <a:endParaRPr lang="en-US" sz="2400" dirty="0" smtClean="0"/>
          </a:p>
          <a:p>
            <a:pPr algn="just"/>
            <a:r>
              <a:rPr lang="en-US" sz="2400" u="sng" dirty="0" smtClean="0"/>
              <a:t>First, the half-life of a radioactive isotope is constant</a:t>
            </a:r>
            <a:r>
              <a:rPr lang="en-US" sz="2400" dirty="0" smtClean="0"/>
              <a:t>. It is easily measured in the laboratory and is unaffected by geologic processes. So radioactive decay occurs at a known, constant rate</a:t>
            </a:r>
          </a:p>
          <a:p>
            <a:pPr algn="just"/>
            <a:endParaRPr lang="en-US" sz="2400" dirty="0" smtClean="0"/>
          </a:p>
          <a:p>
            <a:pPr algn="just"/>
            <a:r>
              <a:rPr lang="en-US" sz="2400" u="sng" dirty="0" smtClean="0"/>
              <a:t>Secondly as a parent isotope decays, its daughter accumulates in the rock</a:t>
            </a:r>
            <a:r>
              <a:rPr lang="en-US" sz="2400" dirty="0" smtClean="0"/>
              <a:t>. The longer the rock exists, the more daughter isotope accumulates. The accumulation of a daughter isotope is similar to marking off days on a calendar</a:t>
            </a:r>
          </a:p>
          <a:p>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9b"/>
          <p:cNvPicPr>
            <a:picLocks noChangeAspect="1" noChangeArrowheads="1"/>
          </p:cNvPicPr>
          <p:nvPr/>
        </p:nvPicPr>
        <p:blipFill rotWithShape="1">
          <a:blip r:embed="rId2">
            <a:extLst>
              <a:ext uri="{28A0092B-C50C-407E-A947-70E740481C1C}">
                <a14:useLocalDpi xmlns:a14="http://schemas.microsoft.com/office/drawing/2010/main" val="0"/>
              </a:ext>
            </a:extLst>
          </a:blip>
          <a:srcRect t="3185" r="2862" b="2333"/>
          <a:stretch/>
        </p:blipFill>
        <p:spPr bwMode="auto">
          <a:xfrm>
            <a:off x="3275857" y="633984"/>
            <a:ext cx="5490192" cy="53400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 Box 3"/>
          <p:cNvSpPr txBox="1">
            <a:spLocks noChangeArrowheads="1"/>
          </p:cNvSpPr>
          <p:nvPr/>
        </p:nvSpPr>
        <p:spPr bwMode="auto">
          <a:xfrm>
            <a:off x="19088" y="2754757"/>
            <a:ext cx="25733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en-US" sz="3600" b="1" dirty="0">
                <a:latin typeface="Arial" charset="0"/>
              </a:rPr>
              <a:t>Half-Life</a:t>
            </a:r>
          </a:p>
        </p:txBody>
      </p:sp>
    </p:spTree>
    <p:extLst>
      <p:ext uri="{BB962C8B-B14F-4D97-AF65-F5344CB8AC3E}">
        <p14:creationId xmlns:p14="http://schemas.microsoft.com/office/powerpoint/2010/main" val="28703872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pPr>
              <a:defRPr/>
            </a:pPr>
            <a:r>
              <a:rPr lang="en-US" dirty="0" smtClean="0"/>
              <a:t>ABSOLUTE GEOLOGIC TIME</a:t>
            </a:r>
            <a:endParaRPr lang="en-US" dirty="0"/>
          </a:p>
        </p:txBody>
      </p:sp>
      <p:sp>
        <p:nvSpPr>
          <p:cNvPr id="31746" name="Content Placeholder 2"/>
          <p:cNvSpPr>
            <a:spLocks noGrp="1"/>
          </p:cNvSpPr>
          <p:nvPr>
            <p:ph sz="quarter" idx="1"/>
          </p:nvPr>
        </p:nvSpPr>
        <p:spPr/>
        <p:txBody>
          <a:bodyPr/>
          <a:lstStyle/>
          <a:p>
            <a:pPr eaLnBrk="1" hangingPunct="1"/>
            <a:endParaRPr lang="en-US" smtClean="0"/>
          </a:p>
        </p:txBody>
      </p:sp>
      <p:pic>
        <p:nvPicPr>
          <p:cNvPr id="21508" name="Picture 2"/>
          <p:cNvPicPr>
            <a:picLocks noChangeAspect="1" noChangeArrowheads="1"/>
          </p:cNvPicPr>
          <p:nvPr/>
        </p:nvPicPr>
        <p:blipFill>
          <a:blip r:embed="rId2" cstate="print"/>
          <a:srcRect/>
          <a:stretch>
            <a:fillRect/>
          </a:stretch>
        </p:blipFill>
        <p:spPr bwMode="auto">
          <a:xfrm>
            <a:off x="387350" y="1624013"/>
            <a:ext cx="8408988" cy="401955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defRPr/>
            </a:pPr>
            <a:r>
              <a:rPr lang="en-US" dirty="0" smtClean="0"/>
              <a:t>ABSOLUTE GEOLOGIC TIME</a:t>
            </a:r>
            <a:endParaRPr lang="en-US" dirty="0"/>
          </a:p>
        </p:txBody>
      </p:sp>
      <p:sp>
        <p:nvSpPr>
          <p:cNvPr id="32770" name="Content Placeholder 2"/>
          <p:cNvSpPr>
            <a:spLocks noGrp="1"/>
          </p:cNvSpPr>
          <p:nvPr>
            <p:ph sz="quarter" idx="1"/>
          </p:nvPr>
        </p:nvSpPr>
        <p:spPr/>
        <p:txBody>
          <a:bodyPr/>
          <a:lstStyle/>
          <a:p>
            <a:pPr algn="just"/>
            <a:r>
              <a:rPr lang="en-US" sz="2400" b="1" dirty="0" smtClean="0">
                <a:solidFill>
                  <a:srgbClr val="FF0000"/>
                </a:solidFill>
              </a:rPr>
              <a:t>Radiometric dating </a:t>
            </a:r>
            <a:r>
              <a:rPr lang="en-US" sz="2400" dirty="0" smtClean="0"/>
              <a:t>is the process of determining the ages of rocks, minerals, and fossils by measuring their parent and daughter isotopes</a:t>
            </a:r>
          </a:p>
        </p:txBody>
      </p:sp>
      <p:pic>
        <p:nvPicPr>
          <p:cNvPr id="55298" name="Picture 2" descr="http://people.hofstra.edu/j_b_bennington/2cnotes/halflife.JPG"/>
          <p:cNvPicPr>
            <a:picLocks noChangeAspect="1" noChangeArrowheads="1"/>
          </p:cNvPicPr>
          <p:nvPr/>
        </p:nvPicPr>
        <p:blipFill>
          <a:blip r:embed="rId2" cstate="print"/>
          <a:srcRect/>
          <a:stretch>
            <a:fillRect/>
          </a:stretch>
        </p:blipFill>
        <p:spPr bwMode="auto">
          <a:xfrm>
            <a:off x="4357686" y="3000372"/>
            <a:ext cx="4529683" cy="3708122"/>
          </a:xfrm>
          <a:prstGeom prst="rect">
            <a:avLst/>
          </a:prstGeom>
          <a:ln>
            <a:noFill/>
          </a:ln>
          <a:effectLst>
            <a:outerShdw blurRad="292100" dist="139700" dir="2700000" algn="tl" rotWithShape="0">
              <a:srgbClr val="333333">
                <a:alpha val="65000"/>
              </a:srgbClr>
            </a:outerShdw>
          </a:effectLst>
        </p:spPr>
      </p:pic>
      <p:sp>
        <p:nvSpPr>
          <p:cNvPr id="32773" name="Rectangle 5"/>
          <p:cNvSpPr>
            <a:spLocks noChangeArrowheads="1"/>
          </p:cNvSpPr>
          <p:nvPr/>
        </p:nvSpPr>
        <p:spPr bwMode="auto">
          <a:xfrm>
            <a:off x="214313" y="3143250"/>
            <a:ext cx="3929062" cy="3692525"/>
          </a:xfrm>
          <a:prstGeom prst="rect">
            <a:avLst/>
          </a:prstGeom>
          <a:noFill/>
          <a:ln w="9525">
            <a:noFill/>
            <a:miter lim="800000"/>
            <a:headEnd/>
            <a:tailEnd/>
          </a:ln>
        </p:spPr>
        <p:txBody>
          <a:bodyPr>
            <a:spAutoFit/>
          </a:bodyPr>
          <a:lstStyle/>
          <a:p>
            <a:pPr algn="just">
              <a:buFont typeface="Arial" charset="0"/>
              <a:buChar char="•"/>
            </a:pPr>
            <a:r>
              <a:rPr lang="en-US" dirty="0"/>
              <a:t>At the end of </a:t>
            </a:r>
            <a:r>
              <a:rPr lang="en-US" b="1" dirty="0">
                <a:solidFill>
                  <a:srgbClr val="FF0000"/>
                </a:solidFill>
              </a:rPr>
              <a:t>one half-life</a:t>
            </a:r>
            <a:r>
              <a:rPr lang="en-US" dirty="0"/>
              <a:t>, 50 percent of the parent atoms have decayed to daughter.</a:t>
            </a:r>
          </a:p>
          <a:p>
            <a:pPr algn="just"/>
            <a:endParaRPr lang="en-US" dirty="0"/>
          </a:p>
          <a:p>
            <a:pPr algn="just">
              <a:buFont typeface="Arial" charset="0"/>
              <a:buChar char="•"/>
            </a:pPr>
            <a:r>
              <a:rPr lang="en-US" dirty="0"/>
              <a:t>At the end of </a:t>
            </a:r>
            <a:r>
              <a:rPr lang="en-US" b="1" dirty="0">
                <a:solidFill>
                  <a:srgbClr val="FF0000"/>
                </a:solidFill>
              </a:rPr>
              <a:t>two half-lives</a:t>
            </a:r>
            <a:r>
              <a:rPr lang="en-US" dirty="0"/>
              <a:t>, the mixture is 25 percent parent and 75 percent daughter. </a:t>
            </a:r>
          </a:p>
          <a:p>
            <a:pPr algn="just"/>
            <a:endParaRPr lang="en-US" dirty="0"/>
          </a:p>
          <a:p>
            <a:pPr algn="just">
              <a:buFont typeface="Arial" charset="0"/>
              <a:buChar char="•"/>
            </a:pPr>
            <a:r>
              <a:rPr lang="en-US" dirty="0"/>
              <a:t>To determine the age of a rock, a geologist measures the proportions of parent and daughter isotopes in a sample and compares the ratio.</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Radioactive Dating</a:t>
            </a:r>
            <a:endParaRPr lang="en-US" dirty="0"/>
          </a:p>
        </p:txBody>
      </p:sp>
      <p:grpSp>
        <p:nvGrpSpPr>
          <p:cNvPr id="4" name="Group 3"/>
          <p:cNvGrpSpPr/>
          <p:nvPr/>
        </p:nvGrpSpPr>
        <p:grpSpPr>
          <a:xfrm>
            <a:off x="258638" y="2366963"/>
            <a:ext cx="8705850" cy="3654325"/>
            <a:chOff x="0" y="2366963"/>
            <a:chExt cx="9144000" cy="3930650"/>
          </a:xfrm>
        </p:grpSpPr>
        <p:sp>
          <p:nvSpPr>
            <p:cNvPr id="5" name="Text Box 3"/>
            <p:cNvSpPr txBox="1">
              <a:spLocks noChangeArrowheads="1"/>
            </p:cNvSpPr>
            <p:nvPr/>
          </p:nvSpPr>
          <p:spPr bwMode="auto">
            <a:xfrm>
              <a:off x="539750" y="2366963"/>
              <a:ext cx="24971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4000" b="1" dirty="0">
                  <a:latin typeface="Arial" charset="0"/>
                </a:rPr>
                <a:t>Isotope A</a:t>
              </a:r>
            </a:p>
          </p:txBody>
        </p:sp>
        <p:sp>
          <p:nvSpPr>
            <p:cNvPr id="6" name="Text Box 4"/>
            <p:cNvSpPr txBox="1">
              <a:spLocks noChangeArrowheads="1"/>
            </p:cNvSpPr>
            <p:nvPr/>
          </p:nvSpPr>
          <p:spPr bwMode="auto">
            <a:xfrm>
              <a:off x="5945188" y="2366963"/>
              <a:ext cx="24971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4000" b="1">
                  <a:latin typeface="Arial" charset="0"/>
                </a:rPr>
                <a:t>Isotope B</a:t>
              </a:r>
            </a:p>
          </p:txBody>
        </p:sp>
        <p:sp>
          <p:nvSpPr>
            <p:cNvPr id="7" name="Text Box 5"/>
            <p:cNvSpPr txBox="1">
              <a:spLocks noChangeArrowheads="1"/>
            </p:cNvSpPr>
            <p:nvPr/>
          </p:nvSpPr>
          <p:spPr bwMode="auto">
            <a:xfrm>
              <a:off x="1011238" y="3182938"/>
              <a:ext cx="13684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3000" b="1">
                  <a:latin typeface="Arial" charset="0"/>
                </a:rPr>
                <a:t>Parent</a:t>
              </a:r>
            </a:p>
          </p:txBody>
        </p:sp>
        <p:sp>
          <p:nvSpPr>
            <p:cNvPr id="8" name="Text Box 6"/>
            <p:cNvSpPr txBox="1">
              <a:spLocks noChangeArrowheads="1"/>
            </p:cNvSpPr>
            <p:nvPr/>
          </p:nvSpPr>
          <p:spPr bwMode="auto">
            <a:xfrm>
              <a:off x="6180138" y="3168650"/>
              <a:ext cx="185578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3000" b="1">
                  <a:latin typeface="Arial" charset="0"/>
                </a:rPr>
                <a:t>Daughter</a:t>
              </a:r>
            </a:p>
          </p:txBody>
        </p:sp>
        <p:sp>
          <p:nvSpPr>
            <p:cNvPr id="9" name="Text Box 8"/>
            <p:cNvSpPr txBox="1">
              <a:spLocks noChangeArrowheads="1"/>
            </p:cNvSpPr>
            <p:nvPr/>
          </p:nvSpPr>
          <p:spPr bwMode="auto">
            <a:xfrm>
              <a:off x="893763" y="3859213"/>
              <a:ext cx="18542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3000" b="1">
                  <a:latin typeface="Arial" charset="0"/>
                </a:rPr>
                <a:t>64 grams</a:t>
              </a:r>
            </a:p>
          </p:txBody>
        </p:sp>
        <p:sp>
          <p:nvSpPr>
            <p:cNvPr id="10" name="Text Box 9"/>
            <p:cNvSpPr txBox="1">
              <a:spLocks noChangeArrowheads="1"/>
            </p:cNvSpPr>
            <p:nvPr/>
          </p:nvSpPr>
          <p:spPr bwMode="auto">
            <a:xfrm>
              <a:off x="6121400" y="3844925"/>
              <a:ext cx="206533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3000" b="1">
                  <a:latin typeface="Arial" charset="0"/>
                </a:rPr>
                <a:t>960 grams</a:t>
              </a:r>
            </a:p>
          </p:txBody>
        </p:sp>
        <p:sp>
          <p:nvSpPr>
            <p:cNvPr id="11" name="Text Box 10"/>
            <p:cNvSpPr txBox="1">
              <a:spLocks noChangeArrowheads="1"/>
            </p:cNvSpPr>
            <p:nvPr/>
          </p:nvSpPr>
          <p:spPr bwMode="auto">
            <a:xfrm>
              <a:off x="3240088" y="2711450"/>
              <a:ext cx="264001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3000" b="1">
                  <a:latin typeface="Arial" charset="0"/>
                </a:rPr>
                <a:t>(10 k) half-life</a:t>
              </a:r>
            </a:p>
          </p:txBody>
        </p:sp>
        <p:sp>
          <p:nvSpPr>
            <p:cNvPr id="12" name="Line 11"/>
            <p:cNvSpPr>
              <a:spLocks noChangeShapeType="1"/>
            </p:cNvSpPr>
            <p:nvPr/>
          </p:nvSpPr>
          <p:spPr bwMode="auto">
            <a:xfrm>
              <a:off x="3184525" y="3465513"/>
              <a:ext cx="2476500" cy="0"/>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3" name="Group 20"/>
            <p:cNvGrpSpPr>
              <a:grpSpLocks/>
            </p:cNvGrpSpPr>
            <p:nvPr/>
          </p:nvGrpSpPr>
          <p:grpSpPr bwMode="auto">
            <a:xfrm>
              <a:off x="0" y="5062538"/>
              <a:ext cx="9144000" cy="1235075"/>
              <a:chOff x="0" y="3189"/>
              <a:chExt cx="5760" cy="778"/>
            </a:xfrm>
          </p:grpSpPr>
          <p:sp>
            <p:nvSpPr>
              <p:cNvPr id="19" name="Text Box 12"/>
              <p:cNvSpPr txBox="1">
                <a:spLocks noChangeArrowheads="1"/>
              </p:cNvSpPr>
              <p:nvPr/>
            </p:nvSpPr>
            <p:spPr bwMode="auto">
              <a:xfrm>
                <a:off x="0" y="3189"/>
                <a:ext cx="1282" cy="77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sz="3000" b="1">
                    <a:latin typeface="Arial" charset="0"/>
                  </a:rPr>
                  <a:t>1</a:t>
                </a:r>
                <a:r>
                  <a:rPr lang="en-US" sz="3000" b="1" baseline="30000">
                    <a:latin typeface="Arial" charset="0"/>
                  </a:rPr>
                  <a:t>st</a:t>
                </a:r>
              </a:p>
              <a:p>
                <a:pPr algn="ctr">
                  <a:spcBef>
                    <a:spcPct val="50000"/>
                  </a:spcBef>
                </a:pPr>
                <a:r>
                  <a:rPr lang="en-US" sz="3000" b="1">
                    <a:latin typeface="Arial" charset="0"/>
                  </a:rPr>
                  <a:t>512 / 512</a:t>
                </a:r>
              </a:p>
            </p:txBody>
          </p:sp>
          <p:sp>
            <p:nvSpPr>
              <p:cNvPr id="20" name="Text Box 13"/>
              <p:cNvSpPr txBox="1">
                <a:spLocks noChangeArrowheads="1"/>
              </p:cNvSpPr>
              <p:nvPr/>
            </p:nvSpPr>
            <p:spPr bwMode="auto">
              <a:xfrm>
                <a:off x="1480" y="3189"/>
                <a:ext cx="1282" cy="77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sz="3000" b="1" dirty="0">
                    <a:latin typeface="Arial" charset="0"/>
                  </a:rPr>
                  <a:t>2</a:t>
                </a:r>
                <a:r>
                  <a:rPr lang="en-US" sz="3000" b="1" baseline="30000" dirty="0">
                    <a:latin typeface="Arial" charset="0"/>
                  </a:rPr>
                  <a:t>nd</a:t>
                </a:r>
              </a:p>
              <a:p>
                <a:pPr algn="ctr">
                  <a:spcBef>
                    <a:spcPct val="50000"/>
                  </a:spcBef>
                </a:pPr>
                <a:r>
                  <a:rPr lang="en-US" sz="3000" b="1" dirty="0">
                    <a:latin typeface="Arial" charset="0"/>
                  </a:rPr>
                  <a:t>256 / 768</a:t>
                </a:r>
              </a:p>
            </p:txBody>
          </p:sp>
          <p:sp>
            <p:nvSpPr>
              <p:cNvPr id="21" name="Text Box 14"/>
              <p:cNvSpPr txBox="1">
                <a:spLocks noChangeArrowheads="1"/>
              </p:cNvSpPr>
              <p:nvPr/>
            </p:nvSpPr>
            <p:spPr bwMode="auto">
              <a:xfrm>
                <a:off x="3012" y="3189"/>
                <a:ext cx="1282" cy="77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sz="3000" b="1">
                    <a:latin typeface="Arial" charset="0"/>
                  </a:rPr>
                  <a:t>3</a:t>
                </a:r>
                <a:r>
                  <a:rPr lang="en-US" sz="3000" b="1" baseline="30000">
                    <a:latin typeface="Arial" charset="0"/>
                  </a:rPr>
                  <a:t>rd</a:t>
                </a:r>
              </a:p>
              <a:p>
                <a:pPr algn="ctr">
                  <a:spcBef>
                    <a:spcPct val="50000"/>
                  </a:spcBef>
                </a:pPr>
                <a:r>
                  <a:rPr lang="en-US" sz="3000" b="1">
                    <a:latin typeface="Arial" charset="0"/>
                  </a:rPr>
                  <a:t>128 / 896</a:t>
                </a:r>
              </a:p>
            </p:txBody>
          </p:sp>
          <p:sp>
            <p:nvSpPr>
              <p:cNvPr id="22" name="Text Box 15"/>
              <p:cNvSpPr txBox="1">
                <a:spLocks noChangeArrowheads="1"/>
              </p:cNvSpPr>
              <p:nvPr/>
            </p:nvSpPr>
            <p:spPr bwMode="auto">
              <a:xfrm>
                <a:off x="4478" y="3189"/>
                <a:ext cx="1282" cy="77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pPr>
                <a:r>
                  <a:rPr lang="en-US" sz="3000" b="1">
                    <a:latin typeface="Arial" charset="0"/>
                  </a:rPr>
                  <a:t>4</a:t>
                </a:r>
                <a:r>
                  <a:rPr lang="en-US" sz="3000" b="1" baseline="30000">
                    <a:latin typeface="Arial" charset="0"/>
                  </a:rPr>
                  <a:t>th</a:t>
                </a:r>
              </a:p>
              <a:p>
                <a:pPr algn="ctr">
                  <a:spcBef>
                    <a:spcPct val="50000"/>
                  </a:spcBef>
                </a:pPr>
                <a:r>
                  <a:rPr lang="en-US" sz="3000" b="1">
                    <a:latin typeface="Arial" charset="0"/>
                  </a:rPr>
                  <a:t>64 / 960</a:t>
                </a:r>
              </a:p>
            </p:txBody>
          </p:sp>
        </p:grpSp>
        <p:grpSp>
          <p:nvGrpSpPr>
            <p:cNvPr id="14" name="Group 21"/>
            <p:cNvGrpSpPr>
              <a:grpSpLocks/>
            </p:cNvGrpSpPr>
            <p:nvPr/>
          </p:nvGrpSpPr>
          <p:grpSpPr bwMode="auto">
            <a:xfrm>
              <a:off x="381000" y="4572000"/>
              <a:ext cx="8324850" cy="519113"/>
              <a:chOff x="240" y="2880"/>
              <a:chExt cx="5244" cy="327"/>
            </a:xfrm>
          </p:grpSpPr>
          <p:sp>
            <p:nvSpPr>
              <p:cNvPr id="15" name="Text Box 16"/>
              <p:cNvSpPr txBox="1">
                <a:spLocks noChangeArrowheads="1"/>
              </p:cNvSpPr>
              <p:nvPr/>
            </p:nvSpPr>
            <p:spPr bwMode="auto">
              <a:xfrm>
                <a:off x="240" y="2880"/>
                <a:ext cx="732" cy="3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b="1" dirty="0"/>
                  <a:t>10,000</a:t>
                </a:r>
              </a:p>
            </p:txBody>
          </p:sp>
          <p:sp>
            <p:nvSpPr>
              <p:cNvPr id="16" name="Text Box 17"/>
              <p:cNvSpPr txBox="1">
                <a:spLocks noChangeArrowheads="1"/>
              </p:cNvSpPr>
              <p:nvPr/>
            </p:nvSpPr>
            <p:spPr bwMode="auto">
              <a:xfrm>
                <a:off x="1776" y="2880"/>
                <a:ext cx="732" cy="3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b="1" dirty="0"/>
                  <a:t>20,000</a:t>
                </a:r>
              </a:p>
            </p:txBody>
          </p:sp>
          <p:sp>
            <p:nvSpPr>
              <p:cNvPr id="17" name="Text Box 18"/>
              <p:cNvSpPr txBox="1">
                <a:spLocks noChangeArrowheads="1"/>
              </p:cNvSpPr>
              <p:nvPr/>
            </p:nvSpPr>
            <p:spPr bwMode="auto">
              <a:xfrm>
                <a:off x="3312" y="2880"/>
                <a:ext cx="732" cy="3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b="1"/>
                  <a:t>30,000</a:t>
                </a:r>
              </a:p>
            </p:txBody>
          </p:sp>
          <p:sp>
            <p:nvSpPr>
              <p:cNvPr id="18" name="Text Box 19"/>
              <p:cNvSpPr txBox="1">
                <a:spLocks noChangeArrowheads="1"/>
              </p:cNvSpPr>
              <p:nvPr/>
            </p:nvSpPr>
            <p:spPr bwMode="auto">
              <a:xfrm>
                <a:off x="4752" y="2880"/>
                <a:ext cx="732" cy="3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b="1"/>
                  <a:t>40,000</a:t>
                </a:r>
              </a:p>
            </p:txBody>
          </p:sp>
        </p:grpSp>
      </p:grpSp>
    </p:spTree>
    <p:extLst>
      <p:ext uri="{BB962C8B-B14F-4D97-AF65-F5344CB8AC3E}">
        <p14:creationId xmlns:p14="http://schemas.microsoft.com/office/powerpoint/2010/main" val="39613842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normAutofit/>
          </a:bodyPr>
          <a:lstStyle/>
          <a:p>
            <a:r>
              <a:rPr lang="en-US" sz="3600" dirty="0" smtClean="0"/>
              <a:t>Absolute vs. Relative </a:t>
            </a:r>
            <a:r>
              <a:rPr lang="en-US" sz="3600" dirty="0" smtClean="0"/>
              <a:t>Age</a:t>
            </a:r>
            <a:endParaRPr lang="en-US" sz="3200" dirty="0" smtClean="0"/>
          </a:p>
        </p:txBody>
      </p:sp>
      <p:sp>
        <p:nvSpPr>
          <p:cNvPr id="15363" name="Content Placeholder 2"/>
          <p:cNvSpPr>
            <a:spLocks noGrp="1"/>
          </p:cNvSpPr>
          <p:nvPr>
            <p:ph sz="half" idx="1"/>
          </p:nvPr>
        </p:nvSpPr>
        <p:spPr>
          <a:xfrm>
            <a:off x="0" y="1676400"/>
            <a:ext cx="4572000" cy="5029200"/>
          </a:xfrm>
        </p:spPr>
        <p:txBody>
          <a:bodyPr/>
          <a:lstStyle/>
          <a:p>
            <a:pPr algn="ctr">
              <a:buFont typeface="Wingdings" pitchFamily="2" charset="2"/>
              <a:buNone/>
            </a:pPr>
            <a:r>
              <a:rPr lang="en-US" b="1" u="sng" dirty="0" smtClean="0"/>
              <a:t>Relative Age</a:t>
            </a:r>
          </a:p>
          <a:p>
            <a:pPr eaLnBrk="1" hangingPunct="1"/>
            <a:r>
              <a:rPr lang="en-US" dirty="0" smtClean="0"/>
              <a:t>Determining the age of an object in relation to other objects</a:t>
            </a:r>
          </a:p>
          <a:p>
            <a:pPr eaLnBrk="1" hangingPunct="1"/>
            <a:r>
              <a:rPr lang="en-US" dirty="0" smtClean="0"/>
              <a:t>“Estimate”</a:t>
            </a:r>
          </a:p>
          <a:p>
            <a:pPr eaLnBrk="1" hangingPunct="1"/>
            <a:r>
              <a:rPr lang="en-US" dirty="0" smtClean="0"/>
              <a:t>Index Fossils, Rock layers</a:t>
            </a:r>
          </a:p>
          <a:p>
            <a:pPr eaLnBrk="1" hangingPunct="1"/>
            <a:r>
              <a:rPr lang="en-US" u="sng" dirty="0" smtClean="0"/>
              <a:t>Example</a:t>
            </a:r>
            <a:r>
              <a:rPr lang="en-US" dirty="0" smtClean="0"/>
              <a:t>: A friend tells you </a:t>
            </a:r>
            <a:r>
              <a:rPr lang="en-US" dirty="0" smtClean="0"/>
              <a:t>he </a:t>
            </a:r>
            <a:r>
              <a:rPr lang="en-US" dirty="0" smtClean="0"/>
              <a:t>has 2 brothers – one that’s older than </a:t>
            </a:r>
            <a:r>
              <a:rPr lang="en-US" dirty="0" smtClean="0"/>
              <a:t>him </a:t>
            </a:r>
            <a:r>
              <a:rPr lang="en-US" dirty="0" smtClean="0"/>
              <a:t>and one that’s younger</a:t>
            </a:r>
          </a:p>
          <a:p>
            <a:pPr>
              <a:buFont typeface="Wingdings" pitchFamily="2" charset="2"/>
              <a:buNone/>
            </a:pPr>
            <a:endParaRPr lang="en-US" dirty="0" smtClean="0"/>
          </a:p>
        </p:txBody>
      </p:sp>
      <p:sp>
        <p:nvSpPr>
          <p:cNvPr id="15364" name="Content Placeholder 3"/>
          <p:cNvSpPr>
            <a:spLocks noGrp="1"/>
          </p:cNvSpPr>
          <p:nvPr>
            <p:ph sz="half" idx="2"/>
          </p:nvPr>
        </p:nvSpPr>
        <p:spPr>
          <a:xfrm>
            <a:off x="4495800" y="1676400"/>
            <a:ext cx="4648200" cy="5181600"/>
          </a:xfrm>
        </p:spPr>
        <p:txBody>
          <a:bodyPr/>
          <a:lstStyle/>
          <a:p>
            <a:pPr algn="ctr">
              <a:buFont typeface="Wingdings" pitchFamily="2" charset="2"/>
              <a:buNone/>
            </a:pPr>
            <a:r>
              <a:rPr lang="en-US" b="1" u="sng" dirty="0" smtClean="0"/>
              <a:t>Absolute Age</a:t>
            </a:r>
          </a:p>
          <a:p>
            <a:pPr eaLnBrk="1" hangingPunct="1"/>
            <a:r>
              <a:rPr lang="en-US" dirty="0" smtClean="0"/>
              <a:t>Determining the actual age in years of an object</a:t>
            </a:r>
          </a:p>
          <a:p>
            <a:pPr eaLnBrk="1" hangingPunct="1"/>
            <a:r>
              <a:rPr lang="en-US" dirty="0" smtClean="0"/>
              <a:t>“Exact”</a:t>
            </a:r>
          </a:p>
          <a:p>
            <a:pPr eaLnBrk="1" hangingPunct="1"/>
            <a:r>
              <a:rPr lang="en-US" dirty="0" smtClean="0"/>
              <a:t>Radiometric dating, half life, radioactive decay</a:t>
            </a:r>
          </a:p>
          <a:p>
            <a:pPr eaLnBrk="1" hangingPunct="1"/>
            <a:r>
              <a:rPr lang="en-US" u="sng" dirty="0" smtClean="0"/>
              <a:t>Example:</a:t>
            </a:r>
            <a:r>
              <a:rPr lang="en-US" dirty="0" smtClean="0"/>
              <a:t> I have one brother who is 8 years old and one who is 17 years old</a:t>
            </a:r>
          </a:p>
          <a:p>
            <a:pPr>
              <a:buFont typeface="Wingdings" pitchFamily="2" charset="2"/>
              <a:buNone/>
            </a:pPr>
            <a:endParaRPr lang="en-US" dirty="0" smtClean="0"/>
          </a:p>
          <a:p>
            <a:pPr>
              <a:buFont typeface="Wingdings" pitchFamily="2" charset="2"/>
              <a:buNone/>
            </a:pPr>
            <a:endParaRPr lang="en-US" dirty="0" smtClean="0"/>
          </a:p>
          <a:p>
            <a:endParaRPr lang="en-US" dirty="0" smtClean="0"/>
          </a:p>
          <a:p>
            <a:pPr>
              <a:buFont typeface="Wingdings" pitchFamily="2" charset="2"/>
              <a:buNone/>
            </a:pPr>
            <a:endParaRPr lang="en-US" dirty="0" smtClean="0"/>
          </a:p>
        </p:txBody>
      </p:sp>
    </p:spTree>
    <p:extLst>
      <p:ext uri="{BB962C8B-B14F-4D97-AF65-F5344CB8AC3E}">
        <p14:creationId xmlns:p14="http://schemas.microsoft.com/office/powerpoint/2010/main" val="15351335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blinds(horizontal)">
                                      <p:cBhvr>
                                        <p:cTn id="7" dur="500"/>
                                        <p:tgtEl>
                                          <p:spTgt spid="153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Effect transition="in" filter="blinds(horizontal)">
                                      <p:cBhvr>
                                        <p:cTn id="12" dur="500"/>
                                        <p:tgtEl>
                                          <p:spTgt spid="153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5364">
                                            <p:txEl>
                                              <p:pRg st="0" end="0"/>
                                            </p:txEl>
                                          </p:spTgt>
                                        </p:tgtEl>
                                        <p:attrNameLst>
                                          <p:attrName>style.visibility</p:attrName>
                                        </p:attrNameLst>
                                      </p:cBhvr>
                                      <p:to>
                                        <p:strVal val="visible"/>
                                      </p:to>
                                    </p:set>
                                    <p:animEffect transition="in" filter="blinds(horizontal)">
                                      <p:cBhvr>
                                        <p:cTn id="17" dur="500"/>
                                        <p:tgtEl>
                                          <p:spTgt spid="15364">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5363">
                                            <p:txEl>
                                              <p:pRg st="1" end="1"/>
                                            </p:txEl>
                                          </p:spTgt>
                                        </p:tgtEl>
                                        <p:attrNameLst>
                                          <p:attrName>style.visibility</p:attrName>
                                        </p:attrNameLst>
                                      </p:cBhvr>
                                      <p:to>
                                        <p:strVal val="visible"/>
                                      </p:to>
                                    </p:set>
                                    <p:animEffect transition="in" filter="blinds(horizontal)">
                                      <p:cBhvr>
                                        <p:cTn id="22" dur="500"/>
                                        <p:tgtEl>
                                          <p:spTgt spid="15363">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5363">
                                            <p:txEl>
                                              <p:pRg st="2" end="2"/>
                                            </p:txEl>
                                          </p:spTgt>
                                        </p:tgtEl>
                                        <p:attrNameLst>
                                          <p:attrName>style.visibility</p:attrName>
                                        </p:attrNameLst>
                                      </p:cBhvr>
                                      <p:to>
                                        <p:strVal val="visible"/>
                                      </p:to>
                                    </p:set>
                                    <p:animEffect transition="in" filter="blinds(horizontal)">
                                      <p:cBhvr>
                                        <p:cTn id="27" dur="500"/>
                                        <p:tgtEl>
                                          <p:spTgt spid="15363">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15363">
                                            <p:txEl>
                                              <p:pRg st="3" end="3"/>
                                            </p:txEl>
                                          </p:spTgt>
                                        </p:tgtEl>
                                        <p:attrNameLst>
                                          <p:attrName>style.visibility</p:attrName>
                                        </p:attrNameLst>
                                      </p:cBhvr>
                                      <p:to>
                                        <p:strVal val="visible"/>
                                      </p:to>
                                    </p:set>
                                    <p:animEffect transition="in" filter="blinds(horizontal)">
                                      <p:cBhvr>
                                        <p:cTn id="32" dur="500"/>
                                        <p:tgtEl>
                                          <p:spTgt spid="15363">
                                            <p:txEl>
                                              <p:pRg st="3" end="3"/>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15363">
                                            <p:txEl>
                                              <p:pRg st="4" end="4"/>
                                            </p:txEl>
                                          </p:spTgt>
                                        </p:tgtEl>
                                        <p:attrNameLst>
                                          <p:attrName>style.visibility</p:attrName>
                                        </p:attrNameLst>
                                      </p:cBhvr>
                                      <p:to>
                                        <p:strVal val="visible"/>
                                      </p:to>
                                    </p:set>
                                    <p:animEffect transition="in" filter="blinds(horizontal)">
                                      <p:cBhvr>
                                        <p:cTn id="37" dur="500"/>
                                        <p:tgtEl>
                                          <p:spTgt spid="15363">
                                            <p:txEl>
                                              <p:pRg st="4" end="4"/>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15364">
                                            <p:txEl>
                                              <p:pRg st="1" end="1"/>
                                            </p:txEl>
                                          </p:spTgt>
                                        </p:tgtEl>
                                        <p:attrNameLst>
                                          <p:attrName>style.visibility</p:attrName>
                                        </p:attrNameLst>
                                      </p:cBhvr>
                                      <p:to>
                                        <p:strVal val="visible"/>
                                      </p:to>
                                    </p:set>
                                    <p:animEffect transition="in" filter="blinds(horizontal)">
                                      <p:cBhvr>
                                        <p:cTn id="42" dur="500"/>
                                        <p:tgtEl>
                                          <p:spTgt spid="15364">
                                            <p:txEl>
                                              <p:pRg st="1" end="1"/>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15364">
                                            <p:txEl>
                                              <p:pRg st="2" end="2"/>
                                            </p:txEl>
                                          </p:spTgt>
                                        </p:tgtEl>
                                        <p:attrNameLst>
                                          <p:attrName>style.visibility</p:attrName>
                                        </p:attrNameLst>
                                      </p:cBhvr>
                                      <p:to>
                                        <p:strVal val="visible"/>
                                      </p:to>
                                    </p:set>
                                    <p:animEffect transition="in" filter="blinds(horizontal)">
                                      <p:cBhvr>
                                        <p:cTn id="47" dur="500"/>
                                        <p:tgtEl>
                                          <p:spTgt spid="15364">
                                            <p:txEl>
                                              <p:pRg st="2" end="2"/>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nodeType="clickEffect">
                                  <p:stCondLst>
                                    <p:cond delay="0"/>
                                  </p:stCondLst>
                                  <p:childTnLst>
                                    <p:set>
                                      <p:cBhvr>
                                        <p:cTn id="51" dur="1" fill="hold">
                                          <p:stCondLst>
                                            <p:cond delay="0"/>
                                          </p:stCondLst>
                                        </p:cTn>
                                        <p:tgtEl>
                                          <p:spTgt spid="15364">
                                            <p:txEl>
                                              <p:pRg st="3" end="3"/>
                                            </p:txEl>
                                          </p:spTgt>
                                        </p:tgtEl>
                                        <p:attrNameLst>
                                          <p:attrName>style.visibility</p:attrName>
                                        </p:attrNameLst>
                                      </p:cBhvr>
                                      <p:to>
                                        <p:strVal val="visible"/>
                                      </p:to>
                                    </p:set>
                                    <p:animEffect transition="in" filter="blinds(horizontal)">
                                      <p:cBhvr>
                                        <p:cTn id="52" dur="500"/>
                                        <p:tgtEl>
                                          <p:spTgt spid="15364">
                                            <p:txEl>
                                              <p:pRg st="3" end="3"/>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p:cTn id="56" dur="1" fill="hold">
                                          <p:stCondLst>
                                            <p:cond delay="0"/>
                                          </p:stCondLst>
                                        </p:cTn>
                                        <p:tgtEl>
                                          <p:spTgt spid="15364">
                                            <p:txEl>
                                              <p:pRg st="4" end="4"/>
                                            </p:txEl>
                                          </p:spTgt>
                                        </p:tgtEl>
                                        <p:attrNameLst>
                                          <p:attrName>style.visibility</p:attrName>
                                        </p:attrNameLst>
                                      </p:cBhvr>
                                      <p:to>
                                        <p:strVal val="visible"/>
                                      </p:to>
                                    </p:set>
                                    <p:animEffect transition="in" filter="blinds(horizontal)">
                                      <p:cBhvr>
                                        <p:cTn id="57" dur="500"/>
                                        <p:tgtEl>
                                          <p:spTgt spid="1536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eaLnBrk="1" fontAlgn="auto" hangingPunct="1">
              <a:spcAft>
                <a:spcPts val="0"/>
              </a:spcAft>
              <a:defRPr/>
            </a:pPr>
            <a:r>
              <a:rPr lang="en-US" dirty="0" smtClean="0"/>
              <a:t>FOSSILS AND FAUNAL SUCCESSION</a:t>
            </a:r>
            <a:endParaRPr lang="en-US" dirty="0"/>
          </a:p>
        </p:txBody>
      </p:sp>
      <p:sp>
        <p:nvSpPr>
          <p:cNvPr id="17410" name="Content Placeholder 2"/>
          <p:cNvSpPr>
            <a:spLocks noGrp="1"/>
          </p:cNvSpPr>
          <p:nvPr>
            <p:ph sz="quarter" idx="1"/>
          </p:nvPr>
        </p:nvSpPr>
        <p:spPr/>
        <p:txBody>
          <a:bodyPr/>
          <a:lstStyle/>
          <a:p>
            <a:pPr algn="ctr" eaLnBrk="1" hangingPunct="1">
              <a:buFont typeface="Wingdings 2" pitchFamily="18" charset="2"/>
              <a:buNone/>
            </a:pPr>
            <a:r>
              <a:rPr lang="en-US" b="1" dirty="0" smtClean="0">
                <a:solidFill>
                  <a:srgbClr val="FF0000"/>
                </a:solidFill>
              </a:rPr>
              <a:t>The principle of faunal succession </a:t>
            </a:r>
          </a:p>
        </p:txBody>
      </p:sp>
      <p:pic>
        <p:nvPicPr>
          <p:cNvPr id="17412" name="Picture 2" descr="http://3.bp.blogspot.com/_vVLItUAeAzk/TCt5KLipG9I/AAAAAAAAAAs/dZlPwz8ZgQc/s1600/Graphic1.JPG"/>
          <p:cNvPicPr>
            <a:picLocks noChangeAspect="1" noChangeArrowheads="1"/>
          </p:cNvPicPr>
          <p:nvPr/>
        </p:nvPicPr>
        <p:blipFill>
          <a:blip r:embed="rId2" cstate="print"/>
          <a:srcRect/>
          <a:stretch>
            <a:fillRect/>
          </a:stretch>
        </p:blipFill>
        <p:spPr bwMode="auto">
          <a:xfrm>
            <a:off x="5214938" y="2060848"/>
            <a:ext cx="3362325" cy="4410075"/>
          </a:xfrm>
          <a:prstGeom prst="rect">
            <a:avLst/>
          </a:prstGeom>
          <a:ln>
            <a:noFill/>
          </a:ln>
          <a:effectLst>
            <a:outerShdw blurRad="292100" dist="139700" dir="2700000" algn="tl" rotWithShape="0">
              <a:srgbClr val="333333">
                <a:alpha val="65000"/>
              </a:srgbClr>
            </a:outerShdw>
          </a:effectLst>
        </p:spPr>
      </p:pic>
      <p:sp>
        <p:nvSpPr>
          <p:cNvPr id="17413" name="Rectangle 5"/>
          <p:cNvSpPr>
            <a:spLocks noChangeArrowheads="1"/>
          </p:cNvSpPr>
          <p:nvPr/>
        </p:nvSpPr>
        <p:spPr bwMode="auto">
          <a:xfrm>
            <a:off x="355600" y="2357438"/>
            <a:ext cx="4572000" cy="3540125"/>
          </a:xfrm>
          <a:prstGeom prst="rect">
            <a:avLst/>
          </a:prstGeom>
          <a:noFill/>
          <a:ln w="9525">
            <a:noFill/>
            <a:miter lim="800000"/>
            <a:headEnd/>
            <a:tailEnd/>
          </a:ln>
        </p:spPr>
        <p:txBody>
          <a:bodyPr>
            <a:spAutoFit/>
          </a:bodyPr>
          <a:lstStyle/>
          <a:p>
            <a:pPr algn="just"/>
            <a:r>
              <a:rPr lang="en-US" sz="2700" dirty="0">
                <a:latin typeface="+mn-lt"/>
                <a:cs typeface="+mn-cs"/>
              </a:rPr>
              <a:t>It states that fossil organisms succeeded one another through time in a definite and recognizable order and that the relative ages of rocks can therefore be recognized from their fossils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CORRELATION</a:t>
            </a:r>
            <a:endParaRPr lang="en-US" dirty="0"/>
          </a:p>
        </p:txBody>
      </p:sp>
      <p:sp>
        <p:nvSpPr>
          <p:cNvPr id="18435" name="Content Placeholder 2"/>
          <p:cNvSpPr>
            <a:spLocks noGrp="1"/>
          </p:cNvSpPr>
          <p:nvPr>
            <p:ph sz="quarter" idx="1"/>
          </p:nvPr>
        </p:nvSpPr>
        <p:spPr/>
        <p:txBody>
          <a:bodyPr>
            <a:normAutofit/>
          </a:bodyPr>
          <a:lstStyle/>
          <a:p>
            <a:pPr algn="just" eaLnBrk="1" hangingPunct="1"/>
            <a:r>
              <a:rPr lang="en-US" dirty="0" smtClean="0"/>
              <a:t>To assemble a complete and continuous a record, geologists combine evidence from many localities. To do this, rocks of the same age from different localities must be matched in a process called </a:t>
            </a:r>
            <a:r>
              <a:rPr lang="en-US" b="1" dirty="0" smtClean="0">
                <a:solidFill>
                  <a:srgbClr val="FF0000"/>
                </a:solidFill>
              </a:rPr>
              <a:t>correlation</a:t>
            </a:r>
          </a:p>
          <a:p>
            <a:pPr algn="just" eaLnBrk="1" hangingPunct="1"/>
            <a:endParaRPr lang="en-US" dirty="0" smtClean="0">
              <a:solidFill>
                <a:srgbClr val="FF0000"/>
              </a:solidFill>
            </a:endParaRPr>
          </a:p>
          <a:p>
            <a:pPr algn="just" eaLnBrk="1" hangingPunct="1"/>
            <a:r>
              <a:rPr lang="en-US" dirty="0" smtClean="0"/>
              <a:t>There are two kinds of correlation</a:t>
            </a:r>
          </a:p>
          <a:p>
            <a:pPr algn="just" eaLnBrk="1" hangingPunct="1">
              <a:buClrTx/>
              <a:buFont typeface="Wingdings" pitchFamily="2" charset="2"/>
              <a:buChar char="Ø"/>
            </a:pPr>
            <a:r>
              <a:rPr lang="en-US" b="1" dirty="0" smtClean="0">
                <a:solidFill>
                  <a:srgbClr val="FF0000"/>
                </a:solidFill>
              </a:rPr>
              <a:t>Time correlation </a:t>
            </a:r>
            <a:r>
              <a:rPr lang="en-US" dirty="0" smtClean="0"/>
              <a:t>and </a:t>
            </a:r>
          </a:p>
          <a:p>
            <a:pPr algn="just" eaLnBrk="1" hangingPunct="1">
              <a:buClrTx/>
              <a:buFont typeface="Wingdings" pitchFamily="2" charset="2"/>
              <a:buChar char="Ø"/>
            </a:pPr>
            <a:r>
              <a:rPr lang="en-US" b="1" dirty="0">
                <a:solidFill>
                  <a:srgbClr val="FF0000"/>
                </a:solidFill>
              </a:rPr>
              <a:t>L</a:t>
            </a:r>
            <a:r>
              <a:rPr lang="en-US" b="1" dirty="0" smtClean="0">
                <a:solidFill>
                  <a:srgbClr val="FF0000"/>
                </a:solidFill>
              </a:rPr>
              <a:t>ithologic correlation</a:t>
            </a:r>
          </a:p>
          <a:p>
            <a:pPr eaLnBrk="1" hangingPunct="1"/>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eaLnBrk="1" hangingPunct="1">
              <a:defRPr/>
            </a:pPr>
            <a:r>
              <a:rPr lang="en-US" dirty="0" smtClean="0"/>
              <a:t>CORRELATION</a:t>
            </a:r>
            <a:endParaRPr lang="en-US" dirty="0"/>
          </a:p>
        </p:txBody>
      </p:sp>
      <p:sp>
        <p:nvSpPr>
          <p:cNvPr id="19458" name="Content Placeholder 2"/>
          <p:cNvSpPr>
            <a:spLocks noGrp="1"/>
          </p:cNvSpPr>
          <p:nvPr>
            <p:ph sz="quarter" idx="1"/>
          </p:nvPr>
        </p:nvSpPr>
        <p:spPr/>
        <p:txBody>
          <a:bodyPr/>
          <a:lstStyle/>
          <a:p>
            <a:pPr algn="just"/>
            <a:r>
              <a:rPr lang="en-US" b="1" dirty="0" smtClean="0">
                <a:solidFill>
                  <a:srgbClr val="FF0000"/>
                </a:solidFill>
              </a:rPr>
              <a:t>Time correlation</a:t>
            </a:r>
            <a:r>
              <a:rPr lang="en-US" dirty="0" smtClean="0"/>
              <a:t>: matching of rocks deposited at the same time (e.g. Mesozoic sedimentary rocks in the U.S. with Mesozoic sedimentary rocks in Mexico)</a:t>
            </a:r>
          </a:p>
          <a:p>
            <a:pPr algn="just">
              <a:buFont typeface="Wingdings 2" pitchFamily="18" charset="2"/>
              <a:buNone/>
            </a:pPr>
            <a:endParaRPr lang="en-US" dirty="0" smtClean="0"/>
          </a:p>
          <a:p>
            <a:pPr algn="just"/>
            <a:r>
              <a:rPr lang="en-US" dirty="0" smtClean="0"/>
              <a:t>Time correlation requires the use of </a:t>
            </a:r>
            <a:r>
              <a:rPr lang="en-US" b="1" dirty="0" smtClean="0">
                <a:solidFill>
                  <a:srgbClr val="FF0000"/>
                </a:solidFill>
              </a:rPr>
              <a:t>index fossils </a:t>
            </a:r>
            <a:r>
              <a:rPr lang="en-US" dirty="0" smtClean="0"/>
              <a:t>to demonstrate rocks were deposited at the same time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CORRELATION</a:t>
            </a:r>
            <a:endParaRPr lang="en-US" dirty="0"/>
          </a:p>
        </p:txBody>
      </p:sp>
      <p:sp>
        <p:nvSpPr>
          <p:cNvPr id="20483" name="Content Placeholder 2"/>
          <p:cNvSpPr>
            <a:spLocks noGrp="1"/>
          </p:cNvSpPr>
          <p:nvPr>
            <p:ph sz="quarter" idx="1"/>
          </p:nvPr>
        </p:nvSpPr>
        <p:spPr/>
        <p:txBody>
          <a:bodyPr/>
          <a:lstStyle/>
          <a:p>
            <a:pPr algn="just"/>
            <a:r>
              <a:rPr lang="en-US" b="1" dirty="0" smtClean="0">
                <a:solidFill>
                  <a:srgbClr val="FF0000"/>
                </a:solidFill>
              </a:rPr>
              <a:t>Index fossils </a:t>
            </a:r>
            <a:r>
              <a:rPr lang="en-US" dirty="0" smtClean="0"/>
              <a:t>are fossils used to define and identify geologic periods </a:t>
            </a:r>
          </a:p>
          <a:p>
            <a:pPr algn="just">
              <a:buFont typeface="Wingdings 2" pitchFamily="18" charset="2"/>
              <a:buNone/>
            </a:pPr>
            <a:endParaRPr lang="en-US" dirty="0" smtClean="0"/>
          </a:p>
          <a:p>
            <a:pPr algn="just"/>
            <a:r>
              <a:rPr lang="en-US" dirty="0" smtClean="0"/>
              <a:t>They work on the premise that, although different sediments may look different depending on the conditions under which they were laid down, they may include the remains of the same species of fossil</a:t>
            </a:r>
          </a:p>
          <a:p>
            <a:pPr algn="just"/>
            <a:endParaRPr lang="en-US" dirty="0" smtClean="0"/>
          </a:p>
          <a:p>
            <a:pPr algn="just"/>
            <a:endParaRPr lang="en-US" dirty="0" smtClean="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CORRELATION</a:t>
            </a:r>
            <a:endParaRPr lang="en-US" dirty="0"/>
          </a:p>
        </p:txBody>
      </p:sp>
      <p:sp>
        <p:nvSpPr>
          <p:cNvPr id="23555" name="Content Placeholder 2"/>
          <p:cNvSpPr>
            <a:spLocks noGrp="1"/>
          </p:cNvSpPr>
          <p:nvPr>
            <p:ph sz="quarter" idx="1"/>
          </p:nvPr>
        </p:nvSpPr>
        <p:spPr/>
        <p:txBody>
          <a:bodyPr>
            <a:normAutofit fontScale="92500" lnSpcReduction="10000"/>
          </a:bodyPr>
          <a:lstStyle/>
          <a:p>
            <a:pPr algn="just"/>
            <a:r>
              <a:rPr lang="en-US" b="1" dirty="0" smtClean="0">
                <a:solidFill>
                  <a:srgbClr val="FF0000"/>
                </a:solidFill>
              </a:rPr>
              <a:t>Lithologic correlation</a:t>
            </a:r>
            <a:r>
              <a:rPr lang="en-US" dirty="0" smtClean="0"/>
              <a:t>: matching rocks of the same character from one place to another. Usually it is not as accurate as time correlation, but easier</a:t>
            </a:r>
          </a:p>
          <a:p>
            <a:pPr algn="just">
              <a:buFont typeface="Wingdings 2" pitchFamily="18" charset="2"/>
              <a:buNone/>
            </a:pPr>
            <a:r>
              <a:rPr lang="en-US" dirty="0" smtClean="0"/>
              <a:t> </a:t>
            </a:r>
          </a:p>
          <a:p>
            <a:pPr algn="just"/>
            <a:r>
              <a:rPr lang="en-US" dirty="0" smtClean="0"/>
              <a:t>This doesn't require index fossils, but lithologic correlation may not correlate rocks deposited at the same time.</a:t>
            </a:r>
          </a:p>
          <a:p>
            <a:pPr algn="just"/>
            <a:endParaRPr lang="en-US" dirty="0" smtClean="0"/>
          </a:p>
          <a:p>
            <a:pPr algn="just"/>
            <a:r>
              <a:rPr lang="en-US" dirty="0" smtClean="0"/>
              <a:t>Lithologic correlation requires the use of </a:t>
            </a:r>
            <a:r>
              <a:rPr lang="en-US" b="1" dirty="0" smtClean="0">
                <a:solidFill>
                  <a:srgbClr val="FF0000"/>
                </a:solidFill>
              </a:rPr>
              <a:t>key beds/marker beds</a:t>
            </a:r>
          </a:p>
          <a:p>
            <a:pPr>
              <a:buFont typeface="Wingdings 2" pitchFamily="18" charset="2"/>
              <a:buNone/>
            </a:pPr>
            <a:r>
              <a:rPr lang="en-US" dirty="0" smtClean="0"/>
              <a:t> </a:t>
            </a:r>
          </a:p>
          <a:p>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CORRELATION</a:t>
            </a:r>
            <a:endParaRPr lang="en-US" dirty="0"/>
          </a:p>
        </p:txBody>
      </p:sp>
      <p:sp>
        <p:nvSpPr>
          <p:cNvPr id="24579" name="Content Placeholder 2"/>
          <p:cNvSpPr>
            <a:spLocks noGrp="1"/>
          </p:cNvSpPr>
          <p:nvPr>
            <p:ph sz="quarter" idx="1"/>
          </p:nvPr>
        </p:nvSpPr>
        <p:spPr/>
        <p:txBody>
          <a:bodyPr/>
          <a:lstStyle/>
          <a:p>
            <a:pPr algn="just"/>
            <a:r>
              <a:rPr lang="en-US" dirty="0" smtClean="0"/>
              <a:t>A </a:t>
            </a:r>
            <a:r>
              <a:rPr lang="en-US" b="1" dirty="0" smtClean="0">
                <a:solidFill>
                  <a:srgbClr val="FF0000"/>
                </a:solidFill>
              </a:rPr>
              <a:t>key bed/marker </a:t>
            </a:r>
            <a:r>
              <a:rPr lang="en-US" dirty="0" smtClean="0"/>
              <a:t>bed is a thin, widespread sedimentary layer that was deposited rapidly and synchronously over a wide area and is easily recognized</a:t>
            </a:r>
          </a:p>
          <a:p>
            <a:pPr algn="just"/>
            <a:endParaRPr lang="en-US" dirty="0" smtClean="0"/>
          </a:p>
          <a:p>
            <a:pPr algn="just"/>
            <a:r>
              <a:rPr lang="en-US" dirty="0" smtClean="0"/>
              <a:t>Examples are the </a:t>
            </a:r>
            <a:r>
              <a:rPr lang="en-US" u="sng" dirty="0" smtClean="0"/>
              <a:t>ash deposits from volcanic eruptions</a:t>
            </a:r>
          </a:p>
          <a:p>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iridium layer blankets the Earth"/>
          <p:cNvPicPr>
            <a:picLocks noChangeAspect="1" noChangeArrowheads="1"/>
          </p:cNvPicPr>
          <p:nvPr/>
        </p:nvPicPr>
        <p:blipFill>
          <a:blip r:embed="rId2" cstate="print"/>
          <a:srcRect/>
          <a:stretch>
            <a:fillRect/>
          </a:stretch>
        </p:blipFill>
        <p:spPr bwMode="auto">
          <a:xfrm>
            <a:off x="4929190" y="1643050"/>
            <a:ext cx="4071966" cy="2727212"/>
          </a:xfrm>
          <a:prstGeom prst="rect">
            <a:avLst/>
          </a:prstGeom>
          <a:ln>
            <a:noFill/>
          </a:ln>
          <a:effectLst>
            <a:outerShdw blurRad="292100" dist="139700" dir="2700000" algn="tl" rotWithShape="0">
              <a:srgbClr val="333333">
                <a:alpha val="65000"/>
              </a:srgbClr>
            </a:outerShdw>
          </a:effectLst>
        </p:spPr>
      </p:pic>
      <p:sp>
        <p:nvSpPr>
          <p:cNvPr id="5" name="Title 1"/>
          <p:cNvSpPr>
            <a:spLocks noGrp="1"/>
          </p:cNvSpPr>
          <p:nvPr>
            <p:ph type="title"/>
          </p:nvPr>
        </p:nvSpPr>
        <p:spPr/>
        <p:txBody>
          <a:bodyPr/>
          <a:lstStyle/>
          <a:p>
            <a:pPr>
              <a:defRPr/>
            </a:pPr>
            <a:r>
              <a:rPr lang="en-US" dirty="0" smtClean="0"/>
              <a:t>CORRELATION</a:t>
            </a:r>
            <a:endParaRPr lang="en-US" dirty="0"/>
          </a:p>
        </p:txBody>
      </p:sp>
      <p:pic>
        <p:nvPicPr>
          <p:cNvPr id="45060" name="Picture 4" descr="http://navarro-hopwood.net/images/Gus.jpg"/>
          <p:cNvPicPr>
            <a:picLocks noChangeAspect="1" noChangeArrowheads="1"/>
          </p:cNvPicPr>
          <p:nvPr/>
        </p:nvPicPr>
        <p:blipFill>
          <a:blip r:embed="rId3" cstate="print"/>
          <a:srcRect/>
          <a:stretch>
            <a:fillRect/>
          </a:stretch>
        </p:blipFill>
        <p:spPr bwMode="auto">
          <a:xfrm>
            <a:off x="402879" y="1571613"/>
            <a:ext cx="3811931" cy="2857520"/>
          </a:xfrm>
          <a:prstGeom prst="rect">
            <a:avLst/>
          </a:prstGeom>
          <a:ln>
            <a:noFill/>
          </a:ln>
          <a:effectLst>
            <a:outerShdw blurRad="292100" dist="139700" dir="2700000" algn="tl" rotWithShape="0">
              <a:srgbClr val="333333">
                <a:alpha val="65000"/>
              </a:srgbClr>
            </a:outerShdw>
          </a:effectLst>
        </p:spPr>
      </p:pic>
      <p:sp>
        <p:nvSpPr>
          <p:cNvPr id="25605" name="TextBox 6"/>
          <p:cNvSpPr txBox="1">
            <a:spLocks noChangeArrowheads="1"/>
          </p:cNvSpPr>
          <p:nvPr/>
        </p:nvSpPr>
        <p:spPr bwMode="auto">
          <a:xfrm>
            <a:off x="179512" y="4826000"/>
            <a:ext cx="8964488" cy="1754326"/>
          </a:xfrm>
          <a:prstGeom prst="rect">
            <a:avLst/>
          </a:prstGeom>
          <a:noFill/>
          <a:ln w="9525">
            <a:noFill/>
            <a:miter lim="800000"/>
            <a:headEnd/>
            <a:tailEnd/>
          </a:ln>
        </p:spPr>
        <p:txBody>
          <a:bodyPr wrap="square">
            <a:spAutoFit/>
          </a:bodyPr>
          <a:lstStyle/>
          <a:p>
            <a:pPr algn="just"/>
            <a:r>
              <a:rPr lang="en-US" dirty="0"/>
              <a:t>The </a:t>
            </a:r>
            <a:r>
              <a:rPr lang="en-US" dirty="0">
                <a:solidFill>
                  <a:srgbClr val="FF0000"/>
                </a:solidFill>
              </a:rPr>
              <a:t>K-T boundary layer </a:t>
            </a:r>
            <a:r>
              <a:rPr lang="en-US" dirty="0"/>
              <a:t>which is </a:t>
            </a:r>
            <a:r>
              <a:rPr lang="en-US" dirty="0">
                <a:solidFill>
                  <a:srgbClr val="FF0000"/>
                </a:solidFill>
              </a:rPr>
              <a:t>marker bed </a:t>
            </a:r>
            <a:r>
              <a:rPr lang="en-US" dirty="0"/>
              <a:t>found almost all over the </a:t>
            </a:r>
            <a:r>
              <a:rPr lang="en-US" dirty="0" err="1"/>
              <a:t>world.The</a:t>
            </a:r>
            <a:r>
              <a:rPr lang="en-US" dirty="0"/>
              <a:t> layer shows high concentration of the element </a:t>
            </a:r>
            <a:r>
              <a:rPr lang="en-US" dirty="0">
                <a:solidFill>
                  <a:srgbClr val="FF0000"/>
                </a:solidFill>
              </a:rPr>
              <a:t>iridium</a:t>
            </a:r>
            <a:r>
              <a:rPr lang="en-US" dirty="0"/>
              <a:t>. iridium does not occur naturally on Earth in high concentrations, but it does occur in higher concentrations in certain types of meteorites. It points to a </a:t>
            </a:r>
            <a:r>
              <a:rPr lang="en-US" dirty="0" err="1"/>
              <a:t>metorite</a:t>
            </a:r>
            <a:r>
              <a:rPr lang="en-US" dirty="0"/>
              <a:t> impact 65 million years ago which was responsible for the </a:t>
            </a:r>
            <a:r>
              <a:rPr lang="en-US" dirty="0" err="1"/>
              <a:t>extiction</a:t>
            </a:r>
            <a:r>
              <a:rPr lang="en-US" dirty="0"/>
              <a:t> of the dinosaurs</a:t>
            </a:r>
          </a:p>
          <a:p>
            <a:pPr algn="just"/>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301</TotalTime>
  <Words>870</Words>
  <Application>Microsoft Office PowerPoint</Application>
  <PresentationFormat>On-screen Show (4:3)</PresentationFormat>
  <Paragraphs>100</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Civic</vt:lpstr>
      <vt:lpstr>Dating and Correlation techniques</vt:lpstr>
      <vt:lpstr>Absolute vs. Relative Age</vt:lpstr>
      <vt:lpstr>FOSSILS AND FAUNAL SUCCESSION</vt:lpstr>
      <vt:lpstr>CORRELATION</vt:lpstr>
      <vt:lpstr>CORRELATION</vt:lpstr>
      <vt:lpstr>CORRELATION</vt:lpstr>
      <vt:lpstr>CORRELATION</vt:lpstr>
      <vt:lpstr>CORRELATION</vt:lpstr>
      <vt:lpstr>CORRELATION</vt:lpstr>
      <vt:lpstr>ABSOLUTE GEOLOGIC TIME</vt:lpstr>
      <vt:lpstr>ABSOLUTE GEOLOGIC TIME</vt:lpstr>
      <vt:lpstr>ABSOLUTE GEOLOGIC TIME</vt:lpstr>
      <vt:lpstr>ABSOLUTE GEOLOGIC TIME</vt:lpstr>
      <vt:lpstr>ABSOLUTE GEOLOGIC TIME</vt:lpstr>
      <vt:lpstr>PowerPoint Presentation</vt:lpstr>
      <vt:lpstr>ABSOLUTE GEOLOGIC TIME</vt:lpstr>
      <vt:lpstr>ABSOLUTE GEOLOGIC TIME</vt:lpstr>
      <vt:lpstr>Radioactive Dating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GEOLOGIC TIME</dc:title>
  <dc:creator>water</dc:creator>
  <cp:lastModifiedBy>User</cp:lastModifiedBy>
  <cp:revision>39</cp:revision>
  <dcterms:created xsi:type="dcterms:W3CDTF">2010-12-28T19:30:01Z</dcterms:created>
  <dcterms:modified xsi:type="dcterms:W3CDTF">2014-12-08T18:46:03Z</dcterms:modified>
</cp:coreProperties>
</file>