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4" r:id="rId10"/>
    <p:sldId id="268" r:id="rId11"/>
    <p:sldId id="270" r:id="rId12"/>
    <p:sldId id="272" r:id="rId13"/>
    <p:sldId id="271" r:id="rId14"/>
    <p:sldId id="273" r:id="rId15"/>
    <p:sldId id="300" r:id="rId16"/>
    <p:sldId id="274" r:id="rId17"/>
    <p:sldId id="275" r:id="rId18"/>
    <p:sldId id="276" r:id="rId19"/>
    <p:sldId id="278" r:id="rId20"/>
    <p:sldId id="280" r:id="rId21"/>
    <p:sldId id="282" r:id="rId22"/>
    <p:sldId id="285" r:id="rId23"/>
    <p:sldId id="287" r:id="rId24"/>
    <p:sldId id="289" r:id="rId25"/>
    <p:sldId id="291" r:id="rId26"/>
    <p:sldId id="292" r:id="rId27"/>
    <p:sldId id="293" r:id="rId28"/>
    <p:sldId id="294" r:id="rId29"/>
    <p:sldId id="295" r:id="rId30"/>
    <p:sldId id="296" r:id="rId31"/>
    <p:sldId id="301" r:id="rId32"/>
    <p:sldId id="304" r:id="rId33"/>
    <p:sldId id="297" r:id="rId34"/>
    <p:sldId id="298" r:id="rId35"/>
    <p:sldId id="305" r:id="rId36"/>
    <p:sldId id="299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82682" autoAdjust="0"/>
  </p:normalViewPr>
  <p:slideViewPr>
    <p:cSldViewPr snapToGrid="0" snapToObjects="1">
      <p:cViewPr varScale="1">
        <p:scale>
          <a:sx n="63" d="100"/>
          <a:sy n="63" d="100"/>
        </p:scale>
        <p:origin x="15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5BEF7-7B16-484E-B6EF-E7267C236D03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A239B-3BA3-824A-82BA-37DF3F1F0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01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IN previous</a:t>
            </a:r>
            <a:r>
              <a:rPr lang="en-US" baseline="0" dirty="0" smtClean="0"/>
              <a:t> lecture we have talk about the factors that effect microbial growth and we use this factors in the laboratory ( they encourage the growth )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indent="-171450">
              <a:buFont typeface="Wingdings" charset="2"/>
              <a:buChar char="u"/>
            </a:pPr>
            <a:r>
              <a:rPr lang="en-US" baseline="0" dirty="0" smtClean="0"/>
              <a:t>Today we will take about the way we use it in the hospital, </a:t>
            </a:r>
            <a:r>
              <a:rPr lang="en-US" baseline="0" dirty="0" err="1" smtClean="0"/>
              <a:t>icu</a:t>
            </a:r>
            <a:r>
              <a:rPr lang="en-US" baseline="0" dirty="0" smtClean="0"/>
              <a:t> , restaurant to inhibit the growth of microbes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indent="-171450">
              <a:buFont typeface="Wingdings" charset="2"/>
              <a:buChar char="u"/>
            </a:pPr>
            <a:r>
              <a:rPr lang="en-US" b="1" baseline="0" dirty="0" err="1" smtClean="0"/>
              <a:t>Eg</a:t>
            </a:r>
            <a:r>
              <a:rPr lang="en-US" b="1" baseline="0" dirty="0" smtClean="0"/>
              <a:t> : in the hospital it is necessary to inhibit microbial growth ?why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0" indent="0">
              <a:buFont typeface="+mj-lt"/>
              <a:buNone/>
            </a:pPr>
            <a:r>
              <a:rPr lang="en-US" baseline="0" dirty="0" smtClean="0"/>
              <a:t>They will not infect patent , staff </a:t>
            </a:r>
            <a:r>
              <a:rPr lang="en-US" baseline="0" dirty="0" err="1" smtClean="0"/>
              <a:t>membare</a:t>
            </a:r>
            <a:r>
              <a:rPr lang="en-US" baseline="0" dirty="0" smtClean="0"/>
              <a:t> or visitor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39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buFont typeface="Arial"/>
              <a:buChar char="•"/>
            </a:pPr>
            <a:r>
              <a:rPr lang="en-GB" dirty="0" smtClean="0"/>
              <a:t>Thawing and refreezing of </a:t>
            </a:r>
          </a:p>
          <a:p>
            <a:pPr lvl="0" algn="l" rtl="0">
              <a:buNone/>
            </a:pPr>
            <a:r>
              <a:rPr lang="en-GB" dirty="0" smtClean="0"/>
              <a:t>   food will allow the bacteria</a:t>
            </a:r>
          </a:p>
          <a:p>
            <a:pPr lvl="0" algn="l" rtl="0">
              <a:buNone/>
            </a:pPr>
            <a:r>
              <a:rPr lang="en-GB" dirty="0" smtClean="0"/>
              <a:t>   and its spores to resume</a:t>
            </a:r>
          </a:p>
          <a:p>
            <a:pPr lvl="0" algn="l" rtl="0">
              <a:buNone/>
            </a:pPr>
            <a:r>
              <a:rPr lang="en-GB" dirty="0" smtClean="0"/>
              <a:t>   growing.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6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dried viable pathogens may be found in blood, pus, fecal material and dust that are found on floors , in bedding, on clothing. Thus wet mopping of floors, damp dusting of furniture rolling bed linens an towels carefully, is very important to avoid transmission of these microbes through air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29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Irradiation has been used for many years to control microorganism on herbs, vegetables, meat. </a:t>
            </a:r>
          </a:p>
          <a:p>
            <a:pPr marL="0" lvl="0" indent="0" algn="l" rtl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52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Century Schoolbook" charset="0"/>
              </a:rPr>
              <a:t>U.V. light- Has limited sterilizing power because of poor penetration into most materials.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Century Schoolbook" charset="0"/>
              </a:rPr>
              <a:t>Generally used in irradiation of air in certain areas </a:t>
            </a:r>
            <a:r>
              <a:rPr lang="en-US" sz="2400" dirty="0" err="1" smtClean="0">
                <a:latin typeface="Century Schoolbook" charset="0"/>
              </a:rPr>
              <a:t>eg</a:t>
            </a:r>
            <a:r>
              <a:rPr lang="en-US" sz="2400" dirty="0" smtClean="0">
                <a:latin typeface="Century Schoolbook" charset="0"/>
              </a:rPr>
              <a:t>. Operating Rooms and T.B. laboratories.</a:t>
            </a:r>
          </a:p>
          <a:p>
            <a:r>
              <a:rPr lang="en-US" dirty="0" smtClean="0"/>
              <a:t>UV forms thymine dimers that damage</a:t>
            </a:r>
            <a:r>
              <a:rPr lang="en-US" baseline="0" dirty="0" smtClean="0"/>
              <a:t> the DNA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9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err="1" smtClean="0"/>
              <a:t>Electromagnatic</a:t>
            </a:r>
            <a:r>
              <a:rPr lang="en-US" dirty="0" smtClean="0"/>
              <a:t> radiation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69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dirty="0" smtClean="0"/>
              <a:t>Filtration is </a:t>
            </a:r>
            <a:r>
              <a:rPr lang="en-US" dirty="0" smtClean="0">
                <a:sym typeface="Wingdings"/>
              </a:rPr>
              <a:t>:</a:t>
            </a:r>
            <a:r>
              <a:rPr lang="en-US" dirty="0" smtClean="0"/>
              <a:t>the</a:t>
            </a:r>
            <a:r>
              <a:rPr lang="en-US" b="1" dirty="0" smtClean="0"/>
              <a:t> </a:t>
            </a:r>
            <a:r>
              <a:rPr lang="en-US" dirty="0" smtClean="0"/>
              <a:t>removal of microbes by passage of a liquid or gas through a screen like material with small pores.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dirty="0" smtClean="0"/>
              <a:t>HEPA: Used in operating rooms and burn units to remove bacteria from air.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70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FFFF00"/>
                </a:solidFill>
                <a:ea typeface="+mn-ea"/>
              </a:rPr>
              <a:t>Disinfectants may be: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High level disinfectants.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Intermediate level disinfectants.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Low level disinfectants.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1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We will describe terms used to destroy or inhibit</a:t>
            </a:r>
            <a:r>
              <a:rPr lang="en-US" baseline="0" dirty="0" smtClean="0"/>
              <a:t> the growth of microbes 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GB" dirty="0" smtClean="0"/>
              <a:t>The suffix </a:t>
            </a:r>
            <a:r>
              <a:rPr lang="en-GB" b="1" dirty="0" smtClean="0"/>
              <a:t>-</a:t>
            </a:r>
            <a:r>
              <a:rPr lang="en-GB" b="1" dirty="0" err="1" smtClean="0"/>
              <a:t>cidal</a:t>
            </a:r>
            <a:r>
              <a:rPr lang="en-GB" dirty="0" smtClean="0"/>
              <a:t> or </a:t>
            </a:r>
            <a:r>
              <a:rPr lang="en-GB" b="1" dirty="0" smtClean="0"/>
              <a:t>–</a:t>
            </a:r>
            <a:r>
              <a:rPr lang="en-GB" b="1" dirty="0" err="1" smtClean="0"/>
              <a:t>cide</a:t>
            </a:r>
            <a:r>
              <a:rPr lang="en-GB" dirty="0" smtClean="0"/>
              <a:t> means ''killing''.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 smtClean="0"/>
          </a:p>
          <a:p>
            <a:pPr marL="171450" indent="-171450">
              <a:buFont typeface="Wingdings" charset="2"/>
              <a:buChar char="u"/>
            </a:pPr>
            <a:r>
              <a:rPr lang="en-GB" dirty="0" smtClean="0"/>
              <a:t>The suffix </a:t>
            </a:r>
            <a:r>
              <a:rPr lang="en-GB" b="1" dirty="0" smtClean="0"/>
              <a:t>-static</a:t>
            </a:r>
            <a:r>
              <a:rPr lang="en-GB" dirty="0" smtClean="0"/>
              <a:t> or </a:t>
            </a:r>
            <a:r>
              <a:rPr lang="en-GB" b="1" dirty="0" smtClean="0"/>
              <a:t>–state</a:t>
            </a:r>
            <a:r>
              <a:rPr lang="en-GB" dirty="0" smtClean="0"/>
              <a:t> means ''inhibiting or stopping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28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b="1" dirty="0" smtClean="0">
                <a:solidFill>
                  <a:srgbClr val="00B0F0"/>
                </a:solidFill>
              </a:rPr>
              <a:t>Sterilization</a:t>
            </a:r>
            <a:endParaRPr lang="en-US" dirty="0" smtClean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Sterilization is the </a:t>
            </a:r>
            <a:r>
              <a:rPr lang="en-GB" b="1" dirty="0" smtClean="0"/>
              <a:t>complete destruction or </a:t>
            </a:r>
            <a:r>
              <a:rPr lang="en-GB" b="1" dirty="0" err="1" smtClean="0"/>
              <a:t>elemination</a:t>
            </a:r>
            <a:r>
              <a:rPr lang="en-GB" dirty="0" smtClean="0"/>
              <a:t> of all forms of microbial life including bacteria, viruses, fungi, parasites, and spores.</a:t>
            </a:r>
            <a:endParaRPr lang="en-US" dirty="0" smtClean="0"/>
          </a:p>
          <a:p>
            <a:pPr algn="l" rtl="0">
              <a:buNone/>
            </a:pPr>
            <a:r>
              <a:rPr lang="en-GB" b="1" dirty="0" smtClean="0"/>
              <a:t>    </a:t>
            </a:r>
          </a:p>
          <a:p>
            <a:pPr algn="l" rtl="0">
              <a:buNone/>
            </a:pPr>
            <a:r>
              <a:rPr lang="en-GB" b="1" dirty="0" smtClean="0">
                <a:solidFill>
                  <a:srgbClr val="00B0F0"/>
                </a:solidFill>
              </a:rPr>
              <a:t>    Disinfection</a:t>
            </a:r>
            <a:endParaRPr lang="en-US" dirty="0" smtClean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Disinfection is </a:t>
            </a:r>
            <a:r>
              <a:rPr lang="en-GB" b="1" dirty="0" smtClean="0"/>
              <a:t>reducing or eliminating the number</a:t>
            </a:r>
            <a:r>
              <a:rPr lang="en-GB" dirty="0" smtClean="0"/>
              <a:t> of pathogenic microorganisms to the point where they no longer cause disease. But this method does not affect spores.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b="1" dirty="0" smtClean="0">
                <a:solidFill>
                  <a:srgbClr val="9900FF"/>
                </a:solidFill>
              </a:rPr>
              <a:t>Pasteurization</a:t>
            </a:r>
            <a:endParaRPr lang="en-US" dirty="0" smtClean="0">
              <a:solidFill>
                <a:srgbClr val="9900FF"/>
              </a:solidFill>
            </a:endParaRPr>
          </a:p>
          <a:p>
            <a:pPr algn="l" rtl="0">
              <a:buNone/>
            </a:pPr>
            <a:r>
              <a:rPr lang="en-GB" dirty="0" smtClean="0"/>
              <a:t>    Is a </a:t>
            </a:r>
            <a:r>
              <a:rPr lang="en-GB" b="1" dirty="0" smtClean="0"/>
              <a:t>disinfecting</a:t>
            </a:r>
            <a:r>
              <a:rPr lang="en-GB" dirty="0" smtClean="0"/>
              <a:t> method used to eliminate pathogens from </a:t>
            </a:r>
            <a:r>
              <a:rPr lang="en-GB" b="1" dirty="0" smtClean="0"/>
              <a:t>liquids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9900FF"/>
                </a:solidFill>
              </a:rPr>
              <a:t>e.g.</a:t>
            </a:r>
            <a:r>
              <a:rPr lang="en-GB" dirty="0" smtClean="0"/>
              <a:t> milk, juice,..</a:t>
            </a:r>
            <a:endParaRPr lang="en-US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9900FF"/>
                </a:solidFill>
              </a:rPr>
              <a:t>    Sanitization</a:t>
            </a:r>
            <a:endParaRPr lang="en-US" dirty="0" smtClean="0">
              <a:solidFill>
                <a:srgbClr val="9900FF"/>
              </a:solidFill>
            </a:endParaRPr>
          </a:p>
          <a:p>
            <a:r>
              <a:rPr lang="en-US" dirty="0" smtClean="0"/>
              <a:t>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hygienic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promoting health 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Antiseptic : solutions used to disinfect skin and living tissue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97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0"/>
              <a:buChar char="Ø"/>
            </a:pPr>
            <a:r>
              <a:rPr lang="en-US" sz="1200" b="1" dirty="0" smtClean="0">
                <a:solidFill>
                  <a:srgbClr val="FFFF00"/>
                </a:solidFill>
                <a:latin typeface="Andy" charset="0"/>
              </a:rPr>
              <a:t>Importance of sterilization and disinfection: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lang="en-US" sz="1200" dirty="0" smtClean="0">
                <a:latin typeface="Andy" charset="0"/>
              </a:rPr>
              <a:t>Safety in the laboratory. 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lang="en-US" sz="1200" dirty="0" smtClean="0">
                <a:latin typeface="Andy" charset="0"/>
              </a:rPr>
              <a:t> The patient safety depends on using proper methods of sterilization to prepare instruments, needles, IV fluids.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7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factors effect this method : temperature and time</a:t>
            </a:r>
            <a:r>
              <a:rPr lang="en-US" baseline="0" dirty="0" smtClean="0"/>
              <a:t>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6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Heat applied in the presence of moisture as in boiling or steaming </a:t>
            </a:r>
          </a:p>
          <a:p>
            <a:pPr marL="171450" indent="-171450">
              <a:buFont typeface="Wingdings" charset="2"/>
              <a:buChar char="u"/>
            </a:pPr>
            <a:endParaRPr lang="en-US" dirty="0" smtClean="0"/>
          </a:p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It is faster and more </a:t>
            </a:r>
            <a:r>
              <a:rPr lang="en-US" dirty="0" err="1" smtClean="0"/>
              <a:t>effictive</a:t>
            </a:r>
            <a:r>
              <a:rPr lang="en-US" dirty="0" smtClean="0"/>
              <a:t> than</a:t>
            </a:r>
            <a:r>
              <a:rPr lang="en-US" baseline="0" dirty="0" smtClean="0"/>
              <a:t> dry heat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34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buFont typeface="Wingdings" charset="2"/>
              <a:buChar char="u"/>
            </a:pPr>
            <a:r>
              <a:rPr lang="en-GB" sz="1200" dirty="0" smtClean="0"/>
              <a:t>An autoclave is a large</a:t>
            </a:r>
            <a:r>
              <a:rPr lang="en-GB" sz="1200" baseline="0" dirty="0" smtClean="0"/>
              <a:t> </a:t>
            </a:r>
            <a:r>
              <a:rPr lang="en-GB" sz="1200" dirty="0" smtClean="0"/>
              <a:t>metal chamber that uses</a:t>
            </a:r>
            <a:r>
              <a:rPr lang="en-GB" sz="1200" baseline="0" dirty="0" smtClean="0"/>
              <a:t> </a:t>
            </a:r>
            <a:r>
              <a:rPr lang="en-GB" sz="1200" b="1" dirty="0" smtClean="0">
                <a:solidFill>
                  <a:srgbClr val="00B0F0"/>
                </a:solidFill>
              </a:rPr>
              <a:t>steam under pressure for</a:t>
            </a:r>
            <a:r>
              <a:rPr lang="en-GB" sz="1200" b="1" baseline="0" dirty="0" smtClean="0">
                <a:solidFill>
                  <a:srgbClr val="00B0F0"/>
                </a:solidFill>
              </a:rPr>
              <a:t> </a:t>
            </a:r>
            <a:r>
              <a:rPr lang="en-GB" sz="1200" b="1" u="sng" dirty="0" smtClean="0">
                <a:solidFill>
                  <a:srgbClr val="00B0F0"/>
                </a:solidFill>
              </a:rPr>
              <a:t>sterilization</a:t>
            </a:r>
            <a:r>
              <a:rPr lang="en-GB" sz="1200" dirty="0" smtClean="0"/>
              <a:t> (like the pressure cooker).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GB" sz="1200" dirty="0" smtClean="0"/>
              <a:t>Autoclaving is done at 121.5°C and 15psi pressure for 20 minutes.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sz="1200" dirty="0" smtClean="0"/>
          </a:p>
          <a:p>
            <a:pPr marL="171450" lvl="0" indent="-171450" algn="l" rtl="0">
              <a:buFont typeface="Wingdings" charset="2"/>
              <a:buChar char="u"/>
            </a:pPr>
            <a:endParaRPr lang="en-GB" sz="1200" dirty="0" smtClean="0"/>
          </a:p>
          <a:p>
            <a:pPr marL="171450" lvl="0" indent="-171450" algn="l" rtl="0">
              <a:buFont typeface="Wingdings" charset="2"/>
              <a:buChar char="u"/>
            </a:pPr>
            <a:endParaRPr lang="en-GB" sz="1200" dirty="0" smtClean="0"/>
          </a:p>
          <a:p>
            <a:pPr marL="171450" indent="-171450">
              <a:buFont typeface="Wingdings" charset="2"/>
              <a:buChar char="u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39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>
                <a:latin typeface="Century Schoolbook" charset="0"/>
              </a:rPr>
              <a:t>The autoclave is a tough double walled chamber in which air is replaced by pure saturated steam under pressure.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3A48B-DDA4-314E-9938-6F6801262D7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4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5/15/2016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215" y="3913281"/>
            <a:ext cx="7003785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Inhibiting  of Microbial Growth </a:t>
            </a:r>
            <a:r>
              <a:rPr lang="en-US" b="1" i="1" dirty="0" smtClean="0">
                <a:solidFill>
                  <a:schemeClr val="bg2"/>
                </a:solidFill>
              </a:rPr>
              <a:t>in vitro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/>
              <a:t>CLS 212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994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r>
              <a:rPr lang="en-GB" b="1" dirty="0" smtClean="0">
                <a:solidFill>
                  <a:srgbClr val="00B050"/>
                </a:solidFill>
              </a:rPr>
              <a:t/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1. Dry Heat</a:t>
            </a:r>
            <a:endParaRPr lang="x-none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00026"/>
          </a:xfrm>
        </p:spPr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/>
              <a:t>An effective way to </a:t>
            </a:r>
            <a:r>
              <a:rPr lang="en-GB" b="1" u="sng" dirty="0">
                <a:solidFill>
                  <a:srgbClr val="00B050"/>
                </a:solidFill>
              </a:rPr>
              <a:t>sterilize</a:t>
            </a:r>
            <a:r>
              <a:rPr lang="en-GB" dirty="0"/>
              <a:t> metals, glassware, some powders, oils, and </a:t>
            </a:r>
            <a:r>
              <a:rPr lang="en-GB" dirty="0" smtClean="0"/>
              <a:t>waxes</a:t>
            </a:r>
            <a:endParaRPr lang="en-GB" b="1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Hot </a:t>
            </a:r>
            <a:r>
              <a:rPr lang="en-GB" b="1" dirty="0">
                <a:solidFill>
                  <a:srgbClr val="FF0000"/>
                </a:solidFill>
              </a:rPr>
              <a:t>Air Oven:</a:t>
            </a:r>
            <a:r>
              <a:rPr lang="en-GB" dirty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It </a:t>
            </a:r>
            <a:r>
              <a:rPr lang="en-GB" sz="2800" dirty="0"/>
              <a:t>is done in a 160-165°C oven for 2hours or in 170-180°C oven for 1hour.</a:t>
            </a:r>
            <a:endParaRPr lang="en-US" sz="2800" dirty="0"/>
          </a:p>
          <a:p>
            <a:pPr marL="514350" lvl="0" indent="-514350" algn="l" rtl="0">
              <a:buAutoNum type="arabicPeriod" startAt="2"/>
            </a:pPr>
            <a:r>
              <a:rPr lang="en-GB" b="1" dirty="0" smtClean="0">
                <a:solidFill>
                  <a:srgbClr val="FF0000"/>
                </a:solidFill>
              </a:rPr>
              <a:t>Burning </a:t>
            </a:r>
            <a:r>
              <a:rPr lang="en-GB" b="1" dirty="0">
                <a:solidFill>
                  <a:srgbClr val="FF0000"/>
                </a:solidFill>
              </a:rPr>
              <a:t>(incineration)</a:t>
            </a:r>
            <a:r>
              <a:rPr lang="en-GB" dirty="0">
                <a:solidFill>
                  <a:srgbClr val="FF0000"/>
                </a:solidFill>
              </a:rPr>
              <a:t>: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Is </a:t>
            </a:r>
            <a:r>
              <a:rPr lang="en-GB" sz="2800" dirty="0"/>
              <a:t>used to destroy contaminated disposable materials.</a:t>
            </a:r>
            <a:endParaRPr lang="en-US" dirty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FF0000"/>
                </a:solidFill>
              </a:rPr>
              <a:t>Direct </a:t>
            </a:r>
            <a:r>
              <a:rPr lang="en-GB" b="1" dirty="0">
                <a:solidFill>
                  <a:srgbClr val="FF0000"/>
                </a:solidFill>
              </a:rPr>
              <a:t>Flame:</a:t>
            </a:r>
            <a:r>
              <a:rPr lang="en-GB" dirty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Bunsen </a:t>
            </a:r>
            <a:r>
              <a:rPr lang="en-GB" sz="2800" dirty="0"/>
              <a:t>burner or electrical heating device is used to sterile wire loops and forceps used in the laboratory.</a:t>
            </a:r>
            <a:endParaRPr lang="en-US" sz="2800" dirty="0"/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4489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ozo\Desktop\Medical Microbiology CLS 212\Inhibiting growth pics\dry ov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333750" cy="2619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924944"/>
            <a:ext cx="242889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Dry heat Oven</a:t>
            </a:r>
            <a:endParaRPr lang="x-none" sz="2800" b="1" dirty="0"/>
          </a:p>
        </p:txBody>
      </p:sp>
      <p:pic>
        <p:nvPicPr>
          <p:cNvPr id="1028" name="Picture 4" descr="C:\Users\zozo\Desktop\Medical Microbiology CLS 212\Inhibiting growth pics\elecrtic bunsen.jpg"/>
          <p:cNvPicPr>
            <a:picLocks noChangeAspect="1" noChangeArrowheads="1"/>
          </p:cNvPicPr>
          <p:nvPr/>
        </p:nvPicPr>
        <p:blipFill>
          <a:blip r:embed="rId3" cstate="print"/>
          <a:srcRect r="11193"/>
          <a:stretch>
            <a:fillRect/>
          </a:stretch>
        </p:blipFill>
        <p:spPr bwMode="auto">
          <a:xfrm>
            <a:off x="4788024" y="3429000"/>
            <a:ext cx="2833726" cy="31908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3501008"/>
            <a:ext cx="242889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Bunsen Burner</a:t>
            </a:r>
            <a:endParaRPr lang="x-none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5949280"/>
            <a:ext cx="305817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Electric Bunsen</a:t>
            </a:r>
            <a:endParaRPr lang="x-none" sz="2800" b="1" dirty="0"/>
          </a:p>
        </p:txBody>
      </p:sp>
      <p:pic>
        <p:nvPicPr>
          <p:cNvPr id="1029" name="Picture 5" descr="C:\Users\zozo\Desktop\Medical Microbiology CLS 212\Inhibiting growth pics\dry-heat-sterilizer-216.jpg"/>
          <p:cNvPicPr>
            <a:picLocks noChangeAspect="1" noChangeArrowheads="1"/>
          </p:cNvPicPr>
          <p:nvPr/>
        </p:nvPicPr>
        <p:blipFill>
          <a:blip r:embed="rId4" cstate="print"/>
          <a:srcRect b="7169"/>
          <a:stretch>
            <a:fillRect/>
          </a:stretch>
        </p:blipFill>
        <p:spPr bwMode="auto">
          <a:xfrm>
            <a:off x="395536" y="3482676"/>
            <a:ext cx="3248034" cy="3375324"/>
          </a:xfrm>
          <a:prstGeom prst="rect">
            <a:avLst/>
          </a:prstGeom>
          <a:noFill/>
        </p:spPr>
      </p:pic>
      <p:pic>
        <p:nvPicPr>
          <p:cNvPr id="9" name="Picture 4" descr="bunsenbur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2446338" cy="32607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07904" y="332656"/>
            <a:ext cx="1800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GB" sz="4000" b="1" dirty="0" smtClean="0">
                <a:solidFill>
                  <a:srgbClr val="FF33CC"/>
                </a:solidFill>
              </a:rPr>
              <a:t>I- HEAT</a:t>
            </a:r>
            <a:endParaRPr lang="x-none" sz="4000" dirty="0"/>
          </a:p>
        </p:txBody>
      </p:sp>
    </p:spTree>
    <p:extLst>
      <p:ext uri="{BB962C8B-B14F-4D97-AF65-F5344CB8AC3E}">
        <p14:creationId xmlns:p14="http://schemas.microsoft.com/office/powerpoint/2010/main" val="266385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2. Moist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Use </a:t>
            </a:r>
            <a:r>
              <a:rPr lang="en-GB" dirty="0" smtClean="0"/>
              <a:t>in  </a:t>
            </a:r>
            <a:r>
              <a:rPr lang="en-GB" dirty="0"/>
              <a:t>sterilization </a:t>
            </a:r>
            <a:r>
              <a:rPr lang="en-GB" dirty="0" smtClean="0"/>
              <a:t>or disinfection method</a:t>
            </a:r>
            <a:endParaRPr lang="en-GB" dirty="0"/>
          </a:p>
          <a:p>
            <a:r>
              <a:rPr lang="en-GB" dirty="0" smtClean="0"/>
              <a:t> </a:t>
            </a:r>
            <a:r>
              <a:rPr lang="en-GB" sz="2400" dirty="0"/>
              <a:t>There are </a:t>
            </a:r>
            <a:r>
              <a:rPr lang="en-GB" sz="2400" b="1" dirty="0" smtClean="0">
                <a:solidFill>
                  <a:srgbClr val="00B050"/>
                </a:solidFill>
              </a:rPr>
              <a:t>three methods</a:t>
            </a:r>
            <a:r>
              <a:rPr lang="en-GB" sz="2400" dirty="0" smtClean="0"/>
              <a:t> </a:t>
            </a:r>
            <a:r>
              <a:rPr lang="en-GB" sz="2400" dirty="0"/>
              <a:t>of sterilization or disinfection by </a:t>
            </a:r>
            <a:r>
              <a:rPr lang="en-GB" sz="2400" dirty="0" smtClean="0"/>
              <a:t> moist heat</a:t>
            </a:r>
            <a:r>
              <a:rPr lang="en-GB" sz="2400" dirty="0"/>
              <a:t>: </a:t>
            </a:r>
            <a:endParaRPr lang="en-GB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Boiling water &gt;&gt;&gt;&gt;</a:t>
            </a:r>
            <a:r>
              <a:rPr lang="en-GB" sz="2400" dirty="0">
                <a:solidFill>
                  <a:srgbClr val="FF0000"/>
                </a:solidFill>
              </a:rPr>
              <a:t>disinfection 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</a:t>
            </a:r>
            <a:r>
              <a:rPr lang="en-GB" sz="2400" dirty="0" smtClean="0"/>
              <a:t>Pasteurization &gt;&gt;&gt;&gt;&gt;</a:t>
            </a:r>
            <a:r>
              <a:rPr lang="en-GB" sz="2400" dirty="0">
                <a:solidFill>
                  <a:srgbClr val="FF0000"/>
                </a:solidFill>
              </a:rPr>
              <a:t>disinfection 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Autoclave &gt;&gt;&gt;&gt;&gt;&gt;&gt;&gt;</a:t>
            </a:r>
            <a:r>
              <a:rPr lang="en-GB" sz="2400" dirty="0" smtClean="0">
                <a:solidFill>
                  <a:srgbClr val="FF0000"/>
                </a:solidFill>
              </a:rPr>
              <a:t>&gt; sterilization </a:t>
            </a:r>
          </a:p>
          <a:p>
            <a:r>
              <a:rPr lang="en-GB" dirty="0"/>
              <a:t>Faster and more effective than dry heat 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lvl="0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2. Moist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85" y="1949824"/>
            <a:ext cx="8095566" cy="400722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sz="2800" dirty="0"/>
              <a:t>boiling (100°C) for 30 </a:t>
            </a:r>
            <a:r>
              <a:rPr lang="en-GB" sz="2800" dirty="0" smtClean="0"/>
              <a:t>minutes.</a:t>
            </a:r>
            <a:r>
              <a:rPr lang="en-US" sz="2800" dirty="0" smtClean="0"/>
              <a:t> </a:t>
            </a:r>
            <a:r>
              <a:rPr lang="en-GB" sz="2800" dirty="0" smtClean="0"/>
              <a:t>used </a:t>
            </a:r>
            <a:r>
              <a:rPr lang="en-GB" sz="2800" dirty="0"/>
              <a:t>to </a:t>
            </a:r>
            <a:r>
              <a:rPr lang="en-GB" sz="2800" b="1" u="sng" dirty="0">
                <a:solidFill>
                  <a:srgbClr val="FF0000"/>
                </a:solidFill>
              </a:rPr>
              <a:t>disinfect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syringes, needles, and simple </a:t>
            </a:r>
            <a:r>
              <a:rPr lang="en-GB" sz="2800" dirty="0" smtClean="0"/>
              <a:t>instruments.</a:t>
            </a:r>
            <a:endParaRPr lang="en-GB" sz="2800" dirty="0"/>
          </a:p>
          <a:p>
            <a:pPr lvl="0">
              <a:lnSpc>
                <a:spcPct val="150000"/>
              </a:lnSpc>
            </a:pPr>
            <a:r>
              <a:rPr lang="en-GB" sz="2800" dirty="0"/>
              <a:t>Boiling is not always effective as </a:t>
            </a:r>
            <a:r>
              <a:rPr lang="en-GB" sz="2800" dirty="0" smtClean="0"/>
              <a:t> spores</a:t>
            </a:r>
            <a:r>
              <a:rPr lang="en-GB" sz="2800" dirty="0"/>
              <a:t>, like </a:t>
            </a:r>
            <a:r>
              <a:rPr lang="en-GB" sz="2800" i="1" dirty="0"/>
              <a:t>Mycobacteria</a:t>
            </a:r>
            <a:r>
              <a:rPr lang="en-GB" sz="2800" dirty="0"/>
              <a:t>, </a:t>
            </a:r>
            <a:r>
              <a:rPr lang="en-GB" sz="2800" dirty="0" smtClean="0"/>
              <a:t>and some </a:t>
            </a:r>
            <a:r>
              <a:rPr lang="en-GB" sz="2800" dirty="0"/>
              <a:t>viruses are not affected.</a:t>
            </a:r>
            <a:endParaRPr lang="en-US" sz="2800" dirty="0"/>
          </a:p>
          <a:p>
            <a:endParaRPr 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1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3. Autoclave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587499"/>
            <a:ext cx="8763000" cy="4995333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Autoclave is :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Definition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: See page 133 , chapter 8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For sterilization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GB" sz="2400" dirty="0"/>
              <a:t>Autoclaving is done </a:t>
            </a:r>
            <a:r>
              <a:rPr lang="en-GB" sz="2400" dirty="0" smtClean="0"/>
              <a:t>at : 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C610EB"/>
                </a:solidFill>
              </a:rPr>
              <a:t>See page 133 , chapter 8</a:t>
            </a:r>
          </a:p>
          <a:p>
            <a:pPr marL="0" lvl="0" indent="0">
              <a:buNone/>
            </a:pPr>
            <a:endParaRPr lang="en-US" sz="2400" dirty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pic>
        <p:nvPicPr>
          <p:cNvPr id="4" name="Picture 5" descr="autoclavea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84" y="4339167"/>
            <a:ext cx="4114800" cy="204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erie-D_AutoklavenHorizont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833" y="4127500"/>
            <a:ext cx="4000500" cy="225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clav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3905"/>
          <a:stretch>
            <a:fillRect/>
          </a:stretch>
        </p:blipFill>
        <p:spPr>
          <a:xfrm>
            <a:off x="467544" y="476672"/>
            <a:ext cx="7486646" cy="5929354"/>
          </a:xfrm>
        </p:spPr>
      </p:pic>
    </p:spTree>
    <p:extLst>
      <p:ext uri="{BB962C8B-B14F-4D97-AF65-F5344CB8AC3E}">
        <p14:creationId xmlns:p14="http://schemas.microsoft.com/office/powerpoint/2010/main" val="75195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3. Autoclave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833" y="1981201"/>
            <a:ext cx="4077228" cy="39751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GB" sz="2400" dirty="0"/>
              <a:t>An autoclave tape or strip (commercially available) is used to ensure proper functioning.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autoclave tape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-14273" b="-1427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2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53000"/>
          </a:xfrm>
        </p:spPr>
        <p:txBody>
          <a:bodyPr/>
          <a:lstStyle/>
          <a:p>
            <a:pPr algn="ctr"/>
            <a:r>
              <a:rPr lang="en-US" dirty="0" smtClean="0"/>
              <a:t>II-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949824"/>
            <a:ext cx="7947315" cy="456181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Freezing</a:t>
            </a:r>
            <a:r>
              <a:rPr lang="en-GB" dirty="0">
                <a:solidFill>
                  <a:srgbClr val="FF0000"/>
                </a:solidFill>
              </a:rPr>
              <a:t> (below zero) </a:t>
            </a:r>
          </a:p>
          <a:p>
            <a:pPr marL="514350" lvl="0" indent="-514350">
              <a:buNone/>
            </a:pPr>
            <a:r>
              <a:rPr lang="en-GB" dirty="0" smtClean="0"/>
              <a:t>      Freezing will greatly slow the metabolic activities of microorganisms leading to </a:t>
            </a:r>
            <a:r>
              <a:rPr lang="en-GB" b="1" u="sng" dirty="0" smtClean="0">
                <a:solidFill>
                  <a:srgbClr val="00B050"/>
                </a:solidFill>
              </a:rPr>
              <a:t>inhibition</a:t>
            </a:r>
            <a:r>
              <a:rPr lang="en-GB" dirty="0" smtClean="0"/>
              <a:t> of their growth.</a:t>
            </a:r>
            <a:endParaRPr lang="en-US" dirty="0" smtClean="0"/>
          </a:p>
          <a:p>
            <a:pPr marL="514350" lvl="0" indent="-514350">
              <a:buNone/>
            </a:pPr>
            <a:r>
              <a:rPr lang="en-GB" b="1" dirty="0">
                <a:solidFill>
                  <a:srgbClr val="FF0000"/>
                </a:solidFill>
              </a:rPr>
              <a:t>2.  Refrigeration</a:t>
            </a:r>
            <a:r>
              <a:rPr lang="en-GB" dirty="0">
                <a:solidFill>
                  <a:srgbClr val="FF0000"/>
                </a:solidFill>
              </a:rPr>
              <a:t> (4°C) </a:t>
            </a:r>
          </a:p>
          <a:p>
            <a:pPr marL="514350" lvl="0" indent="-514350">
              <a:buNone/>
            </a:pPr>
            <a:r>
              <a:rPr lang="en-GB" dirty="0"/>
              <a:t>      Refrigeration will slightly affect the metabolic </a:t>
            </a:r>
            <a:r>
              <a:rPr lang="en-GB" dirty="0" smtClean="0"/>
              <a:t>activities </a:t>
            </a:r>
            <a:r>
              <a:rPr lang="en-GB" dirty="0"/>
              <a:t>of most microorganisms but it would </a:t>
            </a:r>
            <a:r>
              <a:rPr lang="en-GB" b="1" u="sng" dirty="0">
                <a:solidFill>
                  <a:srgbClr val="00B050"/>
                </a:solidFill>
              </a:rPr>
              <a:t>not completely inhibit growth.</a:t>
            </a:r>
          </a:p>
          <a:p>
            <a:pPr marL="514350" lvl="0" indent="-514350">
              <a:buNone/>
            </a:pPr>
            <a:endParaRPr lang="en-US" b="1" u="sng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3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II- </a:t>
            </a:r>
            <a:r>
              <a:rPr lang="en-US" dirty="0"/>
              <a:t>cold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>
                <a:solidFill>
                  <a:srgbClr val="FF0000"/>
                </a:solidFill>
              </a:rPr>
              <a:t>CAUSION:</a:t>
            </a:r>
            <a:r>
              <a:rPr lang="en-GB" dirty="0"/>
              <a:t> </a:t>
            </a:r>
          </a:p>
          <a:p>
            <a:pPr lvl="0">
              <a:buNone/>
            </a:pPr>
            <a:r>
              <a:rPr lang="en-GB" dirty="0"/>
              <a:t>   Thawing and refreezing of </a:t>
            </a:r>
          </a:p>
          <a:p>
            <a:pPr lvl="0">
              <a:buNone/>
            </a:pPr>
            <a:r>
              <a:rPr lang="en-GB" dirty="0"/>
              <a:t>   </a:t>
            </a:r>
            <a:r>
              <a:rPr lang="en-GB" dirty="0" smtClean="0"/>
              <a:t>food ????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See page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134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, chapter 8</a:t>
            </a:r>
            <a:endParaRPr lang="en-US" dirty="0"/>
          </a:p>
        </p:txBody>
      </p:sp>
      <p:pic>
        <p:nvPicPr>
          <p:cNvPr id="4" name="Picture 6" descr="free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45063" y="1842248"/>
            <a:ext cx="3673475" cy="4114800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1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III-   Desiccation (Drying)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GB" dirty="0" smtClean="0"/>
              <a:t>Many </a:t>
            </a:r>
            <a:r>
              <a:rPr lang="en-GB" dirty="0"/>
              <a:t>microorganisms stay viable even after drying but they cannot </a:t>
            </a:r>
            <a:r>
              <a:rPr lang="en-GB" dirty="0" smtClean="0"/>
              <a:t>reproduce i.e. desiccation will </a:t>
            </a:r>
            <a:r>
              <a:rPr lang="en-GB" b="1" u="sng" dirty="0" smtClean="0">
                <a:solidFill>
                  <a:srgbClr val="00B050"/>
                </a:solidFill>
              </a:rPr>
              <a:t>inhibit the growth</a:t>
            </a:r>
            <a:r>
              <a:rPr lang="en-GB" dirty="0" smtClean="0"/>
              <a:t> of microorganisms. </a:t>
            </a:r>
            <a:endParaRPr lang="en-US" dirty="0"/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When </a:t>
            </a:r>
            <a:r>
              <a:rPr lang="en-GB" dirty="0"/>
              <a:t>suitable moist and nutrient rich environment is available, the microorganism will grow rapidly</a:t>
            </a:r>
            <a:r>
              <a:rPr lang="en-GB" dirty="0" smtClean="0"/>
              <a:t>.</a:t>
            </a:r>
          </a:p>
          <a:p>
            <a:pPr lvl="0" algn="l" rtl="0"/>
            <a:endParaRPr lang="en-GB" dirty="0" smtClean="0"/>
          </a:p>
          <a:p>
            <a:pPr lvl="0"/>
            <a:r>
              <a:rPr lang="en-GB" dirty="0" smtClean="0"/>
              <a:t>It is a method mainly used for food preservation,</a:t>
            </a:r>
            <a:r>
              <a:rPr lang="en-US" dirty="0" smtClean="0"/>
              <a:t>antisera</a:t>
            </a:r>
            <a:r>
              <a:rPr lang="en-US" dirty="0"/>
              <a:t>, antitoxin, antibiotics, and pure culture of microorganisms.</a:t>
            </a:r>
          </a:p>
          <a:p>
            <a:pPr>
              <a:buNone/>
            </a:pPr>
            <a:endParaRPr lang="x-none" dirty="0"/>
          </a:p>
          <a:p>
            <a:pPr lvl="0" algn="l" rtl="0"/>
            <a:endParaRPr lang="en-US" dirty="0"/>
          </a:p>
          <a:p>
            <a:pPr algn="l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9213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98" y="1685492"/>
            <a:ext cx="8695196" cy="5172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>
                <a:solidFill>
                  <a:srgbClr val="FF0000"/>
                </a:solidFill>
              </a:rPr>
              <a:t>Microbicidal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sz="2400" dirty="0"/>
              <a:t>Microbicidal is the process or an agent that </a:t>
            </a:r>
            <a:r>
              <a:rPr lang="en-GB" sz="2400" b="1" dirty="0"/>
              <a:t>kills</a:t>
            </a:r>
            <a:r>
              <a:rPr lang="en-GB" sz="2400" dirty="0"/>
              <a:t> the microorganism. </a:t>
            </a:r>
          </a:p>
          <a:p>
            <a:r>
              <a:rPr lang="en-GB" sz="2400" dirty="0"/>
              <a:t>The suffix </a:t>
            </a:r>
            <a:r>
              <a:rPr lang="en-GB" sz="2400" b="1" dirty="0"/>
              <a:t>-</a:t>
            </a:r>
            <a:r>
              <a:rPr lang="en-GB" sz="2400" b="1" dirty="0" err="1"/>
              <a:t>cidal</a:t>
            </a:r>
            <a:r>
              <a:rPr lang="en-GB" sz="2400" dirty="0"/>
              <a:t> or </a:t>
            </a:r>
            <a:r>
              <a:rPr lang="en-GB" sz="2400" b="1" dirty="0"/>
              <a:t>–</a:t>
            </a:r>
            <a:r>
              <a:rPr lang="en-GB" sz="2400" b="1" dirty="0" err="1"/>
              <a:t>cide</a:t>
            </a:r>
            <a:r>
              <a:rPr lang="en-GB" sz="2400" dirty="0"/>
              <a:t> means </a:t>
            </a:r>
            <a:r>
              <a:rPr lang="en-GB" sz="2400" dirty="0" smtClean="0"/>
              <a:t>??(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See chapter 8 page 131</a:t>
            </a:r>
            <a:r>
              <a:rPr lang="en-GB" sz="2400" dirty="0" smtClean="0"/>
              <a:t>)</a:t>
            </a:r>
            <a:endParaRPr lang="en-GB" sz="2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GB" b="1" dirty="0">
                <a:solidFill>
                  <a:srgbClr val="FF0000"/>
                </a:solidFill>
              </a:rPr>
              <a:t>    </a:t>
            </a:r>
            <a:r>
              <a:rPr lang="en-GB" b="1" dirty="0" err="1">
                <a:solidFill>
                  <a:srgbClr val="FF0000"/>
                </a:solidFill>
              </a:rPr>
              <a:t>Microbistatic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sz="2400" dirty="0" err="1"/>
              <a:t>Microbistatic</a:t>
            </a:r>
            <a:r>
              <a:rPr lang="en-GB" sz="2400" dirty="0"/>
              <a:t> is the process or an agent that </a:t>
            </a:r>
            <a:r>
              <a:rPr lang="en-GB" sz="2400" b="1" dirty="0"/>
              <a:t>inhibits</a:t>
            </a:r>
            <a:r>
              <a:rPr lang="en-GB" sz="2400" dirty="0"/>
              <a:t> the growth and reproduction of the microorganism. </a:t>
            </a:r>
          </a:p>
          <a:p>
            <a:r>
              <a:rPr lang="en-GB" sz="2400" dirty="0"/>
              <a:t>The suffix </a:t>
            </a:r>
            <a:r>
              <a:rPr lang="en-GB" sz="2400" b="1" dirty="0"/>
              <a:t>-static</a:t>
            </a:r>
            <a:r>
              <a:rPr lang="en-GB" sz="2400" dirty="0"/>
              <a:t> or </a:t>
            </a:r>
            <a:r>
              <a:rPr lang="en-GB" sz="2400" b="1" dirty="0"/>
              <a:t>–state</a:t>
            </a:r>
            <a:r>
              <a:rPr lang="en-GB" sz="2400" dirty="0"/>
              <a:t> means </a:t>
            </a:r>
            <a:r>
              <a:rPr lang="en-GB" sz="2400" dirty="0" smtClean="0"/>
              <a:t>?</a:t>
            </a:r>
            <a:r>
              <a:rPr lang="en-GB" sz="2400" dirty="0"/>
              <a:t> (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See chapter 8 page 131</a:t>
            </a:r>
            <a:r>
              <a:rPr lang="en-GB" sz="2400" dirty="0"/>
              <a:t>)</a:t>
            </a: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FF33CC"/>
                </a:solidFill>
              </a:rPr>
              <a:t>IV-   </a:t>
            </a:r>
            <a:r>
              <a:rPr lang="en-GB" b="1" dirty="0" smtClean="0">
                <a:solidFill>
                  <a:srgbClr val="FF33CC"/>
                </a:solidFill>
              </a:rPr>
              <a:t>Radiation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There are </a:t>
            </a:r>
            <a:r>
              <a:rPr lang="en-GB" b="1" dirty="0" smtClean="0">
                <a:solidFill>
                  <a:srgbClr val="0070C0"/>
                </a:solidFill>
              </a:rPr>
              <a:t>two types</a:t>
            </a:r>
            <a:r>
              <a:rPr lang="en-GB" dirty="0" smtClean="0"/>
              <a:t> of radiation that can be used to control microorganisms:</a:t>
            </a:r>
            <a:endParaRPr lang="en-GB" b="1" dirty="0">
              <a:solidFill>
                <a:srgbClr val="0070C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Ionizing radiation.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( non- Ionizing radiation </a:t>
            </a:r>
            <a:r>
              <a:rPr lang="en-GB" b="1" dirty="0" smtClean="0">
                <a:solidFill>
                  <a:srgbClr val="FF0000"/>
                </a:solidFill>
              </a:rPr>
              <a:t>) :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Ultraviolet radiation ( non- </a:t>
            </a:r>
            <a:r>
              <a:rPr lang="en-GB" b="1" dirty="0">
                <a:solidFill>
                  <a:srgbClr val="0070C0"/>
                </a:solidFill>
              </a:rPr>
              <a:t>Ionizing </a:t>
            </a:r>
            <a:r>
              <a:rPr lang="en-GB" b="1" dirty="0" smtClean="0">
                <a:solidFill>
                  <a:srgbClr val="0070C0"/>
                </a:solidFill>
              </a:rPr>
              <a:t>radiation )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Microwave </a:t>
            </a:r>
            <a:r>
              <a:rPr lang="en-GB" b="1" dirty="0">
                <a:solidFill>
                  <a:srgbClr val="0070C0"/>
                </a:solidFill>
              </a:rPr>
              <a:t>radiation ( non- Ionizing radiation )</a:t>
            </a:r>
          </a:p>
          <a:p>
            <a:pPr marL="0" indent="0" algn="l" rtl="0">
              <a:buNone/>
            </a:pPr>
            <a:endParaRPr lang="x-non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1. Ionizing Radiation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Gamma </a:t>
            </a:r>
            <a:r>
              <a:rPr lang="en-US" dirty="0"/>
              <a:t>rays, X-rays, and Beta rays from radioactive materials have short wavelengths (less than 1 nanometer).  </a:t>
            </a:r>
          </a:p>
          <a:p>
            <a:pPr lvl="0" algn="l" rtl="0"/>
            <a:r>
              <a:rPr lang="en-US" dirty="0"/>
              <a:t>Cause death or mutations in microorganisms as they damage the DNA and proteins.</a:t>
            </a:r>
          </a:p>
          <a:p>
            <a:pPr lvl="0"/>
            <a:r>
              <a:rPr lang="en-US" dirty="0"/>
              <a:t>Used to </a:t>
            </a:r>
            <a:r>
              <a:rPr lang="en-US" b="1" u="sng" dirty="0">
                <a:solidFill>
                  <a:srgbClr val="9900FF"/>
                </a:solidFill>
              </a:rPr>
              <a:t>sterilize</a:t>
            </a:r>
            <a:r>
              <a:rPr lang="en-US" dirty="0"/>
              <a:t> heat-sensitive materials including medical equipment, disposable surgical supplies and drugs. Radiation can be carried out after packaging. </a:t>
            </a:r>
          </a:p>
          <a:p>
            <a:pPr lvl="0" algn="l" rtl="0"/>
            <a:r>
              <a:rPr lang="en-US" dirty="0" smtClean="0"/>
              <a:t>Food </a:t>
            </a:r>
            <a:r>
              <a:rPr lang="en-US" dirty="0"/>
              <a:t>industry is interested in using ionizing radiation </a:t>
            </a:r>
            <a:r>
              <a:rPr lang="en-US" b="1" dirty="0">
                <a:solidFill>
                  <a:srgbClr val="00B050"/>
                </a:solidFill>
              </a:rPr>
              <a:t>e.g.</a:t>
            </a:r>
            <a:r>
              <a:rPr lang="en-US" dirty="0"/>
              <a:t> chicken</a:t>
            </a:r>
            <a:r>
              <a:rPr lang="en-US" dirty="0" smtClean="0"/>
              <a:t>.</a:t>
            </a:r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Penetrates human tissues and may cause genetic mutations in </a:t>
            </a:r>
            <a:r>
              <a:rPr lang="en-US" dirty="0" smtClean="0"/>
              <a:t>humans and cancer.</a:t>
            </a:r>
            <a:endParaRPr lang="en-US" dirty="0"/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048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US" b="1" dirty="0" smtClean="0">
                <a:solidFill>
                  <a:srgbClr val="9900FF"/>
                </a:solidFill>
              </a:rPr>
              <a:t>2. Ultraviolet light </a:t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(Non-ionizing Radiation)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842968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Wavelength </a:t>
            </a:r>
            <a:r>
              <a:rPr lang="en-US" dirty="0"/>
              <a:t>is longer than 1 nanometer</a:t>
            </a:r>
            <a:r>
              <a:rPr lang="en-US" dirty="0" smtClean="0"/>
              <a:t>.</a:t>
            </a:r>
            <a:r>
              <a:rPr lang="en-US" dirty="0">
                <a:sym typeface="Wingdings"/>
              </a:rPr>
              <a:t>  low penetration</a:t>
            </a:r>
            <a:r>
              <a:rPr lang="en-US" dirty="0" smtClean="0">
                <a:sym typeface="Wingdings"/>
              </a:rPr>
              <a:t>.</a:t>
            </a:r>
            <a:r>
              <a:rPr lang="en-US" dirty="0" smtClean="0"/>
              <a:t> </a:t>
            </a:r>
            <a:endParaRPr lang="en-US" dirty="0"/>
          </a:p>
          <a:p>
            <a:pPr lvl="0" algn="l" rtl="0"/>
            <a:r>
              <a:rPr lang="en-US" dirty="0"/>
              <a:t>Damages DNA which cause mutations or death. </a:t>
            </a:r>
            <a:endParaRPr lang="en-US" dirty="0" smtClean="0"/>
          </a:p>
          <a:p>
            <a:pPr lvl="0" algn="l" rtl="0"/>
            <a:r>
              <a:rPr lang="en-US" dirty="0" smtClean="0"/>
              <a:t>Effective in air and surfaces </a:t>
            </a:r>
            <a:endParaRPr lang="en-US" dirty="0"/>
          </a:p>
          <a:p>
            <a:pPr lvl="0" algn="l" rtl="0"/>
            <a:r>
              <a:rPr lang="en-US" dirty="0"/>
              <a:t>Most commonly used as </a:t>
            </a:r>
            <a:r>
              <a:rPr lang="en-US" b="1" dirty="0">
                <a:solidFill>
                  <a:srgbClr val="00B0F0"/>
                </a:solidFill>
              </a:rPr>
              <a:t>UV-lamps that </a:t>
            </a:r>
            <a:r>
              <a:rPr lang="en-US" b="1" dirty="0" smtClean="0">
                <a:solidFill>
                  <a:srgbClr val="00B0F0"/>
                </a:solidFill>
              </a:rPr>
              <a:t>sterilize</a:t>
            </a:r>
            <a:r>
              <a:rPr lang="en-US" dirty="0" smtClean="0"/>
              <a:t> </a:t>
            </a:r>
            <a:r>
              <a:rPr lang="en-US" dirty="0"/>
              <a:t>operating rooms, nurseries, cafeterias,.. </a:t>
            </a:r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Damages skin, eyes and does not penetrate paper, glass, and cloth. </a:t>
            </a:r>
          </a:p>
          <a:p>
            <a:pPr algn="l"/>
            <a:endParaRPr lang="x-none" dirty="0"/>
          </a:p>
        </p:txBody>
      </p:sp>
      <p:pic>
        <p:nvPicPr>
          <p:cNvPr id="4" name="Picture 4" descr="germicidal la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896" b="-115896"/>
          <a:stretch>
            <a:fillRect/>
          </a:stretch>
        </p:blipFill>
        <p:spPr bwMode="auto">
          <a:xfrm>
            <a:off x="3048000" y="4164250"/>
            <a:ext cx="5715000" cy="35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3. Microwave Radiation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Wavelength </a:t>
            </a:r>
            <a:r>
              <a:rPr lang="en-US" dirty="0"/>
              <a:t>ranges from 1mm to 1m. </a:t>
            </a:r>
          </a:p>
          <a:p>
            <a:r>
              <a:rPr lang="en-US" dirty="0"/>
              <a:t>Very little effect on </a:t>
            </a:r>
            <a:r>
              <a:rPr lang="en-US" dirty="0" smtClean="0"/>
              <a:t>microbes</a:t>
            </a:r>
          </a:p>
          <a:p>
            <a:pPr lvl="0" algn="l" rtl="0"/>
            <a:r>
              <a:rPr lang="en-US" dirty="0" smtClean="0"/>
              <a:t>May </a:t>
            </a:r>
            <a:r>
              <a:rPr lang="en-US" b="1" dirty="0">
                <a:solidFill>
                  <a:srgbClr val="00B050"/>
                </a:solidFill>
              </a:rPr>
              <a:t>kill</a:t>
            </a:r>
            <a:r>
              <a:rPr lang="en-US" dirty="0"/>
              <a:t> microbial cells in moist foods but not spores. </a:t>
            </a:r>
          </a:p>
          <a:p>
            <a:pPr algn="l"/>
            <a:endParaRPr lang="x-none" dirty="0"/>
          </a:p>
        </p:txBody>
      </p:sp>
      <p:pic>
        <p:nvPicPr>
          <p:cNvPr id="4" name="Content Placeholder 3" descr="microwa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3643314"/>
            <a:ext cx="38481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33CC"/>
                </a:solidFill>
              </a:rPr>
              <a:t>V-   Ultrasonic Waves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Used </a:t>
            </a:r>
            <a:r>
              <a:rPr lang="en-GB" dirty="0"/>
              <a:t>for </a:t>
            </a:r>
            <a:r>
              <a:rPr lang="en-GB" b="1" u="sng" dirty="0">
                <a:solidFill>
                  <a:srgbClr val="0070C0"/>
                </a:solidFill>
              </a:rPr>
              <a:t>cleaning and sterilizing</a:t>
            </a:r>
            <a:r>
              <a:rPr lang="en-GB" dirty="0"/>
              <a:t> delicate </a:t>
            </a:r>
            <a:r>
              <a:rPr lang="en-GB" dirty="0" err="1"/>
              <a:t>equipments</a:t>
            </a:r>
            <a:r>
              <a:rPr lang="en-GB" dirty="0" smtClean="0"/>
              <a:t>.</a:t>
            </a:r>
          </a:p>
          <a:p>
            <a:pPr lvl="0" algn="l" rtl="0"/>
            <a:r>
              <a:rPr lang="en-GB" dirty="0" smtClean="0"/>
              <a:t>Ultrasonic </a:t>
            </a:r>
            <a:r>
              <a:rPr lang="en-GB" dirty="0"/>
              <a:t>cleaners consist of water </a:t>
            </a:r>
            <a:r>
              <a:rPr lang="en-GB" dirty="0" smtClean="0"/>
              <a:t>tanks, were </a:t>
            </a:r>
            <a:r>
              <a:rPr lang="en-GB" dirty="0"/>
              <a:t>short sound waves pass </a:t>
            </a:r>
            <a:endParaRPr lang="en-GB" dirty="0" smtClean="0"/>
          </a:p>
          <a:p>
            <a:pPr lvl="0" algn="l" rtl="0">
              <a:buNone/>
            </a:pPr>
            <a:r>
              <a:rPr lang="en-GB" dirty="0" smtClean="0"/>
              <a:t>    through, </a:t>
            </a:r>
            <a:r>
              <a:rPr lang="en-GB" dirty="0"/>
              <a:t>removing organic </a:t>
            </a:r>
            <a:endParaRPr lang="en-GB" dirty="0" smtClean="0"/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 debris </a:t>
            </a:r>
            <a:r>
              <a:rPr lang="en-GB" dirty="0"/>
              <a:t>from equipments.</a:t>
            </a:r>
            <a:endParaRPr lang="en-US" dirty="0"/>
          </a:p>
          <a:p>
            <a:pPr algn="l"/>
            <a:endParaRPr lang="x-none" dirty="0"/>
          </a:p>
        </p:txBody>
      </p:sp>
      <p:pic>
        <p:nvPicPr>
          <p:cNvPr id="4" name="Content Placeholder 3" descr="ultrasonic w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000504"/>
            <a:ext cx="2857504" cy="249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6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6" y="1949823"/>
            <a:ext cx="8805333" cy="4506009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b="1" u="sng" dirty="0" smtClean="0">
                <a:solidFill>
                  <a:srgbClr val="FF0000"/>
                </a:solidFill>
              </a:rPr>
              <a:t>Filtration</a:t>
            </a:r>
            <a:r>
              <a:rPr lang="en-US" sz="2400" dirty="0" smtClean="0"/>
              <a:t> is </a:t>
            </a:r>
            <a:r>
              <a:rPr lang="en-US" sz="2400" dirty="0" smtClean="0">
                <a:sym typeface="Wingdings"/>
              </a:rPr>
              <a:t>: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see page 135 , chapter 8 )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l" rtl="0"/>
            <a:r>
              <a:rPr lang="en-US" sz="2400" dirty="0"/>
              <a:t>Filters of various pore sizes can be used</a:t>
            </a:r>
            <a:r>
              <a:rPr lang="en-US" sz="2400" dirty="0" smtClean="0"/>
              <a:t>.</a:t>
            </a:r>
            <a:endParaRPr lang="en-US" sz="2400" dirty="0"/>
          </a:p>
          <a:p>
            <a:pPr lvl="0" algn="l" rtl="0"/>
            <a:r>
              <a:rPr lang="en-US" sz="2400" dirty="0"/>
              <a:t>Used to </a:t>
            </a:r>
            <a:r>
              <a:rPr lang="en-US" sz="2400" b="1" u="sng" dirty="0">
                <a:solidFill>
                  <a:srgbClr val="00B050"/>
                </a:solidFill>
              </a:rPr>
              <a:t>sterilize</a:t>
            </a:r>
            <a:r>
              <a:rPr lang="en-US" sz="2400" dirty="0"/>
              <a:t> heat sensitive materials like vaccines, enzymes, antibiotics, and some culture media. </a:t>
            </a:r>
            <a:endParaRPr lang="en-US" sz="2400" dirty="0" smtClean="0"/>
          </a:p>
          <a:p>
            <a:pPr lvl="0" algn="l" rtl="0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High Efficiency Particulate Air Filters (HEPA)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(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see page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136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chapter 8 )</a:t>
            </a:r>
          </a:p>
          <a:p>
            <a:pPr marL="0" indent="0" algn="l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7373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4" descr="fil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500438"/>
            <a:ext cx="3989310" cy="2806434"/>
          </a:xfrm>
          <a:prstGeom prst="rect">
            <a:avLst/>
          </a:prstGeom>
        </p:spPr>
      </p:pic>
      <p:pic>
        <p:nvPicPr>
          <p:cNvPr id="7" name="Content Placeholder 17" descr="pore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2298700" cy="2806700"/>
          </a:xfrm>
          <a:prstGeom prst="rect">
            <a:avLst/>
          </a:prstGeom>
        </p:spPr>
      </p:pic>
      <p:pic>
        <p:nvPicPr>
          <p:cNvPr id="9" name="Content Placeholder 19" descr="por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5984" y="1571612"/>
            <a:ext cx="2298700" cy="2857500"/>
          </a:xfrm>
        </p:spPr>
      </p:pic>
    </p:spTree>
    <p:extLst>
      <p:ext uri="{BB962C8B-B14F-4D97-AF65-F5344CB8AC3E}">
        <p14:creationId xmlns:p14="http://schemas.microsoft.com/office/powerpoint/2010/main" val="7983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HEPA</a:t>
            </a:r>
            <a:endParaRPr lang="x-none" dirty="0"/>
          </a:p>
        </p:txBody>
      </p:sp>
      <p:pic>
        <p:nvPicPr>
          <p:cNvPr id="4" name="Content Placeholder 5" descr="fil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9" y="2497271"/>
            <a:ext cx="4143372" cy="4360729"/>
          </a:xfrm>
        </p:spPr>
      </p:pic>
      <p:pic>
        <p:nvPicPr>
          <p:cNvPr id="5" name="Content Placeholder 7" descr="hep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4750627" cy="40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1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33CC"/>
                </a:solidFill>
              </a:rPr>
              <a:t>VII-   Gaseous Atmosphere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In </a:t>
            </a:r>
            <a:r>
              <a:rPr lang="en-GB" dirty="0"/>
              <a:t>rare cases, changing the atmosphere can be used as a way to </a:t>
            </a:r>
            <a:r>
              <a:rPr lang="en-GB" b="1" u="sng" dirty="0">
                <a:solidFill>
                  <a:srgbClr val="00B050"/>
                </a:solidFill>
              </a:rPr>
              <a:t>inhibit</a:t>
            </a:r>
            <a:r>
              <a:rPr lang="en-GB" dirty="0"/>
              <a:t> the growth of microorganisms</a:t>
            </a:r>
            <a:r>
              <a:rPr lang="en-GB" dirty="0" smtClean="0"/>
              <a:t>.</a:t>
            </a:r>
          </a:p>
          <a:p>
            <a:pPr algn="l" rtl="0"/>
            <a:endParaRPr lang="en-US" dirty="0"/>
          </a:p>
          <a:p>
            <a:pPr lvl="0" algn="l" rtl="0"/>
            <a:r>
              <a:rPr lang="en-GB" dirty="0"/>
              <a:t>Aerobes and </a:t>
            </a:r>
            <a:r>
              <a:rPr lang="en-GB" dirty="0" err="1"/>
              <a:t>microaerophiles</a:t>
            </a:r>
            <a:r>
              <a:rPr lang="en-GB" dirty="0"/>
              <a:t> can be killed by placing them in oxygen-free atmosphere. Whereas, </a:t>
            </a:r>
            <a:r>
              <a:rPr lang="en-GB" dirty="0" smtClean="0"/>
              <a:t>anaerobes </a:t>
            </a:r>
            <a:r>
              <a:rPr lang="en-GB" dirty="0"/>
              <a:t>can be killed by placing them in oxygen atmosphere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7200" b="1" dirty="0" smtClean="0">
                <a:solidFill>
                  <a:srgbClr val="FF33CC"/>
                </a:solidFill>
              </a:rPr>
              <a:t>Chemical Methods</a:t>
            </a:r>
            <a:endParaRPr lang="x-none" sz="7200" dirty="0"/>
          </a:p>
        </p:txBody>
      </p:sp>
    </p:spTree>
    <p:extLst>
      <p:ext uri="{BB962C8B-B14F-4D97-AF65-F5344CB8AC3E}">
        <p14:creationId xmlns:p14="http://schemas.microsoft.com/office/powerpoint/2010/main" val="233167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922" y="295833"/>
            <a:ext cx="8148029" cy="953442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Sterilization </a:t>
            </a:r>
            <a:r>
              <a:rPr lang="en-GB" b="1" dirty="0" smtClean="0">
                <a:solidFill>
                  <a:srgbClr val="FF0000"/>
                </a:solidFill>
              </a:rPr>
              <a:t>&amp; </a:t>
            </a:r>
            <a:r>
              <a:rPr lang="en-GB" b="1" dirty="0">
                <a:solidFill>
                  <a:srgbClr val="FF0000"/>
                </a:solidFill>
              </a:rPr>
              <a:t>Disinfection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2" y="1778000"/>
            <a:ext cx="8675077" cy="470876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Sterilization :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*( See page 131 , chapter 8 )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GB" dirty="0" smtClean="0"/>
              <a:t>*all </a:t>
            </a:r>
            <a:r>
              <a:rPr lang="en-GB" dirty="0"/>
              <a:t>forms of microbial life including bacteria, viruses, fungi, parasites, and spores</a:t>
            </a:r>
            <a:r>
              <a:rPr lang="en-GB" dirty="0" smtClean="0"/>
              <a:t>.</a:t>
            </a:r>
          </a:p>
          <a:p>
            <a:pPr>
              <a:buFontTx/>
              <a:buChar char="•"/>
            </a:pPr>
            <a:r>
              <a:rPr lang="en-GB" b="1" dirty="0" smtClean="0"/>
              <a:t>Can be accomplished by physical or chemical method</a:t>
            </a:r>
            <a:endParaRPr lang="en-GB" b="1" dirty="0"/>
          </a:p>
          <a:p>
            <a:r>
              <a:rPr lang="en-GB" b="1" dirty="0" smtClean="0">
                <a:solidFill>
                  <a:srgbClr val="FF0000"/>
                </a:solidFill>
              </a:rPr>
              <a:t> Disinfection ( elimination or reducing ) :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*( See page 131 , chapter 8 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  <a:r>
              <a:rPr lang="en-GB" b="1" dirty="0"/>
              <a:t>Can be accomplished by </a:t>
            </a:r>
            <a:r>
              <a:rPr lang="en-GB" b="1" dirty="0" smtClean="0"/>
              <a:t>pasteurization or liquid  chemical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2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Chemical Methods</a:t>
            </a:r>
            <a:endParaRPr lang="x-none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78000"/>
            <a:ext cx="8229600" cy="469424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sz="3600" b="1" dirty="0">
                <a:solidFill>
                  <a:srgbClr val="00B0F0"/>
                </a:solidFill>
              </a:rPr>
              <a:t> </a:t>
            </a:r>
            <a:r>
              <a:rPr lang="en-GB" sz="3600" b="1" dirty="0" smtClean="0">
                <a:solidFill>
                  <a:srgbClr val="00B0F0"/>
                </a:solidFill>
              </a:rPr>
              <a:t>   Disinfectants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>
                <a:solidFill>
                  <a:srgbClr val="00B050"/>
                </a:solidFill>
              </a:rPr>
              <a:t>  </a:t>
            </a:r>
            <a:r>
              <a:rPr lang="en-GB" dirty="0" smtClean="0"/>
              <a:t>A </a:t>
            </a:r>
            <a:r>
              <a:rPr lang="en-GB" dirty="0"/>
              <a:t>disinfectant is a chemical agent that </a:t>
            </a:r>
            <a:endParaRPr lang="en-GB" dirty="0" smtClean="0"/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is </a:t>
            </a:r>
            <a:r>
              <a:rPr lang="en-GB" dirty="0"/>
              <a:t>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</a:t>
            </a:r>
            <a:r>
              <a:rPr lang="en-GB" dirty="0" smtClean="0"/>
              <a:t>growth</a:t>
            </a: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</a:t>
            </a:r>
            <a:r>
              <a:rPr lang="en-GB" b="1" dirty="0">
                <a:solidFill>
                  <a:srgbClr val="00B050"/>
                </a:solidFill>
              </a:rPr>
              <a:t>on inanimate objects, surfaces, and floors.</a:t>
            </a:r>
            <a:endParaRPr lang="en-US" b="1" dirty="0">
              <a:solidFill>
                <a:srgbClr val="00B050"/>
              </a:solidFill>
            </a:endParaRPr>
          </a:p>
          <a:p>
            <a:pPr algn="l" rtl="0">
              <a:lnSpc>
                <a:spcPct val="60000"/>
              </a:lnSpc>
            </a:pPr>
            <a:endParaRPr lang="en-GB" dirty="0" smtClean="0"/>
          </a:p>
          <a:p>
            <a:pPr algn="l" rtl="0">
              <a:buNone/>
            </a:pPr>
            <a:r>
              <a:rPr lang="en-GB" sz="3600" b="1" dirty="0" smtClean="0">
                <a:solidFill>
                  <a:srgbClr val="00B0F0"/>
                </a:solidFill>
              </a:rPr>
              <a:t>    Antiseptics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An </a:t>
            </a:r>
            <a:r>
              <a:rPr lang="en-GB" dirty="0"/>
              <a:t>antiseptic is a chemical agent </a:t>
            </a:r>
            <a:r>
              <a:rPr lang="en-GB" dirty="0" smtClean="0"/>
              <a:t>that</a:t>
            </a: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</a:t>
            </a:r>
            <a:r>
              <a:rPr lang="en-GB" dirty="0"/>
              <a:t>is 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growth </a:t>
            </a:r>
            <a:endParaRPr lang="en-GB" dirty="0" smtClean="0"/>
          </a:p>
          <a:p>
            <a:pPr algn="l" rtl="0">
              <a:lnSpc>
                <a:spcPct val="50000"/>
              </a:lnSpc>
              <a:buNone/>
            </a:pPr>
            <a:r>
              <a:rPr lang="en-GB" b="1" dirty="0" smtClean="0">
                <a:solidFill>
                  <a:srgbClr val="00B050"/>
                </a:solidFill>
              </a:rPr>
              <a:t>on </a:t>
            </a:r>
            <a:r>
              <a:rPr lang="en-GB" b="1" dirty="0">
                <a:solidFill>
                  <a:srgbClr val="00B050"/>
                </a:solidFill>
              </a:rPr>
              <a:t>human skin and </a:t>
            </a:r>
            <a:r>
              <a:rPr lang="en-GB" b="1" dirty="0" smtClean="0">
                <a:solidFill>
                  <a:srgbClr val="00B050"/>
                </a:solidFill>
              </a:rPr>
              <a:t>mucous membranes</a:t>
            </a:r>
            <a:r>
              <a:rPr lang="en-GB" b="1" dirty="0">
                <a:solidFill>
                  <a:srgbClr val="00B050"/>
                </a:solidFill>
              </a:rPr>
              <a:t>.</a:t>
            </a:r>
            <a:endParaRPr lang="en-US" b="1" dirty="0">
              <a:solidFill>
                <a:srgbClr val="00B050"/>
              </a:solidFill>
            </a:endParaRPr>
          </a:p>
          <a:p>
            <a:pPr algn="l" rtl="0"/>
            <a:endParaRPr lang="x-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733" y="1890167"/>
            <a:ext cx="2794402" cy="2276336"/>
          </a:xfrm>
          <a:prstGeom prst="rect">
            <a:avLst/>
          </a:prstGeom>
          <a:ln w="38100" cmpd="sng">
            <a:solidFill>
              <a:srgbClr val="77933C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733" y="4283158"/>
            <a:ext cx="2794402" cy="2189088"/>
          </a:xfrm>
          <a:prstGeom prst="rect">
            <a:avLst/>
          </a:prstGeom>
          <a:ln w="38100" cmpd="sng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089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07896"/>
            <a:ext cx="7583488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>
                <a:solidFill>
                  <a:srgbClr val="3366FF"/>
                </a:solidFill>
              </a:rPr>
              <a:t/>
            </a:r>
            <a:br>
              <a:rPr lang="en-US" sz="3600" dirty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>
                <a:solidFill>
                  <a:srgbClr val="3366FF"/>
                </a:solidFill>
              </a:rPr>
              <a:t/>
            </a:r>
            <a:br>
              <a:rPr lang="en-US" sz="3600" dirty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2400" dirty="0" smtClean="0">
                <a:solidFill>
                  <a:srgbClr val="3366FF"/>
                </a:solidFill>
              </a:rPr>
              <a:t>M</a:t>
            </a:r>
            <a:r>
              <a:rPr lang="uk-UA" sz="2400" dirty="0" smtClean="0">
                <a:solidFill>
                  <a:srgbClr val="3366FF"/>
                </a:solidFill>
              </a:rPr>
              <a:t>edical </a:t>
            </a:r>
            <a:r>
              <a:rPr lang="uk-UA" sz="2400" dirty="0">
                <a:solidFill>
                  <a:srgbClr val="3366FF"/>
                </a:solidFill>
              </a:rPr>
              <a:t>devices, equipment, and surgical materials are divided into three general categories based on the potential risk of infection involved in their use</a:t>
            </a:r>
            <a:r>
              <a:rPr lang="en-US" sz="2400" dirty="0">
                <a:solidFill>
                  <a:srgbClr val="3366FF"/>
                </a:solidFill>
              </a:rPr>
              <a:t>:</a:t>
            </a:r>
            <a:br>
              <a:rPr lang="en-US" sz="2400" dirty="0">
                <a:solidFill>
                  <a:srgbClr val="3366FF"/>
                </a:solidFill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996952"/>
            <a:ext cx="3888432" cy="4525963"/>
          </a:xfrm>
        </p:spPr>
        <p:txBody>
          <a:bodyPr/>
          <a:lstStyle/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critical items</a:t>
            </a:r>
            <a:endParaRPr lang="en-US" dirty="0">
              <a:solidFill>
                <a:srgbClr val="000000"/>
              </a:solidFill>
            </a:endParaRPr>
          </a:p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 semicritical items</a:t>
            </a:r>
            <a:endParaRPr lang="en-US" dirty="0">
              <a:solidFill>
                <a:srgbClr val="000000"/>
              </a:solidFill>
            </a:endParaRPr>
          </a:p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 noncritical items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surgical-instruments-60420054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2" r="3486"/>
          <a:stretch/>
        </p:blipFill>
        <p:spPr>
          <a:xfrm>
            <a:off x="3923928" y="2708920"/>
            <a:ext cx="5050789" cy="316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10428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23528" y="260648"/>
            <a:ext cx="6696744" cy="63813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 smtClean="0">
                <a:solidFill>
                  <a:srgbClr val="3366FF"/>
                </a:solidFill>
              </a:rPr>
              <a:t>High risk (</a:t>
            </a:r>
            <a:r>
              <a:rPr lang="uk-UA" sz="2400" u="sng" dirty="0" smtClean="0">
                <a:solidFill>
                  <a:srgbClr val="3366FF"/>
                </a:solidFill>
              </a:rPr>
              <a:t>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Contacting tissue or blood, includes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(surgical instruments and </a:t>
            </a:r>
            <a:r>
              <a:rPr lang="en-US" sz="2400" dirty="0" err="1" smtClean="0"/>
              <a:t>arthroscopes</a:t>
            </a:r>
            <a:r>
              <a:rPr lang="en-US" sz="2400" dirty="0" smtClean="0"/>
              <a:t>)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 must be sterilized</a:t>
            </a:r>
          </a:p>
          <a:p>
            <a:r>
              <a:rPr lang="en-US" sz="2400" u="sng" dirty="0" smtClean="0">
                <a:solidFill>
                  <a:srgbClr val="3366FF"/>
                </a:solidFill>
              </a:rPr>
              <a:t>Intermediate risk (</a:t>
            </a:r>
            <a:r>
              <a:rPr lang="uk-UA" sz="2400" u="sng" dirty="0" smtClean="0">
                <a:solidFill>
                  <a:srgbClr val="3366FF"/>
                </a:solidFill>
              </a:rPr>
              <a:t>semicritical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 mucous membrane or non intact skin, includes ( G-I endoscopes and respiratory tubes) need high level disinfection.</a:t>
            </a:r>
          </a:p>
          <a:p>
            <a:r>
              <a:rPr lang="en-US" sz="2400" u="sng" dirty="0" smtClean="0">
                <a:solidFill>
                  <a:srgbClr val="3366FF"/>
                </a:solidFill>
              </a:rPr>
              <a:t>Low risk (</a:t>
            </a:r>
            <a:r>
              <a:rPr lang="uk-UA" sz="2400" u="sng" dirty="0" smtClean="0">
                <a:solidFill>
                  <a:srgbClr val="3366FF"/>
                </a:solidFill>
              </a:rPr>
              <a:t>noncritical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 only contact skin, includes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(ward equipment and stethoscopes)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low level disinfection is sufficient</a:t>
            </a:r>
          </a:p>
          <a:p>
            <a:pPr marL="0" indent="0">
              <a:buFont typeface="Wingdings 2" pitchFamily="18" charset="2"/>
              <a:buNone/>
            </a:pPr>
            <a:endParaRPr 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783" y="656630"/>
            <a:ext cx="2736413" cy="16769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037" y="4609057"/>
            <a:ext cx="2326963" cy="224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3653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Most commonly used Disinfectants</a:t>
            </a:r>
            <a:endParaRPr lang="x-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26"/>
            <a:ext cx="8472518" cy="4857808"/>
          </a:xfrm>
        </p:spPr>
        <p:txBody>
          <a:bodyPr>
            <a:normAutofit fontScale="92500" lnSpcReduction="2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sz="2800" b="1" dirty="0" smtClean="0">
                <a:solidFill>
                  <a:srgbClr val="0070C0"/>
                </a:solidFill>
              </a:rPr>
              <a:t>Soaps </a:t>
            </a:r>
            <a:r>
              <a:rPr lang="en-GB" sz="2800" b="1" dirty="0">
                <a:solidFill>
                  <a:srgbClr val="0070C0"/>
                </a:solidFill>
              </a:rPr>
              <a:t>and detergents, alcohols, and 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</a:rPr>
              <a:t>     </a:t>
            </a:r>
            <a:r>
              <a:rPr lang="en-GB" sz="2800" b="1" dirty="0" err="1" smtClean="0">
                <a:solidFill>
                  <a:srgbClr val="0070C0"/>
                </a:solidFill>
              </a:rPr>
              <a:t>phenolic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compounds:</a:t>
            </a:r>
            <a:r>
              <a:rPr lang="en-GB" sz="2800" dirty="0"/>
              <a:t> destroy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microbial </a:t>
            </a:r>
            <a:r>
              <a:rPr lang="en-GB" sz="2800" dirty="0"/>
              <a:t>cell membranes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</a:t>
            </a:r>
            <a:r>
              <a:rPr lang="en-GB" sz="2800" dirty="0" err="1"/>
              <a:t>Dettol</a:t>
            </a:r>
            <a:r>
              <a:rPr lang="en-GB" sz="2800" dirty="0" smtClean="0"/>
              <a:t>.</a:t>
            </a:r>
            <a:endParaRPr lang="en-GB" dirty="0" smtClean="0"/>
          </a:p>
          <a:p>
            <a:pPr marL="514350" lvl="0" indent="-514350" algn="l" rtl="0">
              <a:buAutoNum type="arabicPeriod" startAt="2"/>
            </a:pPr>
            <a:r>
              <a:rPr lang="en-GB" sz="2800" b="1" dirty="0" smtClean="0">
                <a:solidFill>
                  <a:srgbClr val="0070C0"/>
                </a:solidFill>
              </a:rPr>
              <a:t>Formaldehydes</a:t>
            </a:r>
            <a:r>
              <a:rPr lang="en-GB" sz="2800" b="1" dirty="0">
                <a:solidFill>
                  <a:srgbClr val="0070C0"/>
                </a:solidFill>
              </a:rPr>
              <a:t>, hydrogen peroxide, halogens, and salts of heavy metals:</a:t>
            </a:r>
            <a:r>
              <a:rPr lang="en-GB" sz="2800" dirty="0"/>
              <a:t>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destroy </a:t>
            </a:r>
            <a:r>
              <a:rPr lang="en-GB" sz="2800" dirty="0"/>
              <a:t>enzymes and structural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proteins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Bleach, Clorox</a:t>
            </a:r>
            <a:r>
              <a:rPr lang="en-GB" sz="2800" dirty="0" smtClean="0"/>
              <a:t>.</a:t>
            </a:r>
          </a:p>
          <a:p>
            <a:pPr marL="514350" lvl="0" indent="-514350" algn="l" rtl="0">
              <a:buAutoNum type="arabicPeriod" startAt="3"/>
            </a:pPr>
            <a:r>
              <a:rPr lang="en-GB" sz="2800" b="1" dirty="0" smtClean="0">
                <a:solidFill>
                  <a:srgbClr val="0070C0"/>
                </a:solidFill>
              </a:rPr>
              <a:t>Chlorine, ozone, iodine:</a:t>
            </a:r>
            <a:r>
              <a:rPr lang="en-GB" sz="2800" dirty="0" smtClean="0"/>
              <a:t> </a:t>
            </a:r>
          </a:p>
          <a:p>
            <a:pPr marL="514350" lvl="0" indent="-514350" algn="l" rtl="0">
              <a:buNone/>
            </a:pPr>
            <a:r>
              <a:rPr lang="en-GB" sz="2800" dirty="0" smtClean="0"/>
              <a:t>      attach nucleic acids.</a:t>
            </a:r>
            <a:endParaRPr lang="en-US" sz="2800" dirty="0" smtClean="0"/>
          </a:p>
          <a:p>
            <a:pPr marL="514350" lvl="0" indent="-514350" algn="l" rtl="0">
              <a:buNone/>
            </a:pPr>
            <a:endParaRPr lang="en-US" sz="2800" dirty="0"/>
          </a:p>
          <a:p>
            <a:pPr lvl="0" algn="l" rtl="0"/>
            <a:endParaRPr lang="en-GB" dirty="0" smtClean="0"/>
          </a:p>
          <a:p>
            <a:pPr algn="l"/>
            <a:endParaRPr lang="x-none" dirty="0"/>
          </a:p>
        </p:txBody>
      </p:sp>
      <p:pic>
        <p:nvPicPr>
          <p:cNvPr id="5" name="Picture 2" descr="C:\Users\zozo\Desktop\Medical Microbiology CLS 212\Inhibiting growth pics\dettol.jpg"/>
          <p:cNvPicPr>
            <a:picLocks noChangeAspect="1" noChangeArrowheads="1"/>
          </p:cNvPicPr>
          <p:nvPr/>
        </p:nvPicPr>
        <p:blipFill>
          <a:blip r:embed="rId2" cstate="print"/>
          <a:srcRect l="14403" r="20379"/>
          <a:stretch>
            <a:fillRect/>
          </a:stretch>
        </p:blipFill>
        <p:spPr bwMode="auto">
          <a:xfrm>
            <a:off x="7000892" y="1428736"/>
            <a:ext cx="1143008" cy="1752600"/>
          </a:xfrm>
          <a:prstGeom prst="rect">
            <a:avLst/>
          </a:prstGeom>
          <a:noFill/>
        </p:spPr>
      </p:pic>
      <p:pic>
        <p:nvPicPr>
          <p:cNvPr id="6" name="Content Placeholder 5" descr="bleach.jpg"/>
          <p:cNvPicPr>
            <a:picLocks noChangeAspect="1"/>
          </p:cNvPicPr>
          <p:nvPr/>
        </p:nvPicPr>
        <p:blipFill>
          <a:blip r:embed="rId3" cstate="print"/>
          <a:srcRect l="16667" r="23332"/>
          <a:stretch>
            <a:fillRect/>
          </a:stretch>
        </p:blipFill>
        <p:spPr>
          <a:xfrm>
            <a:off x="7200901" y="3786190"/>
            <a:ext cx="1585942" cy="2643206"/>
          </a:xfrm>
          <a:prstGeom prst="rect">
            <a:avLst/>
          </a:prstGeom>
        </p:spPr>
      </p:pic>
      <p:pic>
        <p:nvPicPr>
          <p:cNvPr id="7" name="Content Placeholder 7" descr="white-green-clorox.gif"/>
          <p:cNvPicPr>
            <a:picLocks noChangeAspect="1"/>
          </p:cNvPicPr>
          <p:nvPr/>
        </p:nvPicPr>
        <p:blipFill>
          <a:blip r:embed="rId4" cstate="print"/>
          <a:srcRect l="8772" r="12280"/>
          <a:stretch>
            <a:fillRect/>
          </a:stretch>
        </p:blipFill>
        <p:spPr>
          <a:xfrm>
            <a:off x="5572132" y="4429132"/>
            <a:ext cx="1285884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0070C0"/>
                </a:solidFill>
              </a:rPr>
              <a:t>Most commonly used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Antiseptics</a:t>
            </a:r>
            <a:endParaRPr lang="x-non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Iodophor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dirty="0"/>
              <a:t> used as skin antiseptic in surgery.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Alcohol:</a:t>
            </a:r>
            <a:r>
              <a:rPr lang="en-GB" dirty="0"/>
              <a:t> used on skin before needle pricking.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Mercurochrome:</a:t>
            </a:r>
            <a:r>
              <a:rPr lang="en-GB" dirty="0"/>
              <a:t> used to disinfect skin wounds.</a:t>
            </a:r>
            <a:endParaRPr lang="en-US" dirty="0"/>
          </a:p>
          <a:p>
            <a:pPr algn="l">
              <a:buNone/>
            </a:pPr>
            <a:endParaRPr lang="x-none" dirty="0"/>
          </a:p>
        </p:txBody>
      </p:sp>
      <p:pic>
        <p:nvPicPr>
          <p:cNvPr id="4" name="Content Placeholder 9" descr="alcohol-swabs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143380"/>
            <a:ext cx="2474796" cy="2309810"/>
          </a:xfrm>
          <a:prstGeom prst="rect">
            <a:avLst/>
          </a:prstGeom>
        </p:spPr>
      </p:pic>
      <p:pic>
        <p:nvPicPr>
          <p:cNvPr id="5" name="Content Placeholder 11" descr="iodine sw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88" y="4143380"/>
            <a:ext cx="3133975" cy="2500330"/>
          </a:xfrm>
          <a:prstGeom prst="rect">
            <a:avLst/>
          </a:prstGeom>
        </p:spPr>
      </p:pic>
      <p:pic>
        <p:nvPicPr>
          <p:cNvPr id="6" name="Content Placeholder 13" descr="mechrocro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643314"/>
            <a:ext cx="2211703" cy="307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51" t="6737" r="6137" b="5625"/>
          <a:stretch/>
        </p:blipFill>
        <p:spPr>
          <a:xfrm>
            <a:off x="683568" y="764704"/>
            <a:ext cx="7624448" cy="5178897"/>
          </a:xfrm>
        </p:spPr>
      </p:pic>
    </p:spTree>
    <p:extLst>
      <p:ext uri="{BB962C8B-B14F-4D97-AF65-F5344CB8AC3E}">
        <p14:creationId xmlns:p14="http://schemas.microsoft.com/office/powerpoint/2010/main" val="37344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057" t="2525" r="28786" b="81691"/>
          <a:stretch>
            <a:fillRect/>
          </a:stretch>
        </p:blipFill>
        <p:spPr>
          <a:xfrm>
            <a:off x="2071670" y="285728"/>
            <a:ext cx="5222118" cy="1214446"/>
          </a:xfrm>
        </p:spPr>
      </p:pic>
      <p:pic>
        <p:nvPicPr>
          <p:cNvPr id="5" name="Content Placeholder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071678"/>
            <a:ext cx="3643338" cy="3643338"/>
          </a:xfrm>
          <a:prstGeom prst="rect">
            <a:avLst/>
          </a:prstGeom>
        </p:spPr>
      </p:pic>
      <p:pic>
        <p:nvPicPr>
          <p:cNvPr id="6" name="Content Placeholder 6" descr="1.jpg"/>
          <p:cNvPicPr>
            <a:picLocks noChangeAspect="1"/>
          </p:cNvPicPr>
          <p:nvPr/>
        </p:nvPicPr>
        <p:blipFill>
          <a:blip r:embed="rId4" cstate="print"/>
          <a:srcRect b="5150"/>
          <a:stretch>
            <a:fillRect/>
          </a:stretch>
        </p:blipFill>
        <p:spPr>
          <a:xfrm>
            <a:off x="5003226" y="1714488"/>
            <a:ext cx="2945843" cy="450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3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89601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Disinfection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7" y="1756833"/>
            <a:ext cx="8717410" cy="51011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  Pasteurization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 See page 131 , chapter 8 )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dirty="0" smtClean="0"/>
              <a:t>   </a:t>
            </a:r>
            <a:r>
              <a:rPr lang="en-GB" dirty="0"/>
              <a:t>Is a </a:t>
            </a:r>
            <a:r>
              <a:rPr lang="en-GB" b="1" dirty="0"/>
              <a:t>disinfecting</a:t>
            </a:r>
            <a:r>
              <a:rPr lang="en-GB" dirty="0"/>
              <a:t> method </a:t>
            </a:r>
            <a:endParaRPr lang="en-GB" dirty="0" smtClean="0"/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b="1" dirty="0" smtClean="0"/>
              <a:t>For liquids</a:t>
            </a:r>
            <a:r>
              <a:rPr lang="en-GB" dirty="0" smtClean="0"/>
              <a:t> </a:t>
            </a:r>
            <a:r>
              <a:rPr lang="en-GB" b="1" dirty="0">
                <a:solidFill>
                  <a:srgbClr val="9900FF"/>
                </a:solidFill>
              </a:rPr>
              <a:t>e.g.</a:t>
            </a:r>
            <a:r>
              <a:rPr lang="en-GB" dirty="0"/>
              <a:t> milk, juice,.</a:t>
            </a:r>
            <a:r>
              <a:rPr lang="en-GB" dirty="0" smtClean="0"/>
              <a:t>.</a:t>
            </a:r>
            <a:endParaRPr lang="en-US" b="1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   Sanitization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/>
              <a:t>    Sanitization is the use of chemical agents on </a:t>
            </a:r>
            <a:r>
              <a:rPr lang="en-US" b="1" dirty="0"/>
              <a:t>food-handling equipment</a:t>
            </a:r>
            <a:r>
              <a:rPr lang="en-US" dirty="0"/>
              <a:t> to meet public health standards and minimize chances of disease transmission </a:t>
            </a:r>
            <a:r>
              <a:rPr lang="en-US" b="1" dirty="0">
                <a:solidFill>
                  <a:srgbClr val="9900FF"/>
                </a:solidFill>
              </a:rPr>
              <a:t>e.g.</a:t>
            </a:r>
            <a:r>
              <a:rPr lang="en-US" dirty="0"/>
              <a:t> use of hot water &amp; soap in cleaning restaurants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Antiseptic :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(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See page 131 , chapter 8 )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769" y="295833"/>
            <a:ext cx="797218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STERILIZATION AND DISINFECTION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632449"/>
            <a:ext cx="7583488" cy="4007224"/>
          </a:xfrm>
        </p:spPr>
        <p:txBody>
          <a:bodyPr/>
          <a:lstStyle/>
          <a:p>
            <a:pPr algn="ctr"/>
            <a:r>
              <a:rPr lang="en-GB" sz="2400" dirty="0"/>
              <a:t>Methods used to destroy or inhibit microorganisms are either </a:t>
            </a:r>
            <a:r>
              <a:rPr lang="en-GB" sz="2400" b="1" dirty="0">
                <a:solidFill>
                  <a:srgbClr val="0070C0"/>
                </a:solidFill>
              </a:rPr>
              <a:t>physical or chemical</a:t>
            </a:r>
            <a:r>
              <a:rPr lang="en-GB" sz="2400" dirty="0"/>
              <a:t>, and sometimes both types are used. 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5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378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67" y="295832"/>
            <a:ext cx="8195733" cy="656216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6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4" y="2653553"/>
            <a:ext cx="6328395" cy="1198780"/>
          </a:xfrm>
        </p:spPr>
        <p:txBody>
          <a:bodyPr/>
          <a:lstStyle/>
          <a:p>
            <a:pPr algn="ctr"/>
            <a:r>
              <a:rPr lang="en-GB" sz="4800" b="1" dirty="0">
                <a:solidFill>
                  <a:srgbClr val="FF33CC"/>
                </a:solidFill>
              </a:rPr>
              <a:t>Physical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Physical Methods</a:t>
            </a:r>
            <a:endParaRPr lang="x-none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3832"/>
            <a:ext cx="8229600" cy="4545563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solidFill>
                  <a:srgbClr val="FF0000"/>
                </a:solidFill>
              </a:rPr>
              <a:t>They </a:t>
            </a:r>
            <a:r>
              <a:rPr lang="en-GB" dirty="0">
                <a:solidFill>
                  <a:srgbClr val="FF0000"/>
                </a:solidFill>
              </a:rPr>
              <a:t>are commonly used in hospitals, clinics, and laboratories. Physical methods include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 smtClean="0">
                <a:solidFill>
                  <a:schemeClr val="tx1"/>
                </a:solidFill>
              </a:rPr>
              <a:t>Heat</a:t>
            </a:r>
            <a:r>
              <a:rPr lang="en-GB" sz="2400" b="1" dirty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Cold.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Desiccation.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Radiation.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Ultrasonic waves.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Filtration.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Gaseous atmosphere.</a:t>
            </a:r>
            <a:endParaRPr lang="en-US" sz="2400" b="1" dirty="0">
              <a:solidFill>
                <a:schemeClr val="tx1"/>
              </a:solidFill>
            </a:endParaRPr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0981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33CC"/>
                </a:solidFill>
              </a:rPr>
              <a:t>I- HEAT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67" y="1608667"/>
            <a:ext cx="8466666" cy="5016500"/>
          </a:xfrm>
        </p:spPr>
        <p:txBody>
          <a:bodyPr/>
          <a:lstStyle/>
          <a:p>
            <a:r>
              <a:rPr lang="en-GB" sz="2800" dirty="0"/>
              <a:t>Heat is considered the most common method for sterilization because it is practical, efficient, and inexpensive. </a:t>
            </a:r>
          </a:p>
          <a:p>
            <a:r>
              <a:rPr lang="en-GB" sz="2800" dirty="0"/>
              <a:t>Heat kills microorganisms by denaturing their enzymes and other proteins.</a:t>
            </a:r>
            <a:endParaRPr lang="en-US" sz="2800" dirty="0"/>
          </a:p>
          <a:p>
            <a:r>
              <a:rPr lang="en-GB" sz="2800" dirty="0"/>
              <a:t>There are </a:t>
            </a:r>
            <a:r>
              <a:rPr lang="en-GB" sz="2800" b="1" dirty="0" smtClean="0">
                <a:solidFill>
                  <a:srgbClr val="00B050"/>
                </a:solidFill>
              </a:rPr>
              <a:t>two </a:t>
            </a:r>
            <a:r>
              <a:rPr lang="en-GB" sz="2800" b="1" dirty="0">
                <a:solidFill>
                  <a:srgbClr val="00B050"/>
                </a:solidFill>
              </a:rPr>
              <a:t>methods</a:t>
            </a:r>
            <a:r>
              <a:rPr lang="en-GB" sz="2800" dirty="0"/>
              <a:t> of sterilization or disinfection by heat: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solidFill>
                  <a:srgbClr val="FF0000"/>
                </a:solidFill>
              </a:rPr>
              <a:t>dry heat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solidFill>
                  <a:srgbClr val="FF0000"/>
                </a:solidFill>
              </a:rPr>
              <a:t>moist heat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389</TotalTime>
  <Words>1707</Words>
  <Application>Microsoft Office PowerPoint</Application>
  <PresentationFormat>On-screen Show (4:3)</PresentationFormat>
  <Paragraphs>239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Andy</vt:lpstr>
      <vt:lpstr>Arial</vt:lpstr>
      <vt:lpstr>Calibri</vt:lpstr>
      <vt:lpstr>Century Schoolbook</vt:lpstr>
      <vt:lpstr>Corbel</vt:lpstr>
      <vt:lpstr>Courier New</vt:lpstr>
      <vt:lpstr>Wingdings</vt:lpstr>
      <vt:lpstr>Wingdings 2</vt:lpstr>
      <vt:lpstr>Pixel</vt:lpstr>
      <vt:lpstr>Inhibiting  of Microbial Growth in vitro</vt:lpstr>
      <vt:lpstr>PowerPoint Presentation</vt:lpstr>
      <vt:lpstr>Sterilization &amp; Disinfection </vt:lpstr>
      <vt:lpstr>Disinfection </vt:lpstr>
      <vt:lpstr>STERILIZATION AND DISINFECTION METHODS</vt:lpstr>
      <vt:lpstr>PowerPoint Presentation</vt:lpstr>
      <vt:lpstr>Physical Methods</vt:lpstr>
      <vt:lpstr>Physical Methods</vt:lpstr>
      <vt:lpstr>I- HEAT</vt:lpstr>
      <vt:lpstr>I- HEAT 1. Dry Heat</vt:lpstr>
      <vt:lpstr>PowerPoint Presentation</vt:lpstr>
      <vt:lpstr>I- HEAT 2. Moist Heat</vt:lpstr>
      <vt:lpstr>I- HEAT 2. Moist Heat</vt:lpstr>
      <vt:lpstr>I- HEAT 3. Autoclave</vt:lpstr>
      <vt:lpstr>PowerPoint Presentation</vt:lpstr>
      <vt:lpstr>3. Autoclave</vt:lpstr>
      <vt:lpstr>II- cold</vt:lpstr>
      <vt:lpstr>II- cold</vt:lpstr>
      <vt:lpstr>III-   Desiccation (Drying)</vt:lpstr>
      <vt:lpstr>IV-   Radiation</vt:lpstr>
      <vt:lpstr>IV-   Radiation 1. Ionizing Radiation</vt:lpstr>
      <vt:lpstr>2. Ultraviolet light  (Non-ionizing Radiation)</vt:lpstr>
      <vt:lpstr>IV-   Radiation 3. Microwave Radiation</vt:lpstr>
      <vt:lpstr>V-   Ultrasonic Waves</vt:lpstr>
      <vt:lpstr>VI-   Filtration</vt:lpstr>
      <vt:lpstr>PowerPoint Presentation</vt:lpstr>
      <vt:lpstr>VI-   Filtration HEPA</vt:lpstr>
      <vt:lpstr>VII-   Gaseous Atmosphere</vt:lpstr>
      <vt:lpstr>Chemical Methods</vt:lpstr>
      <vt:lpstr>Chemical Methods</vt:lpstr>
      <vt:lpstr>     Medical devices, equipment, and surgical materials are divided into three general categories based on the potential risk of infection involved in their use: </vt:lpstr>
      <vt:lpstr>PowerPoint Presentation</vt:lpstr>
      <vt:lpstr>Most commonly used Disinfectants</vt:lpstr>
      <vt:lpstr>Most commonly used Antiseptics</vt:lpstr>
      <vt:lpstr>PowerPoint Presentation</vt:lpstr>
      <vt:lpstr>PowerPoint Presentation</vt:lpstr>
    </vt:vector>
  </TitlesOfParts>
  <Company>KFSH&amp;RC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Inhibiting Microbial Growth in vitro</dc:title>
  <dc:creator>Bandar Alreshaid</dc:creator>
  <cp:lastModifiedBy>sahar alhogail</cp:lastModifiedBy>
  <cp:revision>31</cp:revision>
  <dcterms:created xsi:type="dcterms:W3CDTF">2014-10-31T21:57:35Z</dcterms:created>
  <dcterms:modified xsi:type="dcterms:W3CDTF">2016-05-15T09:17:38Z</dcterms:modified>
</cp:coreProperties>
</file>