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78" r:id="rId4"/>
    <p:sldId id="268" r:id="rId5"/>
    <p:sldId id="270" r:id="rId6"/>
    <p:sldId id="269" r:id="rId7"/>
    <p:sldId id="259" r:id="rId8"/>
    <p:sldId id="291" r:id="rId9"/>
    <p:sldId id="258" r:id="rId10"/>
    <p:sldId id="260" r:id="rId11"/>
    <p:sldId id="262" r:id="rId12"/>
    <p:sldId id="264" r:id="rId13"/>
    <p:sldId id="277" r:id="rId14"/>
    <p:sldId id="263" r:id="rId15"/>
    <p:sldId id="261" r:id="rId16"/>
    <p:sldId id="273" r:id="rId17"/>
    <p:sldId id="274" r:id="rId18"/>
    <p:sldId id="275" r:id="rId19"/>
    <p:sldId id="280" r:id="rId20"/>
    <p:sldId id="285" r:id="rId21"/>
    <p:sldId id="286" r:id="rId22"/>
    <p:sldId id="287" r:id="rId23"/>
    <p:sldId id="281" r:id="rId24"/>
    <p:sldId id="282" r:id="rId25"/>
    <p:sldId id="284" r:id="rId26"/>
    <p:sldId id="283" r:id="rId27"/>
    <p:sldId id="288" r:id="rId28"/>
    <p:sldId id="289" r:id="rId29"/>
    <p:sldId id="290" r:id="rId30"/>
    <p:sldId id="279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9C95"/>
    <a:srgbClr val="03D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6C6272E-F8DD-4C23-8EEB-9F6EC3993495}" type="datetimeFigureOut">
              <a:rPr lang="ar-SA" smtClean="0"/>
              <a:t>25/02/39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0C853A8-C55A-4200-A56D-618D5B388E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608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853A8-C55A-4200-A56D-618D5B388E2A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602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853A8-C55A-4200-A56D-618D5B388E2A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3515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853A8-C55A-4200-A56D-618D5B388E2A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736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9894-1340-4424-B56A-C710A13C3A76}" type="datetimeFigureOut">
              <a:rPr lang="ar-SA" smtClean="0"/>
              <a:t>25/02/39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6A89-9AD5-4CFF-8771-0C29590B57F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3769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9894-1340-4424-B56A-C710A13C3A76}" type="datetimeFigureOut">
              <a:rPr lang="ar-SA" smtClean="0"/>
              <a:t>25/02/39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6A89-9AD5-4CFF-8771-0C29590B57F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859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9894-1340-4424-B56A-C710A13C3A76}" type="datetimeFigureOut">
              <a:rPr lang="ar-SA" smtClean="0"/>
              <a:t>25/02/39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6A89-9AD5-4CFF-8771-0C29590B57F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759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9894-1340-4424-B56A-C710A13C3A76}" type="datetimeFigureOut">
              <a:rPr lang="ar-SA" smtClean="0"/>
              <a:t>25/02/39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6A89-9AD5-4CFF-8771-0C29590B57F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46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9894-1340-4424-B56A-C710A13C3A76}" type="datetimeFigureOut">
              <a:rPr lang="ar-SA" smtClean="0"/>
              <a:t>25/02/39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6A89-9AD5-4CFF-8771-0C29590B57F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385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9894-1340-4424-B56A-C710A13C3A76}" type="datetimeFigureOut">
              <a:rPr lang="ar-SA" smtClean="0"/>
              <a:t>25/02/39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6A89-9AD5-4CFF-8771-0C29590B57F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127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9894-1340-4424-B56A-C710A13C3A76}" type="datetimeFigureOut">
              <a:rPr lang="ar-SA" smtClean="0"/>
              <a:t>25/02/39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6A89-9AD5-4CFF-8771-0C29590B57F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304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9894-1340-4424-B56A-C710A13C3A76}" type="datetimeFigureOut">
              <a:rPr lang="ar-SA" smtClean="0"/>
              <a:t>25/02/39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6A89-9AD5-4CFF-8771-0C29590B57F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412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9894-1340-4424-B56A-C710A13C3A76}" type="datetimeFigureOut">
              <a:rPr lang="ar-SA" smtClean="0"/>
              <a:t>25/02/39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6A89-9AD5-4CFF-8771-0C29590B57F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311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9894-1340-4424-B56A-C710A13C3A76}" type="datetimeFigureOut">
              <a:rPr lang="ar-SA" smtClean="0"/>
              <a:t>25/02/39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6A89-9AD5-4CFF-8771-0C29590B57F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621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9894-1340-4424-B56A-C710A13C3A76}" type="datetimeFigureOut">
              <a:rPr lang="ar-SA" smtClean="0"/>
              <a:t>25/02/39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6A89-9AD5-4CFF-8771-0C29590B57F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706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69894-1340-4424-B56A-C710A13C3A76}" type="datetimeFigureOut">
              <a:rPr lang="ar-SA" smtClean="0"/>
              <a:t>25/02/39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06A89-9AD5-4CFF-8771-0C29590B57F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170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1294" y="1597250"/>
            <a:ext cx="7632848" cy="3055886"/>
          </a:xfrm>
        </p:spPr>
        <p:txBody>
          <a:bodyPr>
            <a:normAutofit/>
          </a:bodyPr>
          <a:lstStyle/>
          <a:p>
            <a:pPr rtl="0"/>
            <a:r>
              <a:rPr lang="en-US" sz="4000" b="1" dirty="0">
                <a:latin typeface="+mn-lt"/>
              </a:rPr>
              <a:t>Single Radial Immunodiffusion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and </a:t>
            </a:r>
            <a:br>
              <a:rPr lang="en-US" sz="4000" b="1" dirty="0">
                <a:latin typeface="+mn-lt"/>
              </a:rPr>
            </a:br>
            <a:r>
              <a:rPr lang="en-US" sz="4000" b="1" dirty="0" err="1">
                <a:latin typeface="+mn-lt"/>
              </a:rPr>
              <a:t>Immunoelectrophoresis</a:t>
            </a:r>
            <a:r>
              <a:rPr lang="en-US" sz="4000" b="1" dirty="0">
                <a:latin typeface="+mn-lt"/>
              </a:rPr>
              <a:t> </a:t>
            </a:r>
            <a:br>
              <a:rPr lang="ar-SA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endParaRPr lang="ar-SA" sz="4000" b="1" dirty="0">
              <a:latin typeface="+mn-lt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051720" y="4653136"/>
            <a:ext cx="6461760" cy="1066800"/>
          </a:xfrm>
        </p:spPr>
        <p:txBody>
          <a:bodyPr>
            <a:normAutofit/>
          </a:bodyPr>
          <a:lstStyle/>
          <a:p>
            <a:pPr rtl="0"/>
            <a:r>
              <a:rPr lang="en-US" sz="2000" b="1" dirty="0">
                <a:solidFill>
                  <a:schemeClr val="tx1"/>
                </a:solidFill>
              </a:rPr>
              <a:t>BCH 462 [Practical]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547664" y="259030"/>
            <a:ext cx="80021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/>
              <a:t>Lab# 7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5752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611560" y="332656"/>
            <a:ext cx="7655429" cy="6771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b="1" dirty="0">
                <a:solidFill>
                  <a:srgbClr val="029C95"/>
                </a:solidFill>
              </a:rPr>
              <a:t>Determination of antigen concentration using radial immunodiffusion:</a:t>
            </a:r>
          </a:p>
          <a:p>
            <a:pPr algn="l" rtl="0"/>
            <a:r>
              <a:rPr lang="en-US" dirty="0"/>
              <a:t> </a:t>
            </a:r>
            <a:endParaRPr lang="ar-SA" dirty="0"/>
          </a:p>
        </p:txBody>
      </p:sp>
      <p:sp>
        <p:nvSpPr>
          <p:cNvPr id="3" name="مربع نص 2"/>
          <p:cNvSpPr txBox="1"/>
          <p:nvPr/>
        </p:nvSpPr>
        <p:spPr>
          <a:xfrm>
            <a:off x="0" y="1228110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029C95"/>
                </a:solidFill>
              </a:rPr>
              <a:t>1. </a:t>
            </a:r>
            <a:r>
              <a:rPr lang="en-US" dirty="0"/>
              <a:t>Incorporate of antiserum “antibodies” specific for the antigen of interest,  into molten agarose.  Then pour the mixture in Petri dish.</a:t>
            </a:r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15049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>
            <a:off x="2987824" y="4005064"/>
            <a:ext cx="21602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971" y="3717032"/>
            <a:ext cx="2969018" cy="85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042" y="4005064"/>
            <a:ext cx="218313" cy="24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5148064" y="4437112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dirty="0"/>
              <a:t>Petri dish containing the uniformly distributed antiserum in the agarose gel.</a:t>
            </a:r>
            <a:endParaRPr lang="ar-SA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05064"/>
            <a:ext cx="218313" cy="24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75" y="4005064"/>
            <a:ext cx="218313" cy="24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42" y="4005064"/>
            <a:ext cx="218313" cy="24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321836" y="4867470"/>
            <a:ext cx="313316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Agarose + antiserum [antibody]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11949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0" y="188640"/>
            <a:ext cx="86044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029C95"/>
                </a:solidFill>
              </a:rPr>
              <a:t>2-</a:t>
            </a:r>
            <a:r>
              <a:rPr lang="en-US" dirty="0"/>
              <a:t> Cut the wells using a gel puncher. Then apply your standard antigen and sample antigen to the wells. </a:t>
            </a:r>
            <a:endParaRPr lang="ar-S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8135"/>
            <a:ext cx="22955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78" y="2789542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90" y="2333092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74" y="2509291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53" y="2018767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71073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25" y="1522674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786" y="1815920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28235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23616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رابط كسهم مستقيم 13"/>
          <p:cNvCxnSpPr/>
          <p:nvPr/>
        </p:nvCxnSpPr>
        <p:spPr>
          <a:xfrm>
            <a:off x="3275856" y="2661605"/>
            <a:ext cx="23762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755" y="2980778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037" y="4005064"/>
            <a:ext cx="2664296" cy="77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975" y="1268760"/>
            <a:ext cx="22574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861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251520" y="189792"/>
            <a:ext cx="864096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029C95"/>
                </a:solidFill>
              </a:rPr>
              <a:t>After the antigen is added:</a:t>
            </a:r>
          </a:p>
          <a:p>
            <a:pPr algn="l" rtl="0"/>
            <a:endParaRPr lang="en-US" dirty="0">
              <a:solidFill>
                <a:schemeClr val="accent1"/>
              </a:solidFill>
            </a:endParaRPr>
          </a:p>
          <a:p>
            <a:pPr algn="l" rtl="0"/>
            <a:r>
              <a:rPr lang="en-US" dirty="0">
                <a:solidFill>
                  <a:srgbClr val="029C95"/>
                </a:solidFill>
              </a:rPr>
              <a:t>- Initially, </a:t>
            </a:r>
            <a:r>
              <a:rPr lang="en-US" dirty="0"/>
              <a:t>as the antigen diffuses through  the well, its  concentration is relatively high </a:t>
            </a:r>
          </a:p>
          <a:p>
            <a:pPr algn="l" rtl="0"/>
            <a:r>
              <a:rPr lang="en-US" dirty="0"/>
              <a:t>[So, </a:t>
            </a:r>
            <a:r>
              <a:rPr lang="en-US" u="sng" dirty="0"/>
              <a:t>no </a:t>
            </a:r>
            <a:r>
              <a:rPr lang="en-US" dirty="0"/>
              <a:t>precipitation will occur].</a:t>
            </a:r>
          </a:p>
          <a:p>
            <a:pPr algn="l" rtl="0"/>
            <a:r>
              <a:rPr lang="en-US" dirty="0"/>
              <a:t> </a:t>
            </a:r>
          </a:p>
          <a:p>
            <a:pPr algn="l" rtl="0"/>
            <a:r>
              <a:rPr lang="en-US" dirty="0">
                <a:solidFill>
                  <a:srgbClr val="029C95"/>
                </a:solidFill>
              </a:rPr>
              <a:t>-However, </a:t>
            </a:r>
            <a:r>
              <a:rPr lang="en-US" dirty="0"/>
              <a:t>as antigen diffuses farther and farther from the well, its concentration decrease.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>
                <a:solidFill>
                  <a:srgbClr val="029C95"/>
                </a:solidFill>
              </a:rPr>
              <a:t>-when </a:t>
            </a:r>
            <a:r>
              <a:rPr lang="en-US" dirty="0"/>
              <a:t>its concentration becomes equivalent to that of the antibody fixed in the gel, </a:t>
            </a:r>
          </a:p>
          <a:p>
            <a:pPr algn="l" rtl="0"/>
            <a:r>
              <a:rPr lang="en-US" dirty="0"/>
              <a:t>A ring of antigen-antibody precipitate [precipitin] is formed.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rgbClr val="029C95"/>
                </a:solidFill>
              </a:rPr>
              <a:t>[zone of equivalence]</a:t>
            </a:r>
            <a:r>
              <a:rPr lang="en-US" dirty="0">
                <a:solidFill>
                  <a:srgbClr val="029C95"/>
                </a:solidFill>
              </a:rPr>
              <a:t>                         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-The greater the initial concentration of antigen in the well, the greater the diameter of the precipitin ring.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172" y="4127067"/>
            <a:ext cx="2533444" cy="244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شكل بيضاوي 8"/>
          <p:cNvSpPr/>
          <p:nvPr/>
        </p:nvSpPr>
        <p:spPr>
          <a:xfrm>
            <a:off x="2521895" y="4513050"/>
            <a:ext cx="61941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" name="رابط بشكل مرفق 11"/>
          <p:cNvCxnSpPr>
            <a:stCxn id="9" idx="7"/>
          </p:cNvCxnSpPr>
          <p:nvPr/>
        </p:nvCxnSpPr>
        <p:spPr>
          <a:xfrm rot="16200000" flipH="1">
            <a:off x="3597402" y="4050606"/>
            <a:ext cx="226905" cy="1320518"/>
          </a:xfrm>
          <a:prstGeom prst="bentConnector4">
            <a:avLst>
              <a:gd name="adj1" fmla="val -100747"/>
              <a:gd name="adj2" fmla="val 5343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111" y="4159408"/>
            <a:ext cx="3143022" cy="133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رابط كسهم مستقيم 15"/>
          <p:cNvCxnSpPr/>
          <p:nvPr/>
        </p:nvCxnSpPr>
        <p:spPr>
          <a:xfrm>
            <a:off x="2822277" y="4945098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2925283" y="4813191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flipV="1">
            <a:off x="2802836" y="4513050"/>
            <a:ext cx="0" cy="1904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 flipH="1" flipV="1">
            <a:off x="2528984" y="4808007"/>
            <a:ext cx="201844" cy="5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ربع نص 30"/>
          <p:cNvSpPr txBox="1"/>
          <p:nvPr/>
        </p:nvSpPr>
        <p:spPr>
          <a:xfrm>
            <a:off x="4139950" y="5484738"/>
            <a:ext cx="47460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Antigen diffusion through the well </a:t>
            </a:r>
            <a:r>
              <a:rPr lang="en-US" b="1" dirty="0">
                <a:solidFill>
                  <a:srgbClr val="029C95"/>
                </a:solidFill>
              </a:rPr>
              <a:t>radially.</a:t>
            </a:r>
            <a:r>
              <a:rPr lang="en-US" dirty="0">
                <a:solidFill>
                  <a:schemeClr val="tx2"/>
                </a:solidFill>
              </a:rPr>
              <a:t> </a:t>
            </a:r>
            <a:endParaRPr lang="ar-SA" dirty="0">
              <a:solidFill>
                <a:schemeClr val="tx2"/>
              </a:solidFill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82" y="5828275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694" y="5371825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678" y="5548024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57" y="5057500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764" y="4909806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691" y="4801082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16" y="5206837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16" y="5862349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59" y="6019511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053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064"/>
            <a:ext cx="9180512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38934" r="15321" b="21107"/>
          <a:stretch/>
        </p:blipFill>
        <p:spPr bwMode="auto">
          <a:xfrm>
            <a:off x="2435752" y="1052736"/>
            <a:ext cx="4317168" cy="2923083"/>
          </a:xfrm>
          <a:prstGeom prst="rect">
            <a:avLst/>
          </a:prstGeom>
          <a:noFill/>
          <a:ln w="19050">
            <a:solidFill>
              <a:srgbClr val="029C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187624" y="435778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29C95"/>
                </a:solidFill>
              </a:rPr>
              <a:t>Figure: </a:t>
            </a:r>
            <a:r>
              <a:rPr lang="en-US" dirty="0"/>
              <a:t>Radial immunodiffusion test, antigen is filled in the well, antigen start diffusing radially in the gel that contain specific antibody.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1038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5226" y="116632"/>
            <a:ext cx="9108774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029C95"/>
                </a:solidFill>
              </a:rPr>
              <a:t>3. </a:t>
            </a:r>
            <a:r>
              <a:rPr lang="en-US" dirty="0"/>
              <a:t>After 24 to 48 hour, the diameter of  circular precipitates formed around the wells </a:t>
            </a:r>
            <a:r>
              <a:rPr lang="en-US" u="sng" dirty="0"/>
              <a:t>then they are measured.</a:t>
            </a:r>
          </a:p>
          <a:p>
            <a:pPr algn="l" rtl="0"/>
            <a:endParaRPr lang="en-US" u="sng" dirty="0"/>
          </a:p>
          <a:p>
            <a:pPr algn="l" rtl="0"/>
            <a:r>
              <a:rPr lang="en-US" dirty="0"/>
              <a:t>-By measuring the diameters of the precipitin rings formed by known antigen concentrations “standard antigens concentrations”, a standard curve can be constructed.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-The unknown antigen concentration, can then be found by simple interpolation  having measured the diameters of the respective precipitin rings.</a:t>
            </a:r>
          </a:p>
          <a:p>
            <a:pPr algn="l" rtl="0"/>
            <a:r>
              <a:rPr lang="en-US" dirty="0"/>
              <a:t> </a:t>
            </a:r>
          </a:p>
          <a:p>
            <a:pPr algn="l" rtl="0"/>
            <a:r>
              <a:rPr lang="en-US" dirty="0"/>
              <a:t> </a:t>
            </a:r>
          </a:p>
          <a:p>
            <a:pPr algn="l" rtl="0"/>
            <a:r>
              <a:rPr lang="en-US" u="sng" dirty="0"/>
              <a:t>  </a:t>
            </a:r>
          </a:p>
          <a:p>
            <a:pPr algn="l" rtl="0"/>
            <a:endParaRPr lang="en-US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" t="41188" r="67629" b="12500"/>
          <a:stretch/>
        </p:blipFill>
        <p:spPr bwMode="auto">
          <a:xfrm>
            <a:off x="3059832" y="2780928"/>
            <a:ext cx="2664160" cy="2840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825448" y="5877272"/>
            <a:ext cx="835319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029C95"/>
                </a:solidFill>
              </a:rPr>
              <a:t>Figure: </a:t>
            </a:r>
            <a:r>
              <a:rPr lang="en-US" dirty="0"/>
              <a:t>The precipitin ring is formed around the wells of the samples.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Note that: </a:t>
            </a:r>
            <a:r>
              <a:rPr lang="en-US" dirty="0"/>
              <a:t>the diameters of precipitin rings are directly proportional to antigen concentration.</a:t>
            </a:r>
          </a:p>
          <a:p>
            <a:pPr algn="l" rtl="0"/>
            <a:endParaRPr lang="en-US" dirty="0"/>
          </a:p>
          <a:p>
            <a:r>
              <a:rPr lang="en-US" dirty="0"/>
              <a:t>  </a:t>
            </a:r>
            <a:endParaRPr lang="ar-SA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83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0" y="-243408"/>
            <a:ext cx="8460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u="sng" dirty="0"/>
          </a:p>
          <a:p>
            <a:pPr algn="l" rtl="0"/>
            <a:r>
              <a:rPr lang="en-US" b="1" dirty="0">
                <a:solidFill>
                  <a:srgbClr val="029C95"/>
                </a:solidFill>
              </a:rPr>
              <a:t>4. </a:t>
            </a:r>
            <a:r>
              <a:rPr lang="en-US" dirty="0"/>
              <a:t>A plot of precipitation ring diameters versus concentrations is made for the samples</a:t>
            </a:r>
          </a:p>
          <a:p>
            <a:pPr algn="l" rtl="0"/>
            <a:r>
              <a:rPr lang="en-US" dirty="0"/>
              <a:t>with known antigen concentrations. </a:t>
            </a:r>
            <a:endParaRPr lang="ar-SA" u="sng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6" t="32172" r="10482" b="8607"/>
          <a:stretch/>
        </p:blipFill>
        <p:spPr bwMode="auto">
          <a:xfrm>
            <a:off x="2267744" y="1124744"/>
            <a:ext cx="4479853" cy="4084155"/>
          </a:xfrm>
          <a:prstGeom prst="rect">
            <a:avLst/>
          </a:prstGeom>
          <a:noFill/>
          <a:ln w="19050">
            <a:solidFill>
              <a:srgbClr val="029C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8836" y="551723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29C95"/>
                </a:solidFill>
              </a:rPr>
              <a:t>Figure: </a:t>
            </a:r>
            <a:r>
              <a:rPr lang="en-US" dirty="0"/>
              <a:t>wells (1-4), contain known standard concentrations of protein under study ”antigen”.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graph shows the resulting calibration curve from which, an unknown concentration of the antigen can be determent.</a:t>
            </a:r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166470" y="1794302"/>
            <a:ext cx="3158237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b="1" dirty="0"/>
              <a:t>1              2               3                    4     </a:t>
            </a:r>
            <a:endParaRPr lang="ar-SA" sz="1600" b="1" dirty="0"/>
          </a:p>
        </p:txBody>
      </p:sp>
    </p:spTree>
    <p:extLst>
      <p:ext uri="{BB962C8B-B14F-4D97-AF65-F5344CB8AC3E}">
        <p14:creationId xmlns:p14="http://schemas.microsoft.com/office/powerpoint/2010/main" val="1795833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6" t="25615" r="24538" b="3074"/>
          <a:stretch/>
        </p:blipFill>
        <p:spPr bwMode="auto">
          <a:xfrm>
            <a:off x="-36512" y="44624"/>
            <a:ext cx="9144000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247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t="36151" r="40782" b="17213"/>
          <a:stretch/>
        </p:blipFill>
        <p:spPr bwMode="auto">
          <a:xfrm>
            <a:off x="-43396" y="0"/>
            <a:ext cx="92520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522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23975" r="38593" b="11065"/>
          <a:stretch/>
        </p:blipFill>
        <p:spPr bwMode="auto">
          <a:xfrm>
            <a:off x="0" y="0"/>
            <a:ext cx="9036496" cy="688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155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10DDB95-7D46-4314-A9D1-D8A5E59FB6E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75" y="0"/>
            <a:ext cx="9144000" cy="6858000"/>
          </a:xfrm>
          <a:prstGeom prst="rect">
            <a:avLst/>
          </a:prstGeom>
        </p:spPr>
      </p:pic>
      <p:sp>
        <p:nvSpPr>
          <p:cNvPr id="4" name="عنوان 1">
            <a:extLst>
              <a:ext uri="{FF2B5EF4-FFF2-40B4-BE49-F238E27FC236}">
                <a16:creationId xmlns:a16="http://schemas.microsoft.com/office/drawing/2014/main" id="{BE533E35-4802-484B-8A5F-3246F624A91D}"/>
              </a:ext>
            </a:extLst>
          </p:cNvPr>
          <p:cNvSpPr txBox="1">
            <a:spLocks/>
          </p:cNvSpPr>
          <p:nvPr/>
        </p:nvSpPr>
        <p:spPr>
          <a:xfrm>
            <a:off x="395536" y="2348880"/>
            <a:ext cx="7543800" cy="1307976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029C95"/>
                </a:solidFill>
                <a:latin typeface="+mn-lt"/>
              </a:rPr>
              <a:t>Immunoelectrophoresis</a:t>
            </a:r>
            <a:r>
              <a:rPr lang="en-US" sz="4800" b="1" dirty="0">
                <a:solidFill>
                  <a:srgbClr val="029C95"/>
                </a:solidFill>
                <a:latin typeface="+mn-lt"/>
              </a:rPr>
              <a:t> </a:t>
            </a:r>
            <a:endParaRPr lang="ar-SA" sz="4800" b="1" dirty="0">
              <a:solidFill>
                <a:srgbClr val="029C9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390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107504" y="548680"/>
            <a:ext cx="8928992" cy="26161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>
                <a:solidFill>
                  <a:srgbClr val="029C95"/>
                </a:solidFill>
              </a:rPr>
              <a:t>Objective: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-To get familiar with radial immunodiffusion. And how it used to determine the concentration of specific antigen.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- To learn the technique of </a:t>
            </a:r>
            <a:r>
              <a:rPr lang="en-US" dirty="0" err="1"/>
              <a:t>immunoelectrophoresis</a:t>
            </a:r>
            <a:r>
              <a:rPr lang="en-US" dirty="0"/>
              <a:t>.</a:t>
            </a:r>
          </a:p>
          <a:p>
            <a:pPr marL="285750" indent="-285750" algn="l" rtl="0">
              <a:buFontTx/>
              <a:buChar char="-"/>
            </a:pPr>
            <a:endParaRPr lang="en-US" dirty="0"/>
          </a:p>
          <a:p>
            <a:pPr algn="l" rtl="0"/>
            <a:r>
              <a:rPr lang="en-US" dirty="0"/>
              <a:t> 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93985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10DDB95-7D46-4314-A9D1-D8A5E59FB6E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75" y="0"/>
            <a:ext cx="9144000" cy="685800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0CD87409-E60F-4E02-8175-ABC5C7E0C806}"/>
              </a:ext>
            </a:extLst>
          </p:cNvPr>
          <p:cNvSpPr/>
          <p:nvPr/>
        </p:nvSpPr>
        <p:spPr>
          <a:xfrm>
            <a:off x="0" y="404664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Immunoelectrophoresis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l" rtl="0"/>
            <a:endParaRPr lang="en-US" sz="2000" b="1" dirty="0">
              <a:solidFill>
                <a:schemeClr val="accent1"/>
              </a:solidFill>
            </a:endParaRPr>
          </a:p>
          <a:p>
            <a:pPr algn="l" rtl="0"/>
            <a:r>
              <a:rPr lang="en-US" sz="2000" dirty="0"/>
              <a:t>-Technique based on the principles of </a:t>
            </a:r>
            <a:r>
              <a:rPr lang="en-US" sz="2000" u="sng" dirty="0"/>
              <a:t>electrophoresis</a:t>
            </a:r>
            <a:r>
              <a:rPr lang="en-US" sz="2000" dirty="0"/>
              <a:t> of antigens and </a:t>
            </a:r>
            <a:r>
              <a:rPr lang="en-US" sz="2000" u="sng" dirty="0" err="1"/>
              <a:t>immunodiffusion</a:t>
            </a:r>
            <a:r>
              <a:rPr lang="en-US" sz="2000" dirty="0"/>
              <a:t> of the electrophoresed antigens with a specific antiserum to form </a:t>
            </a:r>
            <a:r>
              <a:rPr lang="en-US" sz="2000" u="sng" dirty="0"/>
              <a:t>precipitin </a:t>
            </a:r>
            <a:r>
              <a:rPr lang="en-US" sz="2000" dirty="0"/>
              <a:t>bands.</a:t>
            </a:r>
          </a:p>
          <a:p>
            <a:pPr algn="l" rtl="0"/>
            <a:endParaRPr lang="en-US" sz="2000" dirty="0"/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-It is used to detect the presence of antibodies.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-</a:t>
            </a:r>
            <a:r>
              <a:rPr lang="en-US" sz="2000" dirty="0">
                <a:effectLst/>
              </a:rPr>
              <a:t> Used </a:t>
            </a:r>
            <a:r>
              <a:rPr lang="en-US" sz="2000" dirty="0"/>
              <a:t>mainly to determine </a:t>
            </a:r>
            <a:r>
              <a:rPr lang="en-US" sz="2000" dirty="0">
                <a:effectLst/>
              </a:rPr>
              <a:t>the blood levels of three major </a:t>
            </a:r>
            <a:r>
              <a:rPr lang="en-US" sz="2000" dirty="0" err="1">
                <a:effectLst/>
              </a:rPr>
              <a:t>immunoglobulins</a:t>
            </a:r>
            <a:r>
              <a:rPr lang="en-US" sz="2000" dirty="0">
                <a:effectLst/>
              </a:rPr>
              <a:t>: immunoglobulin M (</a:t>
            </a:r>
            <a:r>
              <a:rPr lang="en-US" sz="2000" dirty="0" err="1">
                <a:effectLst/>
              </a:rPr>
              <a:t>IgM</a:t>
            </a:r>
            <a:r>
              <a:rPr lang="en-US" sz="2000" dirty="0">
                <a:effectLst/>
              </a:rPr>
              <a:t>), immunoglobulin G (</a:t>
            </a:r>
            <a:r>
              <a:rPr lang="en-US" sz="2000" dirty="0" err="1">
                <a:effectLst/>
              </a:rPr>
              <a:t>IgG</a:t>
            </a:r>
            <a:r>
              <a:rPr lang="en-US" sz="2000" dirty="0">
                <a:effectLst/>
              </a:rPr>
              <a:t>), and immunoglobulin A (IgA).</a:t>
            </a:r>
            <a:endParaRPr lang="en-US" sz="2000" dirty="0"/>
          </a:p>
          <a:p>
            <a:pPr algn="l" rtl="0"/>
            <a:br>
              <a:rPr lang="en-US" sz="2000" dirty="0"/>
            </a:br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47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10DDB95-7D46-4314-A9D1-D8A5E59FB6E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75" y="0"/>
            <a:ext cx="9144000" cy="685800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327B4B0A-CF9A-4BC5-8A51-594D39086AAA}"/>
              </a:ext>
            </a:extLst>
          </p:cNvPr>
          <p:cNvSpPr/>
          <p:nvPr/>
        </p:nvSpPr>
        <p:spPr>
          <a:xfrm>
            <a:off x="179512" y="476672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Immunoelectrophoresis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l" rtl="0"/>
            <a:r>
              <a:rPr lang="en-US" dirty="0"/>
              <a:t>A gel is prepared with a well to add the antigen in it.</a:t>
            </a:r>
          </a:p>
          <a:p>
            <a:pPr algn="l" rtl="0"/>
            <a:endParaRPr lang="en-US" b="1" dirty="0">
              <a:solidFill>
                <a:schemeClr val="accent1"/>
              </a:solidFill>
            </a:endParaRPr>
          </a:p>
          <a:p>
            <a:pPr algn="l" rtl="0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1.</a:t>
            </a:r>
            <a:r>
              <a:rPr lang="en-US" dirty="0"/>
              <a:t>The antigen mixture, is first electrophoresed to separate its components by charge. 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2.</a:t>
            </a:r>
            <a:r>
              <a:rPr lang="en-US" dirty="0"/>
              <a:t>Troughs are then cut into the agar gel parallel to the direction of the electric field. 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3.</a:t>
            </a:r>
            <a:r>
              <a:rPr lang="en-US" dirty="0"/>
              <a:t>Antiserum is added to the troughs.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en-US" dirty="0"/>
              <a:t>Antibody and antigen then diffuse toward each other.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5.</a:t>
            </a:r>
            <a:r>
              <a:rPr lang="en-US" dirty="0"/>
              <a:t>Lines of precipitation [arcs], will be produced where they meet in appropriate proportions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[at the zone of equivalence].</a:t>
            </a:r>
          </a:p>
          <a:p>
            <a:pPr algn="l" rtl="0"/>
            <a:endParaRPr lang="en-US" b="1" dirty="0">
              <a:solidFill>
                <a:schemeClr val="accent1"/>
              </a:solidFill>
            </a:endParaRPr>
          </a:p>
          <a:p>
            <a:pPr algn="l" rtl="0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6.</a:t>
            </a:r>
            <a:r>
              <a:rPr lang="en-US" dirty="0"/>
              <a:t>The precipitin line indicate the presence of the antigen- antibody complex. While the absence of precipitin line indicates the absence of antigen- antibody complex. </a:t>
            </a:r>
          </a:p>
          <a:p>
            <a:pPr algn="l" rtl="0"/>
            <a:r>
              <a:rPr lang="en-US" dirty="0"/>
              <a:t> </a:t>
            </a:r>
            <a:endParaRPr lang="en-US" b="1" dirty="0"/>
          </a:p>
          <a:p>
            <a:pPr algn="l" rtl="0"/>
            <a:r>
              <a:rPr lang="en-US" sz="2400" b="1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8653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10DDB95-7D46-4314-A9D1-D8A5E59FB6E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75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78BB6B-4214-41B1-A0CD-577A03822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5" t="20082" r="39054" b="8607"/>
          <a:stretch/>
        </p:blipFill>
        <p:spPr bwMode="auto">
          <a:xfrm>
            <a:off x="0" y="24341"/>
            <a:ext cx="4653941" cy="669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9167D573-1A7B-4F4F-B194-8327EC6F2ED0}"/>
              </a:ext>
            </a:extLst>
          </p:cNvPr>
          <p:cNvSpPr/>
          <p:nvPr/>
        </p:nvSpPr>
        <p:spPr>
          <a:xfrm>
            <a:off x="4572000" y="116632"/>
            <a:ext cx="4572000" cy="64633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l" rtl="0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Figure:</a:t>
            </a:r>
          </a:p>
          <a:p>
            <a:pPr algn="l" rtl="0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Immunoelectrophoresis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of an antigen mixture.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-An </a:t>
            </a:r>
            <a:r>
              <a:rPr lang="en-US" b="1" dirty="0">
                <a:solidFill>
                  <a:srgbClr val="F8966A"/>
                </a:solidFill>
              </a:rPr>
              <a:t>antigen</a:t>
            </a:r>
            <a:r>
              <a:rPr lang="en-US" dirty="0"/>
              <a:t> preparation </a:t>
            </a:r>
            <a:r>
              <a:rPr lang="en-US" b="1" dirty="0">
                <a:solidFill>
                  <a:srgbClr val="F8966A"/>
                </a:solidFill>
              </a:rPr>
              <a:t>(orange) </a:t>
            </a:r>
            <a:r>
              <a:rPr lang="en-US" dirty="0"/>
              <a:t>is first electrophoresed, which separates the component antigens on the basis of charge. 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-</a:t>
            </a:r>
            <a:r>
              <a:rPr lang="en-US" b="1" dirty="0">
                <a:solidFill>
                  <a:srgbClr val="8DD8F8"/>
                </a:solidFill>
              </a:rPr>
              <a:t>Antiserum (blue), </a:t>
            </a:r>
            <a:r>
              <a:rPr lang="en-US" dirty="0"/>
              <a:t>is then added to troughs on one or both sides of the separated antigens and allowed to diffuse. 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-In time, lines of precipitation (colored arcs) form where specific antibody and antigen interact.</a:t>
            </a:r>
          </a:p>
          <a:p>
            <a:pPr algn="l" rtl="0"/>
            <a:endParaRPr lang="ar-SA" dirty="0"/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774D05BC-FA0A-4AB4-BF15-1AAE23557F3C}"/>
              </a:ext>
            </a:extLst>
          </p:cNvPr>
          <p:cNvCxnSpPr>
            <a:stCxn id="4" idx="1"/>
          </p:cNvCxnSpPr>
          <p:nvPr/>
        </p:nvCxnSpPr>
        <p:spPr>
          <a:xfrm>
            <a:off x="4572000" y="3348286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130B0AAD-D058-4455-873E-5C6633993118}"/>
              </a:ext>
            </a:extLst>
          </p:cNvPr>
          <p:cNvCxnSpPr/>
          <p:nvPr/>
        </p:nvCxnSpPr>
        <p:spPr>
          <a:xfrm>
            <a:off x="4572000" y="5013176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379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10DDB95-7D46-4314-A9D1-D8A5E59FB6E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75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CD238E-56DF-4C13-8FB3-8BC964DC5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6" t="55328" r="22579" b="3073"/>
          <a:stretch/>
        </p:blipFill>
        <p:spPr bwMode="auto">
          <a:xfrm>
            <a:off x="0" y="801626"/>
            <a:ext cx="9144000" cy="459025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982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10DDB95-7D46-4314-A9D1-D8A5E59FB6E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75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B01FF2-9BD5-4420-BA0C-60E685E7B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8" t="31148" r="33178" b="27459"/>
          <a:stretch/>
        </p:blipFill>
        <p:spPr bwMode="auto">
          <a:xfrm>
            <a:off x="1403648" y="908720"/>
            <a:ext cx="6574925" cy="439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569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10DDB95-7D46-4314-A9D1-D8A5E59FB6E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75" y="0"/>
            <a:ext cx="9144000" cy="685800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349C2EA3-C09F-48EB-AE6B-1E040F6C584F}"/>
              </a:ext>
            </a:extLst>
          </p:cNvPr>
          <p:cNvSpPr/>
          <p:nvPr/>
        </p:nvSpPr>
        <p:spPr>
          <a:xfrm>
            <a:off x="179512" y="188640"/>
            <a:ext cx="885698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During:</a:t>
            </a:r>
          </a:p>
          <a:p>
            <a:pPr algn="l" rtl="0"/>
            <a:endParaRPr lang="en-US" sz="2000" b="1" dirty="0">
              <a:solidFill>
                <a:schemeClr val="accent1"/>
              </a:solidFill>
            </a:endParaRPr>
          </a:p>
          <a:p>
            <a:pPr algn="l" rtl="0"/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Electrophoresis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/>
              <a:t>molecules placed in an electric field acquire a charge and move towards appropriate electrode. Mobility of the molecule is dependent on a number of factors: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-Size of molecules to be separated. </a:t>
            </a:r>
          </a:p>
          <a:p>
            <a:pPr algn="l" rtl="0"/>
            <a:r>
              <a:rPr lang="en-US" dirty="0"/>
              <a:t>-Concentration of agarose gel.</a:t>
            </a:r>
          </a:p>
          <a:p>
            <a:pPr algn="l" rtl="0"/>
            <a:r>
              <a:rPr lang="en-US" dirty="0"/>
              <a:t>-Voltage applied.</a:t>
            </a:r>
          </a:p>
          <a:p>
            <a:pPr algn="l" rtl="0"/>
            <a:r>
              <a:rPr lang="en-US" dirty="0"/>
              <a:t>-The buffer used for electrophoresis.</a:t>
            </a:r>
          </a:p>
          <a:p>
            <a:pPr algn="l" rtl="0"/>
            <a:endParaRPr lang="en-US" dirty="0"/>
          </a:p>
          <a:p>
            <a:pPr algn="l" rtl="0"/>
            <a:endParaRPr lang="en-US" sz="2000" b="1" dirty="0">
              <a:solidFill>
                <a:schemeClr val="accent1"/>
              </a:solidFill>
            </a:endParaRPr>
          </a:p>
          <a:p>
            <a:pPr algn="l" rtl="0"/>
            <a:endParaRPr lang="en-US" sz="2000" b="1" dirty="0">
              <a:solidFill>
                <a:schemeClr val="accent1"/>
              </a:solidFill>
            </a:endParaRPr>
          </a:p>
          <a:p>
            <a:pPr algn="l" rtl="0"/>
            <a:endParaRPr lang="en-US" sz="2000" b="1" dirty="0">
              <a:solidFill>
                <a:schemeClr val="accent1"/>
              </a:solidFill>
            </a:endParaRPr>
          </a:p>
          <a:p>
            <a:pPr algn="l" rtl="0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Immunodiffusion: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Antigens resolved by electrophoresis are subjected to immunodiffusion with antiserum added in a trough cut in the agarose gel. Antigen-antibody complex precipitates at the zone of equivalence to form an opaque arc shaped line in the gel.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66238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10DDB95-7D46-4314-A9D1-D8A5E59FB6E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75" y="0"/>
            <a:ext cx="9144000" cy="685800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D4483A86-FDE7-4E2E-95F6-95DF271E0DCF}"/>
              </a:ext>
            </a:extLst>
          </p:cNvPr>
          <p:cNvSpPr/>
          <p:nvPr/>
        </p:nvSpPr>
        <p:spPr>
          <a:xfrm>
            <a:off x="86768" y="1412776"/>
            <a:ext cx="8949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-</a:t>
            </a:r>
            <a:r>
              <a:rPr lang="en-US" dirty="0" err="1"/>
              <a:t>Immunoelectrophoresis</a:t>
            </a:r>
            <a:r>
              <a:rPr lang="en-US" dirty="0"/>
              <a:t>, is used in clinical laboratories to detect the presence or absence of proteins in the serum.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- This technique is useful in determining whether a patient produces abnormally low amounts of one or more </a:t>
            </a:r>
            <a:r>
              <a:rPr lang="en-US" dirty="0" err="1"/>
              <a:t>isotypes</a:t>
            </a:r>
            <a:r>
              <a:rPr lang="en-US" dirty="0"/>
              <a:t> of </a:t>
            </a:r>
            <a:r>
              <a:rPr lang="en-US" dirty="0" err="1"/>
              <a:t>Ig</a:t>
            </a:r>
            <a:r>
              <a:rPr lang="en-US" dirty="0"/>
              <a:t> , characteristic of certain immunodeficiency diseases.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-It can also show whether a patient overproduces some serum protein, such as albumin, immunoglobulin, or transferrin.</a:t>
            </a:r>
            <a:endParaRPr lang="ar-SA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7AA7120-697D-400D-8EF6-967690F61C27}"/>
              </a:ext>
            </a:extLst>
          </p:cNvPr>
          <p:cNvSpPr txBox="1"/>
          <p:nvPr/>
        </p:nvSpPr>
        <p:spPr>
          <a:xfrm>
            <a:off x="522447" y="467611"/>
            <a:ext cx="184871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Applications: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52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10DDB95-7D46-4314-A9D1-D8A5E59FB6E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75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E379CF-2D6F-483D-8CCB-4EF80C85C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23975" r="70620" b="40164"/>
          <a:stretch/>
        </p:blipFill>
        <p:spPr bwMode="auto">
          <a:xfrm>
            <a:off x="1187624" y="326278"/>
            <a:ext cx="6195261" cy="437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49346F1-F557-4502-800D-0622848A4B25}"/>
              </a:ext>
            </a:extLst>
          </p:cNvPr>
          <p:cNvSpPr txBox="1"/>
          <p:nvPr/>
        </p:nvSpPr>
        <p:spPr>
          <a:xfrm>
            <a:off x="566639" y="5157192"/>
            <a:ext cx="743722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Antigen [Ag] molecules each have a set of antigenic determinants or epitopes.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13919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10DDB95-7D46-4314-A9D1-D8A5E59FB6E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75" y="0"/>
            <a:ext cx="9144000" cy="6858000"/>
          </a:xfrm>
          <a:prstGeom prst="rect">
            <a:avLst/>
          </a:prstGeom>
        </p:spPr>
      </p:pic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B75604A6-1AC8-4C2A-B828-67935496D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718646"/>
              </p:ext>
            </p:extLst>
          </p:nvPr>
        </p:nvGraphicFramePr>
        <p:xfrm>
          <a:off x="899592" y="908720"/>
          <a:ext cx="7776864" cy="4536506"/>
        </p:xfrm>
        <a:graphic>
          <a:graphicData uri="http://schemas.openxmlformats.org/drawingml/2006/table">
            <a:tbl>
              <a:tblPr/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11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Monoclonal Antibody</a:t>
                      </a:r>
                      <a:endParaRPr lang="en-US" sz="1600" dirty="0">
                        <a:effectLst/>
                      </a:endParaRPr>
                    </a:p>
                  </a:txBody>
                  <a:tcPr marL="4569" marR="4569" marT="4569" marB="45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</a:rPr>
                        <a:t>Polyclonal Antibody</a:t>
                      </a:r>
                      <a:endParaRPr lang="en-US" sz="1600">
                        <a:effectLst/>
                      </a:endParaRPr>
                    </a:p>
                  </a:txBody>
                  <a:tcPr marL="4569" marR="4569" marT="4569" marB="45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2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Consists of one antibody class/subclass which is selective for a single epitope on the antigen</a:t>
                      </a:r>
                      <a:endParaRPr lang="en-US" sz="1600" dirty="0"/>
                    </a:p>
                  </a:txBody>
                  <a:tcPr marL="4569" marR="4569" marT="4569" marB="45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Contains a mixture of antibodies (mainly </a:t>
                      </a:r>
                      <a:r>
                        <a:rPr lang="en-US" sz="1600" dirty="0" err="1">
                          <a:effectLst/>
                        </a:rPr>
                        <a:t>IgGs</a:t>
                      </a:r>
                      <a:r>
                        <a:rPr lang="en-US" sz="1600" dirty="0">
                          <a:effectLst/>
                        </a:rPr>
                        <a:t>), often recognizing multiple epitopes on the antigen</a:t>
                      </a:r>
                      <a:endParaRPr lang="en-US" sz="1600" dirty="0"/>
                    </a:p>
                  </a:txBody>
                  <a:tcPr marL="4569" marR="4569" marT="4569" marB="45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67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Because of their specificity, they are less likely to cross-react with other proteins, giving lower background than polyclonal antibodies</a:t>
                      </a:r>
                      <a:endParaRPr lang="en-US" sz="1600" dirty="0"/>
                    </a:p>
                  </a:txBody>
                  <a:tcPr marL="4569" marR="4569" marT="4569" marB="45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May contain non-specific antibodies resulting in background staining</a:t>
                      </a:r>
                      <a:endParaRPr lang="en-US" sz="1600" dirty="0"/>
                    </a:p>
                  </a:txBody>
                  <a:tcPr marL="4569" marR="4569" marT="4569" marB="45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53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Specificity makes them ideal as the primary antibody in an assay, for detecting antigens in tissue, or for affinity purification of antigens</a:t>
                      </a:r>
                      <a:endParaRPr lang="en-US" sz="1600" dirty="0"/>
                    </a:p>
                  </a:txBody>
                  <a:tcPr marL="4569" marR="4569" marT="4569" marB="45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Useful as secondary antibodies or for immunoprecipitation, as they target multiple epitopes providing a more robust detection</a:t>
                      </a:r>
                      <a:endParaRPr lang="en-US" sz="1600" dirty="0"/>
                    </a:p>
                  </a:txBody>
                  <a:tcPr marL="4569" marR="4569" marT="4569" marB="45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30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10DDB95-7D46-4314-A9D1-D8A5E59FB6E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75" y="0"/>
            <a:ext cx="9144000" cy="685800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A584D78-4BB3-4CB1-B4F2-8BFEA350F121}"/>
              </a:ext>
            </a:extLst>
          </p:cNvPr>
          <p:cNvSpPr/>
          <p:nvPr/>
        </p:nvSpPr>
        <p:spPr>
          <a:xfrm>
            <a:off x="179512" y="476672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calaSans-Regular"/>
              </a:rPr>
              <a:t>Precipitation Reactions in general:</a:t>
            </a:r>
          </a:p>
          <a:p>
            <a:pPr algn="l" rtl="0"/>
            <a:endParaRPr lang="en-US" dirty="0">
              <a:solidFill>
                <a:srgbClr val="00FFFF"/>
              </a:solidFill>
              <a:latin typeface="ScalaSans-Regular"/>
            </a:endParaRPr>
          </a:p>
          <a:p>
            <a:pPr algn="l" rtl="0"/>
            <a:r>
              <a:rPr lang="en-US" dirty="0"/>
              <a:t>Formation of an Ag-Ab lattice depends on the </a:t>
            </a:r>
            <a:r>
              <a:rPr lang="en-US" dirty="0" err="1"/>
              <a:t>valency</a:t>
            </a:r>
            <a:r>
              <a:rPr lang="en-US" dirty="0"/>
              <a:t> of both the antibody and antigen: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-The antibody, </a:t>
            </a:r>
            <a:r>
              <a:rPr lang="en-US" dirty="0"/>
              <a:t>must be bivalent; a precipitate will not form with monovalent Fab fragments.</a:t>
            </a:r>
          </a:p>
          <a:p>
            <a:pPr algn="l" rtl="0"/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-The antigen, </a:t>
            </a:r>
            <a:r>
              <a:rPr lang="en-US" dirty="0"/>
              <a:t>must be either bivalent or polyvalent; that is, it must have at least two copies of the same epitope, or have different epitopes that react with different antibodies present in polyclonal antisera.</a:t>
            </a:r>
            <a:endParaRPr lang="en-US" dirty="0">
              <a:solidFill>
                <a:srgbClr val="00FFFF"/>
              </a:solidFill>
              <a:latin typeface="ScalaSans-Regular"/>
            </a:endParaRP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6242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683568" y="836712"/>
            <a:ext cx="617443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75" algn="just" rtl="0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029C9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These Tests include:</a:t>
            </a:r>
            <a:endParaRPr lang="en-US" dirty="0">
              <a:solidFill>
                <a:srgbClr val="029C95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pc="10" dirty="0">
                <a:solidFill>
                  <a:srgbClr val="029C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Precipitation.</a:t>
            </a:r>
            <a:endParaRPr lang="en-US" dirty="0">
              <a:solidFill>
                <a:srgbClr val="029C95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pc="1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Agglutination.</a:t>
            </a: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pc="1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Immunofluorescence.</a:t>
            </a: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pc="1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Radioimmunoassay (RIA).</a:t>
            </a: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pc="1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Enzyme-Linked </a:t>
            </a:r>
            <a:r>
              <a:rPr lang="en-US" spc="1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Immuno</a:t>
            </a:r>
            <a:r>
              <a:rPr lang="en-US" spc="1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sorbent Assay (ELISA)</a:t>
            </a: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pc="1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Western Blotting.</a:t>
            </a: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089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75" y="0"/>
            <a:ext cx="9144000" cy="6858000"/>
          </a:xfrm>
          <a:prstGeom prst="rect">
            <a:avLst/>
          </a:prstGeom>
        </p:spPr>
      </p:pic>
      <p:pic>
        <p:nvPicPr>
          <p:cNvPr id="1026" name="Picture 2" descr="نتيجة بحث الصور عن ‪precipitation curve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24" y="548680"/>
            <a:ext cx="6538402" cy="4651400"/>
          </a:xfrm>
          <a:prstGeom prst="rect">
            <a:avLst/>
          </a:prstGeom>
          <a:noFill/>
          <a:ln w="19050">
            <a:solidFill>
              <a:srgbClr val="029C9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3563888" y="5379428"/>
            <a:ext cx="280564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rgbClr val="029C95"/>
                </a:solidFill>
              </a:rPr>
              <a:t>Figure: </a:t>
            </a:r>
            <a:r>
              <a:rPr lang="en-US" b="1" dirty="0"/>
              <a:t>precipitation curve.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5935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7757" y="999544"/>
            <a:ext cx="90962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-This describes the reaction between soluble antibody and soluble antigen in which an insoluble product results, the precipitate. (Figure).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-These reactions depend on the formation of lattices (cross-links) when antigen and antibody exist in optimal proportions. </a:t>
            </a:r>
            <a:r>
              <a:rPr lang="en-US" dirty="0">
                <a:solidFill>
                  <a:srgbClr val="029C95"/>
                </a:solidFill>
              </a:rPr>
              <a:t>[it is known as zone of equivalence and appears to us  as  precipitation]. </a:t>
            </a:r>
          </a:p>
          <a:p>
            <a:pPr algn="l" rtl="0"/>
            <a:endParaRPr lang="en-US" u="sng" dirty="0"/>
          </a:p>
          <a:p>
            <a:pPr algn="l" rtl="0"/>
            <a:r>
              <a:rPr lang="en-US" u="sng" dirty="0"/>
              <a:t>-Excess of either component reduces lattice formation and subsequent precipitation.</a:t>
            </a:r>
            <a:endParaRPr lang="ar-SA" u="sng" dirty="0"/>
          </a:p>
        </p:txBody>
      </p:sp>
      <p:sp>
        <p:nvSpPr>
          <p:cNvPr id="3" name="مستطيل 2"/>
          <p:cNvSpPr/>
          <p:nvPr/>
        </p:nvSpPr>
        <p:spPr>
          <a:xfrm>
            <a:off x="323528" y="492641"/>
            <a:ext cx="2707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rgbClr val="029C95"/>
                </a:solidFill>
              </a:rPr>
              <a:t>Precipitation Reactions:</a:t>
            </a:r>
            <a:endParaRPr lang="ar-SA" sz="2000" dirty="0">
              <a:solidFill>
                <a:srgbClr val="029C95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2" t="36884" r="26265" b="31558"/>
          <a:stretch/>
        </p:blipFill>
        <p:spPr bwMode="auto">
          <a:xfrm>
            <a:off x="971600" y="3717032"/>
            <a:ext cx="6755507" cy="28193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90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t="1959" r="1985" b="5876"/>
          <a:stretch>
            <a:fillRect/>
          </a:stretch>
        </p:blipFill>
        <p:spPr bwMode="auto">
          <a:xfrm>
            <a:off x="1835696" y="620688"/>
            <a:ext cx="5912507" cy="4752528"/>
          </a:xfrm>
          <a:prstGeom prst="rect">
            <a:avLst/>
          </a:prstGeom>
          <a:noFill/>
          <a:ln w="19050">
            <a:solidFill>
              <a:srgbClr val="029C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14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422852" y="364595"/>
            <a:ext cx="4154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29C95"/>
                </a:solidFill>
              </a:rPr>
              <a:t>Precipitation reactions (Immunology}</a:t>
            </a:r>
            <a:endParaRPr lang="ar-SA" sz="2000" dirty="0">
              <a:solidFill>
                <a:srgbClr val="029C95"/>
              </a:solidFill>
            </a:endParaRPr>
          </a:p>
        </p:txBody>
      </p:sp>
      <p:cxnSp>
        <p:nvCxnSpPr>
          <p:cNvPr id="4" name="رابط بشكل مرفق 3"/>
          <p:cNvCxnSpPr/>
          <p:nvPr/>
        </p:nvCxnSpPr>
        <p:spPr>
          <a:xfrm>
            <a:off x="5129808" y="1124744"/>
            <a:ext cx="2664296" cy="864096"/>
          </a:xfrm>
          <a:prstGeom prst="bentConnector3">
            <a:avLst/>
          </a:prstGeom>
          <a:ln w="28575">
            <a:solidFill>
              <a:srgbClr val="029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بشكل مرفق 5"/>
          <p:cNvCxnSpPr/>
          <p:nvPr/>
        </p:nvCxnSpPr>
        <p:spPr>
          <a:xfrm rot="10800000" flipV="1">
            <a:off x="1321503" y="1124744"/>
            <a:ext cx="2458409" cy="864096"/>
          </a:xfrm>
          <a:prstGeom prst="bentConnector3">
            <a:avLst/>
          </a:prstGeom>
          <a:ln w="28575">
            <a:solidFill>
              <a:srgbClr val="029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179512" y="2494735"/>
            <a:ext cx="41531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Simple </a:t>
            </a:r>
            <a:r>
              <a:rPr lang="en-US" dirty="0" err="1"/>
              <a:t>Immunodiffusion</a:t>
            </a:r>
            <a:r>
              <a:rPr lang="en-US" dirty="0"/>
              <a:t> (ID)</a:t>
            </a:r>
          </a:p>
          <a:p>
            <a:pPr lvl="0" algn="l" rtl="0"/>
            <a:endParaRPr lang="en-US" dirty="0"/>
          </a:p>
          <a:p>
            <a:pPr algn="l" rtl="0"/>
            <a:r>
              <a:rPr lang="en-US" u="sng" dirty="0">
                <a:solidFill>
                  <a:srgbClr val="029C95"/>
                </a:solidFill>
              </a:rPr>
              <a:t>1.Single Radial ID (RID) (Mancini)</a:t>
            </a:r>
          </a:p>
          <a:p>
            <a:pPr lvl="0" algn="l" rtl="0"/>
            <a:endParaRPr lang="en-US" dirty="0"/>
          </a:p>
          <a:p>
            <a:pPr lvl="0" algn="l" rtl="0"/>
            <a:r>
              <a:rPr lang="en-US" dirty="0"/>
              <a:t>2.Double ID (</a:t>
            </a:r>
            <a:r>
              <a:rPr lang="en-US" dirty="0" err="1"/>
              <a:t>Ouchterlony</a:t>
            </a:r>
            <a:r>
              <a:rPr lang="en-US" dirty="0"/>
              <a:t>)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004048" y="244262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Electro-</a:t>
            </a:r>
            <a:r>
              <a:rPr lang="en-US" dirty="0" err="1"/>
              <a:t>Immnodiffusion</a:t>
            </a:r>
            <a:endParaRPr lang="en-US" dirty="0"/>
          </a:p>
          <a:p>
            <a:pPr lvl="0" algn="l" rtl="0"/>
            <a:r>
              <a:rPr lang="en-US" dirty="0">
                <a:solidFill>
                  <a:srgbClr val="029C95"/>
                </a:solidFill>
              </a:rPr>
              <a:t>1. </a:t>
            </a:r>
            <a:r>
              <a:rPr lang="en-US" dirty="0" err="1">
                <a:solidFill>
                  <a:srgbClr val="029C95"/>
                </a:solidFill>
              </a:rPr>
              <a:t>Immunoelectrophoresis</a:t>
            </a:r>
            <a:r>
              <a:rPr lang="en-US" dirty="0">
                <a:solidFill>
                  <a:srgbClr val="029C95"/>
                </a:solidFill>
              </a:rPr>
              <a:t> (IEP)</a:t>
            </a:r>
          </a:p>
          <a:p>
            <a:pPr lvl="0" algn="l" rtl="0"/>
            <a:r>
              <a:rPr lang="en-US" dirty="0"/>
              <a:t>2. </a:t>
            </a:r>
            <a:r>
              <a:rPr lang="en-US" dirty="0" err="1"/>
              <a:t>Immunofixation</a:t>
            </a:r>
            <a:r>
              <a:rPr lang="en-US" dirty="0"/>
              <a:t> </a:t>
            </a:r>
          </a:p>
          <a:p>
            <a:pPr lvl="0" algn="l" rtl="0"/>
            <a:r>
              <a:rPr lang="en-US" dirty="0"/>
              <a:t>3. Rocket </a:t>
            </a:r>
            <a:r>
              <a:rPr lang="en-US" dirty="0" err="1"/>
              <a:t>Electroimmunodiffusion</a:t>
            </a:r>
            <a:r>
              <a:rPr lang="en-US" dirty="0"/>
              <a:t> (EID)</a:t>
            </a:r>
          </a:p>
          <a:p>
            <a:pPr lvl="0" algn="l" rtl="0"/>
            <a:r>
              <a:rPr lang="en-US" dirty="0"/>
              <a:t>4. </a:t>
            </a:r>
            <a:r>
              <a:rPr lang="en-US" dirty="0" err="1"/>
              <a:t>Counterimmunoelectrophoresis</a:t>
            </a:r>
            <a:r>
              <a:rPr lang="en-US" dirty="0"/>
              <a:t> (CIEP)</a:t>
            </a:r>
          </a:p>
        </p:txBody>
      </p:sp>
    </p:spTree>
    <p:extLst>
      <p:ext uri="{BB962C8B-B14F-4D97-AF65-F5344CB8AC3E}">
        <p14:creationId xmlns:p14="http://schemas.microsoft.com/office/powerpoint/2010/main" val="3270547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51520" y="476672"/>
            <a:ext cx="87129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029C95"/>
                </a:solidFill>
              </a:rPr>
              <a:t>What is Immunodiffusion technique:</a:t>
            </a:r>
            <a:r>
              <a:rPr lang="en-US" sz="2400" dirty="0">
                <a:solidFill>
                  <a:srgbClr val="029C95"/>
                </a:solidFill>
              </a:rPr>
              <a:t>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A</a:t>
            </a:r>
            <a:r>
              <a:rPr lang="en-US" dirty="0">
                <a:effectLst/>
              </a:rPr>
              <a:t>ny technique involving diffusion of antigen or antibody through a semi-solid medium, usually agar or </a:t>
            </a:r>
            <a:r>
              <a:rPr lang="en-US" dirty="0" err="1">
                <a:effectLst/>
              </a:rPr>
              <a:t>agarose</a:t>
            </a:r>
            <a:r>
              <a:rPr lang="en-US" dirty="0">
                <a:effectLst/>
              </a:rPr>
              <a:t> gel, resulting in a precipitin reaction. 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57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BF1A9BB0-590D-4C2B-8410-1F4B7A573DD4}"/>
              </a:ext>
            </a:extLst>
          </p:cNvPr>
          <p:cNvSpPr/>
          <p:nvPr/>
        </p:nvSpPr>
        <p:spPr>
          <a:xfrm>
            <a:off x="1331640" y="2420888"/>
            <a:ext cx="68098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29C95"/>
                </a:solidFill>
              </a:rPr>
              <a:t>Single Radial Immunodiffusion 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1782847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0" y="332656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029C95"/>
                </a:solidFill>
              </a:rPr>
              <a:t>What is Single Radial </a:t>
            </a:r>
            <a:r>
              <a:rPr lang="en-US" sz="2000" b="1" dirty="0" err="1">
                <a:solidFill>
                  <a:srgbClr val="029C95"/>
                </a:solidFill>
              </a:rPr>
              <a:t>Immunodiffusion</a:t>
            </a:r>
            <a:r>
              <a:rPr lang="en-US" sz="2000" b="1" dirty="0">
                <a:solidFill>
                  <a:srgbClr val="029C95"/>
                </a:solidFill>
              </a:rPr>
              <a:t> assay” Mancini method”?</a:t>
            </a:r>
          </a:p>
          <a:p>
            <a:pPr algn="l" rtl="0"/>
            <a:endParaRPr lang="en-US" sz="2000" b="1" dirty="0"/>
          </a:p>
          <a:p>
            <a:pPr algn="l" rtl="0"/>
            <a:r>
              <a:rPr lang="en-US" dirty="0"/>
              <a:t>-Is an immunodiffusion technique, used in immunology to determine the quantity ”concentration” of an antigen. </a:t>
            </a:r>
            <a:endParaRPr lang="en-US" dirty="0">
              <a:solidFill>
                <a:schemeClr val="accent1"/>
              </a:solidFill>
            </a:endParaRPr>
          </a:p>
          <a:p>
            <a:pPr algn="l" rtl="0"/>
            <a:endParaRPr lang="en-US" sz="2000" dirty="0">
              <a:solidFill>
                <a:schemeClr val="accent1"/>
              </a:solidFill>
            </a:endParaRPr>
          </a:p>
          <a:p>
            <a:pPr algn="l" rtl="0"/>
            <a:endParaRPr lang="en-US" sz="2000" dirty="0"/>
          </a:p>
          <a:p>
            <a:pPr algn="l" rtl="0"/>
            <a:endParaRPr lang="en-US" sz="2000" b="1" dirty="0">
              <a:solidFill>
                <a:schemeClr val="accent1"/>
              </a:solidFill>
            </a:endParaRPr>
          </a:p>
          <a:p>
            <a:pPr algn="l" rtl="0"/>
            <a:endParaRPr lang="en-US" sz="2000" b="1" dirty="0">
              <a:solidFill>
                <a:schemeClr val="accent1"/>
              </a:solidFill>
            </a:endParaRPr>
          </a:p>
          <a:p>
            <a:pPr algn="l" rtl="0"/>
            <a:r>
              <a:rPr lang="en-US" sz="2000" b="1" dirty="0">
                <a:solidFill>
                  <a:srgbClr val="029C95"/>
                </a:solidFill>
              </a:rPr>
              <a:t>Principle:</a:t>
            </a:r>
          </a:p>
          <a:p>
            <a:pPr algn="l" rtl="0"/>
            <a:endParaRPr lang="en-US" sz="2000" dirty="0"/>
          </a:p>
          <a:p>
            <a:pPr algn="just" rtl="0"/>
            <a:r>
              <a:rPr lang="en-US" dirty="0"/>
              <a:t>Is an </a:t>
            </a:r>
            <a:r>
              <a:rPr lang="en-US" u="sng" dirty="0"/>
              <a:t>immunodiffusion</a:t>
            </a:r>
            <a:r>
              <a:rPr lang="en-US" dirty="0"/>
              <a:t> technique used in immunology to determine the quantity of an </a:t>
            </a:r>
            <a:r>
              <a:rPr lang="en-US" u="sng" dirty="0"/>
              <a:t>antigen</a:t>
            </a:r>
            <a:r>
              <a:rPr lang="en-US" dirty="0"/>
              <a:t> by measuring the diameters of circles of </a:t>
            </a:r>
            <a:r>
              <a:rPr lang="en-US" u="sng" dirty="0"/>
              <a:t>precipitin complexes</a:t>
            </a:r>
            <a:r>
              <a:rPr lang="en-US" dirty="0"/>
              <a:t> surrounding samples of the antigen that mark the boundary between the antigen and an </a:t>
            </a:r>
            <a:r>
              <a:rPr lang="en-US" u="sng" dirty="0"/>
              <a:t>antibody fixed </a:t>
            </a:r>
            <a:r>
              <a:rPr lang="en-US" dirty="0"/>
              <a:t>in a medium, such as an </a:t>
            </a:r>
            <a:r>
              <a:rPr lang="en-US" u="sng" dirty="0"/>
              <a:t>agar or agarose gel</a:t>
            </a:r>
            <a:r>
              <a:rPr lang="en-US" dirty="0"/>
              <a:t>. As the antigen diffuses into the medium [which containing the fixed antibody], reacts with the antibody, and forms insoluble precipitin complexes, when the antigen and antibody reach the zone of equivalence.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2213" y="198884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-It is suitable for routine use in the diagnostic laboratories.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9537118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9570</TotalTime>
  <Words>1210</Words>
  <Application>Microsoft Office PowerPoint</Application>
  <PresentationFormat>عرض على الشاشة (4:3)</PresentationFormat>
  <Paragraphs>169</Paragraphs>
  <Slides>30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ScalaSans-Regular</vt:lpstr>
      <vt:lpstr>Times New Roman</vt:lpstr>
      <vt:lpstr>نسق Office</vt:lpstr>
      <vt:lpstr>Single Radial Immunodiffusion and  Immunoelectrophoresis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Analysis of antigens by Radial Immunodiffusion</dc:title>
  <dc:creator>لينة</dc:creator>
  <cp:lastModifiedBy>لينة</cp:lastModifiedBy>
  <cp:revision>69</cp:revision>
  <dcterms:created xsi:type="dcterms:W3CDTF">2013-11-09T20:31:59Z</dcterms:created>
  <dcterms:modified xsi:type="dcterms:W3CDTF">2017-11-14T19:55:51Z</dcterms:modified>
</cp:coreProperties>
</file>