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AA0020F-1FAA-401B-9BDA-DE9C0937E2B7}" type="datetimeFigureOut">
              <a:rPr lang="ar-SA" smtClean="0"/>
              <a:t>27/05/36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0D67A06-E8DB-4D99-B2D4-9651A0D0853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0953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67A06-E8DB-4D99-B2D4-9651A0D08537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87773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27/05/36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27/05/36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27/05/36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27/05/36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27/05/36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27/05/36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27/05/36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9A960C12-A240-4846-BF3F-548643A44037}" type="datetimeFigureOut">
              <a:rPr lang="ar-SA" smtClean="0"/>
              <a:t>27/05/36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url?sa=i&amp;rct=j&amp;q=&amp;esrc=s&amp;frm=1&amp;source=images&amp;cd=&amp;cad=rja&amp;docid=ZSe2g_qjTJpknM&amp;tbnid=sVdqtENNrYk0JM:&amp;ved=0CAUQjRw&amp;url=http://www.thefoodadvicecentre.co.uk/reference/protein/&amp;ei=IugpUt2eNIeFtAaj4IGwAg&amp;bvm=bv.51773540,d.Yms&amp;psig=AFQjCNHo4Z4Dj5Lv9-mwr-8QDvZ2v_8dcQ&amp;ust=1378564492652265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dirty="0" smtClean="0"/>
              <a:t>BCH 312 [PRACTICAL]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-103584" y="2276872"/>
            <a:ext cx="8892480" cy="11387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Titration curve of amino </a:t>
            </a:r>
            <a:r>
              <a:rPr lang="en-US" sz="36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acids</a:t>
            </a:r>
            <a:endParaRPr lang="en-US" sz="3600" b="1" dirty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lvl="0" algn="ctr"/>
            <a:endParaRPr lang="en-US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56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9512" y="260648"/>
            <a:ext cx="8712968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[6]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the NH3+ start dissociate ,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[NH3+-CH-CH3-COO-] &gt;[NH2-CH-CH3-COO-]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PH &lt;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PKa2. </a:t>
            </a:r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[7]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[NH3+-CH-CH3-COO-] = [NH2-CH-CH3-COO-] . PH=PKa2 , the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component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of alanine act as buffer. </a:t>
            </a:r>
          </a:p>
          <a:p>
            <a:pPr algn="l" rtl="0"/>
            <a:endParaRPr lang="ar-SA" sz="2000" dirty="0">
              <a:latin typeface="Calibri" panose="020F0502020204030204" pitchFamily="3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79512" y="2507418"/>
            <a:ext cx="8712968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8]</a:t>
            </a: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[NH3+-CH-CH3-COO-] &lt; [NH2-CH-CH3-COO-] , PH &gt;PKa2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[9]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the NH3 group will dissociate and at the same time the </a:t>
            </a:r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alanine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full </a:t>
            </a:r>
          </a:p>
          <a:p>
            <a:pPr algn="l" rtl="0"/>
            <a:r>
              <a:rPr lang="ar-SA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dissociate in end point , [NH2-CH-CH3-COO]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POH= (</a:t>
            </a:r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Pkb+P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[A-])/2</a:t>
            </a:r>
          </a:p>
          <a:p>
            <a:pPr algn="l" rtl="0"/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PKb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= </a:t>
            </a:r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PKw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– PKa2 </a:t>
            </a:r>
            <a:endParaRPr lang="ar-SA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852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07504" y="332656"/>
            <a:ext cx="878497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Note in calculation method: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The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PH calculated by different way :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[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1] at starting point                 PH= (</a:t>
            </a:r>
            <a:r>
              <a:rPr lang="en-US" sz="2000" dirty="0" err="1">
                <a:latin typeface="Calibri" panose="020F0502020204030204" pitchFamily="34" charset="0"/>
                <a:cs typeface="Aparajita" pitchFamily="34" charset="0"/>
              </a:rPr>
              <a:t>Pka+P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[HA])/2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[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2] At any point within the curve (</a:t>
            </a:r>
            <a:r>
              <a:rPr lang="en-US" sz="2000" dirty="0" err="1">
                <a:latin typeface="Calibri" panose="020F0502020204030204" pitchFamily="34" charset="0"/>
                <a:cs typeface="Aparajita" pitchFamily="34" charset="0"/>
              </a:rPr>
              <a:t>befor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or in or after middle </a:t>
            </a:r>
            <a:r>
              <a:rPr lang="ar-SA" sz="2000" dirty="0">
                <a:latin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titration)                      PH=</a:t>
            </a:r>
            <a:r>
              <a:rPr lang="en-US" sz="2000" dirty="0" err="1">
                <a:latin typeface="Calibri" panose="020F0502020204030204" pitchFamily="34" charset="0"/>
                <a:cs typeface="Aparajita" pitchFamily="34" charset="0"/>
              </a:rPr>
              <a:t>Pka+log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([A-]/[HA])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[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3] At end point                   POH=(</a:t>
            </a:r>
            <a:r>
              <a:rPr lang="en-US" sz="2000" dirty="0" err="1">
                <a:latin typeface="Calibri" panose="020F0502020204030204" pitchFamily="34" charset="0"/>
                <a:cs typeface="Aparajita" pitchFamily="34" charset="0"/>
              </a:rPr>
              <a:t>PKb+P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[A-])/2</a:t>
            </a:r>
          </a:p>
          <a:p>
            <a:pPr algn="l" rtl="0"/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                                           PH=</a:t>
            </a:r>
            <a:r>
              <a:rPr lang="en-US" sz="2000" dirty="0" err="1">
                <a:latin typeface="Calibri" panose="020F0502020204030204" pitchFamily="34" charset="0"/>
                <a:cs typeface="Aparajita" pitchFamily="34" charset="0"/>
              </a:rPr>
              <a:t>PKw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– POH</a:t>
            </a:r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2483768" y="1772816"/>
            <a:ext cx="720080" cy="0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>
            <a:off x="2123728" y="3284984"/>
            <a:ext cx="720080" cy="0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2498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260648"/>
            <a:ext cx="87129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Results:</a:t>
            </a:r>
          </a:p>
          <a:p>
            <a:pPr lvl="0"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[1] record the  titration table and Plot a Curve of  pH versus ml of OH- added.</a:t>
            </a:r>
          </a:p>
          <a:p>
            <a:pPr lvl="0"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[2]Calculate the  pH  of the alanine solution after the addition of 0 ml, 5ml, of 0.2M </a:t>
            </a:r>
            <a:r>
              <a:rPr lang="en-US" dirty="0" err="1">
                <a:latin typeface="Calibri" panose="020F0502020204030204" pitchFamily="34" charset="0"/>
                <a:cs typeface="Aparajita" pitchFamily="34" charset="0"/>
              </a:rPr>
              <a:t>NaOH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. And calculate PH  after addition of 0.5 ml , 2 ml of HCL </a:t>
            </a:r>
          </a:p>
          <a:p>
            <a:pPr lvl="0"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[3] determine the </a:t>
            </a:r>
            <a:r>
              <a:rPr lang="en-US" dirty="0" err="1">
                <a:latin typeface="Calibri" panose="020F0502020204030204" pitchFamily="34" charset="0"/>
                <a:cs typeface="Aparajita" pitchFamily="34" charset="0"/>
              </a:rPr>
              <a:t>pKa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of </a:t>
            </a:r>
            <a:r>
              <a:rPr lang="en-US" dirty="0" err="1">
                <a:latin typeface="Calibri" panose="020F0502020204030204" pitchFamily="34" charset="0"/>
                <a:cs typeface="Aparajita" pitchFamily="34" charset="0"/>
              </a:rPr>
              <a:t>ionizable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groups of amino acids</a:t>
            </a:r>
          </a:p>
          <a:p>
            <a:pPr lvl="0"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[4]Compare your calculated  pH values with those obtained from Curve.</a:t>
            </a:r>
          </a:p>
          <a:p>
            <a:pPr lvl="0"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[5] determine the PI value from your result .</a:t>
            </a:r>
          </a:p>
        </p:txBody>
      </p:sp>
    </p:spTree>
    <p:extLst>
      <p:ext uri="{BB962C8B-B14F-4D97-AF65-F5344CB8AC3E}">
        <p14:creationId xmlns:p14="http://schemas.microsoft.com/office/powerpoint/2010/main" val="4224108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9512" y="620688"/>
            <a:ext cx="6918389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Objective: 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23528" y="133988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-To </a:t>
            </a:r>
            <a:r>
              <a:rPr lang="en-US" dirty="0">
                <a:latin typeface="Calibri" panose="020F0502020204030204" pitchFamily="34" charset="0"/>
              </a:rPr>
              <a:t>study titration curves of amino acid, </a:t>
            </a: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-</a:t>
            </a:r>
            <a:r>
              <a:rPr lang="en-US" dirty="0" smtClean="0">
                <a:latin typeface="Calibri" panose="020F0502020204030204" pitchFamily="34" charset="0"/>
              </a:rPr>
              <a:t>Determine </a:t>
            </a:r>
            <a:r>
              <a:rPr lang="en-US" dirty="0">
                <a:latin typeface="Calibri" panose="020F0502020204030204" pitchFamily="34" charset="0"/>
              </a:rPr>
              <a:t>the </a:t>
            </a:r>
            <a:r>
              <a:rPr lang="en-US" dirty="0" err="1">
                <a:latin typeface="Calibri" panose="020F0502020204030204" pitchFamily="34" charset="0"/>
              </a:rPr>
              <a:t>pKa</a:t>
            </a:r>
            <a:r>
              <a:rPr lang="en-US" dirty="0">
                <a:latin typeface="Calibri" panose="020F0502020204030204" pitchFamily="34" charset="0"/>
              </a:rPr>
              <a:t> values,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-Determine </a:t>
            </a:r>
            <a:r>
              <a:rPr lang="en-US" dirty="0" err="1">
                <a:latin typeface="Calibri" panose="020F0502020204030204" pitchFamily="34" charset="0"/>
              </a:rPr>
              <a:t>pI</a:t>
            </a:r>
            <a:r>
              <a:rPr lang="en-US" dirty="0">
                <a:latin typeface="Calibri" panose="020F0502020204030204" pitchFamily="34" charset="0"/>
              </a:rPr>
              <a:t>.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-Determine </a:t>
            </a:r>
            <a:r>
              <a:rPr lang="en-US" dirty="0">
                <a:latin typeface="Calibri" panose="020F0502020204030204" pitchFamily="34" charset="0"/>
              </a:rPr>
              <a:t>buffering regions  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4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188640"/>
            <a:ext cx="87129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Titration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Curves:</a:t>
            </a:r>
          </a:p>
          <a:p>
            <a:pPr algn="l" rtl="0"/>
            <a:endParaRPr lang="en-US" sz="2000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</a:rPr>
              <a:t>Titration </a:t>
            </a:r>
            <a:r>
              <a:rPr lang="en-US" sz="2000" dirty="0">
                <a:latin typeface="Calibri" panose="020F0502020204030204" pitchFamily="34" charset="0"/>
              </a:rPr>
              <a:t>Curves are produced by monitoring the pH of a given volume of a sample solution after successive addition of acid or alkali. The curves are usually plots of pH against the volume of titrant added. </a:t>
            </a:r>
            <a:endParaRPr lang="ar-SA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291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188640"/>
            <a:ext cx="8229600" cy="9906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/>
              <a:t>Amino acid general formula</a:t>
            </a:r>
            <a:endParaRPr lang="en-US" sz="2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1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1800" b="0" dirty="0" smtClean="0">
                <a:latin typeface="Calibri" panose="020F0502020204030204" pitchFamily="34" charset="0"/>
              </a:rPr>
              <a:t>Amino </a:t>
            </a:r>
            <a:r>
              <a:rPr lang="en-US" sz="1800" b="0" dirty="0" err="1" smtClean="0">
                <a:latin typeface="Calibri" panose="020F0502020204030204" pitchFamily="34" charset="0"/>
              </a:rPr>
              <a:t>acidss</a:t>
            </a:r>
            <a:r>
              <a:rPr lang="en-US" sz="1800" b="0" dirty="0" smtClean="0">
                <a:latin typeface="Calibri" panose="020F0502020204030204" pitchFamily="34" charset="0"/>
              </a:rPr>
              <a:t> consist of:</a:t>
            </a:r>
          </a:p>
          <a:p>
            <a:pPr algn="l" rtl="0"/>
            <a:r>
              <a:rPr lang="en-US" sz="1800" b="0" dirty="0" smtClean="0">
                <a:latin typeface="Calibri" panose="020F0502020204030204" pitchFamily="34" charset="0"/>
              </a:rPr>
              <a:t>a basic amino group (  —</a:t>
            </a:r>
            <a:r>
              <a:rPr lang="en-US" sz="1800" b="0" dirty="0" smtClean="0">
                <a:solidFill>
                  <a:srgbClr val="92D050"/>
                </a:solidFill>
                <a:latin typeface="Calibri" panose="020F0502020204030204" pitchFamily="34" charset="0"/>
              </a:rPr>
              <a:t>NH 2</a:t>
            </a:r>
            <a:r>
              <a:rPr lang="en-US" sz="1800" b="0" dirty="0" smtClean="0">
                <a:latin typeface="Calibri" panose="020F0502020204030204" pitchFamily="34" charset="0"/>
              </a:rPr>
              <a:t> )   </a:t>
            </a:r>
          </a:p>
          <a:p>
            <a:pPr algn="l" rtl="0"/>
            <a:r>
              <a:rPr lang="en-US" sz="1800" b="0" dirty="0" smtClean="0">
                <a:latin typeface="Calibri" panose="020F0502020204030204" pitchFamily="34" charset="0"/>
              </a:rPr>
              <a:t>an acidic carboxyl group (  —</a:t>
            </a:r>
            <a:r>
              <a:rPr lang="en-US" sz="1800" b="0" dirty="0" smtClean="0">
                <a:solidFill>
                  <a:srgbClr val="0070C0"/>
                </a:solidFill>
                <a:latin typeface="Calibri" panose="020F0502020204030204" pitchFamily="34" charset="0"/>
              </a:rPr>
              <a:t>COOH</a:t>
            </a:r>
            <a:r>
              <a:rPr lang="en-US" sz="1800" b="0" dirty="0" smtClean="0">
                <a:latin typeface="Calibri" panose="020F0502020204030204" pitchFamily="34" charset="0"/>
              </a:rPr>
              <a:t>)</a:t>
            </a:r>
          </a:p>
          <a:p>
            <a:pPr algn="l" rtl="0"/>
            <a:r>
              <a:rPr lang="en-US" sz="1800" b="0" dirty="0" smtClean="0">
                <a:latin typeface="Calibri" panose="020F0502020204030204" pitchFamily="34" charset="0"/>
              </a:rPr>
              <a:t>a hydrogen atom (  —</a:t>
            </a:r>
            <a:r>
              <a:rPr lang="en-US" sz="1800" b="0" dirty="0" smtClean="0">
                <a:solidFill>
                  <a:srgbClr val="FF6699"/>
                </a:solidFill>
                <a:latin typeface="Calibri" panose="020F0502020204030204" pitchFamily="34" charset="0"/>
              </a:rPr>
              <a:t>H</a:t>
            </a:r>
            <a:r>
              <a:rPr lang="en-US" sz="1800" b="0" dirty="0" smtClean="0">
                <a:latin typeface="Calibri" panose="020F0502020204030204" pitchFamily="34" charset="0"/>
              </a:rPr>
              <a:t>) </a:t>
            </a:r>
          </a:p>
          <a:p>
            <a:pPr algn="l" rtl="0"/>
            <a:r>
              <a:rPr lang="en-US" sz="1800" b="0" dirty="0" smtClean="0">
                <a:latin typeface="Calibri" panose="020F0502020204030204" pitchFamily="34" charset="0"/>
              </a:rPr>
              <a:t>a distinctive side chain (  —</a:t>
            </a:r>
            <a:r>
              <a:rPr lang="en-US" sz="1800" b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R</a:t>
            </a:r>
            <a:r>
              <a:rPr lang="en-US" sz="1800" b="0" dirty="0" smtClean="0">
                <a:latin typeface="Calibri" panose="020F0502020204030204" pitchFamily="34" charset="0"/>
              </a:rPr>
              <a:t>).</a:t>
            </a:r>
          </a:p>
        </p:txBody>
      </p:sp>
      <p:grpSp>
        <p:nvGrpSpPr>
          <p:cNvPr id="5" name="Group 19"/>
          <p:cNvGrpSpPr/>
          <p:nvPr/>
        </p:nvGrpSpPr>
        <p:grpSpPr>
          <a:xfrm>
            <a:off x="4283968" y="1458422"/>
            <a:ext cx="4261499" cy="2834674"/>
            <a:chOff x="4552950" y="2133600"/>
            <a:chExt cx="4514850" cy="3021613"/>
          </a:xfrm>
        </p:grpSpPr>
        <p:pic>
          <p:nvPicPr>
            <p:cNvPr id="6" name="Picture 6" descr="http://www.thefoodadvicecentre.co.uk/wp-content/gallery/general-website-images/amino-acid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2950" y="2133600"/>
              <a:ext cx="4514850" cy="3021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4933950" y="3009605"/>
              <a:ext cx="1143000" cy="1143000"/>
            </a:xfrm>
            <a:prstGeom prst="rect">
              <a:avLst/>
            </a:prstGeom>
            <a:noFill/>
            <a:ln w="762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8"/>
            <p:cNvSpPr/>
            <p:nvPr/>
          </p:nvSpPr>
          <p:spPr>
            <a:xfrm>
              <a:off x="7296150" y="3009605"/>
              <a:ext cx="1524000" cy="1143000"/>
            </a:xfrm>
            <a:prstGeom prst="rect">
              <a:avLst/>
            </a:prstGeom>
            <a:noFill/>
            <a:ln w="762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9"/>
            <p:cNvSpPr/>
            <p:nvPr/>
          </p:nvSpPr>
          <p:spPr>
            <a:xfrm>
              <a:off x="6381750" y="4305005"/>
              <a:ext cx="581025" cy="500743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10"/>
            <p:cNvSpPr/>
            <p:nvPr/>
          </p:nvSpPr>
          <p:spPr>
            <a:xfrm>
              <a:off x="6434138" y="3009605"/>
              <a:ext cx="481012" cy="511629"/>
            </a:xfrm>
            <a:prstGeom prst="rect">
              <a:avLst/>
            </a:prstGeom>
            <a:noFill/>
            <a:ln w="76200"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0180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67544" y="274638"/>
            <a:ext cx="7498080" cy="5715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Calibri" panose="020F0502020204030204" pitchFamily="34" charset="0"/>
                <a:cs typeface="Aparajita" pitchFamily="34" charset="0"/>
              </a:rPr>
              <a:t>Titration of amino acid:</a:t>
            </a:r>
            <a:endParaRPr lang="en-US" sz="2800" dirty="0">
              <a:latin typeface="Calibri" panose="020F0502020204030204" pitchFamily="34" charset="0"/>
              <a:cs typeface="Aparajita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79512" y="1447800"/>
            <a:ext cx="8712968" cy="5221560"/>
          </a:xfrm>
          <a:prstGeom prst="rect">
            <a:avLst/>
          </a:prstGeom>
        </p:spPr>
        <p:txBody>
          <a:bodyPr/>
          <a:lstStyle>
            <a:lvl1pPr marL="0" indent="0" algn="r" defTabSz="914400" rtl="1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-When an amino acid is dissolved in water it exists predominantly in </a:t>
            </a:r>
            <a:r>
              <a:rPr lang="en-US" b="0" u="sng" dirty="0" smtClean="0">
                <a:latin typeface="Calibri" panose="020F0502020204030204" pitchFamily="34" charset="0"/>
                <a:cs typeface="Aparajita" pitchFamily="34" charset="0"/>
              </a:rPr>
              <a:t>the isoelectric form.</a:t>
            </a:r>
          </a:p>
          <a:p>
            <a:pPr algn="l" rtl="0"/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-</a:t>
            </a:r>
            <a:r>
              <a:rPr lang="en-US" b="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Upon titration with acid, 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it acts as a base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sz="1800" b="0" dirty="0" smtClean="0">
                <a:latin typeface="Calibri" panose="020F0502020204030204" pitchFamily="34" charset="0"/>
              </a:rPr>
              <a:t>(accept </a:t>
            </a:r>
            <a:r>
              <a:rPr lang="en-US" sz="1800" b="0" dirty="0">
                <a:latin typeface="Calibri" panose="020F0502020204030204" pitchFamily="34" charset="0"/>
              </a:rPr>
              <a:t>a </a:t>
            </a:r>
            <a:r>
              <a:rPr lang="en-US" sz="1800" b="0" dirty="0" smtClean="0">
                <a:latin typeface="Calibri" panose="020F0502020204030204" pitchFamily="34" charset="0"/>
              </a:rPr>
              <a:t>proton)</a:t>
            </a:r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.</a:t>
            </a:r>
          </a:p>
          <a:p>
            <a:pPr algn="l" rtl="0"/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-</a:t>
            </a:r>
            <a:r>
              <a:rPr lang="en-US" b="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U</a:t>
            </a:r>
            <a:r>
              <a:rPr lang="en-US" b="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pon titration with base, 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it acts as an acid</a:t>
            </a:r>
            <a:r>
              <a:rPr lang="en-US" dirty="0"/>
              <a:t> </a:t>
            </a:r>
            <a:r>
              <a:rPr lang="en-US" sz="1800" b="0" dirty="0">
                <a:latin typeface="Calibri" panose="020F0502020204030204" pitchFamily="34" charset="0"/>
              </a:rPr>
              <a:t>(donate a proton) </a:t>
            </a:r>
            <a:endParaRPr lang="en-US" sz="1800" b="0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sz="1800" b="0" dirty="0" smtClean="0">
                <a:latin typeface="Calibri" panose="020F0502020204030204" pitchFamily="34" charset="0"/>
                <a:cs typeface="Aparajita" pitchFamily="34" charset="0"/>
              </a:rPr>
              <a:t>-</a:t>
            </a:r>
            <a:r>
              <a:rPr lang="en-US" b="0" dirty="0" smtClean="0">
                <a:latin typeface="Calibri" panose="020F0502020204030204" pitchFamily="34" charset="0"/>
                <a:cs typeface="Aparajita" pitchFamily="34" charset="0"/>
              </a:rPr>
              <a:t>( a compound that can act as either an acid or a base is known as an amphoteric compound).</a:t>
            </a:r>
          </a:p>
          <a:p>
            <a:pPr algn="l" rtl="0"/>
            <a:endParaRPr lang="en-US" dirty="0">
              <a:latin typeface="Aparajita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9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07504" y="188640"/>
            <a:ext cx="864096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None/>
            </a:pPr>
            <a:endParaRPr lang="en-US" sz="2000" b="1" u="sng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buNone/>
            </a:pPr>
            <a:r>
              <a:rPr lang="en-US" sz="2000" u="sng" dirty="0" smtClean="0">
                <a:latin typeface="Calibri" panose="020F0502020204030204" pitchFamily="34" charset="0"/>
                <a:cs typeface="Aparajita" pitchFamily="34" charset="0"/>
              </a:rPr>
              <a:t>-Amino </a:t>
            </a:r>
            <a:r>
              <a:rPr lang="en-US" sz="2000" u="sng" dirty="0">
                <a:latin typeface="Calibri" panose="020F0502020204030204" pitchFamily="34" charset="0"/>
                <a:cs typeface="Aparajita" pitchFamily="34" charset="0"/>
              </a:rPr>
              <a:t>acids are example of weak acid which contain more than one dissociate group</a:t>
            </a:r>
            <a:r>
              <a:rPr lang="en-US" sz="2000" u="sng" dirty="0" smtClean="0">
                <a:latin typeface="Calibri" panose="020F0502020204030204" pitchFamily="34" charset="0"/>
                <a:cs typeface="Aparajita" pitchFamily="34" charset="0"/>
              </a:rPr>
              <a:t>.</a:t>
            </a:r>
          </a:p>
          <a:p>
            <a:pPr algn="l" rtl="0">
              <a:buNone/>
            </a:pP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buNone/>
            </a:pPr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buNone/>
            </a:pP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buNone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Example :</a:t>
            </a:r>
          </a:p>
          <a:p>
            <a:pPr algn="l" rtl="0">
              <a:buNone/>
            </a:pP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2000" b="1" u="sng" dirty="0">
                <a:latin typeface="Calibri" panose="020F0502020204030204" pitchFamily="34" charset="0"/>
                <a:cs typeface="Aparajita" pitchFamily="34" charset="0"/>
              </a:rPr>
              <a:t>(1)alanine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contain COOH (PKa1= 2.34)and NH3+ (PKa2= 9.69)  groups (it has one PI value=6.010)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[</a:t>
            </a:r>
            <a:r>
              <a:rPr lang="en-US" sz="2000" b="1" dirty="0" err="1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diprotenation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]</a:t>
            </a:r>
          </a:p>
          <a:p>
            <a:pPr algn="l" rtl="0">
              <a:buNone/>
            </a:pP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The COOH will dissociate first then NH3+ dissociate later .</a:t>
            </a:r>
          </a:p>
          <a:p>
            <a:pPr algn="l" rtl="0">
              <a:buNone/>
            </a:pP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(Because PKa1&lt;PKa2) </a:t>
            </a:r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buNone/>
            </a:pP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buNone/>
            </a:pPr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buNone/>
            </a:pPr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buNone/>
            </a:pP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altLang="ar-SA" sz="1600" dirty="0">
              <a:solidFill>
                <a:schemeClr val="tx2"/>
              </a:solidFill>
            </a:endParaRPr>
          </a:p>
          <a:p>
            <a:pPr algn="l" rtl="0"/>
            <a:endParaRPr lang="en-US" altLang="ar-SA" sz="1600" dirty="0" smtClean="0">
              <a:solidFill>
                <a:schemeClr val="tx2"/>
              </a:solidFill>
            </a:endParaRPr>
          </a:p>
          <a:p>
            <a:pPr algn="l" rtl="0"/>
            <a:endParaRPr lang="en-US" altLang="ar-SA" sz="1600" dirty="0">
              <a:solidFill>
                <a:schemeClr val="tx2"/>
              </a:solidFill>
            </a:endParaRPr>
          </a:p>
          <a:p>
            <a:pPr algn="l" rtl="0"/>
            <a:endParaRPr lang="en-US" altLang="ar-SA" sz="1600" dirty="0" smtClean="0">
              <a:solidFill>
                <a:schemeClr val="tx2"/>
              </a:solidFill>
            </a:endParaRPr>
          </a:p>
          <a:p>
            <a:pPr algn="l" rtl="0"/>
            <a:r>
              <a:rPr lang="en-US" altLang="ar-SA" sz="1600" dirty="0" smtClean="0">
                <a:solidFill>
                  <a:schemeClr val="tx2"/>
                </a:solidFill>
              </a:rPr>
              <a:t>R-group </a:t>
            </a:r>
            <a:r>
              <a:rPr lang="en-US" altLang="ar-SA" sz="1600" dirty="0">
                <a:solidFill>
                  <a:schemeClr val="tx2"/>
                </a:solidFill>
              </a:rPr>
              <a:t>= </a:t>
            </a:r>
            <a:r>
              <a:rPr lang="en-US" altLang="ar-SA" sz="1600" dirty="0" smtClean="0"/>
              <a:t>methyl-group</a:t>
            </a:r>
            <a:endParaRPr lang="en-US" altLang="ar-SA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429000"/>
            <a:ext cx="4653492" cy="21015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4552895" y="5530577"/>
            <a:ext cx="25314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Full protonated alanine</a:t>
            </a:r>
            <a:endParaRPr lang="ar-SA" dirty="0">
              <a:solidFill>
                <a:schemeClr val="tx2"/>
              </a:solidFill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716016" y="4725144"/>
            <a:ext cx="1080120" cy="720080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07504" y="5539869"/>
            <a:ext cx="2301788" cy="720080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3259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528" y="260648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None/>
            </a:pPr>
            <a:r>
              <a:rPr lang="en-US" b="1" dirty="0">
                <a:latin typeface="Calibri" panose="020F0502020204030204" pitchFamily="34" charset="0"/>
                <a:cs typeface="Aparajita" pitchFamily="34" charset="0"/>
              </a:rPr>
              <a:t>2)Arginine 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contain COOH (PKa1= 2.34) , NH3 (PKa2= 9.69) groups and basic group(pKa3=12.5)  (it has one </a:t>
            </a:r>
            <a:r>
              <a:rPr lang="en-US" dirty="0" err="1">
                <a:latin typeface="Calibri" panose="020F0502020204030204" pitchFamily="34" charset="0"/>
                <a:cs typeface="Aparajita" pitchFamily="34" charset="0"/>
              </a:rPr>
              <a:t>pI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 value=11)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[</a:t>
            </a:r>
            <a:r>
              <a:rPr lang="en-US" b="1" dirty="0" err="1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triprotenation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]</a:t>
            </a:r>
          </a:p>
          <a:p>
            <a:pPr algn="l" rtl="0">
              <a:buNone/>
            </a:pPr>
            <a:endParaRPr lang="en-US" b="1" dirty="0">
              <a:solidFill>
                <a:srgbClr val="C00000"/>
              </a:solidFill>
              <a:latin typeface="Calibri" panose="020F0502020204030204" pitchFamily="34" charset="0"/>
              <a:cs typeface="Aparajita" pitchFamily="34" charset="0"/>
            </a:endParaRPr>
          </a:p>
        </p:txBody>
      </p:sp>
      <p:pic>
        <p:nvPicPr>
          <p:cNvPr id="3" name="Content Placeholder 3" descr="arg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023" y="2143128"/>
            <a:ext cx="2247900" cy="314324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767616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56" r="63017" b="8196"/>
          <a:stretch/>
        </p:blipFill>
        <p:spPr bwMode="auto">
          <a:xfrm>
            <a:off x="1268377" y="44623"/>
            <a:ext cx="6408712" cy="668821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1763688" y="5466710"/>
            <a:ext cx="64294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 1X</a:t>
            </a:r>
            <a:endParaRPr lang="ar-SA" sz="16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123728" y="5250686"/>
            <a:ext cx="500066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2X</a:t>
            </a:r>
            <a:endParaRPr lang="ar-SA" sz="16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082113" y="4848840"/>
            <a:ext cx="500066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3X</a:t>
            </a:r>
            <a:endParaRPr lang="ar-SA" sz="16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582179" y="4643844"/>
            <a:ext cx="500066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4X</a:t>
            </a:r>
            <a:endParaRPr lang="ar-SA" sz="16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4389073" y="3429000"/>
            <a:ext cx="500066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5X</a:t>
            </a:r>
            <a:endParaRPr lang="ar-SA" sz="16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889139" y="2195572"/>
            <a:ext cx="500066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6X</a:t>
            </a:r>
            <a:endParaRPr lang="ar-SA" sz="16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508104" y="1826240"/>
            <a:ext cx="500066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7X</a:t>
            </a:r>
            <a:endParaRPr lang="ar-SA" sz="1600" b="1" dirty="0">
              <a:solidFill>
                <a:srgbClr val="FF0000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6228184" y="1700808"/>
            <a:ext cx="500066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8X</a:t>
            </a:r>
            <a:endParaRPr lang="ar-SA" sz="1600" b="1" dirty="0">
              <a:solidFill>
                <a:srgbClr val="FF0000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6880246" y="980728"/>
            <a:ext cx="500066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9X</a:t>
            </a:r>
            <a:endParaRPr lang="ar-SA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175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81596"/>
            <a:ext cx="7560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Titration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curve of alanine (or glycine) [</a:t>
            </a:r>
            <a:r>
              <a:rPr lang="en-US" sz="2000" b="1" dirty="0" err="1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diprotenation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]</a:t>
            </a:r>
            <a:endParaRPr lang="en-US" sz="2000" b="1" dirty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79512" y="908720"/>
            <a:ext cx="8712968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[1]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alanine in starting point is full </a:t>
            </a:r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protenation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[NH3+-CH-CH3-COOH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].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[2]</a:t>
            </a:r>
            <a:r>
              <a:rPr lang="en-US" sz="2000" dirty="0" smtClean="0">
                <a:solidFill>
                  <a:srgbClr val="C00000"/>
                </a:solidFill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COOH will dissociate first ,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[NH3+-CH-CH3-COOH] &gt; [NH3+-CH-CH3-COO-]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PH&lt;PKa1.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[3]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[NH3+-CH-CH3-COOH]=[NH3+-CH-CH3-COO-] , PH=PKa1,</a:t>
            </a:r>
          </a:p>
          <a:p>
            <a:pPr algn="l" rtl="0"/>
            <a:r>
              <a:rPr lang="ar-SA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We already define </a:t>
            </a:r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Pka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in the last experiment , in this point the component of </a:t>
            </a:r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alanine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act as buffer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194296" y="3933056"/>
            <a:ext cx="8568952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4]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[NH3+-CH-CH3-COOH]&lt;[NH3+-CH-CH3-COO-] , PH &gt; PKa1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[5]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The COOH full dissociate to COO- , [NH3+-CH-CH3-COO-] .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At this point the conc. Of negative charge = conc. Of positive charge .the amino acid present as </a:t>
            </a:r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Zwetter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ion (neutral form) .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PI (</a:t>
            </a:r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isoelectric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point) : PH value at which the net charge of amino acid equal to zero.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PI = (PKa1 + PKa2) /2 = (2.32+9.96)/2= 6.01</a:t>
            </a:r>
            <a:endParaRPr lang="ar-SA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6473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مخصص 7">
      <a:dk1>
        <a:srgbClr val="000000"/>
      </a:dk1>
      <a:lt1>
        <a:srgbClr val="FFFFFF"/>
      </a:lt1>
      <a:dk2>
        <a:srgbClr val="00B050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14934</TotalTime>
  <Words>724</Words>
  <Application>Microsoft Office PowerPoint</Application>
  <PresentationFormat>عرض على الشاشة (3:4)‏</PresentationFormat>
  <Paragraphs>94</Paragraphs>
  <Slides>12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أساسية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لينة</dc:creator>
  <cp:lastModifiedBy>لينة</cp:lastModifiedBy>
  <cp:revision>132</cp:revision>
  <dcterms:created xsi:type="dcterms:W3CDTF">2015-01-31T18:51:18Z</dcterms:created>
  <dcterms:modified xsi:type="dcterms:W3CDTF">2015-03-18T08:55:03Z</dcterms:modified>
</cp:coreProperties>
</file>