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2"/>
  </p:notesMasterIdLst>
  <p:sldIdLst>
    <p:sldId id="256" r:id="rId2"/>
    <p:sldId id="257" r:id="rId3"/>
    <p:sldId id="258" r:id="rId4"/>
    <p:sldId id="259" r:id="rId5"/>
    <p:sldId id="266" r:id="rId6"/>
    <p:sldId id="267" r:id="rId7"/>
    <p:sldId id="268" r:id="rId8"/>
    <p:sldId id="271" r:id="rId9"/>
    <p:sldId id="272" r:id="rId10"/>
    <p:sldId id="334" r:id="rId11"/>
    <p:sldId id="335" r:id="rId12"/>
    <p:sldId id="336" r:id="rId13"/>
    <p:sldId id="337" r:id="rId14"/>
    <p:sldId id="338" r:id="rId15"/>
    <p:sldId id="339" r:id="rId16"/>
    <p:sldId id="340" r:id="rId17"/>
    <p:sldId id="278" r:id="rId18"/>
    <p:sldId id="277" r:id="rId19"/>
    <p:sldId id="341" r:id="rId20"/>
    <p:sldId id="342" r:id="rId21"/>
    <p:sldId id="345" r:id="rId22"/>
    <p:sldId id="346" r:id="rId23"/>
    <p:sldId id="347" r:id="rId24"/>
    <p:sldId id="348" r:id="rId25"/>
    <p:sldId id="349" r:id="rId26"/>
    <p:sldId id="350" r:id="rId27"/>
    <p:sldId id="351" r:id="rId28"/>
    <p:sldId id="352" r:id="rId29"/>
    <p:sldId id="353" r:id="rId30"/>
    <p:sldId id="354" r:id="rId31"/>
    <p:sldId id="355" r:id="rId32"/>
    <p:sldId id="356" r:id="rId33"/>
    <p:sldId id="357" r:id="rId34"/>
    <p:sldId id="358" r:id="rId35"/>
    <p:sldId id="359" r:id="rId36"/>
    <p:sldId id="293" r:id="rId37"/>
    <p:sldId id="294" r:id="rId38"/>
    <p:sldId id="326" r:id="rId39"/>
    <p:sldId id="360" r:id="rId40"/>
    <p:sldId id="327" r:id="rId41"/>
    <p:sldId id="361" r:id="rId42"/>
    <p:sldId id="362" r:id="rId43"/>
    <p:sldId id="296" r:id="rId44"/>
    <p:sldId id="299" r:id="rId45"/>
    <p:sldId id="363" r:id="rId46"/>
    <p:sldId id="300" r:id="rId47"/>
    <p:sldId id="364" r:id="rId48"/>
    <p:sldId id="263" r:id="rId49"/>
    <p:sldId id="365" r:id="rId50"/>
    <p:sldId id="264"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t" initials="P" lastIdx="6"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9415" autoAdjust="0"/>
  </p:normalViewPr>
  <p:slideViewPr>
    <p:cSldViewPr>
      <p:cViewPr>
        <p:scale>
          <a:sx n="90" d="100"/>
          <a:sy n="90" d="100"/>
        </p:scale>
        <p:origin x="-924" y="-55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1C3222-B412-4ABB-89D4-2A6AB69FE23C}" type="datetimeFigureOut">
              <a:rPr lang="en-US" smtClean="0"/>
              <a:pPr/>
              <a:t>2/14/2014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5B6552-A50C-44EE-8B6A-2A4E0DCBE81F}" type="slidenum">
              <a:rPr lang="en-US" smtClean="0"/>
              <a:pPr/>
              <a:t>‹#›</a:t>
            </a:fld>
            <a:endParaRPr lang="en-US" dirty="0"/>
          </a:p>
        </p:txBody>
      </p:sp>
    </p:spTree>
    <p:extLst>
      <p:ext uri="{BB962C8B-B14F-4D97-AF65-F5344CB8AC3E}">
        <p14:creationId xmlns:p14="http://schemas.microsoft.com/office/powerpoint/2010/main" val="5797850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2</a:t>
            </a:fld>
            <a:endParaRPr lang="en-US" dirty="0"/>
          </a:p>
        </p:txBody>
      </p:sp>
    </p:spTree>
    <p:extLst>
      <p:ext uri="{BB962C8B-B14F-4D97-AF65-F5344CB8AC3E}">
        <p14:creationId xmlns:p14="http://schemas.microsoft.com/office/powerpoint/2010/main" val="10450516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49</a:t>
            </a:fld>
            <a:endParaRPr lang="en-US" dirty="0"/>
          </a:p>
        </p:txBody>
      </p:sp>
    </p:spTree>
    <p:extLst>
      <p:ext uri="{BB962C8B-B14F-4D97-AF65-F5344CB8AC3E}">
        <p14:creationId xmlns:p14="http://schemas.microsoft.com/office/powerpoint/2010/main" val="27853106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3</a:t>
            </a:fld>
            <a:endParaRPr lang="en-US" dirty="0"/>
          </a:p>
        </p:txBody>
      </p:sp>
    </p:spTree>
    <p:extLst>
      <p:ext uri="{BB962C8B-B14F-4D97-AF65-F5344CB8AC3E}">
        <p14:creationId xmlns:p14="http://schemas.microsoft.com/office/powerpoint/2010/main" val="20665825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4</a:t>
            </a:fld>
            <a:endParaRPr lang="en-US" dirty="0"/>
          </a:p>
        </p:txBody>
      </p:sp>
    </p:spTree>
    <p:extLst>
      <p:ext uri="{BB962C8B-B14F-4D97-AF65-F5344CB8AC3E}">
        <p14:creationId xmlns:p14="http://schemas.microsoft.com/office/powerpoint/2010/main" val="42871148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p:txBody>
          <a:bodyPr/>
          <a:lstStyle/>
          <a:p>
            <a:pPr>
              <a:defRPr/>
            </a:pPr>
            <a:fld id="{58F8B9F7-5C9F-4521-9A53-56D969AA03DF}" type="slidenum">
              <a:rPr lang="en-US" smtClean="0"/>
              <a:pPr>
                <a:defRPr/>
              </a:pPr>
              <a:t>26</a:t>
            </a:fld>
            <a:endParaRPr lang="en-US" dirty="0"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p:txBody>
          <a:bodyPr/>
          <a:lstStyle/>
          <a:p>
            <a:pPr>
              <a:defRPr/>
            </a:pPr>
            <a:fld id="{7B275C90-1A82-4D5C-8D9E-0B890C59F49B}" type="slidenum">
              <a:rPr lang="en-US" smtClean="0"/>
              <a:pPr>
                <a:defRPr/>
              </a:pPr>
              <a:t>27</a:t>
            </a:fld>
            <a:endParaRPr lang="en-US" dirty="0"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p:txBody>
          <a:bodyPr/>
          <a:lstStyle/>
          <a:p>
            <a:pPr>
              <a:defRPr/>
            </a:pPr>
            <a:fld id="{DD5E6D69-B370-436D-8C4D-65EDB2A77163}" type="slidenum">
              <a:rPr lang="en-US" smtClean="0"/>
              <a:pPr>
                <a:defRPr/>
              </a:pPr>
              <a:t>28</a:t>
            </a:fld>
            <a:endParaRPr lang="en-US" dirty="0"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p:txBody>
          <a:bodyPr/>
          <a:lstStyle/>
          <a:p>
            <a:pPr>
              <a:defRPr/>
            </a:pPr>
            <a:fld id="{93AB57AB-C81C-415D-9733-DD102EA8A956}" type="slidenum">
              <a:rPr lang="en-US" smtClean="0"/>
              <a:pPr>
                <a:defRPr/>
              </a:pPr>
              <a:t>29</a:t>
            </a:fld>
            <a:endParaRPr lang="en-US" dirty="0" smtClean="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p:txBody>
          <a:bodyPr/>
          <a:lstStyle/>
          <a:p>
            <a:pPr>
              <a:defRPr/>
            </a:pPr>
            <a:fld id="{31156C71-BD8B-4FA9-B72E-F2FA668E4255}" type="slidenum">
              <a:rPr lang="en-US" smtClean="0"/>
              <a:pPr>
                <a:defRPr/>
              </a:pPr>
              <a:t>30</a:t>
            </a:fld>
            <a:endParaRPr lang="en-US" dirty="0" smtClean="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48</a:t>
            </a:fld>
            <a:endParaRPr lang="en-US" dirty="0"/>
          </a:p>
        </p:txBody>
      </p:sp>
    </p:spTree>
    <p:extLst>
      <p:ext uri="{BB962C8B-B14F-4D97-AF65-F5344CB8AC3E}">
        <p14:creationId xmlns:p14="http://schemas.microsoft.com/office/powerpoint/2010/main" val="27853106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93EF2E70-E7C6-4AD7-AEA5-90837A95C90A}" type="datetime1">
              <a:rPr lang="en-US" smtClean="0"/>
              <a:pPr/>
              <a:t>2/14/2014</a:t>
            </a:fld>
            <a:endParaRPr lang="en-US" dirty="0"/>
          </a:p>
        </p:txBody>
      </p:sp>
      <p:sp>
        <p:nvSpPr>
          <p:cNvPr id="8" name="Slide Number Placeholder 7"/>
          <p:cNvSpPr>
            <a:spLocks noGrp="1"/>
          </p:cNvSpPr>
          <p:nvPr>
            <p:ph type="sldNum" sz="quarter" idx="11"/>
          </p:nvPr>
        </p:nvSpPr>
        <p:spPr/>
        <p:txBody>
          <a:bodyPr/>
          <a:lstStyle/>
          <a:p>
            <a:fld id="{0FFCD9FE-85A8-4732-8641-B4CD942B9CFA}" type="slidenum">
              <a:rPr lang="en-US" smtClean="0"/>
              <a:pPr/>
              <a:t>‹#›</a:t>
            </a:fld>
            <a:endParaRPr lang="en-US" dirty="0"/>
          </a:p>
        </p:txBody>
      </p:sp>
      <p:sp>
        <p:nvSpPr>
          <p:cNvPr id="9" name="Footer Placeholder 8"/>
          <p:cNvSpPr>
            <a:spLocks noGrp="1"/>
          </p:cNvSpPr>
          <p:nvPr>
            <p:ph type="ftr" sz="quarter" idx="12"/>
          </p:nvPr>
        </p:nvSpPr>
        <p:spPr/>
        <p:txBody>
          <a:bodyPr/>
          <a:lstStyle/>
          <a:p>
            <a:r>
              <a:rPr lang="en-US" dirty="0" smtClean="0"/>
              <a:t>© 2013 John Wiley &amp; Sons, Inc.</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03F130-A705-4DEA-A0AC-C4F98437935B}" type="datetime1">
              <a:rPr lang="en-US" smtClean="0"/>
              <a:pPr/>
              <a:t>2/14/2014</a:t>
            </a:fld>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48CC80-FABA-4ABC-8CED-DB8A8C4DF454}" type="datetime1">
              <a:rPr lang="en-US" smtClean="0"/>
              <a:pPr/>
              <a:t>2/14/2014</a:t>
            </a:fld>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sz="2800"/>
            </a:lvl1pPr>
            <a:lvl2pPr>
              <a:defRPr sz="2400"/>
            </a:lvl2pPr>
            <a:lvl3pPr>
              <a:defRPr sz="2400"/>
            </a:lvl3pPr>
            <a:lvl4pPr>
              <a:defRPr sz="2400"/>
            </a:lvl4pPr>
            <a:lvl5pPr>
              <a:defRPr sz="2400"/>
            </a:lvl5pPr>
            <a:lvl6pPr>
              <a:defRPr/>
            </a:lvl6pPr>
            <a:lvl7pPr>
              <a:defRPr/>
            </a:lvl7pPr>
            <a:lvl8pPr>
              <a:defRPr/>
            </a:lvl8pPr>
            <a:lvl9pPr>
              <a:buFont typeface="Arial" pitchFamily="34" charset="0"/>
              <a:buChar cha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10"/>
          </p:nvPr>
        </p:nvSpPr>
        <p:spPr/>
        <p:txBody>
          <a:bodyPr/>
          <a:lstStyle/>
          <a:p>
            <a:fld id="{C1EBDD44-19AD-43F0-946D-42DC3CACB577}" type="datetime1">
              <a:rPr lang="en-US" smtClean="0"/>
              <a:pPr/>
              <a:t>2/14/2014</a:t>
            </a:fld>
            <a:endParaRPr lang="en-US" dirty="0"/>
          </a:p>
        </p:txBody>
      </p:sp>
      <p:sp>
        <p:nvSpPr>
          <p:cNvPr id="5" name="Footer Placeholder 4"/>
          <p:cNvSpPr>
            <a:spLocks noGrp="1"/>
          </p:cNvSpPr>
          <p:nvPr>
            <p:ph type="ftr" sz="quarter" idx="11"/>
          </p:nvPr>
        </p:nvSpPr>
        <p:spPr>
          <a:xfrm>
            <a:off x="659165" y="6324600"/>
            <a:ext cx="2847975" cy="365125"/>
          </a:xfrm>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AA4A0B-1087-44C1-9D37-DC20ACAD1033}" type="datetime1">
              <a:rPr lang="en-US" smtClean="0"/>
              <a:pPr/>
              <a:t>2/14/2014</a:t>
            </a:fld>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a:t>
            </a:fld>
            <a:endParaRPr lang="en-US" dirty="0"/>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Date Placeholder 4"/>
          <p:cNvSpPr>
            <a:spLocks noGrp="1"/>
          </p:cNvSpPr>
          <p:nvPr>
            <p:ph type="dt" sz="half" idx="10"/>
          </p:nvPr>
        </p:nvSpPr>
        <p:spPr/>
        <p:txBody>
          <a:bodyPr/>
          <a:lstStyle/>
          <a:p>
            <a:fld id="{0D84B1D3-6D49-472E-BC6F-99489766C9E7}" type="datetime1">
              <a:rPr lang="en-US" smtClean="0"/>
              <a:pPr/>
              <a:t>2/14/2014</a:t>
            </a:fld>
            <a:endParaRPr lang="en-US"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7" name="Slide Number Placeholder 6"/>
          <p:cNvSpPr>
            <a:spLocks noGrp="1"/>
          </p:cNvSpPr>
          <p:nvPr>
            <p:ph type="sldNum" sz="quarter" idx="12"/>
          </p:nvPr>
        </p:nvSpPr>
        <p:spPr/>
        <p:txBody>
          <a:bodyPr/>
          <a:lstStyle/>
          <a:p>
            <a:fld id="{0FFCD9FE-85A8-4732-8641-B4CD942B9CFA}" type="slidenum">
              <a:rPr lang="en-US" smtClean="0"/>
              <a:pPr/>
              <a:t>‹#›</a:t>
            </a:fld>
            <a:endParaRPr lang="en-US" dirty="0"/>
          </a:p>
        </p:txBody>
      </p:sp>
      <p:sp>
        <p:nvSpPr>
          <p:cNvPr id="9" name="Content Placeholder 8"/>
          <p:cNvSpPr>
            <a:spLocks noGrp="1"/>
          </p:cNvSpPr>
          <p:nvPr>
            <p:ph sz="quarter" idx="13"/>
          </p:nvPr>
        </p:nvSpPr>
        <p:spPr>
          <a:xfrm>
            <a:off x="365760" y="1600200"/>
            <a:ext cx="4041648" cy="4526280"/>
          </a:xfrm>
        </p:spPr>
        <p:txBody>
          <a:bodyPr/>
          <a:lstStyle>
            <a:lvl2pPr>
              <a:defRPr sz="2000"/>
            </a:lvl2pPr>
            <a:lvl3pPr>
              <a:defRPr sz="20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267BE45E-64B4-4872-8B75-0432BAABF59F}" type="datetime1">
              <a:rPr lang="en-US" smtClean="0"/>
              <a:pPr/>
              <a:t>2/14/2014</a:t>
            </a:fld>
            <a:endParaRPr lang="en-US" dirty="0"/>
          </a:p>
        </p:txBody>
      </p:sp>
      <p:sp>
        <p:nvSpPr>
          <p:cNvPr id="8" name="Footer Placeholder 7"/>
          <p:cNvSpPr>
            <a:spLocks noGrp="1"/>
          </p:cNvSpPr>
          <p:nvPr>
            <p:ph type="ftr" sz="quarter" idx="11"/>
          </p:nvPr>
        </p:nvSpPr>
        <p:spPr/>
        <p:txBody>
          <a:bodyPr/>
          <a:lstStyle/>
          <a:p>
            <a:r>
              <a:rPr lang="en-US" dirty="0" smtClean="0"/>
              <a:t>© 2013 John Wiley &amp; Sons, Inc.</a:t>
            </a:r>
            <a:endParaRPr lang="en-US" dirty="0"/>
          </a:p>
        </p:txBody>
      </p:sp>
      <p:sp>
        <p:nvSpPr>
          <p:cNvPr id="9" name="Slide Number Placeholder 8"/>
          <p:cNvSpPr>
            <a:spLocks noGrp="1"/>
          </p:cNvSpPr>
          <p:nvPr>
            <p:ph type="sldNum" sz="quarter" idx="12"/>
          </p:nvPr>
        </p:nvSpPr>
        <p:spPr/>
        <p:txBody>
          <a:bodyPr/>
          <a:lstStyle/>
          <a:p>
            <a:fld id="{0FFCD9FE-85A8-4732-8641-B4CD942B9CFA}" type="slidenum">
              <a:rPr lang="en-US" smtClean="0"/>
              <a:pPr/>
              <a:t>‹#›</a:t>
            </a:fld>
            <a:endParaRPr lang="en-US" dirty="0"/>
          </a:p>
        </p:txBody>
      </p:sp>
      <p:sp>
        <p:nvSpPr>
          <p:cNvPr id="11" name="Content Placeholder 10"/>
          <p:cNvSpPr>
            <a:spLocks noGrp="1"/>
          </p:cNvSpPr>
          <p:nvPr>
            <p:ph sz="quarter" idx="13"/>
          </p:nvPr>
        </p:nvSpPr>
        <p:spPr>
          <a:xfrm>
            <a:off x="457200" y="2212848"/>
            <a:ext cx="4041648" cy="3913632"/>
          </a:xfrm>
        </p:spPr>
        <p:txBody>
          <a:bodyPr/>
          <a:lstStyle>
            <a:lvl2pPr>
              <a:defRPr sz="2000"/>
            </a:lvl2pPr>
            <a:lvl3pPr>
              <a:defRPr sz="20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lvl2pPr>
              <a:defRPr sz="2000"/>
            </a:lvl2pPr>
            <a:lvl3pPr>
              <a:defRPr sz="20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7CB4DF8-C030-4875-9D2B-AE84F01AF6E0}" type="datetime1">
              <a:rPr lang="en-US" smtClean="0"/>
              <a:pPr/>
              <a:t>2/14/2014</a:t>
            </a:fld>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660964-C561-4D09-A2EC-48F9564EDE48}" type="datetime1">
              <a:rPr lang="en-US" smtClean="0"/>
              <a:pPr/>
              <a:t>2/14/2014</a:t>
            </a:fld>
            <a:endParaRPr lang="en-US" dirty="0"/>
          </a:p>
        </p:txBody>
      </p:sp>
      <p:sp>
        <p:nvSpPr>
          <p:cNvPr id="3" name="Footer Placeholder 2"/>
          <p:cNvSpPr>
            <a:spLocks noGrp="1"/>
          </p:cNvSpPr>
          <p:nvPr>
            <p:ph type="ftr" sz="quarter" idx="11"/>
          </p:nvPr>
        </p:nvSpPr>
        <p:spPr/>
        <p:txBody>
          <a:bodyPr/>
          <a:lstStyle/>
          <a:p>
            <a:r>
              <a:rPr lang="en-US" dirty="0" smtClean="0"/>
              <a:t>© 2013 John Wiley &amp; Sons, Inc.</a:t>
            </a:r>
            <a:endParaRPr lang="en-US" dirty="0"/>
          </a:p>
        </p:txBody>
      </p:sp>
      <p:sp>
        <p:nvSpPr>
          <p:cNvPr id="4" name="Slide Number Placeholder 3"/>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673B4F-365D-4034-9398-D76F5F48DE8F}" type="datetime1">
              <a:rPr lang="en-US" smtClean="0"/>
              <a:pPr/>
              <a:t>2/14/2014</a:t>
            </a:fld>
            <a:endParaRPr lang="en-US"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7" name="Slide Number Placeholder 6"/>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257C48-3A46-4A9B-A872-03B3A9C260CB}" type="datetime1">
              <a:rPr lang="en-US" smtClean="0"/>
              <a:pPr/>
              <a:t>2/14/2014</a:t>
            </a:fld>
            <a:endParaRPr lang="en-US"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7" name="Slide Number Placeholder 6"/>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FCE91DE-C508-4633-94A9-79DABFF485B5}" type="datetime1">
              <a:rPr lang="en-US" smtClean="0"/>
              <a:pPr/>
              <a:t>2/14/2014</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dirty="0" smtClean="0"/>
              <a:t>© 2013 John Wiley &amp; Sons, Inc.</a:t>
            </a:r>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0FFCD9FE-85A8-4732-8641-B4CD942B9CFA}"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24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24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0"/>
            <a:ext cx="7772400" cy="2286000"/>
          </a:xfrm>
        </p:spPr>
        <p:txBody>
          <a:bodyPr>
            <a:normAutofit/>
          </a:bodyPr>
          <a:lstStyle/>
          <a:p>
            <a:r>
              <a:rPr lang="en-US" sz="4800" dirty="0" smtClean="0"/>
              <a:t>Lesson 3: Configuring </a:t>
            </a:r>
            <a:br>
              <a:rPr lang="en-US" sz="4800" dirty="0" smtClean="0"/>
            </a:br>
            <a:r>
              <a:rPr lang="en-US" sz="4800" dirty="0" smtClean="0"/>
              <a:t>Local Storage</a:t>
            </a:r>
            <a:endParaRPr lang="en-US" sz="4800" dirty="0"/>
          </a:p>
        </p:txBody>
      </p:sp>
      <p:sp>
        <p:nvSpPr>
          <p:cNvPr id="3" name="Subtitle 2"/>
          <p:cNvSpPr>
            <a:spLocks noGrp="1"/>
          </p:cNvSpPr>
          <p:nvPr>
            <p:ph type="subTitle" idx="1"/>
          </p:nvPr>
        </p:nvSpPr>
        <p:spPr>
          <a:xfrm>
            <a:off x="1371600" y="3581399"/>
            <a:ext cx="6400800" cy="1219200"/>
          </a:xfrm>
        </p:spPr>
        <p:txBody>
          <a:bodyPr/>
          <a:lstStyle/>
          <a:p>
            <a:r>
              <a:rPr lang="en-US" dirty="0" smtClean="0"/>
              <a:t>MOAC 70-410: Installing and Configuring Windows Server 2012</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31642" y="6277372"/>
            <a:ext cx="1447800" cy="58062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6280935"/>
            <a:ext cx="1828799" cy="424665"/>
          </a:xfrm>
          <a:prstGeom prst="rect">
            <a:avLst/>
          </a:prstGeom>
        </p:spPr>
      </p:pic>
    </p:spTree>
    <p:extLst>
      <p:ext uri="{BB962C8B-B14F-4D97-AF65-F5344CB8AC3E}">
        <p14:creationId xmlns:p14="http://schemas.microsoft.com/office/powerpoint/2010/main" val="25195512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External </a:t>
            </a:r>
            <a:br>
              <a:rPr lang="en-US" dirty="0" smtClean="0"/>
            </a:br>
            <a:r>
              <a:rPr lang="en-US" dirty="0" smtClean="0"/>
              <a:t>Drive Arrays</a:t>
            </a:r>
            <a:endParaRPr lang="en-US" dirty="0"/>
          </a:p>
        </p:txBody>
      </p:sp>
      <p:sp>
        <p:nvSpPr>
          <p:cNvPr id="3" name="Content Placeholder 2"/>
          <p:cNvSpPr>
            <a:spLocks noGrp="1"/>
          </p:cNvSpPr>
          <p:nvPr>
            <p:ph idx="1"/>
          </p:nvPr>
        </p:nvSpPr>
        <p:spPr/>
        <p:txBody>
          <a:bodyPr>
            <a:normAutofit/>
          </a:bodyPr>
          <a:lstStyle/>
          <a:p>
            <a:r>
              <a:rPr lang="en-US" dirty="0" smtClean="0"/>
              <a:t>Enable a server to host more physical hard drives and often include fault-tolerance features, such as:</a:t>
            </a:r>
          </a:p>
          <a:p>
            <a:pPr lvl="1"/>
            <a:r>
              <a:rPr lang="en-US" dirty="0" smtClean="0"/>
              <a:t>Hot-swappable drives</a:t>
            </a:r>
          </a:p>
          <a:p>
            <a:pPr lvl="1"/>
            <a:r>
              <a:rPr lang="en-US" dirty="0" smtClean="0"/>
              <a:t>Redundant power supplies</a:t>
            </a:r>
          </a:p>
          <a:p>
            <a:pPr lvl="1"/>
            <a:r>
              <a:rPr lang="en-US" dirty="0" smtClean="0"/>
              <a:t>Hardware-based RAID</a:t>
            </a:r>
          </a:p>
          <a:p>
            <a:r>
              <a:rPr lang="en-US" dirty="0" smtClean="0"/>
              <a:t>The more features the array has, the more drives it can hold and the higher the cost.</a:t>
            </a:r>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External Drive </a:t>
            </a:r>
            <a:br>
              <a:rPr lang="en-US" dirty="0" smtClean="0"/>
            </a:br>
            <a:r>
              <a:rPr lang="en-US" dirty="0" smtClean="0"/>
              <a:t>Array Configurations</a:t>
            </a:r>
            <a:endParaRPr lang="en-US" dirty="0"/>
          </a:p>
        </p:txBody>
      </p:sp>
      <p:sp>
        <p:nvSpPr>
          <p:cNvPr id="3" name="Content Placeholder 2"/>
          <p:cNvSpPr>
            <a:spLocks noGrp="1"/>
          </p:cNvSpPr>
          <p:nvPr>
            <p:ph idx="1"/>
          </p:nvPr>
        </p:nvSpPr>
        <p:spPr/>
        <p:txBody>
          <a:bodyPr>
            <a:normAutofit lnSpcReduction="10000"/>
          </a:bodyPr>
          <a:lstStyle/>
          <a:p>
            <a:r>
              <a:rPr lang="en-US" b="1" dirty="0" smtClean="0"/>
              <a:t>Storage Area Network (SAN)</a:t>
            </a:r>
          </a:p>
          <a:p>
            <a:pPr lvl="1">
              <a:buFont typeface="Courier New"/>
              <a:buChar char="o"/>
            </a:pPr>
            <a:r>
              <a:rPr lang="en-US" dirty="0" smtClean="0"/>
              <a:t>Separate network dedicated to storage devices, using high-speed technologies.</a:t>
            </a:r>
          </a:p>
          <a:p>
            <a:r>
              <a:rPr lang="en-US" b="1" dirty="0" smtClean="0"/>
              <a:t>Network Attached Storage (NAS)</a:t>
            </a:r>
          </a:p>
          <a:p>
            <a:pPr lvl="1">
              <a:buFont typeface="Courier New"/>
              <a:buChar char="o"/>
            </a:pPr>
            <a:r>
              <a:rPr lang="en-US" dirty="0" smtClean="0"/>
              <a:t>Essentially a designated file server providing file-based storage directly to clients.</a:t>
            </a:r>
          </a:p>
          <a:p>
            <a:pPr lvl="1">
              <a:buFont typeface="Courier New"/>
              <a:buChar char="o"/>
            </a:pPr>
            <a:r>
              <a:rPr lang="en-US" dirty="0" smtClean="0"/>
              <a:t>Connects to a LAN using standard </a:t>
            </a:r>
            <a:r>
              <a:rPr lang="en-US" dirty="0" smtClean="0"/>
              <a:t>ethernet</a:t>
            </a:r>
            <a:r>
              <a:rPr lang="en-US" dirty="0" smtClean="0"/>
              <a:t> hardware.</a:t>
            </a:r>
          </a:p>
          <a:p>
            <a:r>
              <a:rPr lang="en-US" b="1" dirty="0" smtClean="0"/>
              <a:t>Just a Bunch of Disks (JBOD)</a:t>
            </a:r>
          </a:p>
          <a:p>
            <a:pPr lvl="1">
              <a:buFont typeface="Courier New"/>
              <a:buChar char="o"/>
            </a:pPr>
            <a:r>
              <a:rPr lang="en-US" dirty="0" smtClean="0"/>
              <a:t>Simplest and least expensive, but it is just extra storage space.</a:t>
            </a:r>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External Drive Arrays</a:t>
            </a:r>
            <a:endParaRPr lang="en-US" dirty="0"/>
          </a:p>
        </p:txBody>
      </p:sp>
      <p:sp>
        <p:nvSpPr>
          <p:cNvPr id="4" name="Text Placeholder 3"/>
          <p:cNvSpPr>
            <a:spLocks noGrp="1"/>
          </p:cNvSpPr>
          <p:nvPr>
            <p:ph type="body" sz="half" idx="2"/>
          </p:nvPr>
        </p:nvSpPr>
        <p:spPr/>
        <p:txBody>
          <a:bodyPr/>
          <a:lstStyle/>
          <a:p>
            <a:r>
              <a:rPr lang="en-US" dirty="0" smtClean="0"/>
              <a:t>Storage Area Network (SAN)</a:t>
            </a:r>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12</a:t>
            </a:fld>
            <a:endParaRPr lang="en-US" dirty="0"/>
          </a:p>
        </p:txBody>
      </p:sp>
      <p:pic>
        <p:nvPicPr>
          <p:cNvPr id="3" name="Picture 2" descr="fg03-01.bmp"/>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5040" y="1447800"/>
            <a:ext cx="6738966" cy="41910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External Drive Arrays</a:t>
            </a:r>
            <a:endParaRPr lang="en-US" dirty="0"/>
          </a:p>
        </p:txBody>
      </p:sp>
      <p:sp>
        <p:nvSpPr>
          <p:cNvPr id="4" name="Text Placeholder 3"/>
          <p:cNvSpPr>
            <a:spLocks noGrp="1"/>
          </p:cNvSpPr>
          <p:nvPr>
            <p:ph type="body" sz="half" idx="2"/>
          </p:nvPr>
        </p:nvSpPr>
        <p:spPr/>
        <p:txBody>
          <a:bodyPr/>
          <a:lstStyle/>
          <a:p>
            <a:r>
              <a:rPr lang="en-US" dirty="0" smtClean="0"/>
              <a:t>Network Attached Storage (NAS)</a:t>
            </a:r>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13</a:t>
            </a:fld>
            <a:endParaRPr lang="en-US" dirty="0"/>
          </a:p>
        </p:txBody>
      </p:sp>
      <p:sp>
        <p:nvSpPr>
          <p:cNvPr id="9" name="Rectangle 8"/>
          <p:cNvSpPr/>
          <p:nvPr/>
        </p:nvSpPr>
        <p:spPr>
          <a:xfrm>
            <a:off x="914400" y="5627594"/>
            <a:ext cx="7162800" cy="316006"/>
          </a:xfrm>
          <a:prstGeom prst="rect">
            <a:avLst/>
          </a:prstGeom>
          <a:noFill/>
          <a:ln>
            <a:noFill/>
          </a:ln>
        </p:spPr>
        <p:txBody>
          <a:bodyPr anchor="ctr">
            <a:normAutofit fontScale="70000" lnSpcReduction="20000"/>
          </a:bodyPr>
          <a:lstStyle/>
          <a:p>
            <a:pPr algn="ctr"/>
            <a:endParaRPr lang="en-US" sz="2400" dirty="0"/>
          </a:p>
        </p:txBody>
      </p:sp>
      <p:sp>
        <p:nvSpPr>
          <p:cNvPr id="12" name="Rectangle 11"/>
          <p:cNvSpPr/>
          <p:nvPr/>
        </p:nvSpPr>
        <p:spPr>
          <a:xfrm>
            <a:off x="2057399" y="5820050"/>
            <a:ext cx="5029201" cy="285570"/>
          </a:xfrm>
          <a:prstGeom prst="rect">
            <a:avLst/>
          </a:prstGeom>
          <a:noFill/>
          <a:ln>
            <a:noFill/>
          </a:ln>
        </p:spPr>
        <p:txBody>
          <a:bodyPr anchor="ctr">
            <a:normAutofit fontScale="62500" lnSpcReduction="20000"/>
          </a:bodyPr>
          <a:lstStyle/>
          <a:p>
            <a:pPr algn="ctr"/>
            <a:endParaRPr lang="en-US" sz="2400" dirty="0"/>
          </a:p>
        </p:txBody>
      </p:sp>
      <p:pic>
        <p:nvPicPr>
          <p:cNvPr id="3" name="Picture 2" descr="fg03-02.bmp"/>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1200" y="1364007"/>
            <a:ext cx="5027740" cy="4122393"/>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for Storage </a:t>
            </a:r>
            <a:br>
              <a:rPr lang="en-US" dirty="0" smtClean="0"/>
            </a:br>
            <a:r>
              <a:rPr lang="en-US" dirty="0" smtClean="0"/>
              <a:t>Fault Tolerance</a:t>
            </a:r>
            <a:endParaRPr lang="en-US" dirty="0"/>
          </a:p>
        </p:txBody>
      </p:sp>
      <p:sp>
        <p:nvSpPr>
          <p:cNvPr id="3" name="Content Placeholder 2"/>
          <p:cNvSpPr>
            <a:spLocks noGrp="1"/>
          </p:cNvSpPr>
          <p:nvPr>
            <p:ph idx="1"/>
          </p:nvPr>
        </p:nvSpPr>
        <p:spPr/>
        <p:txBody>
          <a:bodyPr>
            <a:normAutofit/>
          </a:bodyPr>
          <a:lstStyle/>
          <a:p>
            <a:r>
              <a:rPr lang="en-US" dirty="0" smtClean="0"/>
              <a:t>Fault tolerance is immediate redundancy.</a:t>
            </a:r>
          </a:p>
          <a:p>
            <a:r>
              <a:rPr lang="en-US" dirty="0" smtClean="0"/>
              <a:t>Variety of fault tolerance mechanisms:</a:t>
            </a:r>
          </a:p>
          <a:p>
            <a:pPr lvl="1"/>
            <a:r>
              <a:rPr lang="en-US" dirty="0" smtClean="0"/>
              <a:t>Redundant blocks</a:t>
            </a:r>
          </a:p>
          <a:p>
            <a:pPr lvl="1"/>
            <a:r>
              <a:rPr lang="en-US" dirty="0" smtClean="0"/>
              <a:t>Redundant files</a:t>
            </a:r>
          </a:p>
          <a:p>
            <a:pPr lvl="1"/>
            <a:r>
              <a:rPr lang="en-US" dirty="0" smtClean="0"/>
              <a:t>Redundant volumes</a:t>
            </a:r>
          </a:p>
          <a:p>
            <a:pPr lvl="1"/>
            <a:r>
              <a:rPr lang="en-US" dirty="0" smtClean="0"/>
              <a:t>Redundant drives</a:t>
            </a:r>
          </a:p>
          <a:p>
            <a:pPr lvl="1"/>
            <a:r>
              <a:rPr lang="en-US" dirty="0" smtClean="0"/>
              <a:t>Redundant servers</a:t>
            </a:r>
          </a:p>
          <a:p>
            <a:r>
              <a:rPr lang="en-US" dirty="0" smtClean="0"/>
              <a:t>It is a tradeoff between performance and expense.</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Fault Tolerance Technologies</a:t>
            </a: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t>Disk mirroring/Disk duplexing</a:t>
            </a:r>
          </a:p>
          <a:p>
            <a:pPr lvl="1">
              <a:buFont typeface="Courier New"/>
              <a:buChar char="o"/>
            </a:pPr>
            <a:r>
              <a:rPr lang="en-US" dirty="0" smtClean="0"/>
              <a:t>A computer writes the same data to identical volumes on two different disks.</a:t>
            </a:r>
          </a:p>
          <a:p>
            <a:pPr lvl="1">
              <a:buFont typeface="Courier New"/>
              <a:buChar char="o"/>
            </a:pPr>
            <a:r>
              <a:rPr lang="en-US" dirty="0" smtClean="0"/>
              <a:t>Disk duplexing also uses duplicate host adapters.</a:t>
            </a:r>
          </a:p>
          <a:p>
            <a:r>
              <a:rPr lang="en-US" b="1" dirty="0" smtClean="0"/>
              <a:t>RAID with Windows Server 2012</a:t>
            </a:r>
          </a:p>
          <a:p>
            <a:pPr lvl="1">
              <a:buFont typeface="Courier New"/>
              <a:buChar char="o"/>
            </a:pPr>
            <a:r>
              <a:rPr lang="en-US" dirty="0" smtClean="0"/>
              <a:t>RAID 0: Stripe set without parity</a:t>
            </a:r>
          </a:p>
          <a:p>
            <a:pPr lvl="1">
              <a:buFont typeface="Courier New"/>
              <a:buChar char="o"/>
            </a:pPr>
            <a:r>
              <a:rPr lang="en-US" dirty="0" smtClean="0"/>
              <a:t>RAID 1: Mirror set without parity</a:t>
            </a:r>
          </a:p>
          <a:p>
            <a:pPr lvl="1">
              <a:buFont typeface="Courier New"/>
              <a:buChar char="o"/>
            </a:pPr>
            <a:r>
              <a:rPr lang="en-US" dirty="0" smtClean="0"/>
              <a:t>RAID 5: Stripe set with distributed parity</a:t>
            </a:r>
          </a:p>
          <a:p>
            <a:pPr marL="0" indent="0">
              <a:buNone/>
            </a:pPr>
            <a:endParaRPr lang="en-US" b="1" dirty="0" smtClean="0"/>
          </a:p>
          <a:p>
            <a:pPr marL="0" indent="0">
              <a:buNone/>
            </a:pPr>
            <a:r>
              <a:rPr lang="en-US" b="1" dirty="0" smtClean="0"/>
              <a:t>Parity</a:t>
            </a:r>
            <a:r>
              <a:rPr lang="en-US" dirty="0" smtClean="0"/>
              <a:t> is a mathematical algorithm that is used to provide redundancy, so that data from a failed drive or volume can be reconstructed.</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Storage Spaces</a:t>
            </a:r>
            <a:endParaRPr lang="en-US" dirty="0"/>
          </a:p>
        </p:txBody>
      </p:sp>
      <p:sp>
        <p:nvSpPr>
          <p:cNvPr id="3" name="Content Placeholder 2"/>
          <p:cNvSpPr>
            <a:spLocks noGrp="1"/>
          </p:cNvSpPr>
          <p:nvPr>
            <p:ph idx="1"/>
          </p:nvPr>
        </p:nvSpPr>
        <p:spPr/>
        <p:txBody>
          <a:bodyPr/>
          <a:lstStyle/>
          <a:p>
            <a:r>
              <a:rPr lang="en-US" dirty="0" smtClean="0"/>
              <a:t>Enables a server to concatenate storage space from individual physical disks to create virtual disks of any size.</a:t>
            </a:r>
          </a:p>
          <a:p>
            <a:r>
              <a:rPr lang="en-US" dirty="0"/>
              <a:t>S</a:t>
            </a:r>
            <a:r>
              <a:rPr lang="en-US" dirty="0" smtClean="0"/>
              <a:t>torage pools can span multiple drives invisibly that can be expanded or reduced as needed.</a:t>
            </a:r>
          </a:p>
          <a:p>
            <a:r>
              <a:rPr lang="en-US" dirty="0" smtClean="0"/>
              <a:t>Virtual disks of any size can be created.</a:t>
            </a:r>
          </a:p>
          <a:p>
            <a:pPr lvl="2" indent="-342900">
              <a:buFont typeface="Courier New"/>
              <a:buChar char="o"/>
            </a:pPr>
            <a:r>
              <a:rPr lang="en-US" dirty="0" smtClean="0"/>
              <a:t>Once created, they behave just like a physical disk, and you can create volumes.</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Understanding Windows Disk Settings</a:t>
            </a:r>
            <a:endParaRPr lang="en-US" dirty="0"/>
          </a:p>
        </p:txBody>
      </p:sp>
      <p:sp>
        <p:nvSpPr>
          <p:cNvPr id="3" name="Text Placeholder 2"/>
          <p:cNvSpPr>
            <a:spLocks noGrp="1"/>
          </p:cNvSpPr>
          <p:nvPr>
            <p:ph type="body" idx="1"/>
          </p:nvPr>
        </p:nvSpPr>
        <p:spPr/>
        <p:txBody>
          <a:bodyPr/>
          <a:lstStyle/>
          <a:p>
            <a:r>
              <a:rPr lang="en-US" sz="2400" dirty="0" smtClean="0"/>
              <a:t>Lesson 3: Configuring Local Storage</a:t>
            </a:r>
          </a:p>
          <a:p>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Windows Disk Settings</a:t>
            </a:r>
            <a:endParaRPr lang="en-US" dirty="0"/>
          </a:p>
        </p:txBody>
      </p:sp>
      <p:sp>
        <p:nvSpPr>
          <p:cNvPr id="8" name="Content Placeholder 7"/>
          <p:cNvSpPr>
            <a:spLocks noGrp="1"/>
          </p:cNvSpPr>
          <p:nvPr>
            <p:ph idx="1"/>
          </p:nvPr>
        </p:nvSpPr>
        <p:spPr/>
        <p:txBody>
          <a:bodyPr/>
          <a:lstStyle/>
          <a:p>
            <a:pPr>
              <a:buNone/>
            </a:pPr>
            <a:r>
              <a:rPr lang="en-US" dirty="0" smtClean="0"/>
              <a:t>The Windows Setup program automatically prepares the primary hard disk for the system, but when you add new hard disks, you must:</a:t>
            </a:r>
          </a:p>
          <a:p>
            <a:r>
              <a:rPr lang="en-US" dirty="0" smtClean="0"/>
              <a:t>Select a partitioning style.</a:t>
            </a:r>
          </a:p>
          <a:p>
            <a:r>
              <a:rPr lang="en-US" dirty="0" smtClean="0"/>
              <a:t>Select a disk type.</a:t>
            </a:r>
          </a:p>
          <a:p>
            <a:r>
              <a:rPr lang="en-US" dirty="0" smtClean="0"/>
              <a:t>Divide the disk into partitions or volumes.</a:t>
            </a:r>
          </a:p>
          <a:p>
            <a:r>
              <a:rPr lang="en-US" dirty="0" smtClean="0"/>
              <a:t>Format the partitions or volumes with a file system.</a:t>
            </a:r>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Selecting a Partition Style</a:t>
            </a:r>
            <a:endParaRPr lang="en-US" dirty="0"/>
          </a:p>
        </p:txBody>
      </p:sp>
      <p:sp>
        <p:nvSpPr>
          <p:cNvPr id="3" name="Content Placeholder 2"/>
          <p:cNvSpPr>
            <a:spLocks noGrp="1"/>
          </p:cNvSpPr>
          <p:nvPr>
            <p:ph idx="1"/>
          </p:nvPr>
        </p:nvSpPr>
        <p:spPr/>
        <p:txBody>
          <a:bodyPr/>
          <a:lstStyle/>
          <a:p>
            <a:pPr lvl="1" indent="-342900">
              <a:lnSpc>
                <a:spcPct val="110000"/>
              </a:lnSpc>
              <a:buFont typeface="Arial"/>
              <a:buChar char="•"/>
            </a:pPr>
            <a:r>
              <a:rPr lang="en-US" b="1" dirty="0" smtClean="0"/>
              <a:t>Master Boot Record (MBR)</a:t>
            </a:r>
          </a:p>
          <a:p>
            <a:pPr lvl="2">
              <a:buFont typeface="Courier New"/>
              <a:buChar char="o"/>
            </a:pPr>
            <a:r>
              <a:rPr lang="en-US" dirty="0" smtClean="0"/>
              <a:t>Common partition style for x86- and x64-based computers</a:t>
            </a:r>
          </a:p>
          <a:p>
            <a:pPr lvl="1" indent="-342900">
              <a:lnSpc>
                <a:spcPct val="110000"/>
              </a:lnSpc>
              <a:buFont typeface="Arial"/>
              <a:buChar char="•"/>
            </a:pPr>
            <a:r>
              <a:rPr lang="en-US" b="1" dirty="0" smtClean="0"/>
              <a:t>GUID Partition Table (GPT)</a:t>
            </a:r>
          </a:p>
          <a:p>
            <a:pPr lvl="2">
              <a:buFont typeface="Courier New"/>
              <a:buChar char="o"/>
            </a:pPr>
            <a:r>
              <a:rPr lang="en-US" dirty="0" smtClean="0"/>
              <a:t>New since the late ’90s</a:t>
            </a:r>
          </a:p>
          <a:p>
            <a:pPr lvl="2">
              <a:buFont typeface="Courier New"/>
              <a:buChar char="o"/>
            </a:pPr>
            <a:r>
              <a:rPr lang="en-US" dirty="0" smtClean="0"/>
              <a:t>Most operating systems now support GPT</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Exam Objective 1.3: Configure Local Storage</a:t>
            </a:r>
          </a:p>
          <a:p>
            <a:r>
              <a:rPr lang="en-US" dirty="0" smtClean="0"/>
              <a:t>Planning Server Storage</a:t>
            </a:r>
          </a:p>
          <a:p>
            <a:r>
              <a:rPr lang="en-US" dirty="0" smtClean="0"/>
              <a:t>Understanding Windows Disk Settings</a:t>
            </a:r>
          </a:p>
          <a:p>
            <a:r>
              <a:rPr lang="en-US" dirty="0" smtClean="0"/>
              <a:t>Working with Disks</a:t>
            </a:r>
          </a:p>
        </p:txBody>
      </p:sp>
      <p:sp>
        <p:nvSpPr>
          <p:cNvPr id="10" name="Footer Placeholder 9"/>
          <p:cNvSpPr>
            <a:spLocks noGrp="1"/>
          </p:cNvSpPr>
          <p:nvPr>
            <p:ph type="ftr" sz="quarter" idx="11"/>
          </p:nvPr>
        </p:nvSpPr>
        <p:spPr/>
        <p:txBody>
          <a:bodyPr/>
          <a:lstStyle/>
          <a:p>
            <a:r>
              <a:rPr lang="en-US" dirty="0" smtClean="0"/>
              <a:t>© 2013 John Wiley &amp; Sons, Inc.</a:t>
            </a:r>
            <a:endParaRPr lang="en-US" dirty="0"/>
          </a:p>
        </p:txBody>
      </p:sp>
      <p:sp>
        <p:nvSpPr>
          <p:cNvPr id="11" name="Slide Number Placeholder 10"/>
          <p:cNvSpPr>
            <a:spLocks noGrp="1"/>
          </p:cNvSpPr>
          <p:nvPr>
            <p:ph type="sldNum" sz="quarter" idx="12"/>
          </p:nvPr>
        </p:nvSpPr>
        <p:spPr/>
        <p:txBody>
          <a:bodyPr/>
          <a:lstStyle/>
          <a:p>
            <a:fld id="{0FFCD9FE-85A8-4732-8641-B4CD942B9CFA}" type="slidenum">
              <a:rPr lang="en-US" smtClean="0"/>
              <a:pPr/>
              <a:t>2</a:t>
            </a:fld>
            <a:endParaRPr lang="en-US" dirty="0"/>
          </a:p>
        </p:txBody>
      </p:sp>
    </p:spTree>
    <p:extLst>
      <p:ext uri="{BB962C8B-B14F-4D97-AF65-F5344CB8AC3E}">
        <p14:creationId xmlns:p14="http://schemas.microsoft.com/office/powerpoint/2010/main" val="20936655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GPT and MBR</a:t>
            </a:r>
            <a:endParaRPr lang="en-US" dirty="0"/>
          </a:p>
        </p:txBody>
      </p:sp>
      <p:sp>
        <p:nvSpPr>
          <p:cNvPr id="7" name="Content Placeholder 6"/>
          <p:cNvSpPr>
            <a:spLocks noGrp="1"/>
          </p:cNvSpPr>
          <p:nvPr>
            <p:ph sz="half" idx="2"/>
          </p:nvPr>
        </p:nvSpPr>
        <p:spPr/>
        <p:txBody>
          <a:bodyPr>
            <a:normAutofit fontScale="92500" lnSpcReduction="20000"/>
          </a:bodyPr>
          <a:lstStyle/>
          <a:p>
            <a:r>
              <a:rPr lang="en-US" dirty="0" smtClean="0"/>
              <a:t>Supports up to 4 primary partitions or 3 primary partitions and 1 extended partition, with unlimited logical drives on the extended partition</a:t>
            </a:r>
          </a:p>
          <a:p>
            <a:r>
              <a:rPr lang="en-US" dirty="0" smtClean="0"/>
              <a:t>Supports volumes up to 2 terabytes</a:t>
            </a:r>
          </a:p>
          <a:p>
            <a:r>
              <a:rPr lang="en-US" dirty="0" smtClean="0"/>
              <a:t>Hidden (</a:t>
            </a:r>
            <a:r>
              <a:rPr lang="en-US" dirty="0" smtClean="0"/>
              <a:t>unpartitioned</a:t>
            </a:r>
            <a:r>
              <a:rPr lang="en-US" dirty="0" smtClean="0"/>
              <a:t>) sectors store data critical to platform operation</a:t>
            </a:r>
          </a:p>
          <a:p>
            <a:r>
              <a:rPr lang="en-US" dirty="0" smtClean="0"/>
              <a:t>Replication and cyclical redundancy checks (CRCs) are not features of MBR’s partition table</a:t>
            </a:r>
          </a:p>
          <a:p>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20</a:t>
            </a:fld>
            <a:endParaRPr lang="en-US" dirty="0"/>
          </a:p>
        </p:txBody>
      </p:sp>
      <p:sp>
        <p:nvSpPr>
          <p:cNvPr id="8" name="Content Placeholder 7"/>
          <p:cNvSpPr>
            <a:spLocks noGrp="1"/>
          </p:cNvSpPr>
          <p:nvPr>
            <p:ph sz="quarter" idx="13"/>
          </p:nvPr>
        </p:nvSpPr>
        <p:spPr/>
        <p:txBody>
          <a:bodyPr>
            <a:normAutofit fontScale="92500"/>
          </a:bodyPr>
          <a:lstStyle/>
          <a:p>
            <a:r>
              <a:rPr lang="en-US" sz="2600" dirty="0" smtClean="0"/>
              <a:t>Supports up to 128 primary partitions</a:t>
            </a:r>
          </a:p>
          <a:p>
            <a:r>
              <a:rPr lang="en-US" sz="2600" dirty="0" smtClean="0"/>
              <a:t>Supports volumes up to 18 </a:t>
            </a:r>
            <a:r>
              <a:rPr lang="en-US" sz="2600" dirty="0" smtClean="0"/>
              <a:t>exabytes</a:t>
            </a:r>
            <a:endParaRPr lang="en-US" sz="2600" dirty="0" smtClean="0"/>
          </a:p>
          <a:p>
            <a:r>
              <a:rPr lang="en-US" sz="2600" dirty="0" smtClean="0"/>
              <a:t>Partitions store data critical to platform operation </a:t>
            </a:r>
          </a:p>
          <a:p>
            <a:r>
              <a:rPr lang="en-US" sz="2600" dirty="0" smtClean="0"/>
              <a:t>Replication and CRC protection of the partition table provide increased reliability </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Disk Types</a:t>
            </a:r>
            <a:endParaRPr lang="en-US" dirty="0"/>
          </a:p>
        </p:txBody>
      </p:sp>
      <p:sp>
        <p:nvSpPr>
          <p:cNvPr id="3" name="Text Placeholder 2"/>
          <p:cNvSpPr>
            <a:spLocks noGrp="1"/>
          </p:cNvSpPr>
          <p:nvPr>
            <p:ph type="body" idx="1"/>
          </p:nvPr>
        </p:nvSpPr>
        <p:spPr/>
        <p:txBody>
          <a:bodyPr/>
          <a:lstStyle/>
          <a:p>
            <a:r>
              <a:rPr lang="en-US" b="1" dirty="0" smtClean="0"/>
              <a:t>Basic Disk</a:t>
            </a:r>
            <a:endParaRPr lang="en-US" b="1" dirty="0"/>
          </a:p>
        </p:txBody>
      </p:sp>
      <p:sp>
        <p:nvSpPr>
          <p:cNvPr id="4" name="Text Placeholder 3"/>
          <p:cNvSpPr>
            <a:spLocks noGrp="1"/>
          </p:cNvSpPr>
          <p:nvPr>
            <p:ph type="body" sz="quarter" idx="3"/>
          </p:nvPr>
        </p:nvSpPr>
        <p:spPr/>
        <p:txBody>
          <a:bodyPr/>
          <a:lstStyle/>
          <a:p>
            <a:r>
              <a:rPr lang="en-US" b="1" dirty="0" smtClean="0"/>
              <a:t>Dynamic Disk</a:t>
            </a:r>
            <a:endParaRPr lang="en-US" b="1"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21</a:t>
            </a:fld>
            <a:endParaRPr lang="en-US" dirty="0"/>
          </a:p>
        </p:txBody>
      </p:sp>
      <p:sp>
        <p:nvSpPr>
          <p:cNvPr id="7" name="Content Placeholder 6"/>
          <p:cNvSpPr>
            <a:spLocks noGrp="1"/>
          </p:cNvSpPr>
          <p:nvPr>
            <p:ph sz="quarter" idx="13"/>
          </p:nvPr>
        </p:nvSpPr>
        <p:spPr>
          <a:xfrm>
            <a:off x="457200" y="2212848"/>
            <a:ext cx="4041648" cy="4111752"/>
          </a:xfrm>
        </p:spPr>
        <p:txBody>
          <a:bodyPr>
            <a:noAutofit/>
          </a:bodyPr>
          <a:lstStyle/>
          <a:p>
            <a:r>
              <a:rPr lang="en-GB" sz="2000" dirty="0" smtClean="0"/>
              <a:t>Compatible with older OS</a:t>
            </a:r>
          </a:p>
          <a:p>
            <a:r>
              <a:rPr lang="en-GB" sz="2000" dirty="0" smtClean="0"/>
              <a:t>Consists of primary and extended partitions</a:t>
            </a:r>
          </a:p>
          <a:p>
            <a:r>
              <a:rPr lang="en-GB" sz="2000" dirty="0" smtClean="0"/>
              <a:t>Supports up to 4 partitions (per single hard drive)</a:t>
            </a:r>
          </a:p>
          <a:p>
            <a:r>
              <a:rPr lang="en-US" sz="2000" dirty="0" smtClean="0"/>
              <a:t>Basic disks also can be configured for any of 3 RAID levels:</a:t>
            </a:r>
          </a:p>
          <a:p>
            <a:pPr lvl="1"/>
            <a:r>
              <a:rPr lang="en-US" sz="1800" dirty="0" smtClean="0"/>
              <a:t>Disk striping (RAID 0)</a:t>
            </a:r>
          </a:p>
          <a:p>
            <a:pPr lvl="1"/>
            <a:r>
              <a:rPr lang="en-US" sz="1800" dirty="0" smtClean="0"/>
              <a:t>Disk mirroring (RAID 1)</a:t>
            </a:r>
          </a:p>
          <a:p>
            <a:pPr lvl="1"/>
            <a:r>
              <a:rPr lang="en-US" sz="1800" dirty="0" smtClean="0"/>
              <a:t>Disk striping with parity (RAID 5)</a:t>
            </a:r>
          </a:p>
        </p:txBody>
      </p:sp>
      <p:sp>
        <p:nvSpPr>
          <p:cNvPr id="8" name="Content Placeholder 7"/>
          <p:cNvSpPr>
            <a:spLocks noGrp="1"/>
          </p:cNvSpPr>
          <p:nvPr>
            <p:ph sz="quarter" idx="14"/>
          </p:nvPr>
        </p:nvSpPr>
        <p:spPr/>
        <p:txBody>
          <a:bodyPr>
            <a:noAutofit/>
          </a:bodyPr>
          <a:lstStyle/>
          <a:p>
            <a:r>
              <a:rPr lang="en-GB" sz="2200" dirty="0" smtClean="0"/>
              <a:t>Supported by Windows 2000 and up</a:t>
            </a:r>
          </a:p>
          <a:p>
            <a:r>
              <a:rPr lang="en-GB" sz="2200" dirty="0" smtClean="0"/>
              <a:t>Does not use traditional partitioning</a:t>
            </a:r>
          </a:p>
          <a:p>
            <a:r>
              <a:rPr lang="en-GB" sz="2200" dirty="0" smtClean="0"/>
              <a:t>Dynamic disks can combine two or more physical disks into one dynamic disk</a:t>
            </a:r>
          </a:p>
          <a:p>
            <a:r>
              <a:rPr lang="en-GB" sz="2200" dirty="0" smtClean="0"/>
              <a:t>Dynamic disks divided into volumes</a:t>
            </a:r>
            <a:endParaRPr lang="en-US" sz="22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Primary and Extended Partitions with MBR</a:t>
            </a:r>
            <a:endParaRPr lang="en-US" dirty="0"/>
          </a:p>
        </p:txBody>
      </p:sp>
      <p:sp>
        <p:nvSpPr>
          <p:cNvPr id="4" name="Text Placeholder 3"/>
          <p:cNvSpPr>
            <a:spLocks noGrp="1"/>
          </p:cNvSpPr>
          <p:nvPr>
            <p:ph type="body" sz="half" idx="2"/>
          </p:nvPr>
        </p:nvSpPr>
        <p:spPr>
          <a:xfrm>
            <a:off x="1679576" y="5029200"/>
            <a:ext cx="5711824" cy="762000"/>
          </a:xfrm>
        </p:spPr>
        <p:txBody>
          <a:bodyPr>
            <a:normAutofit/>
          </a:bodyPr>
          <a:lstStyle/>
          <a:p>
            <a:r>
              <a:rPr lang="en-US" dirty="0" smtClean="0"/>
              <a:t>Primary and extended partitions on a basic disk </a:t>
            </a:r>
          </a:p>
          <a:p>
            <a:r>
              <a:rPr lang="en-US" dirty="0" smtClean="0"/>
              <a:t>using MBR</a:t>
            </a:r>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22</a:t>
            </a:fld>
            <a:endParaRPr lang="en-US" dirty="0"/>
          </a:p>
        </p:txBody>
      </p:sp>
      <p:pic>
        <p:nvPicPr>
          <p:cNvPr id="8" name="Picture 7" descr="fg03-03"/>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685800" y="2911475"/>
            <a:ext cx="7772400" cy="1033463"/>
          </a:xfrm>
          <a:prstGeom prst="rect">
            <a:avLst/>
          </a:prstGeom>
          <a:noFill/>
          <a:ln>
            <a:noFill/>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Partitions Compared:</a:t>
            </a:r>
            <a:br>
              <a:rPr lang="en-US" dirty="0" smtClean="0"/>
            </a:br>
            <a:r>
              <a:rPr lang="en-US" dirty="0" smtClean="0"/>
              <a:t>Primary versus Extended </a:t>
            </a:r>
            <a:endParaRPr lang="en-US" dirty="0"/>
          </a:p>
        </p:txBody>
      </p:sp>
      <p:sp>
        <p:nvSpPr>
          <p:cNvPr id="3" name="Content Placeholder 2"/>
          <p:cNvSpPr>
            <a:spLocks noGrp="1"/>
          </p:cNvSpPr>
          <p:nvPr>
            <p:ph sz="half" idx="2"/>
          </p:nvPr>
        </p:nvSpPr>
        <p:spPr/>
        <p:txBody>
          <a:bodyPr>
            <a:normAutofit fontScale="85000" lnSpcReduction="10000"/>
          </a:bodyPr>
          <a:lstStyle/>
          <a:p>
            <a:r>
              <a:rPr lang="en-US" dirty="0" smtClean="0"/>
              <a:t>Extended partitions cannot host an operating system.</a:t>
            </a:r>
          </a:p>
          <a:p>
            <a:r>
              <a:rPr lang="en-US" dirty="0" smtClean="0"/>
              <a:t>You cannot mark an extended partition as an active partition.</a:t>
            </a:r>
          </a:p>
          <a:p>
            <a:r>
              <a:rPr lang="en-US" dirty="0" smtClean="0"/>
              <a:t>A basic disk using MBR can contain only 1 extended partition, but unlimited logical drives.</a:t>
            </a:r>
          </a:p>
          <a:p>
            <a:r>
              <a:rPr lang="en-US" dirty="0" smtClean="0"/>
              <a:t>You do not format the extended partition itself, but the logical drives it contains. You assign a unique drive letter to each logical drive.</a:t>
            </a:r>
          </a:p>
          <a:p>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23</a:t>
            </a:fld>
            <a:endParaRPr lang="en-US" dirty="0"/>
          </a:p>
        </p:txBody>
      </p:sp>
      <p:sp>
        <p:nvSpPr>
          <p:cNvPr id="6" name="Content Placeholder 5"/>
          <p:cNvSpPr>
            <a:spLocks noGrp="1"/>
          </p:cNvSpPr>
          <p:nvPr>
            <p:ph sz="quarter" idx="13"/>
          </p:nvPr>
        </p:nvSpPr>
        <p:spPr/>
        <p:txBody>
          <a:bodyPr>
            <a:noAutofit/>
          </a:bodyPr>
          <a:lstStyle/>
          <a:p>
            <a:r>
              <a:rPr lang="en-US" sz="2000" dirty="0" smtClean="0"/>
              <a:t>A primary partition functions as though it is a physically separate disk and can host an operating system.</a:t>
            </a:r>
          </a:p>
          <a:p>
            <a:r>
              <a:rPr lang="en-US" sz="2000" dirty="0" smtClean="0"/>
              <a:t>It can be marked as an active partition. </a:t>
            </a:r>
          </a:p>
          <a:p>
            <a:r>
              <a:rPr lang="en-US" sz="2000" dirty="0" smtClean="0"/>
              <a:t>On a basic disk using MBR, you can create up to 4 primary partitions or 3 primary partitions and 1 extended partition.</a:t>
            </a:r>
          </a:p>
          <a:p>
            <a:r>
              <a:rPr lang="en-US" sz="2000" dirty="0" smtClean="0"/>
              <a:t>You format each primary partition and assign a unique drive letter.</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Primary Partitions with GPT</a:t>
            </a:r>
            <a:endParaRPr lang="en-US" dirty="0"/>
          </a:p>
        </p:txBody>
      </p:sp>
      <p:sp>
        <p:nvSpPr>
          <p:cNvPr id="4" name="Text Placeholder 3"/>
          <p:cNvSpPr>
            <a:spLocks noGrp="1"/>
          </p:cNvSpPr>
          <p:nvPr>
            <p:ph type="body" sz="half" idx="2"/>
          </p:nvPr>
        </p:nvSpPr>
        <p:spPr>
          <a:xfrm>
            <a:off x="1679576" y="5410200"/>
            <a:ext cx="5711824" cy="609600"/>
          </a:xfrm>
        </p:spPr>
        <p:txBody>
          <a:bodyPr/>
          <a:lstStyle/>
          <a:p>
            <a:r>
              <a:rPr lang="en-US" dirty="0" smtClean="0"/>
              <a:t>Primary partitions on a basic disk using GPT </a:t>
            </a:r>
          </a:p>
          <a:p>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24</a:t>
            </a:fld>
            <a:endParaRPr lang="en-US" dirty="0"/>
          </a:p>
        </p:txBody>
      </p:sp>
      <p:pic>
        <p:nvPicPr>
          <p:cNvPr id="8" name="Picture 7" descr="fg03-04"/>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685800" y="2903538"/>
            <a:ext cx="7772400" cy="1050925"/>
          </a:xfrm>
          <a:prstGeom prst="rect">
            <a:avLst/>
          </a:prstGeom>
          <a:noFill/>
          <a:ln>
            <a:noFill/>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Volume Types</a:t>
            </a:r>
            <a:endParaRPr lang="en-US" dirty="0"/>
          </a:p>
        </p:txBody>
      </p:sp>
      <p:sp>
        <p:nvSpPr>
          <p:cNvPr id="3" name="Content Placeholder 2"/>
          <p:cNvSpPr>
            <a:spLocks noGrp="1"/>
          </p:cNvSpPr>
          <p:nvPr>
            <p:ph idx="1"/>
          </p:nvPr>
        </p:nvSpPr>
        <p:spPr/>
        <p:txBody>
          <a:bodyPr/>
          <a:lstStyle/>
          <a:p>
            <a:r>
              <a:rPr lang="en-US" dirty="0" smtClean="0"/>
              <a:t>Simple volume</a:t>
            </a:r>
          </a:p>
          <a:p>
            <a:r>
              <a:rPr lang="en-US" dirty="0" smtClean="0"/>
              <a:t>Spanned volume</a:t>
            </a:r>
          </a:p>
          <a:p>
            <a:r>
              <a:rPr lang="en-US" dirty="0" smtClean="0"/>
              <a:t>Striped volume</a:t>
            </a:r>
          </a:p>
          <a:p>
            <a:r>
              <a:rPr lang="en-US" dirty="0" smtClean="0"/>
              <a:t>Mirrored volume</a:t>
            </a:r>
          </a:p>
          <a:p>
            <a:r>
              <a:rPr lang="en-US" dirty="0" smtClean="0"/>
              <a:t>RAID-5 volume</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25</a:t>
            </a:fld>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dirty="0" smtClean="0"/>
              <a:t>Simple Volume</a:t>
            </a:r>
          </a:p>
        </p:txBody>
      </p:sp>
      <p:sp>
        <p:nvSpPr>
          <p:cNvPr id="23555" name="Rectangle 8"/>
          <p:cNvSpPr>
            <a:spLocks noGrp="1" noChangeArrowheads="1"/>
          </p:cNvSpPr>
          <p:nvPr>
            <p:ph idx="1"/>
          </p:nvPr>
        </p:nvSpPr>
        <p:spPr>
          <a:prstGeom prst="rect">
            <a:avLst/>
          </a:prstGeom>
        </p:spPr>
        <p:txBody>
          <a:bodyPr/>
          <a:lstStyle/>
          <a:p>
            <a:r>
              <a:rPr lang="en-US" dirty="0" smtClean="0"/>
              <a:t>A portion of a disk or an entire disk that is set up as a dynamic disk.</a:t>
            </a:r>
          </a:p>
          <a:p>
            <a:r>
              <a:rPr lang="en-US" dirty="0" smtClean="0"/>
              <a:t>Can be extended onto multiple sections of the same disk.</a:t>
            </a:r>
          </a:p>
          <a:p>
            <a:r>
              <a:rPr lang="en-US" dirty="0" smtClean="0"/>
              <a:t>Can be extended to multiple disks to be a part of a spanned or striped volume.</a:t>
            </a:r>
          </a:p>
        </p:txBody>
      </p:sp>
      <p:sp>
        <p:nvSpPr>
          <p:cNvPr id="23557" name="Footer Placeholder 3"/>
          <p:cNvSpPr>
            <a:spLocks noGrp="1"/>
          </p:cNvSpPr>
          <p:nvPr>
            <p:ph type="ftr" sz="quarter" idx="1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t>© 2013 John Wiley &amp; Sons, Inc.</a:t>
            </a:r>
          </a:p>
        </p:txBody>
      </p:sp>
      <p:sp>
        <p:nvSpPr>
          <p:cNvPr id="23558" name="Slide Number Placeholder 4"/>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12419C68-876F-42C5-BA22-112FB4647173}" type="slidenum">
              <a:rPr lang="en-US" smtClean="0">
                <a:cs typeface="Arial" pitchFamily="34" charset="0"/>
              </a:rPr>
              <a:pPr/>
              <a:t>26</a:t>
            </a:fld>
            <a:endParaRPr lang="en-US" dirty="0" smtClean="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5"/>
          <p:cNvSpPr>
            <a:spLocks noGrp="1"/>
          </p:cNvSpPr>
          <p:nvPr>
            <p:ph type="title"/>
          </p:nvPr>
        </p:nvSpPr>
        <p:spPr/>
        <p:txBody>
          <a:bodyPr/>
          <a:lstStyle/>
          <a:p>
            <a:r>
              <a:rPr lang="en-US" dirty="0" smtClean="0"/>
              <a:t>Spanned Volume</a:t>
            </a:r>
            <a:endParaRPr lang="en-CA" dirty="0" smtClean="0"/>
          </a:p>
        </p:txBody>
      </p:sp>
      <p:sp>
        <p:nvSpPr>
          <p:cNvPr id="24579" name="Content Placeholder 6"/>
          <p:cNvSpPr>
            <a:spLocks noGrp="1"/>
          </p:cNvSpPr>
          <p:nvPr>
            <p:ph idx="1"/>
          </p:nvPr>
        </p:nvSpPr>
        <p:spPr/>
        <p:txBody>
          <a:bodyPr>
            <a:normAutofit fontScale="92500"/>
          </a:bodyPr>
          <a:lstStyle/>
          <a:p>
            <a:r>
              <a:rPr lang="en-US" dirty="0" smtClean="0"/>
              <a:t>Combines space from multiple dynamic disks to a singe large volume.</a:t>
            </a:r>
          </a:p>
          <a:p>
            <a:r>
              <a:rPr lang="en-US" dirty="0" smtClean="0"/>
              <a:t>Can contain space on 2 to 32 dynamic disks.</a:t>
            </a:r>
          </a:p>
          <a:p>
            <a:r>
              <a:rPr lang="en-US" dirty="0" smtClean="0"/>
              <a:t>As new disks are added, the spanned volume can be extended to include new disks.</a:t>
            </a:r>
          </a:p>
          <a:p>
            <a:r>
              <a:rPr lang="en-US" dirty="0" smtClean="0"/>
              <a:t>One disk is filled before moving onto the space of another disk.</a:t>
            </a:r>
          </a:p>
          <a:p>
            <a:r>
              <a:rPr lang="en-US" dirty="0" smtClean="0"/>
              <a:t>It does not increase performance.</a:t>
            </a:r>
          </a:p>
          <a:p>
            <a:r>
              <a:rPr lang="en-US" dirty="0" smtClean="0"/>
              <a:t>It does not provide fault tolerance.</a:t>
            </a:r>
          </a:p>
          <a:p>
            <a:endParaRPr lang="en-CA" dirty="0" smtClean="0"/>
          </a:p>
        </p:txBody>
      </p:sp>
      <p:sp>
        <p:nvSpPr>
          <p:cNvPr id="24580" name="Footer Placeholder 3"/>
          <p:cNvSpPr>
            <a:spLocks noGrp="1"/>
          </p:cNvSpPr>
          <p:nvPr>
            <p:ph type="ftr" sz="quarter" idx="11"/>
          </p:nvPr>
        </p:nvSpPr>
        <p:spPr bwMode="auto">
          <a:xfrm>
            <a:off x="685800" y="6248400"/>
            <a:ext cx="2514600" cy="457200"/>
          </a:xfrm>
          <a:noFill/>
          <a:ln>
            <a:miter lim="800000"/>
            <a:headEnd/>
            <a:tailEnd/>
          </a:ln>
        </p:spPr>
        <p:txBody>
          <a:bodyPr vert="horz" wrap="square" lIns="91440" tIns="45720" rIns="91440" bIns="45720" numCol="1" anchor="t" anchorCtr="0" compatLnSpc="1">
            <a:prstTxWarp prst="textNoShape">
              <a:avLst/>
            </a:prstTxWarp>
          </a:bodyPr>
          <a:lstStyle/>
          <a:p>
            <a:r>
              <a:rPr lang="en-US" dirty="0"/>
              <a:t>© 2013 John Wiley &amp; Sons, Inc.</a:t>
            </a:r>
          </a:p>
        </p:txBody>
      </p:sp>
      <p:sp>
        <p:nvSpPr>
          <p:cNvPr id="24581" name="Slide Number Placeholder 4"/>
          <p:cNvSpPr>
            <a:spLocks noGrp="1"/>
          </p:cNvSpPr>
          <p:nvPr>
            <p:ph type="sldNum" sz="quarter" idx="12"/>
          </p:nvPr>
        </p:nvSpPr>
        <p:spPr bwMode="auto">
          <a:xfrm>
            <a:off x="7467600" y="6248400"/>
            <a:ext cx="1219200" cy="457200"/>
          </a:xfrm>
          <a:noFill/>
          <a:ln>
            <a:miter lim="800000"/>
            <a:headEnd/>
            <a:tailEnd/>
          </a:ln>
        </p:spPr>
        <p:txBody>
          <a:bodyPr vert="horz" wrap="square" lIns="91440" tIns="45720" rIns="91440" bIns="45720" numCol="1" anchor="t" anchorCtr="0" compatLnSpc="1">
            <a:prstTxWarp prst="textNoShape">
              <a:avLst/>
            </a:prstTxWarp>
          </a:bodyPr>
          <a:lstStyle/>
          <a:p>
            <a:pPr algn="r"/>
            <a:fld id="{2B7789AD-A363-4A8B-BEEF-7BE413C46360}" type="slidenum">
              <a:rPr lang="en-US" smtClean="0">
                <a:cs typeface="Arial" pitchFamily="34" charset="0"/>
              </a:rPr>
              <a:pPr algn="r"/>
              <a:t>27</a:t>
            </a:fld>
            <a:endParaRPr lang="en-US" dirty="0" smtClean="0">
              <a:cs typeface="Arial"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ooter Placeholder 3"/>
          <p:cNvSpPr>
            <a:spLocks noGrp="1"/>
          </p:cNvSpPr>
          <p:nvPr>
            <p:ph type="ftr" sz="quarter" idx="11"/>
          </p:nvPr>
        </p:nvSpPr>
        <p:spPr bwMode="auto">
          <a:xfrm>
            <a:off x="685800" y="6248400"/>
            <a:ext cx="2971800" cy="457200"/>
          </a:xfrm>
          <a:noFill/>
          <a:ln>
            <a:miter lim="800000"/>
            <a:headEnd/>
            <a:tailEnd/>
          </a:ln>
        </p:spPr>
        <p:txBody>
          <a:bodyPr vert="horz" wrap="square" lIns="91440" tIns="45720" rIns="91440" bIns="45720" numCol="1" anchor="t" anchorCtr="0" compatLnSpc="1">
            <a:prstTxWarp prst="textNoShape">
              <a:avLst/>
            </a:prstTxWarp>
          </a:bodyPr>
          <a:lstStyle/>
          <a:p>
            <a:r>
              <a:rPr lang="en-US" dirty="0"/>
              <a:t>© 2013 John Wiley &amp; Sons, Inc.</a:t>
            </a:r>
          </a:p>
        </p:txBody>
      </p:sp>
      <p:sp>
        <p:nvSpPr>
          <p:cNvPr id="25603" name="Slide Number Placeholder 4"/>
          <p:cNvSpPr>
            <a:spLocks noGrp="1"/>
          </p:cNvSpPr>
          <p:nvPr>
            <p:ph type="sldNum" sz="quarter" idx="12"/>
          </p:nvPr>
        </p:nvSpPr>
        <p:spPr bwMode="auto">
          <a:xfrm>
            <a:off x="4419600" y="6248400"/>
            <a:ext cx="4419600" cy="457200"/>
          </a:xfrm>
          <a:noFill/>
          <a:ln>
            <a:miter lim="800000"/>
            <a:headEnd/>
            <a:tailEnd/>
          </a:ln>
        </p:spPr>
        <p:txBody>
          <a:bodyPr vert="horz" wrap="square" lIns="91440" tIns="45720" rIns="91440" bIns="45720" numCol="1" anchor="t" anchorCtr="0" compatLnSpc="1">
            <a:prstTxWarp prst="textNoShape">
              <a:avLst/>
            </a:prstTxWarp>
          </a:bodyPr>
          <a:lstStyle/>
          <a:p>
            <a:pPr algn="r"/>
            <a:fld id="{3F8FDDE0-92BD-4B24-BCDD-32E30103B266}" type="slidenum">
              <a:rPr lang="en-US" smtClean="0">
                <a:cs typeface="Arial" pitchFamily="34" charset="0"/>
              </a:rPr>
              <a:pPr algn="r"/>
              <a:t>28</a:t>
            </a:fld>
            <a:endParaRPr lang="en-US" dirty="0" smtClean="0">
              <a:cs typeface="Arial" pitchFamily="34" charset="0"/>
            </a:endParaRPr>
          </a:p>
        </p:txBody>
      </p:sp>
      <p:sp>
        <p:nvSpPr>
          <p:cNvPr id="25604" name="Rectangle 2"/>
          <p:cNvSpPr>
            <a:spLocks noGrp="1" noChangeArrowheads="1"/>
          </p:cNvSpPr>
          <p:nvPr>
            <p:ph type="title"/>
          </p:nvPr>
        </p:nvSpPr>
        <p:spPr>
          <a:xfrm>
            <a:off x="533400" y="228600"/>
            <a:ext cx="8077200" cy="1143000"/>
          </a:xfrm>
        </p:spPr>
        <p:txBody>
          <a:bodyPr/>
          <a:lstStyle/>
          <a:p>
            <a:r>
              <a:rPr lang="en-US" dirty="0" smtClean="0"/>
              <a:t>Striped Volume</a:t>
            </a:r>
          </a:p>
        </p:txBody>
      </p:sp>
      <p:sp>
        <p:nvSpPr>
          <p:cNvPr id="25605" name="Rectangle 8"/>
          <p:cNvSpPr>
            <a:spLocks noGrp="1" noChangeArrowheads="1"/>
          </p:cNvSpPr>
          <p:nvPr>
            <p:ph type="body" idx="1"/>
          </p:nvPr>
        </p:nvSpPr>
        <p:spPr>
          <a:xfrm>
            <a:off x="533400" y="1219200"/>
            <a:ext cx="8229600" cy="4572000"/>
          </a:xfrm>
        </p:spPr>
        <p:txBody>
          <a:bodyPr>
            <a:normAutofit lnSpcReduction="10000"/>
          </a:bodyPr>
          <a:lstStyle/>
          <a:p>
            <a:pPr>
              <a:lnSpc>
                <a:spcPct val="120000"/>
              </a:lnSpc>
            </a:pPr>
            <a:r>
              <a:rPr lang="en-US" dirty="0" smtClean="0"/>
              <a:t>Combines space from multiple dynamic disks to a singe large volume.</a:t>
            </a:r>
          </a:p>
          <a:p>
            <a:r>
              <a:rPr lang="en-US" dirty="0" smtClean="0"/>
              <a:t>Can contain space on 2 to 32 dynamic disks.</a:t>
            </a:r>
          </a:p>
          <a:p>
            <a:r>
              <a:rPr lang="en-US" dirty="0" smtClean="0"/>
              <a:t>You cannot extend it after creation.</a:t>
            </a:r>
          </a:p>
          <a:p>
            <a:r>
              <a:rPr lang="en-US" dirty="0" smtClean="0"/>
              <a:t>Data is written equally across all disks.</a:t>
            </a:r>
          </a:p>
          <a:p>
            <a:r>
              <a:rPr lang="en-US" dirty="0" smtClean="0"/>
              <a:t>Increases disk performance.</a:t>
            </a:r>
          </a:p>
          <a:p>
            <a:r>
              <a:rPr lang="en-US" dirty="0" smtClean="0"/>
              <a:t>No fault tolerance. </a:t>
            </a:r>
          </a:p>
          <a:p>
            <a:r>
              <a:rPr lang="en-US" dirty="0" smtClean="0"/>
              <a:t>Referred to as RAID-0.</a:t>
            </a:r>
          </a:p>
          <a:p>
            <a:endParaRPr lang="en-US" sz="2400" dirty="0" smtClean="0"/>
          </a:p>
          <a:p>
            <a:pPr>
              <a:buFontTx/>
              <a:buNone/>
            </a:pPr>
            <a:endParaRPr lang="en-US" sz="2400"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oter Placeholder 3"/>
          <p:cNvSpPr>
            <a:spLocks noGrp="1"/>
          </p:cNvSpPr>
          <p:nvPr>
            <p:ph type="ftr" sz="quarter" idx="11"/>
          </p:nvPr>
        </p:nvSpPr>
        <p:spPr bwMode="auto">
          <a:xfrm>
            <a:off x="685800" y="6248400"/>
            <a:ext cx="2743200" cy="457200"/>
          </a:xfrm>
          <a:noFill/>
          <a:ln>
            <a:miter lim="800000"/>
            <a:headEnd/>
            <a:tailEnd/>
          </a:ln>
        </p:spPr>
        <p:txBody>
          <a:bodyPr vert="horz" wrap="square" lIns="91440" tIns="45720" rIns="91440" bIns="45720" numCol="1" anchor="t" anchorCtr="0" compatLnSpc="1">
            <a:prstTxWarp prst="textNoShape">
              <a:avLst/>
            </a:prstTxWarp>
          </a:bodyPr>
          <a:lstStyle/>
          <a:p>
            <a:r>
              <a:rPr lang="en-US" dirty="0"/>
              <a:t>© 2013 John Wiley &amp; Sons, Inc.</a:t>
            </a:r>
          </a:p>
        </p:txBody>
      </p:sp>
      <p:sp>
        <p:nvSpPr>
          <p:cNvPr id="31747" name="Slide Number Placeholder 4"/>
          <p:cNvSpPr>
            <a:spLocks noGrp="1"/>
          </p:cNvSpPr>
          <p:nvPr>
            <p:ph type="sldNum" sz="quarter" idx="12"/>
          </p:nvPr>
        </p:nvSpPr>
        <p:spPr bwMode="auto">
          <a:xfrm>
            <a:off x="5715000" y="6248400"/>
            <a:ext cx="3276600" cy="457200"/>
          </a:xfrm>
          <a:noFill/>
          <a:ln>
            <a:miter lim="800000"/>
            <a:headEnd/>
            <a:tailEnd/>
          </a:ln>
        </p:spPr>
        <p:txBody>
          <a:bodyPr vert="horz" wrap="square" lIns="91440" tIns="45720" rIns="91440" bIns="45720" numCol="1" anchor="t" anchorCtr="0" compatLnSpc="1">
            <a:prstTxWarp prst="textNoShape">
              <a:avLst/>
            </a:prstTxWarp>
          </a:bodyPr>
          <a:lstStyle/>
          <a:p>
            <a:pPr algn="r"/>
            <a:fld id="{2EF195D7-DC8E-4769-B462-87DEEF86BB01}" type="slidenum">
              <a:rPr lang="en-US" smtClean="0">
                <a:cs typeface="Arial" pitchFamily="34" charset="0"/>
              </a:rPr>
              <a:pPr algn="r"/>
              <a:t>29</a:t>
            </a:fld>
            <a:endParaRPr lang="en-US" dirty="0" smtClean="0">
              <a:cs typeface="Arial" pitchFamily="34" charset="0"/>
            </a:endParaRPr>
          </a:p>
        </p:txBody>
      </p:sp>
      <p:sp>
        <p:nvSpPr>
          <p:cNvPr id="31748" name="Rectangle 2"/>
          <p:cNvSpPr>
            <a:spLocks noGrp="1" noChangeArrowheads="1"/>
          </p:cNvSpPr>
          <p:nvPr>
            <p:ph type="title"/>
          </p:nvPr>
        </p:nvSpPr>
        <p:spPr>
          <a:xfrm>
            <a:off x="533400" y="228600"/>
            <a:ext cx="8077200" cy="1143000"/>
          </a:xfrm>
        </p:spPr>
        <p:txBody>
          <a:bodyPr/>
          <a:lstStyle/>
          <a:p>
            <a:r>
              <a:rPr lang="en-US" dirty="0" smtClean="0"/>
              <a:t>Mirrored Volume</a:t>
            </a:r>
          </a:p>
        </p:txBody>
      </p:sp>
      <p:sp>
        <p:nvSpPr>
          <p:cNvPr id="31749" name="Rectangle 7"/>
          <p:cNvSpPr>
            <a:spLocks noGrp="1" noChangeArrowheads="1"/>
          </p:cNvSpPr>
          <p:nvPr>
            <p:ph type="body" idx="1"/>
          </p:nvPr>
        </p:nvSpPr>
        <p:spPr>
          <a:xfrm>
            <a:off x="381000" y="1676400"/>
            <a:ext cx="8305800" cy="4572000"/>
          </a:xfrm>
        </p:spPr>
        <p:txBody>
          <a:bodyPr>
            <a:normAutofit/>
          </a:bodyPr>
          <a:lstStyle/>
          <a:p>
            <a:r>
              <a:rPr lang="en-US" dirty="0" smtClean="0"/>
              <a:t>Consists of an identical amount of space on 2 physical disks, which must be dynamic.</a:t>
            </a:r>
          </a:p>
          <a:p>
            <a:r>
              <a:rPr lang="en-US" dirty="0" smtClean="0"/>
              <a:t>The system performs read/write operations on both disks simultaneously.</a:t>
            </a:r>
          </a:p>
          <a:p>
            <a:r>
              <a:rPr lang="en-US" dirty="0" smtClean="0"/>
              <a:t>One of the most guaranteed forms of disk fault tolerance.</a:t>
            </a:r>
          </a:p>
          <a:p>
            <a:r>
              <a:rPr lang="en-US" dirty="0" smtClean="0"/>
              <a:t>Referred </a:t>
            </a:r>
            <a:r>
              <a:rPr lang="en-US" dirty="0"/>
              <a:t>to as RAID</a:t>
            </a:r>
            <a:r>
              <a:rPr lang="en-US" dirty="0" smtClean="0"/>
              <a:t>-1.</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Server Storage</a:t>
            </a:r>
            <a:endParaRPr lang="en-US" dirty="0"/>
          </a:p>
        </p:txBody>
      </p:sp>
      <p:sp>
        <p:nvSpPr>
          <p:cNvPr id="3" name="Text Placeholder 2"/>
          <p:cNvSpPr>
            <a:spLocks noGrp="1"/>
          </p:cNvSpPr>
          <p:nvPr>
            <p:ph type="body" idx="1"/>
          </p:nvPr>
        </p:nvSpPr>
        <p:spPr/>
        <p:txBody>
          <a:bodyPr>
            <a:normAutofit/>
          </a:bodyPr>
          <a:lstStyle/>
          <a:p>
            <a:r>
              <a:rPr lang="en-US" sz="2400" dirty="0" smtClean="0"/>
              <a:t>Lesson 3: Configuring Local Storage</a:t>
            </a:r>
            <a:endParaRPr lang="en-US" sz="2400"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a:t>
            </a:fld>
            <a:endParaRPr lang="en-US" dirty="0"/>
          </a:p>
        </p:txBody>
      </p:sp>
    </p:spTree>
    <p:extLst>
      <p:ext uri="{BB962C8B-B14F-4D97-AF65-F5344CB8AC3E}">
        <p14:creationId xmlns:p14="http://schemas.microsoft.com/office/powerpoint/2010/main" val="42100932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oter Placeholder 3"/>
          <p:cNvSpPr>
            <a:spLocks noGrp="1"/>
          </p:cNvSpPr>
          <p:nvPr>
            <p:ph type="ftr" sz="quarter" idx="11"/>
          </p:nvPr>
        </p:nvSpPr>
        <p:spPr bwMode="auto">
          <a:xfrm>
            <a:off x="685800" y="6248400"/>
            <a:ext cx="3048000" cy="457200"/>
          </a:xfrm>
          <a:noFill/>
          <a:ln>
            <a:miter lim="800000"/>
            <a:headEnd/>
            <a:tailEnd/>
          </a:ln>
        </p:spPr>
        <p:txBody>
          <a:bodyPr vert="horz" wrap="square" lIns="91440" tIns="45720" rIns="91440" bIns="45720" numCol="1" anchor="t" anchorCtr="0" compatLnSpc="1">
            <a:prstTxWarp prst="textNoShape">
              <a:avLst/>
            </a:prstTxWarp>
          </a:bodyPr>
          <a:lstStyle/>
          <a:p>
            <a:r>
              <a:rPr lang="en-US" dirty="0"/>
              <a:t>© 2013 John Wiley &amp; Sons, Inc.</a:t>
            </a:r>
          </a:p>
        </p:txBody>
      </p:sp>
      <p:sp>
        <p:nvSpPr>
          <p:cNvPr id="33795" name="Slide Number Placeholder 4"/>
          <p:cNvSpPr>
            <a:spLocks noGrp="1"/>
          </p:cNvSpPr>
          <p:nvPr>
            <p:ph type="sldNum" sz="quarter" idx="12"/>
          </p:nvPr>
        </p:nvSpPr>
        <p:spPr bwMode="auto">
          <a:xfrm>
            <a:off x="6019800" y="6248400"/>
            <a:ext cx="2667000" cy="457200"/>
          </a:xfrm>
          <a:noFill/>
          <a:ln>
            <a:miter lim="800000"/>
            <a:headEnd/>
            <a:tailEnd/>
          </a:ln>
        </p:spPr>
        <p:txBody>
          <a:bodyPr vert="horz" wrap="square" lIns="91440" tIns="45720" rIns="91440" bIns="45720" numCol="1" anchor="t" anchorCtr="0" compatLnSpc="1">
            <a:prstTxWarp prst="textNoShape">
              <a:avLst/>
            </a:prstTxWarp>
          </a:bodyPr>
          <a:lstStyle/>
          <a:p>
            <a:pPr algn="r"/>
            <a:fld id="{D4708627-89AF-437E-9C8B-7AF2B2CAD4AE}" type="slidenum">
              <a:rPr lang="en-US" smtClean="0">
                <a:cs typeface="Arial" pitchFamily="34" charset="0"/>
              </a:rPr>
              <a:pPr algn="r"/>
              <a:t>30</a:t>
            </a:fld>
            <a:endParaRPr lang="en-US" dirty="0" smtClean="0">
              <a:cs typeface="Arial" pitchFamily="34" charset="0"/>
            </a:endParaRPr>
          </a:p>
        </p:txBody>
      </p:sp>
      <p:sp>
        <p:nvSpPr>
          <p:cNvPr id="33796" name="Rectangle 2"/>
          <p:cNvSpPr>
            <a:spLocks noGrp="1" noChangeArrowheads="1"/>
          </p:cNvSpPr>
          <p:nvPr>
            <p:ph type="title"/>
          </p:nvPr>
        </p:nvSpPr>
        <p:spPr>
          <a:xfrm>
            <a:off x="533400" y="228600"/>
            <a:ext cx="8077200" cy="1143000"/>
          </a:xfrm>
        </p:spPr>
        <p:txBody>
          <a:bodyPr/>
          <a:lstStyle/>
          <a:p>
            <a:r>
              <a:rPr lang="en-US" dirty="0" smtClean="0"/>
              <a:t>RAID-5 Volume</a:t>
            </a:r>
          </a:p>
        </p:txBody>
      </p:sp>
      <p:sp>
        <p:nvSpPr>
          <p:cNvPr id="33797" name="Rectangle 7"/>
          <p:cNvSpPr>
            <a:spLocks noGrp="1" noChangeArrowheads="1"/>
          </p:cNvSpPr>
          <p:nvPr>
            <p:ph type="body" idx="1"/>
          </p:nvPr>
        </p:nvSpPr>
        <p:spPr>
          <a:xfrm>
            <a:off x="381000" y="1600200"/>
            <a:ext cx="8305800" cy="4572000"/>
          </a:xfrm>
        </p:spPr>
        <p:txBody>
          <a:bodyPr>
            <a:normAutofit/>
          </a:bodyPr>
          <a:lstStyle/>
          <a:p>
            <a:r>
              <a:rPr lang="en-US" dirty="0" smtClean="0"/>
              <a:t>Requires a minimum of 3 disk drives.</a:t>
            </a:r>
          </a:p>
          <a:p>
            <a:r>
              <a:rPr lang="en-US" dirty="0" smtClean="0"/>
              <a:t>Parity information is distributed on each disk.</a:t>
            </a:r>
          </a:p>
          <a:p>
            <a:pPr lvl="1"/>
            <a:r>
              <a:rPr lang="en-US" dirty="0" smtClean="0"/>
              <a:t>If one disk fails, the information on that disk can be reconstructed.</a:t>
            </a:r>
          </a:p>
          <a:p>
            <a:r>
              <a:rPr lang="en-US" dirty="0" smtClean="0"/>
              <a:t>Improved read performance because of disk striping.</a:t>
            </a:r>
          </a:p>
          <a:p>
            <a:r>
              <a:rPr lang="en-US" dirty="0" smtClean="0"/>
              <a:t>Slower write performance because of the parity calculations.</a:t>
            </a:r>
          </a:p>
          <a:p>
            <a:endParaRPr lang="en-US"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a Volume Size</a:t>
            </a:r>
            <a:endParaRPr lang="en-US" dirty="0"/>
          </a:p>
        </p:txBody>
      </p:sp>
      <p:sp>
        <p:nvSpPr>
          <p:cNvPr id="3" name="Content Placeholder 2"/>
          <p:cNvSpPr>
            <a:spLocks noGrp="1"/>
          </p:cNvSpPr>
          <p:nvPr>
            <p:ph idx="1"/>
          </p:nvPr>
        </p:nvSpPr>
        <p:spPr/>
        <p:txBody>
          <a:bodyPr/>
          <a:lstStyle/>
          <a:p>
            <a:r>
              <a:rPr lang="en-US" dirty="0" smtClean="0"/>
              <a:t>Server 2012 R2 supports volumes larger than 1 </a:t>
            </a:r>
            <a:r>
              <a:rPr lang="en-US" dirty="0" smtClean="0"/>
              <a:t>exabyte</a:t>
            </a:r>
            <a:r>
              <a:rPr lang="en-US" dirty="0" smtClean="0"/>
              <a:t> (over 1,000,000 terabytes).</a:t>
            </a:r>
          </a:p>
          <a:p>
            <a:r>
              <a:rPr lang="en-US" dirty="0" smtClean="0"/>
              <a:t>Split volumes into manageable sizes.</a:t>
            </a:r>
          </a:p>
          <a:p>
            <a:r>
              <a:rPr lang="en-US" dirty="0" smtClean="0"/>
              <a:t>Match volume size to the capacity of your backup solution to facilitate easier recovery.</a:t>
            </a:r>
          </a:p>
          <a:p>
            <a:r>
              <a:rPr lang="en-US" dirty="0" smtClean="0"/>
              <a:t>Larger volumes take longer to repair in the event of an error or failure.</a:t>
            </a:r>
          </a:p>
          <a:p>
            <a:r>
              <a:rPr lang="en-US" dirty="0" smtClean="0"/>
              <a:t>Many small volumes can create other administrative problems.</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31</a:t>
            </a:fld>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File Systems</a:t>
            </a:r>
            <a:endParaRPr lang="en-US" dirty="0"/>
          </a:p>
        </p:txBody>
      </p:sp>
      <p:sp>
        <p:nvSpPr>
          <p:cNvPr id="3" name="Content Placeholder 2"/>
          <p:cNvSpPr>
            <a:spLocks noGrp="1"/>
          </p:cNvSpPr>
          <p:nvPr>
            <p:ph idx="1"/>
          </p:nvPr>
        </p:nvSpPr>
        <p:spPr/>
        <p:txBody>
          <a:bodyPr/>
          <a:lstStyle/>
          <a:p>
            <a:r>
              <a:rPr lang="en-US" dirty="0" smtClean="0"/>
              <a:t>A file system is the underlying disk drive structure that enables you to store information.</a:t>
            </a:r>
          </a:p>
          <a:p>
            <a:r>
              <a:rPr lang="en-US" dirty="0" smtClean="0"/>
              <a:t>A file system is installed by formatting a partition or volume.</a:t>
            </a:r>
          </a:p>
          <a:p>
            <a:r>
              <a:rPr lang="en-US" dirty="0" smtClean="0"/>
              <a:t>Server 2012 R2 supports 5 file systems:</a:t>
            </a:r>
          </a:p>
          <a:p>
            <a:pPr lvl="1"/>
            <a:r>
              <a:rPr lang="en-US" dirty="0" smtClean="0"/>
              <a:t>NTFS, FAT32, </a:t>
            </a:r>
            <a:r>
              <a:rPr lang="en-US" dirty="0" smtClean="0"/>
              <a:t>exFAT</a:t>
            </a:r>
            <a:r>
              <a:rPr lang="en-US" dirty="0" smtClean="0"/>
              <a:t>, FAT (FAT16), and ReFS</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32</a:t>
            </a:fld>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File Systems—FAT</a:t>
            </a:r>
            <a:endParaRPr lang="en-US" dirty="0"/>
          </a:p>
        </p:txBody>
      </p:sp>
      <p:sp>
        <p:nvSpPr>
          <p:cNvPr id="3" name="Content Placeholder 2"/>
          <p:cNvSpPr>
            <a:spLocks noGrp="1"/>
          </p:cNvSpPr>
          <p:nvPr>
            <p:ph idx="1"/>
          </p:nvPr>
        </p:nvSpPr>
        <p:spPr/>
        <p:txBody>
          <a:bodyPr/>
          <a:lstStyle/>
          <a:p>
            <a:r>
              <a:rPr lang="en-US" dirty="0" smtClean="0"/>
              <a:t>No security</a:t>
            </a:r>
          </a:p>
          <a:p>
            <a:r>
              <a:rPr lang="en-US" dirty="0" smtClean="0"/>
              <a:t>Disk size limitations</a:t>
            </a:r>
          </a:p>
          <a:p>
            <a:pPr lvl="1"/>
            <a:r>
              <a:rPr lang="en-US" dirty="0" smtClean="0"/>
              <a:t>FAT16 max 4GB partition and 2GB file</a:t>
            </a:r>
          </a:p>
          <a:p>
            <a:pPr lvl="1"/>
            <a:r>
              <a:rPr lang="en-US" dirty="0" smtClean="0"/>
              <a:t>FAT32 max 32GB partition and 4GB file</a:t>
            </a:r>
          </a:p>
          <a:p>
            <a:r>
              <a:rPr lang="en-US" dirty="0" smtClean="0"/>
              <a:t>Only reason to use is for compatibility when dual-booting with previous versions of Windows that do not support NTFS</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33</a:t>
            </a:fld>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File Systems—NTFS</a:t>
            </a:r>
            <a:endParaRPr lang="en-US" dirty="0"/>
          </a:p>
        </p:txBody>
      </p:sp>
      <p:sp>
        <p:nvSpPr>
          <p:cNvPr id="3" name="Content Placeholder 2"/>
          <p:cNvSpPr>
            <a:spLocks noGrp="1"/>
          </p:cNvSpPr>
          <p:nvPr>
            <p:ph idx="1"/>
          </p:nvPr>
        </p:nvSpPr>
        <p:spPr/>
        <p:txBody>
          <a:bodyPr/>
          <a:lstStyle/>
          <a:p>
            <a:r>
              <a:rPr lang="en-US" dirty="0" smtClean="0"/>
              <a:t>Preferred file system for Windows Server</a:t>
            </a:r>
          </a:p>
          <a:p>
            <a:r>
              <a:rPr lang="en-US" dirty="0" smtClean="0"/>
              <a:t>Large volume support</a:t>
            </a:r>
          </a:p>
          <a:p>
            <a:r>
              <a:rPr lang="en-US" dirty="0" smtClean="0"/>
              <a:t>File and folder security</a:t>
            </a:r>
          </a:p>
          <a:p>
            <a:r>
              <a:rPr lang="en-US" dirty="0" smtClean="0"/>
              <a:t>File compression</a:t>
            </a:r>
          </a:p>
          <a:p>
            <a:r>
              <a:rPr lang="en-US" dirty="0" smtClean="0"/>
              <a:t>Encrypted File System (EFS)</a:t>
            </a:r>
          </a:p>
          <a:p>
            <a:r>
              <a:rPr lang="en-US" dirty="0" smtClean="0"/>
              <a:t>Disk quotas</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34</a:t>
            </a:fld>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File Systems—ReFS</a:t>
            </a:r>
            <a:endParaRPr lang="en-US" dirty="0"/>
          </a:p>
        </p:txBody>
      </p:sp>
      <p:sp>
        <p:nvSpPr>
          <p:cNvPr id="3" name="Content Placeholder 2"/>
          <p:cNvSpPr>
            <a:spLocks noGrp="1"/>
          </p:cNvSpPr>
          <p:nvPr>
            <p:ph idx="1"/>
          </p:nvPr>
        </p:nvSpPr>
        <p:spPr/>
        <p:txBody>
          <a:bodyPr/>
          <a:lstStyle/>
          <a:p>
            <a:r>
              <a:rPr lang="en-US" dirty="0" smtClean="0"/>
              <a:t>New file system with Windows Server 2012</a:t>
            </a:r>
          </a:p>
          <a:p>
            <a:r>
              <a:rPr lang="en-US" dirty="0" smtClean="0"/>
              <a:t>Only supported by Windows Server 2012, Windows Server 2012 R2, and Windows 8</a:t>
            </a:r>
          </a:p>
          <a:p>
            <a:r>
              <a:rPr lang="en-US" dirty="0" smtClean="0"/>
              <a:t>Unlimited file and directory sizes</a:t>
            </a:r>
          </a:p>
          <a:p>
            <a:r>
              <a:rPr lang="en-US" dirty="0" smtClean="0"/>
              <a:t>Increased resiliency—no need for error-checking tools</a:t>
            </a:r>
          </a:p>
          <a:p>
            <a:r>
              <a:rPr lang="en-US" dirty="0" smtClean="0"/>
              <a:t>Does not support file compression, EFS, or quotas</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35</a:t>
            </a:fld>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dirty="0" smtClean="0"/>
              <a:t>Working </a:t>
            </a:r>
            <a:r>
              <a:rPr lang="en-US" dirty="0" smtClean="0"/>
              <a:t>w</a:t>
            </a:r>
            <a:r>
              <a:rPr dirty="0" smtClean="0"/>
              <a:t>ith Disks</a:t>
            </a:r>
            <a:endParaRPr lang="en-US" dirty="0"/>
          </a:p>
        </p:txBody>
      </p:sp>
      <p:sp>
        <p:nvSpPr>
          <p:cNvPr id="7" name="Text Placeholder 6"/>
          <p:cNvSpPr>
            <a:spLocks noGrp="1"/>
          </p:cNvSpPr>
          <p:nvPr>
            <p:ph type="body" idx="1"/>
          </p:nvPr>
        </p:nvSpPr>
        <p:spPr/>
        <p:txBody>
          <a:bodyPr>
            <a:normAutofit/>
          </a:bodyPr>
          <a:lstStyle/>
          <a:p>
            <a:r>
              <a:rPr lang="en-US" sz="2400" dirty="0" smtClean="0"/>
              <a:t>Lesson 3: Configuring Local Storage</a:t>
            </a:r>
            <a:endParaRPr lang="en-US" sz="2400"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36</a:t>
            </a:fld>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with Disks</a:t>
            </a:r>
            <a:endParaRPr lang="en-US" dirty="0"/>
          </a:p>
        </p:txBody>
      </p:sp>
      <p:sp>
        <p:nvSpPr>
          <p:cNvPr id="3" name="Content Placeholder 2"/>
          <p:cNvSpPr>
            <a:spLocks noGrp="1"/>
          </p:cNvSpPr>
          <p:nvPr>
            <p:ph idx="1"/>
          </p:nvPr>
        </p:nvSpPr>
        <p:spPr/>
        <p:txBody>
          <a:bodyPr/>
          <a:lstStyle/>
          <a:p>
            <a:r>
              <a:rPr lang="en-US" dirty="0" smtClean="0"/>
              <a:t>Disks can be managed from the command line or through graphical tools.</a:t>
            </a:r>
          </a:p>
          <a:p>
            <a:r>
              <a:rPr lang="en-US" dirty="0" smtClean="0"/>
              <a:t>Server Manager contains a File and Storage Services submenu to manage storage pools, create virtual disks, and perform some standard disk and volume management tasks.</a:t>
            </a:r>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37</a:t>
            </a:fld>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with Disks</a:t>
            </a:r>
            <a:endParaRPr lang="en-US" dirty="0"/>
          </a:p>
        </p:txBody>
      </p:sp>
      <p:sp>
        <p:nvSpPr>
          <p:cNvPr id="4" name="Text Placeholder 3"/>
          <p:cNvSpPr>
            <a:spLocks noGrp="1"/>
          </p:cNvSpPr>
          <p:nvPr>
            <p:ph type="body" sz="half" idx="2"/>
          </p:nvPr>
        </p:nvSpPr>
        <p:spPr/>
        <p:txBody>
          <a:bodyPr>
            <a:normAutofit fontScale="92500" lnSpcReduction="20000"/>
          </a:bodyPr>
          <a:lstStyle/>
          <a:p>
            <a:r>
              <a:rPr lang="en-US" dirty="0" smtClean="0"/>
              <a:t>The File and Storage Services submenu in </a:t>
            </a:r>
          </a:p>
          <a:p>
            <a:r>
              <a:rPr lang="en-US" dirty="0" smtClean="0"/>
              <a:t>Server Manager</a:t>
            </a:r>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38</a:t>
            </a:fld>
            <a:endParaRPr lang="en-US" dirty="0"/>
          </a:p>
        </p:txBody>
      </p:sp>
      <p:grpSp>
        <p:nvGrpSpPr>
          <p:cNvPr id="10" name="Group 9"/>
          <p:cNvGrpSpPr>
            <a:grpSpLocks noGrp="1" noUngrp="1" noChangeAspect="1"/>
          </p:cNvGrpSpPr>
          <p:nvPr/>
        </p:nvGrpSpPr>
        <p:grpSpPr>
          <a:xfrm>
            <a:off x="1371600" y="1143000"/>
            <a:ext cx="6462713" cy="4995020"/>
            <a:chOff x="776288" y="685800"/>
            <a:chExt cx="7591425" cy="5867400"/>
          </a:xfrm>
        </p:grpSpPr>
        <p:pic>
          <p:nvPicPr>
            <p:cNvPr id="11" name="Picture 10" descr="fg03-05"/>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776288" y="685800"/>
              <a:ext cx="7591425" cy="5486400"/>
            </a:xfrm>
            <a:prstGeom prst="rect">
              <a:avLst/>
            </a:prstGeom>
            <a:noFill/>
            <a:ln>
              <a:noFill/>
            </a:ln>
          </p:spPr>
        </p:pic>
        <p:sp>
          <p:nvSpPr>
            <p:cNvPr id="12" name="Rectangle 11"/>
            <p:cNvSpPr/>
            <p:nvPr/>
          </p:nvSpPr>
          <p:spPr>
            <a:xfrm>
              <a:off x="776288" y="6210300"/>
              <a:ext cx="7591425" cy="342900"/>
            </a:xfrm>
            <a:prstGeom prst="rect">
              <a:avLst/>
            </a:prstGeom>
            <a:noFill/>
            <a:ln>
              <a:noFill/>
            </a:ln>
          </p:spPr>
          <p:txBody>
            <a:bodyPr anchor="ctr">
              <a:normAutofit fontScale="625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with Disks</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dirty="0" smtClean="0"/>
              <a:t>Disk Management MMC snap-in is the traditional tool for performing disk-related tasks:</a:t>
            </a:r>
          </a:p>
          <a:p>
            <a:r>
              <a:rPr lang="en-US" dirty="0" smtClean="0"/>
              <a:t>Initializing disks </a:t>
            </a:r>
          </a:p>
          <a:p>
            <a:r>
              <a:rPr lang="en-US" dirty="0" smtClean="0"/>
              <a:t>Selecting a partition style</a:t>
            </a:r>
          </a:p>
          <a:p>
            <a:r>
              <a:rPr lang="en-US" dirty="0" smtClean="0"/>
              <a:t>Converting basic disks to dynamic disks</a:t>
            </a:r>
          </a:p>
          <a:p>
            <a:r>
              <a:rPr lang="en-US" dirty="0" smtClean="0"/>
              <a:t>Creating partitions and volumes</a:t>
            </a:r>
          </a:p>
          <a:p>
            <a:r>
              <a:rPr lang="en-US" dirty="0" smtClean="0"/>
              <a:t>Extending, shrinking, and deleting volumes</a:t>
            </a:r>
          </a:p>
          <a:p>
            <a:r>
              <a:rPr lang="en-US" dirty="0" smtClean="0"/>
              <a:t>Formatting partitions and volumes</a:t>
            </a:r>
          </a:p>
          <a:p>
            <a:r>
              <a:rPr lang="en-US" dirty="0" smtClean="0"/>
              <a:t>Assigning and changing driver letters and paths</a:t>
            </a:r>
          </a:p>
          <a:p>
            <a:r>
              <a:rPr lang="en-US" dirty="0" smtClean="0"/>
              <a:t>Examining and managing physical disk properties, such as disk quotas, folder sharing, and error checking</a:t>
            </a:r>
          </a:p>
          <a:p>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39</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Server Storage</a:t>
            </a:r>
            <a:endParaRPr lang="en-US" dirty="0"/>
          </a:p>
        </p:txBody>
      </p:sp>
      <p:sp>
        <p:nvSpPr>
          <p:cNvPr id="3" name="Content Placeholder 2"/>
          <p:cNvSpPr>
            <a:spLocks noGrp="1"/>
          </p:cNvSpPr>
          <p:nvPr>
            <p:ph idx="1"/>
          </p:nvPr>
        </p:nvSpPr>
        <p:spPr/>
        <p:txBody>
          <a:bodyPr>
            <a:normAutofit/>
          </a:bodyPr>
          <a:lstStyle/>
          <a:p>
            <a:pPr>
              <a:buNone/>
            </a:pPr>
            <a:r>
              <a:rPr lang="en-US" sz="2800" dirty="0" smtClean="0"/>
              <a:t>When planning storage solutions for a server, you mus</a:t>
            </a:r>
            <a:r>
              <a:rPr lang="en-US" dirty="0" smtClean="0"/>
              <a:t>t consider many factors:</a:t>
            </a:r>
          </a:p>
          <a:p>
            <a:r>
              <a:rPr lang="en-US" sz="2400" dirty="0" smtClean="0"/>
              <a:t>The amount of storage the server needs</a:t>
            </a:r>
          </a:p>
          <a:p>
            <a:r>
              <a:rPr lang="en-US" sz="2400" dirty="0" smtClean="0"/>
              <a:t>The number of users that will be accessing the server at the same time</a:t>
            </a:r>
          </a:p>
          <a:p>
            <a:r>
              <a:rPr lang="en-US" sz="2400" dirty="0" smtClean="0"/>
              <a:t>The sensitivity of the data to be stored on the server</a:t>
            </a:r>
          </a:p>
          <a:p>
            <a:r>
              <a:rPr lang="en-US" sz="2400" dirty="0" smtClean="0"/>
              <a:t>The importance of the data to the organization</a:t>
            </a:r>
          </a:p>
          <a:p>
            <a:pPr>
              <a:buNone/>
            </a:pPr>
            <a:endParaRPr lang="en-US" sz="2400"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a:t>
            </a:fld>
            <a:endParaRPr lang="en-US" dirty="0"/>
          </a:p>
        </p:txBody>
      </p:sp>
    </p:spTree>
    <p:extLst>
      <p:ext uri="{BB962C8B-B14F-4D97-AF65-F5344CB8AC3E}">
        <p14:creationId xmlns:p14="http://schemas.microsoft.com/office/powerpoint/2010/main" val="397533268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a New Physical Disk</a:t>
            </a:r>
            <a:endParaRPr lang="en-US" dirty="0"/>
          </a:p>
        </p:txBody>
      </p:sp>
      <p:sp>
        <p:nvSpPr>
          <p:cNvPr id="4" name="Text Placeholder 3"/>
          <p:cNvSpPr>
            <a:spLocks noGrp="1"/>
          </p:cNvSpPr>
          <p:nvPr>
            <p:ph type="body" sz="half" idx="2"/>
          </p:nvPr>
        </p:nvSpPr>
        <p:spPr/>
        <p:txBody>
          <a:bodyPr>
            <a:normAutofit/>
          </a:bodyPr>
          <a:lstStyle/>
          <a:p>
            <a:r>
              <a:rPr lang="en-US" dirty="0" smtClean="0"/>
              <a:t>A new physical disk in Server Manager</a:t>
            </a:r>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40</a:t>
            </a:fld>
            <a:endParaRPr lang="en-US" dirty="0"/>
          </a:p>
        </p:txBody>
      </p:sp>
      <p:grpSp>
        <p:nvGrpSpPr>
          <p:cNvPr id="7" name="Group 6"/>
          <p:cNvGrpSpPr>
            <a:grpSpLocks noGrp="1" noUngrp="1" noChangeAspect="1"/>
          </p:cNvGrpSpPr>
          <p:nvPr/>
        </p:nvGrpSpPr>
        <p:grpSpPr>
          <a:xfrm>
            <a:off x="1371600" y="1279712"/>
            <a:ext cx="6400800" cy="4663888"/>
            <a:chOff x="685800" y="800100"/>
            <a:chExt cx="7772400" cy="5663295"/>
          </a:xfrm>
        </p:grpSpPr>
        <p:pic>
          <p:nvPicPr>
            <p:cNvPr id="8" name="Picture 7" descr="fg03-06"/>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685800" y="800100"/>
              <a:ext cx="7772400" cy="5256213"/>
            </a:xfrm>
            <a:prstGeom prst="rect">
              <a:avLst/>
            </a:prstGeom>
            <a:noFill/>
            <a:ln>
              <a:noFill/>
            </a:ln>
          </p:spPr>
        </p:pic>
        <p:sp>
          <p:nvSpPr>
            <p:cNvPr id="9" name="Rectangle 8"/>
            <p:cNvSpPr/>
            <p:nvPr/>
          </p:nvSpPr>
          <p:spPr>
            <a:xfrm>
              <a:off x="685800" y="6120495"/>
              <a:ext cx="7772400" cy="342900"/>
            </a:xfrm>
            <a:prstGeom prst="rect">
              <a:avLst/>
            </a:prstGeom>
            <a:noFill/>
            <a:ln>
              <a:noFill/>
            </a:ln>
          </p:spPr>
          <p:txBody>
            <a:bodyPr anchor="ctr">
              <a:normAutofit fontScale="625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a New Physical Disk</a:t>
            </a:r>
            <a:endParaRPr lang="en-US" dirty="0"/>
          </a:p>
        </p:txBody>
      </p:sp>
      <p:sp>
        <p:nvSpPr>
          <p:cNvPr id="4" name="Text Placeholder 3"/>
          <p:cNvSpPr>
            <a:spLocks noGrp="1"/>
          </p:cNvSpPr>
          <p:nvPr>
            <p:ph type="body" sz="half" idx="2"/>
          </p:nvPr>
        </p:nvSpPr>
        <p:spPr/>
        <p:txBody>
          <a:bodyPr>
            <a:normAutofit/>
          </a:bodyPr>
          <a:lstStyle/>
          <a:p>
            <a:r>
              <a:rPr lang="en-US" dirty="0" smtClean="0"/>
              <a:t>The Disk Management snap-in</a:t>
            </a:r>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41</a:t>
            </a:fld>
            <a:endParaRPr lang="en-US" dirty="0"/>
          </a:p>
        </p:txBody>
      </p:sp>
      <p:grpSp>
        <p:nvGrpSpPr>
          <p:cNvPr id="10" name="Group 9"/>
          <p:cNvGrpSpPr>
            <a:grpSpLocks noGrp="1" noUngrp="1" noChangeAspect="1"/>
          </p:cNvGrpSpPr>
          <p:nvPr/>
        </p:nvGrpSpPr>
        <p:grpSpPr>
          <a:xfrm>
            <a:off x="1371600" y="1219200"/>
            <a:ext cx="6477000" cy="4550833"/>
            <a:chOff x="685800" y="889000"/>
            <a:chExt cx="7772400" cy="5461000"/>
          </a:xfrm>
        </p:grpSpPr>
        <p:pic>
          <p:nvPicPr>
            <p:cNvPr id="11" name="Picture 10" descr="fg03-08"/>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685800" y="889000"/>
              <a:ext cx="7772400" cy="5080000"/>
            </a:xfrm>
            <a:prstGeom prst="rect">
              <a:avLst/>
            </a:prstGeom>
            <a:noFill/>
            <a:ln>
              <a:noFill/>
            </a:ln>
          </p:spPr>
        </p:pic>
        <p:sp>
          <p:nvSpPr>
            <p:cNvPr id="12" name="Rectangle 11"/>
            <p:cNvSpPr/>
            <p:nvPr/>
          </p:nvSpPr>
          <p:spPr>
            <a:xfrm>
              <a:off x="685800" y="6007100"/>
              <a:ext cx="7772400" cy="342900"/>
            </a:xfrm>
            <a:prstGeom prst="rect">
              <a:avLst/>
            </a:prstGeom>
            <a:noFill/>
            <a:ln>
              <a:noFill/>
            </a:ln>
          </p:spPr>
          <p:txBody>
            <a:bodyPr anchor="ctr">
              <a:normAutofit fontScale="625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a New Physical Disk</a:t>
            </a:r>
            <a:endParaRPr lang="en-US" dirty="0"/>
          </a:p>
        </p:txBody>
      </p:sp>
      <p:sp>
        <p:nvSpPr>
          <p:cNvPr id="4" name="Text Placeholder 3"/>
          <p:cNvSpPr>
            <a:spLocks noGrp="1"/>
          </p:cNvSpPr>
          <p:nvPr>
            <p:ph type="body" sz="half" idx="2"/>
          </p:nvPr>
        </p:nvSpPr>
        <p:spPr/>
        <p:txBody>
          <a:bodyPr>
            <a:normAutofit/>
          </a:bodyPr>
          <a:lstStyle/>
          <a:p>
            <a:r>
              <a:rPr lang="en-US" dirty="0" smtClean="0"/>
              <a:t>The Initialize Disk dialog box</a:t>
            </a:r>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42</a:t>
            </a:fld>
            <a:endParaRPr lang="en-US" dirty="0"/>
          </a:p>
        </p:txBody>
      </p:sp>
      <p:grpSp>
        <p:nvGrpSpPr>
          <p:cNvPr id="9" name="Group 8"/>
          <p:cNvGrpSpPr>
            <a:grpSpLocks noGrp="1" noUngrp="1" noChangeAspect="1"/>
          </p:cNvGrpSpPr>
          <p:nvPr/>
        </p:nvGrpSpPr>
        <p:grpSpPr>
          <a:xfrm>
            <a:off x="1905000" y="1295400"/>
            <a:ext cx="5213350" cy="4232054"/>
            <a:chOff x="957263" y="685800"/>
            <a:chExt cx="7227887" cy="5867400"/>
          </a:xfrm>
        </p:grpSpPr>
        <p:pic>
          <p:nvPicPr>
            <p:cNvPr id="10" name="Picture 9" descr="fg03-09"/>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957263" y="685800"/>
              <a:ext cx="7227887" cy="5486400"/>
            </a:xfrm>
            <a:prstGeom prst="rect">
              <a:avLst/>
            </a:prstGeom>
            <a:noFill/>
            <a:ln>
              <a:noFill/>
            </a:ln>
          </p:spPr>
        </p:pic>
        <p:sp>
          <p:nvSpPr>
            <p:cNvPr id="13" name="Rectangle 12"/>
            <p:cNvSpPr/>
            <p:nvPr/>
          </p:nvSpPr>
          <p:spPr>
            <a:xfrm>
              <a:off x="957263" y="6210300"/>
              <a:ext cx="7227887" cy="342900"/>
            </a:xfrm>
            <a:prstGeom prst="rect">
              <a:avLst/>
            </a:prstGeom>
            <a:noFill/>
            <a:ln>
              <a:noFill/>
            </a:ln>
          </p:spPr>
          <p:txBody>
            <a:bodyPr anchor="ctr">
              <a:normAutofit fontScale="475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and </a:t>
            </a:r>
            <a:br>
              <a:rPr lang="en-US" dirty="0" smtClean="0"/>
            </a:br>
            <a:r>
              <a:rPr lang="en-US" dirty="0" smtClean="0"/>
              <a:t>Mounting VHDs</a:t>
            </a:r>
            <a:endParaRPr lang="en-US" dirty="0"/>
          </a:p>
        </p:txBody>
      </p:sp>
      <p:sp>
        <p:nvSpPr>
          <p:cNvPr id="3" name="Content Placeholder 2"/>
          <p:cNvSpPr>
            <a:spLocks noGrp="1"/>
          </p:cNvSpPr>
          <p:nvPr>
            <p:ph idx="1"/>
          </p:nvPr>
        </p:nvSpPr>
        <p:spPr/>
        <p:txBody>
          <a:bodyPr/>
          <a:lstStyle/>
          <a:p>
            <a:r>
              <a:rPr lang="en-US" dirty="0" smtClean="0"/>
              <a:t>Hyper-V relies on the </a:t>
            </a:r>
            <a:r>
              <a:rPr lang="en-US" b="1" dirty="0" smtClean="0"/>
              <a:t>Virtual Hard Disk (VHD)</a:t>
            </a:r>
            <a:r>
              <a:rPr lang="en-US" dirty="0" smtClean="0"/>
              <a:t> format to store virtual disk data in files that can easily be transferred from one computer to another.</a:t>
            </a:r>
          </a:p>
          <a:p>
            <a:r>
              <a:rPr lang="en-US" dirty="0" smtClean="0"/>
              <a:t>The Disk Management snap-in in Windows Server 2012 </a:t>
            </a:r>
            <a:r>
              <a:rPr lang="en-US" dirty="0" smtClean="0"/>
              <a:t>R2 enables </a:t>
            </a:r>
            <a:r>
              <a:rPr lang="en-US" dirty="0" smtClean="0"/>
              <a:t>you to create VHD files and mount them on the computer.</a:t>
            </a:r>
          </a:p>
          <a:p>
            <a:r>
              <a:rPr lang="en-US" dirty="0" smtClean="0"/>
              <a:t>A dismounted VHD can be moved or copied as needed.</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43</a:t>
            </a:fld>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Create a VHD</a:t>
            </a:r>
            <a:endParaRPr lang="en-US" dirty="0"/>
          </a:p>
        </p:txBody>
      </p:sp>
      <p:sp>
        <p:nvSpPr>
          <p:cNvPr id="8" name="Text Placeholder 7"/>
          <p:cNvSpPr>
            <a:spLocks noGrp="1"/>
          </p:cNvSpPr>
          <p:nvPr>
            <p:ph type="body" sz="half" idx="2"/>
          </p:nvPr>
        </p:nvSpPr>
        <p:spPr/>
        <p:txBody>
          <a:bodyPr>
            <a:normAutofit/>
          </a:bodyPr>
          <a:lstStyle/>
          <a:p>
            <a:r>
              <a:rPr lang="en-US" dirty="0" smtClean="0"/>
              <a:t>The Create and Attach Virtual Hard Disk dialog box</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44</a:t>
            </a:fld>
            <a:endParaRPr lang="en-US" dirty="0"/>
          </a:p>
        </p:txBody>
      </p:sp>
      <p:sp>
        <p:nvSpPr>
          <p:cNvPr id="11" name="Rectangle 10"/>
          <p:cNvSpPr/>
          <p:nvPr/>
        </p:nvSpPr>
        <p:spPr>
          <a:xfrm>
            <a:off x="1508125" y="5419406"/>
            <a:ext cx="6054725" cy="265432"/>
          </a:xfrm>
          <a:prstGeom prst="rect">
            <a:avLst/>
          </a:prstGeom>
          <a:noFill/>
          <a:ln>
            <a:noFill/>
          </a:ln>
        </p:spPr>
        <p:txBody>
          <a:bodyPr anchor="ctr">
            <a:normAutofit fontScale="55000" lnSpcReduction="20000"/>
          </a:bodyPr>
          <a:lstStyle/>
          <a:p>
            <a:pPr algn="ctr"/>
            <a:endParaRPr lang="en-US" sz="2400" dirty="0"/>
          </a:p>
        </p:txBody>
      </p:sp>
      <p:grpSp>
        <p:nvGrpSpPr>
          <p:cNvPr id="10" name="Group 9"/>
          <p:cNvGrpSpPr>
            <a:grpSpLocks noGrp="1" noUngrp="1" noChangeAspect="1"/>
          </p:cNvGrpSpPr>
          <p:nvPr/>
        </p:nvGrpSpPr>
        <p:grpSpPr>
          <a:xfrm>
            <a:off x="2819400" y="1219200"/>
            <a:ext cx="3480109" cy="4495800"/>
            <a:chOff x="2300288" y="685800"/>
            <a:chExt cx="4541837" cy="5867400"/>
          </a:xfrm>
        </p:grpSpPr>
        <p:pic>
          <p:nvPicPr>
            <p:cNvPr id="15" name="Picture 14" descr="fg03-11"/>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2300288" y="685800"/>
              <a:ext cx="4541837" cy="5486400"/>
            </a:xfrm>
            <a:prstGeom prst="rect">
              <a:avLst/>
            </a:prstGeom>
            <a:noFill/>
            <a:ln>
              <a:noFill/>
            </a:ln>
          </p:spPr>
        </p:pic>
        <p:sp>
          <p:nvSpPr>
            <p:cNvPr id="16" name="Rectangle 15"/>
            <p:cNvSpPr/>
            <p:nvPr/>
          </p:nvSpPr>
          <p:spPr>
            <a:xfrm>
              <a:off x="2300288" y="6210300"/>
              <a:ext cx="4541837" cy="342900"/>
            </a:xfrm>
            <a:prstGeom prst="rect">
              <a:avLst/>
            </a:prstGeom>
            <a:noFill/>
            <a:ln>
              <a:noFill/>
            </a:ln>
          </p:spPr>
          <p:txBody>
            <a:bodyPr anchor="ctr">
              <a:normAutofit fontScale="550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Create a VHD</a:t>
            </a:r>
            <a:endParaRPr lang="en-US" dirty="0"/>
          </a:p>
        </p:txBody>
      </p:sp>
      <p:sp>
        <p:nvSpPr>
          <p:cNvPr id="8" name="Text Placeholder 7"/>
          <p:cNvSpPr>
            <a:spLocks noGrp="1"/>
          </p:cNvSpPr>
          <p:nvPr>
            <p:ph type="body" sz="half" idx="2"/>
          </p:nvPr>
        </p:nvSpPr>
        <p:spPr/>
        <p:txBody>
          <a:bodyPr>
            <a:normAutofit/>
          </a:bodyPr>
          <a:lstStyle/>
          <a:p>
            <a:r>
              <a:rPr lang="en-US" dirty="0" smtClean="0"/>
              <a:t>A newly created and attached VHD</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45</a:t>
            </a:fld>
            <a:endParaRPr lang="en-US" dirty="0"/>
          </a:p>
        </p:txBody>
      </p:sp>
      <p:sp>
        <p:nvSpPr>
          <p:cNvPr id="11" name="Rectangle 10"/>
          <p:cNvSpPr/>
          <p:nvPr/>
        </p:nvSpPr>
        <p:spPr>
          <a:xfrm>
            <a:off x="1508125" y="5419406"/>
            <a:ext cx="6054725" cy="265432"/>
          </a:xfrm>
          <a:prstGeom prst="rect">
            <a:avLst/>
          </a:prstGeom>
          <a:noFill/>
          <a:ln>
            <a:noFill/>
          </a:ln>
        </p:spPr>
        <p:txBody>
          <a:bodyPr anchor="ctr">
            <a:normAutofit fontScale="55000" lnSpcReduction="20000"/>
          </a:bodyPr>
          <a:lstStyle/>
          <a:p>
            <a:pPr algn="ctr"/>
            <a:endParaRPr lang="en-US" sz="2400" dirty="0"/>
          </a:p>
        </p:txBody>
      </p:sp>
      <p:grpSp>
        <p:nvGrpSpPr>
          <p:cNvPr id="10" name="Group 9"/>
          <p:cNvGrpSpPr>
            <a:grpSpLocks noGrp="1" noUngrp="1" noChangeAspect="1"/>
          </p:cNvGrpSpPr>
          <p:nvPr/>
        </p:nvGrpSpPr>
        <p:grpSpPr>
          <a:xfrm>
            <a:off x="1524000" y="1219200"/>
            <a:ext cx="6324600" cy="4622022"/>
            <a:chOff x="685800" y="779463"/>
            <a:chExt cx="7772400" cy="5680075"/>
          </a:xfrm>
        </p:grpSpPr>
        <p:pic>
          <p:nvPicPr>
            <p:cNvPr id="12" name="Picture 11" descr="fg03-12"/>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685800" y="779463"/>
              <a:ext cx="7772400" cy="5299075"/>
            </a:xfrm>
            <a:prstGeom prst="rect">
              <a:avLst/>
            </a:prstGeom>
            <a:noFill/>
            <a:ln>
              <a:noFill/>
            </a:ln>
          </p:spPr>
        </p:pic>
        <p:sp>
          <p:nvSpPr>
            <p:cNvPr id="13" name="Rectangle 12"/>
            <p:cNvSpPr/>
            <p:nvPr/>
          </p:nvSpPr>
          <p:spPr>
            <a:xfrm>
              <a:off x="685800" y="6116638"/>
              <a:ext cx="7772400" cy="342900"/>
            </a:xfrm>
            <a:prstGeom prst="rect">
              <a:avLst/>
            </a:prstGeom>
            <a:noFill/>
            <a:ln>
              <a:noFill/>
            </a:ln>
          </p:spPr>
          <p:txBody>
            <a:bodyPr anchor="ctr">
              <a:normAutofit fontScale="625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Storage Pool</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Once you have installed your physical disks, you can concatenate their space into a storage pool, from which you can create virtual disks of any size.</a:t>
            </a:r>
          </a:p>
          <a:p>
            <a:pPr>
              <a:buNone/>
            </a:pP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46</a:t>
            </a:fld>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Storage Pools and Virtual Disks</a:t>
            </a:r>
            <a:endParaRPr lang="en-US" dirty="0"/>
          </a:p>
        </p:txBody>
      </p:sp>
      <p:sp>
        <p:nvSpPr>
          <p:cNvPr id="8" name="Text Placeholder 7"/>
          <p:cNvSpPr>
            <a:spLocks noGrp="1"/>
          </p:cNvSpPr>
          <p:nvPr>
            <p:ph type="body" sz="half" idx="2"/>
          </p:nvPr>
        </p:nvSpPr>
        <p:spPr/>
        <p:txBody>
          <a:bodyPr/>
          <a:lstStyle/>
          <a:p>
            <a:r>
              <a:rPr lang="en-US" dirty="0" smtClean="0"/>
              <a:t>A new disk in the Virtual Disks tile in Server Manager</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47</a:t>
            </a:fld>
            <a:endParaRPr lang="en-US" dirty="0"/>
          </a:p>
        </p:txBody>
      </p:sp>
      <p:grpSp>
        <p:nvGrpSpPr>
          <p:cNvPr id="9" name="Group 8"/>
          <p:cNvGrpSpPr>
            <a:grpSpLocks noGrp="1" noUngrp="1" noChangeAspect="1"/>
          </p:cNvGrpSpPr>
          <p:nvPr/>
        </p:nvGrpSpPr>
        <p:grpSpPr>
          <a:xfrm>
            <a:off x="838200" y="1371600"/>
            <a:ext cx="7391400" cy="4353921"/>
            <a:chOff x="685800" y="1330325"/>
            <a:chExt cx="7772400" cy="4578350"/>
          </a:xfrm>
        </p:grpSpPr>
        <p:pic>
          <p:nvPicPr>
            <p:cNvPr id="10" name="Picture 9" descr="fg03-23"/>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685800" y="1330325"/>
              <a:ext cx="7772400" cy="4197350"/>
            </a:xfrm>
            <a:prstGeom prst="rect">
              <a:avLst/>
            </a:prstGeom>
            <a:noFill/>
            <a:ln>
              <a:noFill/>
            </a:ln>
          </p:spPr>
        </p:pic>
        <p:sp>
          <p:nvSpPr>
            <p:cNvPr id="11" name="Rectangle 10"/>
            <p:cNvSpPr/>
            <p:nvPr/>
          </p:nvSpPr>
          <p:spPr>
            <a:xfrm>
              <a:off x="685800" y="5565775"/>
              <a:ext cx="7772400" cy="342900"/>
            </a:xfrm>
            <a:prstGeom prst="rect">
              <a:avLst/>
            </a:prstGeom>
            <a:noFill/>
            <a:ln>
              <a:noFill/>
            </a:ln>
          </p:spPr>
          <p:txBody>
            <a:bodyPr anchor="ctr">
              <a:normAutofit fontScale="775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Summary</a:t>
            </a:r>
            <a:endParaRPr lang="en-US" dirty="0"/>
          </a:p>
        </p:txBody>
      </p:sp>
      <p:sp>
        <p:nvSpPr>
          <p:cNvPr id="3" name="Content Placeholder 2"/>
          <p:cNvSpPr>
            <a:spLocks noGrp="1"/>
          </p:cNvSpPr>
          <p:nvPr>
            <p:ph idx="1"/>
          </p:nvPr>
        </p:nvSpPr>
        <p:spPr/>
        <p:txBody>
          <a:bodyPr>
            <a:normAutofit fontScale="77500" lnSpcReduction="20000"/>
          </a:bodyPr>
          <a:lstStyle/>
          <a:p>
            <a:pPr lvl="0"/>
            <a:r>
              <a:rPr lang="en-US" dirty="0" smtClean="0"/>
              <a:t>Windows Server 2012 R2 supports two hard disk partition types: MBR and GPT; two disk types: basic and dynamic; five volume types: simple, striped, spanned, mirrored, and RAID-5; and three file systems: ReFS, NTFS, and FAT.</a:t>
            </a:r>
          </a:p>
          <a:p>
            <a:pPr lvl="0"/>
            <a:r>
              <a:rPr lang="en-US" dirty="0" smtClean="0"/>
              <a:t>The Disk Management snap-in can initialize, partition, and format disks on the local machine. Server Manager can perform many of the same tasks for servers all over the network.</a:t>
            </a:r>
          </a:p>
          <a:p>
            <a:pPr lvl="0"/>
            <a:r>
              <a:rPr lang="en-US" dirty="0" smtClean="0"/>
              <a:t>A Windows server can conceivably perform its tasks using the same type of storage as a workstation. However, the I/O burdens of a server are quite different from those of a workstation, and a standard storage subsystem can easily be overwhelmed by file requests from dozens or hundreds of users. In addition, standard hard disks offer no fault tolerance and are limited in their scalability.</a:t>
            </a:r>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48</a:t>
            </a:fld>
            <a:endParaRPr lang="en-US" dirty="0"/>
          </a:p>
        </p:txBody>
      </p:sp>
    </p:spTree>
    <p:extLst>
      <p:ext uri="{BB962C8B-B14F-4D97-AF65-F5344CB8AC3E}">
        <p14:creationId xmlns:p14="http://schemas.microsoft.com/office/powerpoint/2010/main" val="140241645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Summary</a:t>
            </a:r>
            <a:endParaRPr lang="en-US" dirty="0"/>
          </a:p>
        </p:txBody>
      </p:sp>
      <p:sp>
        <p:nvSpPr>
          <p:cNvPr id="3" name="Content Placeholder 2"/>
          <p:cNvSpPr>
            <a:spLocks noGrp="1"/>
          </p:cNvSpPr>
          <p:nvPr>
            <p:ph idx="1"/>
          </p:nvPr>
        </p:nvSpPr>
        <p:spPr/>
        <p:txBody>
          <a:bodyPr>
            <a:normAutofit fontScale="62500" lnSpcReduction="20000"/>
          </a:bodyPr>
          <a:lstStyle/>
          <a:p>
            <a:pPr lvl="0"/>
            <a:r>
              <a:rPr lang="en-US" dirty="0" smtClean="0"/>
              <a:t>Windows Server 2012 R2 includes a new disk virtualization technology called Storage Spaces, which enables a server to concatenate storage space from individual physical disks and allocate that space to create virtual disks of any size supported by the hardware.</a:t>
            </a:r>
          </a:p>
          <a:p>
            <a:pPr lvl="0"/>
            <a:r>
              <a:rPr lang="en-US" dirty="0" smtClean="0"/>
              <a:t>All Windows Server 2012 R2 installations include the File and Storage Services role, which causes Server Manager to display a submenu when you click the icon in the navigational pane. This submenu provides access to homepages that enable administrators to manage volumes, disks, storage pools, shares, and iSCSI devices. </a:t>
            </a:r>
          </a:p>
          <a:p>
            <a:pPr lvl="0"/>
            <a:r>
              <a:rPr lang="en-US" dirty="0" smtClean="0"/>
              <a:t>The Disk Management snap-in in Windows Server 2012 R2 enables you to create VHD files and mount them on the computer.</a:t>
            </a:r>
          </a:p>
          <a:p>
            <a:pPr lvl="0"/>
            <a:r>
              <a:rPr lang="en-US" dirty="0" smtClean="0"/>
              <a:t>Once you have installed your physical disks, you can concatenate their space into a storage pool, from which you can create virtual disks of any size. Once you have created a storage pool, you can use the space to create as many virtual disks as you need.</a:t>
            </a:r>
            <a:endParaRPr lang="en-US"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49</a:t>
            </a:fld>
            <a:endParaRPr lang="en-US" dirty="0"/>
          </a:p>
        </p:txBody>
      </p:sp>
    </p:spTree>
    <p:extLst>
      <p:ext uri="{BB962C8B-B14F-4D97-AF65-F5344CB8AC3E}">
        <p14:creationId xmlns:p14="http://schemas.microsoft.com/office/powerpoint/2010/main" val="14024164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Many Servers </a:t>
            </a:r>
            <a:br>
              <a:rPr lang="en-US" dirty="0" smtClean="0"/>
            </a:br>
            <a:r>
              <a:rPr lang="en-US" dirty="0" smtClean="0"/>
              <a:t>Do I Need?</a:t>
            </a:r>
            <a:endParaRPr lang="en-US" dirty="0"/>
          </a:p>
        </p:txBody>
      </p:sp>
      <p:sp>
        <p:nvSpPr>
          <p:cNvPr id="3" name="Content Placeholder 2"/>
          <p:cNvSpPr>
            <a:spLocks noGrp="1"/>
          </p:cNvSpPr>
          <p:nvPr>
            <p:ph idx="1"/>
          </p:nvPr>
        </p:nvSpPr>
        <p:spPr>
          <a:xfrm>
            <a:off x="457200" y="1600200"/>
            <a:ext cx="8229600" cy="4648200"/>
          </a:xfrm>
        </p:spPr>
        <p:txBody>
          <a:bodyPr>
            <a:normAutofit/>
          </a:bodyPr>
          <a:lstStyle/>
          <a:p>
            <a:pPr>
              <a:buNone/>
            </a:pPr>
            <a:r>
              <a:rPr lang="en-US" sz="2800" dirty="0" smtClean="0"/>
              <a:t>When is one big file server preferable to several smaller ones?</a:t>
            </a:r>
          </a:p>
          <a:p>
            <a:pPr>
              <a:buNone/>
            </a:pPr>
            <a:r>
              <a:rPr lang="en-US" sz="2000" dirty="0" smtClean="0"/>
              <a:t>Consider the storage limitations of Windows Server 2012 R2 ReFS.</a:t>
            </a:r>
            <a:endParaRPr lang="en-US" sz="2000"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5</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574252113"/>
              </p:ext>
            </p:extLst>
          </p:nvPr>
        </p:nvGraphicFramePr>
        <p:xfrm>
          <a:off x="609600" y="3124196"/>
          <a:ext cx="7924800" cy="3276603"/>
        </p:xfrm>
        <a:graphic>
          <a:graphicData uri="http://schemas.openxmlformats.org/drawingml/2006/table">
            <a:tbl>
              <a:tblPr/>
              <a:tblGrid>
                <a:gridCol w="4004404"/>
                <a:gridCol w="3920396"/>
              </a:tblGrid>
              <a:tr h="297873">
                <a:tc>
                  <a:txBody>
                    <a:bodyPr/>
                    <a:lstStyle/>
                    <a:p>
                      <a:pPr marL="38100" marR="38100">
                        <a:lnSpc>
                          <a:spcPts val="1100"/>
                        </a:lnSpc>
                        <a:spcBef>
                          <a:spcPts val="800"/>
                        </a:spcBef>
                        <a:spcAft>
                          <a:spcPts val="0"/>
                        </a:spcAft>
                      </a:pPr>
                      <a:r>
                        <a:rPr lang="en-US" sz="1200" b="1" i="1" dirty="0">
                          <a:latin typeface="Arial"/>
                          <a:ea typeface="Times"/>
                          <a:cs typeface="Times New Roman"/>
                        </a:rPr>
                        <a:t>Attribute</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800"/>
                        </a:spcBef>
                        <a:spcAft>
                          <a:spcPts val="0"/>
                        </a:spcAft>
                      </a:pPr>
                      <a:r>
                        <a:rPr lang="en-US" sz="1200" b="1" i="1" dirty="0">
                          <a:latin typeface="Arial"/>
                          <a:ea typeface="Times"/>
                          <a:cs typeface="Times New Roman"/>
                        </a:rPr>
                        <a:t>Limit based on the on-disk format</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38100" marR="38100">
                        <a:lnSpc>
                          <a:spcPts val="1100"/>
                        </a:lnSpc>
                        <a:spcBef>
                          <a:spcPts val="0"/>
                        </a:spcBef>
                        <a:spcAft>
                          <a:spcPts val="500"/>
                        </a:spcAft>
                      </a:pPr>
                      <a:r>
                        <a:rPr lang="en-US" sz="1200" dirty="0">
                          <a:latin typeface="Arial"/>
                          <a:ea typeface="Times"/>
                          <a:cs typeface="Times New Roman"/>
                        </a:rPr>
                        <a:t>Maximum size of a single file</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200" dirty="0">
                          <a:latin typeface="Arial"/>
                          <a:ea typeface="Times"/>
                          <a:cs typeface="Times New Roman"/>
                        </a:rPr>
                        <a:t>2</a:t>
                      </a:r>
                      <a:r>
                        <a:rPr lang="en-US" sz="1200" baseline="30000" dirty="0">
                          <a:latin typeface="Arial"/>
                          <a:ea typeface="Times"/>
                          <a:cs typeface="Times New Roman"/>
                        </a:rPr>
                        <a:t>64</a:t>
                      </a:r>
                      <a:r>
                        <a:rPr lang="en-US" sz="1200" dirty="0">
                          <a:latin typeface="Arial"/>
                          <a:ea typeface="Times"/>
                          <a:cs typeface="Times New Roman"/>
                        </a:rPr>
                        <a:t>-1 bytes</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5746">
                <a:tc>
                  <a:txBody>
                    <a:bodyPr/>
                    <a:lstStyle/>
                    <a:p>
                      <a:pPr marL="38100" marR="38100">
                        <a:lnSpc>
                          <a:spcPts val="1100"/>
                        </a:lnSpc>
                        <a:spcBef>
                          <a:spcPts val="0"/>
                        </a:spcBef>
                        <a:spcAft>
                          <a:spcPts val="500"/>
                        </a:spcAft>
                      </a:pPr>
                      <a:r>
                        <a:rPr lang="en-US" sz="1200" dirty="0">
                          <a:latin typeface="Arial"/>
                          <a:ea typeface="Times"/>
                          <a:cs typeface="Times New Roman"/>
                        </a:rPr>
                        <a:t>Maximum size of a single volume</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200" dirty="0">
                          <a:latin typeface="Arial"/>
                          <a:ea typeface="Times"/>
                          <a:cs typeface="Times New Roman"/>
                        </a:rPr>
                        <a:t>Format supports 2</a:t>
                      </a:r>
                      <a:r>
                        <a:rPr lang="en-US" sz="1200" baseline="30000" dirty="0">
                          <a:latin typeface="Arial"/>
                          <a:ea typeface="Times"/>
                          <a:cs typeface="Times New Roman"/>
                        </a:rPr>
                        <a:t>78</a:t>
                      </a:r>
                      <a:r>
                        <a:rPr lang="en-US" sz="1200" dirty="0">
                          <a:latin typeface="Arial"/>
                          <a:ea typeface="Times"/>
                          <a:cs typeface="Times New Roman"/>
                        </a:rPr>
                        <a:t> bytes with 16KB cluster size. </a:t>
                      </a:r>
                      <a:br>
                        <a:rPr lang="en-US" sz="1200" dirty="0">
                          <a:latin typeface="Arial"/>
                          <a:ea typeface="Times"/>
                          <a:cs typeface="Times New Roman"/>
                        </a:rPr>
                      </a:br>
                      <a:r>
                        <a:rPr lang="en-US" sz="1200" dirty="0">
                          <a:latin typeface="Arial"/>
                          <a:ea typeface="Times"/>
                          <a:cs typeface="Times New Roman"/>
                        </a:rPr>
                        <a:t>Windows stack addressing allows 2</a:t>
                      </a:r>
                      <a:r>
                        <a:rPr lang="en-US" sz="1200" baseline="30000" dirty="0">
                          <a:latin typeface="Arial"/>
                          <a:ea typeface="Times"/>
                          <a:cs typeface="Times New Roman"/>
                        </a:rPr>
                        <a:t>64</a:t>
                      </a:r>
                      <a:r>
                        <a:rPr lang="en-US" sz="1200" dirty="0">
                          <a:latin typeface="Arial"/>
                          <a:ea typeface="Times"/>
                          <a:cs typeface="Times New Roman"/>
                        </a:rPr>
                        <a:t> bytes</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38100" marR="38100">
                        <a:lnSpc>
                          <a:spcPts val="1100"/>
                        </a:lnSpc>
                        <a:spcBef>
                          <a:spcPts val="0"/>
                        </a:spcBef>
                        <a:spcAft>
                          <a:spcPts val="500"/>
                        </a:spcAft>
                      </a:pPr>
                      <a:r>
                        <a:rPr lang="en-US" sz="1200" dirty="0">
                          <a:latin typeface="Arial"/>
                          <a:ea typeface="Times"/>
                          <a:cs typeface="Times New Roman"/>
                        </a:rPr>
                        <a:t>Maximum number of files in a directory</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200" dirty="0">
                          <a:latin typeface="Arial"/>
                          <a:ea typeface="Times"/>
                          <a:cs typeface="Times New Roman"/>
                        </a:rPr>
                        <a:t>2</a:t>
                      </a:r>
                      <a:r>
                        <a:rPr lang="en-US" sz="1200" baseline="30000" dirty="0">
                          <a:latin typeface="Arial"/>
                          <a:ea typeface="Times"/>
                          <a:cs typeface="Times New Roman"/>
                        </a:rPr>
                        <a:t>64</a:t>
                      </a:r>
                      <a:endParaRPr lang="en-US" sz="1200" dirty="0">
                        <a:latin typeface="Arial"/>
                        <a:ea typeface="Times"/>
                        <a:cs typeface="Times New Roman"/>
                      </a:endParaRP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38100" marR="38100">
                        <a:lnSpc>
                          <a:spcPts val="1100"/>
                        </a:lnSpc>
                        <a:spcBef>
                          <a:spcPts val="0"/>
                        </a:spcBef>
                        <a:spcAft>
                          <a:spcPts val="500"/>
                        </a:spcAft>
                      </a:pPr>
                      <a:r>
                        <a:rPr lang="en-US" sz="1200" dirty="0">
                          <a:latin typeface="Arial"/>
                          <a:ea typeface="Times"/>
                          <a:cs typeface="Times New Roman"/>
                        </a:rPr>
                        <a:t>Maximum number of directories in a volume</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200" dirty="0">
                          <a:latin typeface="Arial"/>
                          <a:ea typeface="Times"/>
                          <a:cs typeface="Times New Roman"/>
                        </a:rPr>
                        <a:t>2</a:t>
                      </a:r>
                      <a:r>
                        <a:rPr lang="en-US" sz="1200" baseline="30000" dirty="0">
                          <a:latin typeface="Arial"/>
                          <a:ea typeface="Times"/>
                          <a:cs typeface="Times New Roman"/>
                        </a:rPr>
                        <a:t>64</a:t>
                      </a:r>
                      <a:endParaRPr lang="en-US" sz="1200" dirty="0">
                        <a:latin typeface="Arial"/>
                        <a:ea typeface="Times"/>
                        <a:cs typeface="Times New Roman"/>
                      </a:endParaRP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38100" marR="38100">
                        <a:lnSpc>
                          <a:spcPts val="1100"/>
                        </a:lnSpc>
                        <a:spcBef>
                          <a:spcPts val="0"/>
                        </a:spcBef>
                        <a:spcAft>
                          <a:spcPts val="500"/>
                        </a:spcAft>
                      </a:pPr>
                      <a:r>
                        <a:rPr lang="en-US" sz="1200" dirty="0">
                          <a:latin typeface="Arial"/>
                          <a:ea typeface="Times"/>
                          <a:cs typeface="Times New Roman"/>
                        </a:rPr>
                        <a:t>Maximum file name length</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200" dirty="0">
                          <a:latin typeface="Arial"/>
                          <a:ea typeface="Times"/>
                          <a:cs typeface="Times New Roman"/>
                        </a:rPr>
                        <a:t>32K unicode characters</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38100" marR="38100">
                        <a:lnSpc>
                          <a:spcPts val="1100"/>
                        </a:lnSpc>
                        <a:spcBef>
                          <a:spcPts val="0"/>
                        </a:spcBef>
                        <a:spcAft>
                          <a:spcPts val="500"/>
                        </a:spcAft>
                      </a:pPr>
                      <a:r>
                        <a:rPr lang="en-US" sz="1200" dirty="0">
                          <a:latin typeface="Arial"/>
                          <a:ea typeface="Times"/>
                          <a:cs typeface="Times New Roman"/>
                        </a:rPr>
                        <a:t>Maximum path length</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200" dirty="0">
                          <a:latin typeface="Arial"/>
                          <a:ea typeface="Times"/>
                          <a:cs typeface="Times New Roman"/>
                        </a:rPr>
                        <a:t>32K</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38100" marR="38100">
                        <a:lnSpc>
                          <a:spcPts val="1100"/>
                        </a:lnSpc>
                        <a:spcBef>
                          <a:spcPts val="0"/>
                        </a:spcBef>
                        <a:spcAft>
                          <a:spcPts val="500"/>
                        </a:spcAft>
                      </a:pPr>
                      <a:r>
                        <a:rPr lang="en-US" sz="1200" dirty="0">
                          <a:latin typeface="Arial"/>
                          <a:ea typeface="Times"/>
                          <a:cs typeface="Times New Roman"/>
                        </a:rPr>
                        <a:t>Maximum size of any storage pool</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200" dirty="0">
                          <a:latin typeface="Arial"/>
                          <a:ea typeface="Times"/>
                          <a:cs typeface="Times New Roman"/>
                        </a:rPr>
                        <a:t>4 petabytes</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38100" marR="38100">
                        <a:lnSpc>
                          <a:spcPts val="1100"/>
                        </a:lnSpc>
                        <a:spcBef>
                          <a:spcPts val="0"/>
                        </a:spcBef>
                        <a:spcAft>
                          <a:spcPts val="500"/>
                        </a:spcAft>
                      </a:pPr>
                      <a:r>
                        <a:rPr lang="en-US" sz="1200" dirty="0">
                          <a:latin typeface="Arial"/>
                          <a:ea typeface="Times"/>
                          <a:cs typeface="Times New Roman"/>
                        </a:rPr>
                        <a:t>Maximum number of storage pools in a system</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200" dirty="0">
                          <a:latin typeface="Arial"/>
                          <a:ea typeface="Times"/>
                          <a:cs typeface="Times New Roman"/>
                        </a:rPr>
                        <a:t>No limit</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38100" marR="38100">
                        <a:lnSpc>
                          <a:spcPts val="1100"/>
                        </a:lnSpc>
                        <a:spcBef>
                          <a:spcPts val="0"/>
                        </a:spcBef>
                        <a:spcAft>
                          <a:spcPts val="500"/>
                        </a:spcAft>
                      </a:pPr>
                      <a:r>
                        <a:rPr lang="en-US" sz="1200" dirty="0">
                          <a:latin typeface="Arial"/>
                          <a:ea typeface="Times"/>
                          <a:cs typeface="Times New Roman"/>
                        </a:rPr>
                        <a:t>Maximum number of spaces in a storage pool</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200" dirty="0">
                          <a:latin typeface="Arial"/>
                          <a:ea typeface="Times"/>
                          <a:cs typeface="Times New Roman"/>
                        </a:rPr>
                        <a:t>No limit</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31642" y="6277372"/>
            <a:ext cx="1447800" cy="58062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6280935"/>
            <a:ext cx="1828799" cy="424665"/>
          </a:xfrm>
          <a:prstGeom prst="rect">
            <a:avLst/>
          </a:prstGeom>
        </p:spPr>
      </p:pic>
      <p:sp>
        <p:nvSpPr>
          <p:cNvPr id="8" name="TextBox 7"/>
          <p:cNvSpPr txBox="1"/>
          <p:nvPr/>
        </p:nvSpPr>
        <p:spPr>
          <a:xfrm>
            <a:off x="533400" y="2057400"/>
            <a:ext cx="8153400" cy="2862322"/>
          </a:xfrm>
          <a:prstGeom prst="rect">
            <a:avLst/>
          </a:prstGeom>
          <a:noFill/>
        </p:spPr>
        <p:txBody>
          <a:bodyPr wrap="square" rtlCol="0">
            <a:spAutoFit/>
          </a:bodyPr>
          <a:lstStyle/>
          <a:p>
            <a:r>
              <a:rPr lang="en-US" b="1" dirty="0"/>
              <a:t>Copyright 2013 John Wiley &amp; Sons, </a:t>
            </a:r>
            <a:r>
              <a:rPr lang="en-US" b="1" dirty="0" smtClean="0"/>
              <a:t>Inc. </a:t>
            </a:r>
            <a:endParaRPr lang="en-US" b="1" dirty="0"/>
          </a:p>
          <a:p>
            <a:r>
              <a:rPr lang="en-US" dirty="0"/>
              <a:t>All rights reserved. </a:t>
            </a:r>
            <a:r>
              <a:rPr lang="en-US" dirty="0" smtClean="0"/>
              <a:t>Reproduction </a:t>
            </a:r>
            <a:r>
              <a:rPr lang="en-US" dirty="0"/>
              <a:t>or translation of this work beyond that named in Section 117 of the 1976 United States Copyright Act without the express written consent of the copyright owner is unlawful. </a:t>
            </a:r>
            <a:r>
              <a:rPr lang="en-US" dirty="0" smtClean="0"/>
              <a:t>Requests </a:t>
            </a:r>
            <a:r>
              <a:rPr lang="en-US" dirty="0"/>
              <a:t>for further information should be addressed to the Permissions Department, John Wiley &amp; Sons, </a:t>
            </a:r>
            <a:r>
              <a:rPr lang="en-US" dirty="0" smtClean="0"/>
              <a:t>Inc. The </a:t>
            </a:r>
            <a:r>
              <a:rPr lang="en-US" dirty="0"/>
              <a:t>purchaser may make back-up copies for his/her own use only and not for distribution or resale. </a:t>
            </a:r>
            <a:r>
              <a:rPr lang="en-US" dirty="0" smtClean="0"/>
              <a:t>The </a:t>
            </a:r>
            <a:r>
              <a:rPr lang="en-US" dirty="0"/>
              <a:t>Publisher assumes no responsibility for errors, omissions, or damages, caused by the use of these programs or from the use of the information contained herein.</a:t>
            </a:r>
          </a:p>
          <a:p>
            <a:endParaRPr lang="en-US" dirty="0"/>
          </a:p>
        </p:txBody>
      </p:sp>
    </p:spTree>
    <p:extLst>
      <p:ext uri="{BB962C8B-B14F-4D97-AF65-F5344CB8AC3E}">
        <p14:creationId xmlns:p14="http://schemas.microsoft.com/office/powerpoint/2010/main" val="6347924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Estimating Storage Requirements</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sz="2800" dirty="0" smtClean="0"/>
              <a:t>The amount of space you need in a server depends on a variety of factors, not just the requirements of your applications and users:</a:t>
            </a:r>
          </a:p>
          <a:p>
            <a:r>
              <a:rPr lang="en-US" sz="2600" b="1" dirty="0" smtClean="0"/>
              <a:t>Operating system:</a:t>
            </a:r>
            <a:r>
              <a:rPr lang="en-US" sz="2600" dirty="0" smtClean="0"/>
              <a:t> Depends on </a:t>
            </a:r>
            <a:r>
              <a:rPr lang="en-US" sz="2600" dirty="0"/>
              <a:t>r</a:t>
            </a:r>
            <a:r>
              <a:rPr lang="en-US" sz="2600" dirty="0" smtClean="0"/>
              <a:t>oles and features chosen</a:t>
            </a:r>
          </a:p>
          <a:p>
            <a:r>
              <a:rPr lang="en-US" sz="2600" b="1" dirty="0" smtClean="0"/>
              <a:t>Paging file:</a:t>
            </a:r>
            <a:r>
              <a:rPr lang="en-US" sz="2600" dirty="0" smtClean="0"/>
              <a:t> Depends on RAM and number of VMs</a:t>
            </a:r>
          </a:p>
          <a:p>
            <a:r>
              <a:rPr lang="en-US" sz="2600" b="1" dirty="0" smtClean="0"/>
              <a:t>Memory dump:</a:t>
            </a:r>
            <a:r>
              <a:rPr lang="en-US" sz="2600" dirty="0" smtClean="0"/>
              <a:t> Space to hold the contents of memory + 1MB</a:t>
            </a:r>
          </a:p>
          <a:p>
            <a:r>
              <a:rPr lang="en-US" sz="2600" b="1" dirty="0" smtClean="0"/>
              <a:t>Log files:</a:t>
            </a:r>
            <a:r>
              <a:rPr lang="en-US" sz="2600" dirty="0" smtClean="0"/>
              <a:t> From Event Viewer</a:t>
            </a:r>
          </a:p>
          <a:p>
            <a:r>
              <a:rPr lang="en-US" sz="2600" b="1" dirty="0" smtClean="0"/>
              <a:t>Shadow copies:</a:t>
            </a:r>
            <a:r>
              <a:rPr lang="en-US" sz="2600" dirty="0" smtClean="0"/>
              <a:t> Can utilize up to 10% of space</a:t>
            </a:r>
          </a:p>
          <a:p>
            <a:r>
              <a:rPr lang="en-US" sz="2600" b="1" dirty="0" smtClean="0"/>
              <a:t>Fault tolerance:</a:t>
            </a:r>
            <a:r>
              <a:rPr lang="en-US" sz="2600" dirty="0" smtClean="0"/>
              <a:t> Disk mirroring versus parity</a:t>
            </a:r>
            <a:endParaRPr lang="en-US" sz="2600"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Selecting a Storage Technology</a:t>
            </a:r>
            <a:endParaRPr lang="en-US" dirty="0"/>
          </a:p>
        </p:txBody>
      </p:sp>
      <p:sp>
        <p:nvSpPr>
          <p:cNvPr id="3" name="Content Placeholder 2"/>
          <p:cNvSpPr>
            <a:spLocks noGrp="1"/>
          </p:cNvSpPr>
          <p:nvPr>
            <p:ph idx="1"/>
          </p:nvPr>
        </p:nvSpPr>
        <p:spPr/>
        <p:txBody>
          <a:bodyPr>
            <a:normAutofit/>
          </a:bodyPr>
          <a:lstStyle/>
          <a:p>
            <a:r>
              <a:rPr lang="en-US" dirty="0" smtClean="0"/>
              <a:t>Designing a server storage subsystem encompasses both hardware and software elements.</a:t>
            </a:r>
          </a:p>
          <a:p>
            <a:r>
              <a:rPr lang="en-US" dirty="0" smtClean="0"/>
              <a:t>You need to consider many factors, including:</a:t>
            </a:r>
          </a:p>
          <a:p>
            <a:pPr lvl="1"/>
            <a:r>
              <a:rPr lang="en-US" dirty="0" smtClean="0"/>
              <a:t>How much storage space you need</a:t>
            </a:r>
          </a:p>
          <a:p>
            <a:pPr lvl="1"/>
            <a:r>
              <a:rPr lang="en-US" dirty="0" smtClean="0"/>
              <a:t>How much and what type of fault tolerance</a:t>
            </a:r>
          </a:p>
          <a:p>
            <a:pPr marL="457200" lvl="1" indent="0">
              <a:buNone/>
            </a:pPr>
            <a:endParaRPr lang="en-US" dirty="0" smtClean="0"/>
          </a:p>
          <a:p>
            <a:pPr marL="0" indent="0">
              <a:buNone/>
            </a:pPr>
            <a:endParaRPr lang="en-US" dirty="0" smtClean="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Selecting a Physical </a:t>
            </a:r>
            <a:br>
              <a:rPr lang="en-US" dirty="0" smtClean="0"/>
            </a:br>
            <a:r>
              <a:rPr lang="en-US" dirty="0" smtClean="0"/>
              <a:t>Disk Technology</a:t>
            </a:r>
            <a:endParaRPr lang="en-US" dirty="0"/>
          </a:p>
        </p:txBody>
      </p:sp>
      <p:sp>
        <p:nvSpPr>
          <p:cNvPr id="3" name="Content Placeholder 2"/>
          <p:cNvSpPr>
            <a:spLocks noGrp="1"/>
          </p:cNvSpPr>
          <p:nvPr>
            <p:ph idx="1"/>
          </p:nvPr>
        </p:nvSpPr>
        <p:spPr/>
        <p:txBody>
          <a:bodyPr/>
          <a:lstStyle/>
          <a:p>
            <a:r>
              <a:rPr lang="en-US" dirty="0" smtClean="0"/>
              <a:t>Direct-attached storage or external storage</a:t>
            </a:r>
          </a:p>
          <a:p>
            <a:r>
              <a:rPr lang="en-US" dirty="0" smtClean="0"/>
              <a:t>Review specifications of hard disks:</a:t>
            </a:r>
          </a:p>
          <a:p>
            <a:pPr lvl="1"/>
            <a:r>
              <a:rPr lang="en-US" dirty="0" smtClean="0"/>
              <a:t>Capacity</a:t>
            </a:r>
          </a:p>
          <a:p>
            <a:pPr lvl="1"/>
            <a:r>
              <a:rPr lang="en-US" dirty="0" smtClean="0"/>
              <a:t>Rotational speed (10,000 rpm +)</a:t>
            </a:r>
          </a:p>
          <a:p>
            <a:pPr lvl="1"/>
            <a:r>
              <a:rPr lang="en-US" dirty="0" smtClean="0"/>
              <a:t>Disk interface (to handle large numbers of disk    I/O requests)</a:t>
            </a:r>
          </a:p>
          <a:p>
            <a:pPr lvl="2"/>
            <a:r>
              <a:rPr lang="en-US" dirty="0" smtClean="0"/>
              <a:t>ATA, SATA, SCSI</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External </a:t>
            </a:r>
            <a:br>
              <a:rPr lang="en-US" dirty="0" smtClean="0"/>
            </a:br>
            <a:r>
              <a:rPr lang="en-US" dirty="0" smtClean="0"/>
              <a:t>Drive Arrays</a:t>
            </a:r>
            <a:endParaRPr lang="en-US" dirty="0"/>
          </a:p>
        </p:txBody>
      </p:sp>
      <p:sp>
        <p:nvSpPr>
          <p:cNvPr id="3" name="Content Placeholder 2"/>
          <p:cNvSpPr>
            <a:spLocks noGrp="1"/>
          </p:cNvSpPr>
          <p:nvPr>
            <p:ph idx="1"/>
          </p:nvPr>
        </p:nvSpPr>
        <p:spPr/>
        <p:txBody>
          <a:bodyPr>
            <a:normAutofit/>
          </a:bodyPr>
          <a:lstStyle/>
          <a:p>
            <a:r>
              <a:rPr lang="en-US" dirty="0" smtClean="0"/>
              <a:t>Hard drives in a separate housing with their own disk controller, power supply, cooling fans, and cache memory.</a:t>
            </a:r>
          </a:p>
          <a:p>
            <a:r>
              <a:rPr lang="en-US" dirty="0" smtClean="0"/>
              <a:t>Connects to computer using:</a:t>
            </a:r>
          </a:p>
          <a:p>
            <a:pPr lvl="1"/>
            <a:r>
              <a:rPr lang="en-US" dirty="0" smtClean="0"/>
              <a:t>SCSI (Small Computer System Interface)</a:t>
            </a:r>
          </a:p>
          <a:p>
            <a:pPr lvl="1"/>
            <a:r>
              <a:rPr lang="en-US" dirty="0" smtClean="0"/>
              <a:t>IEEE 1394 (Fire Wire)</a:t>
            </a:r>
          </a:p>
          <a:p>
            <a:pPr lvl="1"/>
            <a:r>
              <a:rPr lang="en-US" dirty="0" smtClean="0"/>
              <a:t>External SATA (</a:t>
            </a:r>
            <a:r>
              <a:rPr lang="en-US" dirty="0" smtClean="0"/>
              <a:t>eSATA</a:t>
            </a:r>
            <a:r>
              <a:rPr lang="en-US" dirty="0" smtClean="0"/>
              <a:t>)</a:t>
            </a:r>
          </a:p>
          <a:p>
            <a:pPr lvl="1"/>
            <a:r>
              <a:rPr lang="en-US" dirty="0" smtClean="0"/>
              <a:t>USB (Universal Serial Bus)</a:t>
            </a:r>
          </a:p>
          <a:p>
            <a:pPr lvl="1"/>
            <a:r>
              <a:rPr lang="en-US" dirty="0" smtClean="0"/>
              <a:t>Network Interface (iSCSI or </a:t>
            </a:r>
            <a:r>
              <a:rPr lang="en-US" dirty="0" smtClean="0"/>
              <a:t>Fibre</a:t>
            </a:r>
            <a:r>
              <a:rPr lang="en-US" dirty="0" smtClean="0"/>
              <a:t> Channel)</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9</a:t>
            </a:fld>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918</TotalTime>
  <Words>2921</Words>
  <Application>Microsoft Office PowerPoint</Application>
  <PresentationFormat>On-screen Show (4:3)</PresentationFormat>
  <Paragraphs>383</Paragraphs>
  <Slides>50</Slides>
  <Notes>10</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Executive</vt:lpstr>
      <vt:lpstr>Lesson 3: Configuring  Local Storage</vt:lpstr>
      <vt:lpstr>Overview</vt:lpstr>
      <vt:lpstr>Planning Server Storage</vt:lpstr>
      <vt:lpstr>Planning Server Storage</vt:lpstr>
      <vt:lpstr>How Many Servers  Do I Need?</vt:lpstr>
      <vt:lpstr>Estimating Storage Requirements</vt:lpstr>
      <vt:lpstr>Selecting a Storage Technology</vt:lpstr>
      <vt:lpstr>Selecting a Physical  Disk Technology</vt:lpstr>
      <vt:lpstr>Using External  Drive Arrays</vt:lpstr>
      <vt:lpstr>Using External  Drive Arrays</vt:lpstr>
      <vt:lpstr>External Drive  Array Configurations</vt:lpstr>
      <vt:lpstr>External Drive Arrays</vt:lpstr>
      <vt:lpstr>External Drive Arrays</vt:lpstr>
      <vt:lpstr>Planning for Storage  Fault Tolerance</vt:lpstr>
      <vt:lpstr>Fault Tolerance Technologies</vt:lpstr>
      <vt:lpstr>Using Storage Spaces</vt:lpstr>
      <vt:lpstr>Understanding Windows Disk Settings</vt:lpstr>
      <vt:lpstr>Windows Disk Settings</vt:lpstr>
      <vt:lpstr>Selecting a Partition Style</vt:lpstr>
      <vt:lpstr>GPT and MBR</vt:lpstr>
      <vt:lpstr>Disk Types</vt:lpstr>
      <vt:lpstr>Primary and Extended Partitions with MBR</vt:lpstr>
      <vt:lpstr>Partitions Compared: Primary versus Extended </vt:lpstr>
      <vt:lpstr>Primary Partitions with GPT</vt:lpstr>
      <vt:lpstr>Volume Types</vt:lpstr>
      <vt:lpstr>Simple Volume</vt:lpstr>
      <vt:lpstr>Spanned Volume</vt:lpstr>
      <vt:lpstr>Striped Volume</vt:lpstr>
      <vt:lpstr>Mirrored Volume</vt:lpstr>
      <vt:lpstr>RAID-5 Volume</vt:lpstr>
      <vt:lpstr>Choosing a Volume Size</vt:lpstr>
      <vt:lpstr>File Systems</vt:lpstr>
      <vt:lpstr>File Systems—FAT</vt:lpstr>
      <vt:lpstr>File Systems—NTFS</vt:lpstr>
      <vt:lpstr>File Systems—ReFS</vt:lpstr>
      <vt:lpstr>Working with Disks</vt:lpstr>
      <vt:lpstr>Working with Disks</vt:lpstr>
      <vt:lpstr>Working with Disks</vt:lpstr>
      <vt:lpstr>Working with Disks</vt:lpstr>
      <vt:lpstr>Adding a New Physical Disk</vt:lpstr>
      <vt:lpstr>Adding a New Physical Disk</vt:lpstr>
      <vt:lpstr>Adding a New Physical Disk</vt:lpstr>
      <vt:lpstr>Creating and  Mounting VHDs</vt:lpstr>
      <vt:lpstr>Create a VHD</vt:lpstr>
      <vt:lpstr>Create a VHD</vt:lpstr>
      <vt:lpstr>Creating a Storage Pool</vt:lpstr>
      <vt:lpstr>Storage Pools and Virtual Disks</vt:lpstr>
      <vt:lpstr>Lesson Summary</vt:lpstr>
      <vt:lpstr>Lesson Summary</vt:lpstr>
      <vt:lpstr>PowerPoint Presentation</vt:lpstr>
    </vt:vector>
  </TitlesOfParts>
  <Company>John Wiley and Sons,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Kane, John - Indianapolis</dc:creator>
  <cp:lastModifiedBy>Winkle, Allison - Indianapolis</cp:lastModifiedBy>
  <cp:revision>117</cp:revision>
  <dcterms:created xsi:type="dcterms:W3CDTF">2012-09-05T19:13:01Z</dcterms:created>
  <dcterms:modified xsi:type="dcterms:W3CDTF">2014-02-14T18:00:27Z</dcterms:modified>
</cp:coreProperties>
</file>