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6"/>
  </p:notesMasterIdLst>
  <p:sldIdLst>
    <p:sldId id="256" r:id="rId2"/>
    <p:sldId id="257" r:id="rId3"/>
    <p:sldId id="366" r:id="rId4"/>
    <p:sldId id="374" r:id="rId5"/>
    <p:sldId id="375" r:id="rId6"/>
    <p:sldId id="376" r:id="rId7"/>
    <p:sldId id="377" r:id="rId8"/>
    <p:sldId id="378" r:id="rId9"/>
    <p:sldId id="379" r:id="rId10"/>
    <p:sldId id="380" r:id="rId11"/>
    <p:sldId id="381" r:id="rId12"/>
    <p:sldId id="382" r:id="rId13"/>
    <p:sldId id="383" r:id="rId14"/>
    <p:sldId id="384" r:id="rId15"/>
    <p:sldId id="385" r:id="rId16"/>
    <p:sldId id="386" r:id="rId17"/>
    <p:sldId id="367" r:id="rId18"/>
    <p:sldId id="387" r:id="rId19"/>
    <p:sldId id="388" r:id="rId20"/>
    <p:sldId id="389" r:id="rId21"/>
    <p:sldId id="390" r:id="rId22"/>
    <p:sldId id="391" r:id="rId23"/>
    <p:sldId id="392" r:id="rId24"/>
    <p:sldId id="393" r:id="rId25"/>
    <p:sldId id="394" r:id="rId26"/>
    <p:sldId id="395" r:id="rId27"/>
    <p:sldId id="396" r:id="rId28"/>
    <p:sldId id="397" r:id="rId29"/>
    <p:sldId id="398" r:id="rId30"/>
    <p:sldId id="399" r:id="rId31"/>
    <p:sldId id="401" r:id="rId32"/>
    <p:sldId id="402" r:id="rId33"/>
    <p:sldId id="403" r:id="rId34"/>
    <p:sldId id="404" r:id="rId35"/>
    <p:sldId id="405" r:id="rId36"/>
    <p:sldId id="406" r:id="rId37"/>
    <p:sldId id="407" r:id="rId38"/>
    <p:sldId id="408" r:id="rId39"/>
    <p:sldId id="409" r:id="rId40"/>
    <p:sldId id="410" r:id="rId41"/>
    <p:sldId id="412" r:id="rId42"/>
    <p:sldId id="413" r:id="rId43"/>
    <p:sldId id="368" r:id="rId44"/>
    <p:sldId id="414" r:id="rId45"/>
    <p:sldId id="415" r:id="rId46"/>
    <p:sldId id="416" r:id="rId47"/>
    <p:sldId id="369" r:id="rId48"/>
    <p:sldId id="417" r:id="rId49"/>
    <p:sldId id="418" r:id="rId50"/>
    <p:sldId id="420" r:id="rId51"/>
    <p:sldId id="421" r:id="rId52"/>
    <p:sldId id="263" r:id="rId53"/>
    <p:sldId id="419" r:id="rId54"/>
    <p:sldId id="264"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 initials="P"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695" autoAdjust="0"/>
  </p:normalViewPr>
  <p:slideViewPr>
    <p:cSldViewPr>
      <p:cViewPr>
        <p:scale>
          <a:sx n="90" d="100"/>
          <a:sy n="90" d="100"/>
        </p:scale>
        <p:origin x="-510" y="-5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1C3222-B412-4ABB-89D4-2A6AB69FE23C}" type="datetimeFigureOut">
              <a:rPr lang="en-US" smtClean="0"/>
              <a:pPr/>
              <a:t>2/14/2014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B6552-A50C-44EE-8B6A-2A4E0DCBE81F}" type="slidenum">
              <a:rPr lang="en-US" smtClean="0"/>
              <a:pPr/>
              <a:t>‹#›</a:t>
            </a:fld>
            <a:endParaRPr lang="en-US" dirty="0"/>
          </a:p>
        </p:txBody>
      </p:sp>
    </p:spTree>
    <p:extLst>
      <p:ext uri="{BB962C8B-B14F-4D97-AF65-F5344CB8AC3E}">
        <p14:creationId xmlns:p14="http://schemas.microsoft.com/office/powerpoint/2010/main" val="579785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a:t>
            </a:fld>
            <a:endParaRPr lang="en-US" dirty="0"/>
          </a:p>
        </p:txBody>
      </p:sp>
    </p:spTree>
    <p:extLst>
      <p:ext uri="{BB962C8B-B14F-4D97-AF65-F5344CB8AC3E}">
        <p14:creationId xmlns:p14="http://schemas.microsoft.com/office/powerpoint/2010/main" val="1045051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43</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47</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52</a:t>
            </a:fld>
            <a:endParaRPr lang="en-US" dirty="0"/>
          </a:p>
        </p:txBody>
      </p:sp>
    </p:spTree>
    <p:extLst>
      <p:ext uri="{BB962C8B-B14F-4D97-AF65-F5344CB8AC3E}">
        <p14:creationId xmlns:p14="http://schemas.microsoft.com/office/powerpoint/2010/main" val="2785310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53</a:t>
            </a:fld>
            <a:endParaRPr lang="en-US" dirty="0"/>
          </a:p>
        </p:txBody>
      </p:sp>
    </p:spTree>
    <p:extLst>
      <p:ext uri="{BB962C8B-B14F-4D97-AF65-F5344CB8AC3E}">
        <p14:creationId xmlns:p14="http://schemas.microsoft.com/office/powerpoint/2010/main" val="2785310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17</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r>
              <a:rPr lang="en-US" smtClean="0"/>
              <a:t>On the next several slides, explain what each Standard permission allows a Security Principal to do.</a:t>
            </a:r>
            <a:endParaRPr lang="en-CA" smtClean="0"/>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8DF07A-D530-4B25-B1A6-955C22CF3D13}" type="slidenum">
              <a:rPr lang="en-US" smtClean="0">
                <a:cs typeface="Arial" charset="0"/>
              </a:rPr>
              <a:pPr/>
              <a:t>33</a:t>
            </a:fld>
            <a:endParaRPr lang="en-US" smtClean="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TextEdit="1"/>
          </p:cNvSpPr>
          <p:nvPr>
            <p:ph type="sldImg"/>
          </p:nvPr>
        </p:nvSpPr>
        <p:spPr bwMode="auto">
          <a:noFill/>
          <a:ln>
            <a:solidFill>
              <a:srgbClr val="000000"/>
            </a:solidFill>
            <a:miter lim="800000"/>
            <a:headEnd/>
            <a:tailEnd/>
          </a:ln>
        </p:spPr>
      </p:sp>
      <p:sp>
        <p:nvSpPr>
          <p:cNvPr id="74755" name="Rectangle 3"/>
          <p:cNvSpPr>
            <a:spLocks noGrp="1"/>
          </p:cNvSpPr>
          <p:nvPr>
            <p:ph type="body" idx="1"/>
          </p:nvPr>
        </p:nvSpPr>
        <p:spPr bwMode="auto">
          <a:noFill/>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bwMode="auto">
          <a:noFill/>
          <a:ln>
            <a:solidFill>
              <a:srgbClr val="000000"/>
            </a:solidFill>
            <a:miter lim="800000"/>
            <a:headEnd/>
            <a:tailEnd/>
          </a:ln>
        </p:spPr>
      </p:sp>
      <p:sp>
        <p:nvSpPr>
          <p:cNvPr id="76803" name="Rectangle 3"/>
          <p:cNvSpPr>
            <a:spLocks noGrp="1"/>
          </p:cNvSpPr>
          <p:nvPr>
            <p:ph type="body" idx="1"/>
          </p:nvPr>
        </p:nvSpPr>
        <p:spPr bwMode="auto">
          <a:noFill/>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bwMode="auto">
          <a:noFill/>
          <a:ln>
            <a:solidFill>
              <a:srgbClr val="000000"/>
            </a:solidFill>
            <a:miter lim="800000"/>
            <a:headEnd/>
            <a:tailEnd/>
          </a:ln>
        </p:spPr>
      </p:sp>
      <p:sp>
        <p:nvSpPr>
          <p:cNvPr id="78851" name="Rectangle 3"/>
          <p:cNvSpPr>
            <a:spLocks noGrp="1"/>
          </p:cNvSpPr>
          <p:nvPr>
            <p:ph type="body" idx="1"/>
          </p:nvPr>
        </p:nvSpPr>
        <p:spPr bwMode="auto">
          <a:noFill/>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40CFE974-D37E-4DBA-AEFC-F5E1D8C3A024}" type="datetime1">
              <a:rPr lang="en-US" smtClean="0"/>
              <a:t>2/14/2014</a:t>
            </a:fld>
            <a:endParaRPr lang="en-US" dirty="0"/>
          </a:p>
        </p:txBody>
      </p:sp>
      <p:sp>
        <p:nvSpPr>
          <p:cNvPr id="8" name="Slide Number Placeholder 7"/>
          <p:cNvSpPr>
            <a:spLocks noGrp="1"/>
          </p:cNvSpPr>
          <p:nvPr>
            <p:ph type="sldNum" sz="quarter" idx="11"/>
          </p:nvPr>
        </p:nvSpPr>
        <p:spPr/>
        <p:txBody>
          <a:bodyPr/>
          <a:lstStyle/>
          <a:p>
            <a:fld id="{0FFCD9FE-85A8-4732-8641-B4CD942B9CFA}" type="slidenum">
              <a:rPr lang="en-US" smtClean="0"/>
              <a:pPr/>
              <a:t>‹#›</a:t>
            </a:fld>
            <a:endParaRPr lang="en-US" dirty="0"/>
          </a:p>
        </p:txBody>
      </p:sp>
      <p:sp>
        <p:nvSpPr>
          <p:cNvPr id="9" name="Footer Placeholder 8"/>
          <p:cNvSpPr>
            <a:spLocks noGrp="1"/>
          </p:cNvSpPr>
          <p:nvPr>
            <p:ph type="ftr" sz="quarter" idx="12"/>
          </p:nvPr>
        </p:nvSpPr>
        <p:spPr/>
        <p:txBody>
          <a:bodyPr/>
          <a:lstStyle/>
          <a:p>
            <a:r>
              <a:rPr lang="en-US" dirty="0" smtClean="0"/>
              <a:t>© 2013 John Wiley &amp; Sons, Inc.</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1BC87A-EB7D-4342-859F-D66D9A1274A4}" type="datetime1">
              <a:rPr lang="en-US" smtClean="0"/>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934272-EED0-4FB5-87D3-927F71EDAE68}" type="datetime1">
              <a:rPr lang="en-US" smtClean="0"/>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800"/>
            </a:lvl1pPr>
            <a:lvl2pPr>
              <a:defRPr sz="2400"/>
            </a:lvl2pPr>
            <a:lvl3pPr>
              <a:defRPr sz="2400"/>
            </a:lvl3pPr>
            <a:lvl4pPr>
              <a:defRPr sz="2400"/>
            </a:lvl4pPr>
            <a:lvl5pPr>
              <a:defRPr sz="2400"/>
            </a:lvl5pPr>
            <a:lvl6pPr>
              <a:defRPr/>
            </a:lvl6pPr>
            <a:lvl7pPr>
              <a:defRPr/>
            </a:lvl7pPr>
            <a:lvl8pPr>
              <a:defRPr/>
            </a:lvl8pPr>
            <a:lvl9pP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10"/>
          </p:nvPr>
        </p:nvSpPr>
        <p:spPr/>
        <p:txBody>
          <a:bodyPr/>
          <a:lstStyle/>
          <a:p>
            <a:fld id="{63998FEA-785D-40D9-BCCA-0EE1C954CF05}" type="datetime1">
              <a:rPr lang="en-US" smtClean="0"/>
              <a:t>2/14/2014</a:t>
            </a:fld>
            <a:endParaRPr lang="en-US" dirty="0"/>
          </a:p>
        </p:txBody>
      </p:sp>
      <p:sp>
        <p:nvSpPr>
          <p:cNvPr id="5" name="Footer Placeholder 4"/>
          <p:cNvSpPr>
            <a:spLocks noGrp="1"/>
          </p:cNvSpPr>
          <p:nvPr>
            <p:ph type="ftr" sz="quarter" idx="11"/>
          </p:nvPr>
        </p:nvSpPr>
        <p:spPr>
          <a:xfrm>
            <a:off x="659165" y="6324600"/>
            <a:ext cx="2847975" cy="365125"/>
          </a:xfrm>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8A7800-E404-4EBA-B93C-D3CCCA33C5F8}" type="datetime1">
              <a:rPr lang="en-US" smtClean="0"/>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4"/>
          <p:cNvSpPr>
            <a:spLocks noGrp="1"/>
          </p:cNvSpPr>
          <p:nvPr>
            <p:ph type="dt" sz="half" idx="10"/>
          </p:nvPr>
        </p:nvSpPr>
        <p:spPr/>
        <p:txBody>
          <a:bodyPr/>
          <a:lstStyle/>
          <a:p>
            <a:fld id="{E59926A0-7128-4D8B-B8B9-1C55991EB4E6}" type="datetime1">
              <a:rPr lang="en-US" smtClean="0"/>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D7265BA-DD83-4B40-B16B-442DBF289F2C}" type="datetime1">
              <a:rPr lang="en-US" smtClean="0"/>
              <a:t>2/14/2014</a:t>
            </a:fld>
            <a:endParaRPr lang="en-US" dirty="0"/>
          </a:p>
        </p:txBody>
      </p:sp>
      <p:sp>
        <p:nvSpPr>
          <p:cNvPr id="8" name="Footer Placeholder 7"/>
          <p:cNvSpPr>
            <a:spLocks noGrp="1"/>
          </p:cNvSpPr>
          <p:nvPr>
            <p:ph type="ftr" sz="quarter" idx="11"/>
          </p:nvPr>
        </p:nvSpPr>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2E7A79E-94F8-49F5-8CB8-4D10C5F26BAE}" type="datetime1">
              <a:rPr lang="en-US" smtClean="0"/>
              <a:t>2/14/2014</a:t>
            </a:fld>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B4D9DA-41AC-4D4E-8F24-7ABFEC48BCB3}" type="datetime1">
              <a:rPr lang="en-US" smtClean="0"/>
              <a:t>2/14/2014</a:t>
            </a:fld>
            <a:endParaRPr lang="en-US" dirty="0"/>
          </a:p>
        </p:txBody>
      </p:sp>
      <p:sp>
        <p:nvSpPr>
          <p:cNvPr id="3" name="Footer Placeholder 2"/>
          <p:cNvSpPr>
            <a:spLocks noGrp="1"/>
          </p:cNvSpPr>
          <p:nvPr>
            <p:ph type="ftr" sz="quarter" idx="11"/>
          </p:nvPr>
        </p:nvSpPr>
        <p:spPr/>
        <p:txBody>
          <a:bodyPr/>
          <a:lstStyle/>
          <a:p>
            <a:r>
              <a:rPr lang="en-US" dirty="0" smtClean="0"/>
              <a:t>© 2013 John Wiley &amp; Sons, Inc.</a:t>
            </a:r>
            <a:endParaRPr lang="en-US" dirty="0"/>
          </a:p>
        </p:txBody>
      </p:sp>
      <p:sp>
        <p:nvSpPr>
          <p:cNvPr id="4" name="Slide Number Placeholder 3"/>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310C29-DF05-490F-99F4-BC3153642EF2}" type="datetime1">
              <a:rPr lang="en-US" smtClean="0"/>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3F1DB1-DA8A-48F5-ACFE-CB206504A9D6}" type="datetime1">
              <a:rPr lang="en-US" smtClean="0"/>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F09785C3-45AF-4BF6-B433-2AC722688F5B}" type="datetime1">
              <a:rPr lang="en-US" smtClean="0"/>
              <a:t>2/14/2014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dirty="0" smtClean="0"/>
              <a:t>© 2013 John Wiley &amp; Sons, Inc.</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FFCD9FE-85A8-4732-8641-B4CD942B9CFA}"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2286000"/>
          </a:xfrm>
        </p:spPr>
        <p:txBody>
          <a:bodyPr>
            <a:normAutofit/>
          </a:bodyPr>
          <a:lstStyle/>
          <a:p>
            <a:r>
              <a:rPr lang="en-US" sz="4800" dirty="0" smtClean="0"/>
              <a:t>Lesson 4: Configuring File and Share Access</a:t>
            </a:r>
            <a:endParaRPr lang="en-US" sz="4800" dirty="0"/>
          </a:p>
        </p:txBody>
      </p:sp>
      <p:sp>
        <p:nvSpPr>
          <p:cNvPr id="3" name="Subtitle 2"/>
          <p:cNvSpPr>
            <a:spLocks noGrp="1"/>
          </p:cNvSpPr>
          <p:nvPr>
            <p:ph type="subTitle" idx="1"/>
          </p:nvPr>
        </p:nvSpPr>
        <p:spPr>
          <a:xfrm>
            <a:off x="1371600" y="3581399"/>
            <a:ext cx="6400800" cy="1219200"/>
          </a:xfrm>
        </p:spPr>
        <p:txBody>
          <a:bodyPr/>
          <a:lstStyle/>
          <a:p>
            <a:r>
              <a:rPr lang="en-US" dirty="0" smtClean="0"/>
              <a:t>MOAC 70-410: Installing and Configuring Windows Server 2012</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Tree>
    <p:extLst>
      <p:ext uri="{BB962C8B-B14F-4D97-AF65-F5344CB8AC3E}">
        <p14:creationId xmlns:p14="http://schemas.microsoft.com/office/powerpoint/2010/main" val="2519551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Folder Share</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Select the profile for this share page in the New Share Wizard</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10</a:t>
            </a:fld>
            <a:endParaRPr lang="en-US" dirty="0"/>
          </a:p>
        </p:txBody>
      </p:sp>
      <p:grpSp>
        <p:nvGrpSpPr>
          <p:cNvPr id="7" name="Group 6"/>
          <p:cNvGrpSpPr>
            <a:grpSpLocks noGrp="1" noUngrp="1" noChangeAspect="1"/>
          </p:cNvGrpSpPr>
          <p:nvPr/>
        </p:nvGrpSpPr>
        <p:grpSpPr>
          <a:xfrm>
            <a:off x="1600200" y="1161744"/>
            <a:ext cx="6111875" cy="4781856"/>
            <a:chOff x="822325" y="685800"/>
            <a:chExt cx="7499350" cy="5867400"/>
          </a:xfrm>
        </p:grpSpPr>
        <p:pic>
          <p:nvPicPr>
            <p:cNvPr id="8" name="Picture 7" descr="fg04-05"/>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822325" y="685800"/>
              <a:ext cx="7499350" cy="5486400"/>
            </a:xfrm>
            <a:prstGeom prst="rect">
              <a:avLst/>
            </a:prstGeom>
            <a:noFill/>
            <a:ln>
              <a:noFill/>
            </a:ln>
          </p:spPr>
        </p:pic>
        <p:sp>
          <p:nvSpPr>
            <p:cNvPr id="9" name="Rectangle 8"/>
            <p:cNvSpPr/>
            <p:nvPr/>
          </p:nvSpPr>
          <p:spPr>
            <a:xfrm>
              <a:off x="822325" y="6210300"/>
              <a:ext cx="7499350"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1447800" y="1143000"/>
            <a:ext cx="6135831" cy="4800600"/>
            <a:chOff x="822325" y="685800"/>
            <a:chExt cx="7499350" cy="5867400"/>
          </a:xfrm>
        </p:grpSpPr>
        <p:pic>
          <p:nvPicPr>
            <p:cNvPr id="2" name="Picture 1" descr="fg04-06"/>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822325" y="685800"/>
              <a:ext cx="7499350" cy="5486400"/>
            </a:xfrm>
            <a:prstGeom prst="rect">
              <a:avLst/>
            </a:prstGeom>
            <a:noFill/>
            <a:ln>
              <a:noFill/>
            </a:ln>
          </p:spPr>
        </p:pic>
        <p:sp>
          <p:nvSpPr>
            <p:cNvPr id="3" name="Rectangle 2"/>
            <p:cNvSpPr/>
            <p:nvPr/>
          </p:nvSpPr>
          <p:spPr>
            <a:xfrm>
              <a:off x="822325" y="6210300"/>
              <a:ext cx="7499350" cy="342900"/>
            </a:xfrm>
            <a:prstGeom prst="rect">
              <a:avLst/>
            </a:prstGeom>
            <a:noFill/>
            <a:ln>
              <a:noFill/>
            </a:ln>
          </p:spPr>
          <p:txBody>
            <a:bodyPr anchor="ctr">
              <a:normAutofit fontScale="62500" lnSpcReduction="20000"/>
            </a:bodyPr>
            <a:lstStyle/>
            <a:p>
              <a:pPr algn="ctr"/>
              <a:endParaRPr lang="en-US" sz="2400" dirty="0"/>
            </a:p>
          </p:txBody>
        </p:sp>
      </p:grpSp>
      <p:sp>
        <p:nvSpPr>
          <p:cNvPr id="5" name="Title 4"/>
          <p:cNvSpPr>
            <a:spLocks noGrp="1"/>
          </p:cNvSpPr>
          <p:nvPr>
            <p:ph type="title"/>
          </p:nvPr>
        </p:nvSpPr>
        <p:spPr/>
        <p:txBody>
          <a:bodyPr/>
          <a:lstStyle/>
          <a:p>
            <a:r>
              <a:rPr lang="en-US" dirty="0" smtClean="0"/>
              <a:t>Create a Folder Share</a:t>
            </a:r>
            <a:endParaRPr lang="en-US" dirty="0"/>
          </a:p>
        </p:txBody>
      </p:sp>
      <p:sp>
        <p:nvSpPr>
          <p:cNvPr id="7" name="Text Placeholder 6"/>
          <p:cNvSpPr>
            <a:spLocks noGrp="1"/>
          </p:cNvSpPr>
          <p:nvPr>
            <p:ph type="body" sz="half" idx="2"/>
          </p:nvPr>
        </p:nvSpPr>
        <p:spPr/>
        <p:txBody>
          <a:bodyPr>
            <a:normAutofit lnSpcReduction="10000"/>
          </a:bodyPr>
          <a:lstStyle/>
          <a:p>
            <a:r>
              <a:rPr lang="en-US" dirty="0" smtClean="0"/>
              <a:t>The Select the server and path for this share page of the New Share Wizard</a:t>
            </a:r>
            <a:endParaRPr lang="en-US" dirty="0"/>
          </a:p>
        </p:txBody>
      </p:sp>
      <p:sp>
        <p:nvSpPr>
          <p:cNvPr id="8" name="Footer Placeholder 4"/>
          <p:cNvSpPr>
            <a:spLocks noGrp="1"/>
          </p:cNvSpPr>
          <p:nvPr>
            <p:ph type="ftr" sz="quarter" idx="11"/>
          </p:nvPr>
        </p:nvSpPr>
        <p:spPr>
          <a:xfrm>
            <a:off x="659165" y="6356350"/>
            <a:ext cx="2847975" cy="365125"/>
          </a:xfrm>
        </p:spPr>
        <p:txBody>
          <a:bodyPr/>
          <a:lstStyle/>
          <a:p>
            <a:r>
              <a:rPr lang="en-US" dirty="0" smtClean="0"/>
              <a:t>© 2013 John Wiley &amp; Sons, Inc.</a:t>
            </a:r>
            <a:endParaRPr lang="en-US" dirty="0"/>
          </a:p>
        </p:txBody>
      </p:sp>
      <p:sp>
        <p:nvSpPr>
          <p:cNvPr id="10" name="Slide Number Placeholder 9"/>
          <p:cNvSpPr>
            <a:spLocks noGrp="1"/>
          </p:cNvSpPr>
          <p:nvPr>
            <p:ph type="sldNum" sz="quarter" idx="12"/>
          </p:nvPr>
        </p:nvSpPr>
        <p:spPr/>
        <p:txBody>
          <a:bodyPr/>
          <a:lstStyle/>
          <a:p>
            <a:fld id="{0FFCD9FE-85A8-4732-8641-B4CD942B9CFA}" type="slidenum">
              <a:rPr lang="en-US" smtClean="0"/>
              <a:pPr/>
              <a:t>11</a:t>
            </a:fld>
            <a:endParaRPr lang="en-US" dirty="0"/>
          </a:p>
        </p:txBody>
      </p:sp>
    </p:spTree>
    <p:extLst>
      <p:ext uri="{BB962C8B-B14F-4D97-AF65-F5344CB8AC3E}">
        <p14:creationId xmlns:p14="http://schemas.microsoft.com/office/powerpoint/2010/main" val="16188984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1462974" y="1143000"/>
            <a:ext cx="6233226" cy="4876800"/>
            <a:chOff x="822325" y="685800"/>
            <a:chExt cx="7499350" cy="5867400"/>
          </a:xfrm>
        </p:grpSpPr>
        <p:pic>
          <p:nvPicPr>
            <p:cNvPr id="2" name="Picture 1" descr="fg04-07"/>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822325" y="685800"/>
              <a:ext cx="7499350" cy="5486400"/>
            </a:xfrm>
            <a:prstGeom prst="rect">
              <a:avLst/>
            </a:prstGeom>
            <a:noFill/>
            <a:ln>
              <a:noFill/>
            </a:ln>
          </p:spPr>
        </p:pic>
        <p:sp>
          <p:nvSpPr>
            <p:cNvPr id="3" name="Rectangle 2"/>
            <p:cNvSpPr/>
            <p:nvPr/>
          </p:nvSpPr>
          <p:spPr>
            <a:xfrm>
              <a:off x="822325" y="6210300"/>
              <a:ext cx="7499350" cy="342900"/>
            </a:xfrm>
            <a:prstGeom prst="rect">
              <a:avLst/>
            </a:prstGeom>
            <a:noFill/>
            <a:ln>
              <a:noFill/>
            </a:ln>
          </p:spPr>
          <p:txBody>
            <a:bodyPr anchor="ctr">
              <a:normAutofit fontScale="62500" lnSpcReduction="20000"/>
            </a:bodyPr>
            <a:lstStyle/>
            <a:p>
              <a:pPr algn="ctr"/>
              <a:endParaRPr lang="en-US" sz="2400" dirty="0"/>
            </a:p>
          </p:txBody>
        </p:sp>
      </p:grpSp>
      <p:sp>
        <p:nvSpPr>
          <p:cNvPr id="5" name="Title 4"/>
          <p:cNvSpPr>
            <a:spLocks noGrp="1"/>
          </p:cNvSpPr>
          <p:nvPr>
            <p:ph type="title"/>
          </p:nvPr>
        </p:nvSpPr>
        <p:spPr/>
        <p:txBody>
          <a:bodyPr/>
          <a:lstStyle/>
          <a:p>
            <a:r>
              <a:rPr lang="en-US" dirty="0" smtClean="0"/>
              <a:t>Create a Folder Share</a:t>
            </a:r>
            <a:endParaRPr lang="en-US" dirty="0"/>
          </a:p>
        </p:txBody>
      </p:sp>
      <p:sp>
        <p:nvSpPr>
          <p:cNvPr id="7" name="Text Placeholder 6"/>
          <p:cNvSpPr>
            <a:spLocks noGrp="1"/>
          </p:cNvSpPr>
          <p:nvPr>
            <p:ph type="body" sz="half" idx="2"/>
          </p:nvPr>
        </p:nvSpPr>
        <p:spPr/>
        <p:txBody>
          <a:bodyPr/>
          <a:lstStyle/>
          <a:p>
            <a:r>
              <a:rPr lang="en-US" dirty="0" smtClean="0"/>
              <a:t>The Specify share name page of the New Share Wizard</a:t>
            </a:r>
            <a:endParaRPr lang="en-US" dirty="0"/>
          </a:p>
        </p:txBody>
      </p:sp>
      <p:sp>
        <p:nvSpPr>
          <p:cNvPr id="8" name="Footer Placeholder 4"/>
          <p:cNvSpPr>
            <a:spLocks noGrp="1"/>
          </p:cNvSpPr>
          <p:nvPr>
            <p:ph type="ftr" sz="quarter" idx="11"/>
          </p:nvPr>
        </p:nvSpPr>
        <p:spPr>
          <a:xfrm>
            <a:off x="659165" y="6356350"/>
            <a:ext cx="2847975" cy="365125"/>
          </a:xfrm>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12</a:t>
            </a:fld>
            <a:endParaRPr lang="en-US" dirty="0"/>
          </a:p>
        </p:txBody>
      </p:sp>
    </p:spTree>
    <p:extLst>
      <p:ext uri="{BB962C8B-B14F-4D97-AF65-F5344CB8AC3E}">
        <p14:creationId xmlns:p14="http://schemas.microsoft.com/office/powerpoint/2010/main" val="42663603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1462974" y="1143000"/>
            <a:ext cx="6233226" cy="4876800"/>
            <a:chOff x="822325" y="685800"/>
            <a:chExt cx="7499350" cy="5867400"/>
          </a:xfrm>
        </p:grpSpPr>
        <p:pic>
          <p:nvPicPr>
            <p:cNvPr id="2" name="Picture 1" descr="fg04-08"/>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822325" y="685800"/>
              <a:ext cx="7499350" cy="5486400"/>
            </a:xfrm>
            <a:prstGeom prst="rect">
              <a:avLst/>
            </a:prstGeom>
            <a:noFill/>
            <a:ln>
              <a:noFill/>
            </a:ln>
          </p:spPr>
        </p:pic>
        <p:sp>
          <p:nvSpPr>
            <p:cNvPr id="3" name="Rectangle 2"/>
            <p:cNvSpPr/>
            <p:nvPr/>
          </p:nvSpPr>
          <p:spPr>
            <a:xfrm>
              <a:off x="822325" y="6210300"/>
              <a:ext cx="7499350" cy="342900"/>
            </a:xfrm>
            <a:prstGeom prst="rect">
              <a:avLst/>
            </a:prstGeom>
            <a:noFill/>
            <a:ln>
              <a:noFill/>
            </a:ln>
          </p:spPr>
          <p:txBody>
            <a:bodyPr anchor="ctr">
              <a:normAutofit fontScale="62500" lnSpcReduction="20000"/>
            </a:bodyPr>
            <a:lstStyle/>
            <a:p>
              <a:pPr algn="ctr"/>
              <a:endParaRPr lang="en-US" sz="2400" dirty="0"/>
            </a:p>
          </p:txBody>
        </p:sp>
      </p:grpSp>
      <p:sp>
        <p:nvSpPr>
          <p:cNvPr id="5" name="Title 4"/>
          <p:cNvSpPr>
            <a:spLocks noGrp="1"/>
          </p:cNvSpPr>
          <p:nvPr>
            <p:ph type="title"/>
          </p:nvPr>
        </p:nvSpPr>
        <p:spPr/>
        <p:txBody>
          <a:bodyPr/>
          <a:lstStyle/>
          <a:p>
            <a:r>
              <a:rPr lang="en-US" dirty="0" smtClean="0"/>
              <a:t>Create a Folder Share</a:t>
            </a:r>
            <a:endParaRPr lang="en-US" dirty="0"/>
          </a:p>
        </p:txBody>
      </p:sp>
      <p:sp>
        <p:nvSpPr>
          <p:cNvPr id="7" name="Text Placeholder 6"/>
          <p:cNvSpPr>
            <a:spLocks noGrp="1"/>
          </p:cNvSpPr>
          <p:nvPr>
            <p:ph type="body" sz="half" idx="2"/>
          </p:nvPr>
        </p:nvSpPr>
        <p:spPr/>
        <p:txBody>
          <a:bodyPr>
            <a:normAutofit fontScale="92500" lnSpcReduction="20000"/>
          </a:bodyPr>
          <a:lstStyle/>
          <a:p>
            <a:r>
              <a:rPr lang="en-US" dirty="0" smtClean="0"/>
              <a:t>The Configure share settings page of the New </a:t>
            </a:r>
          </a:p>
          <a:p>
            <a:r>
              <a:rPr lang="en-US" dirty="0" smtClean="0"/>
              <a:t>Share Wizard</a:t>
            </a:r>
            <a:endParaRPr lang="en-US" dirty="0"/>
          </a:p>
        </p:txBody>
      </p:sp>
      <p:sp>
        <p:nvSpPr>
          <p:cNvPr id="8" name="Footer Placeholder 4"/>
          <p:cNvSpPr>
            <a:spLocks noGrp="1"/>
          </p:cNvSpPr>
          <p:nvPr>
            <p:ph type="ftr" sz="quarter" idx="11"/>
          </p:nvPr>
        </p:nvSpPr>
        <p:spPr>
          <a:xfrm>
            <a:off x="659165" y="6356350"/>
            <a:ext cx="2847975" cy="365125"/>
          </a:xfrm>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13</a:t>
            </a:fld>
            <a:endParaRPr lang="en-US" dirty="0"/>
          </a:p>
        </p:txBody>
      </p:sp>
    </p:spTree>
    <p:extLst>
      <p:ext uri="{BB962C8B-B14F-4D97-AF65-F5344CB8AC3E}">
        <p14:creationId xmlns:p14="http://schemas.microsoft.com/office/powerpoint/2010/main" val="7062175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Create a Folder Share</a:t>
            </a:r>
            <a:endParaRPr lang="en-US" dirty="0"/>
          </a:p>
        </p:txBody>
      </p:sp>
      <p:sp>
        <p:nvSpPr>
          <p:cNvPr id="7" name="Text Placeholder 6"/>
          <p:cNvSpPr>
            <a:spLocks noGrp="1"/>
          </p:cNvSpPr>
          <p:nvPr>
            <p:ph type="body" sz="half" idx="2"/>
          </p:nvPr>
        </p:nvSpPr>
        <p:spPr/>
        <p:txBody>
          <a:bodyPr>
            <a:normAutofit lnSpcReduction="10000"/>
          </a:bodyPr>
          <a:lstStyle/>
          <a:p>
            <a:r>
              <a:rPr lang="en-US" dirty="0" smtClean="0"/>
              <a:t>The Specify permissions to control access page of the New Share Wizard</a:t>
            </a:r>
            <a:endParaRPr lang="en-US" dirty="0"/>
          </a:p>
        </p:txBody>
      </p:sp>
      <p:sp>
        <p:nvSpPr>
          <p:cNvPr id="8" name="Footer Placeholder 4"/>
          <p:cNvSpPr>
            <a:spLocks noGrp="1"/>
          </p:cNvSpPr>
          <p:nvPr>
            <p:ph type="ftr" sz="quarter" idx="11"/>
          </p:nvPr>
        </p:nvSpPr>
        <p:spPr>
          <a:xfrm>
            <a:off x="659165" y="6356350"/>
            <a:ext cx="2847975" cy="365125"/>
          </a:xfrm>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14</a:t>
            </a:fld>
            <a:endParaRPr lang="en-US" dirty="0"/>
          </a:p>
        </p:txBody>
      </p:sp>
      <p:pic>
        <p:nvPicPr>
          <p:cNvPr id="2050" name="Picture 2" descr="C:\Users\Pat\Desktop\Updates\70-410 Second Edition\70-410 PowerPoints Second Edition\Pics\70-410 R2 Lesson 4 New Images\FG04-07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122560"/>
            <a:ext cx="6400800" cy="4683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52166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1371600" y="1143000"/>
            <a:ext cx="6340475" cy="4960710"/>
            <a:chOff x="822325" y="685800"/>
            <a:chExt cx="7499350" cy="5867400"/>
          </a:xfrm>
        </p:grpSpPr>
        <p:pic>
          <p:nvPicPr>
            <p:cNvPr id="2" name="Picture 1" descr="fg04-10"/>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822325" y="685800"/>
              <a:ext cx="7499350" cy="5486400"/>
            </a:xfrm>
            <a:prstGeom prst="rect">
              <a:avLst/>
            </a:prstGeom>
            <a:noFill/>
            <a:ln>
              <a:noFill/>
            </a:ln>
          </p:spPr>
        </p:pic>
        <p:sp>
          <p:nvSpPr>
            <p:cNvPr id="3" name="Rectangle 2"/>
            <p:cNvSpPr/>
            <p:nvPr/>
          </p:nvSpPr>
          <p:spPr>
            <a:xfrm>
              <a:off x="822325" y="6210300"/>
              <a:ext cx="7499350" cy="342900"/>
            </a:xfrm>
            <a:prstGeom prst="rect">
              <a:avLst/>
            </a:prstGeom>
            <a:noFill/>
            <a:ln>
              <a:noFill/>
            </a:ln>
          </p:spPr>
          <p:txBody>
            <a:bodyPr anchor="ctr">
              <a:normAutofit fontScale="62500" lnSpcReduction="20000"/>
            </a:bodyPr>
            <a:lstStyle/>
            <a:p>
              <a:pPr algn="ctr"/>
              <a:endParaRPr lang="en-US" sz="2400" dirty="0"/>
            </a:p>
          </p:txBody>
        </p:sp>
      </p:grpSp>
      <p:sp>
        <p:nvSpPr>
          <p:cNvPr id="5" name="Title 4"/>
          <p:cNvSpPr>
            <a:spLocks noGrp="1"/>
          </p:cNvSpPr>
          <p:nvPr>
            <p:ph type="title"/>
          </p:nvPr>
        </p:nvSpPr>
        <p:spPr/>
        <p:txBody>
          <a:bodyPr/>
          <a:lstStyle/>
          <a:p>
            <a:r>
              <a:rPr lang="en-US" dirty="0" smtClean="0"/>
              <a:t>Create a Folder Share</a:t>
            </a:r>
            <a:endParaRPr lang="en-US" dirty="0"/>
          </a:p>
        </p:txBody>
      </p:sp>
      <p:sp>
        <p:nvSpPr>
          <p:cNvPr id="7" name="Text Placeholder 6"/>
          <p:cNvSpPr>
            <a:spLocks noGrp="1"/>
          </p:cNvSpPr>
          <p:nvPr>
            <p:ph type="body" sz="half" idx="2"/>
          </p:nvPr>
        </p:nvSpPr>
        <p:spPr/>
        <p:txBody>
          <a:bodyPr/>
          <a:lstStyle/>
          <a:p>
            <a:r>
              <a:rPr lang="en-US" dirty="0" smtClean="0"/>
              <a:t>The Confirm selections page of the New Share Wizard</a:t>
            </a:r>
            <a:endParaRPr lang="en-US" dirty="0"/>
          </a:p>
        </p:txBody>
      </p:sp>
      <p:sp>
        <p:nvSpPr>
          <p:cNvPr id="8" name="Footer Placeholder 4"/>
          <p:cNvSpPr>
            <a:spLocks noGrp="1"/>
          </p:cNvSpPr>
          <p:nvPr>
            <p:ph type="ftr" sz="quarter" idx="11"/>
          </p:nvPr>
        </p:nvSpPr>
        <p:spPr>
          <a:xfrm>
            <a:off x="659165" y="6356350"/>
            <a:ext cx="2847975" cy="365125"/>
          </a:xfrm>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15</a:t>
            </a:fld>
            <a:endParaRPr lang="en-US" dirty="0"/>
          </a:p>
        </p:txBody>
      </p:sp>
    </p:spTree>
    <p:extLst>
      <p:ext uri="{BB962C8B-B14F-4D97-AF65-F5344CB8AC3E}">
        <p14:creationId xmlns:p14="http://schemas.microsoft.com/office/powerpoint/2010/main" val="32659711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Grp="1" noUngrp="1" noChangeAspect="1"/>
          </p:cNvGrpSpPr>
          <p:nvPr/>
        </p:nvGrpSpPr>
        <p:grpSpPr>
          <a:xfrm>
            <a:off x="914400" y="1133351"/>
            <a:ext cx="7010400" cy="4657849"/>
            <a:chOff x="685800" y="1036638"/>
            <a:chExt cx="7772400" cy="5164137"/>
          </a:xfrm>
        </p:grpSpPr>
        <p:pic>
          <p:nvPicPr>
            <p:cNvPr id="2" name="Picture 1" descr="fg04-11"/>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036638"/>
              <a:ext cx="7772400" cy="4783137"/>
            </a:xfrm>
            <a:prstGeom prst="rect">
              <a:avLst/>
            </a:prstGeom>
            <a:noFill/>
            <a:ln>
              <a:noFill/>
            </a:ln>
          </p:spPr>
        </p:pic>
        <p:sp>
          <p:nvSpPr>
            <p:cNvPr id="3" name="Rectangle 2"/>
            <p:cNvSpPr/>
            <p:nvPr/>
          </p:nvSpPr>
          <p:spPr>
            <a:xfrm>
              <a:off x="685800" y="5857875"/>
              <a:ext cx="7772400" cy="342900"/>
            </a:xfrm>
            <a:prstGeom prst="rect">
              <a:avLst/>
            </a:prstGeom>
            <a:noFill/>
            <a:ln>
              <a:noFill/>
            </a:ln>
          </p:spPr>
          <p:txBody>
            <a:bodyPr anchor="ctr">
              <a:normAutofit fontScale="70000" lnSpcReduction="20000"/>
            </a:bodyPr>
            <a:lstStyle/>
            <a:p>
              <a:pPr algn="ctr"/>
              <a:endParaRPr lang="en-US" sz="2400" dirty="0"/>
            </a:p>
          </p:txBody>
        </p:sp>
      </p:grpSp>
      <p:sp>
        <p:nvSpPr>
          <p:cNvPr id="5" name="Title 4"/>
          <p:cNvSpPr>
            <a:spLocks noGrp="1"/>
          </p:cNvSpPr>
          <p:nvPr>
            <p:ph type="title"/>
          </p:nvPr>
        </p:nvSpPr>
        <p:spPr/>
        <p:txBody>
          <a:bodyPr/>
          <a:lstStyle/>
          <a:p>
            <a:r>
              <a:rPr lang="en-US" dirty="0" smtClean="0"/>
              <a:t>Create a Folder Share</a:t>
            </a:r>
            <a:endParaRPr lang="en-US" dirty="0"/>
          </a:p>
        </p:txBody>
      </p:sp>
      <p:sp>
        <p:nvSpPr>
          <p:cNvPr id="7" name="Text Placeholder 6"/>
          <p:cNvSpPr>
            <a:spLocks noGrp="1"/>
          </p:cNvSpPr>
          <p:nvPr>
            <p:ph type="body" sz="half" idx="2"/>
          </p:nvPr>
        </p:nvSpPr>
        <p:spPr/>
        <p:txBody>
          <a:bodyPr>
            <a:normAutofit fontScale="92500" lnSpcReduction="20000"/>
          </a:bodyPr>
          <a:lstStyle/>
          <a:p>
            <a:r>
              <a:rPr lang="en-US" dirty="0" smtClean="0"/>
              <a:t>The new share on the Shares homepage in </a:t>
            </a:r>
          </a:p>
          <a:p>
            <a:r>
              <a:rPr lang="en-US" dirty="0" smtClean="0"/>
              <a:t>Server Manager</a:t>
            </a:r>
            <a:endParaRPr lang="en-US" dirty="0"/>
          </a:p>
        </p:txBody>
      </p:sp>
      <p:sp>
        <p:nvSpPr>
          <p:cNvPr id="8" name="Footer Placeholder 4"/>
          <p:cNvSpPr>
            <a:spLocks noGrp="1"/>
          </p:cNvSpPr>
          <p:nvPr>
            <p:ph type="ftr" sz="quarter" idx="11"/>
          </p:nvPr>
        </p:nvSpPr>
        <p:spPr>
          <a:xfrm>
            <a:off x="659165" y="6356350"/>
            <a:ext cx="2847975" cy="365125"/>
          </a:xfrm>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16</a:t>
            </a:fld>
            <a:endParaRPr lang="en-US" dirty="0"/>
          </a:p>
        </p:txBody>
      </p:sp>
    </p:spTree>
    <p:extLst>
      <p:ext uri="{BB962C8B-B14F-4D97-AF65-F5344CB8AC3E}">
        <p14:creationId xmlns:p14="http://schemas.microsoft.com/office/powerpoint/2010/main" val="21519497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Assigning Permissions</a:t>
            </a:r>
            <a:endParaRPr lang="en-US" dirty="0"/>
          </a:p>
        </p:txBody>
      </p:sp>
      <p:sp>
        <p:nvSpPr>
          <p:cNvPr id="3" name="Text Placeholder 2"/>
          <p:cNvSpPr>
            <a:spLocks noGrp="1"/>
          </p:cNvSpPr>
          <p:nvPr>
            <p:ph type="body" idx="1"/>
          </p:nvPr>
        </p:nvSpPr>
        <p:spPr/>
        <p:txBody>
          <a:bodyPr>
            <a:normAutofit/>
          </a:bodyPr>
          <a:lstStyle/>
          <a:p>
            <a:r>
              <a:rPr lang="en-US" sz="2400" dirty="0" smtClean="0"/>
              <a:t>Lesson 4: Configuring File and Share Access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17</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Assigning Permissions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The four permissions systems:</a:t>
            </a:r>
          </a:p>
          <a:p>
            <a:r>
              <a:rPr lang="en-US" b="1" dirty="0" smtClean="0"/>
              <a:t>Share permissions: </a:t>
            </a:r>
            <a:r>
              <a:rPr lang="en-US" dirty="0" smtClean="0"/>
              <a:t>Control access to folders over a network. </a:t>
            </a:r>
          </a:p>
          <a:p>
            <a:r>
              <a:rPr lang="en-US" b="1" dirty="0" smtClean="0"/>
              <a:t>NTFS permissions: </a:t>
            </a:r>
            <a:r>
              <a:rPr lang="en-US" dirty="0" smtClean="0"/>
              <a:t>Control access to the files and folders stored on disk volumes formatted with the NTFS file system. </a:t>
            </a:r>
          </a:p>
          <a:p>
            <a:r>
              <a:rPr lang="en-US" b="1" dirty="0" smtClean="0"/>
              <a:t>Registry permissions:</a:t>
            </a:r>
            <a:r>
              <a:rPr lang="en-US" dirty="0" smtClean="0"/>
              <a:t> Control access to specific parts of the Windows registry. </a:t>
            </a:r>
          </a:p>
          <a:p>
            <a:r>
              <a:rPr lang="en-US" b="1" dirty="0" smtClean="0"/>
              <a:t>Active Directory permissions:</a:t>
            </a:r>
            <a:r>
              <a:rPr lang="en-US" dirty="0" smtClean="0"/>
              <a:t> Control access to specific parts of an Active Directory Domain Services (AD DS) hierarchy. </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Permissions Architecture</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19</a:t>
            </a:fld>
            <a:endParaRPr lang="en-US" dirty="0"/>
          </a:p>
        </p:txBody>
      </p:sp>
      <p:sp>
        <p:nvSpPr>
          <p:cNvPr id="6" name="Content Placeholder 2"/>
          <p:cNvSpPr>
            <a:spLocks noGrp="1"/>
          </p:cNvSpPr>
          <p:nvPr>
            <p:ph idx="1"/>
          </p:nvPr>
        </p:nvSpPr>
        <p:spPr/>
        <p:txBody>
          <a:bodyPr/>
          <a:lstStyle/>
          <a:p>
            <a:r>
              <a:rPr lang="en-US" dirty="0" smtClean="0"/>
              <a:t>Access Control List (ACL)</a:t>
            </a:r>
          </a:p>
          <a:p>
            <a:r>
              <a:rPr lang="en-US" dirty="0" smtClean="0"/>
              <a:t>Access Control Entries (ACEs)</a:t>
            </a:r>
          </a:p>
          <a:p>
            <a:r>
              <a:rPr lang="en-US" dirty="0" smtClean="0"/>
              <a:t>Security principal</a:t>
            </a:r>
            <a:endParaRPr lang="en-CA" dirty="0" smtClean="0"/>
          </a:p>
        </p:txBody>
      </p:sp>
      <p:grpSp>
        <p:nvGrpSpPr>
          <p:cNvPr id="7" name="Group 21"/>
          <p:cNvGrpSpPr>
            <a:grpSpLocks/>
          </p:cNvGrpSpPr>
          <p:nvPr/>
        </p:nvGrpSpPr>
        <p:grpSpPr bwMode="auto">
          <a:xfrm>
            <a:off x="1905000" y="2819400"/>
            <a:ext cx="5803900" cy="3341688"/>
            <a:chOff x="1905000" y="2819400"/>
            <a:chExt cx="5803771" cy="3341132"/>
          </a:xfrm>
        </p:grpSpPr>
        <p:sp>
          <p:nvSpPr>
            <p:cNvPr id="8" name="File"/>
            <p:cNvSpPr>
              <a:spLocks noEditPoints="1" noChangeArrowheads="1"/>
            </p:cNvSpPr>
            <p:nvPr/>
          </p:nvSpPr>
          <p:spPr bwMode="auto">
            <a:xfrm>
              <a:off x="1905000" y="3809835"/>
              <a:ext cx="2895536" cy="1809449"/>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anchor="b"/>
            <a:lstStyle/>
            <a:p>
              <a:pPr>
                <a:defRPr/>
              </a:pPr>
              <a:r>
                <a:rPr lang="en-US" dirty="0">
                  <a:cs typeface="+mn-cs"/>
                </a:rPr>
                <a:t>Folder</a:t>
              </a:r>
              <a:endParaRPr lang="en-CA" dirty="0">
                <a:cs typeface="+mn-cs"/>
              </a:endParaRPr>
            </a:p>
          </p:txBody>
        </p:sp>
        <p:sp>
          <p:nvSpPr>
            <p:cNvPr id="9" name="TextBox 6"/>
            <p:cNvSpPr txBox="1">
              <a:spLocks noChangeArrowheads="1"/>
            </p:cNvSpPr>
            <p:nvPr/>
          </p:nvSpPr>
          <p:spPr bwMode="auto">
            <a:xfrm>
              <a:off x="4038601" y="3429000"/>
              <a:ext cx="2362200" cy="1661993"/>
            </a:xfrm>
            <a:prstGeom prst="rect">
              <a:avLst/>
            </a:prstGeom>
            <a:solidFill>
              <a:schemeClr val="bg1"/>
            </a:solidFill>
            <a:ln w="19050">
              <a:solidFill>
                <a:schemeClr val="tx1"/>
              </a:solidFill>
              <a:miter lim="800000"/>
              <a:headEnd/>
              <a:tailEnd/>
            </a:ln>
          </p:spPr>
          <p:txBody>
            <a:bodyPr>
              <a:spAutoFit/>
            </a:bodyPr>
            <a:lstStyle/>
            <a:p>
              <a:r>
                <a:rPr lang="en-US" b="1" dirty="0"/>
                <a:t>ACL</a:t>
              </a:r>
            </a:p>
            <a:p>
              <a:r>
                <a:rPr lang="en-US" sz="1600" dirty="0"/>
                <a:t>Sales – Read</a:t>
              </a:r>
            </a:p>
            <a:p>
              <a:r>
                <a:rPr lang="en-US" sz="1600" dirty="0"/>
                <a:t>Managers – Full Control</a:t>
              </a:r>
            </a:p>
            <a:p>
              <a:r>
                <a:rPr lang="en-US" sz="1600" dirty="0" err="1"/>
                <a:t>JSmith</a:t>
              </a:r>
              <a:r>
                <a:rPr lang="en-US" sz="1600" dirty="0"/>
                <a:t> – Deny Access</a:t>
              </a:r>
            </a:p>
            <a:p>
              <a:pPr algn="r"/>
              <a:r>
                <a:rPr lang="en-US" dirty="0"/>
                <a:t> </a:t>
              </a:r>
            </a:p>
            <a:p>
              <a:pPr algn="r"/>
              <a:r>
                <a:rPr lang="en-US" dirty="0"/>
                <a:t> </a:t>
              </a:r>
              <a:endParaRPr lang="en-CA" dirty="0"/>
            </a:p>
          </p:txBody>
        </p:sp>
        <p:sp>
          <p:nvSpPr>
            <p:cNvPr id="10" name="TextBox 9"/>
            <p:cNvSpPr txBox="1"/>
            <p:nvPr/>
          </p:nvSpPr>
          <p:spPr>
            <a:xfrm>
              <a:off x="6934200" y="3962400"/>
              <a:ext cx="774571" cy="369332"/>
            </a:xfrm>
            <a:prstGeom prst="rect">
              <a:avLst/>
            </a:prstGeom>
            <a:solidFill>
              <a:srgbClr val="0000C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spAutoFit/>
            </a:bodyPr>
            <a:lstStyle/>
            <a:p>
              <a:pPr algn="r">
                <a:defRPr/>
              </a:pPr>
              <a:r>
                <a:rPr lang="en-US" dirty="0">
                  <a:solidFill>
                    <a:schemeClr val="bg1"/>
                  </a:solidFill>
                  <a:cs typeface="+mn-cs"/>
                </a:rPr>
                <a:t>ACEs</a:t>
              </a:r>
              <a:endParaRPr lang="en-CA" dirty="0">
                <a:solidFill>
                  <a:schemeClr val="bg1"/>
                </a:solidFill>
                <a:cs typeface="+mn-cs"/>
              </a:endParaRPr>
            </a:p>
          </p:txBody>
        </p:sp>
        <p:cxnSp>
          <p:nvCxnSpPr>
            <p:cNvPr id="11" name="Straight Arrow Connector 9"/>
            <p:cNvCxnSpPr>
              <a:cxnSpLocks noChangeShapeType="1"/>
            </p:cNvCxnSpPr>
            <p:nvPr/>
          </p:nvCxnSpPr>
          <p:spPr bwMode="auto">
            <a:xfrm rot="10800000">
              <a:off x="5410200" y="3810000"/>
              <a:ext cx="1524000" cy="337066"/>
            </a:xfrm>
            <a:prstGeom prst="straightConnector1">
              <a:avLst/>
            </a:prstGeom>
            <a:noFill/>
            <a:ln w="28575" algn="ctr">
              <a:solidFill>
                <a:schemeClr val="tx1"/>
              </a:solidFill>
              <a:round/>
              <a:headEnd/>
              <a:tailEnd type="arrow" w="med" len="med"/>
            </a:ln>
          </p:spPr>
        </p:cxnSp>
        <p:cxnSp>
          <p:nvCxnSpPr>
            <p:cNvPr id="12" name="Straight Arrow Connector 11"/>
            <p:cNvCxnSpPr>
              <a:cxnSpLocks noChangeShapeType="1"/>
            </p:cNvCxnSpPr>
            <p:nvPr/>
          </p:nvCxnSpPr>
          <p:spPr bwMode="auto">
            <a:xfrm rot="10800000">
              <a:off x="6248400" y="4114800"/>
              <a:ext cx="685800" cy="32266"/>
            </a:xfrm>
            <a:prstGeom prst="straightConnector1">
              <a:avLst/>
            </a:prstGeom>
            <a:noFill/>
            <a:ln w="28575" algn="ctr">
              <a:solidFill>
                <a:schemeClr val="tx1"/>
              </a:solidFill>
              <a:round/>
              <a:headEnd/>
              <a:tailEnd type="arrow" w="med" len="med"/>
            </a:ln>
          </p:spPr>
        </p:cxnSp>
        <p:cxnSp>
          <p:nvCxnSpPr>
            <p:cNvPr id="13" name="Straight Arrow Connector 13"/>
            <p:cNvCxnSpPr>
              <a:cxnSpLocks noChangeShapeType="1"/>
            </p:cNvCxnSpPr>
            <p:nvPr/>
          </p:nvCxnSpPr>
          <p:spPr bwMode="auto">
            <a:xfrm rot="10800000" flipV="1">
              <a:off x="6172200" y="4147066"/>
              <a:ext cx="762000" cy="196334"/>
            </a:xfrm>
            <a:prstGeom prst="straightConnector1">
              <a:avLst/>
            </a:prstGeom>
            <a:noFill/>
            <a:ln w="28575" algn="ctr">
              <a:solidFill>
                <a:schemeClr val="tx1"/>
              </a:solidFill>
              <a:round/>
              <a:headEnd/>
              <a:tailEnd type="arrow" w="med" len="med"/>
            </a:ln>
          </p:spPr>
        </p:cxnSp>
        <p:sp>
          <p:nvSpPr>
            <p:cNvPr id="14" name="TextBox 13"/>
            <p:cNvSpPr txBox="1"/>
            <p:nvPr/>
          </p:nvSpPr>
          <p:spPr>
            <a:xfrm>
              <a:off x="4237326" y="5791200"/>
              <a:ext cx="1967205" cy="369332"/>
            </a:xfrm>
            <a:prstGeom prst="rect">
              <a:avLst/>
            </a:prstGeom>
            <a:solidFill>
              <a:srgbClr val="0000C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spAutoFit/>
            </a:bodyPr>
            <a:lstStyle/>
            <a:p>
              <a:pPr algn="r">
                <a:defRPr/>
              </a:pPr>
              <a:r>
                <a:rPr lang="en-US" dirty="0">
                  <a:solidFill>
                    <a:schemeClr val="bg1"/>
                  </a:solidFill>
                  <a:cs typeface="+mn-cs"/>
                </a:rPr>
                <a:t>Security Principal</a:t>
              </a:r>
              <a:endParaRPr lang="en-CA" dirty="0">
                <a:solidFill>
                  <a:schemeClr val="bg1"/>
                </a:solidFill>
                <a:cs typeface="+mn-cs"/>
              </a:endParaRPr>
            </a:p>
          </p:txBody>
        </p:sp>
        <p:cxnSp>
          <p:nvCxnSpPr>
            <p:cNvPr id="15" name="Straight Arrow Connector 16"/>
            <p:cNvCxnSpPr>
              <a:cxnSpLocks noChangeShapeType="1"/>
            </p:cNvCxnSpPr>
            <p:nvPr/>
          </p:nvCxnSpPr>
          <p:spPr bwMode="auto">
            <a:xfrm rot="16200000" flipV="1">
              <a:off x="4210665" y="4780935"/>
              <a:ext cx="1295400" cy="725129"/>
            </a:xfrm>
            <a:prstGeom prst="straightConnector1">
              <a:avLst/>
            </a:prstGeom>
            <a:noFill/>
            <a:ln w="28575" algn="ctr">
              <a:solidFill>
                <a:schemeClr val="tx1"/>
              </a:solidFill>
              <a:round/>
              <a:headEnd/>
              <a:tailEnd type="arrow" w="med" len="med"/>
            </a:ln>
          </p:spPr>
        </p:cxnSp>
        <p:sp>
          <p:nvSpPr>
            <p:cNvPr id="16" name="TextBox 15"/>
            <p:cNvSpPr txBox="1"/>
            <p:nvPr/>
          </p:nvSpPr>
          <p:spPr>
            <a:xfrm>
              <a:off x="5334000" y="2819400"/>
              <a:ext cx="1326004" cy="369332"/>
            </a:xfrm>
            <a:prstGeom prst="rect">
              <a:avLst/>
            </a:prstGeom>
            <a:solidFill>
              <a:srgbClr val="0000C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spAutoFit/>
            </a:bodyPr>
            <a:lstStyle/>
            <a:p>
              <a:pPr algn="r">
                <a:defRPr/>
              </a:pPr>
              <a:r>
                <a:rPr lang="en-US" dirty="0">
                  <a:solidFill>
                    <a:schemeClr val="bg1"/>
                  </a:solidFill>
                  <a:cs typeface="+mn-cs"/>
                </a:rPr>
                <a:t>Permission</a:t>
              </a:r>
              <a:endParaRPr lang="en-CA" dirty="0">
                <a:solidFill>
                  <a:schemeClr val="bg1"/>
                </a:solidFill>
                <a:cs typeface="+mn-cs"/>
              </a:endParaRPr>
            </a:p>
          </p:txBody>
        </p:sp>
        <p:cxnSp>
          <p:nvCxnSpPr>
            <p:cNvPr id="17" name="Straight Arrow Connector 19"/>
            <p:cNvCxnSpPr>
              <a:cxnSpLocks noChangeShapeType="1"/>
            </p:cNvCxnSpPr>
            <p:nvPr/>
          </p:nvCxnSpPr>
          <p:spPr bwMode="auto">
            <a:xfrm rot="5400000">
              <a:off x="4953000" y="3352800"/>
              <a:ext cx="533400" cy="228600"/>
            </a:xfrm>
            <a:prstGeom prst="straightConnector1">
              <a:avLst/>
            </a:prstGeom>
            <a:noFill/>
            <a:ln w="28575" algn="ctr">
              <a:solidFill>
                <a:schemeClr val="tx1"/>
              </a:solidFill>
              <a:round/>
              <a:headEnd/>
              <a:tailEnd type="arrow" w="med" len="med"/>
            </a:ln>
          </p:spPr>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Exam Objective 2.1: Configure File and Share Access</a:t>
            </a:r>
          </a:p>
          <a:p>
            <a:r>
              <a:rPr lang="en-US" dirty="0" smtClean="0"/>
              <a:t>Designing a File Sharing Strategy</a:t>
            </a:r>
          </a:p>
          <a:p>
            <a:r>
              <a:rPr lang="en-US" dirty="0" smtClean="0"/>
              <a:t>Creating Folder Shares</a:t>
            </a:r>
          </a:p>
          <a:p>
            <a:r>
              <a:rPr lang="en-US" dirty="0" smtClean="0"/>
              <a:t>Assigning Permissions</a:t>
            </a:r>
          </a:p>
          <a:p>
            <a:r>
              <a:rPr lang="en-US" dirty="0" smtClean="0"/>
              <a:t>Configuring Volume Shadow Copies</a:t>
            </a:r>
          </a:p>
          <a:p>
            <a:r>
              <a:rPr lang="en-US" dirty="0" smtClean="0"/>
              <a:t>Configuring NTFS Quotas</a:t>
            </a:r>
          </a:p>
        </p:txBody>
      </p:sp>
      <p:sp>
        <p:nvSpPr>
          <p:cNvPr id="10" name="Footer Placeholder 9"/>
          <p:cNvSpPr>
            <a:spLocks noGrp="1"/>
          </p:cNvSpPr>
          <p:nvPr>
            <p:ph type="ftr" sz="quarter" idx="11"/>
          </p:nvPr>
        </p:nvSpPr>
        <p:spPr/>
        <p:txBody>
          <a:bodyPr/>
          <a:lstStyle/>
          <a:p>
            <a:r>
              <a:rPr lang="en-US" dirty="0" smtClean="0"/>
              <a:t>© 2013 John Wiley &amp; Sons, Inc.</a:t>
            </a:r>
            <a:endParaRPr lang="en-US" dirty="0"/>
          </a:p>
        </p:txBody>
      </p:sp>
      <p:sp>
        <p:nvSpPr>
          <p:cNvPr id="11" name="Slide Number Placeholder 10"/>
          <p:cNvSpPr>
            <a:spLocks noGrp="1"/>
          </p:cNvSpPr>
          <p:nvPr>
            <p:ph type="sldNum" sz="quarter" idx="12"/>
          </p:nvPr>
        </p:nvSpPr>
        <p:spPr/>
        <p:txBody>
          <a:bodyPr/>
          <a:lstStyle/>
          <a:p>
            <a:fld id="{0FFCD9FE-85A8-4732-8641-B4CD942B9CFA}" type="slidenum">
              <a:rPr lang="en-US" smtClean="0"/>
              <a:pPr/>
              <a:t>2</a:t>
            </a:fld>
            <a:endParaRPr lang="en-US" dirty="0"/>
          </a:p>
        </p:txBody>
      </p:sp>
    </p:spTree>
    <p:extLst>
      <p:ext uri="{BB962C8B-B14F-4D97-AF65-F5344CB8AC3E}">
        <p14:creationId xmlns:p14="http://schemas.microsoft.com/office/powerpoint/2010/main" val="2093665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Windows Permissions</a:t>
            </a:r>
            <a:endParaRPr lang="en-US" dirty="0"/>
          </a:p>
        </p:txBody>
      </p:sp>
      <p:sp>
        <p:nvSpPr>
          <p:cNvPr id="8" name="Text Placeholder 7"/>
          <p:cNvSpPr>
            <a:spLocks noGrp="1"/>
          </p:cNvSpPr>
          <p:nvPr>
            <p:ph type="body" sz="half" idx="2"/>
          </p:nvPr>
        </p:nvSpPr>
        <p:spPr/>
        <p:txBody>
          <a:bodyPr/>
          <a:lstStyle/>
          <a:p>
            <a:r>
              <a:rPr lang="en-US" dirty="0" smtClean="0"/>
              <a:t>The Security tab of a Properties sheet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20</a:t>
            </a:fld>
            <a:endParaRPr lang="en-US" dirty="0"/>
          </a:p>
        </p:txBody>
      </p:sp>
      <p:grpSp>
        <p:nvGrpSpPr>
          <p:cNvPr id="12" name="Group 11"/>
          <p:cNvGrpSpPr>
            <a:grpSpLocks noGrp="1" noUngrp="1" noChangeAspect="1"/>
          </p:cNvGrpSpPr>
          <p:nvPr/>
        </p:nvGrpSpPr>
        <p:grpSpPr>
          <a:xfrm>
            <a:off x="2819400" y="1292916"/>
            <a:ext cx="3414713" cy="4726884"/>
            <a:chOff x="2452688" y="685800"/>
            <a:chExt cx="4238625" cy="5867400"/>
          </a:xfrm>
        </p:grpSpPr>
        <p:pic>
          <p:nvPicPr>
            <p:cNvPr id="13" name="Picture 12" descr="fg04-13"/>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2452688" y="685800"/>
              <a:ext cx="4238625" cy="5486400"/>
            </a:xfrm>
            <a:prstGeom prst="rect">
              <a:avLst/>
            </a:prstGeom>
            <a:noFill/>
            <a:ln>
              <a:noFill/>
            </a:ln>
          </p:spPr>
        </p:pic>
        <p:sp>
          <p:nvSpPr>
            <p:cNvPr id="14" name="Rectangle 13"/>
            <p:cNvSpPr/>
            <p:nvPr/>
          </p:nvSpPr>
          <p:spPr>
            <a:xfrm>
              <a:off x="2452688" y="6210300"/>
              <a:ext cx="4238625"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and Advanced Permissions</a:t>
            </a:r>
            <a:endParaRPr lang="en-US" dirty="0"/>
          </a:p>
        </p:txBody>
      </p:sp>
      <p:sp>
        <p:nvSpPr>
          <p:cNvPr id="3" name="Content Placeholder 2"/>
          <p:cNvSpPr>
            <a:spLocks noGrp="1"/>
          </p:cNvSpPr>
          <p:nvPr>
            <p:ph idx="1"/>
          </p:nvPr>
        </p:nvSpPr>
        <p:spPr/>
        <p:txBody>
          <a:bodyPr/>
          <a:lstStyle/>
          <a:p>
            <a:r>
              <a:rPr lang="en-US" dirty="0" smtClean="0"/>
              <a:t>Permissions allow you to grant specific degrees of access to security principals.</a:t>
            </a:r>
          </a:p>
          <a:p>
            <a:r>
              <a:rPr lang="en-US" dirty="0" smtClean="0"/>
              <a:t>Preconfigured permission combinations are called </a:t>
            </a:r>
            <a:r>
              <a:rPr lang="en-US" b="1" dirty="0" smtClean="0"/>
              <a:t>Basic Permissions.</a:t>
            </a:r>
          </a:p>
          <a:p>
            <a:r>
              <a:rPr lang="en-US" b="1" dirty="0" smtClean="0"/>
              <a:t>Advanced Permissions </a:t>
            </a:r>
            <a:r>
              <a:rPr lang="en-US" dirty="0" smtClean="0"/>
              <a:t>are more granular and can be applied individually, but are rarely used.</a:t>
            </a:r>
            <a:endParaRPr lang="en-CA" dirty="0" smtClean="0"/>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Allowing and Denying Permissions</a:t>
            </a:r>
            <a:endParaRPr lang="en-US" dirty="0"/>
          </a:p>
        </p:txBody>
      </p:sp>
      <p:sp>
        <p:nvSpPr>
          <p:cNvPr id="3" name="Content Placeholder 2"/>
          <p:cNvSpPr>
            <a:spLocks noGrp="1"/>
          </p:cNvSpPr>
          <p:nvPr>
            <p:ph idx="1"/>
          </p:nvPr>
        </p:nvSpPr>
        <p:spPr/>
        <p:txBody>
          <a:bodyPr/>
          <a:lstStyle/>
          <a:p>
            <a:r>
              <a:rPr lang="en-US" b="1" dirty="0" smtClean="0"/>
              <a:t>Additive</a:t>
            </a:r>
          </a:p>
          <a:p>
            <a:pPr lvl="1">
              <a:buFont typeface="Courier New"/>
              <a:buChar char="o"/>
            </a:pPr>
            <a:r>
              <a:rPr lang="en-US" dirty="0" smtClean="0"/>
              <a:t>Start with no permissions and then grant Allow permissions (preferred method).</a:t>
            </a:r>
          </a:p>
          <a:p>
            <a:r>
              <a:rPr lang="en-US" b="1" dirty="0" smtClean="0"/>
              <a:t>Subtractive</a:t>
            </a:r>
          </a:p>
          <a:p>
            <a:pPr lvl="1">
              <a:buFont typeface="Courier New"/>
              <a:buChar char="o"/>
            </a:pPr>
            <a:r>
              <a:rPr lang="en-US" dirty="0" smtClean="0"/>
              <a:t>Start by granting Allow permissions and then grant Deny permissions.</a:t>
            </a:r>
            <a:endParaRPr lang="en-CA" dirty="0" smtClean="0"/>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Inheriting Permissions</a:t>
            </a:r>
            <a:endParaRPr lang="en-US" dirty="0"/>
          </a:p>
        </p:txBody>
      </p:sp>
      <p:sp>
        <p:nvSpPr>
          <p:cNvPr id="3" name="Content Placeholder 2"/>
          <p:cNvSpPr>
            <a:spLocks noGrp="1"/>
          </p:cNvSpPr>
          <p:nvPr>
            <p:ph idx="1"/>
          </p:nvPr>
        </p:nvSpPr>
        <p:spPr/>
        <p:txBody>
          <a:bodyPr>
            <a:normAutofit/>
          </a:bodyPr>
          <a:lstStyle/>
          <a:p>
            <a:pPr>
              <a:buNone/>
            </a:pPr>
            <a:r>
              <a:rPr lang="en-US" sz="2400" dirty="0" smtClean="0"/>
              <a:t>Permissions run downward through a hierarchy</a:t>
            </a:r>
            <a:endParaRPr lang="en-US" sz="2400"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23</a:t>
            </a:fld>
            <a:endParaRPr lang="en-US" dirty="0"/>
          </a:p>
        </p:txBody>
      </p:sp>
      <p:pic>
        <p:nvPicPr>
          <p:cNvPr id="6" name="Picture 2"/>
          <p:cNvPicPr>
            <a:picLocks noChangeAspect="1" noChangeArrowheads="1"/>
          </p:cNvPicPr>
          <p:nvPr/>
        </p:nvPicPr>
        <p:blipFill>
          <a:blip r:embed="rId2"/>
          <a:srcRect/>
          <a:stretch>
            <a:fillRect/>
          </a:stretch>
        </p:blipFill>
        <p:spPr bwMode="auto">
          <a:xfrm>
            <a:off x="457200" y="2152650"/>
            <a:ext cx="4057650" cy="4095750"/>
          </a:xfrm>
          <a:prstGeom prst="rect">
            <a:avLst/>
          </a:prstGeom>
          <a:noFill/>
          <a:ln w="9525">
            <a:noFill/>
            <a:miter lim="800000"/>
            <a:headEnd/>
            <a:tailEnd/>
          </a:ln>
          <a:effectLst/>
        </p:spPr>
      </p:pic>
      <p:pic>
        <p:nvPicPr>
          <p:cNvPr id="7" name="Picture 3"/>
          <p:cNvPicPr>
            <a:picLocks noChangeAspect="1" noChangeArrowheads="1"/>
          </p:cNvPicPr>
          <p:nvPr/>
        </p:nvPicPr>
        <p:blipFill>
          <a:blip r:embed="rId3"/>
          <a:srcRect/>
          <a:stretch>
            <a:fillRect/>
          </a:stretch>
        </p:blipFill>
        <p:spPr bwMode="auto">
          <a:xfrm>
            <a:off x="4629150" y="2190750"/>
            <a:ext cx="4057650" cy="4057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Access</a:t>
            </a:r>
            <a:endParaRPr lang="en-US" dirty="0"/>
          </a:p>
        </p:txBody>
      </p:sp>
      <p:sp>
        <p:nvSpPr>
          <p:cNvPr id="3" name="Content Placeholder 2"/>
          <p:cNvSpPr>
            <a:spLocks noGrp="1"/>
          </p:cNvSpPr>
          <p:nvPr>
            <p:ph idx="1"/>
          </p:nvPr>
        </p:nvSpPr>
        <p:spPr/>
        <p:txBody>
          <a:bodyPr/>
          <a:lstStyle/>
          <a:p>
            <a:pPr>
              <a:buNone/>
            </a:pPr>
            <a:r>
              <a:rPr lang="en-US" dirty="0" smtClean="0"/>
              <a:t>The combination of Allow permissions and Deny permissions that a security principal receives for a system element:</a:t>
            </a:r>
          </a:p>
          <a:p>
            <a:r>
              <a:rPr lang="en-US" dirty="0" smtClean="0"/>
              <a:t>Allow permissions are cumulative.</a:t>
            </a:r>
          </a:p>
          <a:p>
            <a:r>
              <a:rPr lang="en-US" dirty="0" smtClean="0"/>
              <a:t>Deny permissions override Allow permissions.</a:t>
            </a:r>
          </a:p>
          <a:p>
            <a:r>
              <a:rPr lang="en-US" dirty="0" smtClean="0"/>
              <a:t>Explicit permissions take precedence over inherited permissions.</a:t>
            </a:r>
            <a:endParaRPr lang="en-CA" dirty="0" smtClean="0"/>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Access</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Effective Access tab of the Advanced Security Settings dialog box</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25</a:t>
            </a:fld>
            <a:endParaRPr lang="en-US" dirty="0"/>
          </a:p>
        </p:txBody>
      </p:sp>
      <p:pic>
        <p:nvPicPr>
          <p:cNvPr id="3074" name="Picture 2" descr="C:\Users\Pat\Desktop\Updates\70-410 Second Edition\70-410 PowerPoints Second Edition\Pics\70-410 R2 Lesson 4 New Images\FG04-14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210340"/>
            <a:ext cx="6705600" cy="452574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Share Permissions</a:t>
            </a:r>
            <a:endParaRPr lang="en-US" dirty="0"/>
          </a:p>
        </p:txBody>
      </p:sp>
      <p:sp>
        <p:nvSpPr>
          <p:cNvPr id="4" name="Text Placeholder 3"/>
          <p:cNvSpPr>
            <a:spLocks noGrp="1"/>
          </p:cNvSpPr>
          <p:nvPr>
            <p:ph type="body" sz="half" idx="2"/>
          </p:nvPr>
        </p:nvSpPr>
        <p:spPr/>
        <p:txBody>
          <a:bodyPr/>
          <a:lstStyle/>
          <a:p>
            <a:r>
              <a:rPr lang="en-US" dirty="0" smtClean="0"/>
              <a:t>The Share Permissions tab for a shared folder</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26</a:t>
            </a:fld>
            <a:endParaRPr lang="en-US" dirty="0"/>
          </a:p>
        </p:txBody>
      </p:sp>
      <p:pic>
        <p:nvPicPr>
          <p:cNvPr id="4098" name="Picture 2" descr="C:\Users\Pat\Desktop\Updates\70-410 Second Edition\70-410 PowerPoints Second Edition\Pics\70-410 R2 Lesson 4 New Images\FG04-15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371600"/>
            <a:ext cx="3590925" cy="4352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Permissions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93913536"/>
              </p:ext>
            </p:extLst>
          </p:nvPr>
        </p:nvGraphicFramePr>
        <p:xfrm>
          <a:off x="838200" y="1600200"/>
          <a:ext cx="7543800" cy="4122271"/>
        </p:xfrm>
        <a:graphic>
          <a:graphicData uri="http://schemas.openxmlformats.org/drawingml/2006/table">
            <a:tbl>
              <a:tblPr/>
              <a:tblGrid>
                <a:gridCol w="1931949"/>
                <a:gridCol w="5611851"/>
              </a:tblGrid>
              <a:tr h="304800">
                <a:tc>
                  <a:txBody>
                    <a:bodyPr/>
                    <a:lstStyle/>
                    <a:p>
                      <a:pPr marL="38100" marR="38100">
                        <a:lnSpc>
                          <a:spcPts val="1100"/>
                        </a:lnSpc>
                        <a:spcBef>
                          <a:spcPts val="800"/>
                        </a:spcBef>
                        <a:spcAft>
                          <a:spcPts val="0"/>
                        </a:spcAft>
                      </a:pPr>
                      <a:r>
                        <a:rPr lang="en-US" sz="1600" b="1" i="1" dirty="0">
                          <a:latin typeface="Arial"/>
                          <a:ea typeface="Times"/>
                          <a:cs typeface="Times New Roman"/>
                        </a:rPr>
                        <a:t>Share permission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800"/>
                        </a:spcBef>
                        <a:spcAft>
                          <a:spcPts val="0"/>
                        </a:spcAft>
                      </a:pPr>
                      <a:r>
                        <a:rPr lang="en-US" sz="1600" b="1" i="1">
                          <a:latin typeface="Arial"/>
                          <a:ea typeface="Times"/>
                          <a:cs typeface="Times New Roman"/>
                        </a:rPr>
                        <a:t>Allows or denies security principals the ability to: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888">
                <a:tc>
                  <a:txBody>
                    <a:bodyPr/>
                    <a:lstStyle/>
                    <a:p>
                      <a:pPr marL="38100" marR="38100">
                        <a:lnSpc>
                          <a:spcPts val="1100"/>
                        </a:lnSpc>
                        <a:spcBef>
                          <a:spcPts val="0"/>
                        </a:spcBef>
                        <a:spcAft>
                          <a:spcPts val="500"/>
                        </a:spcAft>
                      </a:pPr>
                      <a:r>
                        <a:rPr lang="en-US" sz="1600" dirty="0">
                          <a:latin typeface="Arial"/>
                          <a:ea typeface="Times"/>
                          <a:cs typeface="Times New Roman"/>
                        </a:rPr>
                        <a:t>Full Control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Change </a:t>
                      </a:r>
                      <a:r>
                        <a:rPr lang="en-US" sz="1600" dirty="0">
                          <a:latin typeface="Arial"/>
                          <a:ea typeface="Times"/>
                          <a:cs typeface="Times New Roman"/>
                        </a:rPr>
                        <a:t>file permissions.</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Take </a:t>
                      </a:r>
                      <a:r>
                        <a:rPr lang="en-US" sz="1600" dirty="0">
                          <a:latin typeface="Arial"/>
                          <a:ea typeface="Times"/>
                          <a:cs typeface="Times New Roman"/>
                        </a:rPr>
                        <a:t>ownership of files.</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Perform </a:t>
                      </a:r>
                      <a:r>
                        <a:rPr lang="en-US" sz="1600" dirty="0">
                          <a:latin typeface="Arial"/>
                          <a:ea typeface="Times"/>
                          <a:cs typeface="Times New Roman"/>
                        </a:rPr>
                        <a:t>all tasks allowed by the Change permission.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0">
                <a:tc>
                  <a:txBody>
                    <a:bodyPr/>
                    <a:lstStyle/>
                    <a:p>
                      <a:pPr marL="38100" marR="38100">
                        <a:lnSpc>
                          <a:spcPts val="1100"/>
                        </a:lnSpc>
                        <a:spcBef>
                          <a:spcPts val="0"/>
                        </a:spcBef>
                        <a:spcAft>
                          <a:spcPts val="500"/>
                        </a:spcAft>
                      </a:pPr>
                      <a:r>
                        <a:rPr lang="en-US" sz="1600" dirty="0">
                          <a:latin typeface="Arial"/>
                          <a:ea typeface="Times"/>
                          <a:cs typeface="Times New Roman"/>
                        </a:rPr>
                        <a:t>Change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Create </a:t>
                      </a:r>
                      <a:r>
                        <a:rPr lang="en-US" sz="1600" dirty="0">
                          <a:latin typeface="Arial"/>
                          <a:ea typeface="Times"/>
                          <a:cs typeface="Times New Roman"/>
                        </a:rPr>
                        <a:t>folders.</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Add </a:t>
                      </a:r>
                      <a:r>
                        <a:rPr lang="en-US" sz="1600" dirty="0">
                          <a:latin typeface="Arial"/>
                          <a:ea typeface="Times"/>
                          <a:cs typeface="Times New Roman"/>
                        </a:rPr>
                        <a:t>files to folders.</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Change </a:t>
                      </a:r>
                      <a:r>
                        <a:rPr lang="en-US" sz="1600" dirty="0">
                          <a:latin typeface="Arial"/>
                          <a:ea typeface="Times"/>
                          <a:cs typeface="Times New Roman"/>
                        </a:rPr>
                        <a:t>data in files.</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Append </a:t>
                      </a:r>
                      <a:r>
                        <a:rPr lang="en-US" sz="1600" dirty="0">
                          <a:latin typeface="Arial"/>
                          <a:ea typeface="Times"/>
                          <a:cs typeface="Times New Roman"/>
                        </a:rPr>
                        <a:t>data to files.</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Change </a:t>
                      </a:r>
                      <a:r>
                        <a:rPr lang="en-US" sz="1600" dirty="0">
                          <a:latin typeface="Arial"/>
                          <a:ea typeface="Times"/>
                          <a:cs typeface="Times New Roman"/>
                        </a:rPr>
                        <a:t>file attributes.</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Delete </a:t>
                      </a:r>
                      <a:r>
                        <a:rPr lang="en-US" sz="1600" dirty="0">
                          <a:latin typeface="Arial"/>
                          <a:ea typeface="Times"/>
                          <a:cs typeface="Times New Roman"/>
                        </a:rPr>
                        <a:t>folders and files.</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Perform </a:t>
                      </a:r>
                      <a:r>
                        <a:rPr lang="en-US" sz="1600" dirty="0">
                          <a:latin typeface="Arial"/>
                          <a:ea typeface="Times"/>
                          <a:cs typeface="Times New Roman"/>
                        </a:rPr>
                        <a:t>all actions permitted by the Read permission.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1583">
                <a:tc>
                  <a:txBody>
                    <a:bodyPr/>
                    <a:lstStyle/>
                    <a:p>
                      <a:pPr marL="38100" marR="38100">
                        <a:lnSpc>
                          <a:spcPts val="1100"/>
                        </a:lnSpc>
                        <a:spcBef>
                          <a:spcPts val="0"/>
                        </a:spcBef>
                        <a:spcAft>
                          <a:spcPts val="500"/>
                        </a:spcAft>
                      </a:pPr>
                      <a:r>
                        <a:rPr lang="en-US" sz="1600">
                          <a:latin typeface="Arial"/>
                          <a:ea typeface="Times"/>
                          <a:cs typeface="Times New Roman"/>
                        </a:rPr>
                        <a:t>Read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Display </a:t>
                      </a:r>
                      <a:r>
                        <a:rPr lang="en-US" sz="1600" dirty="0">
                          <a:latin typeface="Arial"/>
                          <a:ea typeface="Times"/>
                          <a:cs typeface="Times New Roman"/>
                        </a:rPr>
                        <a:t>folder names, filenames, file </a:t>
                      </a:r>
                      <a:r>
                        <a:rPr lang="en-US" sz="1600" dirty="0" smtClean="0">
                          <a:latin typeface="Arial"/>
                          <a:ea typeface="Times"/>
                          <a:cs typeface="Times New Roman"/>
                        </a:rPr>
                        <a:t>data, </a:t>
                      </a:r>
                      <a:r>
                        <a:rPr lang="en-US" sz="1600" dirty="0">
                          <a:latin typeface="Arial"/>
                          <a:ea typeface="Times"/>
                          <a:cs typeface="Times New Roman"/>
                        </a:rPr>
                        <a:t>and attributes. </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Execute </a:t>
                      </a:r>
                      <a:r>
                        <a:rPr lang="en-US" sz="1600" dirty="0">
                          <a:latin typeface="Arial"/>
                          <a:ea typeface="Times"/>
                          <a:cs typeface="Times New Roman"/>
                        </a:rPr>
                        <a:t>program files.</a:t>
                      </a:r>
                    </a:p>
                    <a:p>
                      <a:pPr marL="0" marR="38100" lvl="0" indent="0">
                        <a:lnSpc>
                          <a:spcPts val="1100"/>
                        </a:lnSpc>
                        <a:spcBef>
                          <a:spcPts val="0"/>
                        </a:spcBef>
                        <a:spcAft>
                          <a:spcPts val="500"/>
                        </a:spcAft>
                        <a:buSzPts val="1200"/>
                        <a:buFont typeface="Symbol"/>
                        <a:buNone/>
                        <a:tabLst>
                          <a:tab pos="266700" algn="l"/>
                        </a:tabLst>
                      </a:pPr>
                      <a:r>
                        <a:rPr lang="en-US" sz="1600" dirty="0" smtClean="0">
                          <a:latin typeface="Arial"/>
                          <a:ea typeface="Times"/>
                          <a:cs typeface="Times New Roman"/>
                        </a:rPr>
                        <a:t> Access </a:t>
                      </a:r>
                      <a:r>
                        <a:rPr lang="en-US" sz="1600" dirty="0">
                          <a:latin typeface="Arial"/>
                          <a:ea typeface="Times"/>
                          <a:cs typeface="Times New Roman"/>
                        </a:rPr>
                        <a:t>other folders within the shared folder.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Share Permissions</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Permissions page of a share’s Properties sheet in Server Manager</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28</a:t>
            </a:fld>
            <a:endParaRPr lang="en-US" dirty="0"/>
          </a:p>
        </p:txBody>
      </p:sp>
      <p:grpSp>
        <p:nvGrpSpPr>
          <p:cNvPr id="7" name="Group 6"/>
          <p:cNvGrpSpPr>
            <a:grpSpLocks noGrp="1" noUngrp="1" noChangeAspect="1"/>
          </p:cNvGrpSpPr>
          <p:nvPr/>
        </p:nvGrpSpPr>
        <p:grpSpPr>
          <a:xfrm>
            <a:off x="1905001" y="1208831"/>
            <a:ext cx="5105400" cy="4817350"/>
            <a:chOff x="1462088" y="685800"/>
            <a:chExt cx="6218237" cy="5867400"/>
          </a:xfrm>
        </p:grpSpPr>
        <p:pic>
          <p:nvPicPr>
            <p:cNvPr id="8" name="Picture 7" descr="fg04-20"/>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462088" y="685800"/>
              <a:ext cx="6218237" cy="5486400"/>
            </a:xfrm>
            <a:prstGeom prst="rect">
              <a:avLst/>
            </a:prstGeom>
            <a:noFill/>
            <a:ln>
              <a:noFill/>
            </a:ln>
          </p:spPr>
        </p:pic>
        <p:sp>
          <p:nvSpPr>
            <p:cNvPr id="9" name="Rectangle 8"/>
            <p:cNvSpPr/>
            <p:nvPr/>
          </p:nvSpPr>
          <p:spPr>
            <a:xfrm>
              <a:off x="1462088" y="6210300"/>
              <a:ext cx="6218237"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Share Permissions</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Share tab of the Advanced Security Settings dialog box for a share in Server Manager</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29</a:t>
            </a:fld>
            <a:endParaRPr lang="en-US" dirty="0"/>
          </a:p>
        </p:txBody>
      </p:sp>
      <p:grpSp>
        <p:nvGrpSpPr>
          <p:cNvPr id="7" name="Group 6"/>
          <p:cNvGrpSpPr>
            <a:grpSpLocks noGrp="1" noUngrp="1" noChangeAspect="1"/>
          </p:cNvGrpSpPr>
          <p:nvPr/>
        </p:nvGrpSpPr>
        <p:grpSpPr>
          <a:xfrm>
            <a:off x="1207251" y="1219200"/>
            <a:ext cx="6641349" cy="4800600"/>
            <a:chOff x="685800" y="809625"/>
            <a:chExt cx="7772400" cy="5618163"/>
          </a:xfrm>
        </p:grpSpPr>
        <p:pic>
          <p:nvPicPr>
            <p:cNvPr id="8" name="Picture 7" descr="fg04-21"/>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809625"/>
              <a:ext cx="7772400" cy="5237163"/>
            </a:xfrm>
            <a:prstGeom prst="rect">
              <a:avLst/>
            </a:prstGeom>
            <a:noFill/>
            <a:ln>
              <a:noFill/>
            </a:ln>
          </p:spPr>
        </p:pic>
        <p:sp>
          <p:nvSpPr>
            <p:cNvPr id="9" name="Rectangle 8"/>
            <p:cNvSpPr/>
            <p:nvPr/>
          </p:nvSpPr>
          <p:spPr>
            <a:xfrm>
              <a:off x="685800" y="6084888"/>
              <a:ext cx="7772400"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Folder Shares</a:t>
            </a:r>
            <a:endParaRPr lang="en-US" dirty="0"/>
          </a:p>
        </p:txBody>
      </p:sp>
      <p:sp>
        <p:nvSpPr>
          <p:cNvPr id="3" name="Text Placeholder 2"/>
          <p:cNvSpPr>
            <a:spLocks noGrp="1"/>
          </p:cNvSpPr>
          <p:nvPr>
            <p:ph type="body" idx="1"/>
          </p:nvPr>
        </p:nvSpPr>
        <p:spPr/>
        <p:txBody>
          <a:bodyPr>
            <a:normAutofit/>
          </a:bodyPr>
          <a:lstStyle/>
          <a:p>
            <a:r>
              <a:rPr lang="en-US" sz="2400" dirty="0" smtClean="0"/>
              <a:t>Lesson 4: Configuring File and Share Access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Share Permissions</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A Permission Entry dialog box for a share in </a:t>
            </a:r>
          </a:p>
          <a:p>
            <a:r>
              <a:rPr lang="en-US" dirty="0" smtClean="0"/>
              <a:t>Server Manager</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30</a:t>
            </a:fld>
            <a:endParaRPr lang="en-US" dirty="0"/>
          </a:p>
        </p:txBody>
      </p:sp>
      <p:grpSp>
        <p:nvGrpSpPr>
          <p:cNvPr id="7" name="Group 6"/>
          <p:cNvGrpSpPr>
            <a:grpSpLocks noGrp="1" noUngrp="1" noChangeAspect="1"/>
          </p:cNvGrpSpPr>
          <p:nvPr/>
        </p:nvGrpSpPr>
        <p:grpSpPr>
          <a:xfrm>
            <a:off x="1107628" y="1295400"/>
            <a:ext cx="6817172" cy="4724400"/>
            <a:chOff x="685800" y="925513"/>
            <a:chExt cx="7772400" cy="5386387"/>
          </a:xfrm>
        </p:grpSpPr>
        <p:pic>
          <p:nvPicPr>
            <p:cNvPr id="8" name="Picture 7" descr="fg04-22"/>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925513"/>
              <a:ext cx="7772400" cy="5005387"/>
            </a:xfrm>
            <a:prstGeom prst="rect">
              <a:avLst/>
            </a:prstGeom>
            <a:noFill/>
            <a:ln>
              <a:noFill/>
            </a:ln>
          </p:spPr>
        </p:pic>
        <p:sp>
          <p:nvSpPr>
            <p:cNvPr id="9" name="Rectangle 8"/>
            <p:cNvSpPr/>
            <p:nvPr/>
          </p:nvSpPr>
          <p:spPr>
            <a:xfrm>
              <a:off x="685800" y="5969000"/>
              <a:ext cx="7772400" cy="342900"/>
            </a:xfrm>
            <a:prstGeom prst="rect">
              <a:avLst/>
            </a:prstGeom>
            <a:noFill/>
            <a:ln>
              <a:noFill/>
            </a:ln>
          </p:spPr>
          <p:txBody>
            <a:bodyPr anchor="ctr">
              <a:normAutofit fontScale="70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Share Permission</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A new share permission entry in a share’s access </a:t>
            </a:r>
          </a:p>
          <a:p>
            <a:r>
              <a:rPr lang="en-US" dirty="0" smtClean="0"/>
              <a:t>control list</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31</a:t>
            </a:fld>
            <a:endParaRPr lang="en-US" dirty="0"/>
          </a:p>
        </p:txBody>
      </p:sp>
      <p:grpSp>
        <p:nvGrpSpPr>
          <p:cNvPr id="7" name="Group 6"/>
          <p:cNvGrpSpPr>
            <a:grpSpLocks noGrp="1" noUngrp="1" noChangeAspect="1"/>
          </p:cNvGrpSpPr>
          <p:nvPr/>
        </p:nvGrpSpPr>
        <p:grpSpPr>
          <a:xfrm>
            <a:off x="1292820" y="1219200"/>
            <a:ext cx="6631980" cy="4800600"/>
            <a:chOff x="685800" y="806450"/>
            <a:chExt cx="7772400" cy="5626100"/>
          </a:xfrm>
        </p:grpSpPr>
        <p:pic>
          <p:nvPicPr>
            <p:cNvPr id="8" name="Picture 7" descr="fg04-24"/>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806450"/>
              <a:ext cx="7772400" cy="5245100"/>
            </a:xfrm>
            <a:prstGeom prst="rect">
              <a:avLst/>
            </a:prstGeom>
            <a:noFill/>
            <a:ln>
              <a:noFill/>
            </a:ln>
          </p:spPr>
        </p:pic>
        <p:sp>
          <p:nvSpPr>
            <p:cNvPr id="9" name="Rectangle 8"/>
            <p:cNvSpPr/>
            <p:nvPr/>
          </p:nvSpPr>
          <p:spPr>
            <a:xfrm>
              <a:off x="685800" y="6089650"/>
              <a:ext cx="7772400"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NTFS Authorization</a:t>
            </a:r>
            <a:endParaRPr lang="en-US" dirty="0"/>
          </a:p>
        </p:txBody>
      </p:sp>
      <p:sp>
        <p:nvSpPr>
          <p:cNvPr id="8" name="Content Placeholder 7"/>
          <p:cNvSpPr>
            <a:spLocks noGrp="1"/>
          </p:cNvSpPr>
          <p:nvPr>
            <p:ph idx="1"/>
          </p:nvPr>
        </p:nvSpPr>
        <p:spPr>
          <a:xfrm>
            <a:off x="457200" y="1600200"/>
            <a:ext cx="8229600" cy="4724400"/>
          </a:xfrm>
        </p:spPr>
        <p:txBody>
          <a:bodyPr>
            <a:noAutofit/>
          </a:bodyPr>
          <a:lstStyle/>
          <a:p>
            <a:r>
              <a:rPr lang="en-US" sz="2600" dirty="0" smtClean="0"/>
              <a:t>NTFS and </a:t>
            </a:r>
            <a:r>
              <a:rPr lang="en-US" sz="2600" dirty="0" err="1" smtClean="0"/>
              <a:t>ReFS</a:t>
            </a:r>
            <a:r>
              <a:rPr lang="en-US" sz="2600" dirty="0" smtClean="0"/>
              <a:t> support permissions.</a:t>
            </a:r>
          </a:p>
          <a:p>
            <a:r>
              <a:rPr lang="en-US" sz="2600" dirty="0" smtClean="0"/>
              <a:t>Every file and folder on an NTFS or </a:t>
            </a:r>
            <a:r>
              <a:rPr lang="en-US" sz="2600" dirty="0" err="1" smtClean="0"/>
              <a:t>ReFS</a:t>
            </a:r>
            <a:r>
              <a:rPr lang="en-US" sz="2600" dirty="0" smtClean="0"/>
              <a:t> drive has an ACL with ACEs, each of which contains a security principal and their permissions.</a:t>
            </a:r>
          </a:p>
          <a:p>
            <a:r>
              <a:rPr lang="en-US" sz="2600" dirty="0" smtClean="0"/>
              <a:t>Security Principals are users and groups identified by Windows using </a:t>
            </a:r>
            <a:r>
              <a:rPr lang="en-US" sz="2600" b="1" dirty="0" smtClean="0"/>
              <a:t>security identifiers (SIDs).</a:t>
            </a:r>
          </a:p>
          <a:p>
            <a:r>
              <a:rPr lang="en-US" sz="2600" dirty="0" smtClean="0"/>
              <a:t>During </a:t>
            </a:r>
            <a:r>
              <a:rPr lang="en-US" sz="2600" b="1" dirty="0" smtClean="0"/>
              <a:t>authorization</a:t>
            </a:r>
            <a:r>
              <a:rPr lang="en-US" sz="2600" dirty="0" smtClean="0"/>
              <a:t>, when a user accesses a file/folder, the system compares the user’s SIDs to those stored in the element’s ACEs to determine that user’s access.</a:t>
            </a:r>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NTFS Basic Permissions—Full Control</a:t>
            </a:r>
            <a:endParaRPr lang="en-CA" dirty="0"/>
          </a:p>
        </p:txBody>
      </p:sp>
      <p:sp>
        <p:nvSpPr>
          <p:cNvPr id="44034" name="Text Placeholder 3"/>
          <p:cNvSpPr>
            <a:spLocks noGrp="1"/>
          </p:cNvSpPr>
          <p:nvPr>
            <p:ph type="body" idx="1"/>
          </p:nvPr>
        </p:nvSpPr>
        <p:spPr/>
        <p:txBody>
          <a:bodyPr/>
          <a:lstStyle/>
          <a:p>
            <a:r>
              <a:rPr lang="en-US" sz="2600" b="1" dirty="0" smtClean="0"/>
              <a:t>Folder</a:t>
            </a:r>
            <a:endParaRPr lang="en-CA" sz="2600" b="1" dirty="0" smtClean="0"/>
          </a:p>
        </p:txBody>
      </p:sp>
      <p:sp>
        <p:nvSpPr>
          <p:cNvPr id="44036" name="Text Placeholder 5"/>
          <p:cNvSpPr>
            <a:spLocks noGrp="1"/>
          </p:cNvSpPr>
          <p:nvPr>
            <p:ph type="body" sz="quarter" idx="3"/>
          </p:nvPr>
        </p:nvSpPr>
        <p:spPr/>
        <p:txBody>
          <a:bodyPr/>
          <a:lstStyle/>
          <a:p>
            <a:r>
              <a:rPr lang="en-US" sz="2600" b="1" dirty="0" smtClean="0"/>
              <a:t>File</a:t>
            </a:r>
            <a:endParaRPr lang="en-CA" sz="2600" b="1" dirty="0" smtClean="0"/>
          </a:p>
        </p:txBody>
      </p:sp>
      <p:sp>
        <p:nvSpPr>
          <p:cNvPr id="44035" name="Content Placeholder 4"/>
          <p:cNvSpPr>
            <a:spLocks noGrp="1"/>
          </p:cNvSpPr>
          <p:nvPr>
            <p:ph sz="half" idx="13"/>
          </p:nvPr>
        </p:nvSpPr>
        <p:spPr>
          <a:xfrm>
            <a:off x="457200" y="2212975"/>
            <a:ext cx="4041775" cy="3913188"/>
          </a:xfrm>
        </p:spPr>
        <p:txBody>
          <a:bodyPr>
            <a:normAutofit fontScale="92500" lnSpcReduction="20000"/>
          </a:bodyPr>
          <a:lstStyle/>
          <a:p>
            <a:r>
              <a:rPr lang="en-CA" dirty="0" smtClean="0"/>
              <a:t>Modify the folder permissions.</a:t>
            </a:r>
          </a:p>
          <a:p>
            <a:r>
              <a:rPr lang="en-CA" dirty="0" smtClean="0"/>
              <a:t>Take ownership of the folder.</a:t>
            </a:r>
          </a:p>
          <a:p>
            <a:r>
              <a:rPr lang="en-CA" dirty="0" smtClean="0"/>
              <a:t>Delete subfolders and files contained in the folder.</a:t>
            </a:r>
          </a:p>
          <a:p>
            <a:r>
              <a:rPr lang="en-CA" dirty="0" smtClean="0"/>
              <a:t>Perform all actions associated with all other NTFS folder permissions.</a:t>
            </a:r>
          </a:p>
        </p:txBody>
      </p:sp>
      <p:sp>
        <p:nvSpPr>
          <p:cNvPr id="44037" name="Content Placeholder 6"/>
          <p:cNvSpPr>
            <a:spLocks noGrp="1"/>
          </p:cNvSpPr>
          <p:nvPr>
            <p:ph sz="quarter" idx="14"/>
          </p:nvPr>
        </p:nvSpPr>
        <p:spPr>
          <a:xfrm>
            <a:off x="4672013" y="2212975"/>
            <a:ext cx="4041775" cy="3913188"/>
          </a:xfrm>
        </p:spPr>
        <p:txBody>
          <a:bodyPr>
            <a:normAutofit/>
          </a:bodyPr>
          <a:lstStyle/>
          <a:p>
            <a:r>
              <a:rPr lang="en-US" sz="2700" dirty="0" smtClean="0"/>
              <a:t>Modify the file permissions.</a:t>
            </a:r>
            <a:endParaRPr lang="en-CA" sz="2700" dirty="0" smtClean="0"/>
          </a:p>
          <a:p>
            <a:r>
              <a:rPr lang="en-US" sz="2700" dirty="0" smtClean="0"/>
              <a:t>Take ownership of the file.</a:t>
            </a:r>
            <a:endParaRPr lang="en-CA" sz="2700" dirty="0" smtClean="0"/>
          </a:p>
          <a:p>
            <a:r>
              <a:rPr lang="en-US" sz="2700" dirty="0" smtClean="0"/>
              <a:t>Perform all actions associated with all other NTFS file permissions.</a:t>
            </a:r>
            <a:endParaRPr lang="en-CA" sz="2700" dirty="0" smtClean="0"/>
          </a:p>
        </p:txBody>
      </p:sp>
      <p:sp>
        <p:nvSpPr>
          <p:cNvPr id="12" name="Footer Placeholder 11"/>
          <p:cNvSpPr>
            <a:spLocks noGrp="1"/>
          </p:cNvSpPr>
          <p:nvPr>
            <p:ph type="ftr" sz="quarter" idx="11"/>
          </p:nvPr>
        </p:nvSpPr>
        <p:spPr/>
        <p:txBody>
          <a:bodyPr/>
          <a:lstStyle/>
          <a:p>
            <a:r>
              <a:rPr lang="en-US" smtClean="0"/>
              <a:t>© 2013 John Wiley &amp; Sons, Inc.</a:t>
            </a:r>
            <a:endParaRPr lang="en-US" dirty="0"/>
          </a:p>
        </p:txBody>
      </p:sp>
      <p:sp>
        <p:nvSpPr>
          <p:cNvPr id="13" name="Slide Number Placeholder 12"/>
          <p:cNvSpPr>
            <a:spLocks noGrp="1"/>
          </p:cNvSpPr>
          <p:nvPr>
            <p:ph type="sldNum" sz="quarter" idx="12"/>
          </p:nvPr>
        </p:nvSpPr>
        <p:spPr/>
        <p:txBody>
          <a:bodyPr/>
          <a:lstStyle/>
          <a:p>
            <a:fld id="{0FFCD9FE-85A8-4732-8641-B4CD942B9CFA}"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NTFS Basic Permissions—Modify</a:t>
            </a:r>
            <a:endParaRPr lang="en-CA" dirty="0"/>
          </a:p>
        </p:txBody>
      </p:sp>
      <p:sp>
        <p:nvSpPr>
          <p:cNvPr id="46082" name="Text Placeholder 3"/>
          <p:cNvSpPr>
            <a:spLocks noGrp="1"/>
          </p:cNvSpPr>
          <p:nvPr>
            <p:ph type="body" idx="1"/>
          </p:nvPr>
        </p:nvSpPr>
        <p:spPr/>
        <p:txBody>
          <a:bodyPr/>
          <a:lstStyle/>
          <a:p>
            <a:r>
              <a:rPr lang="en-US" sz="2800" b="1" dirty="0" smtClean="0"/>
              <a:t>Folder</a:t>
            </a:r>
            <a:endParaRPr lang="en-CA" sz="2800" b="1" dirty="0" smtClean="0"/>
          </a:p>
        </p:txBody>
      </p:sp>
      <p:sp>
        <p:nvSpPr>
          <p:cNvPr id="46084" name="Text Placeholder 5"/>
          <p:cNvSpPr>
            <a:spLocks noGrp="1"/>
          </p:cNvSpPr>
          <p:nvPr>
            <p:ph type="body" sz="quarter" idx="3"/>
          </p:nvPr>
        </p:nvSpPr>
        <p:spPr/>
        <p:txBody>
          <a:bodyPr/>
          <a:lstStyle/>
          <a:p>
            <a:r>
              <a:rPr lang="en-US" sz="2800" b="1" dirty="0" smtClean="0"/>
              <a:t>File</a:t>
            </a:r>
            <a:endParaRPr lang="en-CA" sz="2800" b="1" dirty="0" smtClean="0"/>
          </a:p>
        </p:txBody>
      </p:sp>
      <p:sp>
        <p:nvSpPr>
          <p:cNvPr id="8" name="Footer Placeholder 7"/>
          <p:cNvSpPr>
            <a:spLocks noGrp="1"/>
          </p:cNvSpPr>
          <p:nvPr>
            <p:ph type="ftr" sz="quarter" idx="11"/>
          </p:nvPr>
        </p:nvSpPr>
        <p:spPr/>
        <p:txBody>
          <a:bodyPr/>
          <a:lstStyle/>
          <a:p>
            <a:r>
              <a:rPr lang="en-US"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34</a:t>
            </a:fld>
            <a:endParaRPr lang="en-US" dirty="0"/>
          </a:p>
        </p:txBody>
      </p:sp>
      <p:sp>
        <p:nvSpPr>
          <p:cNvPr id="46083" name="Content Placeholder 4"/>
          <p:cNvSpPr>
            <a:spLocks noGrp="1"/>
          </p:cNvSpPr>
          <p:nvPr>
            <p:ph sz="half" idx="13"/>
          </p:nvPr>
        </p:nvSpPr>
        <p:spPr>
          <a:xfrm>
            <a:off x="457200" y="2212975"/>
            <a:ext cx="4041775" cy="3913188"/>
          </a:xfrm>
        </p:spPr>
        <p:txBody>
          <a:bodyPr/>
          <a:lstStyle/>
          <a:p>
            <a:r>
              <a:rPr lang="en-CA" dirty="0" smtClean="0"/>
              <a:t>Delete the folder.</a:t>
            </a:r>
          </a:p>
          <a:p>
            <a:r>
              <a:rPr lang="en-CA" dirty="0" smtClean="0"/>
              <a:t>Perform all actions associated with the Write and the Read &amp; Execute permissions.</a:t>
            </a:r>
          </a:p>
        </p:txBody>
      </p:sp>
      <p:sp>
        <p:nvSpPr>
          <p:cNvPr id="46085" name="Content Placeholder 6"/>
          <p:cNvSpPr>
            <a:spLocks noGrp="1"/>
          </p:cNvSpPr>
          <p:nvPr>
            <p:ph sz="quarter" idx="14"/>
          </p:nvPr>
        </p:nvSpPr>
        <p:spPr>
          <a:xfrm>
            <a:off x="4672013" y="2212975"/>
            <a:ext cx="4041775" cy="3913188"/>
          </a:xfrm>
        </p:spPr>
        <p:txBody>
          <a:bodyPr/>
          <a:lstStyle/>
          <a:p>
            <a:r>
              <a:rPr lang="en-US" smtClean="0"/>
              <a:t>Modify the file.</a:t>
            </a:r>
            <a:endParaRPr lang="en-CA" smtClean="0"/>
          </a:p>
          <a:p>
            <a:r>
              <a:rPr lang="en-US" smtClean="0"/>
              <a:t>Delete the file.</a:t>
            </a:r>
            <a:endParaRPr lang="en-CA" smtClean="0"/>
          </a:p>
          <a:p>
            <a:r>
              <a:rPr lang="en-US" smtClean="0"/>
              <a:t>Perform all actions associated with the Write and the Read &amp; Execute permissions.</a:t>
            </a:r>
            <a:endParaRPr lang="en-CA"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NTFS Basic Permissions—Read &amp; Execute</a:t>
            </a:r>
            <a:endParaRPr lang="en-CA" dirty="0"/>
          </a:p>
        </p:txBody>
      </p:sp>
      <p:sp>
        <p:nvSpPr>
          <p:cNvPr id="47106" name="Text Placeholder 3"/>
          <p:cNvSpPr>
            <a:spLocks noGrp="1"/>
          </p:cNvSpPr>
          <p:nvPr>
            <p:ph type="body" idx="1"/>
          </p:nvPr>
        </p:nvSpPr>
        <p:spPr/>
        <p:txBody>
          <a:bodyPr/>
          <a:lstStyle/>
          <a:p>
            <a:r>
              <a:rPr lang="en-US" sz="2800" b="1" dirty="0" smtClean="0"/>
              <a:t>Folder</a:t>
            </a:r>
            <a:endParaRPr lang="en-CA" sz="2800" b="1" dirty="0" smtClean="0"/>
          </a:p>
        </p:txBody>
      </p:sp>
      <p:sp>
        <p:nvSpPr>
          <p:cNvPr id="47108" name="Text Placeholder 5"/>
          <p:cNvSpPr>
            <a:spLocks noGrp="1"/>
          </p:cNvSpPr>
          <p:nvPr>
            <p:ph type="body" sz="quarter" idx="3"/>
          </p:nvPr>
        </p:nvSpPr>
        <p:spPr/>
        <p:txBody>
          <a:bodyPr/>
          <a:lstStyle/>
          <a:p>
            <a:r>
              <a:rPr lang="en-US" sz="2800" b="1" dirty="0" smtClean="0"/>
              <a:t>File</a:t>
            </a:r>
            <a:endParaRPr lang="en-CA" sz="2800" b="1" dirty="0" smtClean="0"/>
          </a:p>
        </p:txBody>
      </p:sp>
      <p:sp>
        <p:nvSpPr>
          <p:cNvPr id="8" name="Footer Placeholder 7"/>
          <p:cNvSpPr>
            <a:spLocks noGrp="1"/>
          </p:cNvSpPr>
          <p:nvPr>
            <p:ph type="ftr" sz="quarter" idx="11"/>
          </p:nvPr>
        </p:nvSpPr>
        <p:spPr/>
        <p:txBody>
          <a:bodyPr/>
          <a:lstStyle/>
          <a:p>
            <a:r>
              <a:rPr lang="en-US"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35</a:t>
            </a:fld>
            <a:endParaRPr lang="en-US" dirty="0"/>
          </a:p>
        </p:txBody>
      </p:sp>
      <p:sp>
        <p:nvSpPr>
          <p:cNvPr id="47107" name="Content Placeholder 4"/>
          <p:cNvSpPr>
            <a:spLocks noGrp="1"/>
          </p:cNvSpPr>
          <p:nvPr>
            <p:ph sz="half" idx="13"/>
          </p:nvPr>
        </p:nvSpPr>
        <p:spPr>
          <a:xfrm>
            <a:off x="457200" y="2212975"/>
            <a:ext cx="4041775" cy="3913188"/>
          </a:xfrm>
        </p:spPr>
        <p:txBody>
          <a:bodyPr>
            <a:normAutofit/>
          </a:bodyPr>
          <a:lstStyle/>
          <a:p>
            <a:r>
              <a:rPr lang="en-CA" sz="2700" dirty="0" smtClean="0"/>
              <a:t>Navigate through restricted folders to reach other files and folders. </a:t>
            </a:r>
          </a:p>
          <a:p>
            <a:r>
              <a:rPr lang="en-CA" sz="2700" dirty="0" smtClean="0"/>
              <a:t>Perform all actions associated with the Read and List Folder Contents permissions.</a:t>
            </a:r>
          </a:p>
        </p:txBody>
      </p:sp>
      <p:sp>
        <p:nvSpPr>
          <p:cNvPr id="47109" name="Content Placeholder 6"/>
          <p:cNvSpPr>
            <a:spLocks noGrp="1"/>
          </p:cNvSpPr>
          <p:nvPr>
            <p:ph sz="quarter" idx="14"/>
          </p:nvPr>
        </p:nvSpPr>
        <p:spPr>
          <a:xfrm>
            <a:off x="4672013" y="2212975"/>
            <a:ext cx="4041775" cy="3913188"/>
          </a:xfrm>
        </p:spPr>
        <p:txBody>
          <a:bodyPr/>
          <a:lstStyle/>
          <a:p>
            <a:r>
              <a:rPr lang="en-US" dirty="0" smtClean="0"/>
              <a:t>Perform all actions associated with the Read permission.</a:t>
            </a:r>
            <a:endParaRPr lang="en-CA" dirty="0" smtClean="0"/>
          </a:p>
          <a:p>
            <a:r>
              <a:rPr lang="en-US" dirty="0" smtClean="0"/>
              <a:t>Run applications.</a:t>
            </a:r>
            <a:endParaRPr lang="en-CA"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NTFS Basic Permissions—List Folder Contents</a:t>
            </a:r>
            <a:endParaRPr lang="en-CA" dirty="0"/>
          </a:p>
        </p:txBody>
      </p:sp>
      <p:sp>
        <p:nvSpPr>
          <p:cNvPr id="48130" name="Text Placeholder 3"/>
          <p:cNvSpPr>
            <a:spLocks noGrp="1"/>
          </p:cNvSpPr>
          <p:nvPr>
            <p:ph type="body" idx="1"/>
          </p:nvPr>
        </p:nvSpPr>
        <p:spPr/>
        <p:txBody>
          <a:bodyPr/>
          <a:lstStyle/>
          <a:p>
            <a:r>
              <a:rPr lang="en-US" sz="2800" b="1" dirty="0" smtClean="0"/>
              <a:t>Folder</a:t>
            </a:r>
            <a:endParaRPr lang="en-CA" sz="2800" b="1" dirty="0" smtClean="0"/>
          </a:p>
        </p:txBody>
      </p:sp>
      <p:sp>
        <p:nvSpPr>
          <p:cNvPr id="48132" name="Text Placeholder 5"/>
          <p:cNvSpPr>
            <a:spLocks noGrp="1"/>
          </p:cNvSpPr>
          <p:nvPr>
            <p:ph type="body" sz="quarter" idx="3"/>
          </p:nvPr>
        </p:nvSpPr>
        <p:spPr/>
        <p:txBody>
          <a:bodyPr/>
          <a:lstStyle/>
          <a:p>
            <a:r>
              <a:rPr lang="en-US" sz="2800" b="1" dirty="0" smtClean="0"/>
              <a:t>File</a:t>
            </a:r>
            <a:endParaRPr lang="en-CA" sz="2800" b="1" dirty="0" smtClean="0"/>
          </a:p>
        </p:txBody>
      </p:sp>
      <p:sp>
        <p:nvSpPr>
          <p:cNvPr id="8" name="Footer Placeholder 7"/>
          <p:cNvSpPr>
            <a:spLocks noGrp="1"/>
          </p:cNvSpPr>
          <p:nvPr>
            <p:ph type="ftr" sz="quarter" idx="11"/>
          </p:nvPr>
        </p:nvSpPr>
        <p:spPr/>
        <p:txBody>
          <a:bodyPr/>
          <a:lstStyle/>
          <a:p>
            <a:r>
              <a:rPr lang="en-US"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36</a:t>
            </a:fld>
            <a:endParaRPr lang="en-US" dirty="0"/>
          </a:p>
        </p:txBody>
      </p:sp>
      <p:sp>
        <p:nvSpPr>
          <p:cNvPr id="48131" name="Content Placeholder 4"/>
          <p:cNvSpPr>
            <a:spLocks noGrp="1"/>
          </p:cNvSpPr>
          <p:nvPr>
            <p:ph sz="half" idx="13"/>
          </p:nvPr>
        </p:nvSpPr>
        <p:spPr>
          <a:xfrm>
            <a:off x="457200" y="2212975"/>
            <a:ext cx="4041775" cy="3913188"/>
          </a:xfrm>
        </p:spPr>
        <p:txBody>
          <a:bodyPr/>
          <a:lstStyle/>
          <a:p>
            <a:r>
              <a:rPr lang="en-US" dirty="0" smtClean="0"/>
              <a:t>View the names of the files and subfolders contained in the folder.</a:t>
            </a:r>
            <a:endParaRPr lang="en-CA" dirty="0" smtClean="0"/>
          </a:p>
        </p:txBody>
      </p:sp>
      <p:sp>
        <p:nvSpPr>
          <p:cNvPr id="48133" name="Content Placeholder 6"/>
          <p:cNvSpPr>
            <a:spLocks noGrp="1"/>
          </p:cNvSpPr>
          <p:nvPr>
            <p:ph sz="quarter" idx="14"/>
          </p:nvPr>
        </p:nvSpPr>
        <p:spPr>
          <a:xfrm>
            <a:off x="4672013" y="2212975"/>
            <a:ext cx="4041775" cy="3913188"/>
          </a:xfrm>
        </p:spPr>
        <p:txBody>
          <a:bodyPr/>
          <a:lstStyle/>
          <a:p>
            <a:r>
              <a:rPr lang="en-US" dirty="0" smtClean="0"/>
              <a:t>Not applicable</a:t>
            </a:r>
            <a:endParaRPr lang="en-CA"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NTFS Basic Permissions—Read</a:t>
            </a:r>
            <a:endParaRPr lang="en-CA" dirty="0"/>
          </a:p>
        </p:txBody>
      </p:sp>
      <p:sp>
        <p:nvSpPr>
          <p:cNvPr id="49154" name="Text Placeholder 3"/>
          <p:cNvSpPr>
            <a:spLocks noGrp="1"/>
          </p:cNvSpPr>
          <p:nvPr>
            <p:ph type="body" idx="1"/>
          </p:nvPr>
        </p:nvSpPr>
        <p:spPr/>
        <p:txBody>
          <a:bodyPr/>
          <a:lstStyle/>
          <a:p>
            <a:r>
              <a:rPr lang="en-US" sz="2800" b="1" dirty="0" smtClean="0"/>
              <a:t>Folder</a:t>
            </a:r>
            <a:endParaRPr lang="en-CA" sz="2800" b="1" dirty="0" smtClean="0"/>
          </a:p>
        </p:txBody>
      </p:sp>
      <p:sp>
        <p:nvSpPr>
          <p:cNvPr id="49156" name="Text Placeholder 5"/>
          <p:cNvSpPr>
            <a:spLocks noGrp="1"/>
          </p:cNvSpPr>
          <p:nvPr>
            <p:ph type="body" sz="quarter" idx="3"/>
          </p:nvPr>
        </p:nvSpPr>
        <p:spPr/>
        <p:txBody>
          <a:bodyPr/>
          <a:lstStyle/>
          <a:p>
            <a:r>
              <a:rPr lang="en-US" sz="2800" b="1" dirty="0" smtClean="0"/>
              <a:t>File</a:t>
            </a:r>
            <a:endParaRPr lang="en-CA" sz="2800" b="1" dirty="0" smtClean="0"/>
          </a:p>
        </p:txBody>
      </p:sp>
      <p:sp>
        <p:nvSpPr>
          <p:cNvPr id="8" name="Footer Placeholder 7"/>
          <p:cNvSpPr>
            <a:spLocks noGrp="1"/>
          </p:cNvSpPr>
          <p:nvPr>
            <p:ph type="ftr" sz="quarter" idx="11"/>
          </p:nvPr>
        </p:nvSpPr>
        <p:spPr/>
        <p:txBody>
          <a:bodyPr/>
          <a:lstStyle/>
          <a:p>
            <a:r>
              <a:rPr lang="en-US"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37</a:t>
            </a:fld>
            <a:endParaRPr lang="en-US" dirty="0"/>
          </a:p>
        </p:txBody>
      </p:sp>
      <p:sp>
        <p:nvSpPr>
          <p:cNvPr id="49155" name="Content Placeholder 4"/>
          <p:cNvSpPr>
            <a:spLocks noGrp="1"/>
          </p:cNvSpPr>
          <p:nvPr>
            <p:ph sz="half" idx="13"/>
          </p:nvPr>
        </p:nvSpPr>
        <p:spPr>
          <a:xfrm>
            <a:off x="457200" y="2212975"/>
            <a:ext cx="4041775" cy="3913188"/>
          </a:xfrm>
        </p:spPr>
        <p:txBody>
          <a:bodyPr/>
          <a:lstStyle/>
          <a:p>
            <a:r>
              <a:rPr lang="en-CA" dirty="0" smtClean="0"/>
              <a:t>See the files and subfolders contained in the folder.</a:t>
            </a:r>
          </a:p>
          <a:p>
            <a:r>
              <a:rPr lang="en-CA" dirty="0" smtClean="0"/>
              <a:t>View the ownership, permissions, and attributes of the folder.</a:t>
            </a:r>
          </a:p>
        </p:txBody>
      </p:sp>
      <p:sp>
        <p:nvSpPr>
          <p:cNvPr id="49157" name="Content Placeholder 6"/>
          <p:cNvSpPr>
            <a:spLocks noGrp="1"/>
          </p:cNvSpPr>
          <p:nvPr>
            <p:ph sz="quarter" idx="14"/>
          </p:nvPr>
        </p:nvSpPr>
        <p:spPr>
          <a:xfrm>
            <a:off x="4672013" y="2212975"/>
            <a:ext cx="4041775" cy="3913188"/>
          </a:xfrm>
        </p:spPr>
        <p:txBody>
          <a:bodyPr/>
          <a:lstStyle/>
          <a:p>
            <a:r>
              <a:rPr lang="en-US" smtClean="0"/>
              <a:t>Read the contents of the file.</a:t>
            </a:r>
            <a:endParaRPr lang="en-CA" smtClean="0"/>
          </a:p>
          <a:p>
            <a:r>
              <a:rPr lang="en-US" smtClean="0"/>
              <a:t>View the ownership, permissions, and attributes of the file.</a:t>
            </a:r>
            <a:endParaRPr lang="en-CA"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NTFS Basic Permissions—Write</a:t>
            </a:r>
            <a:endParaRPr lang="en-CA" dirty="0"/>
          </a:p>
        </p:txBody>
      </p:sp>
      <p:sp>
        <p:nvSpPr>
          <p:cNvPr id="50178" name="Text Placeholder 3"/>
          <p:cNvSpPr>
            <a:spLocks noGrp="1"/>
          </p:cNvSpPr>
          <p:nvPr>
            <p:ph type="body" idx="1"/>
          </p:nvPr>
        </p:nvSpPr>
        <p:spPr/>
        <p:txBody>
          <a:bodyPr/>
          <a:lstStyle/>
          <a:p>
            <a:r>
              <a:rPr lang="en-US" sz="2800" b="1" dirty="0" smtClean="0"/>
              <a:t>Folder</a:t>
            </a:r>
            <a:endParaRPr lang="en-CA" sz="2800" b="1" dirty="0" smtClean="0"/>
          </a:p>
        </p:txBody>
      </p:sp>
      <p:sp>
        <p:nvSpPr>
          <p:cNvPr id="50180" name="Text Placeholder 5"/>
          <p:cNvSpPr>
            <a:spLocks noGrp="1"/>
          </p:cNvSpPr>
          <p:nvPr>
            <p:ph type="body" sz="quarter" idx="3"/>
          </p:nvPr>
        </p:nvSpPr>
        <p:spPr/>
        <p:txBody>
          <a:bodyPr/>
          <a:lstStyle/>
          <a:p>
            <a:r>
              <a:rPr lang="en-US" sz="2800" b="1" dirty="0" smtClean="0"/>
              <a:t>File</a:t>
            </a:r>
            <a:endParaRPr lang="en-CA" sz="2800" b="1" dirty="0" smtClean="0"/>
          </a:p>
        </p:txBody>
      </p:sp>
      <p:sp>
        <p:nvSpPr>
          <p:cNvPr id="8" name="Footer Placeholder 7"/>
          <p:cNvSpPr>
            <a:spLocks noGrp="1"/>
          </p:cNvSpPr>
          <p:nvPr>
            <p:ph type="ftr" sz="quarter" idx="11"/>
          </p:nvPr>
        </p:nvSpPr>
        <p:spPr/>
        <p:txBody>
          <a:bodyPr/>
          <a:lstStyle/>
          <a:p>
            <a:r>
              <a:rPr lang="en-US"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38</a:t>
            </a:fld>
            <a:endParaRPr lang="en-US" dirty="0"/>
          </a:p>
        </p:txBody>
      </p:sp>
      <p:sp>
        <p:nvSpPr>
          <p:cNvPr id="50179" name="Content Placeholder 4"/>
          <p:cNvSpPr>
            <a:spLocks noGrp="1"/>
          </p:cNvSpPr>
          <p:nvPr>
            <p:ph sz="half" idx="13"/>
          </p:nvPr>
        </p:nvSpPr>
        <p:spPr>
          <a:xfrm>
            <a:off x="457200" y="2212975"/>
            <a:ext cx="4041775" cy="3913188"/>
          </a:xfrm>
        </p:spPr>
        <p:txBody>
          <a:bodyPr/>
          <a:lstStyle/>
          <a:p>
            <a:r>
              <a:rPr lang="en-CA" smtClean="0"/>
              <a:t>Create new files and subfolders inside the folder. </a:t>
            </a:r>
          </a:p>
          <a:p>
            <a:r>
              <a:rPr lang="en-CA" smtClean="0"/>
              <a:t>Modify the folder attributes.</a:t>
            </a:r>
          </a:p>
          <a:p>
            <a:r>
              <a:rPr lang="en-CA" smtClean="0"/>
              <a:t>View the ownership and permissions of the folder.</a:t>
            </a:r>
            <a:endParaRPr lang="en-CA" dirty="0" smtClean="0"/>
          </a:p>
        </p:txBody>
      </p:sp>
      <p:sp>
        <p:nvSpPr>
          <p:cNvPr id="50181" name="Content Placeholder 6"/>
          <p:cNvSpPr>
            <a:spLocks noGrp="1"/>
          </p:cNvSpPr>
          <p:nvPr>
            <p:ph sz="quarter" idx="14"/>
          </p:nvPr>
        </p:nvSpPr>
        <p:spPr>
          <a:xfrm>
            <a:off x="4672013" y="2212975"/>
            <a:ext cx="4041775" cy="3913188"/>
          </a:xfrm>
        </p:spPr>
        <p:txBody>
          <a:bodyPr/>
          <a:lstStyle/>
          <a:p>
            <a:r>
              <a:rPr lang="en-US" dirty="0" smtClean="0"/>
              <a:t>Overwrite the file.</a:t>
            </a:r>
            <a:endParaRPr lang="en-CA" dirty="0" smtClean="0"/>
          </a:p>
          <a:p>
            <a:r>
              <a:rPr lang="en-US" dirty="0" smtClean="0"/>
              <a:t>Modify the file attributes.</a:t>
            </a:r>
            <a:endParaRPr lang="en-CA" dirty="0" smtClean="0"/>
          </a:p>
          <a:p>
            <a:r>
              <a:rPr lang="en-US" dirty="0" smtClean="0"/>
              <a:t>View the ownership and permissions of the file.</a:t>
            </a:r>
            <a:endParaRPr lang="en-CA"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 Basic NTFS Permissions</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The Advanced Security Settings dialog box for a share in Server Manager</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39</a:t>
            </a:fld>
            <a:endParaRPr lang="en-US" dirty="0"/>
          </a:p>
        </p:txBody>
      </p:sp>
      <p:pic>
        <p:nvPicPr>
          <p:cNvPr id="5122" name="Picture 2" descr="C:\Users\Pat\Desktop\Updates\70-410 Second Edition\70-410 PowerPoints Second Edition\Pics\70-410 R2 Lesson 4 New Images\FG04-18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527" y="1219200"/>
            <a:ext cx="6756065" cy="4565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Creating Folder Shares</a:t>
            </a:r>
            <a:endParaRPr lang="en-US" dirty="0"/>
          </a:p>
        </p:txBody>
      </p:sp>
      <p:sp>
        <p:nvSpPr>
          <p:cNvPr id="7" name="Content Placeholder 6"/>
          <p:cNvSpPr>
            <a:spLocks noGrp="1"/>
          </p:cNvSpPr>
          <p:nvPr>
            <p:ph idx="1"/>
          </p:nvPr>
        </p:nvSpPr>
        <p:spPr/>
        <p:txBody>
          <a:bodyPr/>
          <a:lstStyle/>
          <a:p>
            <a:r>
              <a:rPr lang="en-US" dirty="0" smtClean="0"/>
              <a:t>Shares must be created in order for network users to be able to access the disks on the servers. You must determine:</a:t>
            </a:r>
          </a:p>
          <a:p>
            <a:pPr lvl="1"/>
            <a:r>
              <a:rPr lang="en-US" dirty="0" smtClean="0"/>
              <a:t>What folders you will share</a:t>
            </a:r>
          </a:p>
          <a:p>
            <a:pPr lvl="1"/>
            <a:r>
              <a:rPr lang="en-US" dirty="0" smtClean="0"/>
              <a:t>What names you will assign to the shares</a:t>
            </a:r>
          </a:p>
          <a:p>
            <a:pPr lvl="1"/>
            <a:r>
              <a:rPr lang="en-US" dirty="0" smtClean="0"/>
              <a:t>What permissions you will grant users to the shares</a:t>
            </a:r>
          </a:p>
          <a:p>
            <a:pPr lvl="1"/>
            <a:r>
              <a:rPr lang="en-US" dirty="0" smtClean="0"/>
              <a:t>What Offline Files settings you will use for the shares</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Assigning Advanced </a:t>
            </a:r>
            <a:br>
              <a:rPr lang="en-US" dirty="0" smtClean="0"/>
            </a:br>
            <a:r>
              <a:rPr lang="en-US" dirty="0" smtClean="0"/>
              <a:t>NTFS Permissions</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The Permission Entry dialog box displaying </a:t>
            </a:r>
          </a:p>
          <a:p>
            <a:r>
              <a:rPr lang="en-US" dirty="0" smtClean="0"/>
              <a:t>Advanced Permissions</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40</a:t>
            </a:fld>
            <a:endParaRPr lang="en-US" dirty="0"/>
          </a:p>
        </p:txBody>
      </p:sp>
      <p:grpSp>
        <p:nvGrpSpPr>
          <p:cNvPr id="13" name="Group 12"/>
          <p:cNvGrpSpPr>
            <a:grpSpLocks noGrp="1" noUngrp="1" noChangeAspect="1"/>
          </p:cNvGrpSpPr>
          <p:nvPr/>
        </p:nvGrpSpPr>
        <p:grpSpPr>
          <a:xfrm>
            <a:off x="1066800" y="1181987"/>
            <a:ext cx="7086600" cy="4914013"/>
            <a:chOff x="685800" y="923925"/>
            <a:chExt cx="7772400" cy="5389563"/>
          </a:xfrm>
        </p:grpSpPr>
        <p:pic>
          <p:nvPicPr>
            <p:cNvPr id="14" name="Picture 13" descr="fg04-27"/>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923925"/>
              <a:ext cx="7772400" cy="5008563"/>
            </a:xfrm>
            <a:prstGeom prst="rect">
              <a:avLst/>
            </a:prstGeom>
            <a:noFill/>
            <a:ln>
              <a:noFill/>
            </a:ln>
          </p:spPr>
        </p:pic>
        <p:sp>
          <p:nvSpPr>
            <p:cNvPr id="15" name="Rectangle 14"/>
            <p:cNvSpPr/>
            <p:nvPr/>
          </p:nvSpPr>
          <p:spPr>
            <a:xfrm>
              <a:off x="685800" y="5970588"/>
              <a:ext cx="7772400" cy="342900"/>
            </a:xfrm>
            <a:prstGeom prst="rect">
              <a:avLst/>
            </a:prstGeom>
            <a:noFill/>
            <a:ln>
              <a:noFill/>
            </a:ln>
          </p:spPr>
          <p:txBody>
            <a:bodyPr anchor="ctr">
              <a:normAutofit fontScale="70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Ownership</a:t>
            </a:r>
            <a:endParaRPr lang="en-US" dirty="0"/>
          </a:p>
        </p:txBody>
      </p:sp>
      <p:sp>
        <p:nvSpPr>
          <p:cNvPr id="3" name="Content Placeholder 2"/>
          <p:cNvSpPr>
            <a:spLocks noGrp="1"/>
          </p:cNvSpPr>
          <p:nvPr>
            <p:ph idx="1"/>
          </p:nvPr>
        </p:nvSpPr>
        <p:spPr/>
        <p:txBody>
          <a:bodyPr/>
          <a:lstStyle/>
          <a:p>
            <a:r>
              <a:rPr lang="en-US" dirty="0" smtClean="0"/>
              <a:t>Every file and folder on an NTFS drive has an owner.</a:t>
            </a:r>
          </a:p>
          <a:p>
            <a:r>
              <a:rPr lang="en-US" dirty="0" smtClean="0"/>
              <a:t>The owner always has the ability to modify the permissions, even if current permissions settings deny them access.</a:t>
            </a:r>
          </a:p>
          <a:p>
            <a:r>
              <a:rPr lang="en-US" dirty="0" smtClean="0"/>
              <a:t>The owner is the person who created the file or folder.</a:t>
            </a:r>
          </a:p>
          <a:p>
            <a:r>
              <a:rPr lang="en-US" dirty="0" smtClean="0"/>
              <a:t>Others with the Take Ownership permission can become the owner.</a:t>
            </a:r>
            <a:endParaRPr lang="en-CA" dirty="0" smtClean="0"/>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Share and NTFS Permissions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42</a:t>
            </a:fld>
            <a:endParaRPr lang="en-US" dirty="0"/>
          </a:p>
        </p:txBody>
      </p:sp>
      <p:grpSp>
        <p:nvGrpSpPr>
          <p:cNvPr id="6" name="Content Placeholder 5"/>
          <p:cNvGrpSpPr>
            <a:grpSpLocks noGrp="1"/>
          </p:cNvGrpSpPr>
          <p:nvPr/>
        </p:nvGrpSpPr>
        <p:grpSpPr>
          <a:xfrm>
            <a:off x="457200" y="1600200"/>
            <a:ext cx="8229600" cy="4525963"/>
            <a:chOff x="609600" y="1676400"/>
            <a:chExt cx="7543800" cy="4495800"/>
          </a:xfrm>
        </p:grpSpPr>
        <p:sp>
          <p:nvSpPr>
            <p:cNvPr id="7" name="Rectangle 6"/>
            <p:cNvSpPr/>
            <p:nvPr/>
          </p:nvSpPr>
          <p:spPr bwMode="auto">
            <a:xfrm>
              <a:off x="3886200" y="1676400"/>
              <a:ext cx="4267200" cy="4495800"/>
            </a:xfrm>
            <a:prstGeom prst="rect">
              <a:avLst/>
            </a:prstGeom>
            <a:solidFill>
              <a:schemeClr val="accent5">
                <a:lumMod val="50000"/>
                <a:alpha val="2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NTFS Volume</a:t>
              </a:r>
              <a:endParaRPr kumimoji="0" lang="en-CA" sz="1800" b="0" i="0" u="none" strike="noStrike" cap="none" normalizeH="0" baseline="0" dirty="0" smtClean="0">
                <a:ln>
                  <a:noFill/>
                </a:ln>
                <a:solidFill>
                  <a:schemeClr val="tx1"/>
                </a:solidFill>
                <a:effectLst/>
                <a:latin typeface="Arial" charset="0"/>
              </a:endParaRPr>
            </a:p>
          </p:txBody>
        </p:sp>
        <p:cxnSp>
          <p:nvCxnSpPr>
            <p:cNvPr id="8" name="Straight Connector 7"/>
            <p:cNvCxnSpPr>
              <a:stCxn id="12" idx="1"/>
            </p:cNvCxnSpPr>
            <p:nvPr/>
          </p:nvCxnSpPr>
          <p:spPr bwMode="auto">
            <a:xfrm rot="10800000">
              <a:off x="5943600" y="4572001"/>
              <a:ext cx="1066800" cy="4465"/>
            </a:xfrm>
            <a:prstGeom prst="line">
              <a:avLst/>
            </a:prstGeom>
            <a:solidFill>
              <a:schemeClr val="accent1"/>
            </a:solidFill>
            <a:ln w="38100" cap="flat" cmpd="sng" algn="ctr">
              <a:solidFill>
                <a:schemeClr val="tx1"/>
              </a:solidFill>
              <a:prstDash val="solid"/>
              <a:round/>
              <a:headEnd type="none" w="med" len="med"/>
              <a:tailEnd type="none" w="med" len="med"/>
            </a:ln>
            <a:effectLst/>
          </p:spPr>
        </p:cxnSp>
        <p:pic>
          <p:nvPicPr>
            <p:cNvPr id="9" name="Picture 3" descr="C:\Users\Katherine\AppData\Local\Microsoft\Windows\Temporary Internet Files\Content.IE5\67WPLYB2\MC900240341[1].wmf"/>
            <p:cNvPicPr>
              <a:picLocks noChangeAspect="1" noChangeArrowheads="1"/>
            </p:cNvPicPr>
            <p:nvPr/>
          </p:nvPicPr>
          <p:blipFill>
            <a:blip r:embed="rId2" cstate="print"/>
            <a:srcRect/>
            <a:stretch>
              <a:fillRect/>
            </a:stretch>
          </p:blipFill>
          <p:spPr bwMode="auto">
            <a:xfrm>
              <a:off x="609600" y="1676400"/>
              <a:ext cx="1822399" cy="1335938"/>
            </a:xfrm>
            <a:prstGeom prst="rect">
              <a:avLst/>
            </a:prstGeom>
            <a:noFill/>
          </p:spPr>
        </p:pic>
        <p:sp>
          <p:nvSpPr>
            <p:cNvPr id="10" name="File"/>
            <p:cNvSpPr>
              <a:spLocks noEditPoints="1" noChangeArrowheads="1"/>
            </p:cNvSpPr>
            <p:nvPr/>
          </p:nvSpPr>
          <p:spPr bwMode="auto">
            <a:xfrm>
              <a:off x="4953000" y="1828800"/>
              <a:ext cx="1981200" cy="1057275"/>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dirty="0" smtClean="0"/>
                <a:t>Shared</a:t>
              </a:r>
              <a:br>
                <a:rPr lang="en-US" dirty="0" smtClean="0"/>
              </a:br>
              <a:r>
                <a:rPr lang="en-US" dirty="0" smtClean="0"/>
                <a:t>Folder</a:t>
              </a:r>
              <a:endParaRPr lang="en-CA" dirty="0"/>
            </a:p>
          </p:txBody>
        </p:sp>
        <p:sp>
          <p:nvSpPr>
            <p:cNvPr id="11" name="TextBox 10"/>
            <p:cNvSpPr txBox="1"/>
            <p:nvPr/>
          </p:nvSpPr>
          <p:spPr>
            <a:xfrm>
              <a:off x="7010400" y="3048000"/>
              <a:ext cx="914400" cy="923330"/>
            </a:xfrm>
            <a:prstGeom prst="rect">
              <a:avLst/>
            </a:prstGeom>
            <a:solidFill>
              <a:schemeClr val="bg1"/>
            </a:solidFill>
            <a:ln w="12700">
              <a:solidFill>
                <a:schemeClr val="tx1"/>
              </a:solidFill>
            </a:ln>
          </p:spPr>
          <p:txBody>
            <a:bodyPr wrap="square" rtlCol="0">
              <a:spAutoFit/>
            </a:bodyPr>
            <a:lstStyle/>
            <a:p>
              <a:r>
                <a:rPr lang="en-US" dirty="0" smtClean="0"/>
                <a:t> File A</a:t>
              </a:r>
            </a:p>
            <a:p>
              <a:r>
                <a:rPr lang="en-US" dirty="0" smtClean="0"/>
                <a:t> </a:t>
              </a:r>
            </a:p>
            <a:p>
              <a:r>
                <a:rPr lang="en-US" dirty="0" smtClean="0"/>
                <a:t>  </a:t>
              </a:r>
              <a:endParaRPr lang="en-CA" dirty="0"/>
            </a:p>
          </p:txBody>
        </p:sp>
        <p:sp>
          <p:nvSpPr>
            <p:cNvPr id="12" name="TextBox 11"/>
            <p:cNvSpPr txBox="1"/>
            <p:nvPr/>
          </p:nvSpPr>
          <p:spPr>
            <a:xfrm>
              <a:off x="7010400" y="4114800"/>
              <a:ext cx="914400" cy="923330"/>
            </a:xfrm>
            <a:prstGeom prst="rect">
              <a:avLst/>
            </a:prstGeom>
            <a:solidFill>
              <a:schemeClr val="bg1"/>
            </a:solidFill>
            <a:ln w="12700">
              <a:solidFill>
                <a:schemeClr val="tx1"/>
              </a:solidFill>
            </a:ln>
          </p:spPr>
          <p:txBody>
            <a:bodyPr wrap="square" rtlCol="0">
              <a:spAutoFit/>
            </a:bodyPr>
            <a:lstStyle/>
            <a:p>
              <a:r>
                <a:rPr lang="en-US" dirty="0" smtClean="0"/>
                <a:t> File B</a:t>
              </a:r>
            </a:p>
            <a:p>
              <a:r>
                <a:rPr lang="en-US" dirty="0" smtClean="0"/>
                <a:t> </a:t>
              </a:r>
            </a:p>
            <a:p>
              <a:r>
                <a:rPr lang="en-US" dirty="0" smtClean="0"/>
                <a:t>  </a:t>
              </a:r>
              <a:endParaRPr lang="en-CA" dirty="0"/>
            </a:p>
          </p:txBody>
        </p:sp>
        <p:cxnSp>
          <p:nvCxnSpPr>
            <p:cNvPr id="13" name="Straight Connector 12"/>
            <p:cNvCxnSpPr>
              <a:stCxn id="10" idx="2"/>
            </p:cNvCxnSpPr>
            <p:nvPr/>
          </p:nvCxnSpPr>
          <p:spPr bwMode="auto">
            <a:xfrm>
              <a:off x="5943600" y="2886075"/>
              <a:ext cx="0" cy="1762125"/>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14" name="Right Arrow 13"/>
            <p:cNvSpPr/>
            <p:nvPr/>
          </p:nvSpPr>
          <p:spPr bwMode="auto">
            <a:xfrm>
              <a:off x="2895600" y="2057400"/>
              <a:ext cx="2133600" cy="7620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Share Permissions</a:t>
              </a:r>
              <a:endParaRPr kumimoji="0" lang="en-CA" sz="1600" b="0" i="0" u="none" strike="noStrike" cap="none" normalizeH="0" baseline="0" dirty="0" smtClean="0">
                <a:ln>
                  <a:noFill/>
                </a:ln>
                <a:solidFill>
                  <a:schemeClr val="tx1"/>
                </a:solidFill>
                <a:effectLst/>
                <a:latin typeface="Arial" charset="0"/>
              </a:endParaRPr>
            </a:p>
          </p:txBody>
        </p:sp>
        <p:sp>
          <p:nvSpPr>
            <p:cNvPr id="15" name="Right Arrow 14"/>
            <p:cNvSpPr/>
            <p:nvPr/>
          </p:nvSpPr>
          <p:spPr bwMode="auto">
            <a:xfrm>
              <a:off x="4495800" y="4191000"/>
              <a:ext cx="2133600" cy="7620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NTFS Permissions</a:t>
              </a:r>
              <a:endParaRPr kumimoji="0" lang="en-CA" sz="1600" b="0" i="0" u="none" strike="noStrike" cap="none" normalizeH="0" baseline="0" dirty="0" smtClean="0">
                <a:ln>
                  <a:noFill/>
                </a:ln>
                <a:solidFill>
                  <a:schemeClr val="tx1"/>
                </a:solidFill>
                <a:effectLst/>
                <a:latin typeface="Arial" charset="0"/>
              </a:endParaRPr>
            </a:p>
          </p:txBody>
        </p:sp>
        <p:cxnSp>
          <p:nvCxnSpPr>
            <p:cNvPr id="16" name="Straight Connector 15"/>
            <p:cNvCxnSpPr>
              <a:stCxn id="11" idx="1"/>
            </p:cNvCxnSpPr>
            <p:nvPr/>
          </p:nvCxnSpPr>
          <p:spPr bwMode="auto">
            <a:xfrm rot="10800000">
              <a:off x="5943600" y="3505201"/>
              <a:ext cx="1066800" cy="4465"/>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17" name="Right Arrow 16"/>
            <p:cNvSpPr/>
            <p:nvPr/>
          </p:nvSpPr>
          <p:spPr bwMode="auto">
            <a:xfrm>
              <a:off x="4495800" y="3124200"/>
              <a:ext cx="2133600" cy="7620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NTFS Permissions</a:t>
              </a:r>
              <a:endParaRPr kumimoji="0" lang="en-CA" sz="1600" b="0" i="0" u="none" strike="noStrike" cap="none" normalizeH="0" baseline="0" dirty="0" smtClean="0">
                <a:ln>
                  <a:noFill/>
                </a:ln>
                <a:solidFill>
                  <a:schemeClr val="tx1"/>
                </a:solidFill>
                <a:effectLst/>
                <a:latin typeface="Arial" charset="0"/>
              </a:endParaRPr>
            </a:p>
          </p:txBody>
        </p:sp>
        <p:pic>
          <p:nvPicPr>
            <p:cNvPr id="18" name="Picture 5" descr="C:\Users\Katherine\AppData\Local\Microsoft\Windows\Temporary Internet Files\Content.IE5\H6NP6XSF\MC900383836[1].wmf"/>
            <p:cNvPicPr>
              <a:picLocks noChangeAspect="1" noChangeArrowheads="1"/>
            </p:cNvPicPr>
            <p:nvPr/>
          </p:nvPicPr>
          <p:blipFill>
            <a:blip r:embed="rId3" cstate="print"/>
            <a:srcRect/>
            <a:stretch>
              <a:fillRect/>
            </a:stretch>
          </p:blipFill>
          <p:spPr bwMode="auto">
            <a:xfrm>
              <a:off x="2438400" y="2438400"/>
              <a:ext cx="1524000" cy="756209"/>
            </a:xfrm>
            <a:prstGeom prst="rect">
              <a:avLst/>
            </a:prstGeom>
            <a:noFill/>
          </p:spPr>
        </p:pic>
        <p:sp>
          <p:nvSpPr>
            <p:cNvPr id="19" name="TextBox 18"/>
            <p:cNvSpPr txBox="1"/>
            <p:nvPr/>
          </p:nvSpPr>
          <p:spPr>
            <a:xfrm>
              <a:off x="2667000" y="2743200"/>
              <a:ext cx="527709" cy="400110"/>
            </a:xfrm>
            <a:prstGeom prst="rect">
              <a:avLst/>
            </a:prstGeom>
            <a:noFill/>
          </p:spPr>
          <p:txBody>
            <a:bodyPr wrap="none" rtlCol="0">
              <a:spAutoFit/>
            </a:bodyPr>
            <a:lstStyle/>
            <a:p>
              <a:r>
                <a:rPr lang="en-US" sz="2000" b="1" dirty="0" smtClean="0"/>
                <a:t>FC</a:t>
              </a:r>
              <a:endParaRPr lang="en-CA" sz="2000" b="1" dirty="0"/>
            </a:p>
          </p:txBody>
        </p:sp>
        <p:pic>
          <p:nvPicPr>
            <p:cNvPr id="20" name="Picture 5" descr="C:\Users\Katherine\AppData\Local\Microsoft\Windows\Temporary Internet Files\Content.IE5\H6NP6XSF\MC900383836[1].wmf"/>
            <p:cNvPicPr>
              <a:picLocks noChangeAspect="1" noChangeArrowheads="1"/>
            </p:cNvPicPr>
            <p:nvPr/>
          </p:nvPicPr>
          <p:blipFill>
            <a:blip r:embed="rId3" cstate="print"/>
            <a:srcRect/>
            <a:stretch>
              <a:fillRect/>
            </a:stretch>
          </p:blipFill>
          <p:spPr bwMode="auto">
            <a:xfrm>
              <a:off x="3962400" y="4572000"/>
              <a:ext cx="1524000" cy="756209"/>
            </a:xfrm>
            <a:prstGeom prst="rect">
              <a:avLst/>
            </a:prstGeom>
            <a:noFill/>
          </p:spPr>
        </p:pic>
        <p:pic>
          <p:nvPicPr>
            <p:cNvPr id="21" name="Picture 5" descr="C:\Users\Katherine\AppData\Local\Microsoft\Windows\Temporary Internet Files\Content.IE5\H6NP6XSF\MC900383836[1].wmf"/>
            <p:cNvPicPr>
              <a:picLocks noChangeAspect="1" noChangeArrowheads="1"/>
            </p:cNvPicPr>
            <p:nvPr/>
          </p:nvPicPr>
          <p:blipFill>
            <a:blip r:embed="rId3" cstate="print"/>
            <a:srcRect/>
            <a:stretch>
              <a:fillRect/>
            </a:stretch>
          </p:blipFill>
          <p:spPr bwMode="auto">
            <a:xfrm>
              <a:off x="3962400" y="3505200"/>
              <a:ext cx="1524000" cy="756209"/>
            </a:xfrm>
            <a:prstGeom prst="rect">
              <a:avLst/>
            </a:prstGeom>
            <a:noFill/>
          </p:spPr>
        </p:pic>
        <p:sp>
          <p:nvSpPr>
            <p:cNvPr id="22" name="TextBox 21"/>
            <p:cNvSpPr txBox="1"/>
            <p:nvPr/>
          </p:nvSpPr>
          <p:spPr>
            <a:xfrm>
              <a:off x="4267200" y="3886200"/>
              <a:ext cx="370614" cy="400110"/>
            </a:xfrm>
            <a:prstGeom prst="rect">
              <a:avLst/>
            </a:prstGeom>
            <a:noFill/>
          </p:spPr>
          <p:txBody>
            <a:bodyPr wrap="none" rtlCol="0">
              <a:spAutoFit/>
            </a:bodyPr>
            <a:lstStyle/>
            <a:p>
              <a:r>
                <a:rPr lang="en-US" sz="2000" b="1" dirty="0" smtClean="0"/>
                <a:t>R</a:t>
              </a:r>
              <a:endParaRPr lang="en-CA" sz="2000" b="1" dirty="0"/>
            </a:p>
          </p:txBody>
        </p:sp>
        <p:sp>
          <p:nvSpPr>
            <p:cNvPr id="23" name="Rectangle 22"/>
            <p:cNvSpPr/>
            <p:nvPr/>
          </p:nvSpPr>
          <p:spPr>
            <a:xfrm>
              <a:off x="4191000" y="4964668"/>
              <a:ext cx="492443" cy="369332"/>
            </a:xfrm>
            <a:prstGeom prst="rect">
              <a:avLst/>
            </a:prstGeom>
          </p:spPr>
          <p:txBody>
            <a:bodyPr wrap="none">
              <a:spAutoFit/>
            </a:bodyPr>
            <a:lstStyle/>
            <a:p>
              <a:r>
                <a:rPr lang="en-US" b="1" dirty="0" smtClean="0"/>
                <a:t>FC</a:t>
              </a:r>
              <a:endParaRPr lang="en-CA" b="1" dirty="0"/>
            </a:p>
          </p:txBody>
        </p:sp>
        <p:sp>
          <p:nvSpPr>
            <p:cNvPr id="24" name="TextBox 23"/>
            <p:cNvSpPr txBox="1"/>
            <p:nvPr/>
          </p:nvSpPr>
          <p:spPr>
            <a:xfrm>
              <a:off x="1028700" y="3048000"/>
              <a:ext cx="1053927" cy="366871"/>
            </a:xfrm>
            <a:prstGeom prst="rect">
              <a:avLst/>
            </a:prstGeom>
            <a:noFill/>
          </p:spPr>
          <p:txBody>
            <a:bodyPr wrap="none" rtlCol="0">
              <a:spAutoFit/>
            </a:bodyPr>
            <a:lstStyle/>
            <a:p>
              <a:r>
                <a:rPr lang="en-US" dirty="0" smtClean="0"/>
                <a:t>Everyone</a:t>
              </a:r>
              <a:endParaRPr lang="en-CA" dirty="0"/>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Volume Shadow Copies</a:t>
            </a:r>
            <a:endParaRPr lang="en-US" dirty="0"/>
          </a:p>
        </p:txBody>
      </p:sp>
      <p:sp>
        <p:nvSpPr>
          <p:cNvPr id="3" name="Text Placeholder 2"/>
          <p:cNvSpPr>
            <a:spLocks noGrp="1"/>
          </p:cNvSpPr>
          <p:nvPr>
            <p:ph type="body" idx="1"/>
          </p:nvPr>
        </p:nvSpPr>
        <p:spPr/>
        <p:txBody>
          <a:bodyPr>
            <a:normAutofit/>
          </a:bodyPr>
          <a:lstStyle/>
          <a:p>
            <a:r>
              <a:rPr lang="en-US" sz="2400" dirty="0" smtClean="0"/>
              <a:t>Lesson 4: Configuring File and Share Access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43</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Volume Shadow Copies</a:t>
            </a:r>
            <a:endParaRPr lang="en-US" dirty="0"/>
          </a:p>
        </p:txBody>
      </p:sp>
      <p:sp>
        <p:nvSpPr>
          <p:cNvPr id="7" name="Content Placeholder 6"/>
          <p:cNvSpPr>
            <a:spLocks noGrp="1"/>
          </p:cNvSpPr>
          <p:nvPr>
            <p:ph idx="1"/>
          </p:nvPr>
        </p:nvSpPr>
        <p:spPr/>
        <p:txBody>
          <a:bodyPr/>
          <a:lstStyle/>
          <a:p>
            <a:r>
              <a:rPr lang="en-US" dirty="0" smtClean="0"/>
              <a:t>Allow you to maintain previous versions of files on a server.</a:t>
            </a:r>
          </a:p>
          <a:p>
            <a:r>
              <a:rPr lang="en-US" dirty="0" smtClean="0"/>
              <a:t>A copy of a file can be accessed even if a file has been accidentally deleted or overwritten.</a:t>
            </a:r>
          </a:p>
          <a:p>
            <a:r>
              <a:rPr lang="en-US" dirty="0" smtClean="0"/>
              <a:t>Can be implemented for entire volumes only.</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44</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Shadow Copies</a:t>
            </a:r>
            <a:endParaRPr lang="en-US" dirty="0"/>
          </a:p>
        </p:txBody>
      </p:sp>
      <p:sp>
        <p:nvSpPr>
          <p:cNvPr id="4" name="Text Placeholder 3"/>
          <p:cNvSpPr>
            <a:spLocks noGrp="1"/>
          </p:cNvSpPr>
          <p:nvPr>
            <p:ph type="body" sz="half" idx="2"/>
          </p:nvPr>
        </p:nvSpPr>
        <p:spPr/>
        <p:txBody>
          <a:bodyPr/>
          <a:lstStyle/>
          <a:p>
            <a:r>
              <a:rPr lang="en-US" dirty="0" smtClean="0"/>
              <a:t>The Shadow Copies dialog box</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45</a:t>
            </a:fld>
            <a:endParaRPr lang="en-US" dirty="0"/>
          </a:p>
        </p:txBody>
      </p:sp>
      <p:pic>
        <p:nvPicPr>
          <p:cNvPr id="6146" name="Picture 2" descr="C:\Users\Pat\Desktop\Updates\70-410 Second Edition\70-410 PowerPoints Second Edition\Pics\70-410 R2 Lesson 4 New Images\FG04-19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219199"/>
            <a:ext cx="3366930" cy="4581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Shadow Copies</a:t>
            </a:r>
            <a:endParaRPr lang="en-US" dirty="0"/>
          </a:p>
        </p:txBody>
      </p:sp>
      <p:sp>
        <p:nvSpPr>
          <p:cNvPr id="4" name="Text Placeholder 3"/>
          <p:cNvSpPr>
            <a:spLocks noGrp="1"/>
          </p:cNvSpPr>
          <p:nvPr>
            <p:ph type="body" sz="half" idx="2"/>
          </p:nvPr>
        </p:nvSpPr>
        <p:spPr/>
        <p:txBody>
          <a:bodyPr/>
          <a:lstStyle/>
          <a:p>
            <a:r>
              <a:rPr lang="en-US" dirty="0" smtClean="0"/>
              <a:t>The Settings dialog box</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46</a:t>
            </a:fld>
            <a:endParaRPr lang="en-US" dirty="0"/>
          </a:p>
        </p:txBody>
      </p:sp>
      <p:pic>
        <p:nvPicPr>
          <p:cNvPr id="7170" name="Picture 2" descr="C:\Users\Pat\Desktop\Updates\70-410 Second Edition\70-410 PowerPoints Second Edition\Pics\70-410 R2 Lesson 4 New Images\FG04-20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215656"/>
            <a:ext cx="4343400" cy="449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NTFS Quotas</a:t>
            </a:r>
            <a:endParaRPr lang="en-US" dirty="0"/>
          </a:p>
        </p:txBody>
      </p:sp>
      <p:sp>
        <p:nvSpPr>
          <p:cNvPr id="3" name="Text Placeholder 2"/>
          <p:cNvSpPr>
            <a:spLocks noGrp="1"/>
          </p:cNvSpPr>
          <p:nvPr>
            <p:ph type="body" idx="1"/>
          </p:nvPr>
        </p:nvSpPr>
        <p:spPr/>
        <p:txBody>
          <a:bodyPr>
            <a:normAutofit/>
          </a:bodyPr>
          <a:lstStyle/>
          <a:p>
            <a:r>
              <a:rPr lang="en-US" sz="2400" dirty="0" smtClean="0"/>
              <a:t>Lesson 4: Configuring File and Share Access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47</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NTFS Quotas</a:t>
            </a:r>
            <a:endParaRPr lang="en-US" dirty="0"/>
          </a:p>
        </p:txBody>
      </p:sp>
      <p:sp>
        <p:nvSpPr>
          <p:cNvPr id="3" name="Content Placeholder 2"/>
          <p:cNvSpPr>
            <a:spLocks noGrp="1"/>
          </p:cNvSpPr>
          <p:nvPr>
            <p:ph idx="1"/>
          </p:nvPr>
        </p:nvSpPr>
        <p:spPr/>
        <p:txBody>
          <a:bodyPr/>
          <a:lstStyle/>
          <a:p>
            <a:r>
              <a:rPr lang="en-US" dirty="0" smtClean="0"/>
              <a:t>Enable administrators to set a storage limit for users of a particular volume.</a:t>
            </a:r>
          </a:p>
          <a:p>
            <a:r>
              <a:rPr lang="en-US" dirty="0" smtClean="0"/>
              <a:t>Users exceeding the limit can be denied access or just receive a warning.</a:t>
            </a:r>
          </a:p>
          <a:p>
            <a:r>
              <a:rPr lang="en-US" dirty="0" smtClean="0"/>
              <a:t>Space consumed by users is measured by the size of the files they own or create.</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48</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NTFS Quotas</a:t>
            </a:r>
            <a:endParaRPr lang="en-US" dirty="0"/>
          </a:p>
        </p:txBody>
      </p:sp>
      <p:sp>
        <p:nvSpPr>
          <p:cNvPr id="4" name="Text Placeholder 3"/>
          <p:cNvSpPr>
            <a:spLocks noGrp="1"/>
          </p:cNvSpPr>
          <p:nvPr>
            <p:ph type="body" sz="half" idx="2"/>
          </p:nvPr>
        </p:nvSpPr>
        <p:spPr/>
        <p:txBody>
          <a:bodyPr/>
          <a:lstStyle/>
          <a:p>
            <a:r>
              <a:rPr lang="en-US" dirty="0" smtClean="0"/>
              <a:t>The Quota tab of a volume’s Properties sheet</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49</a:t>
            </a:fld>
            <a:endParaRPr lang="en-US" dirty="0"/>
          </a:p>
        </p:txBody>
      </p:sp>
      <p:grpSp>
        <p:nvGrpSpPr>
          <p:cNvPr id="7" name="Group 6"/>
          <p:cNvGrpSpPr>
            <a:grpSpLocks noGrp="1" noUngrp="1" noChangeAspect="1"/>
          </p:cNvGrpSpPr>
          <p:nvPr/>
        </p:nvGrpSpPr>
        <p:grpSpPr>
          <a:xfrm>
            <a:off x="2971800" y="1211282"/>
            <a:ext cx="3243263" cy="4884718"/>
            <a:chOff x="2624138" y="685800"/>
            <a:chExt cx="3895725" cy="5867400"/>
          </a:xfrm>
        </p:grpSpPr>
        <p:pic>
          <p:nvPicPr>
            <p:cNvPr id="8" name="Picture 7" descr="fg04-31"/>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2624138" y="685800"/>
              <a:ext cx="3895725" cy="5486400"/>
            </a:xfrm>
            <a:prstGeom prst="rect">
              <a:avLst/>
            </a:prstGeom>
            <a:noFill/>
            <a:ln>
              <a:noFill/>
            </a:ln>
          </p:spPr>
        </p:pic>
        <p:sp>
          <p:nvSpPr>
            <p:cNvPr id="9" name="Rectangle 8"/>
            <p:cNvSpPr/>
            <p:nvPr/>
          </p:nvSpPr>
          <p:spPr>
            <a:xfrm>
              <a:off x="2624138" y="6210300"/>
              <a:ext cx="3895725"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Creator/Owner</a:t>
            </a:r>
            <a:endParaRPr lang="en-US" dirty="0"/>
          </a:p>
        </p:txBody>
      </p:sp>
      <p:sp>
        <p:nvSpPr>
          <p:cNvPr id="3" name="Content Placeholder 2"/>
          <p:cNvSpPr>
            <a:spLocks noGrp="1"/>
          </p:cNvSpPr>
          <p:nvPr>
            <p:ph idx="1"/>
          </p:nvPr>
        </p:nvSpPr>
        <p:spPr/>
        <p:txBody>
          <a:bodyPr/>
          <a:lstStyle/>
          <a:p>
            <a:r>
              <a:rPr lang="en-US" dirty="0" smtClean="0"/>
              <a:t>You can share your own folders.</a:t>
            </a:r>
          </a:p>
          <a:p>
            <a:r>
              <a:rPr lang="en-US" dirty="0" smtClean="0"/>
              <a:t>Right-click and select </a:t>
            </a:r>
            <a:r>
              <a:rPr lang="en-US" b="1" dirty="0" smtClean="0"/>
              <a:t>Share with &gt; Specific People</a:t>
            </a:r>
            <a:r>
              <a:rPr lang="en-US" dirty="0" smtClean="0"/>
              <a:t> to access a simplified interface.</a:t>
            </a:r>
          </a:p>
          <a:p>
            <a:r>
              <a:rPr lang="en-US" dirty="0" smtClean="0"/>
              <a:t>Use </a:t>
            </a:r>
            <a:r>
              <a:rPr lang="en-US" b="1" dirty="0" smtClean="0"/>
              <a:t>Sharing</a:t>
            </a:r>
            <a:r>
              <a:rPr lang="en-US" dirty="0" smtClean="0"/>
              <a:t> tab of the folder’s Properties sheet for greater control.</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Work Folders</a:t>
            </a:r>
            <a:endParaRPr lang="en-US" dirty="0"/>
          </a:p>
        </p:txBody>
      </p:sp>
      <p:sp>
        <p:nvSpPr>
          <p:cNvPr id="3" name="Content Placeholder 2"/>
          <p:cNvSpPr>
            <a:spLocks noGrp="1"/>
          </p:cNvSpPr>
          <p:nvPr>
            <p:ph idx="1"/>
          </p:nvPr>
        </p:nvSpPr>
        <p:spPr/>
        <p:txBody>
          <a:bodyPr>
            <a:normAutofit fontScale="92500" lnSpcReduction="20000"/>
          </a:bodyPr>
          <a:lstStyle/>
          <a:p>
            <a:r>
              <a:rPr lang="en-US" dirty="0"/>
              <a:t>Work Folders is a Windows Server 2012 R2 feature that enables administrators to provide their users with synchronized access to their files on multiple workstations and devices, while storing them on a network file server. </a:t>
            </a:r>
            <a:endParaRPr lang="en-US" dirty="0" smtClean="0"/>
          </a:p>
          <a:p>
            <a:r>
              <a:rPr lang="en-US" dirty="0" smtClean="0"/>
              <a:t>To </a:t>
            </a:r>
            <a:r>
              <a:rPr lang="en-US" dirty="0"/>
              <a:t>set up the Work Folders environment, you install the Work Folders role service in  the File and Storage Services role on a server running Windows Server 2012 R2, and create a new type of share called a sync share . </a:t>
            </a:r>
            <a:endParaRPr lang="en-US" dirty="0" smtClean="0"/>
          </a:p>
          <a:p>
            <a:pPr lvl="1"/>
            <a:r>
              <a:rPr lang="en-US" dirty="0" smtClean="0"/>
              <a:t>This </a:t>
            </a:r>
            <a:r>
              <a:rPr lang="en-US" dirty="0"/>
              <a:t>installs the IIS </a:t>
            </a:r>
            <a:r>
              <a:rPr lang="en-US" dirty="0" err="1"/>
              <a:t>Hostable</a:t>
            </a:r>
            <a:r>
              <a:rPr lang="en-US" dirty="0"/>
              <a:t> Web Core feature , which makes it possible for the server to respond to incoming HTTP requests from Work Folders clients on the network</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50</a:t>
            </a:fld>
            <a:endParaRPr lang="en-US" dirty="0"/>
          </a:p>
        </p:txBody>
      </p:sp>
    </p:spTree>
    <p:extLst>
      <p:ext uri="{BB962C8B-B14F-4D97-AF65-F5344CB8AC3E}">
        <p14:creationId xmlns:p14="http://schemas.microsoft.com/office/powerpoint/2010/main" val="9753915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Work Folders</a:t>
            </a:r>
          </a:p>
        </p:txBody>
      </p:sp>
      <p:sp>
        <p:nvSpPr>
          <p:cNvPr id="3" name="Content Placeholder 2"/>
          <p:cNvSpPr>
            <a:spLocks noGrp="1"/>
          </p:cNvSpPr>
          <p:nvPr>
            <p:ph idx="1"/>
          </p:nvPr>
        </p:nvSpPr>
        <p:spPr/>
        <p:txBody>
          <a:bodyPr>
            <a:normAutofit lnSpcReduction="10000"/>
          </a:bodyPr>
          <a:lstStyle/>
          <a:p>
            <a:r>
              <a:rPr lang="en-US" dirty="0"/>
              <a:t>On the client side, you configure Work Folders in the Windows 8.1 Control Panel, specifying the email address of the user and the location of the Work Folders on the local disk. </a:t>
            </a:r>
            <a:endParaRPr lang="en-US" dirty="0" smtClean="0"/>
          </a:p>
          <a:p>
            <a:pPr lvl="1"/>
            <a:r>
              <a:rPr lang="en-US" dirty="0" smtClean="0"/>
              <a:t>The </a:t>
            </a:r>
            <a:r>
              <a:rPr lang="en-US" dirty="0"/>
              <a:t>system also creates a system folder called Work Folders, which appears in File Explorer and in file management dialogs. </a:t>
            </a:r>
            <a:endParaRPr lang="en-US" dirty="0" smtClean="0"/>
          </a:p>
          <a:p>
            <a:pPr lvl="1"/>
            <a:r>
              <a:rPr lang="en-US" dirty="0" smtClean="0"/>
              <a:t>When </a:t>
            </a:r>
            <a:r>
              <a:rPr lang="en-US" dirty="0"/>
              <a:t>the user saves files to the Work Folders on the client system, they are automatically synchronized with the user’s folder on the Work Folders server.</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51</a:t>
            </a:fld>
            <a:endParaRPr lang="en-US" dirty="0"/>
          </a:p>
        </p:txBody>
      </p:sp>
    </p:spTree>
    <p:extLst>
      <p:ext uri="{BB962C8B-B14F-4D97-AF65-F5344CB8AC3E}">
        <p14:creationId xmlns:p14="http://schemas.microsoft.com/office/powerpoint/2010/main" val="234146358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smtClean="0"/>
              <a:t>Creating folder shares makes the data stored on a file server’s disks accessible to network users. </a:t>
            </a:r>
          </a:p>
          <a:p>
            <a:pPr lvl="0"/>
            <a:r>
              <a:rPr lang="en-US" dirty="0" smtClean="0"/>
              <a:t>Windows Server 2012 R2 has several sets of permissions that operate independently of each other, including NTFS permissions, share permissions, registry permissions, and Active Directory permissions.</a:t>
            </a:r>
          </a:p>
          <a:p>
            <a:pPr lvl="0"/>
            <a:r>
              <a:rPr lang="en-US" dirty="0" smtClean="0"/>
              <a:t>NTFS permissions enable you to control access to files and folders by specifying the tasks individual users can perform on them. Share permissions provide rudimentary access control for all of the files on a network share. Network users must have the proper share and NTFS permissions to access file server shares.</a:t>
            </a:r>
          </a:p>
          <a:p>
            <a:pPr lvl="0"/>
            <a:r>
              <a:rPr lang="en-US" dirty="0" smtClean="0"/>
              <a:t>Access-based enumeration (ABE) applies filters to shared folders based on individual user’s permissions to the files and subfolders in the share. Users who cannot access a particular shared resource are unable to see that resource on the network. </a:t>
            </a:r>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52</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Offline Files is a Windows feature that enables client systems to maintain local copies of files they access from server shares. </a:t>
            </a:r>
          </a:p>
          <a:p>
            <a:pPr lvl="0"/>
            <a:r>
              <a:rPr lang="en-US" dirty="0" smtClean="0"/>
              <a:t>Volume Shadow Copies is a Windows Server 2012  feature that enables you to maintain previous versions of files on a server, so that if users accidentally delete or overwrite a file, they can access a copy. You can only implement Shadow Copies for an entire volume; you cannot select specific shares, folders, or files. </a:t>
            </a:r>
          </a:p>
          <a:p>
            <a:pPr lvl="0"/>
            <a:r>
              <a:rPr lang="en-US" dirty="0" smtClean="0"/>
              <a:t>NTFS quotas enable administrators to set a storage limit for users of a particular volume. Depending on how you configure the quota, users exceeding the limit can be denied disk space, or just receive a warning.</a:t>
            </a:r>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53</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
        <p:nvSpPr>
          <p:cNvPr id="8" name="TextBox 7"/>
          <p:cNvSpPr txBox="1"/>
          <p:nvPr/>
        </p:nvSpPr>
        <p:spPr>
          <a:xfrm>
            <a:off x="533400" y="2057400"/>
            <a:ext cx="8153400" cy="2862322"/>
          </a:xfrm>
          <a:prstGeom prst="rect">
            <a:avLst/>
          </a:prstGeom>
          <a:noFill/>
        </p:spPr>
        <p:txBody>
          <a:bodyPr wrap="square" rtlCol="0">
            <a:spAutoFit/>
          </a:bodyPr>
          <a:lstStyle/>
          <a:p>
            <a:r>
              <a:rPr lang="en-US" b="1" dirty="0"/>
              <a:t>Copyright 2013 John Wiley &amp; Sons, </a:t>
            </a:r>
            <a:r>
              <a:rPr lang="en-US" b="1" dirty="0" smtClean="0"/>
              <a:t>Inc. </a:t>
            </a:r>
            <a:endParaRPr lang="en-US" b="1" dirty="0"/>
          </a:p>
          <a:p>
            <a:r>
              <a:rPr lang="en-US" dirty="0"/>
              <a:t>All rights reserved. </a:t>
            </a:r>
            <a:r>
              <a:rPr lang="en-US" dirty="0" smtClean="0"/>
              <a:t>Reproduction </a:t>
            </a:r>
            <a:r>
              <a:rPr lang="en-US" dirty="0"/>
              <a:t>or translation of this work beyond that named in Section 117 of the 1976 United States Copyright Act without the express written consent of the copyright owner is unlawful. </a:t>
            </a:r>
            <a:r>
              <a:rPr lang="en-US" dirty="0" smtClean="0"/>
              <a:t>Requests </a:t>
            </a:r>
            <a:r>
              <a:rPr lang="en-US" dirty="0"/>
              <a:t>for further information should be addressed to the Permissions Department, John Wiley &amp; Sons, </a:t>
            </a:r>
            <a:r>
              <a:rPr lang="en-US" dirty="0" smtClean="0"/>
              <a:t>Inc. The </a:t>
            </a:r>
            <a:r>
              <a:rPr lang="en-US" dirty="0"/>
              <a:t>purchaser may make back-up copies for his/her own use only and not for distribution or resale</a:t>
            </a:r>
            <a:r>
              <a:rPr lang="en-US"/>
              <a:t>. </a:t>
            </a:r>
            <a:r>
              <a:rPr lang="en-US" smtClean="0"/>
              <a:t>The </a:t>
            </a:r>
            <a:r>
              <a:rPr lang="en-US" dirty="0"/>
              <a:t>Publisher assumes no responsibility for errors, omissions, or damages, caused by the use of these programs or from the use of the information contained herein.</a:t>
            </a:r>
          </a:p>
          <a:p>
            <a:endParaRPr lang="en-US" dirty="0"/>
          </a:p>
        </p:txBody>
      </p:sp>
    </p:spTree>
    <p:extLst>
      <p:ext uri="{BB962C8B-B14F-4D97-AF65-F5344CB8AC3E}">
        <p14:creationId xmlns:p14="http://schemas.microsoft.com/office/powerpoint/2010/main" val="634792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Folder Shares</a:t>
            </a:r>
            <a:endParaRPr lang="en-US" dirty="0"/>
          </a:p>
        </p:txBody>
      </p:sp>
      <p:sp>
        <p:nvSpPr>
          <p:cNvPr id="4" name="Text Placeholder 3"/>
          <p:cNvSpPr>
            <a:spLocks noGrp="1"/>
          </p:cNvSpPr>
          <p:nvPr>
            <p:ph type="body" sz="half" idx="2"/>
          </p:nvPr>
        </p:nvSpPr>
        <p:spPr/>
        <p:txBody>
          <a:bodyPr/>
          <a:lstStyle/>
          <a:p>
            <a:r>
              <a:rPr lang="en-US" dirty="0" smtClean="0"/>
              <a:t>The File Sharing dialog box</a:t>
            </a:r>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6</a:t>
            </a:fld>
            <a:endParaRPr lang="en-US" dirty="0"/>
          </a:p>
        </p:txBody>
      </p:sp>
      <p:grpSp>
        <p:nvGrpSpPr>
          <p:cNvPr id="7" name="Group 6"/>
          <p:cNvGrpSpPr>
            <a:grpSpLocks noGrp="1" noUngrp="1" noChangeAspect="1"/>
          </p:cNvGrpSpPr>
          <p:nvPr/>
        </p:nvGrpSpPr>
        <p:grpSpPr>
          <a:xfrm>
            <a:off x="1371600" y="1219201"/>
            <a:ext cx="6184900" cy="4842066"/>
            <a:chOff x="823913" y="685800"/>
            <a:chExt cx="7494587" cy="5867400"/>
          </a:xfrm>
        </p:grpSpPr>
        <p:pic>
          <p:nvPicPr>
            <p:cNvPr id="8" name="Picture 7" descr="fg04-01"/>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823913" y="685800"/>
              <a:ext cx="7494587" cy="5486400"/>
            </a:xfrm>
            <a:prstGeom prst="rect">
              <a:avLst/>
            </a:prstGeom>
            <a:noFill/>
            <a:ln>
              <a:noFill/>
            </a:ln>
          </p:spPr>
        </p:pic>
        <p:sp>
          <p:nvSpPr>
            <p:cNvPr id="9" name="Rectangle 8"/>
            <p:cNvSpPr/>
            <p:nvPr/>
          </p:nvSpPr>
          <p:spPr>
            <a:xfrm>
              <a:off x="823913" y="6210300"/>
              <a:ext cx="7494587"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Folder Shares</a:t>
            </a:r>
            <a:endParaRPr lang="en-US" dirty="0"/>
          </a:p>
        </p:txBody>
      </p:sp>
      <p:sp>
        <p:nvSpPr>
          <p:cNvPr id="4" name="Text Placeholder 3"/>
          <p:cNvSpPr>
            <a:spLocks noGrp="1"/>
          </p:cNvSpPr>
          <p:nvPr>
            <p:ph type="body" sz="half" idx="2"/>
          </p:nvPr>
        </p:nvSpPr>
        <p:spPr/>
        <p:txBody>
          <a:bodyPr/>
          <a:lstStyle/>
          <a:p>
            <a:r>
              <a:rPr lang="en-US" dirty="0" smtClean="0"/>
              <a:t>The Advanced Sharing dialog box</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7</a:t>
            </a:fld>
            <a:endParaRPr lang="en-US" dirty="0"/>
          </a:p>
        </p:txBody>
      </p:sp>
      <p:grpSp>
        <p:nvGrpSpPr>
          <p:cNvPr id="7" name="Group 6"/>
          <p:cNvGrpSpPr>
            <a:grpSpLocks noGrp="1" noUngrp="1" noChangeAspect="1"/>
          </p:cNvGrpSpPr>
          <p:nvPr/>
        </p:nvGrpSpPr>
        <p:grpSpPr>
          <a:xfrm>
            <a:off x="2286000" y="1143000"/>
            <a:ext cx="4465638" cy="4827434"/>
            <a:chOff x="1857375" y="685800"/>
            <a:chExt cx="5427663" cy="5867400"/>
          </a:xfrm>
        </p:grpSpPr>
        <p:pic>
          <p:nvPicPr>
            <p:cNvPr id="8" name="Picture 7" descr="fg04-02"/>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1857375" y="685800"/>
              <a:ext cx="5427663" cy="5486400"/>
            </a:xfrm>
            <a:prstGeom prst="rect">
              <a:avLst/>
            </a:prstGeom>
            <a:noFill/>
            <a:ln>
              <a:noFill/>
            </a:ln>
          </p:spPr>
        </p:pic>
        <p:sp>
          <p:nvSpPr>
            <p:cNvPr id="9" name="Rectangle 8"/>
            <p:cNvSpPr/>
            <p:nvPr/>
          </p:nvSpPr>
          <p:spPr>
            <a:xfrm>
              <a:off x="1857375" y="6210300"/>
              <a:ext cx="5427663" cy="342900"/>
            </a:xfrm>
            <a:prstGeom prst="rect">
              <a:avLst/>
            </a:prstGeom>
            <a:noFill/>
            <a:ln>
              <a:noFill/>
            </a:ln>
          </p:spPr>
          <p:txBody>
            <a:bodyPr anchor="ctr">
              <a:normAutofit fontScale="6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Types of Folder Shares</a:t>
            </a:r>
            <a:endParaRPr lang="en-US" dirty="0"/>
          </a:p>
        </p:txBody>
      </p:sp>
      <p:sp>
        <p:nvSpPr>
          <p:cNvPr id="8" name="Content Placeholder 7"/>
          <p:cNvSpPr>
            <a:spLocks noGrp="1"/>
          </p:cNvSpPr>
          <p:nvPr>
            <p:ph idx="1"/>
          </p:nvPr>
        </p:nvSpPr>
        <p:spPr/>
        <p:txBody>
          <a:bodyPr/>
          <a:lstStyle/>
          <a:p>
            <a:r>
              <a:rPr lang="en-US" b="1" dirty="0" smtClean="0"/>
              <a:t>Server Message Blocks (SMB)</a:t>
            </a:r>
          </a:p>
          <a:p>
            <a:pPr lvl="1">
              <a:buFont typeface="Courier New"/>
              <a:buChar char="o"/>
            </a:pPr>
            <a:r>
              <a:rPr lang="en-US" dirty="0" smtClean="0"/>
              <a:t>The standard file-sharing protocol used by all versions of Windows.</a:t>
            </a:r>
          </a:p>
          <a:p>
            <a:pPr lvl="1">
              <a:buFont typeface="Courier New"/>
              <a:buChar char="o"/>
            </a:pPr>
            <a:r>
              <a:rPr lang="en-US" dirty="0" smtClean="0"/>
              <a:t>Requires the File Server role service.</a:t>
            </a:r>
          </a:p>
          <a:p>
            <a:r>
              <a:rPr lang="en-US" b="1" dirty="0" smtClean="0"/>
              <a:t>Network File System (NFS)</a:t>
            </a:r>
          </a:p>
          <a:p>
            <a:pPr lvl="1">
              <a:buFont typeface="Courier New"/>
              <a:buChar char="o"/>
            </a:pPr>
            <a:r>
              <a:rPr lang="en-US" dirty="0" smtClean="0"/>
              <a:t>The standard file sharing protocol used by most UNIX and Linux distributions.</a:t>
            </a:r>
          </a:p>
          <a:p>
            <a:pPr lvl="1">
              <a:buFont typeface="Courier New"/>
              <a:buChar char="o"/>
            </a:pPr>
            <a:r>
              <a:rPr lang="en-US" dirty="0" smtClean="0"/>
              <a:t>Requires the Server for NFS role service.</a:t>
            </a:r>
          </a:p>
          <a:p>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Folder Share</a:t>
            </a:r>
            <a:endParaRPr lang="en-US" dirty="0"/>
          </a:p>
        </p:txBody>
      </p:sp>
      <p:sp>
        <p:nvSpPr>
          <p:cNvPr id="4" name="Text Placeholder 3"/>
          <p:cNvSpPr>
            <a:spLocks noGrp="1"/>
          </p:cNvSpPr>
          <p:nvPr>
            <p:ph type="body" sz="half" idx="2"/>
          </p:nvPr>
        </p:nvSpPr>
        <p:spPr/>
        <p:txBody>
          <a:bodyPr/>
          <a:lstStyle/>
          <a:p>
            <a:r>
              <a:rPr lang="en-US" dirty="0" smtClean="0"/>
              <a:t>The Shares homepage</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9</a:t>
            </a:fld>
            <a:endParaRPr lang="en-US" dirty="0"/>
          </a:p>
        </p:txBody>
      </p:sp>
      <p:pic>
        <p:nvPicPr>
          <p:cNvPr id="1026" name="Picture 2" descr="C:\Users\Pat\Desktop\Updates\70-410 Second Edition\70-410 PowerPoints Second Edition\Pics\70-410 R2 Lesson 4 New Images\FG04-03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122644"/>
            <a:ext cx="6884988" cy="46322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2354</TotalTime>
  <Words>2461</Words>
  <Application>Microsoft Office PowerPoint</Application>
  <PresentationFormat>On-screen Show (4:3)</PresentationFormat>
  <Paragraphs>357</Paragraphs>
  <Slides>54</Slides>
  <Notes>13</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Executive</vt:lpstr>
      <vt:lpstr>Lesson 4: Configuring File and Share Access</vt:lpstr>
      <vt:lpstr>Overview</vt:lpstr>
      <vt:lpstr>Creating Folder Shares</vt:lpstr>
      <vt:lpstr>Creating Folder Shares</vt:lpstr>
      <vt:lpstr>Creator/Owner</vt:lpstr>
      <vt:lpstr>Creating Folder Shares</vt:lpstr>
      <vt:lpstr>Creating Folder Shares</vt:lpstr>
      <vt:lpstr>Types of Folder Shares</vt:lpstr>
      <vt:lpstr>Create a Folder Share</vt:lpstr>
      <vt:lpstr>Create a Folder Share</vt:lpstr>
      <vt:lpstr>Create a Folder Share</vt:lpstr>
      <vt:lpstr>Create a Folder Share</vt:lpstr>
      <vt:lpstr>Create a Folder Share</vt:lpstr>
      <vt:lpstr>Create a Folder Share</vt:lpstr>
      <vt:lpstr>Create a Folder Share</vt:lpstr>
      <vt:lpstr>Create a Folder Share</vt:lpstr>
      <vt:lpstr>Assigning Permissions</vt:lpstr>
      <vt:lpstr>Assigning Permissions</vt:lpstr>
      <vt:lpstr>Windows Permissions Architecture</vt:lpstr>
      <vt:lpstr>Windows Permissions</vt:lpstr>
      <vt:lpstr>Basic and Advanced Permissions</vt:lpstr>
      <vt:lpstr>Allowing and Denying Permissions</vt:lpstr>
      <vt:lpstr>Inheriting Permissions</vt:lpstr>
      <vt:lpstr>Effective Access</vt:lpstr>
      <vt:lpstr>Effective Access</vt:lpstr>
      <vt:lpstr>Setting Share Permissions</vt:lpstr>
      <vt:lpstr>Share Permissions</vt:lpstr>
      <vt:lpstr>Set Share Permissions</vt:lpstr>
      <vt:lpstr>Set Share Permissions</vt:lpstr>
      <vt:lpstr>Set Share Permissions</vt:lpstr>
      <vt:lpstr>Set Share Permission</vt:lpstr>
      <vt:lpstr>NTFS Authorization</vt:lpstr>
      <vt:lpstr>NTFS Basic Permissions—Full Control</vt:lpstr>
      <vt:lpstr>NTFS Basic Permissions—Modify</vt:lpstr>
      <vt:lpstr>NTFS Basic Permissions—Read &amp; Execute</vt:lpstr>
      <vt:lpstr>NTFS Basic Permissions—List Folder Contents</vt:lpstr>
      <vt:lpstr>NTFS Basic Permissions—Read</vt:lpstr>
      <vt:lpstr>NTFS Basic Permissions—Write</vt:lpstr>
      <vt:lpstr>Assign Basic NTFS Permissions</vt:lpstr>
      <vt:lpstr>Assigning Advanced  NTFS Permissions</vt:lpstr>
      <vt:lpstr>Resource Ownership</vt:lpstr>
      <vt:lpstr>Combining Share and NTFS Permissions</vt:lpstr>
      <vt:lpstr>Configuring Volume Shadow Copies</vt:lpstr>
      <vt:lpstr>Volume Shadow Copies</vt:lpstr>
      <vt:lpstr>Configure Shadow Copies</vt:lpstr>
      <vt:lpstr>Configure Shadow Copies</vt:lpstr>
      <vt:lpstr>Configuring NTFS Quotas</vt:lpstr>
      <vt:lpstr>NTFS Quotas</vt:lpstr>
      <vt:lpstr>Configure NTFS Quotas</vt:lpstr>
      <vt:lpstr>Configuring Work Folders</vt:lpstr>
      <vt:lpstr>Configuring Work Folders</vt:lpstr>
      <vt:lpstr>Lesson Summary</vt:lpstr>
      <vt:lpstr>Lesson Summary</vt:lpstr>
      <vt:lpstr>PowerPoint Presentation</vt:lpstr>
    </vt:vector>
  </TitlesOfParts>
  <Company>John Wiley and Sons,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Kane, John - Indianapolis</dc:creator>
  <cp:lastModifiedBy>Winkle, Allison - Indianapolis</cp:lastModifiedBy>
  <cp:revision>119</cp:revision>
  <dcterms:created xsi:type="dcterms:W3CDTF">2012-09-05T19:13:01Z</dcterms:created>
  <dcterms:modified xsi:type="dcterms:W3CDTF">2014-02-14T18:01:45Z</dcterms:modified>
</cp:coreProperties>
</file>