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258" r:id="rId4"/>
    <p:sldId id="367" r:id="rId5"/>
    <p:sldId id="368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6" r:id="rId14"/>
    <p:sldId id="378" r:id="rId15"/>
    <p:sldId id="379" r:id="rId16"/>
    <p:sldId id="380" r:id="rId17"/>
    <p:sldId id="381" r:id="rId18"/>
    <p:sldId id="382" r:id="rId19"/>
    <p:sldId id="383" r:id="rId20"/>
    <p:sldId id="384" r:id="rId21"/>
    <p:sldId id="385" r:id="rId22"/>
    <p:sldId id="386" r:id="rId23"/>
    <p:sldId id="387" r:id="rId24"/>
    <p:sldId id="388" r:id="rId25"/>
    <p:sldId id="389" r:id="rId26"/>
    <p:sldId id="390" r:id="rId27"/>
    <p:sldId id="391" r:id="rId28"/>
    <p:sldId id="366" r:id="rId29"/>
    <p:sldId id="392" r:id="rId30"/>
    <p:sldId id="393" r:id="rId31"/>
    <p:sldId id="394" r:id="rId32"/>
    <p:sldId id="395" r:id="rId33"/>
    <p:sldId id="396" r:id="rId34"/>
    <p:sldId id="398" r:id="rId35"/>
    <p:sldId id="401" r:id="rId36"/>
    <p:sldId id="402" r:id="rId37"/>
    <p:sldId id="365" r:id="rId38"/>
    <p:sldId id="397" r:id="rId39"/>
    <p:sldId id="26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" initials="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95" autoAdjust="0"/>
  </p:normalViewPr>
  <p:slideViewPr>
    <p:cSldViewPr>
      <p:cViewPr>
        <p:scale>
          <a:sx n="90" d="100"/>
          <a:sy n="90" d="100"/>
        </p:scale>
        <p:origin x="-510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C3222-B412-4ABB-89D4-2A6AB69FE23C}" type="datetimeFigureOut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B6552-A50C-44EE-8B6A-2A4E0DCBE8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785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051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582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582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10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10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2E70-E7C6-4AD7-AEA5-90837A95C90A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F130-A705-4DEA-A0AC-C4F98437935B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CC80-FABA-4ABC-8CED-DB8A8C4DF454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DD44-19AD-43F0-946D-42DC3CACB577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24600"/>
            <a:ext cx="2847975" cy="365125"/>
          </a:xfrm>
        </p:spPr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A4A0B-1087-44C1-9D37-DC20ACAD1033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B1D3-6D49-472E-BC6F-99489766C9E7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E45E-64B4-4872-8B75-0432BAABF59F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4DF8-C030-4875-9D2B-AE84F01AF6E0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0964-C561-4D09-A2EC-48F9564EDE48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3B4F-365D-4034-9398-D76F5F48DE8F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7C48-3A46-4A9B-A872-03B3A9C260CB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FCE91DE-C508-4633-94A9-79DABFF485B5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286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Lesson 5: Configuring Print and Document Services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399"/>
            <a:ext cx="6400800" cy="1219200"/>
          </a:xfrm>
        </p:spPr>
        <p:txBody>
          <a:bodyPr/>
          <a:lstStyle/>
          <a:p>
            <a:r>
              <a:rPr lang="en-US" dirty="0" smtClean="0"/>
              <a:t>MOAC 70-410: Installing and Configuring Windows Server 2012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642" y="6277372"/>
            <a:ext cx="1447800" cy="5806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80935"/>
            <a:ext cx="1828799" cy="42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5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Network-Attached Printing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network-attached print device with multiple </a:t>
            </a:r>
          </a:p>
          <a:p>
            <a:r>
              <a:rPr lang="en-US" dirty="0" smtClean="0"/>
              <a:t>print servers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2362200" y="1219200"/>
            <a:ext cx="4049485" cy="4876800"/>
            <a:chOff x="2135188" y="685800"/>
            <a:chExt cx="4872037" cy="5867400"/>
          </a:xfrm>
        </p:grpSpPr>
        <p:pic>
          <p:nvPicPr>
            <p:cNvPr id="8" name="Picture 7" descr="fg05-04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188" y="685800"/>
              <a:ext cx="487203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2135188" y="6210300"/>
              <a:ext cx="487203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Disadvantages to Network-Attached Printing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000" dirty="0" smtClean="0"/>
              <a:t>Users examining the print queue see only their own jobs, not the jobs of other users.</a:t>
            </a:r>
          </a:p>
          <a:p>
            <a:pPr lvl="0"/>
            <a:r>
              <a:rPr lang="en-US" sz="2000" dirty="0" smtClean="0"/>
              <a:t>Users have no way of knowing what other jobs have been sent to the print device, or how long it will be until the print device completes their jobs.</a:t>
            </a:r>
          </a:p>
          <a:p>
            <a:pPr lvl="0"/>
            <a:r>
              <a:rPr lang="en-US" sz="2000" dirty="0" smtClean="0"/>
              <a:t>Administrators have no way of centrally managing the print queue, because each client has its own print queue.</a:t>
            </a:r>
          </a:p>
          <a:p>
            <a:pPr lvl="0"/>
            <a:r>
              <a:rPr lang="en-US" sz="2000" dirty="0" smtClean="0"/>
              <a:t>Administrators cannot implement advanced printing features, such as printer pools or remote administration.</a:t>
            </a:r>
          </a:p>
          <a:p>
            <a:pPr lvl="0"/>
            <a:r>
              <a:rPr lang="en-US" sz="2000" dirty="0" smtClean="0"/>
              <a:t>Error messages appear only on the computer that originated the job the print device is currently processing.</a:t>
            </a:r>
          </a:p>
          <a:p>
            <a:pPr lvl="0"/>
            <a:r>
              <a:rPr lang="en-US" sz="2000" dirty="0" smtClean="0"/>
              <a:t>All print job processing is performed by the client computer, rather than being partially offloaded to an external print server.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Network-Attached Printer Sharing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network-attached print device with a single, shared print server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2517775" y="1327901"/>
            <a:ext cx="3959225" cy="4768099"/>
            <a:chOff x="2135188" y="685800"/>
            <a:chExt cx="4872037" cy="5867400"/>
          </a:xfrm>
        </p:grpSpPr>
        <p:pic>
          <p:nvPicPr>
            <p:cNvPr id="8" name="Picture 7" descr="fg05-05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188" y="685800"/>
              <a:ext cx="487203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2135188" y="6210300"/>
              <a:ext cx="487203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Advantages to Network-Attached Printer Sharing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000" dirty="0" smtClean="0"/>
              <a:t>All of the client jobs are stored in a single print queue, so that users and administrators can see a complete list of the jobs waiting to be printed.</a:t>
            </a:r>
          </a:p>
          <a:p>
            <a:pPr lvl="0"/>
            <a:r>
              <a:rPr lang="en-US" sz="2000" dirty="0" smtClean="0"/>
              <a:t>Part of the job rendering burden is shifted to the print server, returning control of the client computer to the user more quickly. </a:t>
            </a:r>
          </a:p>
          <a:p>
            <a:pPr lvl="0"/>
            <a:r>
              <a:rPr lang="en-US" sz="2000" dirty="0" smtClean="0"/>
              <a:t>Administrators can manage all queued jobs from a remote location.</a:t>
            </a:r>
          </a:p>
          <a:p>
            <a:pPr lvl="0"/>
            <a:r>
              <a:rPr lang="en-US" sz="2000" dirty="0" smtClean="0"/>
              <a:t>Print error messages appear on all client computers.</a:t>
            </a:r>
          </a:p>
          <a:p>
            <a:pPr lvl="0"/>
            <a:r>
              <a:rPr lang="en-US" sz="2000" dirty="0" smtClean="0"/>
              <a:t>Administrators can implement printer pools and other advanced printing features.</a:t>
            </a:r>
          </a:p>
          <a:p>
            <a:pPr lvl="0"/>
            <a:r>
              <a:rPr lang="en-US" sz="2000" dirty="0" smtClean="0"/>
              <a:t>Administrators can manage security, auditing, monitoring, and logging functions from a central location.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a Printer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a computer is to support heavy printer use, the following hardware upgrades might be needed:</a:t>
            </a:r>
          </a:p>
          <a:p>
            <a:r>
              <a:rPr lang="en-US" dirty="0" smtClean="0"/>
              <a:t>Additional system memory</a:t>
            </a:r>
          </a:p>
          <a:p>
            <a:r>
              <a:rPr lang="en-US" dirty="0" smtClean="0"/>
              <a:t>Additional disk space (for queued print jobs)</a:t>
            </a:r>
          </a:p>
          <a:p>
            <a:r>
              <a:rPr lang="en-US" dirty="0" smtClean="0"/>
              <a:t>Make the computer a dedicated print server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a Printer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printer can be shared during the installation or any time after.</a:t>
            </a:r>
          </a:p>
          <a:p>
            <a:pPr>
              <a:buNone/>
            </a:pPr>
            <a:r>
              <a:rPr lang="en-US" dirty="0" smtClean="0"/>
              <a:t>To install a printer:</a:t>
            </a:r>
          </a:p>
          <a:p>
            <a:r>
              <a:rPr lang="en-US" b="1" dirty="0" smtClean="0"/>
              <a:t>USB</a:t>
            </a:r>
            <a:r>
              <a:rPr lang="en-US" dirty="0" smtClean="0"/>
              <a:t>: Upon connection and power up, a driver will automatically be installed, unless Windows does not have a driver.</a:t>
            </a:r>
            <a:endParaRPr lang="en-US" b="1" dirty="0" smtClean="0"/>
          </a:p>
          <a:p>
            <a:r>
              <a:rPr lang="en-US" b="1" dirty="0" smtClean="0"/>
              <a:t>Network-attached printers</a:t>
            </a:r>
            <a:r>
              <a:rPr lang="en-US" dirty="0" smtClean="0"/>
              <a:t>: An installation program supplied with the device will locate, install, and configure.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a Printer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Devices and Printers window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2514600" y="1295400"/>
            <a:ext cx="4275117" cy="4572000"/>
            <a:chOff x="1828800" y="685800"/>
            <a:chExt cx="5486400" cy="5867400"/>
          </a:xfrm>
        </p:grpSpPr>
        <p:pic>
          <p:nvPicPr>
            <p:cNvPr id="8" name="Picture 7" descr="fg05-06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0" y="685800"/>
              <a:ext cx="54864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1828800" y="6210300"/>
              <a:ext cx="5486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a Printer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Sharing tab of a printer’s Properties sheet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10" name="Group 9"/>
          <p:cNvGrpSpPr>
            <a:grpSpLocks noGrp="1" noUngrp="1" noChangeAspect="1"/>
          </p:cNvGrpSpPr>
          <p:nvPr/>
        </p:nvGrpSpPr>
        <p:grpSpPr>
          <a:xfrm>
            <a:off x="2590800" y="1295400"/>
            <a:ext cx="3978275" cy="4610758"/>
            <a:chOff x="2039938" y="685800"/>
            <a:chExt cx="5062537" cy="5867400"/>
          </a:xfrm>
        </p:grpSpPr>
        <p:pic>
          <p:nvPicPr>
            <p:cNvPr id="11" name="Picture 10" descr="fg05-07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9938" y="685800"/>
              <a:ext cx="506253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2039938" y="6210300"/>
              <a:ext cx="506253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Printer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drivers installed on Windows Server 2012 R2 are generally the same drivers used on the client workstations.</a:t>
            </a:r>
          </a:p>
          <a:p>
            <a:r>
              <a:rPr lang="en-US" dirty="0" smtClean="0"/>
              <a:t>Using the Additional Drivers dialog box, you can install drivers for client workstations that require different drivers, such as 32-bit versus 64-bit drivers, or drivers for older operating systems.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 Easy 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Enables Remote Desktop clients to print to their local print devices.</a:t>
            </a:r>
          </a:p>
          <a:p>
            <a:r>
              <a:rPr lang="en-US" dirty="0" smtClean="0"/>
              <a:t>It is a printer driver that is installed on the server, along with the Remote Desktop Session Host role service.</a:t>
            </a:r>
          </a:p>
          <a:p>
            <a:r>
              <a:rPr lang="en-US" dirty="0" smtClean="0"/>
              <a:t>The driver functions as a redirector.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 Objective 2.2: Configure Print and Document Services</a:t>
            </a:r>
          </a:p>
          <a:p>
            <a:r>
              <a:rPr lang="en-US" dirty="0" smtClean="0"/>
              <a:t>Deploying a Print Server</a:t>
            </a:r>
          </a:p>
          <a:p>
            <a:r>
              <a:rPr lang="en-US" dirty="0" smtClean="0"/>
              <a:t>Using the Print and Document Services Role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66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 Easy Print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Remote Desktop Easy Print driver on a Remote Desktop Services server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685800" y="1422400"/>
            <a:ext cx="7772400" cy="4392613"/>
            <a:chOff x="685800" y="1422400"/>
            <a:chExt cx="7772400" cy="4392613"/>
          </a:xfrm>
        </p:grpSpPr>
        <p:pic>
          <p:nvPicPr>
            <p:cNvPr id="8" name="Picture 7" descr="fg05-08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422400"/>
              <a:ext cx="7772400" cy="40116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5472113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Printer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folder shares, clients must have the proper permissions to access a shared printer.</a:t>
            </a:r>
          </a:p>
          <a:p>
            <a:r>
              <a:rPr lang="en-US" dirty="0" smtClean="0"/>
              <a:t>Much simpler than NTFS permissions:</a:t>
            </a:r>
          </a:p>
          <a:p>
            <a:pPr lvl="1"/>
            <a:r>
              <a:rPr lang="en-US" dirty="0" smtClean="0"/>
              <a:t>Use the printer.</a:t>
            </a:r>
          </a:p>
          <a:p>
            <a:pPr lvl="1"/>
            <a:r>
              <a:rPr lang="en-US" dirty="0" smtClean="0"/>
              <a:t>Manage documents submitted to printer.</a:t>
            </a:r>
          </a:p>
          <a:p>
            <a:pPr lvl="1"/>
            <a:r>
              <a:rPr lang="en-US" dirty="0" smtClean="0"/>
              <a:t>Manage the properties of the printer.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 Printer Permissions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Security tab of a printer’s Properties sheet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2362200" y="1295400"/>
            <a:ext cx="4054475" cy="4699072"/>
            <a:chOff x="2039938" y="685800"/>
            <a:chExt cx="5062537" cy="5867400"/>
          </a:xfrm>
        </p:grpSpPr>
        <p:pic>
          <p:nvPicPr>
            <p:cNvPr id="8" name="Picture 7" descr="fg05-10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9938" y="685800"/>
              <a:ext cx="506253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2039938" y="6210300"/>
              <a:ext cx="506253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Printer Permissions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2064777"/>
              </p:ext>
            </p:extLst>
          </p:nvPr>
        </p:nvGraphicFramePr>
        <p:xfrm>
          <a:off x="533399" y="1676400"/>
          <a:ext cx="8305801" cy="4571999"/>
        </p:xfrm>
        <a:graphic>
          <a:graphicData uri="http://schemas.openxmlformats.org/drawingml/2006/table">
            <a:tbl>
              <a:tblPr/>
              <a:tblGrid>
                <a:gridCol w="1404682"/>
                <a:gridCol w="2938988"/>
                <a:gridCol w="2347930"/>
                <a:gridCol w="1614201"/>
              </a:tblGrid>
              <a:tr h="478971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latin typeface="Arial"/>
                          <a:ea typeface="Times"/>
                          <a:cs typeface="Times New Roman"/>
                        </a:rPr>
                        <a:t>Permission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Arial"/>
                          <a:ea typeface="Times"/>
                          <a:cs typeface="Times New Roman"/>
                        </a:rPr>
                        <a:t>Capabilities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Arial"/>
                          <a:ea typeface="Times"/>
                          <a:cs typeface="Times New Roman"/>
                        </a:rPr>
                        <a:t>Advanced Permissions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Arial"/>
                          <a:ea typeface="Times"/>
                          <a:cs typeface="Times New Roman"/>
                        </a:rPr>
                        <a:t>Default Assignments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657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Print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Connect to a printer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 smtClean="0">
                          <a:latin typeface="Arial"/>
                          <a:ea typeface="Times"/>
                          <a:cs typeface="Times New Roman"/>
                        </a:rPr>
                        <a:t>Print </a:t>
                      </a: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documents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Pause, resume, restart, and cancel the user’s own documents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Print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Read Permissions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400">
                          <a:latin typeface="Arial"/>
                          <a:ea typeface="Times"/>
                          <a:cs typeface="Times New Roman"/>
                        </a:rPr>
                        <a:t>Assigned to the Everyone special identity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857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400">
                          <a:latin typeface="Arial"/>
                          <a:ea typeface="Times"/>
                          <a:cs typeface="Times New Roman"/>
                        </a:rPr>
                        <a:t>Manage this printer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Cancel all documents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Share a printer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Change printer properties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Delete a printer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Change printer permissions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Print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Manage Printers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Read Permissions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Change Permissions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Take Ownership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Assigned to the Administrators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514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400">
                          <a:latin typeface="Arial"/>
                          <a:ea typeface="Times"/>
                          <a:cs typeface="Times New Roman"/>
                        </a:rPr>
                        <a:t>Manage documents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Pause, resume, restart, and </a:t>
                      </a:r>
                      <a:r>
                        <a:rPr lang="en-US" sz="1400" dirty="0" smtClean="0">
                          <a:latin typeface="Arial"/>
                          <a:ea typeface="Times"/>
                          <a:cs typeface="Times New Roman"/>
                        </a:rPr>
                        <a:t>cancel all </a:t>
                      </a: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users’ documents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Control job settings for all documents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Manage Documents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Read Permissions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Change Permissions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Wingdings"/>
                        <a:buNone/>
                        <a:tabLst>
                          <a:tab pos="495300" algn="l"/>
                        </a:tabLs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Take Ownership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400" dirty="0">
                          <a:latin typeface="Arial"/>
                          <a:ea typeface="Times"/>
                          <a:cs typeface="Times New Roman"/>
                        </a:rPr>
                        <a:t>Assigned to the Creator Owner special identity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default everyone can print and manage their own documents</a:t>
            </a:r>
          </a:p>
          <a:p>
            <a:r>
              <a:rPr lang="en-US" dirty="0" smtClean="0"/>
              <a:t>Allow Manage Documents permission allows users to manager other user’s documents</a:t>
            </a:r>
          </a:p>
          <a:p>
            <a:r>
              <a:rPr lang="en-US" dirty="0" smtClean="0"/>
              <a:t>Managing refers to:</a:t>
            </a:r>
          </a:p>
          <a:p>
            <a:pPr lvl="1"/>
            <a:r>
              <a:rPr lang="en-US" dirty="0" smtClean="0"/>
              <a:t>Pausing</a:t>
            </a:r>
          </a:p>
          <a:p>
            <a:pPr lvl="1"/>
            <a:r>
              <a:rPr lang="en-US" dirty="0" smtClean="0"/>
              <a:t>Resuming</a:t>
            </a:r>
          </a:p>
          <a:p>
            <a:pPr lvl="1"/>
            <a:r>
              <a:rPr lang="en-US" dirty="0" smtClean="0"/>
              <a:t>Restarting</a:t>
            </a:r>
          </a:p>
          <a:p>
            <a:pPr lvl="1"/>
            <a:r>
              <a:rPr lang="en-US" dirty="0" smtClean="0"/>
              <a:t>Canceling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Manage </a:t>
            </a:r>
            <a:r>
              <a:rPr lang="en-US" dirty="0" smtClean="0"/>
              <a:t>Documents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486400"/>
            <a:ext cx="5711824" cy="685800"/>
          </a:xfrm>
        </p:spPr>
        <p:txBody>
          <a:bodyPr/>
          <a:lstStyle/>
          <a:p>
            <a:r>
              <a:rPr lang="en-US" dirty="0" smtClean="0"/>
              <a:t>A Windows Server 2012 print queue window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685800" y="2136775"/>
            <a:ext cx="7772400" cy="2965450"/>
            <a:chOff x="685800" y="2136775"/>
            <a:chExt cx="7772400" cy="2965450"/>
          </a:xfrm>
        </p:grpSpPr>
        <p:pic>
          <p:nvPicPr>
            <p:cNvPr id="8" name="Picture 7" descr="fg05-12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2136775"/>
              <a:ext cx="7772400" cy="25844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4759325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Printers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Typical configuration tasks include:</a:t>
            </a:r>
          </a:p>
          <a:p>
            <a:r>
              <a:rPr lang="en-US" b="1" dirty="0" smtClean="0"/>
              <a:t>Setting printer priorities:</a:t>
            </a:r>
            <a:r>
              <a:rPr lang="en-US" dirty="0" smtClean="0"/>
              <a:t> Multiple printers connected to the same print device to allow certain users’ print jobs to print before others.</a:t>
            </a:r>
          </a:p>
          <a:p>
            <a:r>
              <a:rPr lang="en-US" b="1" dirty="0" smtClean="0"/>
              <a:t>Scheduling printer access:</a:t>
            </a:r>
            <a:r>
              <a:rPr lang="en-US" dirty="0" smtClean="0"/>
              <a:t> Multiple printers connected to the same print device with different time schedules for availability.</a:t>
            </a:r>
          </a:p>
          <a:p>
            <a:r>
              <a:rPr lang="en-US" b="1" dirty="0" smtClean="0"/>
              <a:t>Creating a printer pool:</a:t>
            </a:r>
            <a:r>
              <a:rPr lang="en-US" dirty="0" smtClean="0"/>
              <a:t> One printer connected to multiple print devices to increase throughput and provide fault tolerance.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Printers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Advanced tab of a printer’s Properties sheet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2438400" y="1143000"/>
            <a:ext cx="4273570" cy="4953000"/>
            <a:chOff x="2039938" y="685800"/>
            <a:chExt cx="5062537" cy="5867400"/>
          </a:xfrm>
        </p:grpSpPr>
        <p:pic>
          <p:nvPicPr>
            <p:cNvPr id="8" name="Picture 7" descr="fg05-13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9938" y="685800"/>
              <a:ext cx="506253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2039938" y="6210300"/>
              <a:ext cx="506253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Print and Document Services Role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Lesson 5: Configuring Print and Document Services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Print and Document Services Role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Windows Server 2012 R2 default installation configuration makes available all printer sharing and management capabilities discussed in the previous sections.</a:t>
            </a:r>
          </a:p>
          <a:p>
            <a:r>
              <a:rPr lang="en-US" dirty="0" smtClean="0"/>
              <a:t>For administrators involved with enterprise network printing, installing the Print and Document Services role on the computer provides additional tools that are particularly useful.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Deploying a Print Server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Lesson 5: Configuring Print and Document Services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Services </a:t>
            </a:r>
            <a:br>
              <a:rPr lang="en-US" dirty="0" smtClean="0"/>
            </a:br>
            <a:r>
              <a:rPr lang="en-US" dirty="0" smtClean="0"/>
              <a:t>Role Services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324853"/>
              </p:ext>
            </p:extLst>
          </p:nvPr>
        </p:nvGraphicFramePr>
        <p:xfrm>
          <a:off x="533399" y="1600197"/>
          <a:ext cx="8077202" cy="4724402"/>
        </p:xfrm>
        <a:graphic>
          <a:graphicData uri="http://schemas.openxmlformats.org/drawingml/2006/table">
            <a:tbl>
              <a:tblPr/>
              <a:tblGrid>
                <a:gridCol w="1512692"/>
                <a:gridCol w="1569774"/>
                <a:gridCol w="1855188"/>
                <a:gridCol w="3139548"/>
              </a:tblGrid>
              <a:tr h="412448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latin typeface="Arial"/>
                          <a:ea typeface="Times"/>
                          <a:cs typeface="Times New Roman"/>
                        </a:rPr>
                        <a:t>Role Service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Arial"/>
                          <a:ea typeface="Times"/>
                          <a:cs typeface="Times New Roman"/>
                        </a:rPr>
                        <a:t>Wizard Pages Added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Arial"/>
                          <a:ea typeface="Times"/>
                          <a:cs typeface="Times New Roman"/>
                        </a:rPr>
                        <a:t>System Services Installed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Arial"/>
                          <a:ea typeface="Times"/>
                          <a:cs typeface="Times New Roman"/>
                        </a:rPr>
                        <a:t>Description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3529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Print Server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[None]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Print Spooler (Spooler)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Symbol"/>
                        <a:buNone/>
                        <a:tabLst>
                          <a:tab pos="175260" algn="l"/>
                        </a:tabLs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Installs the Print Management console for Microsoft Management Console (MMC), which enables administrators to deploy, monitor, and manage printers throughout the enterprise. </a:t>
                      </a:r>
                    </a:p>
                    <a:p>
                      <a:pPr marL="0" marR="3810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Symbol"/>
                        <a:buNone/>
                        <a:tabLst>
                          <a:tab pos="175260" algn="l"/>
                        </a:tabLs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This is the only role service that is required when you add the Print Services role.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4896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>
                          <a:latin typeface="Arial"/>
                          <a:ea typeface="Times"/>
                          <a:cs typeface="Times New Roman"/>
                        </a:rPr>
                        <a:t>Distributed Scan Server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600"/>
                        </a:spcAft>
                      </a:pPr>
                      <a:r>
                        <a:rPr lang="en-US" sz="1200">
                          <a:latin typeface="Arial"/>
                          <a:ea typeface="Times"/>
                          <a:cs typeface="Times New Roman"/>
                        </a:rPr>
                        <a:t>[None]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>
                          <a:latin typeface="Arial"/>
                          <a:ea typeface="Times"/>
                          <a:cs typeface="Times New Roman"/>
                        </a:rPr>
                        <a:t>Distributed Scan Server (ScanServer)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Symbol"/>
                        <a:buNone/>
                        <a:tabLst>
                          <a:tab pos="175260" algn="l"/>
                        </a:tabLs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Enables the computer to receive documents from network-based </a:t>
                      </a:r>
                      <a:r>
                        <a:rPr lang="en-US" sz="1200" dirty="0" smtClean="0">
                          <a:latin typeface="Arial"/>
                          <a:ea typeface="Times"/>
                          <a:cs typeface="Times New Roman"/>
                        </a:rPr>
                        <a:t>scanners and </a:t>
                      </a: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forward them to the appropriate users.    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857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600"/>
                        </a:spcAft>
                      </a:pPr>
                      <a:r>
                        <a:rPr lang="en-US" sz="1200">
                          <a:latin typeface="Arial"/>
                          <a:ea typeface="Times"/>
                          <a:cs typeface="Times New Roman"/>
                        </a:rPr>
                        <a:t>Internet Printing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600"/>
                        </a:spcAft>
                      </a:pPr>
                      <a:r>
                        <a:rPr lang="en-US" sz="1200">
                          <a:latin typeface="Arial"/>
                          <a:ea typeface="Times"/>
                          <a:cs typeface="Times New Roman"/>
                        </a:rPr>
                        <a:t>[None]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Symbol"/>
                        <a:buNone/>
                        <a:tabLst>
                          <a:tab pos="175260" algn="l"/>
                        </a:tabLs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World Wide Web Publishing Service (w3svc)</a:t>
                      </a:r>
                    </a:p>
                    <a:p>
                      <a:pPr marL="0" marR="3810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600"/>
                        </a:spcAft>
                        <a:buFont typeface="Symbol"/>
                        <a:buNone/>
                        <a:tabLst>
                          <a:tab pos="175260" algn="l"/>
                        </a:tabLs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IIS Admin Service (</a:t>
                      </a:r>
                      <a:r>
                        <a:rPr lang="en-US" sz="1200" dirty="0" err="1">
                          <a:latin typeface="Arial"/>
                          <a:ea typeface="Times"/>
                          <a:cs typeface="Times New Roman"/>
                        </a:rPr>
                        <a:t>iisadmin</a:t>
                      </a: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600"/>
                        </a:spcAft>
                        <a:buFont typeface="Symbol"/>
                        <a:buNone/>
                        <a:tabLst>
                          <a:tab pos="175260" algn="l"/>
                        </a:tabLs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Creates a website that enables users on the Internet to send print jobs to shared Windows printers.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672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>
                          <a:latin typeface="Arial"/>
                          <a:ea typeface="Times"/>
                          <a:cs typeface="Times New Roman"/>
                        </a:rPr>
                        <a:t>LPD Service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>
                          <a:latin typeface="Arial"/>
                          <a:ea typeface="Times"/>
                          <a:cs typeface="Times New Roman"/>
                        </a:rPr>
                        <a:t>[None]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>
                          <a:latin typeface="Arial"/>
                          <a:ea typeface="Times"/>
                          <a:cs typeface="Times New Roman"/>
                        </a:rPr>
                        <a:t>TCP/IP Print Server (LPDSVC)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Symbol"/>
                        <a:buNone/>
                        <a:tabLst>
                          <a:tab pos="175260" algn="l"/>
                        </a:tabLst>
                      </a:pPr>
                      <a:r>
                        <a:rPr lang="en-US" sz="1200" dirty="0">
                          <a:latin typeface="Arial"/>
                          <a:ea typeface="Times"/>
                          <a:cs typeface="Times New Roman"/>
                        </a:rPr>
                        <a:t>Enables UNIX clients running the LPR (line printer remote) program to send their print jobs to Windows printers.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Print and Document </a:t>
            </a:r>
            <a:br>
              <a:rPr lang="en-US" dirty="0" smtClean="0"/>
            </a:br>
            <a:r>
              <a:rPr lang="en-US" dirty="0" smtClean="0"/>
              <a:t>Services Role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Print Services node in Server Manager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685800" y="1465263"/>
            <a:ext cx="7772400" cy="4308475"/>
            <a:chOff x="685800" y="1465263"/>
            <a:chExt cx="7772400" cy="4308475"/>
          </a:xfrm>
        </p:grpSpPr>
        <p:pic>
          <p:nvPicPr>
            <p:cNvPr id="8" name="Picture 7" descr="fg05-17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465263"/>
              <a:ext cx="7772400" cy="39274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5430838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Print </a:t>
            </a:r>
            <a:br>
              <a:rPr lang="en-US" dirty="0" smtClean="0"/>
            </a:br>
            <a:r>
              <a:rPr lang="en-US" dirty="0" smtClean="0"/>
              <a:t>Management Console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Print Management console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685800" y="1427163"/>
            <a:ext cx="7772400" cy="4383087"/>
            <a:chOff x="685800" y="1427163"/>
            <a:chExt cx="7772400" cy="4383087"/>
          </a:xfrm>
        </p:grpSpPr>
        <p:pic>
          <p:nvPicPr>
            <p:cNvPr id="8" name="Picture 7" descr="fg05-18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427163"/>
              <a:ext cx="7772400" cy="40020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5467350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Print Servers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print server displayed in the Print </a:t>
            </a:r>
          </a:p>
          <a:p>
            <a:r>
              <a:rPr lang="en-US" dirty="0" smtClean="0"/>
              <a:t>Management console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685800" y="1422400"/>
            <a:ext cx="7772400" cy="4392613"/>
            <a:chOff x="685800" y="1422400"/>
            <a:chExt cx="7772400" cy="4392613"/>
          </a:xfrm>
        </p:grpSpPr>
        <p:pic>
          <p:nvPicPr>
            <p:cNvPr id="8" name="Picture 7" descr="fg05-19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422400"/>
              <a:ext cx="7772400" cy="40116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5472113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Printers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 large enterprise networks, administrators must keep track of dozens or hundreds of print devices.</a:t>
            </a:r>
          </a:p>
          <a:p>
            <a:r>
              <a:rPr lang="en-US" dirty="0" smtClean="0"/>
              <a:t>The Print Management console provides a multitude of ways to view the printing components by applying filters to the complete list of printers.</a:t>
            </a:r>
          </a:p>
          <a:p>
            <a:r>
              <a:rPr lang="en-US" dirty="0" smtClean="0"/>
              <a:t>There are four default filters (All Printers, All Drivers, Printers Not Ready, and Printers With Jobs) and you can also create custom filters.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Printers and </a:t>
            </a:r>
            <a:br>
              <a:rPr lang="en-US" dirty="0" smtClean="0"/>
            </a:br>
            <a:r>
              <a:rPr lang="en-US" dirty="0" smtClean="0"/>
              <a:t>Print Servers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Print Management console’s extended view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9" name="Group 8"/>
          <p:cNvGrpSpPr>
            <a:grpSpLocks noGrp="1" noUngrp="1" noChangeAspect="1"/>
          </p:cNvGrpSpPr>
          <p:nvPr/>
        </p:nvGrpSpPr>
        <p:grpSpPr>
          <a:xfrm>
            <a:off x="685800" y="1422400"/>
            <a:ext cx="7772400" cy="4392613"/>
            <a:chOff x="685800" y="1422400"/>
            <a:chExt cx="7772400" cy="4392613"/>
          </a:xfrm>
        </p:grpSpPr>
        <p:pic>
          <p:nvPicPr>
            <p:cNvPr id="10" name="Picture 9" descr="fg05-25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422400"/>
              <a:ext cx="7772400" cy="40116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685800" y="5472113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Deploying Printers with Group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 DS helps simplify the process of deploying printers to large numbers of clients.</a:t>
            </a:r>
          </a:p>
          <a:p>
            <a:r>
              <a:rPr lang="en-US" dirty="0" smtClean="0"/>
              <a:t>Administrators can search for printers in the AD DS database by name, location, or model.</a:t>
            </a:r>
          </a:p>
          <a:p>
            <a:r>
              <a:rPr lang="en-US" dirty="0" smtClean="0"/>
              <a:t>You can configure a Group Policy Object (GPO) to deploy a printer and link it to a domain, site, or OU.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Printing in Microsoft Windows typically involves the following four components: print device, printer, print server, and print driver.</a:t>
            </a:r>
          </a:p>
          <a:p>
            <a:pPr lvl="0"/>
            <a:r>
              <a:rPr lang="en-US" dirty="0" smtClean="0"/>
              <a:t>The printer driver enables you to configure the print job to use the various capabilities of the print device.</a:t>
            </a:r>
          </a:p>
          <a:p>
            <a:pPr lvl="0"/>
            <a:r>
              <a:rPr lang="en-US" dirty="0" smtClean="0"/>
              <a:t>The simplest form of print architecture consists of one print device connected to one computer, known as a locally attached print device. You can share this printer (and the print device) with other users on the same network.</a:t>
            </a:r>
          </a:p>
          <a:p>
            <a:pPr lvl="0"/>
            <a:r>
              <a:rPr lang="en-US" dirty="0" smtClean="0"/>
              <a:t>With network-attached print devices, the administrator’s primary deployment decision is which computer will function as the print server.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000" dirty="0" smtClean="0"/>
              <a:t>Remote Desktop Easy Print is a driver that enables Remote Desktop clients running applications on a server to redirect their print jobs back to their local print devices.</a:t>
            </a:r>
          </a:p>
          <a:p>
            <a:pPr lvl="0"/>
            <a:r>
              <a:rPr lang="en-US" sz="2000" dirty="0" smtClean="0"/>
              <a:t>Printer permissions are much simpler than NTFS permissions; they basically dictate whether users are allowed to merely use the printer, manage documents submitted to the printer, or manage the properties of the printer itself.</a:t>
            </a:r>
          </a:p>
          <a:p>
            <a:pPr lvl="0"/>
            <a:r>
              <a:rPr lang="en-US" sz="2000" dirty="0" smtClean="0"/>
              <a:t>The Print Management snap-in for MMC is an administrative tool that consolidates the controls for the printing components throughout the enterprise into a single console.</a:t>
            </a:r>
          </a:p>
          <a:p>
            <a:pPr lvl="0"/>
            <a:r>
              <a:rPr lang="en-US" sz="2000" dirty="0" smtClean="0"/>
              <a:t>To use Active Directory to deploy printers to clients, you must configure the appropriate policies in a Group Policy Object (GPO).</a:t>
            </a:r>
            <a:endParaRPr 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642" y="6277372"/>
            <a:ext cx="1447800" cy="5806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80935"/>
            <a:ext cx="1828799" cy="4246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2057400"/>
            <a:ext cx="8153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Copyright 2013 John Wiley &amp; Sons, </a:t>
            </a:r>
            <a:r>
              <a:rPr lang="en-US" b="1" dirty="0" smtClean="0"/>
              <a:t>Inc. </a:t>
            </a:r>
            <a:endParaRPr lang="en-US" b="1" dirty="0"/>
          </a:p>
          <a:p>
            <a:r>
              <a:rPr lang="en-US" dirty="0"/>
              <a:t>All rights reserved. </a:t>
            </a:r>
            <a:r>
              <a:rPr lang="en-US" dirty="0" smtClean="0"/>
              <a:t>Reproduction </a:t>
            </a:r>
            <a:r>
              <a:rPr lang="en-US" dirty="0"/>
              <a:t>or translation of this work beyond that named in Section 117 of the 1976 United States Copyright Act without the express written consent of the copyright owner is unlawful. </a:t>
            </a:r>
            <a:r>
              <a:rPr lang="en-US" dirty="0" smtClean="0"/>
              <a:t>Requests </a:t>
            </a:r>
            <a:r>
              <a:rPr lang="en-US" dirty="0"/>
              <a:t>for further information should be addressed to the Permissions Department, John Wiley &amp; Sons, </a:t>
            </a:r>
            <a:r>
              <a:rPr lang="en-US" dirty="0" smtClean="0"/>
              <a:t>Inc. </a:t>
            </a:r>
            <a:r>
              <a:rPr lang="en-US" dirty="0"/>
              <a:t>The purchaser may make back-up copies for his/her own use only and not for distribution or resale</a:t>
            </a:r>
            <a:r>
              <a:rPr lang="en-US" dirty="0" smtClean="0"/>
              <a:t>. </a:t>
            </a:r>
            <a:r>
              <a:rPr lang="en-US" dirty="0"/>
              <a:t>The Publisher assumes no responsibility for errors, omissions, or damages, caused by the use of these programs or from the use of the information contained herein.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9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Print Architecture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Print device</a:t>
            </a:r>
            <a:r>
              <a:rPr lang="en-US" dirty="0" smtClean="0"/>
              <a:t>: The actual hardware that produces hard-copy documents on paper or other print media. </a:t>
            </a:r>
          </a:p>
          <a:p>
            <a:r>
              <a:rPr lang="en-US" b="1" dirty="0" smtClean="0"/>
              <a:t>Printer</a:t>
            </a:r>
            <a:r>
              <a:rPr lang="en-US" dirty="0" smtClean="0"/>
              <a:t>: The software interface through which a computer communicates with a print device. </a:t>
            </a:r>
          </a:p>
          <a:p>
            <a:r>
              <a:rPr lang="en-US" b="1" dirty="0" smtClean="0"/>
              <a:t>Print server</a:t>
            </a:r>
            <a:r>
              <a:rPr lang="en-US" dirty="0" smtClean="0"/>
              <a:t>: A computer (or standalone device) that receives print jobs from clients and sends them to print devices that are either locally attached or connected to the network. </a:t>
            </a:r>
          </a:p>
          <a:p>
            <a:r>
              <a:rPr lang="en-US" b="1" dirty="0" smtClean="0"/>
              <a:t>Printer driver</a:t>
            </a:r>
            <a:r>
              <a:rPr lang="en-US" dirty="0" smtClean="0"/>
              <a:t>: A device driver that converts the print jobs generated by applications into an appropriate string of commands for a specific print device.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Printing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Windows Print Architecture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9" name="Group 8"/>
          <p:cNvGrpSpPr>
            <a:grpSpLocks noGrp="1" noUngrp="1" noChangeAspect="1"/>
          </p:cNvGrpSpPr>
          <p:nvPr/>
        </p:nvGrpSpPr>
        <p:grpSpPr>
          <a:xfrm>
            <a:off x="685800" y="1539875"/>
            <a:ext cx="7666476" cy="4251325"/>
            <a:chOff x="685800" y="1463675"/>
            <a:chExt cx="7772400" cy="4310063"/>
          </a:xfrm>
        </p:grpSpPr>
        <p:pic>
          <p:nvPicPr>
            <p:cNvPr id="10" name="Picture 9" descr="fg05-01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463675"/>
              <a:ext cx="7772400" cy="39290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685800" y="5430838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Printing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install a printer in Windows:</a:t>
            </a:r>
          </a:p>
          <a:p>
            <a:pPr lvl="0"/>
            <a:r>
              <a:rPr lang="en-US" dirty="0" smtClean="0"/>
              <a:t>Select the print device’s specific manufacturer and model.</a:t>
            </a:r>
          </a:p>
          <a:p>
            <a:pPr lvl="0"/>
            <a:r>
              <a:rPr lang="en-US" dirty="0" smtClean="0"/>
              <a:t>Specify the port (or other interface) the computer will use to access the print device.</a:t>
            </a:r>
          </a:p>
          <a:p>
            <a:pPr lvl="0"/>
            <a:r>
              <a:rPr lang="en-US" dirty="0" smtClean="0"/>
              <a:t>Supply a printer driver specifically created for that print device.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Printing Flexibility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single computer can perform the roles of all printing components (except the print device), or they can be distributed across the network.</a:t>
            </a:r>
          </a:p>
          <a:p>
            <a:r>
              <a:rPr lang="en-US" dirty="0" smtClean="0"/>
              <a:t>There are four fundamental configurations: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Direct printing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Locally attached printer sharing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Network-attached printing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Network-attached printer sharing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Printing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locally attached print device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685800" y="1811338"/>
            <a:ext cx="7772400" cy="3614737"/>
            <a:chOff x="685800" y="1811338"/>
            <a:chExt cx="7772400" cy="3614737"/>
          </a:xfrm>
        </p:grpSpPr>
        <p:pic>
          <p:nvPicPr>
            <p:cNvPr id="8" name="Picture 7" descr="fg05-02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811338"/>
              <a:ext cx="7772400" cy="32337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5083175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Locally Attached Printer Sharing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Sharing a locally attached printer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1698233" y="1187686"/>
            <a:ext cx="5693167" cy="4908314"/>
            <a:chOff x="1168400" y="685800"/>
            <a:chExt cx="6805613" cy="5867400"/>
          </a:xfrm>
        </p:grpSpPr>
        <p:pic>
          <p:nvPicPr>
            <p:cNvPr id="8" name="Picture 7" descr="fg05-03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8400" y="685800"/>
              <a:ext cx="680561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1168400" y="6210300"/>
              <a:ext cx="680561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1493</TotalTime>
  <Words>2174</Words>
  <Application>Microsoft Office PowerPoint</Application>
  <PresentationFormat>On-screen Show (4:3)</PresentationFormat>
  <Paragraphs>271</Paragraphs>
  <Slides>39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Executive</vt:lpstr>
      <vt:lpstr>Lesson 5: Configuring Print and Document Services</vt:lpstr>
      <vt:lpstr>Overview</vt:lpstr>
      <vt:lpstr>Deploying a Print Server</vt:lpstr>
      <vt:lpstr>Windows Print Architecture</vt:lpstr>
      <vt:lpstr>Windows Printing</vt:lpstr>
      <vt:lpstr>Windows Printing</vt:lpstr>
      <vt:lpstr>Windows Printing Flexibility</vt:lpstr>
      <vt:lpstr>Direct Printing</vt:lpstr>
      <vt:lpstr>Locally Attached Printer Sharing</vt:lpstr>
      <vt:lpstr>Network-Attached Printing</vt:lpstr>
      <vt:lpstr>Disadvantages to Network-Attached Printing</vt:lpstr>
      <vt:lpstr>Network-Attached Printer Sharing</vt:lpstr>
      <vt:lpstr>Advantages to Network-Attached Printer Sharing</vt:lpstr>
      <vt:lpstr>Sharing a Printer</vt:lpstr>
      <vt:lpstr>Sharing a Printer</vt:lpstr>
      <vt:lpstr>Share a Printer</vt:lpstr>
      <vt:lpstr>Share a Printer</vt:lpstr>
      <vt:lpstr>Managing Printer Drivers</vt:lpstr>
      <vt:lpstr>Remote Access Easy Print</vt:lpstr>
      <vt:lpstr>Remote Access Easy Print</vt:lpstr>
      <vt:lpstr>Configuring Printer Security</vt:lpstr>
      <vt:lpstr>Assign Printer Permissions</vt:lpstr>
      <vt:lpstr>Basic Printer Permissions</vt:lpstr>
      <vt:lpstr>Managing Documents</vt:lpstr>
      <vt:lpstr>Manage Documents</vt:lpstr>
      <vt:lpstr>Managing Printers</vt:lpstr>
      <vt:lpstr>Managing Printers</vt:lpstr>
      <vt:lpstr>Using the Print and Document Services Role</vt:lpstr>
      <vt:lpstr>The Print and Document Services Role</vt:lpstr>
      <vt:lpstr>Print Services  Role Services</vt:lpstr>
      <vt:lpstr>The Print and Document  Services Role</vt:lpstr>
      <vt:lpstr>Using the Print  Management Console</vt:lpstr>
      <vt:lpstr>Adding Print Servers</vt:lpstr>
      <vt:lpstr>Viewing Printers</vt:lpstr>
      <vt:lpstr>Managing Printers and  Print Servers</vt:lpstr>
      <vt:lpstr>Deploying Printers with Group Policy</vt:lpstr>
      <vt:lpstr>Lesson Summary</vt:lpstr>
      <vt:lpstr>Lesson Summary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Kane, John - Indianapolis</dc:creator>
  <cp:lastModifiedBy>Winkle, Allison - Indianapolis</cp:lastModifiedBy>
  <cp:revision>114</cp:revision>
  <dcterms:created xsi:type="dcterms:W3CDTF">2012-09-05T19:13:01Z</dcterms:created>
  <dcterms:modified xsi:type="dcterms:W3CDTF">2014-02-14T18:02:37Z</dcterms:modified>
</cp:coreProperties>
</file>