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2"/>
  </p:notesMasterIdLst>
  <p:sldIdLst>
    <p:sldId id="256" r:id="rId2"/>
    <p:sldId id="257" r:id="rId3"/>
    <p:sldId id="258" r:id="rId4"/>
    <p:sldId id="369" r:id="rId5"/>
    <p:sldId id="370" r:id="rId6"/>
    <p:sldId id="371" r:id="rId7"/>
    <p:sldId id="372" r:id="rId8"/>
    <p:sldId id="373" r:id="rId9"/>
    <p:sldId id="374" r:id="rId10"/>
    <p:sldId id="375" r:id="rId11"/>
    <p:sldId id="376" r:id="rId12"/>
    <p:sldId id="401" r:id="rId13"/>
    <p:sldId id="402" r:id="rId14"/>
    <p:sldId id="377" r:id="rId15"/>
    <p:sldId id="378" r:id="rId16"/>
    <p:sldId id="379" r:id="rId17"/>
    <p:sldId id="380" r:id="rId18"/>
    <p:sldId id="381" r:id="rId19"/>
    <p:sldId id="382" r:id="rId20"/>
    <p:sldId id="383" r:id="rId21"/>
    <p:sldId id="366" r:id="rId22"/>
    <p:sldId id="386" r:id="rId23"/>
    <p:sldId id="387" r:id="rId24"/>
    <p:sldId id="393" r:id="rId25"/>
    <p:sldId id="394" r:id="rId26"/>
    <p:sldId id="368" r:id="rId27"/>
    <p:sldId id="399" r:id="rId28"/>
    <p:sldId id="400" r:id="rId29"/>
    <p:sldId id="365" r:id="rId30"/>
    <p:sldId id="26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 initials="P" lastIdx="4"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390" autoAdjust="0"/>
  </p:normalViewPr>
  <p:slideViewPr>
    <p:cSldViewPr>
      <p:cViewPr>
        <p:scale>
          <a:sx n="90" d="100"/>
          <a:sy n="90" d="100"/>
        </p:scale>
        <p:origin x="-510" y="-5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1C3222-B412-4ABB-89D4-2A6AB69FE23C}" type="datetimeFigureOut">
              <a:rPr lang="en-US" smtClean="0"/>
              <a:pPr/>
              <a:t>2/14/2014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5B6552-A50C-44EE-8B6A-2A4E0DCBE81F}" type="slidenum">
              <a:rPr lang="en-US" smtClean="0"/>
              <a:pPr/>
              <a:t>‹#›</a:t>
            </a:fld>
            <a:endParaRPr lang="en-US" dirty="0"/>
          </a:p>
        </p:txBody>
      </p:sp>
    </p:spTree>
    <p:extLst>
      <p:ext uri="{BB962C8B-B14F-4D97-AF65-F5344CB8AC3E}">
        <p14:creationId xmlns:p14="http://schemas.microsoft.com/office/powerpoint/2010/main" val="579785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a:t>
            </a:fld>
            <a:endParaRPr lang="en-US" dirty="0"/>
          </a:p>
        </p:txBody>
      </p:sp>
    </p:spTree>
    <p:extLst>
      <p:ext uri="{BB962C8B-B14F-4D97-AF65-F5344CB8AC3E}">
        <p14:creationId xmlns:p14="http://schemas.microsoft.com/office/powerpoint/2010/main" val="1045051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21</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26</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29</a:t>
            </a:fld>
            <a:endParaRPr lang="en-US" dirty="0"/>
          </a:p>
        </p:txBody>
      </p:sp>
    </p:spTree>
    <p:extLst>
      <p:ext uri="{BB962C8B-B14F-4D97-AF65-F5344CB8AC3E}">
        <p14:creationId xmlns:p14="http://schemas.microsoft.com/office/powerpoint/2010/main" val="2785310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93EF2E70-E7C6-4AD7-AEA5-90837A95C90A}" type="datetime1">
              <a:rPr lang="en-US" smtClean="0"/>
              <a:pPr/>
              <a:t>2/14/2014</a:t>
            </a:fld>
            <a:endParaRPr lang="en-US" dirty="0"/>
          </a:p>
        </p:txBody>
      </p:sp>
      <p:sp>
        <p:nvSpPr>
          <p:cNvPr id="8" name="Slide Number Placeholder 7"/>
          <p:cNvSpPr>
            <a:spLocks noGrp="1"/>
          </p:cNvSpPr>
          <p:nvPr>
            <p:ph type="sldNum" sz="quarter" idx="11"/>
          </p:nvPr>
        </p:nvSpPr>
        <p:spPr/>
        <p:txBody>
          <a:bodyPr/>
          <a:lstStyle/>
          <a:p>
            <a:fld id="{0FFCD9FE-85A8-4732-8641-B4CD942B9CFA}" type="slidenum">
              <a:rPr lang="en-US" smtClean="0"/>
              <a:pPr/>
              <a:t>‹#›</a:t>
            </a:fld>
            <a:endParaRPr lang="en-US" dirty="0"/>
          </a:p>
        </p:txBody>
      </p:sp>
      <p:sp>
        <p:nvSpPr>
          <p:cNvPr id="9" name="Footer Placeholder 8"/>
          <p:cNvSpPr>
            <a:spLocks noGrp="1"/>
          </p:cNvSpPr>
          <p:nvPr>
            <p:ph type="ftr" sz="quarter" idx="12"/>
          </p:nvPr>
        </p:nvSpPr>
        <p:spPr/>
        <p:txBody>
          <a:bodyPr/>
          <a:lstStyle/>
          <a:p>
            <a:r>
              <a:rPr lang="en-US" dirty="0" smtClean="0"/>
              <a:t>© 2013 John Wiley &amp; Sons, Inc.</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03F130-A705-4DEA-A0AC-C4F98437935B}"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8CC80-FABA-4ABC-8CED-DB8A8C4DF454}"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800"/>
            </a:lvl1pPr>
            <a:lvl2pPr>
              <a:defRPr sz="2400"/>
            </a:lvl2pPr>
            <a:lvl3pPr>
              <a:defRPr sz="2400"/>
            </a:lvl3pPr>
            <a:lvl4pPr>
              <a:defRPr sz="2400"/>
            </a:lvl4pPr>
            <a:lvl5pPr>
              <a:defRPr sz="2400"/>
            </a:lvl5pPr>
            <a:lvl6pPr>
              <a:defRPr/>
            </a:lvl6pPr>
            <a:lvl7pPr>
              <a:defRPr/>
            </a:lvl7pPr>
            <a:lvl8pPr>
              <a:defRPr/>
            </a:lvl8pPr>
            <a:lvl9pPr>
              <a:buFont typeface="Arial" pitchFamily="34" charset="0"/>
              <a:buChar cha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10"/>
          </p:nvPr>
        </p:nvSpPr>
        <p:spPr/>
        <p:txBody>
          <a:bodyPr/>
          <a:lstStyle/>
          <a:p>
            <a:fld id="{C1EBDD44-19AD-43F0-946D-42DC3CACB577}" type="datetime1">
              <a:rPr lang="en-US" smtClean="0"/>
              <a:pPr/>
              <a:t>2/14/2014</a:t>
            </a:fld>
            <a:endParaRPr lang="en-US" dirty="0"/>
          </a:p>
        </p:txBody>
      </p:sp>
      <p:sp>
        <p:nvSpPr>
          <p:cNvPr id="5" name="Footer Placeholder 4"/>
          <p:cNvSpPr>
            <a:spLocks noGrp="1"/>
          </p:cNvSpPr>
          <p:nvPr>
            <p:ph type="ftr" sz="quarter" idx="11"/>
          </p:nvPr>
        </p:nvSpPr>
        <p:spPr>
          <a:xfrm>
            <a:off x="659165" y="6324600"/>
            <a:ext cx="2847975" cy="365125"/>
          </a:xfrm>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AA4A0B-1087-44C1-9D37-DC20ACAD1033}"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4"/>
          <p:cNvSpPr>
            <a:spLocks noGrp="1"/>
          </p:cNvSpPr>
          <p:nvPr>
            <p:ph type="dt" sz="half" idx="10"/>
          </p:nvPr>
        </p:nvSpPr>
        <p:spPr/>
        <p:txBody>
          <a:bodyPr/>
          <a:lstStyle/>
          <a:p>
            <a:fld id="{0D84B1D3-6D49-472E-BC6F-99489766C9E7}"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
        <p:nvSpPr>
          <p:cNvPr id="9" name="Content Placeholder 8"/>
          <p:cNvSpPr>
            <a:spLocks noGrp="1"/>
          </p:cNvSpPr>
          <p:nvPr>
            <p:ph sz="quarter" idx="13"/>
          </p:nvPr>
        </p:nvSpPr>
        <p:spPr>
          <a:xfrm>
            <a:off x="365760" y="1600200"/>
            <a:ext cx="4041648" cy="4526280"/>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67BE45E-64B4-4872-8B75-0432BAABF59F}" type="datetime1">
              <a:rPr lang="en-US" smtClean="0"/>
              <a:pPr/>
              <a:t>2/14/2014</a:t>
            </a:fld>
            <a:endParaRPr lang="en-US" dirty="0"/>
          </a:p>
        </p:txBody>
      </p:sp>
      <p:sp>
        <p:nvSpPr>
          <p:cNvPr id="8" name="Footer Placeholder 7"/>
          <p:cNvSpPr>
            <a:spLocks noGrp="1"/>
          </p:cNvSpPr>
          <p:nvPr>
            <p:ph type="ftr" sz="quarter" idx="11"/>
          </p:nvPr>
        </p:nvSpPr>
        <p:spPr/>
        <p:txBody>
          <a:bodyPr/>
          <a:lstStyle/>
          <a:p>
            <a:r>
              <a:rPr lang="en-US" dirty="0" smtClean="0"/>
              <a:t>© 2013 John Wiley &amp; Sons, Inc.</a:t>
            </a:r>
            <a:endParaRPr lang="en-US" dirty="0"/>
          </a:p>
        </p:txBody>
      </p:sp>
      <p:sp>
        <p:nvSpPr>
          <p:cNvPr id="9" name="Slide Number Placeholder 8"/>
          <p:cNvSpPr>
            <a:spLocks noGrp="1"/>
          </p:cNvSpPr>
          <p:nvPr>
            <p:ph type="sldNum" sz="quarter" idx="12"/>
          </p:nvPr>
        </p:nvSpPr>
        <p:spPr/>
        <p:txBody>
          <a:bodyPr/>
          <a:lstStyle/>
          <a:p>
            <a:fld id="{0FFCD9FE-85A8-4732-8641-B4CD942B9CFA}" type="slidenum">
              <a:rPr lang="en-US" smtClean="0"/>
              <a:pPr/>
              <a:t>‹#›</a:t>
            </a:fld>
            <a:endParaRPr lang="en-US" dirty="0"/>
          </a:p>
        </p:txBody>
      </p:sp>
      <p:sp>
        <p:nvSpPr>
          <p:cNvPr id="11" name="Content Placeholder 10"/>
          <p:cNvSpPr>
            <a:spLocks noGrp="1"/>
          </p:cNvSpPr>
          <p:nvPr>
            <p:ph sz="quarter" idx="13"/>
          </p:nvPr>
        </p:nvSpPr>
        <p:spPr>
          <a:xfrm>
            <a:off x="457200" y="2212848"/>
            <a:ext cx="4041648" cy="3913632"/>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7CB4DF8-C030-4875-9D2B-AE84F01AF6E0}" type="datetime1">
              <a:rPr lang="en-US" smtClean="0"/>
              <a:pPr/>
              <a:t>2/14/2014</a:t>
            </a:fld>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660964-C561-4D09-A2EC-48F9564EDE48}" type="datetime1">
              <a:rPr lang="en-US" smtClean="0"/>
              <a:pPr/>
              <a:t>2/14/2014</a:t>
            </a:fld>
            <a:endParaRPr lang="en-US" dirty="0"/>
          </a:p>
        </p:txBody>
      </p:sp>
      <p:sp>
        <p:nvSpPr>
          <p:cNvPr id="3" name="Footer Placeholder 2"/>
          <p:cNvSpPr>
            <a:spLocks noGrp="1"/>
          </p:cNvSpPr>
          <p:nvPr>
            <p:ph type="ftr" sz="quarter" idx="11"/>
          </p:nvPr>
        </p:nvSpPr>
        <p:spPr/>
        <p:txBody>
          <a:bodyPr/>
          <a:lstStyle/>
          <a:p>
            <a:r>
              <a:rPr lang="en-US" dirty="0" smtClean="0"/>
              <a:t>© 2013 John Wiley &amp; Sons, Inc.</a:t>
            </a:r>
            <a:endParaRPr lang="en-US" dirty="0"/>
          </a:p>
        </p:txBody>
      </p:sp>
      <p:sp>
        <p:nvSpPr>
          <p:cNvPr id="4" name="Slide Number Placeholder 3"/>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73B4F-365D-4034-9398-D76F5F48DE8F}"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57C48-3A46-4A9B-A872-03B3A9C260CB}"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FCE91DE-C508-4633-94A9-79DABFF485B5}" type="datetime1">
              <a:rPr lang="en-US" smtClean="0"/>
              <a:pPr/>
              <a:t>2/14/2014</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dirty="0" smtClean="0"/>
              <a:t>© 2013 John Wiley &amp; Sons, Inc.</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0FFCD9FE-85A8-4732-8641-B4CD942B9CFA}"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2286000"/>
          </a:xfrm>
        </p:spPr>
        <p:txBody>
          <a:bodyPr>
            <a:normAutofit/>
          </a:bodyPr>
          <a:lstStyle/>
          <a:p>
            <a:r>
              <a:rPr lang="en-US" sz="4800" dirty="0" smtClean="0"/>
              <a:t>Lesson 6: Configuring Servers for Remote Management</a:t>
            </a:r>
            <a:endParaRPr lang="en-US" sz="4800" dirty="0"/>
          </a:p>
        </p:txBody>
      </p:sp>
      <p:sp>
        <p:nvSpPr>
          <p:cNvPr id="3" name="Subtitle 2"/>
          <p:cNvSpPr>
            <a:spLocks noGrp="1"/>
          </p:cNvSpPr>
          <p:nvPr>
            <p:ph type="subTitle" idx="1"/>
          </p:nvPr>
        </p:nvSpPr>
        <p:spPr>
          <a:xfrm>
            <a:off x="1371600" y="3581399"/>
            <a:ext cx="6400800" cy="1219200"/>
          </a:xfrm>
        </p:spPr>
        <p:txBody>
          <a:bodyPr/>
          <a:lstStyle/>
          <a:p>
            <a:r>
              <a:rPr lang="en-US" dirty="0" smtClean="0"/>
              <a:t>MOAC 70-410: Installing and Configuring Windows Server 2012</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Tree>
    <p:extLst>
      <p:ext uri="{BB962C8B-B14F-4D97-AF65-F5344CB8AC3E}">
        <p14:creationId xmlns:p14="http://schemas.microsoft.com/office/powerpoint/2010/main" val="2519551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Workgroup Servers</a:t>
            </a:r>
            <a:endParaRPr lang="en-US" dirty="0"/>
          </a:p>
        </p:txBody>
      </p:sp>
      <p:sp>
        <p:nvSpPr>
          <p:cNvPr id="3" name="Content Placeholder 2"/>
          <p:cNvSpPr>
            <a:spLocks noGrp="1"/>
          </p:cNvSpPr>
          <p:nvPr>
            <p:ph idx="1"/>
          </p:nvPr>
        </p:nvSpPr>
        <p:spPr/>
        <p:txBody>
          <a:bodyPr/>
          <a:lstStyle/>
          <a:p>
            <a:r>
              <a:rPr lang="en-US" dirty="0" smtClean="0"/>
              <a:t>To remotely manage a server that is part of a workgroup, you must add the name of the workgroup server to the </a:t>
            </a:r>
            <a:r>
              <a:rPr lang="en-US" dirty="0" err="1" smtClean="0"/>
              <a:t>TrustedHosts</a:t>
            </a:r>
            <a:r>
              <a:rPr lang="en-US" dirty="0" smtClean="0"/>
              <a:t> list on the computer running Server Manager.</a:t>
            </a:r>
          </a:p>
          <a:p>
            <a:r>
              <a:rPr lang="en-US" dirty="0" smtClean="0"/>
              <a:t>PowerShell command:</a:t>
            </a:r>
          </a:p>
          <a:p>
            <a:pPr>
              <a:buNone/>
            </a:pPr>
            <a:r>
              <a:rPr lang="en-US" sz="2000" b="1" dirty="0" smtClean="0">
                <a:latin typeface="Courier New" pitchFamily="49" charset="0"/>
                <a:cs typeface="Courier New" pitchFamily="49" charset="0"/>
              </a:rPr>
              <a:t>Set-Item </a:t>
            </a:r>
            <a:r>
              <a:rPr lang="en-US" sz="2000" b="1" dirty="0" err="1" smtClean="0">
                <a:latin typeface="Courier New" pitchFamily="49" charset="0"/>
                <a:cs typeface="Courier New" pitchFamily="49" charset="0"/>
              </a:rPr>
              <a:t>wsman</a:t>
            </a:r>
            <a:r>
              <a:rPr lang="en-US" sz="2000" b="1" dirty="0" smtClean="0">
                <a:latin typeface="Courier New" pitchFamily="49" charset="0"/>
                <a:cs typeface="Courier New" pitchFamily="49" charset="0"/>
              </a:rPr>
              <a:t>:\</a:t>
            </a:r>
            <a:r>
              <a:rPr lang="en-US" sz="2000" b="1" dirty="0" err="1" smtClean="0">
                <a:latin typeface="Courier New" pitchFamily="49" charset="0"/>
                <a:cs typeface="Courier New" pitchFamily="49" charset="0"/>
              </a:rPr>
              <a:t>localhost</a:t>
            </a:r>
            <a:r>
              <a:rPr lang="en-US" sz="2000" b="1" dirty="0" smtClean="0">
                <a:latin typeface="Courier New" pitchFamily="49" charset="0"/>
                <a:cs typeface="Courier New" pitchFamily="49" charset="0"/>
              </a:rPr>
              <a:t>\Client\</a:t>
            </a:r>
            <a:r>
              <a:rPr lang="en-US" sz="2000" b="1" dirty="0" err="1" smtClean="0">
                <a:latin typeface="Courier New" pitchFamily="49" charset="0"/>
                <a:cs typeface="Courier New" pitchFamily="49" charset="0"/>
              </a:rPr>
              <a:t>TrustedHosts</a:t>
            </a:r>
            <a:r>
              <a:rPr lang="en-US" sz="2000" b="1" dirty="0" smtClean="0">
                <a:latin typeface="Courier New" pitchFamily="49" charset="0"/>
                <a:cs typeface="Courier New" pitchFamily="49" charset="0"/>
              </a:rPr>
              <a:t> &lt;</a:t>
            </a:r>
            <a:r>
              <a:rPr lang="en-US" sz="2000" b="1" i="1" dirty="0" err="1" smtClean="0">
                <a:latin typeface="Courier New" pitchFamily="49" charset="0"/>
                <a:cs typeface="Courier New" pitchFamily="49" charset="0"/>
              </a:rPr>
              <a:t>servername</a:t>
            </a:r>
            <a:r>
              <a:rPr lang="en-US" sz="2000" b="1" dirty="0" smtClean="0">
                <a:latin typeface="Courier New" pitchFamily="49" charset="0"/>
                <a:cs typeface="Courier New" pitchFamily="49" charset="0"/>
              </a:rPr>
              <a:t>&gt; -Concatenate -Force</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Calibrating Server </a:t>
            </a:r>
            <a:br>
              <a:rPr lang="en-US" dirty="0" smtClean="0"/>
            </a:br>
            <a:r>
              <a:rPr lang="en-US" dirty="0" smtClean="0"/>
              <a:t>Manager Performance</a:t>
            </a:r>
            <a:endParaRPr lang="en-US" dirty="0"/>
          </a:p>
        </p:txBody>
      </p:sp>
      <p:sp>
        <p:nvSpPr>
          <p:cNvPr id="4" name="Text Placeholder 3"/>
          <p:cNvSpPr>
            <a:spLocks noGrp="1"/>
          </p:cNvSpPr>
          <p:nvPr>
            <p:ph type="body" sz="half" idx="2"/>
          </p:nvPr>
        </p:nvSpPr>
        <p:spPr/>
        <p:txBody>
          <a:bodyPr/>
          <a:lstStyle/>
          <a:p>
            <a:r>
              <a:rPr lang="en-US" dirty="0" smtClean="0"/>
              <a:t>The Configure Event Data dialog box in Server Manager</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11</a:t>
            </a:fld>
            <a:endParaRPr lang="en-US" dirty="0"/>
          </a:p>
        </p:txBody>
      </p:sp>
      <p:grpSp>
        <p:nvGrpSpPr>
          <p:cNvPr id="8" name="Group 7"/>
          <p:cNvGrpSpPr>
            <a:grpSpLocks noGrp="1" noUngrp="1" noChangeAspect="1"/>
          </p:cNvGrpSpPr>
          <p:nvPr/>
        </p:nvGrpSpPr>
        <p:grpSpPr>
          <a:xfrm>
            <a:off x="1524000" y="1248514"/>
            <a:ext cx="5983288" cy="4847486"/>
            <a:chOff x="950913" y="685800"/>
            <a:chExt cx="7242175" cy="5867400"/>
          </a:xfrm>
        </p:grpSpPr>
        <p:pic>
          <p:nvPicPr>
            <p:cNvPr id="9" name="Picture 8" descr="FG06-07"/>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950913" y="685800"/>
              <a:ext cx="7242175" cy="5486400"/>
            </a:xfrm>
            <a:prstGeom prst="rect">
              <a:avLst/>
            </a:prstGeom>
            <a:noFill/>
            <a:ln>
              <a:noFill/>
            </a:ln>
          </p:spPr>
        </p:pic>
        <p:sp>
          <p:nvSpPr>
            <p:cNvPr id="10" name="Rectangle 9"/>
            <p:cNvSpPr/>
            <p:nvPr/>
          </p:nvSpPr>
          <p:spPr>
            <a:xfrm>
              <a:off x="950913" y="6210300"/>
              <a:ext cx="7242175"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Non-Domain Joined Servers</a:t>
            </a:r>
            <a:endParaRPr lang="en-US" dirty="0"/>
          </a:p>
        </p:txBody>
      </p:sp>
      <p:sp>
        <p:nvSpPr>
          <p:cNvPr id="3" name="Content Placeholder 2"/>
          <p:cNvSpPr>
            <a:spLocks noGrp="1"/>
          </p:cNvSpPr>
          <p:nvPr>
            <p:ph idx="1"/>
          </p:nvPr>
        </p:nvSpPr>
        <p:spPr/>
        <p:txBody>
          <a:bodyPr>
            <a:normAutofit fontScale="85000" lnSpcReduction="20000"/>
          </a:bodyPr>
          <a:lstStyle/>
          <a:p>
            <a:r>
              <a:rPr lang="en-US" dirty="0"/>
              <a:t>When you add servers that are members of an Active Directory Domain Services (AD DS) domain to the Server Manager interface, Windows Server 2012 R2 uses the standard Kerberos authentication </a:t>
            </a:r>
            <a:r>
              <a:rPr lang="en-US" dirty="0" smtClean="0"/>
              <a:t>protocol </a:t>
            </a:r>
            <a:r>
              <a:rPr lang="en-US" dirty="0"/>
              <a:t>and your current domain Administrator credentials  when connecting to the remote systems. </a:t>
            </a:r>
            <a:endParaRPr lang="en-US" dirty="0" smtClean="0"/>
          </a:p>
          <a:p>
            <a:r>
              <a:rPr lang="en-US" dirty="0" smtClean="0"/>
              <a:t>You </a:t>
            </a:r>
            <a:r>
              <a:rPr lang="en-US" dirty="0"/>
              <a:t>can also add servers that are not joined to an AD DS domain, but obviously, the system cannot authenticate using an AD DS account.  </a:t>
            </a:r>
          </a:p>
          <a:p>
            <a:r>
              <a:rPr lang="en-US" dirty="0"/>
              <a:t> Should be “logged on user credentials” for more precision. Most admins log on using their own account or launch their admin tools using their own admin account.</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12</a:t>
            </a:fld>
            <a:endParaRPr lang="en-US" dirty="0"/>
          </a:p>
        </p:txBody>
      </p:sp>
    </p:spTree>
    <p:extLst>
      <p:ext uri="{BB962C8B-B14F-4D97-AF65-F5344CB8AC3E}">
        <p14:creationId xmlns:p14="http://schemas.microsoft.com/office/powerpoint/2010/main" val="19887531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Managing Non-Domain Joined Servers</a:t>
            </a:r>
          </a:p>
        </p:txBody>
      </p:sp>
      <p:sp>
        <p:nvSpPr>
          <p:cNvPr id="3" name="Content Placeholder 2"/>
          <p:cNvSpPr>
            <a:spLocks noGrp="1"/>
          </p:cNvSpPr>
          <p:nvPr>
            <p:ph idx="1"/>
          </p:nvPr>
        </p:nvSpPr>
        <p:spPr/>
        <p:txBody>
          <a:bodyPr>
            <a:normAutofit/>
          </a:bodyPr>
          <a:lstStyle/>
          <a:p>
            <a:r>
              <a:rPr lang="en-US" dirty="0"/>
              <a:t>To manage a non-domain joined server using Server Manager, you must first complete the following tasks:</a:t>
            </a:r>
          </a:p>
          <a:p>
            <a:pPr marL="914400" lvl="1" indent="-457200">
              <a:buFont typeface="+mj-lt"/>
              <a:buAutoNum type="arabicPeriod"/>
            </a:pPr>
            <a:r>
              <a:rPr lang="en-US" dirty="0"/>
              <a:t>Supply administrative credentials for the non-domain joined server.</a:t>
            </a:r>
          </a:p>
          <a:p>
            <a:pPr marL="914400" lvl="1" indent="-457200">
              <a:buFont typeface="+mj-lt"/>
              <a:buAutoNum type="arabicPeriod"/>
            </a:pPr>
            <a:r>
              <a:rPr lang="en-US" dirty="0"/>
              <a:t>Add the non-domain joined server to the system’s  WS-Management </a:t>
            </a:r>
            <a:r>
              <a:rPr lang="en-US" dirty="0" err="1"/>
              <a:t>TrustedHosts</a:t>
            </a:r>
            <a:r>
              <a:rPr lang="en-US" dirty="0"/>
              <a:t> list</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13</a:t>
            </a:fld>
            <a:endParaRPr lang="en-US" dirty="0"/>
          </a:p>
        </p:txBody>
      </p:sp>
    </p:spTree>
    <p:extLst>
      <p:ext uri="{BB962C8B-B14F-4D97-AF65-F5344CB8AC3E}">
        <p14:creationId xmlns:p14="http://schemas.microsoft.com/office/powerpoint/2010/main" val="27022283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a:t>
            </a:r>
            <a:r>
              <a:rPr lang="en-US" dirty="0" err="1" smtClean="0"/>
              <a:t>WinRM</a:t>
            </a:r>
            <a:endParaRPr lang="en-US" dirty="0"/>
          </a:p>
        </p:txBody>
      </p:sp>
      <p:sp>
        <p:nvSpPr>
          <p:cNvPr id="4" name="Text Placeholder 3"/>
          <p:cNvSpPr>
            <a:spLocks noGrp="1"/>
          </p:cNvSpPr>
          <p:nvPr>
            <p:ph type="body" sz="half" idx="2"/>
          </p:nvPr>
        </p:nvSpPr>
        <p:spPr/>
        <p:txBody>
          <a:bodyPr/>
          <a:lstStyle/>
          <a:p>
            <a:r>
              <a:rPr lang="en-US" dirty="0" smtClean="0"/>
              <a:t>The Configure Remote Management dialog box</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14</a:t>
            </a:fld>
            <a:endParaRPr lang="en-US" dirty="0"/>
          </a:p>
        </p:txBody>
      </p:sp>
      <p:grpSp>
        <p:nvGrpSpPr>
          <p:cNvPr id="7" name="Group 6"/>
          <p:cNvGrpSpPr>
            <a:grpSpLocks noGrp="1" noUngrp="1" noChangeAspect="1"/>
          </p:cNvGrpSpPr>
          <p:nvPr/>
        </p:nvGrpSpPr>
        <p:grpSpPr>
          <a:xfrm>
            <a:off x="685800" y="1403350"/>
            <a:ext cx="7772400" cy="4432300"/>
            <a:chOff x="685800" y="1403350"/>
            <a:chExt cx="7772400" cy="4432300"/>
          </a:xfrm>
        </p:grpSpPr>
        <p:pic>
          <p:nvPicPr>
            <p:cNvPr id="8" name="Picture 7" descr="FG06-08"/>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1403350"/>
              <a:ext cx="7772400" cy="4051300"/>
            </a:xfrm>
            <a:prstGeom prst="rect">
              <a:avLst/>
            </a:prstGeom>
            <a:noFill/>
            <a:ln>
              <a:noFill/>
            </a:ln>
          </p:spPr>
        </p:pic>
        <p:sp>
          <p:nvSpPr>
            <p:cNvPr id="9" name="Rectangle 8"/>
            <p:cNvSpPr/>
            <p:nvPr/>
          </p:nvSpPr>
          <p:spPr>
            <a:xfrm>
              <a:off x="685800" y="5492750"/>
              <a:ext cx="7772400" cy="342900"/>
            </a:xfrm>
            <a:prstGeom prst="rect">
              <a:avLst/>
            </a:prstGeom>
            <a:noFill/>
            <a:ln>
              <a:noFill/>
            </a:ln>
          </p:spPr>
          <p:txBody>
            <a:bodyPr anchor="ctr">
              <a:normAutofit fontScale="8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Windows Firewall</a:t>
            </a:r>
            <a:endParaRPr lang="en-US" dirty="0"/>
          </a:p>
        </p:txBody>
      </p:sp>
      <p:sp>
        <p:nvSpPr>
          <p:cNvPr id="3" name="Content Placeholder 2"/>
          <p:cNvSpPr>
            <a:spLocks noGrp="1"/>
          </p:cNvSpPr>
          <p:nvPr>
            <p:ph idx="1"/>
          </p:nvPr>
        </p:nvSpPr>
        <p:spPr/>
        <p:txBody>
          <a:bodyPr/>
          <a:lstStyle/>
          <a:p>
            <a:r>
              <a:rPr lang="en-US" dirty="0" smtClean="0"/>
              <a:t>If you use MMC snap-ins targeting a remote server, Windows Firewall default settings will block the communications.</a:t>
            </a:r>
          </a:p>
          <a:p>
            <a:r>
              <a:rPr lang="en-US" dirty="0" smtClean="0"/>
              <a:t>Inbound Firewall rules must be managed:</a:t>
            </a:r>
          </a:p>
          <a:p>
            <a:pPr lvl="1"/>
            <a:r>
              <a:rPr lang="en-US" dirty="0" smtClean="0"/>
              <a:t>COM+ Network Access (DCOM-In)</a:t>
            </a:r>
          </a:p>
          <a:p>
            <a:pPr lvl="1"/>
            <a:r>
              <a:rPr lang="en-US" dirty="0" smtClean="0"/>
              <a:t>Remote Event Log Management (NP-In)</a:t>
            </a:r>
          </a:p>
          <a:p>
            <a:pPr lvl="1"/>
            <a:r>
              <a:rPr lang="en-US" dirty="0" smtClean="0"/>
              <a:t>Remote Event Log Management (RPC)</a:t>
            </a:r>
          </a:p>
          <a:p>
            <a:pPr lvl="1"/>
            <a:r>
              <a:rPr lang="en-US" dirty="0" smtClean="0"/>
              <a:t>Remote Event Log Management (RPC-EPMAP)</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Configuring Windows Firewall </a:t>
            </a:r>
            <a:endParaRPr lang="en-US" dirty="0">
              <a:effectLst/>
            </a:endParaRPr>
          </a:p>
        </p:txBody>
      </p:sp>
      <p:sp>
        <p:nvSpPr>
          <p:cNvPr id="4" name="Text Placeholder 3"/>
          <p:cNvSpPr>
            <a:spLocks noGrp="1"/>
          </p:cNvSpPr>
          <p:nvPr>
            <p:ph type="body" sz="half" idx="2"/>
          </p:nvPr>
        </p:nvSpPr>
        <p:spPr/>
        <p:txBody>
          <a:bodyPr/>
          <a:lstStyle/>
          <a:p>
            <a:r>
              <a:rPr lang="en-US" dirty="0" smtClean="0"/>
              <a:t>The Windows Firewall with Advanced Security snap-in</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16</a:t>
            </a:fld>
            <a:endParaRPr lang="en-US" dirty="0"/>
          </a:p>
        </p:txBody>
      </p:sp>
      <p:grpSp>
        <p:nvGrpSpPr>
          <p:cNvPr id="7" name="Group 6"/>
          <p:cNvGrpSpPr>
            <a:grpSpLocks noGrp="1" noUngrp="1" noChangeAspect="1"/>
          </p:cNvGrpSpPr>
          <p:nvPr/>
        </p:nvGrpSpPr>
        <p:grpSpPr>
          <a:xfrm>
            <a:off x="685800" y="1433513"/>
            <a:ext cx="7772400" cy="4371975"/>
            <a:chOff x="685800" y="1433513"/>
            <a:chExt cx="7772400" cy="4371975"/>
          </a:xfrm>
        </p:grpSpPr>
        <p:pic>
          <p:nvPicPr>
            <p:cNvPr id="8" name="Picture 7" descr="FG06-09"/>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1433513"/>
              <a:ext cx="7772400" cy="3990975"/>
            </a:xfrm>
            <a:prstGeom prst="rect">
              <a:avLst/>
            </a:prstGeom>
            <a:noFill/>
            <a:ln>
              <a:noFill/>
            </a:ln>
          </p:spPr>
        </p:pic>
        <p:sp>
          <p:nvSpPr>
            <p:cNvPr id="9" name="Rectangle 8"/>
            <p:cNvSpPr/>
            <p:nvPr/>
          </p:nvSpPr>
          <p:spPr>
            <a:xfrm>
              <a:off x="685800" y="5462588"/>
              <a:ext cx="7772400" cy="342900"/>
            </a:xfrm>
            <a:prstGeom prst="rect">
              <a:avLst/>
            </a:prstGeom>
            <a:noFill/>
            <a:ln>
              <a:noFill/>
            </a:ln>
          </p:spPr>
          <p:txBody>
            <a:bodyPr anchor="ctr">
              <a:normAutofit fontScale="8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Windows Firewall with Group Policy</a:t>
            </a:r>
            <a:endParaRPr lang="en-US" dirty="0"/>
          </a:p>
        </p:txBody>
      </p:sp>
      <p:sp>
        <p:nvSpPr>
          <p:cNvPr id="4" name="Text Placeholder 3"/>
          <p:cNvSpPr>
            <a:spLocks noGrp="1"/>
          </p:cNvSpPr>
          <p:nvPr>
            <p:ph type="body" sz="half" idx="2"/>
          </p:nvPr>
        </p:nvSpPr>
        <p:spPr/>
        <p:txBody>
          <a:bodyPr>
            <a:normAutofit fontScale="92500" lnSpcReduction="20000"/>
          </a:bodyPr>
          <a:lstStyle/>
          <a:p>
            <a:r>
              <a:rPr lang="en-US" dirty="0" smtClean="0"/>
              <a:t>The Predefined Rules page of the New Inbound </a:t>
            </a:r>
          </a:p>
          <a:p>
            <a:r>
              <a:rPr lang="en-US" dirty="0" smtClean="0"/>
              <a:t>Rule Wizard</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17</a:t>
            </a:fld>
            <a:endParaRPr lang="en-US" dirty="0"/>
          </a:p>
        </p:txBody>
      </p:sp>
      <p:grpSp>
        <p:nvGrpSpPr>
          <p:cNvPr id="8" name="Group 7"/>
          <p:cNvGrpSpPr>
            <a:grpSpLocks noGrp="1" noUngrp="1" noChangeAspect="1"/>
          </p:cNvGrpSpPr>
          <p:nvPr/>
        </p:nvGrpSpPr>
        <p:grpSpPr>
          <a:xfrm>
            <a:off x="1752600" y="1143000"/>
            <a:ext cx="5757863" cy="4973371"/>
            <a:chOff x="1174750" y="685800"/>
            <a:chExt cx="6792913" cy="5867399"/>
          </a:xfrm>
        </p:grpSpPr>
        <p:pic>
          <p:nvPicPr>
            <p:cNvPr id="9" name="Picture 8" descr="FG06-12"/>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174750" y="685800"/>
              <a:ext cx="6792913" cy="5486400"/>
            </a:xfrm>
            <a:prstGeom prst="rect">
              <a:avLst/>
            </a:prstGeom>
            <a:noFill/>
            <a:ln>
              <a:noFill/>
            </a:ln>
          </p:spPr>
        </p:pic>
        <p:sp>
          <p:nvSpPr>
            <p:cNvPr id="10" name="Rectangle 9"/>
            <p:cNvSpPr/>
            <p:nvPr/>
          </p:nvSpPr>
          <p:spPr>
            <a:xfrm>
              <a:off x="1174750" y="6210299"/>
              <a:ext cx="6792913"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Windows Firewall with Group Policy</a:t>
            </a:r>
            <a:endParaRPr lang="en-US" dirty="0"/>
          </a:p>
        </p:txBody>
      </p:sp>
      <p:sp>
        <p:nvSpPr>
          <p:cNvPr id="4" name="Text Placeholder 3"/>
          <p:cNvSpPr>
            <a:spLocks noGrp="1"/>
          </p:cNvSpPr>
          <p:nvPr>
            <p:ph type="body" sz="half" idx="2"/>
          </p:nvPr>
        </p:nvSpPr>
        <p:spPr/>
        <p:txBody>
          <a:bodyPr>
            <a:normAutofit/>
          </a:bodyPr>
          <a:lstStyle/>
          <a:p>
            <a:r>
              <a:rPr lang="en-US" dirty="0" smtClean="0"/>
              <a:t>The Action page of the New Inbound Rule Wizard</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18</a:t>
            </a:fld>
            <a:endParaRPr lang="en-US" dirty="0"/>
          </a:p>
        </p:txBody>
      </p:sp>
      <p:grpSp>
        <p:nvGrpSpPr>
          <p:cNvPr id="11" name="Group 10"/>
          <p:cNvGrpSpPr>
            <a:grpSpLocks noGrp="1" noUngrp="1" noChangeAspect="1"/>
          </p:cNvGrpSpPr>
          <p:nvPr/>
        </p:nvGrpSpPr>
        <p:grpSpPr>
          <a:xfrm>
            <a:off x="1676400" y="1122628"/>
            <a:ext cx="5757863" cy="4973372"/>
            <a:chOff x="1174750" y="685800"/>
            <a:chExt cx="6792913" cy="5867400"/>
          </a:xfrm>
        </p:grpSpPr>
        <p:pic>
          <p:nvPicPr>
            <p:cNvPr id="12" name="Picture 11" descr="FG06-13"/>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174750" y="685800"/>
              <a:ext cx="6792913" cy="5486400"/>
            </a:xfrm>
            <a:prstGeom prst="rect">
              <a:avLst/>
            </a:prstGeom>
            <a:noFill/>
            <a:ln>
              <a:noFill/>
            </a:ln>
          </p:spPr>
        </p:pic>
        <p:sp>
          <p:nvSpPr>
            <p:cNvPr id="13" name="Rectangle 12"/>
            <p:cNvSpPr/>
            <p:nvPr/>
          </p:nvSpPr>
          <p:spPr>
            <a:xfrm>
              <a:off x="1174750" y="6210300"/>
              <a:ext cx="6792913"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Down-Level Servers</a:t>
            </a:r>
            <a:endParaRPr lang="en-US" dirty="0"/>
          </a:p>
        </p:txBody>
      </p:sp>
      <p:sp>
        <p:nvSpPr>
          <p:cNvPr id="3" name="Content Placeholder 2"/>
          <p:cNvSpPr>
            <a:spLocks noGrp="1"/>
          </p:cNvSpPr>
          <p:nvPr>
            <p:ph idx="1"/>
          </p:nvPr>
        </p:nvSpPr>
        <p:spPr/>
        <p:txBody>
          <a:bodyPr/>
          <a:lstStyle/>
          <a:p>
            <a:r>
              <a:rPr lang="en-US" dirty="0" smtClean="0"/>
              <a:t>Earlier versions of Windows Server lack the </a:t>
            </a:r>
            <a:r>
              <a:rPr lang="en-US" dirty="0" err="1" smtClean="0"/>
              <a:t>WinRM</a:t>
            </a:r>
            <a:r>
              <a:rPr lang="en-US" dirty="0" smtClean="0"/>
              <a:t> support needed for them to be remotely managed by Server Manager</a:t>
            </a:r>
          </a:p>
          <a:p>
            <a:r>
              <a:rPr lang="en-US" dirty="0" smtClean="0"/>
              <a:t>Windows Server 2008 and 2008 R2 must have the following updates downloaded and installed:</a:t>
            </a:r>
          </a:p>
          <a:p>
            <a:pPr lvl="1"/>
            <a:r>
              <a:rPr lang="en-US" dirty="0" smtClean="0"/>
              <a:t>.NET Framework 4.0</a:t>
            </a:r>
          </a:p>
          <a:p>
            <a:pPr lvl="1"/>
            <a:r>
              <a:rPr lang="en-US" dirty="0" smtClean="0"/>
              <a:t>Windows Management Framework 3.0</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Exam Objective 2.3: Configure Servers for Remote Management</a:t>
            </a:r>
          </a:p>
          <a:p>
            <a:r>
              <a:rPr lang="en-US" dirty="0" smtClean="0"/>
              <a:t>Using Server Manager for Remote Management</a:t>
            </a:r>
          </a:p>
          <a:p>
            <a:r>
              <a:rPr lang="en-US" dirty="0" smtClean="0"/>
              <a:t>Using Remote Server Administration Tools</a:t>
            </a:r>
          </a:p>
          <a:p>
            <a:r>
              <a:rPr lang="en-US" dirty="0" smtClean="0"/>
              <a:t>Using Windows PowerShell Web Access</a:t>
            </a:r>
          </a:p>
          <a:p>
            <a:r>
              <a:rPr lang="en-US" dirty="0" smtClean="0"/>
              <a:t>Working with Remote Servers</a:t>
            </a:r>
          </a:p>
        </p:txBody>
      </p:sp>
      <p:sp>
        <p:nvSpPr>
          <p:cNvPr id="10" name="Footer Placeholder 9"/>
          <p:cNvSpPr>
            <a:spLocks noGrp="1"/>
          </p:cNvSpPr>
          <p:nvPr>
            <p:ph type="ftr" sz="quarter" idx="11"/>
          </p:nvPr>
        </p:nvSpPr>
        <p:spPr/>
        <p:txBody>
          <a:bodyPr/>
          <a:lstStyle/>
          <a:p>
            <a:r>
              <a:rPr lang="en-US" dirty="0" smtClean="0"/>
              <a:t>© 2013 John Wiley &amp; Sons, Inc.</a:t>
            </a:r>
            <a:endParaRPr lang="en-US" dirty="0"/>
          </a:p>
        </p:txBody>
      </p:sp>
      <p:sp>
        <p:nvSpPr>
          <p:cNvPr id="11" name="Slide Number Placeholder 10"/>
          <p:cNvSpPr>
            <a:spLocks noGrp="1"/>
          </p:cNvSpPr>
          <p:nvPr>
            <p:ph type="sldNum" sz="quarter" idx="12"/>
          </p:nvPr>
        </p:nvSpPr>
        <p:spPr/>
        <p:txBody>
          <a:bodyPr/>
          <a:lstStyle/>
          <a:p>
            <a:fld id="{0FFCD9FE-85A8-4732-8641-B4CD942B9CFA}" type="slidenum">
              <a:rPr lang="en-US" smtClean="0"/>
              <a:pPr/>
              <a:t>2</a:t>
            </a:fld>
            <a:endParaRPr lang="en-US" dirty="0"/>
          </a:p>
        </p:txBody>
      </p:sp>
    </p:spTree>
    <p:extLst>
      <p:ext uri="{BB962C8B-B14F-4D97-AF65-F5344CB8AC3E}">
        <p14:creationId xmlns:p14="http://schemas.microsoft.com/office/powerpoint/2010/main" val="2093665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Down-Level Servers</a:t>
            </a: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t>After the updates are installed, the system automatically starts the Windows Remote Management Service, but there are still tasks that must be completed on the remote server:</a:t>
            </a:r>
          </a:p>
          <a:p>
            <a:pPr lvl="1"/>
            <a:r>
              <a:rPr lang="en-US" dirty="0" smtClean="0"/>
              <a:t>Enable the Windows Remote Management (HTTP-In) rules in Windows Firewall.</a:t>
            </a:r>
          </a:p>
          <a:p>
            <a:pPr lvl="1"/>
            <a:r>
              <a:rPr lang="en-US" dirty="0" smtClean="0"/>
              <a:t>Create a </a:t>
            </a:r>
            <a:r>
              <a:rPr lang="en-US" dirty="0" err="1" smtClean="0"/>
              <a:t>WinRM</a:t>
            </a:r>
            <a:r>
              <a:rPr lang="en-US" dirty="0" smtClean="0"/>
              <a:t> listener by running the </a:t>
            </a:r>
            <a:r>
              <a:rPr lang="en-US" b="1" dirty="0" err="1" smtClean="0"/>
              <a:t>winrm</a:t>
            </a:r>
            <a:r>
              <a:rPr lang="en-US" b="1" dirty="0" smtClean="0"/>
              <a:t> </a:t>
            </a:r>
            <a:r>
              <a:rPr lang="en-US" b="1" dirty="0" err="1" smtClean="0"/>
              <a:t>quickconfig</a:t>
            </a:r>
            <a:r>
              <a:rPr lang="en-US" dirty="0" smtClean="0"/>
              <a:t> command at a command prompt with administrative privileges.</a:t>
            </a:r>
          </a:p>
          <a:p>
            <a:pPr lvl="1"/>
            <a:r>
              <a:rPr lang="en-US" dirty="0" smtClean="0"/>
              <a:t>Enable the COM+ Network Access and Remote Event Log Management rules in Windows Firewall.</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Remote Server Administration Tools</a:t>
            </a:r>
            <a:endParaRPr lang="en-US" dirty="0"/>
          </a:p>
        </p:txBody>
      </p:sp>
      <p:sp>
        <p:nvSpPr>
          <p:cNvPr id="3" name="Text Placeholder 2"/>
          <p:cNvSpPr>
            <a:spLocks noGrp="1"/>
          </p:cNvSpPr>
          <p:nvPr>
            <p:ph type="body" idx="1"/>
          </p:nvPr>
        </p:nvSpPr>
        <p:spPr/>
        <p:txBody>
          <a:bodyPr>
            <a:normAutofit/>
          </a:bodyPr>
          <a:lstStyle/>
          <a:p>
            <a:r>
              <a:rPr lang="en-US" sz="2400" dirty="0" smtClean="0"/>
              <a:t>Lesson 6: Configuring Servers for </a:t>
            </a:r>
          </a:p>
          <a:p>
            <a:r>
              <a:rPr lang="en-US" sz="2400" dirty="0" smtClean="0"/>
              <a:t>Remote Management</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21</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Using Remote Server Administration Tools</a:t>
            </a:r>
            <a:endParaRPr lang="en-US" dirty="0"/>
          </a:p>
        </p:txBody>
      </p:sp>
      <p:sp>
        <p:nvSpPr>
          <p:cNvPr id="3" name="Content Placeholder 2"/>
          <p:cNvSpPr>
            <a:spLocks noGrp="1"/>
          </p:cNvSpPr>
          <p:nvPr>
            <p:ph idx="1"/>
          </p:nvPr>
        </p:nvSpPr>
        <p:spPr/>
        <p:txBody>
          <a:bodyPr>
            <a:normAutofit fontScale="92500"/>
          </a:bodyPr>
          <a:lstStyle/>
          <a:p>
            <a:r>
              <a:rPr lang="en-US" dirty="0" smtClean="0"/>
              <a:t>You can manage remote servers from any computer running Windows Server 2012.</a:t>
            </a:r>
          </a:p>
          <a:p>
            <a:r>
              <a:rPr lang="en-US" dirty="0" smtClean="0"/>
              <a:t>All the required tools are installed by default.</a:t>
            </a:r>
          </a:p>
          <a:p>
            <a:r>
              <a:rPr lang="en-US" dirty="0" smtClean="0"/>
              <a:t>The new administrative method that Microsoft is promoting urges administrators to keep servers locked away and use a workstation to manage servers from a remote location.</a:t>
            </a:r>
          </a:p>
          <a:p>
            <a:r>
              <a:rPr lang="en-US" dirty="0" smtClean="0"/>
              <a:t>To manage Windows servers from a workstation, you must download and install the Remote Server Administration Tools package.</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Remote Server Administration Tools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When you install RSAT on a workstation running Windows 8, all the tools are activated by default.</a:t>
            </a:r>
          </a:p>
          <a:p>
            <a:r>
              <a:rPr lang="en-US" dirty="0" smtClean="0"/>
              <a:t>When you launch Server Manager on a Windows workstation, there is no local server, and there are no remote servers to manage until you add some.</a:t>
            </a:r>
          </a:p>
          <a:p>
            <a:r>
              <a:rPr lang="en-US" dirty="0" smtClean="0"/>
              <a:t>Your access to the servers you add depends on the account you use to log on to the workstation.</a:t>
            </a:r>
          </a:p>
          <a:p>
            <a:r>
              <a:rPr lang="en-US" dirty="0" smtClean="0"/>
              <a:t>You can connect to the server using another account by right-clicking it and, from the context menu, selecting Manage As to display a standard Windows Security dialog box, in which you can supply alternative credentials.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PowerShell Web Access Gateway</a:t>
            </a:r>
            <a:endParaRPr lang="en-US" dirty="0"/>
          </a:p>
        </p:txBody>
      </p:sp>
      <p:sp>
        <p:nvSpPr>
          <p:cNvPr id="3" name="Content Placeholder 2"/>
          <p:cNvSpPr>
            <a:spLocks noGrp="1"/>
          </p:cNvSpPr>
          <p:nvPr>
            <p:ph idx="1"/>
          </p:nvPr>
        </p:nvSpPr>
        <p:spPr/>
        <p:txBody>
          <a:bodyPr>
            <a:normAutofit/>
          </a:bodyPr>
          <a:lstStyle/>
          <a:p>
            <a:pPr>
              <a:buNone/>
            </a:pPr>
            <a:r>
              <a:rPr lang="en-US" dirty="0" smtClean="0"/>
              <a:t>The gateway configuration process consists of the following IIS tasks:</a:t>
            </a:r>
          </a:p>
          <a:p>
            <a:pPr lvl="1"/>
            <a:r>
              <a:rPr lang="en-US" dirty="0" smtClean="0"/>
              <a:t>Create an application pool for the </a:t>
            </a:r>
            <a:r>
              <a:rPr lang="en-US" b="1" dirty="0" err="1" smtClean="0"/>
              <a:t>pswa</a:t>
            </a:r>
            <a:r>
              <a:rPr lang="en-US" dirty="0" smtClean="0"/>
              <a:t> web application.</a:t>
            </a:r>
          </a:p>
          <a:p>
            <a:pPr lvl="1"/>
            <a:r>
              <a:rPr lang="en-US" dirty="0" smtClean="0"/>
              <a:t>Associate the application pool with a website.</a:t>
            </a:r>
          </a:p>
          <a:p>
            <a:pPr lvl="1"/>
            <a:r>
              <a:rPr lang="en-US" dirty="0" smtClean="0"/>
              <a:t>Configure the website to use the path to the gateway site files.</a:t>
            </a:r>
          </a:p>
          <a:p>
            <a:pPr lvl="1"/>
            <a:r>
              <a:rPr lang="en-US" dirty="0" smtClean="0"/>
              <a:t>Configure the website to use an https binding.</a:t>
            </a:r>
          </a:p>
          <a:p>
            <a:pPr lvl="1"/>
            <a:r>
              <a:rPr lang="en-US" dirty="0" smtClean="0"/>
              <a:t>Specify an SSL certificate for the website to use. </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a Test Installation</a:t>
            </a:r>
            <a:endParaRPr lang="en-US" dirty="0"/>
          </a:p>
        </p:txBody>
      </p:sp>
      <p:sp>
        <p:nvSpPr>
          <p:cNvPr id="4" name="Text Placeholder 3"/>
          <p:cNvSpPr>
            <a:spLocks noGrp="1"/>
          </p:cNvSpPr>
          <p:nvPr>
            <p:ph type="body" sz="half" idx="2"/>
          </p:nvPr>
        </p:nvSpPr>
        <p:spPr>
          <a:xfrm>
            <a:off x="1679576" y="5638800"/>
            <a:ext cx="5711824" cy="704850"/>
          </a:xfrm>
        </p:spPr>
        <p:txBody>
          <a:bodyPr>
            <a:normAutofit/>
          </a:bodyPr>
          <a:lstStyle/>
          <a:p>
            <a:r>
              <a:rPr lang="en-US" dirty="0" smtClean="0"/>
              <a:t>Configuring the PowerShell Web Gateway with the default settings</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25</a:t>
            </a:fld>
            <a:endParaRPr lang="en-US" dirty="0"/>
          </a:p>
        </p:txBody>
      </p:sp>
      <p:grpSp>
        <p:nvGrpSpPr>
          <p:cNvPr id="7" name="Group 6"/>
          <p:cNvGrpSpPr>
            <a:grpSpLocks noGrp="1" noUngrp="1" noChangeAspect="1"/>
          </p:cNvGrpSpPr>
          <p:nvPr/>
        </p:nvGrpSpPr>
        <p:grpSpPr>
          <a:xfrm>
            <a:off x="685800" y="1535113"/>
            <a:ext cx="7772400" cy="4168775"/>
            <a:chOff x="685800" y="1535113"/>
            <a:chExt cx="7772400" cy="4168775"/>
          </a:xfrm>
        </p:grpSpPr>
        <p:pic>
          <p:nvPicPr>
            <p:cNvPr id="8" name="Picture 7" descr="FG06-24"/>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1535113"/>
              <a:ext cx="7772400" cy="3787775"/>
            </a:xfrm>
            <a:prstGeom prst="rect">
              <a:avLst/>
            </a:prstGeom>
            <a:noFill/>
            <a:ln>
              <a:noFill/>
            </a:ln>
          </p:spPr>
        </p:pic>
        <p:sp>
          <p:nvSpPr>
            <p:cNvPr id="9" name="Rectangle 8"/>
            <p:cNvSpPr/>
            <p:nvPr/>
          </p:nvSpPr>
          <p:spPr>
            <a:xfrm>
              <a:off x="685800" y="5360988"/>
              <a:ext cx="7772400" cy="342900"/>
            </a:xfrm>
            <a:prstGeom prst="rect">
              <a:avLst/>
            </a:prstGeom>
            <a:noFill/>
            <a:ln>
              <a:noFill/>
            </a:ln>
          </p:spPr>
          <p:txBody>
            <a:bodyPr anchor="ctr">
              <a:normAutofit fontScale="85000" lnSpcReduction="20000"/>
            </a:bodyPr>
            <a:lstStyle/>
            <a:p>
              <a:pPr algn="ctr"/>
              <a:endParaRPr lang="en-US" sz="2400" dirty="0"/>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a:t>
            </a:r>
            <a:br>
              <a:rPr lang="en-US" dirty="0" smtClean="0"/>
            </a:br>
            <a:r>
              <a:rPr lang="en-US" dirty="0" smtClean="0"/>
              <a:t>Remote Servers</a:t>
            </a:r>
            <a:endParaRPr lang="en-US" dirty="0"/>
          </a:p>
        </p:txBody>
      </p:sp>
      <p:sp>
        <p:nvSpPr>
          <p:cNvPr id="3" name="Text Placeholder 2"/>
          <p:cNvSpPr>
            <a:spLocks noGrp="1"/>
          </p:cNvSpPr>
          <p:nvPr>
            <p:ph type="body" idx="1"/>
          </p:nvPr>
        </p:nvSpPr>
        <p:spPr/>
        <p:txBody>
          <a:bodyPr>
            <a:normAutofit/>
          </a:bodyPr>
          <a:lstStyle/>
          <a:p>
            <a:r>
              <a:rPr lang="en-US" sz="2400" dirty="0" smtClean="0"/>
              <a:t>Lesson 6: Configuring Servers for </a:t>
            </a:r>
          </a:p>
          <a:p>
            <a:r>
              <a:rPr lang="en-US" sz="2400" dirty="0" smtClean="0"/>
              <a:t>Remote Management</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26</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a:t>
            </a:r>
            <a:br>
              <a:rPr lang="en-US" dirty="0" smtClean="0"/>
            </a:br>
            <a:r>
              <a:rPr lang="en-US" dirty="0" smtClean="0"/>
              <a:t>Remote Servers</a:t>
            </a:r>
            <a:endParaRPr lang="en-US" dirty="0"/>
          </a:p>
        </p:txBody>
      </p:sp>
      <p:sp>
        <p:nvSpPr>
          <p:cNvPr id="3" name="Content Placeholder 2"/>
          <p:cNvSpPr>
            <a:spLocks noGrp="1"/>
          </p:cNvSpPr>
          <p:nvPr>
            <p:ph idx="1"/>
          </p:nvPr>
        </p:nvSpPr>
        <p:spPr/>
        <p:txBody>
          <a:bodyPr>
            <a:normAutofit/>
          </a:bodyPr>
          <a:lstStyle/>
          <a:p>
            <a:pPr>
              <a:buNone/>
            </a:pPr>
            <a:r>
              <a:rPr lang="en-US" dirty="0" smtClean="0"/>
              <a:t>Server Manager provides three basic methods for addressing remote servers:</a:t>
            </a:r>
          </a:p>
          <a:p>
            <a:pPr lvl="1"/>
            <a:r>
              <a:rPr lang="en-US" b="1" dirty="0" smtClean="0"/>
              <a:t>Contextual tasks</a:t>
            </a:r>
            <a:r>
              <a:rPr lang="en-US" dirty="0" smtClean="0"/>
              <a:t>: When you right-click a server in a Servers tile, anywhere in Server Manager, you see a context menu that provides access to tools and commands pointed at the selected server.</a:t>
            </a:r>
          </a:p>
          <a:p>
            <a:pPr lvl="1"/>
            <a:r>
              <a:rPr lang="en-US" b="1" dirty="0" smtClean="0"/>
              <a:t>Non-contextual tasks</a:t>
            </a:r>
            <a:r>
              <a:rPr lang="en-US" dirty="0" smtClean="0"/>
              <a:t>: The menu bar at the top of the Server Manager console provides access to internal tasks.</a:t>
            </a:r>
          </a:p>
          <a:p>
            <a:pPr lvl="1"/>
            <a:r>
              <a:rPr lang="en-US" b="1" dirty="0" smtClean="0"/>
              <a:t>Non-contextual tools</a:t>
            </a:r>
            <a:r>
              <a:rPr lang="en-US" dirty="0" smtClean="0"/>
              <a:t>: The console’s Tools menu provides access to external programs.</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Remote Servers</a:t>
            </a:r>
            <a:endParaRPr lang="en-US" dirty="0"/>
          </a:p>
        </p:txBody>
      </p:sp>
      <p:sp>
        <p:nvSpPr>
          <p:cNvPr id="4" name="Text Placeholder 3"/>
          <p:cNvSpPr>
            <a:spLocks noGrp="1"/>
          </p:cNvSpPr>
          <p:nvPr>
            <p:ph type="body" sz="half" idx="2"/>
          </p:nvPr>
        </p:nvSpPr>
        <p:spPr/>
        <p:txBody>
          <a:bodyPr/>
          <a:lstStyle/>
          <a:p>
            <a:r>
              <a:rPr lang="en-US" dirty="0" smtClean="0"/>
              <a:t>Contextual tasks in Server Manager</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28</a:t>
            </a:fld>
            <a:endParaRPr lang="en-US" dirty="0"/>
          </a:p>
        </p:txBody>
      </p:sp>
      <p:grpSp>
        <p:nvGrpSpPr>
          <p:cNvPr id="7" name="Picture Placeholder 6"/>
          <p:cNvGrpSpPr>
            <a:grpSpLocks noGrp="1" noUngrp="1" noChangeAspect="1"/>
          </p:cNvGrpSpPr>
          <p:nvPr/>
        </p:nvGrpSpPr>
        <p:grpSpPr>
          <a:xfrm>
            <a:off x="1508125" y="1143000"/>
            <a:ext cx="6054725" cy="4541838"/>
            <a:chOff x="685800" y="714375"/>
            <a:chExt cx="7772400" cy="5808663"/>
          </a:xfrm>
        </p:grpSpPr>
        <p:pic>
          <p:nvPicPr>
            <p:cNvPr id="8" name="Picture 7" descr="FG06-26"/>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714375"/>
              <a:ext cx="7772400" cy="5427663"/>
            </a:xfrm>
            <a:prstGeom prst="rect">
              <a:avLst/>
            </a:prstGeom>
            <a:noFill/>
            <a:ln>
              <a:noFill/>
            </a:ln>
          </p:spPr>
        </p:pic>
        <p:sp>
          <p:nvSpPr>
            <p:cNvPr id="9" name="Rectangle 8"/>
            <p:cNvSpPr/>
            <p:nvPr/>
          </p:nvSpPr>
          <p:spPr>
            <a:xfrm>
              <a:off x="685800" y="6180138"/>
              <a:ext cx="7772400"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Windows Server 2012 R2 facilitates remote server management, so that administrators rarely have to work directly at the server console. This conserves server resources that can better be devoted to applications.</a:t>
            </a:r>
          </a:p>
          <a:p>
            <a:r>
              <a:rPr lang="en-US" dirty="0" smtClean="0"/>
              <a:t>The primary difference between the Windows Server 2012 R2 Server Manager and previous versions is the ability to add and manage multiple servers at once.</a:t>
            </a:r>
          </a:p>
          <a:p>
            <a:r>
              <a:rPr lang="en-US" dirty="0" smtClean="0"/>
              <a:t>Server Manager has been tested with as many as 100 servers added to the interface. However, the tool’s performance is based on a number of factors, including the hardware resources of the computer running Server Manager and the amount of data the remote servers are transmitting to Server Manager over the network.</a:t>
            </a:r>
          </a:p>
          <a:p>
            <a:r>
              <a:rPr lang="en-US" dirty="0" smtClean="0"/>
              <a:t>When you add servers running Windows Server 2012 R2 to Server Manager, you can immediately begin using the Add Roles and Features Wizard to install roles and features on any of the servers you have added. </a:t>
            </a:r>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29</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Server Manager for Remote Management</a:t>
            </a:r>
            <a:endParaRPr lang="en-US" dirty="0"/>
          </a:p>
        </p:txBody>
      </p:sp>
      <p:sp>
        <p:nvSpPr>
          <p:cNvPr id="3" name="Text Placeholder 2"/>
          <p:cNvSpPr>
            <a:spLocks noGrp="1"/>
          </p:cNvSpPr>
          <p:nvPr>
            <p:ph type="body" idx="1"/>
          </p:nvPr>
        </p:nvSpPr>
        <p:spPr/>
        <p:txBody>
          <a:bodyPr>
            <a:normAutofit/>
          </a:bodyPr>
          <a:lstStyle/>
          <a:p>
            <a:r>
              <a:rPr lang="en-US" sz="2400" dirty="0" smtClean="0"/>
              <a:t>Lesson 6: Configuring Servers for </a:t>
            </a:r>
          </a:p>
          <a:p>
            <a:r>
              <a:rPr lang="en-US" sz="2400" dirty="0" smtClean="0"/>
              <a:t>Remote Management</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
        <p:nvSpPr>
          <p:cNvPr id="8" name="TextBox 7"/>
          <p:cNvSpPr txBox="1"/>
          <p:nvPr/>
        </p:nvSpPr>
        <p:spPr>
          <a:xfrm>
            <a:off x="533400" y="2057400"/>
            <a:ext cx="8153400" cy="2862322"/>
          </a:xfrm>
          <a:prstGeom prst="rect">
            <a:avLst/>
          </a:prstGeom>
          <a:noFill/>
        </p:spPr>
        <p:txBody>
          <a:bodyPr wrap="square" rtlCol="0">
            <a:spAutoFit/>
          </a:bodyPr>
          <a:lstStyle/>
          <a:p>
            <a:r>
              <a:rPr lang="en-US" b="1" dirty="0"/>
              <a:t>Copyright 2013 John Wiley &amp; Sons, </a:t>
            </a:r>
            <a:r>
              <a:rPr lang="en-US" b="1" dirty="0" smtClean="0"/>
              <a:t>Inc. </a:t>
            </a:r>
            <a:endParaRPr lang="en-US" b="1" dirty="0"/>
          </a:p>
          <a:p>
            <a:r>
              <a:rPr lang="en-US" dirty="0"/>
              <a:t>All rights reserved. </a:t>
            </a:r>
            <a:r>
              <a:rPr lang="en-US" dirty="0" smtClean="0"/>
              <a:t>Reproduction </a:t>
            </a:r>
            <a:r>
              <a:rPr lang="en-US" dirty="0"/>
              <a:t>or translation of this work beyond that named in Section 117 of the 1976 United States Copyright Act without the express written consent of the copyright owner is unlawful</a:t>
            </a:r>
            <a:r>
              <a:rPr lang="en-US" dirty="0" smtClean="0"/>
              <a:t>. </a:t>
            </a:r>
            <a:r>
              <a:rPr lang="en-US" dirty="0"/>
              <a:t>Requests for further information should be addressed to the Permissions Department, John Wiley &amp; Sons, </a:t>
            </a:r>
            <a:r>
              <a:rPr lang="en-US" dirty="0" smtClean="0"/>
              <a:t>Inc. </a:t>
            </a:r>
            <a:r>
              <a:rPr lang="en-US" smtClean="0"/>
              <a:t>The </a:t>
            </a:r>
            <a:r>
              <a:rPr lang="en-US" dirty="0"/>
              <a:t>purchaser may make back-up copies for his/her own use only and not for distribution or resale</a:t>
            </a:r>
            <a:r>
              <a:rPr lang="en-US"/>
              <a:t>. </a:t>
            </a:r>
            <a:r>
              <a:rPr lang="en-US" smtClean="0"/>
              <a:t>The </a:t>
            </a:r>
            <a:r>
              <a:rPr lang="en-US" dirty="0"/>
              <a:t>Publisher assumes no responsibility for errors, omissions, or damages, caused by the use of these programs or from the use of the information contained herein.</a:t>
            </a:r>
          </a:p>
          <a:p>
            <a:endParaRPr lang="en-US" dirty="0"/>
          </a:p>
        </p:txBody>
      </p:sp>
    </p:spTree>
    <p:extLst>
      <p:ext uri="{BB962C8B-B14F-4D97-AF65-F5344CB8AC3E}">
        <p14:creationId xmlns:p14="http://schemas.microsoft.com/office/powerpoint/2010/main" val="6347924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Server Manager for Remote Management</a:t>
            </a:r>
            <a:endParaRPr lang="en-US" dirty="0"/>
          </a:p>
        </p:txBody>
      </p:sp>
      <p:sp>
        <p:nvSpPr>
          <p:cNvPr id="3" name="Content Placeholder 2"/>
          <p:cNvSpPr>
            <a:spLocks noGrp="1"/>
          </p:cNvSpPr>
          <p:nvPr>
            <p:ph idx="1"/>
          </p:nvPr>
        </p:nvSpPr>
        <p:spPr/>
        <p:txBody>
          <a:bodyPr/>
          <a:lstStyle/>
          <a:p>
            <a:r>
              <a:rPr lang="en-US" dirty="0" smtClean="0"/>
              <a:t>In Windows Server 2012 R2, Server Manager has been improved to include the ability to perform administrative tasks on remote servers as well as on the local system.</a:t>
            </a:r>
          </a:p>
          <a:p>
            <a:r>
              <a:rPr lang="en-US" dirty="0" smtClean="0"/>
              <a:t>Server Manager contains tiles that represent other views including a page for the Local Server and one for All Servers, and server groups and role groups.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Server Manager for </a:t>
            </a:r>
            <a:br>
              <a:rPr lang="en-US" dirty="0" smtClean="0"/>
            </a:br>
            <a:r>
              <a:rPr lang="en-US" dirty="0" smtClean="0"/>
              <a:t>Remote Management</a:t>
            </a:r>
            <a:endParaRPr lang="en-US" dirty="0"/>
          </a:p>
        </p:txBody>
      </p:sp>
      <p:sp>
        <p:nvSpPr>
          <p:cNvPr id="4" name="Text Placeholder 3"/>
          <p:cNvSpPr>
            <a:spLocks noGrp="1"/>
          </p:cNvSpPr>
          <p:nvPr>
            <p:ph type="body" sz="half" idx="2"/>
          </p:nvPr>
        </p:nvSpPr>
        <p:spPr/>
        <p:txBody>
          <a:bodyPr/>
          <a:lstStyle/>
          <a:p>
            <a:r>
              <a:rPr lang="en-US" dirty="0" smtClean="0"/>
              <a:t>Dashboard thumbnails in Server Manager</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5</a:t>
            </a:fld>
            <a:endParaRPr lang="en-US" dirty="0"/>
          </a:p>
        </p:txBody>
      </p:sp>
      <p:grpSp>
        <p:nvGrpSpPr>
          <p:cNvPr id="7" name="Group 6"/>
          <p:cNvGrpSpPr>
            <a:grpSpLocks noGrp="1" noUngrp="1" noChangeAspect="1"/>
          </p:cNvGrpSpPr>
          <p:nvPr/>
        </p:nvGrpSpPr>
        <p:grpSpPr>
          <a:xfrm>
            <a:off x="838200" y="1243091"/>
            <a:ext cx="7391400" cy="4929109"/>
            <a:chOff x="685800" y="1027113"/>
            <a:chExt cx="7772400" cy="5183187"/>
          </a:xfrm>
        </p:grpSpPr>
        <p:pic>
          <p:nvPicPr>
            <p:cNvPr id="8" name="Picture 7" descr="FG06-02"/>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1027113"/>
              <a:ext cx="7772400" cy="4802187"/>
            </a:xfrm>
            <a:prstGeom prst="rect">
              <a:avLst/>
            </a:prstGeom>
            <a:noFill/>
            <a:ln>
              <a:noFill/>
            </a:ln>
          </p:spPr>
        </p:pic>
        <p:sp>
          <p:nvSpPr>
            <p:cNvPr id="9" name="Rectangle 8"/>
            <p:cNvSpPr/>
            <p:nvPr/>
          </p:nvSpPr>
          <p:spPr>
            <a:xfrm>
              <a:off x="685800" y="5867400"/>
              <a:ext cx="7772400" cy="342900"/>
            </a:xfrm>
            <a:prstGeom prst="rect">
              <a:avLst/>
            </a:prstGeom>
            <a:noFill/>
            <a:ln>
              <a:noFill/>
            </a:ln>
          </p:spPr>
          <p:txBody>
            <a:bodyPr anchor="ctr">
              <a:normAutofit fontScale="77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Servers</a:t>
            </a:r>
            <a:endParaRPr lang="en-US" dirty="0"/>
          </a:p>
        </p:txBody>
      </p:sp>
      <p:sp>
        <p:nvSpPr>
          <p:cNvPr id="4" name="Text Placeholder 3"/>
          <p:cNvSpPr>
            <a:spLocks noGrp="1"/>
          </p:cNvSpPr>
          <p:nvPr>
            <p:ph type="body" sz="half" idx="2"/>
          </p:nvPr>
        </p:nvSpPr>
        <p:spPr/>
        <p:txBody>
          <a:bodyPr/>
          <a:lstStyle/>
          <a:p>
            <a:r>
              <a:rPr lang="en-US" dirty="0" smtClean="0"/>
              <a:t>The All Servers homepage in Server Manager</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6</a:t>
            </a:fld>
            <a:endParaRPr lang="en-US" dirty="0"/>
          </a:p>
        </p:txBody>
      </p:sp>
      <p:grpSp>
        <p:nvGrpSpPr>
          <p:cNvPr id="7" name="Group 6"/>
          <p:cNvGrpSpPr>
            <a:grpSpLocks noGrp="1" noUngrp="1" noChangeAspect="1"/>
          </p:cNvGrpSpPr>
          <p:nvPr/>
        </p:nvGrpSpPr>
        <p:grpSpPr>
          <a:xfrm>
            <a:off x="1219200" y="1254435"/>
            <a:ext cx="6705600" cy="4841565"/>
            <a:chOff x="685800" y="812800"/>
            <a:chExt cx="7772400" cy="5611813"/>
          </a:xfrm>
        </p:grpSpPr>
        <p:pic>
          <p:nvPicPr>
            <p:cNvPr id="8" name="Picture 7" descr="FG06-03"/>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812800"/>
              <a:ext cx="7772400" cy="5230813"/>
            </a:xfrm>
            <a:prstGeom prst="rect">
              <a:avLst/>
            </a:prstGeom>
            <a:noFill/>
            <a:ln>
              <a:noFill/>
            </a:ln>
          </p:spPr>
        </p:pic>
        <p:sp>
          <p:nvSpPr>
            <p:cNvPr id="9" name="Rectangle 8"/>
            <p:cNvSpPr/>
            <p:nvPr/>
          </p:nvSpPr>
          <p:spPr>
            <a:xfrm>
              <a:off x="685800" y="6081713"/>
              <a:ext cx="7772400"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Servers</a:t>
            </a:r>
            <a:endParaRPr lang="en-US" dirty="0"/>
          </a:p>
        </p:txBody>
      </p:sp>
      <p:sp>
        <p:nvSpPr>
          <p:cNvPr id="4" name="Text Placeholder 3"/>
          <p:cNvSpPr>
            <a:spLocks noGrp="1"/>
          </p:cNvSpPr>
          <p:nvPr>
            <p:ph type="body" sz="half" idx="2"/>
          </p:nvPr>
        </p:nvSpPr>
        <p:spPr/>
        <p:txBody>
          <a:bodyPr/>
          <a:lstStyle/>
          <a:p>
            <a:r>
              <a:rPr lang="en-US" dirty="0" smtClean="0"/>
              <a:t>The Add Servers dialog box in Server Manager</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7</a:t>
            </a:fld>
            <a:endParaRPr lang="en-US" dirty="0"/>
          </a:p>
        </p:txBody>
      </p:sp>
      <p:grpSp>
        <p:nvGrpSpPr>
          <p:cNvPr id="10" name="Group 9"/>
          <p:cNvGrpSpPr>
            <a:grpSpLocks noGrp="1" noUngrp="1" noChangeAspect="1"/>
          </p:cNvGrpSpPr>
          <p:nvPr/>
        </p:nvGrpSpPr>
        <p:grpSpPr>
          <a:xfrm>
            <a:off x="1600200" y="1295400"/>
            <a:ext cx="5908675" cy="4783891"/>
            <a:chOff x="947738" y="685800"/>
            <a:chExt cx="7246937" cy="5867400"/>
          </a:xfrm>
        </p:grpSpPr>
        <p:pic>
          <p:nvPicPr>
            <p:cNvPr id="11" name="Picture 10" descr="FG06-04"/>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947738" y="685800"/>
              <a:ext cx="7246937" cy="5486400"/>
            </a:xfrm>
            <a:prstGeom prst="rect">
              <a:avLst/>
            </a:prstGeom>
            <a:noFill/>
            <a:ln>
              <a:noFill/>
            </a:ln>
          </p:spPr>
        </p:pic>
        <p:sp>
          <p:nvSpPr>
            <p:cNvPr id="12" name="Rectangle 11"/>
            <p:cNvSpPr/>
            <p:nvPr/>
          </p:nvSpPr>
          <p:spPr>
            <a:xfrm>
              <a:off x="947738" y="6210300"/>
              <a:ext cx="7246937"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Servers</a:t>
            </a:r>
            <a:endParaRPr lang="en-US" dirty="0"/>
          </a:p>
        </p:txBody>
      </p:sp>
      <p:sp>
        <p:nvSpPr>
          <p:cNvPr id="4" name="Text Placeholder 3"/>
          <p:cNvSpPr>
            <a:spLocks noGrp="1"/>
          </p:cNvSpPr>
          <p:nvPr>
            <p:ph type="body" sz="half" idx="2"/>
          </p:nvPr>
        </p:nvSpPr>
        <p:spPr/>
        <p:txBody>
          <a:bodyPr/>
          <a:lstStyle/>
          <a:p>
            <a:r>
              <a:rPr lang="en-US" dirty="0" smtClean="0"/>
              <a:t>Searching for servers in Server Manager</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8</a:t>
            </a:fld>
            <a:endParaRPr lang="en-US" dirty="0"/>
          </a:p>
        </p:txBody>
      </p:sp>
      <p:pic>
        <p:nvPicPr>
          <p:cNvPr id="1026" name="Picture 2" descr="C:\Users\Katherine\Documents\Wiley 2012 Reviews\70-410 - Installing and Configuring\new figures\fg06-05.bmp"/>
          <p:cNvPicPr>
            <a:picLocks noChangeAspect="1" noChangeArrowheads="1"/>
          </p:cNvPicPr>
          <p:nvPr/>
        </p:nvPicPr>
        <p:blipFill>
          <a:blip r:embed="rId2"/>
          <a:srcRect/>
          <a:stretch>
            <a:fillRect/>
          </a:stretch>
        </p:blipFill>
        <p:spPr bwMode="auto">
          <a:xfrm>
            <a:off x="1496661" y="1143000"/>
            <a:ext cx="6047139" cy="457644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Servers</a:t>
            </a:r>
            <a:endParaRPr lang="en-US" dirty="0"/>
          </a:p>
        </p:txBody>
      </p:sp>
      <p:sp>
        <p:nvSpPr>
          <p:cNvPr id="4" name="Text Placeholder 3"/>
          <p:cNvSpPr>
            <a:spLocks noGrp="1"/>
          </p:cNvSpPr>
          <p:nvPr>
            <p:ph type="body" sz="half" idx="2"/>
          </p:nvPr>
        </p:nvSpPr>
        <p:spPr/>
        <p:txBody>
          <a:bodyPr/>
          <a:lstStyle/>
          <a:p>
            <a:r>
              <a:rPr lang="en-US" dirty="0" smtClean="0"/>
              <a:t>Selecting servers in Server Manager</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9</a:t>
            </a:fld>
            <a:endParaRPr lang="en-US" dirty="0"/>
          </a:p>
        </p:txBody>
      </p:sp>
      <p:pic>
        <p:nvPicPr>
          <p:cNvPr id="2050" name="Picture 2" descr="C:\Users\Katherine\Documents\Wiley 2012 Reviews\70-410 - Installing and Configuring\new figures\fg06-06.bmp"/>
          <p:cNvPicPr>
            <a:picLocks noChangeAspect="1" noChangeArrowheads="1"/>
          </p:cNvPicPr>
          <p:nvPr/>
        </p:nvPicPr>
        <p:blipFill>
          <a:blip r:embed="rId2"/>
          <a:srcRect/>
          <a:stretch>
            <a:fillRect/>
          </a:stretch>
        </p:blipFill>
        <p:spPr bwMode="auto">
          <a:xfrm>
            <a:off x="1581509" y="1143000"/>
            <a:ext cx="6038491" cy="4572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1237</TotalTime>
  <Words>1493</Words>
  <Application>Microsoft Office PowerPoint</Application>
  <PresentationFormat>On-screen Show (4:3)</PresentationFormat>
  <Paragraphs>169</Paragraphs>
  <Slides>30</Slides>
  <Notes>5</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Executive</vt:lpstr>
      <vt:lpstr>Lesson 6: Configuring Servers for Remote Management</vt:lpstr>
      <vt:lpstr>Overview</vt:lpstr>
      <vt:lpstr>Using Server Manager for Remote Management</vt:lpstr>
      <vt:lpstr>Using Server Manager for Remote Management</vt:lpstr>
      <vt:lpstr>Using Server Manager for  Remote Management</vt:lpstr>
      <vt:lpstr>Adding Servers</vt:lpstr>
      <vt:lpstr>Adding Servers</vt:lpstr>
      <vt:lpstr>Adding Servers</vt:lpstr>
      <vt:lpstr>Adding Servers</vt:lpstr>
      <vt:lpstr>Adding Workgroup Servers</vt:lpstr>
      <vt:lpstr>Calibrating Server  Manager Performance</vt:lpstr>
      <vt:lpstr>Managing Non-Domain Joined Servers</vt:lpstr>
      <vt:lpstr>Managing Non-Domain Joined Servers</vt:lpstr>
      <vt:lpstr>Configuring WinRM</vt:lpstr>
      <vt:lpstr>Configuring Windows Firewall</vt:lpstr>
      <vt:lpstr>Configuring Windows Firewall </vt:lpstr>
      <vt:lpstr>Configure Windows Firewall with Group Policy</vt:lpstr>
      <vt:lpstr>Configure Windows Firewall with Group Policy</vt:lpstr>
      <vt:lpstr>Managing Down-Level Servers</vt:lpstr>
      <vt:lpstr>Managing Down-Level Servers</vt:lpstr>
      <vt:lpstr>Using Remote Server Administration Tools</vt:lpstr>
      <vt:lpstr>Using Remote Server Administration Tools</vt:lpstr>
      <vt:lpstr>Using Remote Server Administration Tools</vt:lpstr>
      <vt:lpstr>Configuring PowerShell Web Access Gateway</vt:lpstr>
      <vt:lpstr>Configuring a Test Installation</vt:lpstr>
      <vt:lpstr>Working with  Remote Servers</vt:lpstr>
      <vt:lpstr>Working with  Remote Servers</vt:lpstr>
      <vt:lpstr>Working with Remote Servers</vt:lpstr>
      <vt:lpstr>Lesson Summary</vt:lpstr>
      <vt:lpstr>PowerPoint Presentation</vt:lpstr>
    </vt:vector>
  </TitlesOfParts>
  <Company>John Wiley and Sons,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Kane, John - Indianapolis</dc:creator>
  <cp:lastModifiedBy>Winkle, Allison - Indianapolis</cp:lastModifiedBy>
  <cp:revision>114</cp:revision>
  <dcterms:created xsi:type="dcterms:W3CDTF">2012-09-05T19:13:01Z</dcterms:created>
  <dcterms:modified xsi:type="dcterms:W3CDTF">2014-02-14T18:03:27Z</dcterms:modified>
</cp:coreProperties>
</file>